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2"/>
  </p:notesMasterIdLst>
  <p:sldIdLst>
    <p:sldId id="259" r:id="rId7"/>
    <p:sldId id="257" r:id="rId8"/>
    <p:sldId id="260" r:id="rId9"/>
    <p:sldId id="261" r:id="rId10"/>
    <p:sldId id="264" r:id="rId11"/>
    <p:sldId id="265" r:id="rId12"/>
    <p:sldId id="263" r:id="rId13"/>
    <p:sldId id="262" r:id="rId14"/>
    <p:sldId id="267" r:id="rId15"/>
    <p:sldId id="269" r:id="rId16"/>
    <p:sldId id="268" r:id="rId17"/>
    <p:sldId id="272" r:id="rId18"/>
    <p:sldId id="271" r:id="rId19"/>
    <p:sldId id="266" r:id="rId20"/>
    <p:sldId id="275" r:id="rId21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84746" autoAdjust="0"/>
  </p:normalViewPr>
  <p:slideViewPr>
    <p:cSldViewPr snapToGrid="0" snapToObjects="1">
      <p:cViewPr varScale="1">
        <p:scale>
          <a:sx n="94" d="100"/>
          <a:sy n="94" d="100"/>
        </p:scale>
        <p:origin x="90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rys Williams" userId="32030a2b-3956-45d0-92f7-572018f559e7" providerId="ADAL" clId="{C1E3A8AF-D47A-413A-A363-C51D2D3437A6}"/>
    <pc:docChg chg="custSel modSld">
      <pc:chgData name="Nerys Williams" userId="32030a2b-3956-45d0-92f7-572018f559e7" providerId="ADAL" clId="{C1E3A8AF-D47A-413A-A363-C51D2D3437A6}" dt="2026-09-29T13:05:02.274" v="10" actId="20577"/>
      <pc:docMkLst>
        <pc:docMk/>
      </pc:docMkLst>
      <pc:sldChg chg="modSp mod">
        <pc:chgData name="Nerys Williams" userId="32030a2b-3956-45d0-92f7-572018f559e7" providerId="ADAL" clId="{C1E3A8AF-D47A-413A-A363-C51D2D3437A6}" dt="2026-09-29T13:05:02.274" v="10" actId="20577"/>
        <pc:sldMkLst>
          <pc:docMk/>
          <pc:sldMk cId="991073677" sldId="267"/>
        </pc:sldMkLst>
        <pc:spChg chg="mod">
          <ac:chgData name="Nerys Williams" userId="32030a2b-3956-45d0-92f7-572018f559e7" providerId="ADAL" clId="{C1E3A8AF-D47A-413A-A363-C51D2D3437A6}" dt="2026-09-29T13:05:02.274" v="10" actId="20577"/>
          <ac:spMkLst>
            <pc:docMk/>
            <pc:sldMk cId="991073677" sldId="267"/>
            <ac:spMk id="3" creationId="{BADB8B03-9326-D5DB-D74C-2423C1ADDCB6}"/>
          </ac:spMkLst>
        </pc:spChg>
      </pc:sldChg>
      <pc:sldChg chg="modSp mod">
        <pc:chgData name="Nerys Williams" userId="32030a2b-3956-45d0-92f7-572018f559e7" providerId="ADAL" clId="{C1E3A8AF-D47A-413A-A363-C51D2D3437A6}" dt="2026-09-29T12:54:56.589" v="4" actId="5793"/>
        <pc:sldMkLst>
          <pc:docMk/>
          <pc:sldMk cId="4226501405" sldId="268"/>
        </pc:sldMkLst>
        <pc:spChg chg="mod">
          <ac:chgData name="Nerys Williams" userId="32030a2b-3956-45d0-92f7-572018f559e7" providerId="ADAL" clId="{C1E3A8AF-D47A-413A-A363-C51D2D3437A6}" dt="2026-09-29T12:54:53.934" v="1" actId="5793"/>
          <ac:spMkLst>
            <pc:docMk/>
            <pc:sldMk cId="4226501405" sldId="268"/>
            <ac:spMk id="3" creationId="{950D29C3-078B-9605-5005-6C966EDE8512}"/>
          </ac:spMkLst>
        </pc:spChg>
        <pc:spChg chg="mod">
          <ac:chgData name="Nerys Williams" userId="32030a2b-3956-45d0-92f7-572018f559e7" providerId="ADAL" clId="{C1E3A8AF-D47A-413A-A363-C51D2D3437A6}" dt="2026-09-29T12:54:56.589" v="4" actId="5793"/>
          <ac:spMkLst>
            <pc:docMk/>
            <pc:sldMk cId="4226501405" sldId="268"/>
            <ac:spMk id="4" creationId="{F57C1609-C0DC-CA9E-1B85-82CD4F3B67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74A1B85C-A54F-422F-999B-6089CA47FA38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0F2776C4-9B5E-4DE0-B60A-0BD572BE3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18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6C41EF-5C26-BD15-E07D-8620A85ACFCF}"/>
              </a:ext>
            </a:extLst>
          </p:cNvPr>
          <p:cNvSpPr txBox="1"/>
          <p:nvPr/>
        </p:nvSpPr>
        <p:spPr>
          <a:xfrm>
            <a:off x="3032343" y="1638730"/>
            <a:ext cx="612731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Eich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cefnogi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Gwasanaethau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Myfyrwyr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PCYDDS</a:t>
            </a:r>
          </a:p>
          <a:p>
            <a:pPr algn="ctr"/>
            <a:endParaRPr lang="en-US" sz="32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Supporting you: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UWTSD 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1206850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31D12-A065-F6F9-2340-D3117E7B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2293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ECC4-5503-0B06-EC80-98A40AB93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55452"/>
            <a:ext cx="5592205" cy="386091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Rydym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canolbwyntio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gyrraedd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potensial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llawn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arweiniad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emosiynol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ansawdd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uchel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72BD9D-47B9-5AF4-C4FA-72EF3A342674}"/>
              </a:ext>
            </a:extLst>
          </p:cNvPr>
          <p:cNvSpPr txBox="1">
            <a:spLocks/>
          </p:cNvSpPr>
          <p:nvPr/>
        </p:nvSpPr>
        <p:spPr>
          <a:xfrm>
            <a:off x="6096000" y="1257252"/>
            <a:ext cx="5258937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We’re focused on supporting you to reach your full potential with high quality information, advice and guidance, practical and emotional support.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31711AF-45C1-46E0-EF4C-461D3973B1DA}"/>
              </a:ext>
            </a:extLst>
          </p:cNvPr>
          <p:cNvSpPr txBox="1">
            <a:spLocks/>
          </p:cNvSpPr>
          <p:nvPr/>
        </p:nvSpPr>
        <p:spPr>
          <a:xfrm>
            <a:off x="6096000" y="12113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603351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8BC1C-CB58-1DD9-E56B-5F106807C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A43D8-2C7F-D5BE-3710-25142409F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117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Pwy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ydym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ni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053FD-059F-E48A-A742-897C652F5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3693"/>
            <a:ext cx="5737781" cy="3860914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B36CAA-0ABB-FCE2-27BD-D661B1C9B3D3}"/>
              </a:ext>
            </a:extLst>
          </p:cNvPr>
          <p:cNvSpPr txBox="1">
            <a:spLocks/>
          </p:cNvSpPr>
          <p:nvPr/>
        </p:nvSpPr>
        <p:spPr>
          <a:xfrm>
            <a:off x="6096000" y="132549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Careers Service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Wellbeing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Money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F97CE0B-E75D-0875-D996-463E0BC6F34E}"/>
              </a:ext>
            </a:extLst>
          </p:cNvPr>
          <p:cNvSpPr txBox="1">
            <a:spLocks/>
          </p:cNvSpPr>
          <p:nvPr/>
        </p:nvSpPr>
        <p:spPr>
          <a:xfrm>
            <a:off x="6096000" y="18937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Who we are  </a:t>
            </a:r>
          </a:p>
        </p:txBody>
      </p:sp>
    </p:spTree>
    <p:extLst>
      <p:ext uri="{BB962C8B-B14F-4D97-AF65-F5344CB8AC3E}">
        <p14:creationId xmlns:p14="http://schemas.microsoft.com/office/powerpoint/2010/main" val="391838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6C841-3FCD-B1AC-C10A-A920D32D5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923B3-936D-4D3C-4B45-873C0DC7B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Hwb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E7D4-C4B8-9F31-B404-C4B15C0EB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Pwynt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cyntaf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Cysylltwch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sgwrs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ymweld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ddesgiau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Ebost: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0300 131 3030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09AB32E-F92A-B025-010F-6B023068EDA3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First point of contact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Support all students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Contact us by phone, live chat, email or by visiting one of our Hwb desks.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Email: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hwb@uwtsd.ac.uk.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Call us 0300 131 3030.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56A777C-6BAF-3AC2-2A28-E87042E3A2C3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Hwb </a:t>
            </a:r>
          </a:p>
        </p:txBody>
      </p:sp>
    </p:spTree>
    <p:extLst>
      <p:ext uri="{BB962C8B-B14F-4D97-AF65-F5344CB8AC3E}">
        <p14:creationId xmlns:p14="http://schemas.microsoft.com/office/powerpoint/2010/main" val="1106175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41A9B-21C3-8780-2943-54F292FB0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4CE7F-4481-488A-C94C-E6F867DC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gorau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72A3571-691C-92A0-50ED-DA66BF1AF6BA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UWTSD Hwb: https://hwb.uwtsd.ac.uk/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Your logins for all your University student accounts will be the same each time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Username: 1234567@student.uwtsd.ac.uk (which is also your student email address)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Password: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5321C1C-D302-8910-A629-62383DCCD57B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Top Tip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8301BD-61C8-5813-3F75-EA4E382216EA}"/>
              </a:ext>
            </a:extLst>
          </p:cNvPr>
          <p:cNvSpPr txBox="1">
            <a:spLocks/>
          </p:cNvSpPr>
          <p:nvPr/>
        </p:nvSpPr>
        <p:spPr>
          <a:xfrm>
            <a:off x="358219" y="1304941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 PCYDDS: https://hwb.uwtsd.ac.uk/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manylion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mewngofnodi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holl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gyfrifon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Prifysgol yr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dyfnyddiwr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1234567@student.uwtsd.ac.uk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yw’ch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cyfeiriad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 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Cyfrinair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73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4CF13-ECFB-0F6D-08E5-8AB8B8C8A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0FC17-0E4E-7E20-409D-F77F9797C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146761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Gwasanaethau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56E73-1DAB-743D-E113-05DDE7BC3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7" y="1279279"/>
            <a:ext cx="5737781" cy="2548366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Adnoddau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Prosiect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Gwaith –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Llwybr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CV’s,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ffug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gyfweliadau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datganiadau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personol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ceisiadau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swyddi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F21ACA-24E2-0BD1-DB48-075CB86E16F2}"/>
              </a:ext>
            </a:extLst>
          </p:cNvPr>
          <p:cNvSpPr txBox="1">
            <a:spLocks/>
          </p:cNvSpPr>
          <p:nvPr/>
        </p:nvSpPr>
        <p:spPr>
          <a:xfrm>
            <a:off x="6095999" y="1281079"/>
            <a:ext cx="5737781" cy="26078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Professionally qualified careers advisers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On-line resources: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Work experience programme – Career      Pathway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with CV’s, mock interviews, personal statements, job applications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6D3577-E8F6-0684-5779-A2D633FE2789}"/>
              </a:ext>
            </a:extLst>
          </p:cNvPr>
          <p:cNvSpPr txBox="1">
            <a:spLocks/>
          </p:cNvSpPr>
          <p:nvPr/>
        </p:nvSpPr>
        <p:spPr>
          <a:xfrm>
            <a:off x="6095999" y="144961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Careers Service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0D9EA8A-ECFF-BCE7-4942-9051C948FB08}"/>
              </a:ext>
            </a:extLst>
          </p:cNvPr>
          <p:cNvSpPr txBox="1">
            <a:spLocks/>
          </p:cNvSpPr>
          <p:nvPr/>
        </p:nvSpPr>
        <p:spPr>
          <a:xfrm>
            <a:off x="399161" y="3890762"/>
            <a:ext cx="4506905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| Prifysgol Cymru Y Drindod Dewi Sant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A8005A4-1D1C-707E-B784-AF20B118502D}"/>
              </a:ext>
            </a:extLst>
          </p:cNvPr>
          <p:cNvSpPr txBox="1">
            <a:spLocks/>
          </p:cNvSpPr>
          <p:nvPr/>
        </p:nvSpPr>
        <p:spPr>
          <a:xfrm>
            <a:off x="6095999" y="3888962"/>
            <a:ext cx="5067869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www.uwtsd.ac.uk/careers </a:t>
            </a:r>
          </a:p>
        </p:txBody>
      </p:sp>
      <p:pic>
        <p:nvPicPr>
          <p:cNvPr id="10" name="Graphic 9" descr="Internet with solid fill">
            <a:extLst>
              <a:ext uri="{FF2B5EF4-FFF2-40B4-BE49-F238E27FC236}">
                <a16:creationId xmlns:a16="http://schemas.microsoft.com/office/drawing/2014/main" id="{8FAF100F-E406-8DF3-BA3B-919AB7DB4F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58217" y="3948291"/>
            <a:ext cx="822960" cy="822960"/>
          </a:xfrm>
          <a:prstGeom prst="rect">
            <a:avLst/>
          </a:prstGeom>
        </p:spPr>
      </p:pic>
      <p:pic>
        <p:nvPicPr>
          <p:cNvPr id="11" name="Graphic 10" descr="Internet with solid fill">
            <a:extLst>
              <a:ext uri="{FF2B5EF4-FFF2-40B4-BE49-F238E27FC236}">
                <a16:creationId xmlns:a16="http://schemas.microsoft.com/office/drawing/2014/main" id="{75FA6AB0-5BE6-749F-96C0-D565935A28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83617" y="3907907"/>
            <a:ext cx="822960" cy="822960"/>
          </a:xfrm>
          <a:prstGeom prst="rect">
            <a:avLst/>
          </a:prstGeom>
        </p:spPr>
      </p:pic>
      <p:pic>
        <p:nvPicPr>
          <p:cNvPr id="12" name="Graphic 11" descr="Email with solid fill">
            <a:extLst>
              <a:ext uri="{FF2B5EF4-FFF2-40B4-BE49-F238E27FC236}">
                <a16:creationId xmlns:a16="http://schemas.microsoft.com/office/drawing/2014/main" id="{7110017E-34B4-A030-D175-89889FA803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26464" y="4906719"/>
            <a:ext cx="731520" cy="7315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81709AB-3F39-766D-05D3-782EB291A0E7}"/>
              </a:ext>
            </a:extLst>
          </p:cNvPr>
          <p:cNvSpPr txBox="1"/>
          <p:nvPr/>
        </p:nvSpPr>
        <p:spPr>
          <a:xfrm>
            <a:off x="4457984" y="5053701"/>
            <a:ext cx="4506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careers@uwtsd.ac.uk</a:t>
            </a:r>
          </a:p>
        </p:txBody>
      </p:sp>
    </p:spTree>
    <p:extLst>
      <p:ext uri="{BB962C8B-B14F-4D97-AF65-F5344CB8AC3E}">
        <p14:creationId xmlns:p14="http://schemas.microsoft.com/office/powerpoint/2010/main" val="371126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3B1F6-C3C4-FD85-AAFE-EED1144FE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FC4AC-337E-19AF-AE52-55E7C54DF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2424"/>
            <a:ext cx="5737781" cy="939817"/>
          </a:xfrm>
        </p:spPr>
        <p:txBody>
          <a:bodyPr>
            <a:noAutofit/>
          </a:bodyPr>
          <a:lstStyle/>
          <a:p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 a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Chyngor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245A-9B2B-8C52-FDEB-F76CC69BD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942"/>
            <a:ext cx="5737781" cy="386091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cyllid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Ysgoloriaethau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Ddigidol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reoli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Cronfa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Brifysgol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A01B7BB-88E5-B508-26BE-B9FADBD68505}"/>
              </a:ext>
            </a:extLst>
          </p:cNvPr>
          <p:cNvSpPr txBox="1">
            <a:spLocks/>
          </p:cNvSpPr>
          <p:nvPr/>
        </p:nvSpPr>
        <p:spPr>
          <a:xfrm>
            <a:off x="6096000" y="1306742"/>
            <a:ext cx="5737781" cy="41916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Student finance officers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Scholarships and bursaries to include:​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Digital Connectivity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Disability Bursary​​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Practical advice on managing your money​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University’s Student Financial Support Fund​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FCDD008-9A7B-CA37-479A-EDB5BC44E245}"/>
              </a:ext>
            </a:extLst>
          </p:cNvPr>
          <p:cNvSpPr txBox="1">
            <a:spLocks/>
          </p:cNvSpPr>
          <p:nvPr/>
        </p:nvSpPr>
        <p:spPr>
          <a:xfrm>
            <a:off x="6096000" y="1706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Money Support and Advice</a:t>
            </a:r>
          </a:p>
        </p:txBody>
      </p:sp>
    </p:spTree>
    <p:extLst>
      <p:ext uri="{BB962C8B-B14F-4D97-AF65-F5344CB8AC3E}">
        <p14:creationId xmlns:p14="http://schemas.microsoft.com/office/powerpoint/2010/main" val="1000840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68E01-AFF8-3776-4E58-5707C7363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4E13A-4690-2C53-1742-81CBD797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Autofit/>
          </a:bodyPr>
          <a:lstStyle/>
          <a:p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DBBFE-A48B-6239-A60D-38235823C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F4D36D-C2F4-FEAA-E034-0913FD626B26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Key contact for care leavers/providers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 leavers bursary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Practical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195C434-0138-ACE9-0419-C3FDECA7E088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Supporting care leavers </a:t>
            </a:r>
          </a:p>
        </p:txBody>
      </p:sp>
    </p:spTree>
    <p:extLst>
      <p:ext uri="{BB962C8B-B14F-4D97-AF65-F5344CB8AC3E}">
        <p14:creationId xmlns:p14="http://schemas.microsoft.com/office/powerpoint/2010/main" val="248585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E959D-8EB5-BF78-151C-3BCF09903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161E0-37D5-C358-6375-F4D2D65BE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6977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Lles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8B03-9326-D5DB-D74C-2423C1AD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9495"/>
            <a:ext cx="5737781" cy="3860914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Cwnselwyr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Cysylltiadau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asiantaethau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cymorthwyo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mynediad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mentoriaid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adrodd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Achos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Pryder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hunan-atgyfeirio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ewch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wefan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Dolen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ffurflen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101A30E-A9B8-7949-7AB6-18F136E7976D}"/>
              </a:ext>
            </a:extLst>
          </p:cNvPr>
          <p:cNvSpPr txBox="1">
            <a:spLocks/>
          </p:cNvSpPr>
          <p:nvPr/>
        </p:nvSpPr>
        <p:spPr>
          <a:xfrm>
            <a:off x="6096000" y="1291295"/>
            <a:ext cx="5737781" cy="37549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counsellors​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Links with specialist agencies​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Information on supporting wellbeing and accessing support​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mental health advisers and specialist mentors​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Cause for Concern reporting service​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To self-refer into the service go to our website.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 below for self referral form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04EC952-A043-2FB8-C172-8CD4011F1D62}"/>
              </a:ext>
            </a:extLst>
          </p:cNvPr>
          <p:cNvSpPr txBox="1">
            <a:spLocks/>
          </p:cNvSpPr>
          <p:nvPr/>
        </p:nvSpPr>
        <p:spPr>
          <a:xfrm>
            <a:off x="6096000" y="155177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Wellbeing Service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622C18F-C79D-618E-AA77-0A5735BA4448}"/>
              </a:ext>
            </a:extLst>
          </p:cNvPr>
          <p:cNvSpPr txBox="1">
            <a:spLocks/>
          </p:cNvSpPr>
          <p:nvPr/>
        </p:nvSpPr>
        <p:spPr>
          <a:xfrm>
            <a:off x="2913210" y="4784479"/>
            <a:ext cx="8346192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https://live.uniticms.com/uwtsd/register/ </a:t>
            </a:r>
          </a:p>
        </p:txBody>
      </p:sp>
    </p:spTree>
    <p:extLst>
      <p:ext uri="{BB962C8B-B14F-4D97-AF65-F5344CB8AC3E}">
        <p14:creationId xmlns:p14="http://schemas.microsoft.com/office/powerpoint/2010/main" val="991073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817F2-3F08-AD7D-33B6-E353A895E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6DD15-A2D4-62E9-6071-C27594C7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043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Llwyddiant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011CA-2627-812D-73CA-F1A987521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1561"/>
            <a:ext cx="5737781" cy="3860914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TystAU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Busnes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gweithle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Cyflogadwyedd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bryd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Ymyrraeth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chyfeirio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Canllawiau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wedi’u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cynnig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dros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apwyntiadau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(o bell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neu’n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Cyfleoedd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gyd-gynhyrchu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gweithdai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hyfforddiant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6F6A04-68CF-5103-6B3F-1DE207A57510}"/>
              </a:ext>
            </a:extLst>
          </p:cNvPr>
          <p:cNvSpPr txBox="1">
            <a:spLocks/>
          </p:cNvSpPr>
          <p:nvPr/>
        </p:nvSpPr>
        <p:spPr>
          <a:xfrm>
            <a:off x="6096000" y="1303361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Specialist Support for </a:t>
            </a:r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CertHE</a:t>
            </a: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 students (currently Business and Employability Skills)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Early intervention, support and sign posting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via email, phone, one-to-one appointments (remote or in-person)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Additional opportunities through Co-production, workshops, and training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722446-1495-2932-3017-D1AC8736BFDE}"/>
              </a:ext>
            </a:extLst>
          </p:cNvPr>
          <p:cNvSpPr txBox="1">
            <a:spLocks/>
          </p:cNvSpPr>
          <p:nvPr/>
        </p:nvSpPr>
        <p:spPr>
          <a:xfrm>
            <a:off x="6096000" y="167243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Success </a:t>
            </a:r>
          </a:p>
        </p:txBody>
      </p:sp>
    </p:spTree>
    <p:extLst>
      <p:ext uri="{BB962C8B-B14F-4D97-AF65-F5344CB8AC3E}">
        <p14:creationId xmlns:p14="http://schemas.microsoft.com/office/powerpoint/2010/main" val="3956275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3EF18-9BEB-0BE1-FDD4-1119FD426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BBAF8-B7CB-F25F-7CAB-728713484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D29C3-078B-9605-5005-6C966EDE8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4043347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Sgrinio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asesu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hawlio’r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Lwfansau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Tîm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staff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Rheolwyr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7C1609-C0DC-CA9E-1B85-82CD4F3B6739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for disabled students​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Specific learning differences: screening and assessment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Help to claim Disabled Students’ Allowances​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Team of specialist staff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Learning Support Managers and ​Disability Advisers​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Study Skills sessions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1AC1A8-3659-360B-0144-67F2F99821C1}"/>
              </a:ext>
            </a:extLst>
          </p:cNvPr>
          <p:cNvSpPr txBox="1">
            <a:spLocks/>
          </p:cNvSpPr>
          <p:nvPr/>
        </p:nvSpPr>
        <p:spPr>
          <a:xfrm>
            <a:off x="6096000" y="1688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</p:txBody>
      </p:sp>
    </p:spTree>
    <p:extLst>
      <p:ext uri="{BB962C8B-B14F-4D97-AF65-F5344CB8AC3E}">
        <p14:creationId xmlns:p14="http://schemas.microsoft.com/office/powerpoint/2010/main" val="422650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3822B-C466-62E8-67E8-68D4DA249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3F1B4-2A9D-0703-28FE-0736DE2DB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60358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Gall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CF642-28A4-9511-5DC9-058278DC0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292876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hir-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dymor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SpLD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Awtistiaeth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Nam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golwg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clyw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corfforol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neu​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symudedd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16E9C1-5A3A-8DA0-DE58-0693D213E80E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Long-term health conditions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Mental health conditions​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Specific Learning Differences (SpLDs)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Autism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Vision or hearing loss​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Physical or mobility difficulties 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5D13BBD-D788-BCB4-E5D0-841932D4AC35}"/>
              </a:ext>
            </a:extLst>
          </p:cNvPr>
          <p:cNvSpPr txBox="1">
            <a:spLocks/>
          </p:cNvSpPr>
          <p:nvPr/>
        </p:nvSpPr>
        <p:spPr>
          <a:xfrm>
            <a:off x="6096001" y="158558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Disabilities may include:</a:t>
            </a:r>
          </a:p>
        </p:txBody>
      </p:sp>
    </p:spTree>
    <p:extLst>
      <p:ext uri="{BB962C8B-B14F-4D97-AF65-F5344CB8AC3E}">
        <p14:creationId xmlns:p14="http://schemas.microsoft.com/office/powerpoint/2010/main" val="4213980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A986D-3B76-1B50-696B-05C8CA040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264A3-A4D8-425E-3F8C-96852B6C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4519"/>
            <a:ext cx="5737781" cy="93981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Cyllid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Lwfans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(LMA)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286262-79FC-5090-FF37-553F9AF2263F}"/>
              </a:ext>
            </a:extLst>
          </p:cNvPr>
          <p:cNvSpPr txBox="1">
            <a:spLocks/>
          </p:cNvSpPr>
          <p:nvPr/>
        </p:nvSpPr>
        <p:spPr>
          <a:xfrm>
            <a:off x="6123296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DSA covers study-related costs you may have because of a disability.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could get: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A laptop with assistive software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Specialist equipment e.g. ergonomic workstation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1:1 support e.g. a British Sign Language interpreter (BSL), study skills tutor, mentor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Support for extra travel costs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can apply and send proof of your eligibility for DSA online through your Student Finance account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CCB3D0-B377-4CC4-6AF3-6FB6F92F1BAC}"/>
              </a:ext>
            </a:extLst>
          </p:cNvPr>
          <p:cNvSpPr txBox="1">
            <a:spLocks/>
          </p:cNvSpPr>
          <p:nvPr/>
        </p:nvSpPr>
        <p:spPr>
          <a:xfrm>
            <a:off x="6096000" y="92719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Finance 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Disabled Students’ Allowance (DSA)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484332-A5E0-FB02-8360-06343AFCA183}"/>
              </a:ext>
            </a:extLst>
          </p:cNvPr>
          <p:cNvSpPr txBox="1">
            <a:spLocks/>
          </p:cNvSpPr>
          <p:nvPr/>
        </p:nvSpPr>
        <p:spPr>
          <a:xfrm>
            <a:off x="2653317" y="5123077"/>
            <a:ext cx="7705333" cy="541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www.gov.uk/disabled-students-allowance-dsa 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B373DE5-DAFF-61CE-489C-E2325FE88C37}"/>
              </a:ext>
            </a:extLst>
          </p:cNvPr>
          <p:cNvSpPr txBox="1">
            <a:spLocks/>
          </p:cNvSpPr>
          <p:nvPr/>
        </p:nvSpPr>
        <p:spPr>
          <a:xfrm>
            <a:off x="358219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Mae LMA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talu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cysylltiedig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allai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fod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oherwydd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anabledd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Gallech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Gliniadur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meddalwedd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cynorthwyol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Offer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gweithfan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ergonomig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Cefnogaeth1:1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dehonglydd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Iaith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Arwyddion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Prydain (BSL),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tiwtor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, mentor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teithio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Gallwch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wneud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cais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anfon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prawf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o’ch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cymhwysedd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DSA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cyfrif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Cyllid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96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0DFB0-8EF2-C275-208E-0DDB72689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90431-1DA1-804C-3380-C95162C1F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</a:rPr>
              <a:t>Cymorth Sigiliau Astudio Ar-lein 1-1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860A7-3D9D-330B-50A2-065551D3B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7643"/>
            <a:ext cx="5737781" cy="38609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Gofynnir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studyskillsdistance@uwtsd.ac.uk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amlinelliad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angen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arnoch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diwrnod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amser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Mae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argaeledd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i’w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9E9925-724C-9A29-E70E-D06C2AA6E185}"/>
              </a:ext>
            </a:extLst>
          </p:cNvPr>
          <p:cNvSpPr txBox="1">
            <a:spLocks/>
          </p:cNvSpPr>
          <p:nvPr/>
        </p:nvSpPr>
        <p:spPr>
          <a:xfrm>
            <a:off x="6096000" y="14994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Requested via emailing: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studyskillsdistance@uwtsd.ac.uk with a brief outline of the support you require and your preferred day and time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Session availability found via: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30685D-4DF5-4C8E-BD75-7381D000CA1A}"/>
              </a:ext>
            </a:extLst>
          </p:cNvPr>
          <p:cNvSpPr txBox="1">
            <a:spLocks/>
          </p:cNvSpPr>
          <p:nvPr/>
        </p:nvSpPr>
        <p:spPr>
          <a:xfrm>
            <a:off x="6096000" y="3633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1-1 Online Study Skills Support</a:t>
            </a: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11E29AF-470A-D3D5-628C-928C2312C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308" y="3816579"/>
            <a:ext cx="2168755" cy="2168755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1ABEB8DE-ABDD-0749-951F-66960FAD6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272" y="3816579"/>
            <a:ext cx="2342420" cy="234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6699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2288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130506C3-33AC-970F-BDA0-97AA1212C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93" t="13868" r="26349" b="19834"/>
          <a:stretch>
            <a:fillRect/>
          </a:stretch>
        </p:blipFill>
        <p:spPr>
          <a:xfrm>
            <a:off x="2763730" y="272954"/>
            <a:ext cx="7017164" cy="5254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5789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6eb22f0-432e-4937-87cb-ebcdb7634b6f" xsi:nil="true"/>
    <lcf76f155ced4ddcb4097134ff3c332f xmlns="b1f65580-7c9a-4a08-9062-c83aef8ccc16">
      <Terms xmlns="http://schemas.microsoft.com/office/infopath/2007/PartnerControls"/>
    </lcf76f155ced4ddcb4097134ff3c332f>
    <_Flow_SignoffStatus xmlns="b1f65580-7c9a-4a08-9062-c83aef8ccc1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20" ma:contentTypeDescription="Create a new document." ma:contentTypeScope="" ma:versionID="6e05447c6068bb5f4ea79211b5c6b72a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5634e82f7dfd858872f37e026582d2b2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www.w3.org/XML/1998/namespace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b1f65580-7c9a-4a08-9062-c83aef8ccc16"/>
    <ds:schemaRef ds:uri="http://purl.org/dc/elements/1.1/"/>
    <ds:schemaRef ds:uri="http://schemas.microsoft.com/office/infopath/2007/PartnerControls"/>
    <ds:schemaRef ds:uri="66eb22f0-432e-4937-87cb-ebcdb7634b6f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654C237-B335-4E9D-BE39-F91DE66E24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65580-7c9a-4a08-9062-c83aef8ccc16"/>
    <ds:schemaRef ds:uri="66eb22f0-432e-4937-87cb-ebcdb7634b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1060</Words>
  <Application>Microsoft Office PowerPoint</Application>
  <PresentationFormat>Widescreen</PresentationFormat>
  <Paragraphs>163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Sut?</vt:lpstr>
      <vt:lpstr>Pwy ydym ni</vt:lpstr>
      <vt:lpstr>Hwb Myfyrwyr </vt:lpstr>
      <vt:lpstr>Cyngor gorau</vt:lpstr>
      <vt:lpstr>Gwasanaethau Gyrfaoedd</vt:lpstr>
      <vt:lpstr>Cymorth  a Chyngor Ariannol</vt:lpstr>
      <vt:lpstr>Cefnogi myfyrwyr o gefndir gofal</vt:lpstr>
      <vt:lpstr>Gwasanaeth Lles</vt:lpstr>
      <vt:lpstr>Llwyddiant Myfyrwyr</vt:lpstr>
      <vt:lpstr>Cymorth Dysgu</vt:lpstr>
      <vt:lpstr>Gall anableddau gynnwys:</vt:lpstr>
      <vt:lpstr>Cyllid Myfyrwyr  Lwfans Myfyrwyr a Anableddau (LMA)</vt:lpstr>
      <vt:lpstr>Cymorth Sigiliau Astudio Ar-lein 1-1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Nerys Williams</cp:lastModifiedBy>
  <cp:revision>18</cp:revision>
  <dcterms:created xsi:type="dcterms:W3CDTF">2021-03-09T15:35:42Z</dcterms:created>
  <dcterms:modified xsi:type="dcterms:W3CDTF">2026-09-29T13:05:09Z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0x010100617C521817916D49A737B3F896D30D4C</vt:lpwstr>
  </property>
</Properties>
</file>