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Univers Condensed Light" panose="020B0306020202040204" pitchFamily="34" charset="0"/>
      <p:regular r:id="rId27"/>
    </p:embeddedFont>
    <p:embeddedFont>
      <p:font typeface="Walbaum Display Light" panose="02070303090703020303" pitchFamily="18" charset="0"/>
      <p:regular r:id="rId28"/>
      <p: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7" autoAdjust="0"/>
    <p:restoredTop sz="94660"/>
  </p:normalViewPr>
  <p:slideViewPr>
    <p:cSldViewPr snapToGrid="0">
      <p:cViewPr varScale="1">
        <p:scale>
          <a:sx n="75" d="100"/>
          <a:sy n="75" d="100"/>
        </p:scale>
        <p:origin x="60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83D807-340C-45BA-8272-8AFE5685B77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AA9CFC-12D6-41E9-A43D-AE3F688624C6}">
      <dgm:prSet phldrT="[Text]"/>
      <dgm:spPr/>
      <dgm:t>
        <a:bodyPr/>
        <a:lstStyle/>
        <a:p>
          <a:r>
            <a:rPr lang="en-GB" dirty="0"/>
            <a:t>Positive Prejudice</a:t>
          </a:r>
        </a:p>
      </dgm:t>
    </dgm:pt>
    <dgm:pt modelId="{6F19AF8F-A402-40E7-BC07-24133315466C}" type="parTrans" cxnId="{F402AC05-EA01-4B36-A541-6A2C776DA576}">
      <dgm:prSet/>
      <dgm:spPr/>
      <dgm:t>
        <a:bodyPr/>
        <a:lstStyle/>
        <a:p>
          <a:endParaRPr lang="en-GB"/>
        </a:p>
      </dgm:t>
    </dgm:pt>
    <dgm:pt modelId="{01E36751-5B86-4D24-A57F-798B1E2D1720}" type="sibTrans" cxnId="{F402AC05-EA01-4B36-A541-6A2C776DA576}">
      <dgm:prSet/>
      <dgm:spPr/>
      <dgm:t>
        <a:bodyPr/>
        <a:lstStyle/>
        <a:p>
          <a:endParaRPr lang="en-GB"/>
        </a:p>
      </dgm:t>
    </dgm:pt>
    <dgm:pt modelId="{A17645D4-D579-4219-81E0-CDA0EEDFA348}">
      <dgm:prSet phldrT="[Text]"/>
      <dgm:spPr/>
      <dgm:t>
        <a:bodyPr/>
        <a:lstStyle/>
        <a:p>
          <a:r>
            <a:rPr lang="en-GB" dirty="0"/>
            <a:t>Biased Towards</a:t>
          </a:r>
        </a:p>
      </dgm:t>
    </dgm:pt>
    <dgm:pt modelId="{F51FB185-A0BF-44A0-AA1B-EE8E2D2DBA8E}" type="parTrans" cxnId="{A336C295-0F23-43F1-8323-24F63E33D900}">
      <dgm:prSet/>
      <dgm:spPr/>
      <dgm:t>
        <a:bodyPr/>
        <a:lstStyle/>
        <a:p>
          <a:endParaRPr lang="en-GB"/>
        </a:p>
      </dgm:t>
    </dgm:pt>
    <dgm:pt modelId="{6CFF4AB6-D063-4E79-810C-AEF096ACFC40}" type="sibTrans" cxnId="{A336C295-0F23-43F1-8323-24F63E33D900}">
      <dgm:prSet/>
      <dgm:spPr/>
      <dgm:t>
        <a:bodyPr/>
        <a:lstStyle/>
        <a:p>
          <a:endParaRPr lang="en-GB"/>
        </a:p>
      </dgm:t>
    </dgm:pt>
    <dgm:pt modelId="{219F6A41-AF0F-45AF-BE73-F3D2C3F1B4C4}">
      <dgm:prSet phldrT="[Text]"/>
      <dgm:spPr/>
      <dgm:t>
        <a:bodyPr/>
        <a:lstStyle/>
        <a:p>
          <a:r>
            <a:rPr lang="en-GB" dirty="0"/>
            <a:t>Negative Prejudice</a:t>
          </a:r>
        </a:p>
      </dgm:t>
    </dgm:pt>
    <dgm:pt modelId="{6B14BC76-7E7D-4196-B5E6-AF9B6C9475DD}" type="parTrans" cxnId="{A70593F9-393C-4167-AD67-CB40E2F6361E}">
      <dgm:prSet/>
      <dgm:spPr/>
      <dgm:t>
        <a:bodyPr/>
        <a:lstStyle/>
        <a:p>
          <a:endParaRPr lang="en-GB"/>
        </a:p>
      </dgm:t>
    </dgm:pt>
    <dgm:pt modelId="{82AC697D-EC34-4290-A7F3-7F10F80E082E}" type="sibTrans" cxnId="{A70593F9-393C-4167-AD67-CB40E2F6361E}">
      <dgm:prSet/>
      <dgm:spPr/>
      <dgm:t>
        <a:bodyPr/>
        <a:lstStyle/>
        <a:p>
          <a:endParaRPr lang="en-GB"/>
        </a:p>
      </dgm:t>
    </dgm:pt>
    <dgm:pt modelId="{73393D47-7F04-4F68-9930-DF7336324C36}">
      <dgm:prSet phldrT="[Text]"/>
      <dgm:spPr/>
      <dgm:t>
        <a:bodyPr/>
        <a:lstStyle/>
        <a:p>
          <a:r>
            <a:rPr lang="en-GB" dirty="0"/>
            <a:t>Biased Against (Mental Attitude)</a:t>
          </a:r>
        </a:p>
      </dgm:t>
    </dgm:pt>
    <dgm:pt modelId="{E02FA8EB-E393-4861-8367-B6FA1A4C94AC}" type="parTrans" cxnId="{D4860405-AC35-43BB-940E-0EC722BED160}">
      <dgm:prSet/>
      <dgm:spPr/>
      <dgm:t>
        <a:bodyPr/>
        <a:lstStyle/>
        <a:p>
          <a:endParaRPr lang="en-GB"/>
        </a:p>
      </dgm:t>
    </dgm:pt>
    <dgm:pt modelId="{7650E2C6-00B9-4DCE-9ECE-D2ED3D790EB6}" type="sibTrans" cxnId="{D4860405-AC35-43BB-940E-0EC722BED160}">
      <dgm:prSet/>
      <dgm:spPr/>
      <dgm:t>
        <a:bodyPr/>
        <a:lstStyle/>
        <a:p>
          <a:endParaRPr lang="en-GB"/>
        </a:p>
      </dgm:t>
    </dgm:pt>
    <dgm:pt modelId="{68D5BCFD-D6AD-439E-B205-DA0C6D83BA05}">
      <dgm:prSet phldrT="[Text]"/>
      <dgm:spPr/>
      <dgm:t>
        <a:bodyPr/>
        <a:lstStyle/>
        <a:p>
          <a:r>
            <a:rPr lang="en-GB" dirty="0"/>
            <a:t>Supportive of</a:t>
          </a:r>
        </a:p>
      </dgm:t>
    </dgm:pt>
    <dgm:pt modelId="{B13B76DF-B41E-417F-9571-1152BB1158B7}" type="parTrans" cxnId="{9EB2E036-E72E-493E-873E-FE48A983228F}">
      <dgm:prSet/>
      <dgm:spPr/>
      <dgm:t>
        <a:bodyPr/>
        <a:lstStyle/>
        <a:p>
          <a:endParaRPr lang="en-GB"/>
        </a:p>
      </dgm:t>
    </dgm:pt>
    <dgm:pt modelId="{5E59FC37-BC4E-4976-80C4-4EF341DF09DB}" type="sibTrans" cxnId="{9EB2E036-E72E-493E-873E-FE48A983228F}">
      <dgm:prSet/>
      <dgm:spPr/>
      <dgm:t>
        <a:bodyPr/>
        <a:lstStyle/>
        <a:p>
          <a:endParaRPr lang="en-GB"/>
        </a:p>
      </dgm:t>
    </dgm:pt>
    <dgm:pt modelId="{6EFE7E57-6597-414C-8EDF-AC67909B2D99}">
      <dgm:prSet phldrT="[Text]"/>
      <dgm:spPr/>
      <dgm:t>
        <a:bodyPr/>
        <a:lstStyle/>
        <a:p>
          <a:r>
            <a:rPr lang="en-GB" dirty="0"/>
            <a:t>Unfair Treatment in Favour of</a:t>
          </a:r>
        </a:p>
      </dgm:t>
    </dgm:pt>
    <dgm:pt modelId="{0D8927E2-26BD-46BB-90D9-981037D56433}" type="parTrans" cxnId="{A0592905-8865-466D-ABE5-E399643D8265}">
      <dgm:prSet/>
      <dgm:spPr/>
      <dgm:t>
        <a:bodyPr/>
        <a:lstStyle/>
        <a:p>
          <a:endParaRPr lang="en-GB"/>
        </a:p>
      </dgm:t>
    </dgm:pt>
    <dgm:pt modelId="{748B4729-9A1D-450A-ABB4-3ACDC3CE9B1A}" type="sibTrans" cxnId="{A0592905-8865-466D-ABE5-E399643D8265}">
      <dgm:prSet/>
      <dgm:spPr/>
      <dgm:t>
        <a:bodyPr/>
        <a:lstStyle/>
        <a:p>
          <a:endParaRPr lang="en-GB"/>
        </a:p>
      </dgm:t>
    </dgm:pt>
    <dgm:pt modelId="{11629C15-2B91-46B9-BEAA-A749D7F086FF}">
      <dgm:prSet phldrT="[Text]"/>
      <dgm:spPr/>
      <dgm:t>
        <a:bodyPr/>
        <a:lstStyle/>
        <a:p>
          <a:r>
            <a:rPr lang="en-GB" dirty="0"/>
            <a:t>Hostile Towards</a:t>
          </a:r>
        </a:p>
      </dgm:t>
    </dgm:pt>
    <dgm:pt modelId="{AD924DBC-B3A0-4E1D-8145-CA7A75326CE9}" type="parTrans" cxnId="{6A7BFE7A-7F56-4E02-8226-A7A6EFDBEA2E}">
      <dgm:prSet/>
      <dgm:spPr/>
      <dgm:t>
        <a:bodyPr/>
        <a:lstStyle/>
        <a:p>
          <a:endParaRPr lang="en-GB"/>
        </a:p>
      </dgm:t>
    </dgm:pt>
    <dgm:pt modelId="{E2754436-6587-4272-9503-09956E0603DF}" type="sibTrans" cxnId="{6A7BFE7A-7F56-4E02-8226-A7A6EFDBEA2E}">
      <dgm:prSet/>
      <dgm:spPr/>
      <dgm:t>
        <a:bodyPr/>
        <a:lstStyle/>
        <a:p>
          <a:endParaRPr lang="en-GB"/>
        </a:p>
      </dgm:t>
    </dgm:pt>
    <dgm:pt modelId="{1D296961-8C3B-40E8-928F-D988B8874721}">
      <dgm:prSet phldrT="[Text]"/>
      <dgm:spPr/>
      <dgm:t>
        <a:bodyPr/>
        <a:lstStyle/>
        <a:p>
          <a:r>
            <a:rPr lang="en-GB" dirty="0"/>
            <a:t>Hatred</a:t>
          </a:r>
        </a:p>
      </dgm:t>
    </dgm:pt>
    <dgm:pt modelId="{8451D2BF-9018-4BF3-B6C3-B68513B84F15}" type="parTrans" cxnId="{0023E762-1718-4BDD-AA74-1B10E5A9C7D2}">
      <dgm:prSet/>
      <dgm:spPr/>
      <dgm:t>
        <a:bodyPr/>
        <a:lstStyle/>
        <a:p>
          <a:endParaRPr lang="en-GB"/>
        </a:p>
      </dgm:t>
    </dgm:pt>
    <dgm:pt modelId="{F2F50A2A-030C-4FF2-A2A8-E2D94F47120A}" type="sibTrans" cxnId="{0023E762-1718-4BDD-AA74-1B10E5A9C7D2}">
      <dgm:prSet/>
      <dgm:spPr/>
      <dgm:t>
        <a:bodyPr/>
        <a:lstStyle/>
        <a:p>
          <a:endParaRPr lang="en-GB"/>
        </a:p>
      </dgm:t>
    </dgm:pt>
    <dgm:pt modelId="{479B24C8-3562-447D-8C30-6ED2596430DC}">
      <dgm:prSet phldrT="[Text]"/>
      <dgm:spPr/>
      <dgm:t>
        <a:bodyPr/>
        <a:lstStyle/>
        <a:p>
          <a:r>
            <a:rPr lang="en-GB" dirty="0"/>
            <a:t>Behaviour/Treatment</a:t>
          </a:r>
        </a:p>
      </dgm:t>
    </dgm:pt>
    <dgm:pt modelId="{DE5FB088-C4F8-4EA0-B6F0-1C510A3B0CFC}" type="parTrans" cxnId="{90091971-96F7-4F03-A288-98C4B7CE5AF0}">
      <dgm:prSet/>
      <dgm:spPr/>
      <dgm:t>
        <a:bodyPr/>
        <a:lstStyle/>
        <a:p>
          <a:endParaRPr lang="en-GB"/>
        </a:p>
      </dgm:t>
    </dgm:pt>
    <dgm:pt modelId="{4BCA1463-0503-4641-AC19-DF35AB42E42D}" type="sibTrans" cxnId="{90091971-96F7-4F03-A288-98C4B7CE5AF0}">
      <dgm:prSet/>
      <dgm:spPr/>
      <dgm:t>
        <a:bodyPr/>
        <a:lstStyle/>
        <a:p>
          <a:endParaRPr lang="en-GB"/>
        </a:p>
      </dgm:t>
    </dgm:pt>
    <dgm:pt modelId="{D0BB22B3-5179-4563-ABBB-23C7780A6135}" type="pres">
      <dgm:prSet presAssocID="{5B83D807-340C-45BA-8272-8AFE5685B77E}" presName="Name0" presStyleCnt="0">
        <dgm:presLayoutVars>
          <dgm:dir/>
          <dgm:animLvl val="lvl"/>
          <dgm:resizeHandles/>
        </dgm:presLayoutVars>
      </dgm:prSet>
      <dgm:spPr/>
    </dgm:pt>
    <dgm:pt modelId="{6E381220-32FA-44F9-9487-167A0C057A3B}" type="pres">
      <dgm:prSet presAssocID="{C5AA9CFC-12D6-41E9-A43D-AE3F688624C6}" presName="linNode" presStyleCnt="0"/>
      <dgm:spPr/>
    </dgm:pt>
    <dgm:pt modelId="{20E3BA41-AD3B-4BAB-8BA3-2EB6ABEBE008}" type="pres">
      <dgm:prSet presAssocID="{C5AA9CFC-12D6-41E9-A43D-AE3F688624C6}" presName="parentShp" presStyleLbl="node1" presStyleIdx="0" presStyleCnt="2">
        <dgm:presLayoutVars>
          <dgm:bulletEnabled val="1"/>
        </dgm:presLayoutVars>
      </dgm:prSet>
      <dgm:spPr/>
    </dgm:pt>
    <dgm:pt modelId="{52B518B6-DFBE-4EBE-80CC-7A783C8D38FE}" type="pres">
      <dgm:prSet presAssocID="{C5AA9CFC-12D6-41E9-A43D-AE3F688624C6}" presName="childShp" presStyleLbl="bgAccFollowNode1" presStyleIdx="0" presStyleCnt="2">
        <dgm:presLayoutVars>
          <dgm:bulletEnabled val="1"/>
        </dgm:presLayoutVars>
      </dgm:prSet>
      <dgm:spPr/>
    </dgm:pt>
    <dgm:pt modelId="{EAF95E92-808F-47EC-B3FE-7B068E195FD6}" type="pres">
      <dgm:prSet presAssocID="{01E36751-5B86-4D24-A57F-798B1E2D1720}" presName="spacing" presStyleCnt="0"/>
      <dgm:spPr/>
    </dgm:pt>
    <dgm:pt modelId="{C4EC26E2-2195-473D-9EA7-BC3CF082BF2D}" type="pres">
      <dgm:prSet presAssocID="{219F6A41-AF0F-45AF-BE73-F3D2C3F1B4C4}" presName="linNode" presStyleCnt="0"/>
      <dgm:spPr/>
    </dgm:pt>
    <dgm:pt modelId="{91B5D1EA-AE7F-418B-AA4E-4E55DD94DBF5}" type="pres">
      <dgm:prSet presAssocID="{219F6A41-AF0F-45AF-BE73-F3D2C3F1B4C4}" presName="parentShp" presStyleLbl="node1" presStyleIdx="1" presStyleCnt="2">
        <dgm:presLayoutVars>
          <dgm:bulletEnabled val="1"/>
        </dgm:presLayoutVars>
      </dgm:prSet>
      <dgm:spPr/>
    </dgm:pt>
    <dgm:pt modelId="{1DD82A1C-6C35-4601-AECD-8A7C6BCF3D8B}" type="pres">
      <dgm:prSet presAssocID="{219F6A41-AF0F-45AF-BE73-F3D2C3F1B4C4}" presName="childShp" presStyleLbl="bgAccFollowNode1" presStyleIdx="1" presStyleCnt="2">
        <dgm:presLayoutVars>
          <dgm:bulletEnabled val="1"/>
        </dgm:presLayoutVars>
      </dgm:prSet>
      <dgm:spPr/>
    </dgm:pt>
  </dgm:ptLst>
  <dgm:cxnLst>
    <dgm:cxn modelId="{3B326301-78F7-427D-9E29-B5E46A5F7197}" type="presOf" srcId="{11629C15-2B91-46B9-BEAA-A749D7F086FF}" destId="{1DD82A1C-6C35-4601-AECD-8A7C6BCF3D8B}" srcOrd="0" destOrd="1" presId="urn:microsoft.com/office/officeart/2005/8/layout/vList6"/>
    <dgm:cxn modelId="{D4860405-AC35-43BB-940E-0EC722BED160}" srcId="{219F6A41-AF0F-45AF-BE73-F3D2C3F1B4C4}" destId="{73393D47-7F04-4F68-9930-DF7336324C36}" srcOrd="0" destOrd="0" parTransId="{E02FA8EB-E393-4861-8367-B6FA1A4C94AC}" sibTransId="{7650E2C6-00B9-4DCE-9ECE-D2ED3D790EB6}"/>
    <dgm:cxn modelId="{A0592905-8865-466D-ABE5-E399643D8265}" srcId="{C5AA9CFC-12D6-41E9-A43D-AE3F688624C6}" destId="{6EFE7E57-6597-414C-8EDF-AC67909B2D99}" srcOrd="2" destOrd="0" parTransId="{0D8927E2-26BD-46BB-90D9-981037D56433}" sibTransId="{748B4729-9A1D-450A-ABB4-3ACDC3CE9B1A}"/>
    <dgm:cxn modelId="{F402AC05-EA01-4B36-A541-6A2C776DA576}" srcId="{5B83D807-340C-45BA-8272-8AFE5685B77E}" destId="{C5AA9CFC-12D6-41E9-A43D-AE3F688624C6}" srcOrd="0" destOrd="0" parTransId="{6F19AF8F-A402-40E7-BC07-24133315466C}" sibTransId="{01E36751-5B86-4D24-A57F-798B1E2D1720}"/>
    <dgm:cxn modelId="{9F4E1B1B-3EF7-46E7-992D-403D906EA90C}" type="presOf" srcId="{6EFE7E57-6597-414C-8EDF-AC67909B2D99}" destId="{52B518B6-DFBE-4EBE-80CC-7A783C8D38FE}" srcOrd="0" destOrd="2" presId="urn:microsoft.com/office/officeart/2005/8/layout/vList6"/>
    <dgm:cxn modelId="{9EB2E036-E72E-493E-873E-FE48A983228F}" srcId="{C5AA9CFC-12D6-41E9-A43D-AE3F688624C6}" destId="{68D5BCFD-D6AD-439E-B205-DA0C6D83BA05}" srcOrd="1" destOrd="0" parTransId="{B13B76DF-B41E-417F-9571-1152BB1158B7}" sibTransId="{5E59FC37-BC4E-4976-80C4-4EF341DF09DB}"/>
    <dgm:cxn modelId="{0023E762-1718-4BDD-AA74-1B10E5A9C7D2}" srcId="{219F6A41-AF0F-45AF-BE73-F3D2C3F1B4C4}" destId="{1D296961-8C3B-40E8-928F-D988B8874721}" srcOrd="2" destOrd="0" parTransId="{8451D2BF-9018-4BF3-B6C3-B68513B84F15}" sibTransId="{F2F50A2A-030C-4FF2-A2A8-E2D94F47120A}"/>
    <dgm:cxn modelId="{3DDF5C4C-C5F1-4AB8-AE04-63C9359F54C9}" type="presOf" srcId="{479B24C8-3562-447D-8C30-6ED2596430DC}" destId="{1DD82A1C-6C35-4601-AECD-8A7C6BCF3D8B}" srcOrd="0" destOrd="3" presId="urn:microsoft.com/office/officeart/2005/8/layout/vList6"/>
    <dgm:cxn modelId="{90091971-96F7-4F03-A288-98C4B7CE5AF0}" srcId="{219F6A41-AF0F-45AF-BE73-F3D2C3F1B4C4}" destId="{479B24C8-3562-447D-8C30-6ED2596430DC}" srcOrd="3" destOrd="0" parTransId="{DE5FB088-C4F8-4EA0-B6F0-1C510A3B0CFC}" sibTransId="{4BCA1463-0503-4641-AC19-DF35AB42E42D}"/>
    <dgm:cxn modelId="{8392F872-6DA7-4F6C-BE3C-ECE4D2BA72F2}" type="presOf" srcId="{68D5BCFD-D6AD-439E-B205-DA0C6D83BA05}" destId="{52B518B6-DFBE-4EBE-80CC-7A783C8D38FE}" srcOrd="0" destOrd="1" presId="urn:microsoft.com/office/officeart/2005/8/layout/vList6"/>
    <dgm:cxn modelId="{6A7BFE7A-7F56-4E02-8226-A7A6EFDBEA2E}" srcId="{219F6A41-AF0F-45AF-BE73-F3D2C3F1B4C4}" destId="{11629C15-2B91-46B9-BEAA-A749D7F086FF}" srcOrd="1" destOrd="0" parTransId="{AD924DBC-B3A0-4E1D-8145-CA7A75326CE9}" sibTransId="{E2754436-6587-4272-9503-09956E0603DF}"/>
    <dgm:cxn modelId="{3DD31885-C798-4C7C-AFD5-01BB53BB611E}" type="presOf" srcId="{5B83D807-340C-45BA-8272-8AFE5685B77E}" destId="{D0BB22B3-5179-4563-ABBB-23C7780A6135}" srcOrd="0" destOrd="0" presId="urn:microsoft.com/office/officeart/2005/8/layout/vList6"/>
    <dgm:cxn modelId="{7436FD8C-E306-4343-A092-B49A55D51921}" type="presOf" srcId="{C5AA9CFC-12D6-41E9-A43D-AE3F688624C6}" destId="{20E3BA41-AD3B-4BAB-8BA3-2EB6ABEBE008}" srcOrd="0" destOrd="0" presId="urn:microsoft.com/office/officeart/2005/8/layout/vList6"/>
    <dgm:cxn modelId="{11767F8E-2A40-4073-BF8A-E3CBE274D4E2}" type="presOf" srcId="{A17645D4-D579-4219-81E0-CDA0EEDFA348}" destId="{52B518B6-DFBE-4EBE-80CC-7A783C8D38FE}" srcOrd="0" destOrd="0" presId="urn:microsoft.com/office/officeart/2005/8/layout/vList6"/>
    <dgm:cxn modelId="{A336C295-0F23-43F1-8323-24F63E33D900}" srcId="{C5AA9CFC-12D6-41E9-A43D-AE3F688624C6}" destId="{A17645D4-D579-4219-81E0-CDA0EEDFA348}" srcOrd="0" destOrd="0" parTransId="{F51FB185-A0BF-44A0-AA1B-EE8E2D2DBA8E}" sibTransId="{6CFF4AB6-D063-4E79-810C-AEF096ACFC40}"/>
    <dgm:cxn modelId="{0B2741B1-9C39-4321-A64A-23D320C0E71F}" type="presOf" srcId="{1D296961-8C3B-40E8-928F-D988B8874721}" destId="{1DD82A1C-6C35-4601-AECD-8A7C6BCF3D8B}" srcOrd="0" destOrd="2" presId="urn:microsoft.com/office/officeart/2005/8/layout/vList6"/>
    <dgm:cxn modelId="{193FB9B1-BC05-4677-8EED-52716EAA39FC}" type="presOf" srcId="{73393D47-7F04-4F68-9930-DF7336324C36}" destId="{1DD82A1C-6C35-4601-AECD-8A7C6BCF3D8B}" srcOrd="0" destOrd="0" presId="urn:microsoft.com/office/officeart/2005/8/layout/vList6"/>
    <dgm:cxn modelId="{1F85D9C6-4B42-47D9-A4F6-B0BF58AAD645}" type="presOf" srcId="{219F6A41-AF0F-45AF-BE73-F3D2C3F1B4C4}" destId="{91B5D1EA-AE7F-418B-AA4E-4E55DD94DBF5}" srcOrd="0" destOrd="0" presId="urn:microsoft.com/office/officeart/2005/8/layout/vList6"/>
    <dgm:cxn modelId="{A70593F9-393C-4167-AD67-CB40E2F6361E}" srcId="{5B83D807-340C-45BA-8272-8AFE5685B77E}" destId="{219F6A41-AF0F-45AF-BE73-F3D2C3F1B4C4}" srcOrd="1" destOrd="0" parTransId="{6B14BC76-7E7D-4196-B5E6-AF9B6C9475DD}" sibTransId="{82AC697D-EC34-4290-A7F3-7F10F80E082E}"/>
    <dgm:cxn modelId="{28B85B5E-F757-42F0-9E40-DE240AA68853}" type="presParOf" srcId="{D0BB22B3-5179-4563-ABBB-23C7780A6135}" destId="{6E381220-32FA-44F9-9487-167A0C057A3B}" srcOrd="0" destOrd="0" presId="urn:microsoft.com/office/officeart/2005/8/layout/vList6"/>
    <dgm:cxn modelId="{03ACF812-7637-475D-95E4-5F108968E00A}" type="presParOf" srcId="{6E381220-32FA-44F9-9487-167A0C057A3B}" destId="{20E3BA41-AD3B-4BAB-8BA3-2EB6ABEBE008}" srcOrd="0" destOrd="0" presId="urn:microsoft.com/office/officeart/2005/8/layout/vList6"/>
    <dgm:cxn modelId="{5708ACF0-1E0B-4433-8396-2C0951D38B17}" type="presParOf" srcId="{6E381220-32FA-44F9-9487-167A0C057A3B}" destId="{52B518B6-DFBE-4EBE-80CC-7A783C8D38FE}" srcOrd="1" destOrd="0" presId="urn:microsoft.com/office/officeart/2005/8/layout/vList6"/>
    <dgm:cxn modelId="{16E113C3-6166-47C4-9002-AEB79F93B238}" type="presParOf" srcId="{D0BB22B3-5179-4563-ABBB-23C7780A6135}" destId="{EAF95E92-808F-47EC-B3FE-7B068E195FD6}" srcOrd="1" destOrd="0" presId="urn:microsoft.com/office/officeart/2005/8/layout/vList6"/>
    <dgm:cxn modelId="{210D2E52-602D-4429-A568-526D898203FA}" type="presParOf" srcId="{D0BB22B3-5179-4563-ABBB-23C7780A6135}" destId="{C4EC26E2-2195-473D-9EA7-BC3CF082BF2D}" srcOrd="2" destOrd="0" presId="urn:microsoft.com/office/officeart/2005/8/layout/vList6"/>
    <dgm:cxn modelId="{3D5358E9-A448-4A4D-9601-E954CB0F99B3}" type="presParOf" srcId="{C4EC26E2-2195-473D-9EA7-BC3CF082BF2D}" destId="{91B5D1EA-AE7F-418B-AA4E-4E55DD94DBF5}" srcOrd="0" destOrd="0" presId="urn:microsoft.com/office/officeart/2005/8/layout/vList6"/>
    <dgm:cxn modelId="{0AC16295-8FCE-4F32-BCDC-CC33E95F9374}" type="presParOf" srcId="{C4EC26E2-2195-473D-9EA7-BC3CF082BF2D}" destId="{1DD82A1C-6C35-4601-AECD-8A7C6BCF3D8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518B6-DFBE-4EBE-80CC-7A783C8D38FE}">
      <dsp:nvSpPr>
        <dsp:cNvPr id="0" name=""/>
        <dsp:cNvSpPr/>
      </dsp:nvSpPr>
      <dsp:spPr>
        <a:xfrm>
          <a:off x="3962400" y="491"/>
          <a:ext cx="5943600" cy="19158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Biased Towards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Supportive of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Unfair Treatment in Favour of</a:t>
          </a:r>
        </a:p>
      </dsp:txBody>
      <dsp:txXfrm>
        <a:off x="3962400" y="239975"/>
        <a:ext cx="5225148" cy="1436903"/>
      </dsp:txXfrm>
    </dsp:sp>
    <dsp:sp modelId="{20E3BA41-AD3B-4BAB-8BA3-2EB6ABEBE008}">
      <dsp:nvSpPr>
        <dsp:cNvPr id="0" name=""/>
        <dsp:cNvSpPr/>
      </dsp:nvSpPr>
      <dsp:spPr>
        <a:xfrm>
          <a:off x="0" y="491"/>
          <a:ext cx="3962400" cy="1915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100965" rIns="201930" bIns="100965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 dirty="0"/>
            <a:t>Positive Prejudice</a:t>
          </a:r>
        </a:p>
      </dsp:txBody>
      <dsp:txXfrm>
        <a:off x="93525" y="94016"/>
        <a:ext cx="3775350" cy="1728821"/>
      </dsp:txXfrm>
    </dsp:sp>
    <dsp:sp modelId="{1DD82A1C-6C35-4601-AECD-8A7C6BCF3D8B}">
      <dsp:nvSpPr>
        <dsp:cNvPr id="0" name=""/>
        <dsp:cNvSpPr/>
      </dsp:nvSpPr>
      <dsp:spPr>
        <a:xfrm>
          <a:off x="3962400" y="2107950"/>
          <a:ext cx="5943600" cy="19158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Biased Against (Mental Attitude)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Hostile Towards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Hatred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Behaviour/Treatment</a:t>
          </a:r>
        </a:p>
      </dsp:txBody>
      <dsp:txXfrm>
        <a:off x="3962400" y="2347434"/>
        <a:ext cx="5225148" cy="1436903"/>
      </dsp:txXfrm>
    </dsp:sp>
    <dsp:sp modelId="{91B5D1EA-AE7F-418B-AA4E-4E55DD94DBF5}">
      <dsp:nvSpPr>
        <dsp:cNvPr id="0" name=""/>
        <dsp:cNvSpPr/>
      </dsp:nvSpPr>
      <dsp:spPr>
        <a:xfrm>
          <a:off x="0" y="2107950"/>
          <a:ext cx="3962400" cy="19158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100965" rIns="201930" bIns="100965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300" kern="1200" dirty="0"/>
            <a:t>Negative Prejudice</a:t>
          </a:r>
        </a:p>
      </dsp:txBody>
      <dsp:txXfrm>
        <a:off x="93525" y="2201475"/>
        <a:ext cx="3775350" cy="17288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B0DB3-A8FF-4ABB-9E2E-D960422260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2530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EE0618-75D7-410F-859C-CDF53BC53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86729"/>
            <a:ext cx="9144000" cy="1135529"/>
          </a:xfrm>
        </p:spPr>
        <p:txBody>
          <a:bodyPr>
            <a:normAutofit/>
          </a:bodyPr>
          <a:lstStyle>
            <a:lvl1pPr marL="0" indent="0" algn="ctr">
              <a:lnSpc>
                <a:spcPct val="12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237F11-76DB-4DD9-9747-3F38D05BA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9F581-81B0-44B3-ABA5-A25CA4BA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0D591-ADCF-4300-8282-72AE357F3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866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75558-A264-444E-829B-51AAE6B4B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9373-37D1-4135-8D34-755E139F7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5E4A6B-1966-4E57-9FB8-8B111E97B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FC3DD-F2BE-41FF-895B-00129AAB1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F830C-8424-4FAF-A011-605AE1D14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440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1BE8-ECC1-4027-B16E-C7BECCA9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46C7E1-471A-46AA-8068-98E68C0C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C9F8F-EC48-4D16-B4C6-023A7B607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FA5B3-F726-417B-932A-B93E0C8F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D21F1-1A24-43EA-AB09-3024C491E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315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16569-B648-4D50-BEB8-E8DAE24D6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831B3-A1FD-470C-BEEE-4CFB441502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F34A17-C244-438C-9AE3-FB9B3CE3B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4493"/>
            <a:ext cx="5181600" cy="425247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CFA3AA-3FC1-4B98-8F99-1726F1AC0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E10883-BACC-41A1-9067-ECFDB937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7660A2-13C9-4432-A6EB-A4FF3D78F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22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7C843-C993-4E9C-80DD-3620816E5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91A8E3-B066-4511-9C6E-A3435B64D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3432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6B63-4102-4802-94D7-F138F80F3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58237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924765-08A7-4A60-86DC-DC420F60BB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734325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AA2795-EFB6-4000-8F25-FBB62646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58237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942CFB-FE12-494A-9C41-3CB90F07B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3A07E3-59E1-4EBD-9687-4B6ABE96AC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7BB23-7539-4674-8B66-ACEFF946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77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841DB-C73C-4968-B434-A6AA14DA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8152BF-92C7-4BF5-A9DB-16A0BF0F5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89DB7-F492-4037-A439-D70F7E556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FA96F1-8B8A-4E83-B3C2-E10DE522A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3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031033-9688-463F-9614-47F2F5BC6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5B8DB2-C14B-45AC-ACAF-8702DF59C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01DA57-8D4E-4075-9460-4F03DF8AA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83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CBE2C-9DAA-489D-AC88-15CBBA8A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124BE-E494-445A-A4FB-A2A8F28F0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2446DE-9A32-4774-9F7C-86678CA90E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0115D-61B3-46D0-B4D3-30C374B52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2AFC-D0F8-469F-B1E0-123C2E066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9BCDA-9EF7-4531-8021-AF7B30751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849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AE558-F89F-4688-94E5-77F37D49F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CD35AF-8CA2-49BB-BAE9-F29A0186E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5CAA98-55BD-4118-A8AF-D60306078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FF4C5-82A8-4AD8-B7E2-2882F6576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60B401-B64F-417B-8AD6-581A22E5E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24BD4C-7149-44BF-8150-F72CAA95A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49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E5C77-55F8-4677-A96C-E6D3F5545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A064EF-ADDA-4943-8F87-A7469D7997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D493-D1E7-4358-95E9-B5B80A49E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98326-3276-4B9E-960F-10C6677B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4C3AC2-288D-4FEE-BF80-0EAEDDFAB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395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3C6A-5417-40BD-BF7A-9405832237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3BCB45-B343-46F6-9718-AA0D68CED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DA2A4-FD34-4E17-908F-4367B1E6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87AE3-776D-451D-AA52-C06B7472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0C4D5-BE1E-4D6A-9196-E0F9E42B2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412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436E0F2-A64B-471E-93C0-8DFE08CC57C8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C1E3AB1-2A8C-4607-9FAE-D8BDB280FE1A}"/>
              </a:ext>
            </a:extLst>
          </p:cNvPr>
          <p:cNvCxnSpPr>
            <a:cxnSpLocks/>
          </p:cNvCxnSpPr>
          <p:nvPr/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6D66059-832F-40B6-A35F-F56C8F38A1E7}"/>
              </a:ext>
            </a:extLst>
          </p:cNvPr>
          <p:cNvCxnSpPr>
            <a:cxnSpLocks/>
          </p:cNvCxnSpPr>
          <p:nvPr/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15E2ED-7EA9-448D-83FA-54C3DF9723BD}"/>
              </a:ext>
            </a:extLst>
          </p:cNvPr>
          <p:cNvCxnSpPr>
            <a:cxnSpLocks/>
          </p:cNvCxnSpPr>
          <p:nvPr/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0595356-EABD-4767-AC9D-EA21FF115EC0}"/>
              </a:ext>
            </a:extLst>
          </p:cNvPr>
          <p:cNvCxnSpPr>
            <a:cxnSpLocks/>
          </p:cNvCxnSpPr>
          <p:nvPr/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CD9F06-9628-469C-B788-A894E3E08281}"/>
              </a:ext>
            </a:extLst>
          </p:cNvPr>
          <p:cNvCxnSpPr>
            <a:cxnSpLocks/>
          </p:cNvCxnSpPr>
          <p:nvPr/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550A431-0B61-421B-B4B7-24C0CFF0F938}"/>
              </a:ext>
            </a:extLst>
          </p:cNvPr>
          <p:cNvCxnSpPr>
            <a:cxnSpLocks/>
          </p:cNvCxnSpPr>
          <p:nvPr/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5B94C5-D205-4339-B029-5D0FD2E5F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533401"/>
            <a:ext cx="9906000" cy="1382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6DC5C-BD34-4CE4-8AA7-A6A4B9516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009554"/>
            <a:ext cx="9906000" cy="40244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192A7-D622-449D-9FC2-48FDE4D690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37102" y="6398878"/>
            <a:ext cx="419390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11EAACC7-3B3F-47D1-959A-EF58926E955E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5B93C-2BE9-4847-BFE5-D3CBCC6E94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54429" y="6398878"/>
            <a:ext cx="4497315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="1" spc="30" baseline="0">
                <a:solidFill>
                  <a:schemeClr val="tx2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70A99-395E-4F22-8AAB-6C7EE743D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02477" y="6398878"/>
            <a:ext cx="470887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100">
                <a:solidFill>
                  <a:schemeClr val="tx2"/>
                </a:solidFill>
                <a:latin typeface="+mn-lt"/>
              </a:defRPr>
            </a:lvl1pPr>
          </a:lstStyle>
          <a:p>
            <a:fld id="{312CC964-A50B-4C29-B4E4-2C30BB34CC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25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89" r:id="rId6"/>
    <p:sldLayoutId id="2147483685" r:id="rId7"/>
    <p:sldLayoutId id="2147483686" r:id="rId8"/>
    <p:sldLayoutId id="2147483687" r:id="rId9"/>
    <p:sldLayoutId id="2147483688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0CTHVCkm90&amp;feature=youtu.b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conlib.org/library/Bentham/bnthPML.html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B8092E2-D77A-4CE6-BB2D-626978445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02CD835-4B0F-45D6-9B85-B049A1005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8F9779-777F-4BE2-8BD0-9EE0F86133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9553" y="511309"/>
            <a:ext cx="9577116" cy="12219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/>
              <a:t>Evidence Based Policing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971A1EC-5980-40B2-973F-0D3D6630DB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0049A56-C4C2-4C0F-9F4F-D0E34391D9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D02BE56-7EB5-4E62-B6E2-1C49E470A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0" y="1299548"/>
            <a:ext cx="1769035" cy="69557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D96DCB26-98FA-4345-A39E-523B885984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9553" y="2420471"/>
            <a:ext cx="5479065" cy="38844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/>
              <a:t>Week 3 – Part 2</a:t>
            </a:r>
          </a:p>
          <a:p>
            <a:pPr indent="-2286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/>
              <a:t>Justice</a:t>
            </a:r>
          </a:p>
          <a:p>
            <a:pPr indent="-228600" algn="l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/>
          </a:p>
          <a:p>
            <a:pPr indent="-2286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/>
              <a:t>Dr. Luke Roach</a:t>
            </a:r>
          </a:p>
          <a:p>
            <a:pPr indent="-2286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/>
              <a:t>L.roach@UWTSD.ac.uk</a:t>
            </a:r>
          </a:p>
        </p:txBody>
      </p:sp>
      <p:pic>
        <p:nvPicPr>
          <p:cNvPr id="4" name="Picture 3" descr="Padlock on computer motherboard">
            <a:extLst>
              <a:ext uri="{FF2B5EF4-FFF2-40B4-BE49-F238E27FC236}">
                <a16:creationId xmlns:a16="http://schemas.microsoft.com/office/drawing/2014/main" id="{FD82E5B0-203C-4744-9A8A-77D1778CB3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37" r="27591"/>
          <a:stretch/>
        </p:blipFill>
        <p:spPr>
          <a:xfrm>
            <a:off x="7225552" y="1995117"/>
            <a:ext cx="4966447" cy="4862884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4595B06-EDA5-4E45-BED4-7891E7E0C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D79C9A5D-F572-476A-99A9-700077150B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59592DA5-68A4-46A6-90EA-F0304FF8E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-14436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9445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21FBE127-D2A6-4FA3-A6B9-B8FD1DE4B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7F2B01-DC0F-48EC-A163-507D00842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7988" y="533400"/>
            <a:ext cx="4496228" cy="1690687"/>
          </a:xfrm>
        </p:spPr>
        <p:txBody>
          <a:bodyPr>
            <a:normAutofit/>
          </a:bodyPr>
          <a:lstStyle/>
          <a:p>
            <a:r>
              <a:rPr lang="en-GB" dirty="0"/>
              <a:t>What is Justice?</a:t>
            </a: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DDD9C044-4B08-47CC-852C-B22B09675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4948518" cy="132453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5033687E-2F83-4E90-B11A-4B998C1540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818708" cy="642738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D292DBC3-1A72-41ED-8432-D0D64FD63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1" y="2743200"/>
            <a:ext cx="4477872" cy="4114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I am The ht. . HEW Batman. what arena thinking Moro., I dunno. Justice 'alai, ll, in. bahman and piderman">
            <a:extLst>
              <a:ext uri="{FF2B5EF4-FFF2-40B4-BE49-F238E27FC236}">
                <a16:creationId xmlns:a16="http://schemas.microsoft.com/office/drawing/2014/main" id="{11EAC435-1F5D-4B77-A883-0E65B14C2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4013" y="14857"/>
            <a:ext cx="4130470" cy="703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0" name="Content Placeholder 1039">
            <a:extLst>
              <a:ext uri="{FF2B5EF4-FFF2-40B4-BE49-F238E27FC236}">
                <a16:creationId xmlns:a16="http://schemas.microsoft.com/office/drawing/2014/main" id="{BC49C77C-53B8-4706-9E8D-0231922DF2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1789" y="2290762"/>
            <a:ext cx="4572428" cy="4033837"/>
          </a:xfrm>
        </p:spPr>
        <p:txBody>
          <a:bodyPr anchor="t">
            <a:normAutofit/>
          </a:bodyPr>
          <a:lstStyle/>
          <a:p>
            <a:endParaRPr lang="en-US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99309E4A-5F81-4CAB-B5DB-AB4EB90C71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602477" y="2548218"/>
            <a:ext cx="589522" cy="4309782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053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4C38D-8593-4C2E-B1B6-3EBFAA00F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Short film about Justice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95F5F-76AF-4D13-B397-5A1A50E98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https://www.youtube.com/watch?v=H0CTHVCkm90&amp;feature=youtu.be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2861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1F677-ED38-4A56-AACD-ABA518AC9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</a:t>
            </a:r>
            <a:r>
              <a:rPr lang="en-GB" sz="4400" b="1" dirty="0"/>
              <a:t>Procedural justice?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57581-51B1-4A98-BD41-70CD0C0828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dirty="0"/>
              <a:t>Procedural Justice is the demonstration that the decisions and procedures made and carried out by the contributors of the Criminal Justice System are made fairly. </a:t>
            </a:r>
          </a:p>
          <a:p>
            <a:r>
              <a:rPr lang="en-GB" sz="3600" dirty="0"/>
              <a:t>Fairness in the Criminal Justice System is crucial to gain and maintain  the support of the public and from a policing perspective to establish and develop community engagement.</a:t>
            </a:r>
          </a:p>
          <a:p>
            <a:r>
              <a:rPr lang="en-GB" sz="3600" dirty="0"/>
              <a:t>To demonstrate ‘Procedural Justice’ Tyler (1988) suggests there are seven aspects: 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564726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81B5D-ACD7-465C-AA47-A52EAD029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Procedural Justice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79941A-F7ED-4A59-B616-DA2EA4E8FD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/>
              <a:t>Ethicality 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Honesty – A demonstrated effort to be fair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Motivation of Organisation 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Representation – Community Involvement and Engagement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Quality of Decisions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Error Correction </a:t>
            </a:r>
            <a:endParaRPr lang="en-GB" sz="3200" dirty="0">
              <a:cs typeface="Calibri"/>
            </a:endParaRPr>
          </a:p>
          <a:p>
            <a:r>
              <a:rPr lang="en-GB" sz="3200" dirty="0"/>
              <a:t>Organisational bias</a:t>
            </a:r>
            <a:endParaRPr lang="en-GB" sz="3200" dirty="0">
              <a:cs typeface="Calibri"/>
            </a:endParaRP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60515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D1290-0D47-4DB4-B971-D4D7C9C59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An overview of crime statistics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F1DC3-EBC4-4C1F-98CD-16DA2607E2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dirty="0"/>
              <a:t>Official statistics started in 1857</a:t>
            </a:r>
          </a:p>
          <a:p>
            <a:pPr lvl="1"/>
            <a:r>
              <a:rPr lang="en-GB" sz="3200" dirty="0"/>
              <a:t>used to help determine allocation of resources</a:t>
            </a:r>
          </a:p>
          <a:p>
            <a:pPr lvl="1"/>
            <a:r>
              <a:rPr lang="en-GB" sz="3200" dirty="0"/>
              <a:t>a measure of the country’s moral health </a:t>
            </a:r>
          </a:p>
          <a:p>
            <a:r>
              <a:rPr lang="en-GB" sz="3600" dirty="0"/>
              <a:t>Police recording practice has become more consistent since the Simmons Report (2000) and the NCRS (2002) but the ONS still doesn’t regard police statistics as reliable</a:t>
            </a:r>
          </a:p>
          <a:p>
            <a:r>
              <a:rPr lang="en-GB" sz="3600" dirty="0"/>
              <a:t>The Crime Survey for England and Wales provides useful information e.g. on reporting levels.</a:t>
            </a:r>
          </a:p>
          <a:p>
            <a:pPr>
              <a:buNone/>
            </a:pPr>
            <a:endParaRPr lang="en-GB" sz="3600" i="1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6898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7BD2A-ABD6-4190-BDFD-DFD2C3058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Victims and Victimology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E2480-0ED3-48E3-9EBE-D2DF4DA52A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182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67178-1E65-4399-8161-0427ABFAE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4 Main Themes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B714C-9BE1-47BA-93F7-5C82063E5F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i="1" dirty="0">
                <a:solidFill>
                  <a:srgbClr val="FF0000"/>
                </a:solidFill>
              </a:rPr>
              <a:t>1. Victim Precipitation Theory</a:t>
            </a:r>
            <a:endParaRPr lang="en-GB" sz="2400" b="1" dirty="0">
              <a:solidFill>
                <a:srgbClr val="FF0000"/>
              </a:solidFill>
              <a:cs typeface="Calibri"/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e.g. where victim initiates the confrontation </a:t>
            </a:r>
            <a:endParaRPr lang="en-GB" sz="2400" dirty="0">
              <a:solidFill>
                <a:srgbClr val="FF0000"/>
              </a:solidFill>
              <a:cs typeface="Calibri"/>
            </a:endParaRPr>
          </a:p>
          <a:p>
            <a:r>
              <a:rPr lang="en-GB" sz="2400" b="1" i="1" dirty="0">
                <a:solidFill>
                  <a:srgbClr val="00B050"/>
                </a:solidFill>
              </a:rPr>
              <a:t>2. Lifestyle Theory</a:t>
            </a:r>
            <a:endParaRPr lang="en-GB" sz="2400" b="1" i="1" dirty="0">
              <a:solidFill>
                <a:srgbClr val="00B050"/>
              </a:solidFill>
              <a:cs typeface="Calibri"/>
            </a:endParaRPr>
          </a:p>
          <a:p>
            <a:r>
              <a:rPr lang="en-GB" sz="2400" dirty="0">
                <a:solidFill>
                  <a:srgbClr val="00B050"/>
                </a:solidFill>
              </a:rPr>
              <a:t> Where someone’s lifestyle increases exposure to criminal</a:t>
            </a:r>
            <a:r>
              <a:rPr lang="en-GB" sz="2400" dirty="0"/>
              <a:t> </a:t>
            </a:r>
            <a:r>
              <a:rPr lang="en-GB" sz="2400" dirty="0">
                <a:solidFill>
                  <a:srgbClr val="00B050"/>
                </a:solidFill>
              </a:rPr>
              <a:t>activity</a:t>
            </a:r>
            <a:endParaRPr lang="en-GB" sz="2400" b="1" dirty="0"/>
          </a:p>
          <a:p>
            <a:r>
              <a:rPr lang="en-GB" sz="2400" b="1" i="1" dirty="0">
                <a:solidFill>
                  <a:srgbClr val="00B0F0"/>
                </a:solidFill>
              </a:rPr>
              <a:t>3. Deviant Place Theory</a:t>
            </a:r>
          </a:p>
          <a:p>
            <a:r>
              <a:rPr lang="en-GB" sz="2400" dirty="0">
                <a:solidFill>
                  <a:srgbClr val="00B0F0"/>
                </a:solidFill>
              </a:rPr>
              <a:t>Where dangerous places are visited/frequented</a:t>
            </a:r>
          </a:p>
          <a:p>
            <a:r>
              <a:rPr lang="en-GB" sz="2400" b="1" dirty="0">
                <a:solidFill>
                  <a:srgbClr val="7030A0"/>
                </a:solidFill>
              </a:rPr>
              <a:t>4. </a:t>
            </a:r>
            <a:r>
              <a:rPr lang="en-GB" sz="2400" b="1" i="1" dirty="0">
                <a:solidFill>
                  <a:srgbClr val="7030A0"/>
                </a:solidFill>
              </a:rPr>
              <a:t>Routine Activities Theory</a:t>
            </a:r>
            <a:endParaRPr lang="en-GB" sz="2400" b="1" i="1" dirty="0">
              <a:solidFill>
                <a:srgbClr val="7030A0"/>
              </a:solidFill>
              <a:cs typeface="Calibri"/>
            </a:endParaRPr>
          </a:p>
          <a:p>
            <a:r>
              <a:rPr lang="en-GB" dirty="0">
                <a:solidFill>
                  <a:srgbClr val="7030A0"/>
                </a:solidFill>
                <a:cs typeface="Calibri"/>
              </a:rPr>
              <a:t>See last video</a:t>
            </a:r>
            <a:endParaRPr lang="en-GB" sz="2400" dirty="0">
              <a:solidFill>
                <a:srgbClr val="7030A0"/>
              </a:solidFill>
              <a:cs typeface="Calibri"/>
            </a:endParaRPr>
          </a:p>
          <a:p>
            <a:endParaRPr lang="en-GB" sz="24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370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7B6BF-BD8B-4FE3-AC86-016E76931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Victims and victimology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D749C-D5E9-46E3-9092-7AE81ACB74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600" dirty="0"/>
              <a:t>The term Victimology was first introduced by Benjamin Mendelsohn in 1947 to describe the scientific study of crime victims.</a:t>
            </a:r>
          </a:p>
          <a:p>
            <a:r>
              <a:rPr lang="en-GB" sz="3600" dirty="0"/>
              <a:t>Criminology – the study of criminals (what they do, how they do it, how the CJS responds to them,</a:t>
            </a:r>
          </a:p>
          <a:p>
            <a:r>
              <a:rPr lang="en-GB" sz="3600" dirty="0"/>
              <a:t>Victimology – the study of victims, the causes of victimisation, and how the society assists and deals with victims 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92464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410C7-044A-4DBA-87F3-9202FB8EA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Victims and victimology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96FF5-6604-49E9-8D0C-07681AF51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Rather than simply </a:t>
            </a:r>
            <a:r>
              <a:rPr lang="en-GB" sz="3600" b="1" u="sng" dirty="0"/>
              <a:t>WONDERING</a:t>
            </a:r>
            <a:r>
              <a:rPr lang="en-GB" sz="3600" dirty="0"/>
              <a:t> why young people are more likely to become victims of crime  than older people victimologists carry out </a:t>
            </a:r>
            <a:r>
              <a:rPr lang="en-GB" sz="3600" b="1" u="sng" dirty="0"/>
              <a:t>RESEARCH</a:t>
            </a:r>
            <a:r>
              <a:rPr lang="en-GB" sz="3600" b="1" dirty="0"/>
              <a:t> </a:t>
            </a:r>
            <a:r>
              <a:rPr lang="en-GB" sz="3600" dirty="0"/>
              <a:t>in order to identify the </a:t>
            </a:r>
            <a:r>
              <a:rPr lang="en-GB" sz="3600" b="1" u="sng" dirty="0"/>
              <a:t>REASONS</a:t>
            </a:r>
            <a:r>
              <a:rPr lang="en-GB" sz="3600" dirty="0"/>
              <a:t> why young people are more likely to become victims of crime  than older people 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52926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ACEB1-E226-4AEC-9701-EC34B9A9B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Modern Victimology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B151E-1C88-49C6-83E3-6E4432502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/>
              <a:t>Made up of the following topics</a:t>
            </a:r>
          </a:p>
          <a:p>
            <a:r>
              <a:rPr lang="en-GB" sz="3600" dirty="0"/>
              <a:t>Crime Victims</a:t>
            </a:r>
          </a:p>
          <a:p>
            <a:r>
              <a:rPr lang="en-GB" sz="3600" dirty="0"/>
              <a:t>Consequences of Victimisation</a:t>
            </a:r>
          </a:p>
          <a:p>
            <a:r>
              <a:rPr lang="en-GB" sz="3600" dirty="0"/>
              <a:t>Interaction of Victims with CJS</a:t>
            </a:r>
          </a:p>
          <a:p>
            <a:r>
              <a:rPr lang="en-GB" sz="3600" dirty="0"/>
              <a:t>Interaction of victims with Social Service Agencies and programmes</a:t>
            </a:r>
          </a:p>
          <a:p>
            <a:r>
              <a:rPr lang="en-GB" sz="3600" dirty="0"/>
              <a:t>Prevention of Victimisation</a:t>
            </a: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047004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0A974-9423-4188-A9E6-65DDE3462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“Typical” victim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BFB7D3-F4A0-42D6-860F-E86C188B5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Research shows that the ‘typical’ victim is a young male who lives in an urban area, of course other people also become the victims of crime such as children, women, the elderly etc. </a:t>
            </a:r>
          </a:p>
          <a:p>
            <a:r>
              <a:rPr lang="en-GB" dirty="0"/>
              <a:t>Additionally vulnerable persons such as the homeless, persons suffering from mental illness and disabled persons are at increased risk.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404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68D5D-BB74-4843-9FED-7C61E01BE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Causes of Victimisation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19DA6-FF22-41AB-8C8D-12171EE20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600" dirty="0"/>
          </a:p>
          <a:p>
            <a:r>
              <a:rPr lang="en-GB" sz="3600" dirty="0"/>
              <a:t>Why are certain persons selected as victims?</a:t>
            </a:r>
          </a:p>
          <a:p>
            <a:r>
              <a:rPr lang="en-GB" sz="3600" dirty="0"/>
              <a:t>Wrong time wrong place?</a:t>
            </a:r>
          </a:p>
          <a:p>
            <a:r>
              <a:rPr lang="en-GB" sz="3600" dirty="0"/>
              <a:t>Easy target?</a:t>
            </a:r>
          </a:p>
          <a:p>
            <a:r>
              <a:rPr lang="en-GB" sz="3600" dirty="0"/>
              <a:t>Bad luck?</a:t>
            </a:r>
          </a:p>
          <a:p>
            <a:endParaRPr lang="en-GB" sz="3600" dirty="0"/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18505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62413-96FA-4FAC-8A5E-D4FD7566C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The ‘ideal’ victim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740B6-D0E6-481D-A70E-FC144463B2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Notion developed by Christie (1986) illustrating the ideological ways in which victims (and offenders) are portrayed, it had Six major attributes:</a:t>
            </a:r>
          </a:p>
          <a:p>
            <a:r>
              <a:rPr lang="en-GB" dirty="0"/>
              <a:t>The victim is weak (old/young/female/sick)</a:t>
            </a:r>
          </a:p>
          <a:p>
            <a:r>
              <a:rPr lang="en-GB" dirty="0"/>
              <a:t>The victim is not acting virtuously (prostitute/’asked for it!)</a:t>
            </a:r>
          </a:p>
          <a:p>
            <a:r>
              <a:rPr lang="en-GB" dirty="0"/>
              <a:t>The victim is blameless</a:t>
            </a:r>
          </a:p>
          <a:p>
            <a:r>
              <a:rPr lang="en-GB" dirty="0"/>
              <a:t>The victim and offender are unrelated and unknown</a:t>
            </a:r>
          </a:p>
          <a:p>
            <a:r>
              <a:rPr lang="en-GB" dirty="0"/>
              <a:t>The offender is ‘big and bad’</a:t>
            </a:r>
          </a:p>
          <a:p>
            <a:r>
              <a:rPr lang="en-GB" dirty="0"/>
              <a:t>Victim has the right combination of power, influence or sympathy to gain victim status.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1525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64E54-6376-4FA2-8501-F496BFFEE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Repeat victimisation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967E3-1A86-4BDE-949F-E4E0A6C84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altLang="en-US" sz="3600" kern="0" dirty="0">
                <a:cs typeface="+mj-cs"/>
              </a:rPr>
              <a:t>When the same person or place suffers from more than one incident over a specified period.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3600" dirty="0">
              <a:ea typeface="ＭＳ Ｐゴシック" panose="020B0600070205080204" pitchFamily="34" charset="-128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600" dirty="0">
                <a:ea typeface="ＭＳ Ｐゴシック" panose="020B0600070205080204" pitchFamily="34" charset="-128"/>
              </a:rPr>
              <a:t>Once victimised, a person or place is more likely to be victimised again than one that has not.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altLang="en-US" sz="3600" dirty="0">
              <a:ea typeface="ＭＳ Ｐゴシック" panose="020B0600070205080204" pitchFamily="34" charset="-128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600" dirty="0">
                <a:ea typeface="ＭＳ Ｐゴシック" panose="020B0600070205080204" pitchFamily="34" charset="-128"/>
              </a:rPr>
              <a:t>The risk of re- victimisation increases the more a person or place has been victimised.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522131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436E0F2-A64B-471E-93C0-8DFE08CC5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DC1E3AB1-2A8C-4607-9FAE-D8BDB28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903768" cy="65436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26D66059-832F-40B6-A35F-F56C8F38A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-42863" y="5791200"/>
            <a:ext cx="6286501" cy="1066801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A515E2ED-7EA9-448D-83FA-54C3DF972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462964" y="5848350"/>
            <a:ext cx="3729036" cy="100965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0595356-EABD-4767-AC9D-EA21FF115E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43158" y="1647825"/>
            <a:ext cx="648842" cy="52101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8CD9F06-9628-469C-B788-A894E3E082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10781554" y="0"/>
            <a:ext cx="1410446" cy="425834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8550A431-0B61-421B-B4B7-24C0CFF0F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6529388" y="-4763"/>
            <a:ext cx="5662612" cy="931975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10A34275-CD0A-499C-9600-C96742FAC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1852546B-EF97-46E8-A930-3A03341066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7587" y="2720800"/>
            <a:ext cx="3470809" cy="413266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12801F4A-0A74-45E0-8E5A-65A65252A3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-4540"/>
            <a:ext cx="1274412" cy="49672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AD245F29-ABE7-4BB1-8164-5F4C4604B2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5257800" y="0"/>
            <a:ext cx="6926614" cy="112236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62CF99E4-1A9F-43FD-9268-6C317B3A6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014" y="1122363"/>
            <a:ext cx="3316463" cy="302530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400"/>
              <a:t>Vulnerable Individuals </a:t>
            </a:r>
            <a:br>
              <a:rPr lang="en-US" sz="3400"/>
            </a:br>
            <a:r>
              <a:rPr lang="en-US" sz="3400"/>
              <a:t>and </a:t>
            </a:r>
            <a:br>
              <a:rPr lang="en-US" sz="3400"/>
            </a:br>
            <a:r>
              <a:rPr lang="en-US" sz="3400"/>
              <a:t>Vulnerable Groups</a:t>
            </a: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CF00EEAF-0634-4EEB-81E5-9FBC2170F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7102" y="6051582"/>
            <a:ext cx="4847312" cy="806418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53E11676-332F-449D-9A03-6CE4ED25CC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225160" y="0"/>
            <a:ext cx="3541141" cy="68580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23DF0F50-0956-422A-821D-79D2BEB55CC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2755" y="716196"/>
            <a:ext cx="7228091" cy="542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709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01E31-0071-4257-9D8F-E11C2FD82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Prejudice and Discrimination 	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8B3D4E-0A97-4244-BC23-E2EE6841AA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/>
              <a:t>Background: </a:t>
            </a:r>
          </a:p>
          <a:p>
            <a:pPr marL="0" indent="0">
              <a:buNone/>
            </a:pPr>
            <a:endParaRPr lang="en-GB" sz="3600" dirty="0"/>
          </a:p>
          <a:p>
            <a:r>
              <a:rPr lang="en-GB" sz="3600" dirty="0"/>
              <a:t>Eugenics Movement 1800 – 1900</a:t>
            </a:r>
          </a:p>
          <a:p>
            <a:endParaRPr lang="en-GB" sz="3600" dirty="0"/>
          </a:p>
          <a:p>
            <a:r>
              <a:rPr lang="en-GB" sz="3600" dirty="0"/>
              <a:t>Nazi Germany 1930 – 1940’s</a:t>
            </a:r>
          </a:p>
          <a:p>
            <a:endParaRPr lang="en-GB" sz="3600" dirty="0"/>
          </a:p>
          <a:p>
            <a:r>
              <a:rPr lang="en-GB" sz="3600" dirty="0"/>
              <a:t>Macpherson Report - 1999 (Stephen Lawrence)</a:t>
            </a: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526009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7DFB9-B87B-4C9C-B888-4D2CD22AF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Eugenics?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B9A3D-A63C-4314-84B5-B723C6E643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https://www.youtube.com/watch?v=JeCKftkNKJ0</a:t>
            </a:r>
          </a:p>
        </p:txBody>
      </p:sp>
    </p:spTree>
    <p:extLst>
      <p:ext uri="{BB962C8B-B14F-4D97-AF65-F5344CB8AC3E}">
        <p14:creationId xmlns:p14="http://schemas.microsoft.com/office/powerpoint/2010/main" val="3118705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DD16DE02-C2C8-477C-9FD7-70A983BD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13AF29F-D5EC-4489-BF8F-3B356C59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0173A01-F891-430E-B39E-483E711B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1E0363E9-7CD0-497E-88D7-9401364903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CCD4B14-FFCC-4CE5-BC9D-DF47AA1AD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15DED734-54E5-48ED-AEE6-165F24827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88F7376-DDC2-4AF6-BA82-B5BA420B9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584791"/>
            <a:ext cx="10064376" cy="1086847"/>
          </a:xfrm>
        </p:spPr>
        <p:txBody>
          <a:bodyPr>
            <a:normAutofit/>
          </a:bodyPr>
          <a:lstStyle/>
          <a:p>
            <a:r>
              <a:rPr lang="en-GB" sz="3400" b="1"/>
              <a:t>Theories or Concepts associated with Vulnerability:</a:t>
            </a:r>
            <a:endParaRPr lang="en-GB" sz="3400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4222167-616B-448F-A79B-219A4FD3D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0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EE546-79A9-49E0-80D0-C6B59E826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9554" y="2499694"/>
            <a:ext cx="5831833" cy="382490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Prejudice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Discrimination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Stereotyping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Ethnocentrism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Stigma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In/Out Groups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Inter Group Threat theories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Social Identity Theories</a:t>
            </a:r>
            <a:endParaRPr lang="en-GB"/>
          </a:p>
          <a:p>
            <a:pPr>
              <a:lnSpc>
                <a:spcPct val="90000"/>
              </a:lnSpc>
            </a:pPr>
            <a:endParaRPr lang="en-GB"/>
          </a:p>
        </p:txBody>
      </p:sp>
      <p:pic>
        <p:nvPicPr>
          <p:cNvPr id="3074" name="Picture 2" descr="Us and Them – I Missed The Memo">
            <a:extLst>
              <a:ext uri="{FF2B5EF4-FFF2-40B4-BE49-F238E27FC236}">
                <a16:creationId xmlns:a16="http://schemas.microsoft.com/office/drawing/2014/main" id="{4CADF462-22E2-48AF-ADF8-7EA250FA2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0411" y="2458528"/>
            <a:ext cx="3759753" cy="386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031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822AE-DEFD-4F55-8F4D-50D39AF43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Hatred in society that make people vulnerable and victimizable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E1D01-E111-49D0-9158-2A260E11D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446876"/>
            <a:ext cx="9906000" cy="4024424"/>
          </a:xfrm>
        </p:spPr>
        <p:txBody>
          <a:bodyPr/>
          <a:lstStyle/>
          <a:p>
            <a:r>
              <a:rPr lang="en-GB" dirty="0"/>
              <a:t>Racism</a:t>
            </a:r>
          </a:p>
          <a:p>
            <a:r>
              <a:rPr lang="en-GB" dirty="0"/>
              <a:t>Ageism</a:t>
            </a:r>
          </a:p>
          <a:p>
            <a:r>
              <a:rPr lang="en-GB" dirty="0"/>
              <a:t>Sexism</a:t>
            </a:r>
          </a:p>
          <a:p>
            <a:r>
              <a:rPr lang="en-GB" dirty="0"/>
              <a:t>Disability</a:t>
            </a:r>
          </a:p>
          <a:p>
            <a:r>
              <a:rPr lang="en-GB" dirty="0"/>
              <a:t>Homophobia</a:t>
            </a:r>
          </a:p>
          <a:p>
            <a:r>
              <a:rPr lang="en-GB" dirty="0"/>
              <a:t>Islamophobia</a:t>
            </a:r>
          </a:p>
          <a:p>
            <a:r>
              <a:rPr lang="en-GB" dirty="0"/>
              <a:t>Xenophobia (Hatred or fear of foreigners or cultural strangers)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6035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DD16DE02-C2C8-477C-9FD7-70A983BDE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D13AF29F-D5EC-4489-BF8F-3B356C5972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3"/>
            <a:ext cx="12192000" cy="20089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60173A01-F891-430E-B39E-483E711B2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0"/>
            <a:ext cx="3119718" cy="685800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1E0363E9-7CD0-497E-88D7-9401364903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78117" y="0"/>
            <a:ext cx="340591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ECCD4B14-FFCC-4CE5-BC9D-DF47AA1AD7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1150" y="1171094"/>
            <a:ext cx="4860850" cy="82402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15DED734-54E5-48ED-AEE6-165F24827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 flipV="1">
            <a:off x="8968704" y="0"/>
            <a:ext cx="2147217" cy="1995117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908BA93-7E2E-44A4-B7D6-22C7A3DF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9553" y="584791"/>
            <a:ext cx="10064376" cy="1086847"/>
          </a:xfrm>
        </p:spPr>
        <p:txBody>
          <a:bodyPr>
            <a:normAutofit/>
          </a:bodyPr>
          <a:lstStyle/>
          <a:p>
            <a:r>
              <a:rPr lang="en-GB" dirty="0"/>
              <a:t>What is society?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4222167-616B-448F-A79B-219A4FD3D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1594353" y="0"/>
            <a:ext cx="239059" cy="2009553"/>
          </a:xfrm>
          <a:prstGeom prst="line">
            <a:avLst/>
          </a:prstGeom>
          <a:ln w="12700">
            <a:solidFill>
              <a:schemeClr val="accent2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FFFD6-1805-4E9C-8216-D7224F50BB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9554" y="2499694"/>
            <a:ext cx="5831833" cy="382490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Made up of a variety of groups Identified by such characteristics as: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>
              <a:lnSpc>
                <a:spcPct val="90000"/>
              </a:lnSpc>
            </a:pPr>
            <a:r>
              <a:rPr lang="en-GB" sz="2200" dirty="0"/>
              <a:t>Gender, Skin Colour, Profession, Sexual Orientation, Nationality, Social Class, Gang membership, Age, University,</a:t>
            </a:r>
          </a:p>
          <a:p>
            <a:pPr>
              <a:lnSpc>
                <a:spcPct val="90000"/>
              </a:lnSpc>
            </a:pPr>
            <a:endParaRPr lang="en-GB" sz="2200" dirty="0"/>
          </a:p>
          <a:p>
            <a:pPr>
              <a:lnSpc>
                <a:spcPct val="90000"/>
              </a:lnSpc>
            </a:pPr>
            <a:r>
              <a:rPr lang="en-GB" sz="2200" dirty="0"/>
              <a:t>Additionally by fashion or lifestyle choice e.g. Skinheads, Gamers, Sporting Activity, Musical tastes etc.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200" dirty="0"/>
          </a:p>
          <a:p>
            <a:pPr>
              <a:lnSpc>
                <a:spcPct val="90000"/>
              </a:lnSpc>
            </a:pPr>
            <a:endParaRPr lang="en-GB" sz="2200" dirty="0"/>
          </a:p>
        </p:txBody>
      </p:sp>
      <p:pic>
        <p:nvPicPr>
          <p:cNvPr id="4098" name="Picture 2" descr="We Live In A Society Joker GIF - We Live In A Society Society Joker -  Discover &amp;amp; Share GIFs">
            <a:extLst>
              <a:ext uri="{FF2B5EF4-FFF2-40B4-BE49-F238E27FC236}">
                <a16:creationId xmlns:a16="http://schemas.microsoft.com/office/drawing/2014/main" id="{B695F22E-89B4-4C63-872B-1DCC15CC8F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1974" y="3228137"/>
            <a:ext cx="4136627" cy="232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5548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D9AE5-4D74-402B-BB03-C448D9C02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prejudice?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1CD2C-2B24-4F82-91B3-A62825024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Might be Directed to Individuals or Groups: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To pre-judge someone based on assumed group or individual characteristics</a:t>
            </a:r>
          </a:p>
          <a:p>
            <a:endParaRPr lang="en-GB" dirty="0"/>
          </a:p>
          <a:p>
            <a:r>
              <a:rPr lang="en-GB" dirty="0"/>
              <a:t>Prejudice might be Positive or Negative but relates to making a judgement about someone that lacks a factual basis.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42784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726DE-B847-4E1A-93FE-E3167B941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Prejudice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0F4C1A4-8113-43CE-B9A6-EFC746C155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5008590"/>
              </p:ext>
            </p:extLst>
          </p:nvPr>
        </p:nvGraphicFramePr>
        <p:xfrm>
          <a:off x="1143000" y="2009775"/>
          <a:ext cx="9906000" cy="4024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01476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438C6-738B-44F1-9096-B3B90727F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5E9DE-6CA8-4E10-AF09-27E8F244DB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400" b="1" dirty="0"/>
              <a:t>Beccaria, C. (1764) </a:t>
            </a:r>
            <a:r>
              <a:rPr lang="en-GB" sz="1400" b="1" i="1" dirty="0"/>
              <a:t>An essay on crimes and punishments,</a:t>
            </a:r>
            <a:r>
              <a:rPr lang="en-GB" sz="1400" b="1" dirty="0"/>
              <a:t> published 1872, Albany: W.C. Little &amp; Co.</a:t>
            </a:r>
            <a:endParaRPr lang="en-US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Becker, G. (1968) ‘Crime and punishment: an economic approach’, </a:t>
            </a:r>
            <a:r>
              <a:rPr lang="en-GB" sz="1400" b="1" i="1" dirty="0"/>
              <a:t>Journal of Political Economy</a:t>
            </a:r>
            <a:r>
              <a:rPr lang="en-GB" sz="1400" b="1" dirty="0"/>
              <a:t>, 76 (2): 169–217.</a:t>
            </a:r>
            <a:endParaRPr lang="en-US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Bentham, J. (1789) </a:t>
            </a:r>
            <a:r>
              <a:rPr lang="en-GB" sz="1400" b="1" i="1" dirty="0"/>
              <a:t>The Principles of Morals and Legislation,  </a:t>
            </a:r>
            <a:r>
              <a:rPr lang="en-GB" sz="1400" b="1" i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http://www.econlib.org/library/Bentham/bnthPML.html</a:t>
            </a:r>
            <a:endParaRPr lang="en-GB" sz="1400" b="1" i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Bouffard, L. &amp; Bouffard, J. (2011) “Understanding Men’s Perceptions of Risks and Rewards in a Date Rape Scenario”, </a:t>
            </a:r>
            <a:r>
              <a:rPr lang="en-GB" sz="1400" b="1" i="1" dirty="0"/>
              <a:t>International Journal of Offender Therapy and Comparative Criminology</a:t>
            </a:r>
            <a:r>
              <a:rPr lang="en-GB" sz="1400" b="1" dirty="0"/>
              <a:t>, 55(4) 626–45.</a:t>
            </a:r>
            <a:endParaRPr lang="en-US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Clarke, R. (1980) “’Situational’ crime prevention: theory and practice”, </a:t>
            </a:r>
            <a:r>
              <a:rPr lang="en-GB" sz="1400" b="1" i="1" dirty="0"/>
              <a:t>British Journal of Criminology</a:t>
            </a:r>
            <a:r>
              <a:rPr lang="en-GB" sz="1400" b="1" dirty="0"/>
              <a:t>, 20,2,136-47.</a:t>
            </a:r>
            <a:endParaRPr lang="en-GB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Clarke, R.V. &amp; Felson, M. (1993) “Introduction: Criminology, Routine Activity and Rational Choice” in </a:t>
            </a:r>
            <a:r>
              <a:rPr lang="en-GB" sz="1400" b="1" dirty="0" err="1"/>
              <a:t>R.V.Clarke</a:t>
            </a:r>
            <a:r>
              <a:rPr lang="en-GB" sz="1400" b="1" dirty="0"/>
              <a:t> &amp; </a:t>
            </a:r>
            <a:r>
              <a:rPr lang="en-GB" sz="1400" b="1" dirty="0" err="1"/>
              <a:t>M.Felson</a:t>
            </a:r>
            <a:r>
              <a:rPr lang="en-GB" sz="1400" b="1" dirty="0"/>
              <a:t> (eds) </a:t>
            </a:r>
            <a:r>
              <a:rPr lang="en-GB" sz="1400" b="1" i="1" dirty="0"/>
              <a:t>Advances in Criminological Theory 5</a:t>
            </a:r>
            <a:r>
              <a:rPr lang="en-GB" sz="1400" b="1" dirty="0"/>
              <a:t>, New Brunswick N.J.: Transaction Publishers.</a:t>
            </a:r>
            <a:endParaRPr lang="en-US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 err="1"/>
              <a:t>Cullis</a:t>
            </a:r>
            <a:r>
              <a:rPr lang="en-GB" sz="1400" b="1" dirty="0"/>
              <a:t>, J. &amp; Lewis, A. (1997) “Why people pay taxes: from a conventional economic model to a model of social convention”, Journal of Economic Psychology, 18,305-321.</a:t>
            </a:r>
            <a:endParaRPr lang="en-GB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Fisher, B., Cullen, F. &amp; Turner, M. (2002) “Being pursued: stalking victimization in a national study of college women”, </a:t>
            </a:r>
            <a:r>
              <a:rPr lang="en-GB" sz="1400" b="1" i="1" dirty="0"/>
              <a:t>Criminology &amp; Public Policy</a:t>
            </a:r>
            <a:r>
              <a:rPr lang="en-GB" sz="1400" b="1" dirty="0"/>
              <a:t>, 1,2,257-308.</a:t>
            </a:r>
            <a:endParaRPr lang="en-GB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/>
              <a:t>Newburn, T. (2013) </a:t>
            </a:r>
            <a:r>
              <a:rPr lang="en-GB" sz="1400" b="1" i="1" dirty="0"/>
              <a:t>Criminology</a:t>
            </a:r>
            <a:r>
              <a:rPr lang="en-GB" sz="1400" b="1" dirty="0"/>
              <a:t>, London: Routledge.</a:t>
            </a:r>
            <a:endParaRPr lang="en-US" sz="1400" b="1" dirty="0">
              <a:cs typeface="Calibri"/>
            </a:endParaRPr>
          </a:p>
          <a:p>
            <a:pPr marL="0" indent="0">
              <a:buNone/>
            </a:pPr>
            <a:r>
              <a:rPr lang="en-GB" sz="1400" b="1" dirty="0" err="1"/>
              <a:t>Tillyer</a:t>
            </a:r>
            <a:r>
              <a:rPr lang="en-GB" sz="1400" b="1" dirty="0"/>
              <a:t>, M.S. (2011) “Routine activities theory and rational choice theory” in </a:t>
            </a:r>
            <a:r>
              <a:rPr lang="en-GB" sz="1400" b="1" dirty="0" err="1"/>
              <a:t>C.D.Bryant</a:t>
            </a:r>
            <a:r>
              <a:rPr lang="en-GB" sz="1400" b="1" dirty="0"/>
              <a:t> (ed) </a:t>
            </a:r>
            <a:r>
              <a:rPr lang="en-GB" sz="1400" b="1" i="1" dirty="0"/>
              <a:t>The Routledge Handbook of Deviant </a:t>
            </a:r>
            <a:r>
              <a:rPr lang="en-GB" sz="1400" b="1" i="1" dirty="0" err="1">
                <a:solidFill>
                  <a:schemeClr val="tx1"/>
                </a:solidFill>
              </a:rPr>
              <a:t>Behavior</a:t>
            </a:r>
            <a:r>
              <a:rPr lang="en-GB" sz="1400" b="1" dirty="0">
                <a:solidFill>
                  <a:schemeClr val="tx1"/>
                </a:solidFill>
              </a:rPr>
              <a:t>, New York: Routledge.</a:t>
            </a:r>
            <a:endParaRPr lang="en-US" sz="1400" b="1" dirty="0">
              <a:solidFill>
                <a:schemeClr val="tx1"/>
              </a:solidFill>
              <a:cs typeface="Calibri"/>
            </a:endParaRPr>
          </a:p>
          <a:p>
            <a:pPr marL="0" indent="0">
              <a:buNone/>
            </a:pPr>
            <a:r>
              <a:rPr lang="en-GB" sz="1400" b="1" dirty="0" err="1">
                <a:solidFill>
                  <a:schemeClr val="tx1"/>
                </a:solidFill>
              </a:rPr>
              <a:t>Westmarland</a:t>
            </a:r>
            <a:r>
              <a:rPr lang="en-GB" sz="1400" b="1" dirty="0">
                <a:solidFill>
                  <a:schemeClr val="tx1"/>
                </a:solidFill>
              </a:rPr>
              <a:t>, L. (2006) “Classicism” in </a:t>
            </a:r>
            <a:r>
              <a:rPr lang="en-GB" sz="1400" b="1" dirty="0" err="1">
                <a:solidFill>
                  <a:schemeClr val="tx1"/>
                </a:solidFill>
              </a:rPr>
              <a:t>E.McLaughlin</a:t>
            </a:r>
            <a:r>
              <a:rPr lang="en-GB" sz="1400" b="1" dirty="0">
                <a:solidFill>
                  <a:schemeClr val="tx1"/>
                </a:solidFill>
              </a:rPr>
              <a:t> &amp; </a:t>
            </a:r>
            <a:r>
              <a:rPr lang="en-GB" sz="1400" b="1" dirty="0" err="1">
                <a:solidFill>
                  <a:schemeClr val="tx1"/>
                </a:solidFill>
              </a:rPr>
              <a:t>J.Muncie</a:t>
            </a:r>
            <a:r>
              <a:rPr lang="en-GB" sz="1400" b="1" dirty="0">
                <a:solidFill>
                  <a:schemeClr val="tx1"/>
                </a:solidFill>
              </a:rPr>
              <a:t> (eds) </a:t>
            </a:r>
            <a:r>
              <a:rPr lang="en-GB" sz="1400" b="1" i="1" dirty="0">
                <a:solidFill>
                  <a:schemeClr val="tx1"/>
                </a:solidFill>
              </a:rPr>
              <a:t>The Sage Dictionary of Criminology</a:t>
            </a:r>
            <a:r>
              <a:rPr lang="en-GB" sz="1400" b="1" dirty="0">
                <a:solidFill>
                  <a:schemeClr val="tx1"/>
                </a:solidFill>
              </a:rPr>
              <a:t>, London: Sage</a:t>
            </a:r>
            <a:endParaRPr lang="en-US" sz="1400" b="1" dirty="0">
              <a:solidFill>
                <a:schemeClr val="tx1"/>
              </a:solidFill>
              <a:cs typeface="Calibri"/>
            </a:endParaRP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7717231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F5FAC-5FB9-433F-A0B7-2FDB1CF22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3 Lectures completed!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872795-AABA-4395-89F5-2740A21C2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Thanks for watching!</a:t>
            </a:r>
          </a:p>
          <a:p>
            <a:r>
              <a:rPr lang="en-GB" dirty="0"/>
              <a:t>See you all in the workshop!</a:t>
            </a:r>
          </a:p>
        </p:txBody>
      </p:sp>
    </p:spTree>
    <p:extLst>
      <p:ext uri="{BB962C8B-B14F-4D97-AF65-F5344CB8AC3E}">
        <p14:creationId xmlns:p14="http://schemas.microsoft.com/office/powerpoint/2010/main" val="3851913454"/>
      </p:ext>
    </p:extLst>
  </p:cSld>
  <p:clrMapOvr>
    <a:masterClrMapping/>
  </p:clrMapOvr>
</p:sld>
</file>

<file path=ppt/theme/theme1.xml><?xml version="1.0" encoding="utf-8"?>
<a:theme xmlns:a="http://schemas.openxmlformats.org/drawingml/2006/main" name="AngleLinesVTI">
  <a:themeElements>
    <a:clrScheme name="AnalogousFromLightSeedRightStep">
      <a:dk1>
        <a:srgbClr val="000000"/>
      </a:dk1>
      <a:lt1>
        <a:srgbClr val="FFFFFF"/>
      </a:lt1>
      <a:dk2>
        <a:srgbClr val="243141"/>
      </a:dk2>
      <a:lt2>
        <a:srgbClr val="E8E2E4"/>
      </a:lt2>
      <a:accent1>
        <a:srgbClr val="80AA9F"/>
      </a:accent1>
      <a:accent2>
        <a:srgbClr val="7AAAB2"/>
      </a:accent2>
      <a:accent3>
        <a:srgbClr val="8CA3C1"/>
      </a:accent3>
      <a:accent4>
        <a:srgbClr val="7F80BA"/>
      </a:accent4>
      <a:accent5>
        <a:srgbClr val="A996C6"/>
      </a:accent5>
      <a:accent6>
        <a:srgbClr val="AF7FBA"/>
      </a:accent6>
      <a:hlink>
        <a:srgbClr val="AE697C"/>
      </a:hlink>
      <a:folHlink>
        <a:srgbClr val="7F7F7F"/>
      </a:folHlink>
    </a:clrScheme>
    <a:fontScheme name="Walbaum Light Univers Light">
      <a:majorFont>
        <a:latin typeface="Walbaum Display Light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gleLinesVTI" id="{BC1FC193-C72F-4761-9899-1105EDF6BAE8}" vid="{64612625-F022-44B7-B9FA-9D26DEDBDC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1252</Words>
  <Application>Microsoft Office PowerPoint</Application>
  <PresentationFormat>Widescreen</PresentationFormat>
  <Paragraphs>140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Univers Condensed Light</vt:lpstr>
      <vt:lpstr>Arial</vt:lpstr>
      <vt:lpstr>Walbaum Display Light</vt:lpstr>
      <vt:lpstr>AngleLinesVTI</vt:lpstr>
      <vt:lpstr>Evidence Based Policing</vt:lpstr>
      <vt:lpstr>What is Justice?</vt:lpstr>
      <vt:lpstr>Short film about Justice</vt:lpstr>
      <vt:lpstr>What is Procedural justice?</vt:lpstr>
      <vt:lpstr>Procedural Justice</vt:lpstr>
      <vt:lpstr>An overview of crime statistics</vt:lpstr>
      <vt:lpstr>Victims and Victimology</vt:lpstr>
      <vt:lpstr>4 Main Themes</vt:lpstr>
      <vt:lpstr>Victims and victimology</vt:lpstr>
      <vt:lpstr>Victims and victimology</vt:lpstr>
      <vt:lpstr>Modern Victimology</vt:lpstr>
      <vt:lpstr>The “Typical” victim</vt:lpstr>
      <vt:lpstr>Causes of Victimisation </vt:lpstr>
      <vt:lpstr>The ‘ideal’ victim </vt:lpstr>
      <vt:lpstr>Repeat victimisation</vt:lpstr>
      <vt:lpstr>Vulnerable Individuals  and  Vulnerable Groups</vt:lpstr>
      <vt:lpstr>Prejudice and Discrimination  </vt:lpstr>
      <vt:lpstr>What is Eugenics?</vt:lpstr>
      <vt:lpstr>Theories or Concepts associated with Vulnerability:</vt:lpstr>
      <vt:lpstr>Hatred in society that make people vulnerable and victimizable </vt:lpstr>
      <vt:lpstr>What is society?</vt:lpstr>
      <vt:lpstr>What is prejudice?</vt:lpstr>
      <vt:lpstr>Prejudice</vt:lpstr>
      <vt:lpstr>References</vt:lpstr>
      <vt:lpstr>Week 3 Lectures completed!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Evidence Based Policing</dc:title>
  <dc:creator>Luke Roach</dc:creator>
  <cp:lastModifiedBy>Luke Roach</cp:lastModifiedBy>
  <cp:revision>2</cp:revision>
  <dcterms:created xsi:type="dcterms:W3CDTF">2022-02-02T15:42:03Z</dcterms:created>
  <dcterms:modified xsi:type="dcterms:W3CDTF">2022-02-03T08:55:54Z</dcterms:modified>
</cp:coreProperties>
</file>