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256" r:id="rId2"/>
    <p:sldId id="257" r:id="rId3"/>
    <p:sldId id="258" r:id="rId4"/>
    <p:sldId id="259" r:id="rId5"/>
    <p:sldId id="260" r:id="rId6"/>
    <p:sldId id="267" r:id="rId7"/>
    <p:sldId id="261" r:id="rId8"/>
    <p:sldId id="268" r:id="rId9"/>
    <p:sldId id="269" r:id="rId10"/>
    <p:sldId id="262" r:id="rId11"/>
    <p:sldId id="263" r:id="rId12"/>
    <p:sldId id="271" r:id="rId13"/>
    <p:sldId id="264" r:id="rId14"/>
    <p:sldId id="265" r:id="rId15"/>
    <p:sldId id="272" r:id="rId16"/>
    <p:sldId id="270" r:id="rId17"/>
    <p:sldId id="266" r:id="rId18"/>
    <p:sldId id="273" r:id="rId19"/>
    <p:sldId id="274" r:id="rId20"/>
    <p:sldId id="275" r:id="rId21"/>
    <p:sldId id="276" r:id="rId22"/>
    <p:sldId id="277" r:id="rId23"/>
    <p:sldId id="278" r:id="rId24"/>
    <p:sldId id="279" r:id="rId25"/>
    <p:sldId id="280" r:id="rId26"/>
    <p:sldId id="281"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A2A726D-34A6-C74B-B300-840E41F33038}" type="datetimeFigureOut">
              <a:rPr lang="en-US" smtClean="0"/>
              <a:t>6/21/26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9A4F506-7DD1-7841-BF0D-7CA3A27BF973}" type="slidenum">
              <a:rPr lang="en-US" smtClean="0"/>
              <a:t>‹#›</a:t>
            </a:fld>
            <a:endParaRPr lang="en-US"/>
          </a:p>
        </p:txBody>
      </p:sp>
    </p:spTree>
    <p:extLst>
      <p:ext uri="{BB962C8B-B14F-4D97-AF65-F5344CB8AC3E}">
        <p14:creationId xmlns:p14="http://schemas.microsoft.com/office/powerpoint/2010/main" val="30703935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9A4F506-7DD1-7841-BF0D-7CA3A27BF973}" type="slidenum">
              <a:rPr lang="en-US" smtClean="0"/>
              <a:t>8</a:t>
            </a:fld>
            <a:endParaRPr lang="en-US"/>
          </a:p>
        </p:txBody>
      </p:sp>
    </p:spTree>
    <p:extLst>
      <p:ext uri="{BB962C8B-B14F-4D97-AF65-F5344CB8AC3E}">
        <p14:creationId xmlns:p14="http://schemas.microsoft.com/office/powerpoint/2010/main" val="34494484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en-GB"/>
              <a:t>Click to edit Master title style</a:t>
            </a:r>
            <a:endParaRPr lang="en-US" dirty="0"/>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9AB3A824-1A51-4B26-AD58-A6D8E14F6C04}" type="datetimeFigureOut">
              <a:rPr lang="en-US" dirty="0"/>
              <a:t>6/21/26</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rIns="45720"/>
          <a:lstStyle/>
          <a:p>
            <a:fld id="{6D22F896-40B5-4ADD-8801-0D06FADFA095}" type="slidenum">
              <a:rPr lang="en-US" dirty="0"/>
              <a:t>‹#›</a:t>
            </a:fld>
            <a:endParaRPr lang="en-US" dirty="0"/>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19716116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7D162C4-EDD9-4389-A98B-B87ECEA2A816}" type="datetimeFigureOut">
              <a:rPr lang="en-US" dirty="0"/>
              <a:t>6/21/26</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39210276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en-GB"/>
              <a:t>Click to edit Master title style</a:t>
            </a:r>
            <a:endParaRPr lang="en-US" dirty="0"/>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E5059C3-6A89-4494-99FF-5A4D6FFD50EB}" type="datetimeFigureOut">
              <a:rPr lang="en-US" dirty="0"/>
              <a:t>6/21/26</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388416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a:lstStyle/>
          <a:p>
            <a:r>
              <a:rPr lang="en-GB"/>
              <a:t>Click to edit Master title style</a:t>
            </a:r>
            <a:endParaRPr lang="en-US" dirty="0"/>
          </a:p>
        </p:txBody>
      </p:sp>
      <p:sp>
        <p:nvSpPr>
          <p:cNvPr id="3" name="Content Placeholder 2"/>
          <p:cNvSpPr>
            <a:spLocks noGrp="1"/>
          </p:cNvSpPr>
          <p:nvPr>
            <p:ph sz="half" idx="1"/>
          </p:nvPr>
        </p:nvSpPr>
        <p:spPr>
          <a:xfrm>
            <a:off x="2605374" y="2052116"/>
            <a:ext cx="3891960" cy="399782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666636" y="2052114"/>
            <a:ext cx="3894222" cy="399782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CA954B2F-12DE-47F5-8894-472B206D2E1E}" type="datetimeFigureOut">
              <a:rPr lang="en-US" dirty="0"/>
              <a:t>6/21/26</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3087531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en-GB"/>
              <a:t>Click to edit Master title style</a:t>
            </a:r>
            <a:endParaRPr lang="en-US" dirty="0"/>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2609285" y="2851331"/>
            <a:ext cx="3893623" cy="307143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666635" y="2851331"/>
            <a:ext cx="3899798" cy="307143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3F30E46F-7819-4ACF-B48B-48222C2ACC88}" type="datetimeFigureOut">
              <a:rPr lang="en-US" dirty="0"/>
              <a:t>6/21/26</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1142648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1FAF3416-4057-4DAA-829D-4CA07428D088}" type="datetimeFigureOut">
              <a:rPr lang="en-US" dirty="0"/>
              <a:t>6/21/26</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25050559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921D9284-D300-4297-87F7-E791DCC15DB1}" type="datetimeFigureOut">
              <a:rPr lang="en-US" dirty="0"/>
              <a:t>6/21/26</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637172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GB"/>
              <a:t>Click to edit Master title style</a:t>
            </a:r>
            <a:endParaRPr lang="en-US" dirty="0"/>
          </a:p>
        </p:txBody>
      </p:sp>
      <p:sp>
        <p:nvSpPr>
          <p:cNvPr id="3" name="Content Placeholder 2"/>
          <p:cNvSpPr>
            <a:spLocks noGrp="1"/>
          </p:cNvSpPr>
          <p:nvPr>
            <p:ph idx="1"/>
          </p:nvPr>
        </p:nvSpPr>
        <p:spPr>
          <a:xfrm>
            <a:off x="5120154" y="805818"/>
            <a:ext cx="5446278" cy="5244126"/>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37D525BB-DA17-4BA0-B3C8-3AC3ABC827E6}" type="datetimeFigureOut">
              <a:rPr lang="en-US" dirty="0"/>
              <a:t>6/21/26</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7229135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16C4C9A-3960-41CF-A4E9-2A8FB932454B}" type="datetimeFigureOut">
              <a:rPr lang="en-US" dirty="0"/>
              <a:t>6/21/26</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4899305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D857E33E-8B18-4087-B112-809917729534}" type="datetimeFigureOut">
              <a:rPr lang="en-US" dirty="0"/>
              <a:t>6/21/26</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4076797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D3FFE419-2371-464F-8239-3959401C3561}" type="datetimeFigureOut">
              <a:rPr lang="en-US" dirty="0"/>
              <a:t>6/21/26</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5444395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3CBC1C18-307B-4F68-A007-B5B542270E8D}" type="datetimeFigureOut">
              <a:rPr lang="en-US" dirty="0"/>
              <a:t>6/21/26</a:t>
            </a:fld>
            <a:endParaRPr lang="en-US" dirty="0"/>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r>
              <a:rPr lang="en-US" dirty="0"/>
              <a:t>
              </a:t>
            </a:r>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6D22F896-40B5-4ADD-8801-0D06FADFA095}" type="slidenum">
              <a:rPr lang="en-US" dirty="0"/>
              <a:pPr/>
              <a:t>‹#›</a:t>
            </a:fld>
            <a:endParaRPr lang="en-US" dirty="0"/>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73526711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5.gif"/><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2.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pn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png"/><Relationship Id="rId7" Type="http://schemas.openxmlformats.org/officeDocument/2006/relationships/image" Target="../media/image26.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s://www.canva.com/"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0A396D-0004-9049-A819-8013111A31E1}"/>
              </a:ext>
            </a:extLst>
          </p:cNvPr>
          <p:cNvSpPr>
            <a:spLocks noGrp="1"/>
          </p:cNvSpPr>
          <p:nvPr>
            <p:ph type="ctrTitle"/>
          </p:nvPr>
        </p:nvSpPr>
        <p:spPr>
          <a:xfrm>
            <a:off x="1876544" y="4280421"/>
            <a:ext cx="5518066" cy="2268559"/>
          </a:xfrm>
        </p:spPr>
        <p:txBody>
          <a:bodyPr/>
          <a:lstStyle/>
          <a:p>
            <a:r>
              <a:rPr lang="en-GB" dirty="0"/>
              <a:t>Cardiff Build &amp; Plaster Ltd</a:t>
            </a:r>
            <a:endParaRPr lang="en-US" dirty="0"/>
          </a:p>
        </p:txBody>
      </p:sp>
      <p:sp>
        <p:nvSpPr>
          <p:cNvPr id="3" name="Subtitle 2">
            <a:extLst>
              <a:ext uri="{FF2B5EF4-FFF2-40B4-BE49-F238E27FC236}">
                <a16:creationId xmlns:a16="http://schemas.microsoft.com/office/drawing/2014/main" id="{2EADCE30-9614-7B47-D2DC-6E21BF8001BE}"/>
              </a:ext>
            </a:extLst>
          </p:cNvPr>
          <p:cNvSpPr>
            <a:spLocks noGrp="1"/>
          </p:cNvSpPr>
          <p:nvPr>
            <p:ph type="subTitle" idx="1"/>
          </p:nvPr>
        </p:nvSpPr>
        <p:spPr>
          <a:xfrm>
            <a:off x="2364825" y="851422"/>
            <a:ext cx="5357600" cy="3428999"/>
          </a:xfrm>
        </p:spPr>
        <p:txBody>
          <a:bodyPr>
            <a:noAutofit/>
          </a:bodyPr>
          <a:lstStyle/>
          <a:p>
            <a:r>
              <a:rPr lang="en-GB" sz="1600" b="1" dirty="0">
                <a:effectLst/>
                <a:latin typeface="Arial" panose="020B0604020202020204" pitchFamily="34" charset="0"/>
                <a:ea typeface="Arial" panose="020B0604020202020204" pitchFamily="34" charset="0"/>
                <a:cs typeface="Arial" panose="020B0604020202020204" pitchFamily="34" charset="0"/>
              </a:rPr>
              <a:t>Module Name: Managing Enterprise</a:t>
            </a:r>
            <a:endParaRPr lang="en-GB" sz="16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GB" sz="1600" b="1" dirty="0">
                <a:effectLst/>
                <a:latin typeface="Arial" panose="020B0604020202020204" pitchFamily="34" charset="0"/>
                <a:ea typeface="Arial" panose="020B0604020202020204" pitchFamily="34" charset="0"/>
                <a:cs typeface="Arial" panose="020B0604020202020204" pitchFamily="34" charset="0"/>
              </a:rPr>
              <a:t>Module Code:  BMSW4011</a:t>
            </a:r>
            <a:endParaRPr lang="en-GB" sz="16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GB" sz="1600" b="1" dirty="0">
                <a:effectLst/>
                <a:latin typeface="Arial" panose="020B0604020202020204" pitchFamily="34" charset="0"/>
                <a:ea typeface="Arial" panose="020B0604020202020204" pitchFamily="34" charset="0"/>
                <a:cs typeface="Arial" panose="020B0604020202020204" pitchFamily="34" charset="0"/>
              </a:rPr>
              <a:t>Assignment Name: Business Plan and Reflection</a:t>
            </a:r>
            <a:endParaRPr lang="en-GB" sz="16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GB" sz="1600" b="1" dirty="0">
                <a:effectLst/>
                <a:latin typeface="Arial" panose="020B0604020202020204" pitchFamily="34" charset="0"/>
                <a:ea typeface="Arial" panose="020B0604020202020204" pitchFamily="34" charset="0"/>
                <a:cs typeface="Arial" panose="020B0604020202020204" pitchFamily="34" charset="0"/>
              </a:rPr>
              <a:t>Student Name: Igor Geci</a:t>
            </a:r>
            <a:endParaRPr lang="en-GB" sz="16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GB" sz="1600" b="1" dirty="0">
                <a:effectLst/>
                <a:latin typeface="Arial" panose="020B0604020202020204" pitchFamily="34" charset="0"/>
                <a:ea typeface="Arial" panose="020B0604020202020204" pitchFamily="34" charset="0"/>
                <a:cs typeface="Arial" panose="020B0604020202020204" pitchFamily="34" charset="0"/>
              </a:rPr>
              <a:t>Student Number: 2245999</a:t>
            </a:r>
            <a:endParaRPr lang="en-GB" sz="1600" dirty="0">
              <a:effectLst/>
              <a:latin typeface="Arial" panose="020B0604020202020204" pitchFamily="34" charset="0"/>
              <a:ea typeface="Times New Roman" panose="02020603050405020304" pitchFamily="18" charset="0"/>
              <a:cs typeface="Times New Roman" panose="02020603050405020304" pitchFamily="18" charset="0"/>
            </a:endParaRPr>
          </a:p>
          <a:p>
            <a:r>
              <a:rPr lang="en-GB" sz="1600" b="1" dirty="0">
                <a:effectLst/>
                <a:latin typeface="Arial" panose="020B0604020202020204" pitchFamily="34" charset="0"/>
                <a:ea typeface="Arial" panose="020B0604020202020204" pitchFamily="34" charset="0"/>
                <a:cs typeface="Arial" panose="020B0604020202020204" pitchFamily="34" charset="0"/>
              </a:rPr>
              <a:t>Lecturer: Melanie Squire</a:t>
            </a:r>
          </a:p>
          <a:p>
            <a:r>
              <a:rPr lang="en-GB" sz="1600" b="1" dirty="0">
                <a:effectLst/>
                <a:latin typeface="Arial" panose="020B0604020202020204" pitchFamily="34" charset="0"/>
                <a:ea typeface="Arial" panose="020B0604020202020204" pitchFamily="34" charset="0"/>
                <a:cs typeface="Arial" panose="020B0604020202020204" pitchFamily="34" charset="0"/>
              </a:rPr>
              <a:t>Deadline: Friday 19</a:t>
            </a:r>
            <a:r>
              <a:rPr lang="en-GB" sz="1600" b="1" baseline="30000" dirty="0">
                <a:effectLst/>
                <a:latin typeface="Arial" panose="020B0604020202020204" pitchFamily="34" charset="0"/>
                <a:ea typeface="Arial" panose="020B0604020202020204" pitchFamily="34" charset="0"/>
                <a:cs typeface="Arial" panose="020B0604020202020204" pitchFamily="34" charset="0"/>
              </a:rPr>
              <a:t>th</a:t>
            </a:r>
            <a:r>
              <a:rPr lang="en-GB" sz="1600" b="1" dirty="0">
                <a:effectLst/>
                <a:latin typeface="Arial" panose="020B0604020202020204" pitchFamily="34" charset="0"/>
                <a:ea typeface="Arial" panose="020B0604020202020204" pitchFamily="34" charset="0"/>
                <a:cs typeface="Arial" panose="020B0604020202020204" pitchFamily="34" charset="0"/>
              </a:rPr>
              <a:t> June 2026</a:t>
            </a:r>
            <a:endParaRPr lang="en-GB" sz="16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US" sz="1600" dirty="0"/>
          </a:p>
        </p:txBody>
      </p:sp>
      <p:pic>
        <p:nvPicPr>
          <p:cNvPr id="6" name="Picture 5" descr="A close-up of black text&#10;&#10;AI-generated content may be incorrect.">
            <a:extLst>
              <a:ext uri="{FF2B5EF4-FFF2-40B4-BE49-F238E27FC236}">
                <a16:creationId xmlns:a16="http://schemas.microsoft.com/office/drawing/2014/main" id="{B444FD9A-DD55-CC4B-DD40-7FC22D71D275}"/>
              </a:ext>
            </a:extLst>
          </p:cNvPr>
          <p:cNvPicPr>
            <a:picLocks noChangeAspect="1"/>
          </p:cNvPicPr>
          <p:nvPr/>
        </p:nvPicPr>
        <p:blipFill>
          <a:blip r:embed="rId2"/>
          <a:stretch>
            <a:fillRect/>
          </a:stretch>
        </p:blipFill>
        <p:spPr>
          <a:xfrm>
            <a:off x="9015853" y="0"/>
            <a:ext cx="3176147" cy="1106807"/>
          </a:xfrm>
          <a:prstGeom prst="rect">
            <a:avLst/>
          </a:prstGeom>
          <a:ln>
            <a:noFill/>
          </a:ln>
        </p:spPr>
      </p:pic>
    </p:spTree>
    <p:extLst>
      <p:ext uri="{BB962C8B-B14F-4D97-AF65-F5344CB8AC3E}">
        <p14:creationId xmlns:p14="http://schemas.microsoft.com/office/powerpoint/2010/main" val="29730214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222A8C-2A1C-271E-916F-E56DAEA9295B}"/>
              </a:ext>
            </a:extLst>
          </p:cNvPr>
          <p:cNvSpPr>
            <a:spLocks noGrp="1"/>
          </p:cNvSpPr>
          <p:nvPr>
            <p:ph type="title"/>
          </p:nvPr>
        </p:nvSpPr>
        <p:spPr/>
        <p:txBody>
          <a:bodyPr/>
          <a:lstStyle/>
          <a:p>
            <a:r>
              <a:rPr lang="en-GB" dirty="0"/>
              <a:t>Presentation Overview</a:t>
            </a:r>
            <a:endParaRPr lang="en-US" dirty="0"/>
          </a:p>
        </p:txBody>
      </p:sp>
      <p:sp>
        <p:nvSpPr>
          <p:cNvPr id="3" name="Content Placeholder 2">
            <a:extLst>
              <a:ext uri="{FF2B5EF4-FFF2-40B4-BE49-F238E27FC236}">
                <a16:creationId xmlns:a16="http://schemas.microsoft.com/office/drawing/2014/main" id="{8D4A5AB3-42CF-15AF-D125-5404A86DFC37}"/>
              </a:ext>
            </a:extLst>
          </p:cNvPr>
          <p:cNvSpPr>
            <a:spLocks noGrp="1"/>
          </p:cNvSpPr>
          <p:nvPr>
            <p:ph idx="1"/>
          </p:nvPr>
        </p:nvSpPr>
        <p:spPr>
          <a:xfrm>
            <a:off x="1042729" y="1346670"/>
            <a:ext cx="5548244" cy="5734989"/>
          </a:xfrm>
        </p:spPr>
        <p:txBody>
          <a:bodyPr>
            <a:noAutofit/>
          </a:bodyPr>
          <a:lstStyle/>
          <a:p>
            <a:pPr marL="0" indent="0">
              <a:buNone/>
            </a:pPr>
            <a:r>
              <a:rPr lang="en-GB" sz="1700" dirty="0"/>
              <a:t>1. Business Overview</a:t>
            </a:r>
          </a:p>
          <a:p>
            <a:pPr marL="0" indent="0">
              <a:buNone/>
            </a:pPr>
            <a:r>
              <a:rPr lang="en-GB" sz="1700" dirty="0"/>
              <a:t>1.1 Business Description </a:t>
            </a:r>
          </a:p>
          <a:p>
            <a:pPr marL="0" indent="0">
              <a:buNone/>
            </a:pPr>
            <a:r>
              <a:rPr lang="en-GB" sz="1700" dirty="0"/>
              <a:t>1.2 Business Name &amp; Logo</a:t>
            </a:r>
          </a:p>
          <a:p>
            <a:pPr marL="0" indent="0">
              <a:buNone/>
            </a:pPr>
            <a:r>
              <a:rPr lang="en-GB" sz="1700" dirty="0"/>
              <a:t>1.3 My Story</a:t>
            </a:r>
          </a:p>
          <a:p>
            <a:pPr marL="0" indent="0">
              <a:buNone/>
            </a:pPr>
            <a:r>
              <a:rPr lang="en-GB" sz="1700" dirty="0"/>
              <a:t>1.4 Mission Statement/ Aims/ SMART &amp; USP</a:t>
            </a:r>
          </a:p>
          <a:p>
            <a:pPr marL="0" indent="0">
              <a:buNone/>
            </a:pPr>
            <a:r>
              <a:rPr lang="en-GB" sz="1700" dirty="0"/>
              <a:t>1.5 Legal Structure</a:t>
            </a:r>
          </a:p>
          <a:p>
            <a:pPr marL="0" indent="0">
              <a:buNone/>
            </a:pPr>
            <a:r>
              <a:rPr lang="en-GB" sz="1700" dirty="0"/>
              <a:t>1.6 Proposed Location</a:t>
            </a:r>
          </a:p>
          <a:p>
            <a:pPr marL="0" indent="0">
              <a:buNone/>
            </a:pPr>
            <a:r>
              <a:rPr lang="en-GB" sz="1700" dirty="0"/>
              <a:t>1.7 HRM Strategy &amp; Organisational Chart</a:t>
            </a:r>
          </a:p>
          <a:p>
            <a:pPr marL="0" indent="0">
              <a:buNone/>
            </a:pPr>
            <a:r>
              <a:rPr lang="en-GB" sz="1700" dirty="0"/>
              <a:t>1.8 Financial Overview </a:t>
            </a:r>
          </a:p>
          <a:p>
            <a:pPr marL="0" indent="0">
              <a:buNone/>
            </a:pPr>
            <a:r>
              <a:rPr lang="en-GB" sz="1700" dirty="0"/>
              <a:t>1.9 SWOT Analysis</a:t>
            </a:r>
          </a:p>
          <a:p>
            <a:pPr marL="0" indent="0">
              <a:buNone/>
            </a:pPr>
            <a:r>
              <a:rPr lang="en-GB" sz="1700" dirty="0"/>
              <a:t>1.10 Market Research</a:t>
            </a:r>
          </a:p>
          <a:p>
            <a:pPr marL="0" indent="0">
              <a:buNone/>
            </a:pPr>
            <a:endParaRPr lang="en-GB" sz="1700" dirty="0"/>
          </a:p>
        </p:txBody>
      </p:sp>
      <p:sp>
        <p:nvSpPr>
          <p:cNvPr id="4" name="TextBox 3">
            <a:extLst>
              <a:ext uri="{FF2B5EF4-FFF2-40B4-BE49-F238E27FC236}">
                <a16:creationId xmlns:a16="http://schemas.microsoft.com/office/drawing/2014/main" id="{89B78050-5F9D-8177-0430-E9F6801FEFC5}"/>
              </a:ext>
            </a:extLst>
          </p:cNvPr>
          <p:cNvSpPr txBox="1"/>
          <p:nvPr/>
        </p:nvSpPr>
        <p:spPr>
          <a:xfrm>
            <a:off x="6095999" y="1481088"/>
            <a:ext cx="6043219" cy="3139321"/>
          </a:xfrm>
          <a:prstGeom prst="rect">
            <a:avLst/>
          </a:prstGeom>
          <a:noFill/>
        </p:spPr>
        <p:txBody>
          <a:bodyPr wrap="square" rtlCol="0">
            <a:spAutoFit/>
          </a:bodyPr>
          <a:lstStyle/>
          <a:p>
            <a:pPr algn="l"/>
            <a:r>
              <a:rPr lang="en-GB" dirty="0"/>
              <a:t>2.1 Marketing Plan</a:t>
            </a:r>
          </a:p>
          <a:p>
            <a:pPr algn="l"/>
            <a:r>
              <a:rPr lang="en-GB" dirty="0"/>
              <a:t>2.2 Cost Strategy</a:t>
            </a:r>
          </a:p>
          <a:p>
            <a:pPr algn="l"/>
            <a:r>
              <a:rPr lang="en-GB" dirty="0"/>
              <a:t>2.3 Segmentation Strategy</a:t>
            </a:r>
          </a:p>
          <a:p>
            <a:pPr algn="l"/>
            <a:r>
              <a:rPr lang="en-GB" dirty="0"/>
              <a:t>2.4 Marketing Example</a:t>
            </a:r>
          </a:p>
          <a:p>
            <a:pPr algn="l"/>
            <a:endParaRPr lang="en-GB" dirty="0"/>
          </a:p>
          <a:p>
            <a:pPr algn="l"/>
            <a:r>
              <a:rPr lang="en-GB" dirty="0"/>
              <a:t>3.1 My Strengths &amp; Entrepreneurial Traits</a:t>
            </a:r>
          </a:p>
          <a:p>
            <a:pPr algn="l"/>
            <a:r>
              <a:rPr lang="en-GB" dirty="0"/>
              <a:t>3.2 Achievements &amp; Experience</a:t>
            </a:r>
          </a:p>
          <a:p>
            <a:pPr algn="l"/>
            <a:r>
              <a:rPr lang="en-GB" dirty="0"/>
              <a:t>3.3 My Passion</a:t>
            </a:r>
          </a:p>
          <a:p>
            <a:pPr algn="l"/>
            <a:endParaRPr lang="en-GB" dirty="0"/>
          </a:p>
          <a:p>
            <a:pPr algn="l"/>
            <a:r>
              <a:rPr lang="en-GB" dirty="0"/>
              <a:t>Conclusion</a:t>
            </a:r>
          </a:p>
          <a:p>
            <a:pPr algn="l"/>
            <a:r>
              <a:rPr lang="en-GB" dirty="0"/>
              <a:t>AI Statement</a:t>
            </a:r>
            <a:endParaRPr lang="en-US" dirty="0"/>
          </a:p>
        </p:txBody>
      </p:sp>
    </p:spTree>
    <p:extLst>
      <p:ext uri="{BB962C8B-B14F-4D97-AF65-F5344CB8AC3E}">
        <p14:creationId xmlns:p14="http://schemas.microsoft.com/office/powerpoint/2010/main" val="39516671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3D02AEE-30DC-4942-A9CA-7A14F8B8E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FD5823F2-909F-442D-BD72-0681CCC1407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3" name="Picture 12">
            <a:extLst>
              <a:ext uri="{FF2B5EF4-FFF2-40B4-BE49-F238E27FC236}">
                <a16:creationId xmlns:a16="http://schemas.microsoft.com/office/drawing/2014/main" id="{4231EAF6-FA22-4615-A4D3-D171F7E17A5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15" name="Rectangle 14">
            <a:extLst>
              <a:ext uri="{FF2B5EF4-FFF2-40B4-BE49-F238E27FC236}">
                <a16:creationId xmlns:a16="http://schemas.microsoft.com/office/drawing/2014/main" id="{F2699857-2714-4E6A-8E11-6BEB9DF7FC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46078E7-FDC0-448B-97DE-4EDA7702EE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7266E038-37B1-43CF-AFE0-B21E9F572C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10378001"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2F1E3ED-BAB9-B22B-1207-74511EF72C31}"/>
              </a:ext>
            </a:extLst>
          </p:cNvPr>
          <p:cNvSpPr>
            <a:spLocks noGrp="1"/>
          </p:cNvSpPr>
          <p:nvPr>
            <p:ph type="title"/>
          </p:nvPr>
        </p:nvSpPr>
        <p:spPr>
          <a:xfrm>
            <a:off x="1964444" y="808056"/>
            <a:ext cx="3319381" cy="1077229"/>
          </a:xfrm>
        </p:spPr>
        <p:txBody>
          <a:bodyPr>
            <a:normAutofit/>
          </a:bodyPr>
          <a:lstStyle/>
          <a:p>
            <a:pPr algn="l"/>
            <a:r>
              <a:rPr lang="en-GB" dirty="0"/>
              <a:t>1.1 Business Description </a:t>
            </a:r>
            <a:endParaRPr lang="en-US"/>
          </a:p>
        </p:txBody>
      </p:sp>
      <p:sp>
        <p:nvSpPr>
          <p:cNvPr id="3" name="Content Placeholder 2">
            <a:extLst>
              <a:ext uri="{FF2B5EF4-FFF2-40B4-BE49-F238E27FC236}">
                <a16:creationId xmlns:a16="http://schemas.microsoft.com/office/drawing/2014/main" id="{258DA4EE-D6BF-F110-3DDB-CA6DE3B58C6A}"/>
              </a:ext>
            </a:extLst>
          </p:cNvPr>
          <p:cNvSpPr>
            <a:spLocks noGrp="1"/>
          </p:cNvSpPr>
          <p:nvPr>
            <p:ph idx="1"/>
          </p:nvPr>
        </p:nvSpPr>
        <p:spPr>
          <a:xfrm>
            <a:off x="1964444" y="2052116"/>
            <a:ext cx="3319381" cy="3997828"/>
          </a:xfrm>
        </p:spPr>
        <p:txBody>
          <a:bodyPr>
            <a:normAutofit/>
          </a:bodyPr>
          <a:lstStyle/>
          <a:p>
            <a:pPr>
              <a:lnSpc>
                <a:spcPct val="110000"/>
              </a:lnSpc>
            </a:pPr>
            <a:r>
              <a:rPr lang="en-GB" sz="1700" dirty="0"/>
              <a:t>Cardiff Build &amp; Plaster Ltd is a small local company based in Cardiff that provides bricklaying, plastering, and general building services to domestic and small commercial clients</a:t>
            </a:r>
          </a:p>
          <a:p>
            <a:pPr>
              <a:lnSpc>
                <a:spcPct val="110000"/>
              </a:lnSpc>
            </a:pPr>
            <a:endParaRPr lang="en-GB" sz="1700" dirty="0"/>
          </a:p>
          <a:p>
            <a:pPr>
              <a:lnSpc>
                <a:spcPct val="110000"/>
              </a:lnSpc>
            </a:pPr>
            <a:r>
              <a:rPr lang="en-GB" sz="1700" dirty="0"/>
              <a:t>At this company we deliver high quality workmanship that’s built on trust, efficiency and pride in every project.</a:t>
            </a:r>
          </a:p>
        </p:txBody>
      </p:sp>
      <p:pic>
        <p:nvPicPr>
          <p:cNvPr id="4" name="Picture 3" descr="2011">
            <a:extLst>
              <a:ext uri="{FF2B5EF4-FFF2-40B4-BE49-F238E27FC236}">
                <a16:creationId xmlns:a16="http://schemas.microsoft.com/office/drawing/2014/main" id="{C728CF61-9678-C172-0C4D-B57A1C7D9363}"/>
              </a:ext>
            </a:extLst>
          </p:cNvPr>
          <p:cNvPicPr>
            <a:picLocks noChangeAspect="1"/>
          </p:cNvPicPr>
          <p:nvPr/>
        </p:nvPicPr>
        <p:blipFill>
          <a:blip r:embed="rId5">
            <a:extLst>
              <a:ext uri="{28A0092B-C50C-407E-A947-70E740481C1C}">
                <a14:useLocalDpi xmlns:a14="http://schemas.microsoft.com/office/drawing/2010/main" val="0"/>
              </a:ext>
            </a:extLst>
          </a:blip>
          <a:srcRect l="2242" r="39829" b="-1"/>
          <a:stretch>
            <a:fillRect/>
          </a:stretch>
        </p:blipFill>
        <p:spPr>
          <a:xfrm>
            <a:off x="6096543" y="227"/>
            <a:ext cx="5288377" cy="6858000"/>
          </a:xfrm>
          <a:prstGeom prst="rect">
            <a:avLst/>
          </a:prstGeom>
          <a:ln w="12700">
            <a:solidFill>
              <a:schemeClr val="tx1"/>
            </a:solidFill>
          </a:ln>
        </p:spPr>
      </p:pic>
      <p:sp>
        <p:nvSpPr>
          <p:cNvPr id="21" name="Rectangle 20">
            <a:extLst>
              <a:ext uri="{FF2B5EF4-FFF2-40B4-BE49-F238E27FC236}">
                <a16:creationId xmlns:a16="http://schemas.microsoft.com/office/drawing/2014/main" id="{31E37FC9-ED36-42CE-9877-9EAB50FA84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82586"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D637B73A-2B9B-46CB-3D55-2C932857EABB}"/>
              </a:ext>
            </a:extLst>
          </p:cNvPr>
          <p:cNvSpPr txBox="1"/>
          <p:nvPr/>
        </p:nvSpPr>
        <p:spPr>
          <a:xfrm>
            <a:off x="1005401" y="6539036"/>
            <a:ext cx="3834416" cy="369332"/>
          </a:xfrm>
          <a:prstGeom prst="rect">
            <a:avLst/>
          </a:prstGeom>
          <a:noFill/>
        </p:spPr>
        <p:txBody>
          <a:bodyPr wrap="square">
            <a:spAutoFit/>
          </a:bodyPr>
          <a:lstStyle/>
          <a:p>
            <a:r>
              <a:rPr lang="en-GB" b="0" i="0" u="none" strike="noStrike" dirty="0">
                <a:solidFill>
                  <a:srgbClr val="FFFFFF"/>
                </a:solidFill>
                <a:effectLst/>
                <a:latin typeface="-webkit-standard"/>
              </a:rPr>
              <a:t>(Federation of Master Builders, 2025)</a:t>
            </a:r>
            <a:endParaRPr lang="en-US" dirty="0"/>
          </a:p>
        </p:txBody>
      </p:sp>
    </p:spTree>
    <p:extLst>
      <p:ext uri="{BB962C8B-B14F-4D97-AF65-F5344CB8AC3E}">
        <p14:creationId xmlns:p14="http://schemas.microsoft.com/office/powerpoint/2010/main" val="27769413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0C8693A-B687-4F5E-B86B-B4F11D5234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D51084F9-D042-49BE-9E1A-43E583B98FC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3" name="Picture 12">
            <a:extLst>
              <a:ext uri="{FF2B5EF4-FFF2-40B4-BE49-F238E27FC236}">
                <a16:creationId xmlns:a16="http://schemas.microsoft.com/office/drawing/2014/main" id="{EE65CA45-264D-4FD3-9249-3CB04EC97E8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15" name="Rectangle 14">
            <a:extLst>
              <a:ext uri="{FF2B5EF4-FFF2-40B4-BE49-F238E27FC236}">
                <a16:creationId xmlns:a16="http://schemas.microsoft.com/office/drawing/2014/main" id="{E7B58214-716F-43B8-8272-85CE2B9AB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2A5C070E-7DB1-4147-B6A8-D14B9C40E1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A31070C9-36CD-4B65-8159-324995821F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10378001"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95BDD1C-9583-C9C5-B3F2-E08C8F197980}"/>
              </a:ext>
            </a:extLst>
          </p:cNvPr>
          <p:cNvSpPr>
            <a:spLocks noGrp="1"/>
          </p:cNvSpPr>
          <p:nvPr>
            <p:ph type="title"/>
          </p:nvPr>
        </p:nvSpPr>
        <p:spPr>
          <a:xfrm>
            <a:off x="1969803" y="808056"/>
            <a:ext cx="8608037" cy="1077229"/>
          </a:xfrm>
        </p:spPr>
        <p:txBody>
          <a:bodyPr>
            <a:normAutofit/>
          </a:bodyPr>
          <a:lstStyle/>
          <a:p>
            <a:pPr algn="l"/>
            <a:r>
              <a:rPr lang="en-GB" dirty="0"/>
              <a:t>1.2 Business Name &amp; Logo</a:t>
            </a:r>
            <a:endParaRPr lang="en-US"/>
          </a:p>
        </p:txBody>
      </p:sp>
      <p:sp>
        <p:nvSpPr>
          <p:cNvPr id="3" name="Content Placeholder 2">
            <a:extLst>
              <a:ext uri="{FF2B5EF4-FFF2-40B4-BE49-F238E27FC236}">
                <a16:creationId xmlns:a16="http://schemas.microsoft.com/office/drawing/2014/main" id="{67A8163F-46B9-A55F-A236-FDB498861859}"/>
              </a:ext>
            </a:extLst>
          </p:cNvPr>
          <p:cNvSpPr>
            <a:spLocks noGrp="1"/>
          </p:cNvSpPr>
          <p:nvPr>
            <p:ph idx="1"/>
          </p:nvPr>
        </p:nvSpPr>
        <p:spPr>
          <a:xfrm>
            <a:off x="1975805" y="2052116"/>
            <a:ext cx="2908167" cy="1938371"/>
          </a:xfrm>
        </p:spPr>
        <p:txBody>
          <a:bodyPr>
            <a:normAutofit/>
          </a:bodyPr>
          <a:lstStyle/>
          <a:p>
            <a:r>
              <a:rPr lang="en-GB" sz="2200"/>
              <a:t>The name of the company is </a:t>
            </a:r>
            <a:r>
              <a:rPr lang="en-GB" sz="2200" b="1" i="1"/>
              <a:t>Build &amp; Plaster Ltd</a:t>
            </a:r>
            <a:endParaRPr lang="en-US" sz="2200" b="1" i="1"/>
          </a:p>
        </p:txBody>
      </p:sp>
      <p:pic>
        <p:nvPicPr>
          <p:cNvPr id="4" name="Picture 3">
            <a:extLst>
              <a:ext uri="{FF2B5EF4-FFF2-40B4-BE49-F238E27FC236}">
                <a16:creationId xmlns:a16="http://schemas.microsoft.com/office/drawing/2014/main" id="{4FD841FD-A25E-21D0-42FC-B557F4B8833C}"/>
              </a:ext>
            </a:extLst>
          </p:cNvPr>
          <p:cNvPicPr>
            <a:picLocks noChangeAspect="1"/>
          </p:cNvPicPr>
          <p:nvPr/>
        </p:nvPicPr>
        <p:blipFill>
          <a:blip r:embed="rId5">
            <a:extLst>
              <a:ext uri="{28A0092B-C50C-407E-A947-70E740481C1C}">
                <a14:useLocalDpi xmlns:a14="http://schemas.microsoft.com/office/drawing/2010/main" val="0"/>
              </a:ext>
            </a:extLst>
          </a:blip>
          <a:srcRect t="14003" r="-4" b="15990"/>
          <a:stretch>
            <a:fillRect/>
          </a:stretch>
        </p:blipFill>
        <p:spPr>
          <a:xfrm>
            <a:off x="5432992" y="2348779"/>
            <a:ext cx="4818974" cy="3373468"/>
          </a:xfrm>
          <a:prstGeom prst="rect">
            <a:avLst/>
          </a:prstGeom>
          <a:ln>
            <a:gradFill flip="none" rotWithShape="1">
              <a:gsLst>
                <a:gs pos="86000">
                  <a:schemeClr val="accent6">
                    <a:lumMod val="67000"/>
                  </a:schemeClr>
                </a:gs>
                <a:gs pos="20000">
                  <a:schemeClr val="accent6">
                    <a:lumMod val="97000"/>
                    <a:lumOff val="3000"/>
                  </a:schemeClr>
                </a:gs>
                <a:gs pos="100000">
                  <a:schemeClr val="accent6">
                    <a:lumMod val="60000"/>
                    <a:lumOff val="40000"/>
                  </a:schemeClr>
                </a:gs>
              </a:gsLst>
              <a:lin ang="16200000" scaled="1"/>
              <a:tileRect/>
            </a:gradFill>
          </a:ln>
          <a:effectLst>
            <a:innerShdw blurRad="127000">
              <a:prstClr val="black">
                <a:alpha val="90000"/>
              </a:prstClr>
            </a:innerShdw>
          </a:effectLst>
        </p:spPr>
      </p:pic>
      <p:sp>
        <p:nvSpPr>
          <p:cNvPr id="21" name="Rectangle 20">
            <a:extLst>
              <a:ext uri="{FF2B5EF4-FFF2-40B4-BE49-F238E27FC236}">
                <a16:creationId xmlns:a16="http://schemas.microsoft.com/office/drawing/2014/main" id="{89C35FB2-5194-4BE0-92D0-464E2B7116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87666" y="-2718"/>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E522513-33D1-38BD-8E55-FA3340809565}"/>
              </a:ext>
            </a:extLst>
          </p:cNvPr>
          <p:cNvSpPr txBox="1"/>
          <p:nvPr/>
        </p:nvSpPr>
        <p:spPr>
          <a:xfrm>
            <a:off x="1468280" y="6272402"/>
            <a:ext cx="1828800" cy="369332"/>
          </a:xfrm>
          <a:prstGeom prst="rect">
            <a:avLst/>
          </a:prstGeom>
          <a:noFill/>
        </p:spPr>
        <p:txBody>
          <a:bodyPr wrap="square" rtlCol="0">
            <a:spAutoFit/>
          </a:bodyPr>
          <a:lstStyle/>
          <a:p>
            <a:pPr algn="l"/>
            <a:r>
              <a:rPr lang="en-GB" dirty="0"/>
              <a:t>(</a:t>
            </a:r>
            <a:r>
              <a:rPr lang="en-GB" dirty="0" err="1"/>
              <a:t>Canva</a:t>
            </a:r>
            <a:r>
              <a:rPr lang="en-GB" dirty="0"/>
              <a:t>, 2026)</a:t>
            </a:r>
            <a:endParaRPr lang="en-US" dirty="0"/>
          </a:p>
        </p:txBody>
      </p:sp>
    </p:spTree>
    <p:extLst>
      <p:ext uri="{BB962C8B-B14F-4D97-AF65-F5344CB8AC3E}">
        <p14:creationId xmlns:p14="http://schemas.microsoft.com/office/powerpoint/2010/main" val="3813928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0F6D30A4-AEE0-496C-A69C-25D5D6E571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 name="Picture 32">
            <a:extLst>
              <a:ext uri="{FF2B5EF4-FFF2-40B4-BE49-F238E27FC236}">
                <a16:creationId xmlns:a16="http://schemas.microsoft.com/office/drawing/2014/main" id="{6035108F-B959-46BC-9757-4EA7FED27C4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35" name="Picture 34">
            <a:extLst>
              <a:ext uri="{FF2B5EF4-FFF2-40B4-BE49-F238E27FC236}">
                <a16:creationId xmlns:a16="http://schemas.microsoft.com/office/drawing/2014/main" id="{229BAF3C-B192-4865-9EB6-895C7781C04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37" name="Rectangle 36">
            <a:extLst>
              <a:ext uri="{FF2B5EF4-FFF2-40B4-BE49-F238E27FC236}">
                <a16:creationId xmlns:a16="http://schemas.microsoft.com/office/drawing/2014/main" id="{AEDDAFB5-9680-4028-AD7F-18FA57B57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A1769CB4-E578-403A-A3A4-A003E264BF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FE9FDD2C-3515-4FA5-BFCF-1A2FEC0C8E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10378001"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7A574C-1C91-B53A-5D3F-30301E69576F}"/>
              </a:ext>
            </a:extLst>
          </p:cNvPr>
          <p:cNvSpPr>
            <a:spLocks noGrp="1"/>
          </p:cNvSpPr>
          <p:nvPr>
            <p:ph type="title"/>
          </p:nvPr>
        </p:nvSpPr>
        <p:spPr>
          <a:xfrm>
            <a:off x="1969803" y="808056"/>
            <a:ext cx="8608037" cy="1077229"/>
          </a:xfrm>
        </p:spPr>
        <p:txBody>
          <a:bodyPr>
            <a:normAutofit/>
          </a:bodyPr>
          <a:lstStyle/>
          <a:p>
            <a:pPr algn="l"/>
            <a:r>
              <a:rPr lang="en-GB" dirty="0"/>
              <a:t>1.3 My Story</a:t>
            </a:r>
            <a:endParaRPr lang="en-US"/>
          </a:p>
        </p:txBody>
      </p:sp>
      <p:sp>
        <p:nvSpPr>
          <p:cNvPr id="3" name="Content Placeholder 2">
            <a:extLst>
              <a:ext uri="{FF2B5EF4-FFF2-40B4-BE49-F238E27FC236}">
                <a16:creationId xmlns:a16="http://schemas.microsoft.com/office/drawing/2014/main" id="{F1A1EF9D-6DDA-6C3B-C601-CBD1C922F330}"/>
              </a:ext>
            </a:extLst>
          </p:cNvPr>
          <p:cNvSpPr>
            <a:spLocks noGrp="1"/>
          </p:cNvSpPr>
          <p:nvPr>
            <p:ph idx="1"/>
          </p:nvPr>
        </p:nvSpPr>
        <p:spPr>
          <a:xfrm>
            <a:off x="1975805" y="2052116"/>
            <a:ext cx="2796678" cy="3997828"/>
          </a:xfrm>
        </p:spPr>
        <p:txBody>
          <a:bodyPr>
            <a:normAutofit/>
          </a:bodyPr>
          <a:lstStyle/>
          <a:p>
            <a:pPr>
              <a:lnSpc>
                <a:spcPct val="110000"/>
              </a:lnSpc>
            </a:pPr>
            <a:r>
              <a:rPr lang="en-GB" sz="1500" dirty="0"/>
              <a:t>I started looking into this industry when I was 16. I began by enrolling to a college to learn how to lay bricks and plaster</a:t>
            </a:r>
          </a:p>
          <a:p>
            <a:pPr>
              <a:lnSpc>
                <a:spcPct val="110000"/>
              </a:lnSpc>
            </a:pPr>
            <a:r>
              <a:rPr lang="en-GB" sz="1500" dirty="0"/>
              <a:t>I started in ACT training, where I gained a Level 1 qualification for bricklaying</a:t>
            </a:r>
          </a:p>
          <a:p>
            <a:pPr>
              <a:lnSpc>
                <a:spcPct val="110000"/>
              </a:lnSpc>
            </a:pPr>
            <a:r>
              <a:rPr lang="en-GB" sz="1500" dirty="0"/>
              <a:t>I carried on in Cardiff And Vale College where I got Level 3 Bricklaying and Level 2 plastering Certificates</a:t>
            </a:r>
          </a:p>
        </p:txBody>
      </p:sp>
      <p:pic>
        <p:nvPicPr>
          <p:cNvPr id="4" name="Picture 3">
            <a:extLst>
              <a:ext uri="{FF2B5EF4-FFF2-40B4-BE49-F238E27FC236}">
                <a16:creationId xmlns:a16="http://schemas.microsoft.com/office/drawing/2014/main" id="{B225FB64-D66E-95C1-646D-DAE457B5A9A7}"/>
              </a:ext>
            </a:extLst>
          </p:cNvPr>
          <p:cNvPicPr>
            <a:picLocks noChangeAspect="1"/>
          </p:cNvPicPr>
          <p:nvPr/>
        </p:nvPicPr>
        <p:blipFill>
          <a:blip r:embed="rId5">
            <a:extLst>
              <a:ext uri="{28A0092B-C50C-407E-A947-70E740481C1C}">
                <a14:useLocalDpi xmlns:a14="http://schemas.microsoft.com/office/drawing/2010/main" val="0"/>
              </a:ext>
            </a:extLst>
          </a:blip>
          <a:srcRect t="7275" r="2" b="14396"/>
          <a:stretch>
            <a:fillRect/>
          </a:stretch>
        </p:blipFill>
        <p:spPr>
          <a:xfrm>
            <a:off x="5442014" y="2343945"/>
            <a:ext cx="2422534" cy="3373468"/>
          </a:xfrm>
          <a:prstGeom prst="rect">
            <a:avLst/>
          </a:prstGeom>
          <a:ln>
            <a:gradFill flip="none" rotWithShape="1">
              <a:gsLst>
                <a:gs pos="86000">
                  <a:schemeClr val="accent6">
                    <a:lumMod val="67000"/>
                  </a:schemeClr>
                </a:gs>
                <a:gs pos="20000">
                  <a:schemeClr val="accent6">
                    <a:lumMod val="97000"/>
                    <a:lumOff val="3000"/>
                  </a:schemeClr>
                </a:gs>
                <a:gs pos="100000">
                  <a:schemeClr val="accent6">
                    <a:lumMod val="60000"/>
                    <a:lumOff val="40000"/>
                  </a:schemeClr>
                </a:gs>
              </a:gsLst>
              <a:lin ang="16200000" scaled="1"/>
              <a:tileRect/>
            </a:gradFill>
          </a:ln>
          <a:effectLst>
            <a:innerShdw blurRad="127000">
              <a:prstClr val="black">
                <a:alpha val="90000"/>
              </a:prstClr>
            </a:innerShdw>
          </a:effectLst>
        </p:spPr>
      </p:pic>
      <p:pic>
        <p:nvPicPr>
          <p:cNvPr id="9" name="Picture 8">
            <a:extLst>
              <a:ext uri="{FF2B5EF4-FFF2-40B4-BE49-F238E27FC236}">
                <a16:creationId xmlns:a16="http://schemas.microsoft.com/office/drawing/2014/main" id="{6FA6D39B-9ACD-E823-661F-86BEE27EA71B}"/>
              </a:ext>
            </a:extLst>
          </p:cNvPr>
          <p:cNvPicPr>
            <a:picLocks noChangeAspect="1"/>
          </p:cNvPicPr>
          <p:nvPr/>
        </p:nvPicPr>
        <p:blipFill>
          <a:blip r:embed="rId6">
            <a:extLst>
              <a:ext uri="{28A0092B-C50C-407E-A947-70E740481C1C}">
                <a14:useLocalDpi xmlns:a14="http://schemas.microsoft.com/office/drawing/2010/main" val="0"/>
              </a:ext>
            </a:extLst>
          </a:blip>
          <a:srcRect t="15611" r="2" b="10327"/>
          <a:stretch>
            <a:fillRect/>
          </a:stretch>
        </p:blipFill>
        <p:spPr>
          <a:xfrm>
            <a:off x="8185214" y="2343944"/>
            <a:ext cx="2066752" cy="1530702"/>
          </a:xfrm>
          <a:prstGeom prst="rect">
            <a:avLst/>
          </a:prstGeom>
          <a:ln>
            <a:gradFill flip="none" rotWithShape="1">
              <a:gsLst>
                <a:gs pos="86000">
                  <a:schemeClr val="accent6">
                    <a:lumMod val="67000"/>
                  </a:schemeClr>
                </a:gs>
                <a:gs pos="20000">
                  <a:schemeClr val="accent6">
                    <a:lumMod val="97000"/>
                    <a:lumOff val="3000"/>
                  </a:schemeClr>
                </a:gs>
                <a:gs pos="100000">
                  <a:schemeClr val="accent6">
                    <a:lumMod val="60000"/>
                    <a:lumOff val="40000"/>
                  </a:schemeClr>
                </a:gs>
              </a:gsLst>
              <a:lin ang="16200000" scaled="1"/>
              <a:tileRect/>
            </a:gradFill>
          </a:ln>
          <a:effectLst>
            <a:innerShdw blurRad="127000">
              <a:prstClr val="black">
                <a:alpha val="90000"/>
              </a:prstClr>
            </a:innerShdw>
          </a:effectLst>
        </p:spPr>
      </p:pic>
      <p:pic>
        <p:nvPicPr>
          <p:cNvPr id="8" name="Picture 7">
            <a:extLst>
              <a:ext uri="{FF2B5EF4-FFF2-40B4-BE49-F238E27FC236}">
                <a16:creationId xmlns:a16="http://schemas.microsoft.com/office/drawing/2014/main" id="{14225057-010B-9849-218F-CFE499C4E2EC}"/>
              </a:ext>
            </a:extLst>
          </p:cNvPr>
          <p:cNvPicPr>
            <a:picLocks noChangeAspect="1"/>
          </p:cNvPicPr>
          <p:nvPr/>
        </p:nvPicPr>
        <p:blipFill>
          <a:blip r:embed="rId7">
            <a:extLst>
              <a:ext uri="{28A0092B-C50C-407E-A947-70E740481C1C}">
                <a14:useLocalDpi xmlns:a14="http://schemas.microsoft.com/office/drawing/2010/main" val="0"/>
              </a:ext>
            </a:extLst>
          </a:blip>
          <a:srcRect l="6965" r="25308" b="-4"/>
          <a:stretch>
            <a:fillRect/>
          </a:stretch>
        </p:blipFill>
        <p:spPr>
          <a:xfrm>
            <a:off x="8185214" y="4196380"/>
            <a:ext cx="2066752" cy="1525867"/>
          </a:xfrm>
          <a:prstGeom prst="rect">
            <a:avLst/>
          </a:prstGeom>
          <a:ln>
            <a:gradFill flip="none" rotWithShape="1">
              <a:gsLst>
                <a:gs pos="86000">
                  <a:schemeClr val="accent6">
                    <a:lumMod val="67000"/>
                  </a:schemeClr>
                </a:gs>
                <a:gs pos="20000">
                  <a:schemeClr val="accent6">
                    <a:lumMod val="97000"/>
                    <a:lumOff val="3000"/>
                  </a:schemeClr>
                </a:gs>
                <a:gs pos="100000">
                  <a:schemeClr val="accent6">
                    <a:lumMod val="60000"/>
                    <a:lumOff val="40000"/>
                  </a:schemeClr>
                </a:gs>
              </a:gsLst>
              <a:lin ang="16200000" scaled="1"/>
              <a:tileRect/>
            </a:gradFill>
          </a:ln>
          <a:effectLst>
            <a:innerShdw blurRad="127000">
              <a:prstClr val="black">
                <a:alpha val="90000"/>
              </a:prstClr>
            </a:innerShdw>
          </a:effectLst>
        </p:spPr>
      </p:pic>
      <p:sp>
        <p:nvSpPr>
          <p:cNvPr id="43" name="Rectangle 42">
            <a:extLst>
              <a:ext uri="{FF2B5EF4-FFF2-40B4-BE49-F238E27FC236}">
                <a16:creationId xmlns:a16="http://schemas.microsoft.com/office/drawing/2014/main" id="{43C5E11D-1EDA-411F-9B5D-9D504AC885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87666" y="-2718"/>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081960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E7F28D2-1392-4A83-980D-5F7577DA2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D6148AE0-64FE-4358-925A-9C1987258E4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a:extLst>
              <a:ext uri="{FF2B5EF4-FFF2-40B4-BE49-F238E27FC236}">
                <a16:creationId xmlns:a16="http://schemas.microsoft.com/office/drawing/2014/main" id="{E2E9F17F-1317-4D57-8B8A-7FED89601F4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17" name="Rectangle 16">
            <a:extLst>
              <a:ext uri="{FF2B5EF4-FFF2-40B4-BE49-F238E27FC236}">
                <a16:creationId xmlns:a16="http://schemas.microsoft.com/office/drawing/2014/main" id="{1D61DB1E-5878-44CE-83D8-5E44206F77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B1252B88-0E44-4844-ACEF-3828D8050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10378001"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8103F57-83EE-6D75-FABE-43B4FB807A85}"/>
              </a:ext>
            </a:extLst>
          </p:cNvPr>
          <p:cNvSpPr>
            <a:spLocks noGrp="1"/>
          </p:cNvSpPr>
          <p:nvPr>
            <p:ph type="title"/>
          </p:nvPr>
        </p:nvSpPr>
        <p:spPr>
          <a:xfrm>
            <a:off x="7548117" y="808056"/>
            <a:ext cx="3024722" cy="1077229"/>
          </a:xfrm>
        </p:spPr>
        <p:txBody>
          <a:bodyPr>
            <a:normAutofit/>
          </a:bodyPr>
          <a:lstStyle/>
          <a:p>
            <a:pPr algn="l"/>
            <a:r>
              <a:rPr lang="en-GB" dirty="0"/>
              <a:t>1.3 My Story </a:t>
            </a:r>
            <a:endParaRPr lang="en-US"/>
          </a:p>
        </p:txBody>
      </p:sp>
      <p:pic>
        <p:nvPicPr>
          <p:cNvPr id="4" name="Picture 3">
            <a:extLst>
              <a:ext uri="{FF2B5EF4-FFF2-40B4-BE49-F238E27FC236}">
                <a16:creationId xmlns:a16="http://schemas.microsoft.com/office/drawing/2014/main" id="{6DE21E1E-0303-317E-0766-081F660B204B}"/>
              </a:ext>
            </a:extLst>
          </p:cNvPr>
          <p:cNvPicPr>
            <a:picLocks noChangeAspect="1"/>
          </p:cNvPicPr>
          <p:nvPr/>
        </p:nvPicPr>
        <p:blipFill>
          <a:blip r:embed="rId5">
            <a:extLst>
              <a:ext uri="{28A0092B-C50C-407E-A947-70E740481C1C}">
                <a14:useLocalDpi xmlns:a14="http://schemas.microsoft.com/office/drawing/2010/main" val="0"/>
              </a:ext>
            </a:extLst>
          </a:blip>
          <a:srcRect l="2740" r="6084"/>
          <a:stretch>
            <a:fillRect/>
          </a:stretch>
        </p:blipFill>
        <p:spPr>
          <a:xfrm>
            <a:off x="986500" y="10"/>
            <a:ext cx="5588714" cy="3432582"/>
          </a:xfrm>
          <a:prstGeom prst="rect">
            <a:avLst/>
          </a:prstGeom>
          <a:ln w="12700">
            <a:solidFill>
              <a:schemeClr val="tx1"/>
            </a:solidFill>
          </a:ln>
        </p:spPr>
      </p:pic>
      <p:pic>
        <p:nvPicPr>
          <p:cNvPr id="5" name="Picture 4">
            <a:extLst>
              <a:ext uri="{FF2B5EF4-FFF2-40B4-BE49-F238E27FC236}">
                <a16:creationId xmlns:a16="http://schemas.microsoft.com/office/drawing/2014/main" id="{949A29FA-7D65-330B-ADF0-79A2F801BE75}"/>
              </a:ext>
            </a:extLst>
          </p:cNvPr>
          <p:cNvPicPr>
            <a:picLocks noChangeAspect="1"/>
          </p:cNvPicPr>
          <p:nvPr/>
        </p:nvPicPr>
        <p:blipFill>
          <a:blip r:embed="rId6">
            <a:extLst>
              <a:ext uri="{28A0092B-C50C-407E-A947-70E740481C1C}">
                <a14:useLocalDpi xmlns:a14="http://schemas.microsoft.com/office/drawing/2010/main" val="0"/>
              </a:ext>
            </a:extLst>
          </a:blip>
          <a:srcRect r="3904" b="-6"/>
          <a:stretch>
            <a:fillRect/>
          </a:stretch>
        </p:blipFill>
        <p:spPr>
          <a:xfrm>
            <a:off x="1005402" y="3425635"/>
            <a:ext cx="2787154" cy="3432592"/>
          </a:xfrm>
          <a:prstGeom prst="rect">
            <a:avLst/>
          </a:prstGeom>
          <a:ln w="12700">
            <a:solidFill>
              <a:schemeClr val="tx1"/>
            </a:solidFill>
          </a:ln>
        </p:spPr>
      </p:pic>
      <p:sp>
        <p:nvSpPr>
          <p:cNvPr id="21" name="Rectangle 20">
            <a:extLst>
              <a:ext uri="{FF2B5EF4-FFF2-40B4-BE49-F238E27FC236}">
                <a16:creationId xmlns:a16="http://schemas.microsoft.com/office/drawing/2014/main" id="{323F8C80-9256-4274-919D-F8B745EE77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5FF7B249-7004-ADFB-9A1D-0565B7DED722}"/>
              </a:ext>
            </a:extLst>
          </p:cNvPr>
          <p:cNvPicPr>
            <a:picLocks noChangeAspect="1"/>
          </p:cNvPicPr>
          <p:nvPr/>
        </p:nvPicPr>
        <p:blipFill>
          <a:blip r:embed="rId7">
            <a:extLst>
              <a:ext uri="{28A0092B-C50C-407E-A947-70E740481C1C}">
                <a14:useLocalDpi xmlns:a14="http://schemas.microsoft.com/office/drawing/2010/main" val="0"/>
              </a:ext>
            </a:extLst>
          </a:blip>
          <a:srcRect t="3565" r="3" b="3"/>
          <a:stretch>
            <a:fillRect/>
          </a:stretch>
        </p:blipFill>
        <p:spPr>
          <a:xfrm>
            <a:off x="3798815" y="3425635"/>
            <a:ext cx="2776401" cy="3432592"/>
          </a:xfrm>
          <a:prstGeom prst="rect">
            <a:avLst/>
          </a:prstGeom>
          <a:ln w="12700">
            <a:solidFill>
              <a:schemeClr val="tx1"/>
            </a:solidFill>
          </a:ln>
        </p:spPr>
      </p:pic>
      <p:sp>
        <p:nvSpPr>
          <p:cNvPr id="3" name="Content Placeholder 2">
            <a:extLst>
              <a:ext uri="{FF2B5EF4-FFF2-40B4-BE49-F238E27FC236}">
                <a16:creationId xmlns:a16="http://schemas.microsoft.com/office/drawing/2014/main" id="{1C99EB78-0258-E425-5B54-D67F445DE47C}"/>
              </a:ext>
            </a:extLst>
          </p:cNvPr>
          <p:cNvSpPr>
            <a:spLocks noGrp="1"/>
          </p:cNvSpPr>
          <p:nvPr>
            <p:ph idx="1"/>
          </p:nvPr>
        </p:nvSpPr>
        <p:spPr>
          <a:xfrm>
            <a:off x="7548118" y="2052116"/>
            <a:ext cx="3024722" cy="3997828"/>
          </a:xfrm>
        </p:spPr>
        <p:txBody>
          <a:bodyPr>
            <a:normAutofit/>
          </a:bodyPr>
          <a:lstStyle/>
          <a:p>
            <a:pPr>
              <a:lnSpc>
                <a:spcPct val="110000"/>
              </a:lnSpc>
            </a:pPr>
            <a:r>
              <a:rPr lang="en-GB" sz="1600"/>
              <a:t>At the age of 17 to 18 I started working as a labourer for a small company of 3 people.</a:t>
            </a:r>
          </a:p>
          <a:p>
            <a:pPr>
              <a:lnSpc>
                <a:spcPct val="110000"/>
              </a:lnSpc>
            </a:pPr>
            <a:r>
              <a:rPr lang="en-GB" sz="1600"/>
              <a:t>The workforce then improved to 8 people and I got a position as a bricklayer and plasterer</a:t>
            </a:r>
          </a:p>
          <a:p>
            <a:pPr>
              <a:lnSpc>
                <a:spcPct val="110000"/>
              </a:lnSpc>
            </a:pPr>
            <a:endParaRPr lang="en-GB" sz="1600"/>
          </a:p>
          <a:p>
            <a:pPr>
              <a:lnSpc>
                <a:spcPct val="110000"/>
              </a:lnSpc>
            </a:pPr>
            <a:r>
              <a:rPr lang="en-GB" sz="1600"/>
              <a:t>This is where my motivation came to start my own business…</a:t>
            </a:r>
          </a:p>
        </p:txBody>
      </p:sp>
      <p:sp>
        <p:nvSpPr>
          <p:cNvPr id="23" name="Rectangle 22">
            <a:extLst>
              <a:ext uri="{FF2B5EF4-FFF2-40B4-BE49-F238E27FC236}">
                <a16:creationId xmlns:a16="http://schemas.microsoft.com/office/drawing/2014/main" id="{FA072D68-6E3E-4FC6-B985-49B8EE240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87666" y="-2718"/>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101930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569124-29C8-89E3-331E-301D0C4C141B}"/>
              </a:ext>
            </a:extLst>
          </p:cNvPr>
          <p:cNvSpPr>
            <a:spLocks noGrp="1"/>
          </p:cNvSpPr>
          <p:nvPr>
            <p:ph type="title"/>
          </p:nvPr>
        </p:nvSpPr>
        <p:spPr>
          <a:xfrm rot="10800000" flipV="1">
            <a:off x="2339474" y="601578"/>
            <a:ext cx="8230666" cy="1537369"/>
          </a:xfrm>
        </p:spPr>
        <p:txBody>
          <a:bodyPr/>
          <a:lstStyle/>
          <a:p>
            <a:r>
              <a:rPr lang="en-GB" dirty="0"/>
              <a:t>1.4 Mission Statement/Aim/SMART objectives &amp; USP</a:t>
            </a:r>
            <a:endParaRPr lang="en-US" dirty="0"/>
          </a:p>
        </p:txBody>
      </p:sp>
      <p:sp>
        <p:nvSpPr>
          <p:cNvPr id="3" name="Content Placeholder 2">
            <a:extLst>
              <a:ext uri="{FF2B5EF4-FFF2-40B4-BE49-F238E27FC236}">
                <a16:creationId xmlns:a16="http://schemas.microsoft.com/office/drawing/2014/main" id="{3F556DE9-51E8-AF16-E818-625FC35C412E}"/>
              </a:ext>
            </a:extLst>
          </p:cNvPr>
          <p:cNvSpPr>
            <a:spLocks noGrp="1"/>
          </p:cNvSpPr>
          <p:nvPr>
            <p:ph idx="1"/>
          </p:nvPr>
        </p:nvSpPr>
        <p:spPr>
          <a:xfrm>
            <a:off x="1655281" y="2258595"/>
            <a:ext cx="7796540" cy="3997828"/>
          </a:xfrm>
        </p:spPr>
        <p:txBody>
          <a:bodyPr/>
          <a:lstStyle/>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🎯Mission Statement :</a:t>
            </a:r>
            <a:br>
              <a:rPr lang="en-GB" sz="1800" dirty="0">
                <a:effectLst/>
                <a:latin typeface="Arial" panose="020B0604020202020204" pitchFamily="34" charset="0"/>
                <a:ea typeface="Times New Roman" panose="02020603050405020304" pitchFamily="18" charset="0"/>
                <a:cs typeface="Times New Roman" panose="02020603050405020304" pitchFamily="18" charset="0"/>
              </a:rPr>
            </a:br>
            <a:r>
              <a:rPr lang="en-GB" sz="1800" dirty="0">
                <a:effectLst/>
                <a:latin typeface="Arial" panose="020B0604020202020204" pitchFamily="34" charset="0"/>
                <a:ea typeface="Times New Roman" panose="02020603050405020304" pitchFamily="18" charset="0"/>
                <a:cs typeface="Times New Roman" panose="02020603050405020304" pitchFamily="18" charset="0"/>
              </a:rPr>
              <a:t>The mission of Cardiff Build &amp; Plaster Ltd is to provide high‑quality construction services with honesty, professionalism, and excellent customer care.</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⭐Aim:</a:t>
            </a:r>
            <a:br>
              <a:rPr lang="en-GB" sz="1800" dirty="0">
                <a:effectLst/>
                <a:latin typeface="Arial" panose="020B0604020202020204" pitchFamily="34" charset="0"/>
                <a:ea typeface="Times New Roman" panose="02020603050405020304" pitchFamily="18" charset="0"/>
                <a:cs typeface="Times New Roman" panose="02020603050405020304" pitchFamily="18" charset="0"/>
              </a:rPr>
            </a:br>
            <a:r>
              <a:rPr lang="en-GB" sz="1800" dirty="0">
                <a:effectLst/>
                <a:latin typeface="Arial" panose="020B0604020202020204" pitchFamily="34" charset="0"/>
                <a:ea typeface="Times New Roman" panose="02020603050405020304" pitchFamily="18" charset="0"/>
                <a:cs typeface="Times New Roman" panose="02020603050405020304" pitchFamily="18" charset="0"/>
              </a:rPr>
              <a:t>The aim of the business is to become a trusted and well-known local construction company in South Wales.</a:t>
            </a:r>
            <a:br>
              <a:rPr lang="en-GB" sz="1800" dirty="0">
                <a:effectLst/>
                <a:latin typeface="Arial" panose="020B0604020202020204" pitchFamily="34" charset="0"/>
                <a:ea typeface="Times New Roman" panose="02020603050405020304" pitchFamily="18" charset="0"/>
                <a:cs typeface="Times New Roman" panose="02020603050405020304" pitchFamily="18" charset="0"/>
              </a:rPr>
            </a:br>
            <a:br>
              <a:rPr lang="en-GB" sz="1800" dirty="0">
                <a:effectLst/>
                <a:latin typeface="Arial" panose="020B0604020202020204" pitchFamily="34" charset="0"/>
                <a:ea typeface="Times New Roman" panose="02020603050405020304" pitchFamily="18" charset="0"/>
                <a:cs typeface="Times New Roman" panose="02020603050405020304" pitchFamily="18" charset="0"/>
              </a:rPr>
            </a:br>
            <a:br>
              <a:rPr lang="en-GB" sz="1800" dirty="0">
                <a:effectLst/>
                <a:latin typeface="Arial" panose="020B0604020202020204" pitchFamily="34" charset="0"/>
                <a:ea typeface="Times New Roman" panose="02020603050405020304" pitchFamily="18" charset="0"/>
                <a:cs typeface="Times New Roman" panose="02020603050405020304" pitchFamily="18" charset="0"/>
              </a:rPr>
            </a:br>
            <a:br>
              <a:rPr lang="en-GB" sz="1800" dirty="0">
                <a:effectLst/>
                <a:latin typeface="Arial" panose="020B0604020202020204" pitchFamily="34" charset="0"/>
                <a:ea typeface="Times New Roman" panose="02020603050405020304" pitchFamily="18" charset="0"/>
                <a:cs typeface="Times New Roman" panose="02020603050405020304" pitchFamily="18" charset="0"/>
              </a:rPr>
            </a:br>
            <a:endParaRPr lang="en-US" dirty="0"/>
          </a:p>
        </p:txBody>
      </p:sp>
      <p:sp>
        <p:nvSpPr>
          <p:cNvPr id="8" name="TextBox 7">
            <a:extLst>
              <a:ext uri="{FF2B5EF4-FFF2-40B4-BE49-F238E27FC236}">
                <a16:creationId xmlns:a16="http://schemas.microsoft.com/office/drawing/2014/main" id="{3FDA4762-3BE6-532A-8B52-1D2B0702F5B8}"/>
              </a:ext>
            </a:extLst>
          </p:cNvPr>
          <p:cNvSpPr txBox="1"/>
          <p:nvPr/>
        </p:nvSpPr>
        <p:spPr>
          <a:xfrm>
            <a:off x="1283019" y="5657671"/>
            <a:ext cx="9732107" cy="923330"/>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buNone/>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Unlike some larger firms, customers will deal directly with the business owner throughout the project. This can help improve trust and customer satisfaction (Federation of Small Businesses, 2024). </a:t>
            </a:r>
            <a:endParaRPr lang="en-GB" sz="1800" dirty="0">
              <a:effectLst/>
              <a:latin typeface="Times New Roman" panose="02020603050405020304" pitchFamily="18" charset="0"/>
              <a:ea typeface="Times New Roman" panose="02020603050405020304" pitchFamily="18" charset="0"/>
            </a:endParaRPr>
          </a:p>
        </p:txBody>
      </p:sp>
      <p:sp>
        <p:nvSpPr>
          <p:cNvPr id="10" name="TextBox 9">
            <a:extLst>
              <a:ext uri="{FF2B5EF4-FFF2-40B4-BE49-F238E27FC236}">
                <a16:creationId xmlns:a16="http://schemas.microsoft.com/office/drawing/2014/main" id="{66922484-7975-FF12-CAC0-0A193CECF55B}"/>
              </a:ext>
            </a:extLst>
          </p:cNvPr>
          <p:cNvSpPr txBox="1"/>
          <p:nvPr/>
        </p:nvSpPr>
        <p:spPr>
          <a:xfrm>
            <a:off x="1283019" y="5288339"/>
            <a:ext cx="1828800" cy="369332"/>
          </a:xfrm>
          <a:prstGeom prst="rect">
            <a:avLst/>
          </a:prstGeom>
          <a:noFill/>
        </p:spPr>
        <p:txBody>
          <a:bodyPr wrap="square" rtlCol="0">
            <a:spAutoFit/>
          </a:bodyPr>
          <a:lstStyle/>
          <a:p>
            <a:pPr algn="l"/>
            <a:r>
              <a:rPr lang="en-GB" dirty="0"/>
              <a:t>🏆USP</a:t>
            </a:r>
            <a:endParaRPr lang="en-US" dirty="0"/>
          </a:p>
        </p:txBody>
      </p:sp>
      <p:sp>
        <p:nvSpPr>
          <p:cNvPr id="5" name="TextBox 4">
            <a:extLst>
              <a:ext uri="{FF2B5EF4-FFF2-40B4-BE49-F238E27FC236}">
                <a16:creationId xmlns:a16="http://schemas.microsoft.com/office/drawing/2014/main" id="{2060C886-DDE1-B621-8139-B0182791FEF6}"/>
              </a:ext>
            </a:extLst>
          </p:cNvPr>
          <p:cNvSpPr txBox="1"/>
          <p:nvPr/>
        </p:nvSpPr>
        <p:spPr>
          <a:xfrm>
            <a:off x="9681424" y="6488668"/>
            <a:ext cx="2802355" cy="369332"/>
          </a:xfrm>
          <a:prstGeom prst="rect">
            <a:avLst/>
          </a:prstGeom>
          <a:noFill/>
        </p:spPr>
        <p:txBody>
          <a:bodyPr wrap="square">
            <a:spAutoFit/>
          </a:bodyPr>
          <a:lstStyle/>
          <a:p>
            <a:r>
              <a:rPr lang="en-GB" b="0" i="0" u="none" strike="noStrike" dirty="0">
                <a:solidFill>
                  <a:srgbClr val="FFFFFF"/>
                </a:solidFill>
                <a:effectLst/>
                <a:latin typeface="-webkit-standard"/>
              </a:rPr>
              <a:t>(FSB, 2024)</a:t>
            </a:r>
            <a:endParaRPr lang="en-US" dirty="0"/>
          </a:p>
        </p:txBody>
      </p:sp>
    </p:spTree>
    <p:extLst>
      <p:ext uri="{BB962C8B-B14F-4D97-AF65-F5344CB8AC3E}">
        <p14:creationId xmlns:p14="http://schemas.microsoft.com/office/powerpoint/2010/main" val="13716523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4B879B1-2D25-6F60-1DBF-1A4F75EF4B7C}"/>
              </a:ext>
            </a:extLst>
          </p:cNvPr>
          <p:cNvSpPr>
            <a:spLocks noGrp="1"/>
          </p:cNvSpPr>
          <p:nvPr>
            <p:ph type="title"/>
          </p:nvPr>
        </p:nvSpPr>
        <p:spPr>
          <a:xfrm>
            <a:off x="3111819" y="123100"/>
            <a:ext cx="7958331" cy="1077229"/>
          </a:xfrm>
          <a:prstGeom prst="rect">
            <a:avLst/>
          </a:prstGeom>
        </p:spPr>
        <p:txBody>
          <a:bodyPr vert="horz" lIns="91440" tIns="45720" rIns="91440" bIns="45720" rtlCol="0" anchor="t">
            <a:normAutofit/>
          </a:bodyPr>
          <a:lst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a:lstStyle>
          <a:p>
            <a:r>
              <a:rPr lang="en-GB" dirty="0"/>
              <a:t>1.4 Mission Statement/Aim/SMART objectives &amp; USP</a:t>
            </a:r>
            <a:endParaRPr lang="en-US" dirty="0"/>
          </a:p>
        </p:txBody>
      </p:sp>
      <p:pic>
        <p:nvPicPr>
          <p:cNvPr id="14" name="Picture 13">
            <a:extLst>
              <a:ext uri="{FF2B5EF4-FFF2-40B4-BE49-F238E27FC236}">
                <a16:creationId xmlns:a16="http://schemas.microsoft.com/office/drawing/2014/main" id="{6FDE0AB2-FEEC-EF5B-E849-FD6ACF7FBC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9260" y="1297717"/>
            <a:ext cx="8622803" cy="5437183"/>
          </a:xfrm>
          <a:prstGeom prst="rect">
            <a:avLst/>
          </a:prstGeom>
        </p:spPr>
      </p:pic>
    </p:spTree>
    <p:extLst>
      <p:ext uri="{BB962C8B-B14F-4D97-AF65-F5344CB8AC3E}">
        <p14:creationId xmlns:p14="http://schemas.microsoft.com/office/powerpoint/2010/main" val="30021198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F0BB0C-7FE2-C585-7221-2515C0723AF7}"/>
              </a:ext>
            </a:extLst>
          </p:cNvPr>
          <p:cNvSpPr>
            <a:spLocks noGrp="1"/>
          </p:cNvSpPr>
          <p:nvPr>
            <p:ph type="title"/>
          </p:nvPr>
        </p:nvSpPr>
        <p:spPr/>
        <p:txBody>
          <a:bodyPr/>
          <a:lstStyle/>
          <a:p>
            <a:r>
              <a:rPr lang="en-GB" dirty="0"/>
              <a:t>1.5 Legal Structure</a:t>
            </a:r>
            <a:endParaRPr lang="en-US" dirty="0"/>
          </a:p>
        </p:txBody>
      </p:sp>
      <p:sp>
        <p:nvSpPr>
          <p:cNvPr id="3" name="Content Placeholder 2">
            <a:extLst>
              <a:ext uri="{FF2B5EF4-FFF2-40B4-BE49-F238E27FC236}">
                <a16:creationId xmlns:a16="http://schemas.microsoft.com/office/drawing/2014/main" id="{8BA37F5E-94C9-1541-1581-D1F56E728432}"/>
              </a:ext>
            </a:extLst>
          </p:cNvPr>
          <p:cNvSpPr>
            <a:spLocks noGrp="1"/>
          </p:cNvSpPr>
          <p:nvPr>
            <p:ph idx="1"/>
          </p:nvPr>
        </p:nvSpPr>
        <p:spPr>
          <a:xfrm>
            <a:off x="974693" y="1346670"/>
            <a:ext cx="10242613" cy="1077230"/>
          </a:xfrm>
        </p:spPr>
        <p:txBody>
          <a:bodyPr/>
          <a:lstStyle/>
          <a:p>
            <a:r>
              <a:rPr lang="en-GB" dirty="0"/>
              <a:t>Cardiff Build &amp; Plaster will be registered as a </a:t>
            </a:r>
            <a:r>
              <a:rPr lang="en-GB" b="1" dirty="0"/>
              <a:t>Private</a:t>
            </a:r>
            <a:r>
              <a:rPr lang="en-GB" dirty="0"/>
              <a:t> </a:t>
            </a:r>
            <a:r>
              <a:rPr lang="en-GB" b="1" dirty="0"/>
              <a:t>Limited</a:t>
            </a:r>
            <a:r>
              <a:rPr lang="en-GB" dirty="0"/>
              <a:t> </a:t>
            </a:r>
            <a:r>
              <a:rPr lang="en-GB" b="1" dirty="0"/>
              <a:t>company (Ltd).</a:t>
            </a:r>
            <a:endParaRPr lang="en-US" b="1" dirty="0"/>
          </a:p>
        </p:txBody>
      </p:sp>
      <p:sp>
        <p:nvSpPr>
          <p:cNvPr id="5" name="TextBox 4">
            <a:extLst>
              <a:ext uri="{FF2B5EF4-FFF2-40B4-BE49-F238E27FC236}">
                <a16:creationId xmlns:a16="http://schemas.microsoft.com/office/drawing/2014/main" id="{04523092-E426-497A-DD3E-3E20BEFBC393}"/>
              </a:ext>
            </a:extLst>
          </p:cNvPr>
          <p:cNvSpPr txBox="1"/>
          <p:nvPr/>
        </p:nvSpPr>
        <p:spPr>
          <a:xfrm>
            <a:off x="1258536" y="2423899"/>
            <a:ext cx="9674925" cy="2396554"/>
          </a:xfrm>
          <a:prstGeom prst="rect">
            <a:avLst/>
          </a:prstGeom>
          <a:noFill/>
        </p:spPr>
        <p:txBody>
          <a:bodyPr wrap="square">
            <a:spAutoFit/>
          </a:bodyPr>
          <a:lstStyle/>
          <a:p>
            <a:pPr>
              <a:lnSpc>
                <a:spcPct val="116000"/>
              </a:lnSpc>
              <a:spcBef>
                <a:spcPts val="800"/>
              </a:spcBef>
              <a:spcAft>
                <a:spcPts val="400"/>
              </a:spcAft>
              <a:buNone/>
            </a:pPr>
            <a:r>
              <a:rPr lang="en-GB" sz="2000" b="1" dirty="0">
                <a:effectLst/>
                <a:latin typeface="Arial" panose="020B0604020202020204" pitchFamily="34" charset="0"/>
                <a:ea typeface="Times New Roman" panose="02020603050405020304" pitchFamily="18" charset="0"/>
                <a:cs typeface="Times New Roman" panose="02020603050405020304" pitchFamily="18" charset="0"/>
              </a:rPr>
              <a:t>✅Pros:</a:t>
            </a:r>
          </a:p>
          <a:p>
            <a:pPr marL="342900" lvl="0" indent="-342900">
              <a:buSzPts val="1000"/>
              <a:buFont typeface="Symbol" pitchFamily="2" charset="2"/>
              <a:buChar char=""/>
              <a:tabLst>
                <a:tab pos="457200" algn="l"/>
              </a:tabLst>
            </a:pPr>
            <a:r>
              <a:rPr lang="en-GB" sz="1800" dirty="0">
                <a:effectLst/>
                <a:latin typeface="Arial" panose="020B0604020202020204" pitchFamily="34" charset="0"/>
                <a:ea typeface="Times New Roman" panose="02020603050405020304" pitchFamily="18" charset="0"/>
              </a:rPr>
              <a:t>Provides limited liability for the owner (UK Government 2025).</a:t>
            </a:r>
            <a:endParaRPr lang="en-GB" sz="1800" dirty="0">
              <a:effectLst/>
              <a:latin typeface="Times New Roman" panose="02020603050405020304" pitchFamily="18" charset="0"/>
              <a:ea typeface="Times New Roman" panose="02020603050405020304" pitchFamily="18" charset="0"/>
            </a:endParaRPr>
          </a:p>
          <a:p>
            <a:pPr marL="342900" lvl="0" indent="-342900">
              <a:buSzPts val="1000"/>
              <a:buFont typeface="Symbol" pitchFamily="2" charset="2"/>
              <a:buChar char=""/>
              <a:tabLst>
                <a:tab pos="457200" algn="l"/>
              </a:tabLst>
            </a:pPr>
            <a:r>
              <a:rPr lang="en-GB" sz="1800" dirty="0">
                <a:effectLst/>
                <a:latin typeface="Arial" panose="020B0604020202020204" pitchFamily="34" charset="0"/>
                <a:ea typeface="Times New Roman" panose="02020603050405020304" pitchFamily="18" charset="0"/>
              </a:rPr>
              <a:t>Appears more professional to lenders and clients.</a:t>
            </a:r>
            <a:endParaRPr lang="en-GB" sz="1800" dirty="0">
              <a:effectLst/>
              <a:latin typeface="Times New Roman" panose="02020603050405020304" pitchFamily="18" charset="0"/>
              <a:ea typeface="Times New Roman" panose="02020603050405020304" pitchFamily="18" charset="0"/>
            </a:endParaRPr>
          </a:p>
          <a:p>
            <a:pPr marL="342900" lvl="0" indent="-342900">
              <a:buSzPts val="1000"/>
              <a:buFont typeface="Symbol" pitchFamily="2" charset="2"/>
              <a:buChar char=""/>
              <a:tabLst>
                <a:tab pos="457200" algn="l"/>
              </a:tabLst>
            </a:pPr>
            <a:r>
              <a:rPr lang="en-GB" sz="1800" dirty="0">
                <a:effectLst/>
                <a:latin typeface="Arial" panose="020B0604020202020204" pitchFamily="34" charset="0"/>
                <a:ea typeface="Times New Roman" panose="02020603050405020304" pitchFamily="18" charset="0"/>
              </a:rPr>
              <a:t>Easier to access government contracts or small business funding.</a:t>
            </a:r>
            <a:endParaRPr lang="en-GB" sz="1800" dirty="0">
              <a:effectLst/>
              <a:latin typeface="Times New Roman" panose="02020603050405020304" pitchFamily="18" charset="0"/>
              <a:ea typeface="Times New Roman" panose="02020603050405020304" pitchFamily="18" charset="0"/>
            </a:endParaRPr>
          </a:p>
          <a:p>
            <a:pPr>
              <a:lnSpc>
                <a:spcPct val="116000"/>
              </a:lnSpc>
              <a:spcBef>
                <a:spcPts val="800"/>
              </a:spcBef>
              <a:spcAft>
                <a:spcPts val="400"/>
              </a:spcAft>
              <a:buNone/>
            </a:pPr>
            <a:r>
              <a:rPr lang="en-GB" sz="2000" b="1" dirty="0">
                <a:latin typeface="Arial" panose="020B0604020202020204" pitchFamily="34" charset="0"/>
                <a:ea typeface="Times New Roman" panose="02020603050405020304" pitchFamily="18" charset="0"/>
                <a:cs typeface="Times New Roman" panose="02020603050405020304" pitchFamily="18" charset="0"/>
              </a:rPr>
              <a:t>❌</a:t>
            </a:r>
            <a:r>
              <a:rPr lang="en-GB" sz="2000" b="1" dirty="0">
                <a:effectLst/>
                <a:latin typeface="Arial" panose="020B0604020202020204" pitchFamily="34" charset="0"/>
                <a:ea typeface="Times New Roman" panose="02020603050405020304" pitchFamily="18" charset="0"/>
                <a:cs typeface="Times New Roman" panose="02020603050405020304" pitchFamily="18" charset="0"/>
              </a:rPr>
              <a:t>Cons:</a:t>
            </a:r>
          </a:p>
          <a:p>
            <a:pPr marL="342900" lvl="0" indent="-342900">
              <a:buSzPts val="1000"/>
              <a:buFont typeface="Symbol" pitchFamily="2" charset="2"/>
              <a:buChar char=""/>
              <a:tabLst>
                <a:tab pos="457200" algn="l"/>
              </a:tabLst>
            </a:pPr>
            <a:r>
              <a:rPr lang="en-GB" sz="1800" dirty="0">
                <a:effectLst/>
                <a:latin typeface="Arial" panose="020B0604020202020204" pitchFamily="34" charset="0"/>
                <a:ea typeface="Times New Roman" panose="02020603050405020304" pitchFamily="18" charset="0"/>
              </a:rPr>
              <a:t>More complex administration than working as a sole trader.</a:t>
            </a:r>
            <a:endParaRPr lang="en-GB" sz="1800" dirty="0">
              <a:effectLst/>
              <a:latin typeface="Times New Roman" panose="02020603050405020304" pitchFamily="18" charset="0"/>
              <a:ea typeface="Times New Roman" panose="02020603050405020304" pitchFamily="18" charset="0"/>
            </a:endParaRPr>
          </a:p>
          <a:p>
            <a:pPr marL="342900" lvl="0" indent="-342900">
              <a:buSzPts val="1000"/>
              <a:buFont typeface="Symbol" pitchFamily="2" charset="2"/>
              <a:buChar char=""/>
              <a:tabLst>
                <a:tab pos="457200" algn="l"/>
              </a:tabLst>
            </a:pPr>
            <a:r>
              <a:rPr lang="en-GB" sz="1800" dirty="0">
                <a:effectLst/>
                <a:latin typeface="Arial" panose="020B0604020202020204" pitchFamily="34" charset="0"/>
                <a:ea typeface="Times New Roman" panose="02020603050405020304" pitchFamily="18" charset="0"/>
              </a:rPr>
              <a:t>Annual reporting and corporation tax responsibilities (CBI 2024).</a:t>
            </a:r>
            <a:endParaRPr lang="en-GB" sz="1800" dirty="0">
              <a:effectLst/>
              <a:latin typeface="Times New Roman" panose="02020603050405020304" pitchFamily="18" charset="0"/>
              <a:ea typeface="Times New Roman" panose="02020603050405020304" pitchFamily="18" charset="0"/>
            </a:endParaRPr>
          </a:p>
        </p:txBody>
      </p:sp>
      <p:sp>
        <p:nvSpPr>
          <p:cNvPr id="7" name="TextBox 6">
            <a:extLst>
              <a:ext uri="{FF2B5EF4-FFF2-40B4-BE49-F238E27FC236}">
                <a16:creationId xmlns:a16="http://schemas.microsoft.com/office/drawing/2014/main" id="{DB1799DA-6AE0-293F-F568-1BF38781093D}"/>
              </a:ext>
            </a:extLst>
          </p:cNvPr>
          <p:cNvSpPr txBox="1"/>
          <p:nvPr/>
        </p:nvSpPr>
        <p:spPr>
          <a:xfrm>
            <a:off x="1258537" y="5403613"/>
            <a:ext cx="9674924" cy="646331"/>
          </a:xfrm>
          <a:prstGeom prst="rect">
            <a:avLst/>
          </a:prstGeom>
          <a:noFill/>
        </p:spPr>
        <p:txBody>
          <a:bodyPr wrap="square">
            <a:spAutoFit/>
          </a:bodyPr>
          <a:lstStyle/>
          <a:p>
            <a:pPr>
              <a:buNone/>
            </a:pPr>
            <a:r>
              <a:rPr lang="en-GB" sz="1800" dirty="0">
                <a:effectLst/>
                <a:latin typeface="Arial" panose="020B0604020202020204" pitchFamily="34" charset="0"/>
                <a:ea typeface="Times New Roman" panose="02020603050405020304" pitchFamily="18" charset="0"/>
              </a:rPr>
              <a:t>The limited company structure is selected to support credibility, safety, and growth in the construction sector.</a:t>
            </a:r>
            <a:endParaRPr lang="en-GB"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744190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EE80C9D3-581D-4F94-9602-B6B708C1C1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D3CD99E0-8BF7-406D-BD54-3DBF9156D7D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6" name="Picture 15">
            <a:extLst>
              <a:ext uri="{FF2B5EF4-FFF2-40B4-BE49-F238E27FC236}">
                <a16:creationId xmlns:a16="http://schemas.microsoft.com/office/drawing/2014/main" id="{3CD71877-3E29-46BA-8102-BA51BAC20B8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18" name="Rectangle 17">
            <a:extLst>
              <a:ext uri="{FF2B5EF4-FFF2-40B4-BE49-F238E27FC236}">
                <a16:creationId xmlns:a16="http://schemas.microsoft.com/office/drawing/2014/main" id="{A8E12A96-2B78-465B-A2B8-A8E9DD711A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58033E9E-E33E-4351-9B15-A35E144A7A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CB47C71A-EFE6-464E-A6BC-2B97788D55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10378001"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CA33F91-6F3C-70B7-4FB2-D60C79DEEB89}"/>
              </a:ext>
            </a:extLst>
          </p:cNvPr>
          <p:cNvSpPr>
            <a:spLocks noGrp="1"/>
          </p:cNvSpPr>
          <p:nvPr>
            <p:ph type="title"/>
          </p:nvPr>
        </p:nvSpPr>
        <p:spPr>
          <a:xfrm>
            <a:off x="6404351" y="808056"/>
            <a:ext cx="4168377" cy="1077229"/>
          </a:xfrm>
        </p:spPr>
        <p:txBody>
          <a:bodyPr>
            <a:normAutofit/>
          </a:bodyPr>
          <a:lstStyle/>
          <a:p>
            <a:pPr algn="l"/>
            <a:r>
              <a:rPr lang="en-GB" dirty="0"/>
              <a:t>1.6 Proposed Location</a:t>
            </a:r>
            <a:endParaRPr lang="en-US"/>
          </a:p>
        </p:txBody>
      </p:sp>
      <p:pic>
        <p:nvPicPr>
          <p:cNvPr id="4" name="Picture 3">
            <a:extLst>
              <a:ext uri="{FF2B5EF4-FFF2-40B4-BE49-F238E27FC236}">
                <a16:creationId xmlns:a16="http://schemas.microsoft.com/office/drawing/2014/main" id="{A580BF60-8274-AE35-CA86-06ABCEC961F7}"/>
              </a:ext>
            </a:extLst>
          </p:cNvPr>
          <p:cNvPicPr>
            <a:picLocks noChangeAspect="1"/>
          </p:cNvPicPr>
          <p:nvPr/>
        </p:nvPicPr>
        <p:blipFill>
          <a:blip r:embed="rId5">
            <a:extLst>
              <a:ext uri="{28A0092B-C50C-407E-A947-70E740481C1C}">
                <a14:useLocalDpi xmlns:a14="http://schemas.microsoft.com/office/drawing/2010/main" val="0"/>
              </a:ext>
            </a:extLst>
          </a:blip>
          <a:srcRect l="15732" r="20438" b="-3"/>
          <a:stretch>
            <a:fillRect/>
          </a:stretch>
        </p:blipFill>
        <p:spPr>
          <a:xfrm>
            <a:off x="1659297" y="644472"/>
            <a:ext cx="3781046" cy="2621275"/>
          </a:xfrm>
          <a:prstGeom prst="rect">
            <a:avLst/>
          </a:prstGeom>
          <a:ln>
            <a:gradFill flip="none" rotWithShape="1">
              <a:gsLst>
                <a:gs pos="86000">
                  <a:schemeClr val="accent6">
                    <a:lumMod val="67000"/>
                  </a:schemeClr>
                </a:gs>
                <a:gs pos="20000">
                  <a:schemeClr val="accent6">
                    <a:lumMod val="97000"/>
                    <a:lumOff val="3000"/>
                  </a:schemeClr>
                </a:gs>
                <a:gs pos="100000">
                  <a:schemeClr val="accent6">
                    <a:lumMod val="60000"/>
                    <a:lumOff val="40000"/>
                  </a:schemeClr>
                </a:gs>
              </a:gsLst>
              <a:lin ang="16200000" scaled="1"/>
              <a:tileRect/>
            </a:gradFill>
          </a:ln>
          <a:effectLst>
            <a:innerShdw blurRad="127000">
              <a:prstClr val="black">
                <a:alpha val="90000"/>
              </a:prstClr>
            </a:innerShdw>
          </a:effectLst>
        </p:spPr>
      </p:pic>
      <p:pic>
        <p:nvPicPr>
          <p:cNvPr id="7" name="drawing">
            <a:extLst>
              <a:ext uri="{FF2B5EF4-FFF2-40B4-BE49-F238E27FC236}">
                <a16:creationId xmlns:a16="http://schemas.microsoft.com/office/drawing/2014/main" id="{841FE44B-1AD6-8FE8-1A7F-CAF08D19D1DE}"/>
              </a:ext>
            </a:extLst>
          </p:cNvPr>
          <p:cNvPicPr>
            <a:picLocks noChangeAspect="1"/>
          </p:cNvPicPr>
          <p:nvPr/>
        </p:nvPicPr>
        <p:blipFill>
          <a:blip r:embed="rId6">
            <a:extLst>
              <a:ext uri="{28A0092B-C50C-407E-A947-70E740481C1C}">
                <a14:useLocalDpi xmlns:a14="http://schemas.microsoft.com/office/drawing/2010/main"/>
              </a:ext>
            </a:extLst>
          </a:blip>
          <a:srcRect l="3013" r="15492" b="4"/>
          <a:stretch>
            <a:fillRect/>
          </a:stretch>
        </p:blipFill>
        <p:spPr>
          <a:xfrm>
            <a:off x="1659297" y="3590198"/>
            <a:ext cx="3781046" cy="2621275"/>
          </a:xfrm>
          <a:prstGeom prst="rect">
            <a:avLst/>
          </a:prstGeom>
          <a:ln>
            <a:gradFill flip="none" rotWithShape="1">
              <a:gsLst>
                <a:gs pos="86000">
                  <a:schemeClr val="accent6">
                    <a:lumMod val="67000"/>
                  </a:schemeClr>
                </a:gs>
                <a:gs pos="20000">
                  <a:schemeClr val="accent6">
                    <a:lumMod val="97000"/>
                    <a:lumOff val="3000"/>
                  </a:schemeClr>
                </a:gs>
                <a:gs pos="100000">
                  <a:schemeClr val="accent6">
                    <a:lumMod val="60000"/>
                    <a:lumOff val="40000"/>
                  </a:schemeClr>
                </a:gs>
              </a:gsLst>
              <a:lin ang="16200000" scaled="1"/>
              <a:tileRect/>
            </a:gradFill>
          </a:ln>
          <a:effectLst>
            <a:innerShdw blurRad="127000">
              <a:prstClr val="black">
                <a:alpha val="90000"/>
              </a:prstClr>
            </a:innerShdw>
          </a:effectLst>
        </p:spPr>
      </p:pic>
      <p:sp>
        <p:nvSpPr>
          <p:cNvPr id="3" name="Content Placeholder 2">
            <a:extLst>
              <a:ext uri="{FF2B5EF4-FFF2-40B4-BE49-F238E27FC236}">
                <a16:creationId xmlns:a16="http://schemas.microsoft.com/office/drawing/2014/main" id="{06885953-E62C-9948-0CAE-D6F3CF3D8999}"/>
              </a:ext>
            </a:extLst>
          </p:cNvPr>
          <p:cNvSpPr>
            <a:spLocks noGrp="1"/>
          </p:cNvSpPr>
          <p:nvPr>
            <p:ph idx="1"/>
          </p:nvPr>
        </p:nvSpPr>
        <p:spPr>
          <a:xfrm>
            <a:off x="6091879" y="2401922"/>
            <a:ext cx="4168378" cy="4159357"/>
          </a:xfrm>
        </p:spPr>
        <p:txBody>
          <a:bodyPr>
            <a:normAutofit/>
          </a:bodyPr>
          <a:lstStyle/>
          <a:p>
            <a:r>
              <a:rPr lang="en-GB" sz="1800" dirty="0">
                <a:effectLst/>
                <a:latin typeface="Arial" panose="020B0604020202020204" pitchFamily="34" charset="0"/>
                <a:ea typeface="Times New Roman" panose="02020603050405020304" pitchFamily="18" charset="0"/>
              </a:rPr>
              <a:t>The business will run from Cardiff Bay (CF10 5NB). The area gives fast access to material suppliers, residential developments, and major transport routes such as the A4232. </a:t>
            </a:r>
          </a:p>
          <a:p>
            <a:r>
              <a:rPr lang="en-GB" sz="1800" dirty="0">
                <a:effectLst/>
                <a:latin typeface="Arial" panose="020B0604020202020204" pitchFamily="34" charset="0"/>
                <a:ea typeface="Times New Roman" panose="02020603050405020304" pitchFamily="18" charset="0"/>
              </a:rPr>
              <a:t>According to </a:t>
            </a:r>
            <a:r>
              <a:rPr lang="en-GB" sz="1800" i="1" dirty="0">
                <a:effectLst/>
                <a:latin typeface="Arial" panose="020B0604020202020204" pitchFamily="34" charset="0"/>
                <a:ea typeface="Times New Roman" panose="02020603050405020304" pitchFamily="18" charset="0"/>
              </a:rPr>
              <a:t>Cardiff Council (2025)</a:t>
            </a:r>
            <a:r>
              <a:rPr lang="en-GB" sz="1800" dirty="0">
                <a:effectLst/>
                <a:latin typeface="Arial" panose="020B0604020202020204" pitchFamily="34" charset="0"/>
                <a:ea typeface="Times New Roman" panose="02020603050405020304" pitchFamily="18" charset="0"/>
              </a:rPr>
              <a:t>, Cardiff Bay remains one of the city’s main zones for property development, making it an ideal base for a construction firm. </a:t>
            </a:r>
            <a:endParaRPr lang="en-GB" sz="1800" dirty="0">
              <a:effectLst/>
              <a:latin typeface="Times New Roman" panose="02020603050405020304" pitchFamily="18" charset="0"/>
              <a:ea typeface="Times New Roman" panose="02020603050405020304" pitchFamily="18" charset="0"/>
            </a:endParaRPr>
          </a:p>
          <a:p>
            <a:endParaRPr lang="en-GB" dirty="0">
              <a:effectLst/>
              <a:latin typeface="Times New Roman" panose="02020603050405020304" pitchFamily="18" charset="0"/>
              <a:ea typeface="Times New Roman" panose="02020603050405020304" pitchFamily="18" charset="0"/>
            </a:endParaRPr>
          </a:p>
        </p:txBody>
      </p:sp>
      <p:sp>
        <p:nvSpPr>
          <p:cNvPr id="24" name="Rectangle 23">
            <a:extLst>
              <a:ext uri="{FF2B5EF4-FFF2-40B4-BE49-F238E27FC236}">
                <a16:creationId xmlns:a16="http://schemas.microsoft.com/office/drawing/2014/main" id="{B976FD44-391B-4243-8035-CEE0AB037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87666" y="-2718"/>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F245708-DE91-1243-E557-2899048EC93C}"/>
              </a:ext>
            </a:extLst>
          </p:cNvPr>
          <p:cNvSpPr txBox="1"/>
          <p:nvPr/>
        </p:nvSpPr>
        <p:spPr>
          <a:xfrm>
            <a:off x="8893717" y="6411243"/>
            <a:ext cx="3358022" cy="369332"/>
          </a:xfrm>
          <a:prstGeom prst="rect">
            <a:avLst/>
          </a:prstGeom>
          <a:noFill/>
        </p:spPr>
        <p:txBody>
          <a:bodyPr wrap="square">
            <a:spAutoFit/>
          </a:bodyPr>
          <a:lstStyle/>
          <a:p>
            <a:r>
              <a:rPr lang="en-GB" b="0" i="0" u="none" strike="noStrike" dirty="0">
                <a:solidFill>
                  <a:srgbClr val="FFFFFF"/>
                </a:solidFill>
                <a:effectLst/>
                <a:latin typeface="-webkit-standard"/>
              </a:rPr>
              <a:t>(Cardiff Council, 2025)</a:t>
            </a:r>
            <a:endParaRPr lang="en-US" dirty="0"/>
          </a:p>
        </p:txBody>
      </p:sp>
    </p:spTree>
    <p:extLst>
      <p:ext uri="{BB962C8B-B14F-4D97-AF65-F5344CB8AC3E}">
        <p14:creationId xmlns:p14="http://schemas.microsoft.com/office/powerpoint/2010/main" val="10579266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A701BB-3CDD-038B-1EE1-93F6158BCC25}"/>
              </a:ext>
            </a:extLst>
          </p:cNvPr>
          <p:cNvSpPr>
            <a:spLocks noGrp="1"/>
          </p:cNvSpPr>
          <p:nvPr>
            <p:ph type="title"/>
          </p:nvPr>
        </p:nvSpPr>
        <p:spPr/>
        <p:txBody>
          <a:bodyPr/>
          <a:lstStyle/>
          <a:p>
            <a:r>
              <a:rPr lang="en-GB" dirty="0"/>
              <a:t>1.7 HRM Strategy &amp; Organisation Chart</a:t>
            </a:r>
            <a:endParaRPr lang="en-US" dirty="0"/>
          </a:p>
        </p:txBody>
      </p:sp>
      <p:sp>
        <p:nvSpPr>
          <p:cNvPr id="3" name="Content Placeholder 2">
            <a:extLst>
              <a:ext uri="{FF2B5EF4-FFF2-40B4-BE49-F238E27FC236}">
                <a16:creationId xmlns:a16="http://schemas.microsoft.com/office/drawing/2014/main" id="{80124388-9B51-EEEE-89B0-E11C63AB3DFB}"/>
              </a:ext>
            </a:extLst>
          </p:cNvPr>
          <p:cNvSpPr>
            <a:spLocks noGrp="1"/>
          </p:cNvSpPr>
          <p:nvPr>
            <p:ph idx="1"/>
          </p:nvPr>
        </p:nvSpPr>
        <p:spPr>
          <a:xfrm>
            <a:off x="2814715" y="1906902"/>
            <a:ext cx="7796540" cy="4972715"/>
          </a:xfrm>
        </p:spPr>
        <p:txBody>
          <a:bodyPr>
            <a:noAutofit/>
          </a:bodyPr>
          <a:lstStyle/>
          <a:p>
            <a:pPr marL="0" indent="0">
              <a:buNone/>
            </a:pPr>
            <a:r>
              <a:rPr lang="en-GB" sz="1700" dirty="0">
                <a:effectLst/>
                <a:latin typeface="Arial" panose="020B0604020202020204" pitchFamily="34" charset="0"/>
                <a:ea typeface="Times New Roman" panose="02020603050405020304" pitchFamily="18" charset="0"/>
              </a:rPr>
              <a:t>The company will initially employ:</a:t>
            </a:r>
            <a:endParaRPr lang="en-GB" sz="1700" dirty="0">
              <a:effectLst/>
              <a:latin typeface="Times New Roman" panose="02020603050405020304" pitchFamily="18" charset="0"/>
              <a:ea typeface="Times New Roman" panose="02020603050405020304" pitchFamily="18" charset="0"/>
            </a:endParaRPr>
          </a:p>
          <a:p>
            <a:pPr lvl="0"/>
            <a:r>
              <a:rPr lang="en-GB" sz="1600" dirty="0">
                <a:effectLst/>
                <a:latin typeface="Arial" panose="020B0604020202020204" pitchFamily="34" charset="0"/>
                <a:ea typeface="Times New Roman" panose="02020603050405020304" pitchFamily="18" charset="0"/>
              </a:rPr>
              <a:t>Managing Director (Owner)</a:t>
            </a:r>
            <a:endParaRPr lang="en-GB" sz="1600" dirty="0">
              <a:effectLst/>
              <a:latin typeface="Times New Roman" panose="02020603050405020304" pitchFamily="18" charset="0"/>
              <a:ea typeface="Times New Roman" panose="02020603050405020304" pitchFamily="18" charset="0"/>
            </a:endParaRPr>
          </a:p>
          <a:p>
            <a:pPr lvl="0"/>
            <a:r>
              <a:rPr lang="en-GB" sz="1600" dirty="0">
                <a:effectLst/>
                <a:latin typeface="Arial" panose="020B0604020202020204" pitchFamily="34" charset="0"/>
                <a:ea typeface="Times New Roman" panose="02020603050405020304" pitchFamily="18" charset="0"/>
              </a:rPr>
              <a:t>Two Bricklayers/Plasterers</a:t>
            </a:r>
            <a:endParaRPr lang="en-GB" sz="1600" dirty="0">
              <a:effectLst/>
              <a:latin typeface="Times New Roman" panose="02020603050405020304" pitchFamily="18" charset="0"/>
              <a:ea typeface="Times New Roman" panose="02020603050405020304" pitchFamily="18" charset="0"/>
            </a:endParaRPr>
          </a:p>
          <a:p>
            <a:pPr lvl="0"/>
            <a:r>
              <a:rPr lang="en-GB" sz="1600" dirty="0">
                <a:effectLst/>
                <a:latin typeface="Arial" panose="020B0604020202020204" pitchFamily="34" charset="0"/>
                <a:ea typeface="Times New Roman" panose="02020603050405020304" pitchFamily="18" charset="0"/>
              </a:rPr>
              <a:t> Apprentice </a:t>
            </a:r>
            <a:endParaRPr lang="en-GB" sz="1600" dirty="0">
              <a:effectLst/>
              <a:latin typeface="Times New Roman" panose="02020603050405020304" pitchFamily="18" charset="0"/>
              <a:ea typeface="Times New Roman" panose="02020603050405020304" pitchFamily="18" charset="0"/>
            </a:endParaRPr>
          </a:p>
          <a:p>
            <a:pPr lvl="0"/>
            <a:r>
              <a:rPr lang="en-GB" sz="1600" dirty="0">
                <a:effectLst/>
                <a:latin typeface="Arial" panose="020B0604020202020204" pitchFamily="34" charset="0"/>
                <a:ea typeface="Times New Roman" panose="02020603050405020304" pitchFamily="18" charset="0"/>
              </a:rPr>
              <a:t>Labourer</a:t>
            </a:r>
            <a:endParaRPr lang="en-GB" sz="1600" dirty="0">
              <a:effectLst/>
              <a:latin typeface="Times New Roman" panose="02020603050405020304" pitchFamily="18" charset="0"/>
              <a:ea typeface="Times New Roman" panose="02020603050405020304" pitchFamily="18" charset="0"/>
            </a:endParaRPr>
          </a:p>
          <a:p>
            <a:pPr lvl="0"/>
            <a:r>
              <a:rPr lang="en-GB" sz="1600" dirty="0">
                <a:effectLst/>
                <a:latin typeface="Arial" panose="020B0604020202020204" pitchFamily="34" charset="0"/>
                <a:ea typeface="Times New Roman" panose="02020603050405020304" pitchFamily="18" charset="0"/>
              </a:rPr>
              <a:t>Administrator/Receptionist</a:t>
            </a:r>
            <a:endParaRPr lang="en-GB" sz="1600" dirty="0">
              <a:effectLst/>
              <a:latin typeface="Times New Roman" panose="02020603050405020304" pitchFamily="18" charset="0"/>
              <a:ea typeface="Times New Roman" panose="02020603050405020304" pitchFamily="18" charset="0"/>
            </a:endParaRPr>
          </a:p>
          <a:p>
            <a:pPr lvl="0"/>
            <a:r>
              <a:rPr lang="en-GB" sz="1600" dirty="0">
                <a:effectLst/>
                <a:latin typeface="Arial" panose="020B0604020202020204" pitchFamily="34" charset="0"/>
                <a:ea typeface="Times New Roman" panose="02020603050405020304" pitchFamily="18" charset="0"/>
              </a:rPr>
              <a:t>Marketing Strategist</a:t>
            </a:r>
          </a:p>
          <a:p>
            <a:pPr lvl="0"/>
            <a:endParaRPr lang="en-GB" sz="1600" dirty="0">
              <a:effectLst/>
              <a:latin typeface="Times New Roman" panose="02020603050405020304" pitchFamily="18" charset="0"/>
              <a:ea typeface="Times New Roman" panose="02020603050405020304" pitchFamily="18" charset="0"/>
            </a:endParaRPr>
          </a:p>
          <a:p>
            <a:pPr marL="0" indent="0">
              <a:buNone/>
            </a:pPr>
            <a:r>
              <a:rPr lang="en-GB" sz="1600" dirty="0">
                <a:effectLst/>
                <a:latin typeface="Arial" panose="020B0604020202020204" pitchFamily="34" charset="0"/>
                <a:ea typeface="Times New Roman" panose="02020603050405020304" pitchFamily="18" charset="0"/>
              </a:rPr>
              <a:t>Staff will complete safety training and gain relevant CSCS cards to maintain compliance with </a:t>
            </a:r>
            <a:r>
              <a:rPr lang="en-GB" sz="1600" i="0" dirty="0">
                <a:effectLst/>
                <a:latin typeface="Arial" panose="020B0604020202020204" pitchFamily="34" charset="0"/>
                <a:ea typeface="Times New Roman" panose="02020603050405020304" pitchFamily="18" charset="0"/>
              </a:rPr>
              <a:t>Health and Safety Executive </a:t>
            </a:r>
            <a:r>
              <a:rPr lang="en-GB" sz="1600" i="1" dirty="0">
                <a:effectLst/>
                <a:latin typeface="Arial" panose="020B0604020202020204" pitchFamily="34" charset="0"/>
                <a:ea typeface="Times New Roman" panose="02020603050405020304" pitchFamily="18" charset="0"/>
              </a:rPr>
              <a:t>(2024)</a:t>
            </a:r>
            <a:r>
              <a:rPr lang="en-GB" sz="1600" dirty="0">
                <a:effectLst/>
                <a:latin typeface="Arial" panose="020B0604020202020204" pitchFamily="34" charset="0"/>
                <a:ea typeface="Times New Roman" panose="02020603050405020304" pitchFamily="18" charset="0"/>
              </a:rPr>
              <a:t> standards. The business will also collaborate with </a:t>
            </a:r>
            <a:r>
              <a:rPr lang="en-GB" sz="1600" i="1" dirty="0">
                <a:effectLst/>
                <a:latin typeface="Arial" panose="020B0604020202020204" pitchFamily="34" charset="0"/>
                <a:ea typeface="Times New Roman" panose="02020603050405020304" pitchFamily="18" charset="0"/>
              </a:rPr>
              <a:t>Cardiff and Vale College</a:t>
            </a:r>
            <a:r>
              <a:rPr lang="en-GB" sz="1600" dirty="0">
                <a:effectLst/>
                <a:latin typeface="Arial" panose="020B0604020202020204" pitchFamily="34" charset="0"/>
                <a:ea typeface="Times New Roman" panose="02020603050405020304" pitchFamily="18" charset="0"/>
              </a:rPr>
              <a:t> to recruit apprentices, supporting local employment and skill development (</a:t>
            </a:r>
            <a:r>
              <a:rPr lang="en-GB" sz="1600" i="1" dirty="0">
                <a:effectLst/>
                <a:latin typeface="Arial" panose="020B0604020202020204" pitchFamily="34" charset="0"/>
                <a:ea typeface="Times New Roman" panose="02020603050405020304" pitchFamily="18" charset="0"/>
              </a:rPr>
              <a:t>Welsh Government 2025</a:t>
            </a:r>
            <a:r>
              <a:rPr lang="en-GB" sz="1600" dirty="0">
                <a:effectLst/>
                <a:latin typeface="Arial" panose="020B0604020202020204" pitchFamily="34" charset="0"/>
                <a:ea typeface="Times New Roman" panose="02020603050405020304" pitchFamily="18" charset="0"/>
              </a:rPr>
              <a:t>).</a:t>
            </a:r>
            <a:endParaRPr lang="en-GB" sz="1600" dirty="0">
              <a:effectLst/>
              <a:latin typeface="Times New Roman" panose="02020603050405020304" pitchFamily="18" charset="0"/>
              <a:ea typeface="Times New Roman" panose="02020603050405020304" pitchFamily="18" charset="0"/>
            </a:endParaRPr>
          </a:p>
          <a:p>
            <a:endParaRPr lang="en-GB" sz="1600" dirty="0">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id="{F027B2F2-52AF-4517-60F4-EEACB1E1B17A}"/>
              </a:ext>
            </a:extLst>
          </p:cNvPr>
          <p:cNvSpPr txBox="1"/>
          <p:nvPr/>
        </p:nvSpPr>
        <p:spPr>
          <a:xfrm>
            <a:off x="7231828" y="84776"/>
            <a:ext cx="4373145" cy="369332"/>
          </a:xfrm>
          <a:prstGeom prst="rect">
            <a:avLst/>
          </a:prstGeom>
          <a:noFill/>
        </p:spPr>
        <p:txBody>
          <a:bodyPr wrap="square">
            <a:spAutoFit/>
          </a:bodyPr>
          <a:lstStyle/>
          <a:p>
            <a:r>
              <a:rPr lang="en-GB" b="0" i="0" u="none" strike="noStrike" dirty="0">
                <a:solidFill>
                  <a:srgbClr val="FFFFFF"/>
                </a:solidFill>
                <a:effectLst/>
                <a:latin typeface="-webkit-standard"/>
              </a:rPr>
              <a:t>(HSE, 2024; Welsh Government, 2025)</a:t>
            </a:r>
            <a:endParaRPr lang="en-US" dirty="0"/>
          </a:p>
        </p:txBody>
      </p:sp>
    </p:spTree>
    <p:extLst>
      <p:ext uri="{BB962C8B-B14F-4D97-AF65-F5344CB8AC3E}">
        <p14:creationId xmlns:p14="http://schemas.microsoft.com/office/powerpoint/2010/main" val="1216309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CBADAD8-43FA-02B0-5601-3B9A694C6103}"/>
              </a:ext>
            </a:extLst>
          </p:cNvPr>
          <p:cNvSpPr>
            <a:spLocks noGrp="1"/>
          </p:cNvSpPr>
          <p:nvPr>
            <p:ph type="title"/>
          </p:nvPr>
        </p:nvSpPr>
        <p:spPr>
          <a:prstGeom prst="rect">
            <a:avLst/>
          </a:prstGeom>
        </p:spPr>
        <p:txBody>
          <a:bodyPr vert="horz" lIns="91440" tIns="45720" rIns="91440" bIns="45720" rtlCol="0" anchor="t">
            <a:normAutofit/>
          </a:bodyPr>
          <a:lst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a:lstStyle>
          <a:p>
            <a:r>
              <a:rPr lang="en-GB" dirty="0"/>
              <a:t>1.7 HRM Strategy &amp; Organisation Chart</a:t>
            </a:r>
            <a:endParaRPr lang="en-US" dirty="0"/>
          </a:p>
        </p:txBody>
      </p:sp>
      <p:pic>
        <p:nvPicPr>
          <p:cNvPr id="9" name="drawing">
            <a:extLst>
              <a:ext uri="{FF2B5EF4-FFF2-40B4-BE49-F238E27FC236}">
                <a16:creationId xmlns:a16="http://schemas.microsoft.com/office/drawing/2014/main" id="{BB7C05E7-7B88-C2A4-6580-05A5A50D3DD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72796" y="1885285"/>
            <a:ext cx="9446408" cy="4164659"/>
          </a:xfrm>
          <a:prstGeom prst="rect">
            <a:avLst/>
          </a:prstGeom>
        </p:spPr>
      </p:pic>
    </p:spTree>
    <p:extLst>
      <p:ext uri="{BB962C8B-B14F-4D97-AF65-F5344CB8AC3E}">
        <p14:creationId xmlns:p14="http://schemas.microsoft.com/office/powerpoint/2010/main" val="10128775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B0F3308-12C4-4DD7-ABB4-D0DFAA3C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6A24046D-AAB6-4470-AC22-6448D576E5B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3" name="Picture 12">
            <a:extLst>
              <a:ext uri="{FF2B5EF4-FFF2-40B4-BE49-F238E27FC236}">
                <a16:creationId xmlns:a16="http://schemas.microsoft.com/office/drawing/2014/main" id="{211A0A85-392D-49DA-B9EC-82262B3B96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15" name="Rectangle 14">
            <a:extLst>
              <a:ext uri="{FF2B5EF4-FFF2-40B4-BE49-F238E27FC236}">
                <a16:creationId xmlns:a16="http://schemas.microsoft.com/office/drawing/2014/main" id="{73AFD74C-283C-45BD-885B-6E6635E4B3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CE3DE725-FEB0-422F-BDBA-A29C95768A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05058156-257B-4118-BA50-5869C8AF6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10378001"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A5650C-5139-BB4E-CFC0-9D7EC838426B}"/>
              </a:ext>
            </a:extLst>
          </p:cNvPr>
          <p:cNvSpPr>
            <a:spLocks noGrp="1"/>
          </p:cNvSpPr>
          <p:nvPr>
            <p:ph type="title"/>
          </p:nvPr>
        </p:nvSpPr>
        <p:spPr>
          <a:xfrm>
            <a:off x="1969803" y="808056"/>
            <a:ext cx="8608037" cy="1077229"/>
          </a:xfrm>
        </p:spPr>
        <p:txBody>
          <a:bodyPr>
            <a:normAutofit/>
          </a:bodyPr>
          <a:lstStyle/>
          <a:p>
            <a:pPr algn="l"/>
            <a:r>
              <a:rPr lang="en-GB" dirty="0"/>
              <a:t>1.8 Financial Overview</a:t>
            </a:r>
            <a:endParaRPr lang="en-US"/>
          </a:p>
        </p:txBody>
      </p:sp>
      <p:sp>
        <p:nvSpPr>
          <p:cNvPr id="3" name="Content Placeholder 2">
            <a:extLst>
              <a:ext uri="{FF2B5EF4-FFF2-40B4-BE49-F238E27FC236}">
                <a16:creationId xmlns:a16="http://schemas.microsoft.com/office/drawing/2014/main" id="{B661CFDF-670C-7D25-0F04-CEE3C2E838D1}"/>
              </a:ext>
            </a:extLst>
          </p:cNvPr>
          <p:cNvSpPr>
            <a:spLocks noGrp="1"/>
          </p:cNvSpPr>
          <p:nvPr>
            <p:ph idx="1"/>
          </p:nvPr>
        </p:nvSpPr>
        <p:spPr>
          <a:xfrm>
            <a:off x="1090388" y="760992"/>
            <a:ext cx="3725258" cy="4135909"/>
          </a:xfrm>
        </p:spPr>
        <p:txBody>
          <a:bodyPr>
            <a:normAutofit/>
          </a:bodyPr>
          <a:lstStyle/>
          <a:p>
            <a:r>
              <a:rPr lang="en-GB" sz="1600" dirty="0">
                <a:effectLst/>
                <a:latin typeface="Arial" panose="020B0604020202020204" pitchFamily="34" charset="0"/>
                <a:ea typeface="Times New Roman" panose="02020603050405020304" pitchFamily="18" charset="0"/>
              </a:rPr>
              <a:t>The business will be funded through personal savings and a Start Up Loan from the UK Government (2025). Main monthly costs will be fuel, wages, materials, insurance, and transport.</a:t>
            </a:r>
            <a:endParaRPr lang="en-GB" sz="1600" dirty="0">
              <a:effectLst/>
              <a:latin typeface="Times New Roman" panose="02020603050405020304" pitchFamily="18" charset="0"/>
              <a:ea typeface="Times New Roman" panose="02020603050405020304" pitchFamily="18" charset="0"/>
            </a:endParaRPr>
          </a:p>
        </p:txBody>
      </p:sp>
      <p:pic>
        <p:nvPicPr>
          <p:cNvPr id="4" name="Picture 3">
            <a:extLst>
              <a:ext uri="{FF2B5EF4-FFF2-40B4-BE49-F238E27FC236}">
                <a16:creationId xmlns:a16="http://schemas.microsoft.com/office/drawing/2014/main" id="{1B0FE919-620B-E1D9-B1C5-AA30E6E623A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41508" y="2052116"/>
            <a:ext cx="5718164" cy="2844786"/>
          </a:xfrm>
          <a:prstGeom prst="rect">
            <a:avLst/>
          </a:prstGeom>
          <a:ln>
            <a:gradFill flip="none" rotWithShape="1">
              <a:gsLst>
                <a:gs pos="86000">
                  <a:schemeClr val="accent6">
                    <a:lumMod val="67000"/>
                  </a:schemeClr>
                </a:gs>
                <a:gs pos="20000">
                  <a:schemeClr val="accent6">
                    <a:lumMod val="97000"/>
                    <a:lumOff val="3000"/>
                  </a:schemeClr>
                </a:gs>
                <a:gs pos="100000">
                  <a:schemeClr val="accent6">
                    <a:lumMod val="60000"/>
                    <a:lumOff val="40000"/>
                  </a:schemeClr>
                </a:gs>
              </a:gsLst>
              <a:lin ang="16200000" scaled="1"/>
              <a:tileRect/>
            </a:gradFill>
          </a:ln>
          <a:effectLst>
            <a:innerShdw blurRad="127000">
              <a:prstClr val="black">
                <a:alpha val="90000"/>
              </a:prstClr>
            </a:innerShdw>
          </a:effectLst>
        </p:spPr>
      </p:pic>
      <p:sp>
        <p:nvSpPr>
          <p:cNvPr id="21" name="Rectangle 20">
            <a:extLst>
              <a:ext uri="{FF2B5EF4-FFF2-40B4-BE49-F238E27FC236}">
                <a16:creationId xmlns:a16="http://schemas.microsoft.com/office/drawing/2014/main" id="{D23B4D99-FEA8-489A-8436-A2F113BE1B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87666" y="-2718"/>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377D90D-6B7B-7FE4-D51B-F44186B20591}"/>
              </a:ext>
            </a:extLst>
          </p:cNvPr>
          <p:cNvSpPr txBox="1"/>
          <p:nvPr/>
        </p:nvSpPr>
        <p:spPr>
          <a:xfrm>
            <a:off x="1341556" y="5281189"/>
            <a:ext cx="9360204" cy="923330"/>
          </a:xfrm>
          <a:prstGeom prst="rect">
            <a:avLst/>
          </a:prstGeom>
          <a:noFill/>
        </p:spPr>
        <p:txBody>
          <a:bodyPr wrap="square" rtlCol="0">
            <a:spAutoFit/>
          </a:bodyPr>
          <a:lstStyle/>
          <a:p>
            <a:pPr algn="l"/>
            <a:r>
              <a:rPr lang="en-GB" dirty="0"/>
              <a:t>The cash flow forecast shows small losses in the first 3 months but as we move to the 4</a:t>
            </a:r>
            <a:r>
              <a:rPr lang="en-GB" baseline="30000" dirty="0"/>
              <a:t>th</a:t>
            </a:r>
            <a:r>
              <a:rPr lang="en-GB" dirty="0"/>
              <a:t> month and onwards we can see gradual growth, ending the year with a closing balance of £13,160</a:t>
            </a:r>
            <a:endParaRPr lang="en-US" dirty="0"/>
          </a:p>
        </p:txBody>
      </p:sp>
      <p:sp>
        <p:nvSpPr>
          <p:cNvPr id="7" name="TextBox 6">
            <a:extLst>
              <a:ext uri="{FF2B5EF4-FFF2-40B4-BE49-F238E27FC236}">
                <a16:creationId xmlns:a16="http://schemas.microsoft.com/office/drawing/2014/main" id="{49C59329-B410-6AB3-2B18-4E982DA9E367}"/>
              </a:ext>
            </a:extLst>
          </p:cNvPr>
          <p:cNvSpPr txBox="1"/>
          <p:nvPr/>
        </p:nvSpPr>
        <p:spPr>
          <a:xfrm>
            <a:off x="8679144" y="6424436"/>
            <a:ext cx="3510723" cy="369332"/>
          </a:xfrm>
          <a:prstGeom prst="rect">
            <a:avLst/>
          </a:prstGeom>
          <a:noFill/>
        </p:spPr>
        <p:txBody>
          <a:bodyPr wrap="square">
            <a:spAutoFit/>
          </a:bodyPr>
          <a:lstStyle/>
          <a:p>
            <a:pPr indent="0" algn="l">
              <a:buNone/>
            </a:pPr>
            <a:r>
              <a:rPr lang="en-GB" b="0" i="0" dirty="0">
                <a:solidFill>
                  <a:srgbClr val="FFFFFF"/>
                </a:solidFill>
                <a:effectLst/>
              </a:rPr>
              <a:t>(UK Government, 2025).</a:t>
            </a:r>
          </a:p>
        </p:txBody>
      </p:sp>
    </p:spTree>
    <p:extLst>
      <p:ext uri="{BB962C8B-B14F-4D97-AF65-F5344CB8AC3E}">
        <p14:creationId xmlns:p14="http://schemas.microsoft.com/office/powerpoint/2010/main" val="42579727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5D2F3-D472-BBAB-DD4D-C00542554B81}"/>
              </a:ext>
            </a:extLst>
          </p:cNvPr>
          <p:cNvSpPr>
            <a:spLocks noGrp="1"/>
          </p:cNvSpPr>
          <p:nvPr>
            <p:ph type="title"/>
          </p:nvPr>
        </p:nvSpPr>
        <p:spPr/>
        <p:txBody>
          <a:bodyPr/>
          <a:lstStyle/>
          <a:p>
            <a:r>
              <a:rPr lang="en-GB" dirty="0"/>
              <a:t>1.9 SWOT Analysis</a:t>
            </a:r>
            <a:endParaRPr lang="en-US" dirty="0"/>
          </a:p>
        </p:txBody>
      </p:sp>
      <p:sp>
        <p:nvSpPr>
          <p:cNvPr id="4" name="Rectangle 3">
            <a:extLst>
              <a:ext uri="{FF2B5EF4-FFF2-40B4-BE49-F238E27FC236}">
                <a16:creationId xmlns:a16="http://schemas.microsoft.com/office/drawing/2014/main" id="{6536EA56-A15D-BD82-DA68-A667751E5D42}"/>
              </a:ext>
            </a:extLst>
          </p:cNvPr>
          <p:cNvSpPr/>
          <p:nvPr/>
        </p:nvSpPr>
        <p:spPr>
          <a:xfrm>
            <a:off x="1095829" y="1514508"/>
            <a:ext cx="4398592" cy="1914492"/>
          </a:xfrm>
          <a:prstGeom prst="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D448473C-11F3-50DC-3F35-374E145DA9B3}"/>
              </a:ext>
            </a:extLst>
          </p:cNvPr>
          <p:cNvSpPr txBox="1"/>
          <p:nvPr/>
        </p:nvSpPr>
        <p:spPr>
          <a:xfrm>
            <a:off x="1178804" y="1626091"/>
            <a:ext cx="4590850" cy="2062103"/>
          </a:xfrm>
          <a:prstGeom prst="rect">
            <a:avLst/>
          </a:prstGeom>
          <a:noFill/>
        </p:spPr>
        <p:txBody>
          <a:bodyPr wrap="square">
            <a:spAutoFit/>
          </a:bodyPr>
          <a:lstStyle/>
          <a:p>
            <a:r>
              <a:rPr lang="en-GB" sz="2000" dirty="0">
                <a:effectLst/>
                <a:latin typeface="Arial" panose="020B0604020202020204" pitchFamily="34" charset="0"/>
                <a:ea typeface="Times New Roman" panose="02020603050405020304" pitchFamily="18" charset="0"/>
                <a:cs typeface="Times New Roman" panose="02020603050405020304" pitchFamily="18" charset="0"/>
              </a:rPr>
              <a:t>Strengths:</a:t>
            </a:r>
            <a:br>
              <a:rPr lang="en-GB" sz="1800" dirty="0">
                <a:effectLst/>
                <a:latin typeface="Arial" panose="020B0604020202020204" pitchFamily="34" charset="0"/>
                <a:ea typeface="Times New Roman" panose="02020603050405020304" pitchFamily="18" charset="0"/>
                <a:cs typeface="Times New Roman" panose="02020603050405020304" pitchFamily="18" charset="0"/>
              </a:rPr>
            </a:br>
            <a:r>
              <a:rPr lang="en-GB" sz="1800" dirty="0">
                <a:effectLst/>
                <a:latin typeface="Arial" panose="020B0604020202020204" pitchFamily="34" charset="0"/>
                <a:ea typeface="Times New Roman" panose="02020603050405020304" pitchFamily="18" charset="0"/>
                <a:cs typeface="Times New Roman" panose="02020603050405020304" pitchFamily="18" charset="0"/>
              </a:rPr>
              <a:t>• Skilled workforce with practical experience.</a:t>
            </a:r>
            <a:br>
              <a:rPr lang="en-GB" sz="1800" dirty="0">
                <a:effectLst/>
                <a:latin typeface="Arial" panose="020B0604020202020204" pitchFamily="34" charset="0"/>
                <a:ea typeface="Times New Roman" panose="02020603050405020304" pitchFamily="18" charset="0"/>
                <a:cs typeface="Times New Roman" panose="02020603050405020304" pitchFamily="18" charset="0"/>
              </a:rPr>
            </a:br>
            <a:r>
              <a:rPr lang="en-GB" sz="1800" dirty="0">
                <a:effectLst/>
                <a:latin typeface="Arial" panose="020B0604020202020204" pitchFamily="34" charset="0"/>
                <a:ea typeface="Times New Roman" panose="02020603050405020304" pitchFamily="18" charset="0"/>
                <a:cs typeface="Times New Roman" panose="02020603050405020304" pitchFamily="18" charset="0"/>
              </a:rPr>
              <a:t>• Good understanding of the local area.</a:t>
            </a:r>
            <a:br>
              <a:rPr lang="en-GB" sz="1800" dirty="0">
                <a:effectLst/>
                <a:latin typeface="Arial" panose="020B0604020202020204" pitchFamily="34" charset="0"/>
                <a:ea typeface="Times New Roman" panose="02020603050405020304" pitchFamily="18" charset="0"/>
                <a:cs typeface="Times New Roman" panose="02020603050405020304" pitchFamily="18" charset="0"/>
              </a:rPr>
            </a:br>
            <a:r>
              <a:rPr lang="en-GB" sz="1800" dirty="0">
                <a:effectLst/>
                <a:latin typeface="Arial" panose="020B0604020202020204" pitchFamily="34" charset="0"/>
                <a:ea typeface="Times New Roman" panose="02020603050405020304" pitchFamily="18" charset="0"/>
                <a:cs typeface="Times New Roman" panose="02020603050405020304" pitchFamily="18" charset="0"/>
              </a:rPr>
              <a:t>• High demand for construction services.</a:t>
            </a:r>
            <a:br>
              <a:rPr lang="en-GB" sz="1800" dirty="0">
                <a:effectLst/>
                <a:latin typeface="Arial" panose="020B0604020202020204" pitchFamily="34" charset="0"/>
                <a:ea typeface="Times New Roman" panose="02020603050405020304" pitchFamily="18" charset="0"/>
                <a:cs typeface="Times New Roman" panose="02020603050405020304" pitchFamily="18" charset="0"/>
              </a:rPr>
            </a:br>
            <a:br>
              <a:rPr lang="en-GB" sz="1800" dirty="0">
                <a:effectLst/>
                <a:latin typeface="Arial" panose="020B0604020202020204" pitchFamily="34" charset="0"/>
                <a:ea typeface="Times New Roman" panose="02020603050405020304" pitchFamily="18" charset="0"/>
                <a:cs typeface="Times New Roman" panose="02020603050405020304" pitchFamily="18" charset="0"/>
              </a:rPr>
            </a:br>
            <a:endParaRPr lang="en-US" dirty="0"/>
          </a:p>
        </p:txBody>
      </p:sp>
      <p:sp>
        <p:nvSpPr>
          <p:cNvPr id="11" name="Rectangle 10">
            <a:extLst>
              <a:ext uri="{FF2B5EF4-FFF2-40B4-BE49-F238E27FC236}">
                <a16:creationId xmlns:a16="http://schemas.microsoft.com/office/drawing/2014/main" id="{F9F8F617-93E5-C2C4-1BA3-8BA0233E3E30}"/>
              </a:ext>
            </a:extLst>
          </p:cNvPr>
          <p:cNvSpPr/>
          <p:nvPr/>
        </p:nvSpPr>
        <p:spPr>
          <a:xfrm>
            <a:off x="6044886" y="1514508"/>
            <a:ext cx="4398592" cy="1914492"/>
          </a:xfrm>
          <a:prstGeom prst="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8AEC34D-0199-49B3-0AC4-A9674F6A44C0}"/>
              </a:ext>
            </a:extLst>
          </p:cNvPr>
          <p:cNvSpPr/>
          <p:nvPr/>
        </p:nvSpPr>
        <p:spPr>
          <a:xfrm>
            <a:off x="6044886" y="4274663"/>
            <a:ext cx="4398592" cy="1914492"/>
          </a:xfrm>
          <a:prstGeom prst="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B3674680-715D-FC16-F152-D499439B84C8}"/>
              </a:ext>
            </a:extLst>
          </p:cNvPr>
          <p:cNvSpPr/>
          <p:nvPr/>
        </p:nvSpPr>
        <p:spPr>
          <a:xfrm>
            <a:off x="1178804" y="4274663"/>
            <a:ext cx="4398592" cy="1914492"/>
          </a:xfrm>
          <a:prstGeom prst="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a:extLst>
              <a:ext uri="{FF2B5EF4-FFF2-40B4-BE49-F238E27FC236}">
                <a16:creationId xmlns:a16="http://schemas.microsoft.com/office/drawing/2014/main" id="{CFDF7019-DE71-F55C-E451-9050274368A7}"/>
              </a:ext>
            </a:extLst>
          </p:cNvPr>
          <p:cNvSpPr txBox="1"/>
          <p:nvPr/>
        </p:nvSpPr>
        <p:spPr>
          <a:xfrm>
            <a:off x="6044886" y="1699896"/>
            <a:ext cx="4590850" cy="2062103"/>
          </a:xfrm>
          <a:prstGeom prst="rect">
            <a:avLst/>
          </a:prstGeom>
          <a:noFill/>
        </p:spPr>
        <p:txBody>
          <a:bodyPr wrap="square">
            <a:spAutoFit/>
          </a:bodyPr>
          <a:lstStyle/>
          <a:p>
            <a:r>
              <a:rPr lang="en-GB" sz="2000" dirty="0">
                <a:effectLst/>
                <a:latin typeface="Arial" panose="020B0604020202020204" pitchFamily="34" charset="0"/>
                <a:ea typeface="Times New Roman" panose="02020603050405020304" pitchFamily="18" charset="0"/>
                <a:cs typeface="Times New Roman" panose="02020603050405020304" pitchFamily="18" charset="0"/>
              </a:rPr>
              <a:t>Weaknesses:</a:t>
            </a:r>
            <a:br>
              <a:rPr lang="en-GB" sz="1800" dirty="0">
                <a:effectLst/>
                <a:latin typeface="Arial" panose="020B0604020202020204" pitchFamily="34" charset="0"/>
                <a:ea typeface="Times New Roman" panose="02020603050405020304" pitchFamily="18" charset="0"/>
                <a:cs typeface="Times New Roman" panose="02020603050405020304" pitchFamily="18" charset="0"/>
              </a:rPr>
            </a:br>
            <a:r>
              <a:rPr lang="en-GB" sz="1800" dirty="0">
                <a:effectLst/>
                <a:latin typeface="Arial" panose="020B0604020202020204" pitchFamily="34" charset="0"/>
                <a:ea typeface="Times New Roman" panose="02020603050405020304" pitchFamily="18" charset="0"/>
                <a:cs typeface="Times New Roman" panose="02020603050405020304" pitchFamily="18" charset="0"/>
              </a:rPr>
              <a:t>• Limited funding at the beginning.</a:t>
            </a:r>
            <a:br>
              <a:rPr lang="en-GB" sz="1800" dirty="0">
                <a:effectLst/>
                <a:latin typeface="Arial" panose="020B0604020202020204" pitchFamily="34" charset="0"/>
                <a:ea typeface="Times New Roman" panose="02020603050405020304" pitchFamily="18" charset="0"/>
                <a:cs typeface="Times New Roman" panose="02020603050405020304" pitchFamily="18" charset="0"/>
              </a:rPr>
            </a:br>
            <a:r>
              <a:rPr lang="en-GB" sz="1800" dirty="0">
                <a:effectLst/>
                <a:latin typeface="Arial" panose="020B0604020202020204" pitchFamily="34" charset="0"/>
                <a:ea typeface="Times New Roman" panose="02020603050405020304" pitchFamily="18" charset="0"/>
                <a:cs typeface="Times New Roman" panose="02020603050405020304" pitchFamily="18" charset="0"/>
              </a:rPr>
              <a:t>• Small workforce may restrict larger projects.</a:t>
            </a:r>
            <a:br>
              <a:rPr lang="en-GB" sz="1800" dirty="0">
                <a:effectLst/>
                <a:latin typeface="Arial" panose="020B0604020202020204" pitchFamily="34" charset="0"/>
                <a:ea typeface="Times New Roman" panose="02020603050405020304" pitchFamily="18" charset="0"/>
                <a:cs typeface="Times New Roman" panose="02020603050405020304" pitchFamily="18" charset="0"/>
              </a:rPr>
            </a:br>
            <a:r>
              <a:rPr lang="en-GB" sz="1800" dirty="0">
                <a:effectLst/>
                <a:latin typeface="Arial" panose="020B0604020202020204" pitchFamily="34" charset="0"/>
                <a:ea typeface="Times New Roman" panose="02020603050405020304" pitchFamily="18" charset="0"/>
                <a:cs typeface="Times New Roman" panose="02020603050405020304" pitchFamily="18" charset="0"/>
              </a:rPr>
              <a:t>• New business with limited reputation.</a:t>
            </a:r>
            <a:br>
              <a:rPr lang="en-GB" sz="1800" dirty="0">
                <a:effectLst/>
                <a:latin typeface="Arial" panose="020B0604020202020204" pitchFamily="34" charset="0"/>
                <a:ea typeface="Times New Roman" panose="02020603050405020304" pitchFamily="18" charset="0"/>
                <a:cs typeface="Times New Roman" panose="02020603050405020304" pitchFamily="18" charset="0"/>
              </a:rPr>
            </a:br>
            <a:br>
              <a:rPr lang="en-GB" sz="1800" dirty="0">
                <a:effectLst/>
                <a:latin typeface="Arial" panose="020B0604020202020204" pitchFamily="34" charset="0"/>
                <a:ea typeface="Times New Roman" panose="02020603050405020304" pitchFamily="18" charset="0"/>
                <a:cs typeface="Times New Roman" panose="02020603050405020304" pitchFamily="18" charset="0"/>
              </a:rPr>
            </a:br>
            <a:endParaRPr lang="en-US" dirty="0"/>
          </a:p>
        </p:txBody>
      </p:sp>
      <p:sp>
        <p:nvSpPr>
          <p:cNvPr id="19" name="TextBox 18">
            <a:extLst>
              <a:ext uri="{FF2B5EF4-FFF2-40B4-BE49-F238E27FC236}">
                <a16:creationId xmlns:a16="http://schemas.microsoft.com/office/drawing/2014/main" id="{52C0DB3B-48A6-6E1D-E1A1-79E149EA49FA}"/>
              </a:ext>
            </a:extLst>
          </p:cNvPr>
          <p:cNvSpPr txBox="1"/>
          <p:nvPr/>
        </p:nvSpPr>
        <p:spPr>
          <a:xfrm>
            <a:off x="6096000" y="4241899"/>
            <a:ext cx="4590850" cy="2616101"/>
          </a:xfrm>
          <a:prstGeom prst="rect">
            <a:avLst/>
          </a:prstGeom>
          <a:noFill/>
        </p:spPr>
        <p:txBody>
          <a:bodyPr wrap="square">
            <a:spAutoFit/>
          </a:bodyPr>
          <a:lstStyle/>
          <a:p>
            <a:r>
              <a:rPr lang="en-GB" sz="2000" dirty="0">
                <a:effectLst/>
                <a:latin typeface="Arial" panose="020B0604020202020204" pitchFamily="34" charset="0"/>
                <a:ea typeface="Times New Roman" panose="02020603050405020304" pitchFamily="18" charset="0"/>
                <a:cs typeface="Times New Roman" panose="02020603050405020304" pitchFamily="18" charset="0"/>
              </a:rPr>
              <a:t>Opportunities:</a:t>
            </a:r>
            <a:br>
              <a:rPr lang="en-GB" sz="1800" dirty="0">
                <a:effectLst/>
                <a:latin typeface="Arial" panose="020B0604020202020204" pitchFamily="34" charset="0"/>
                <a:ea typeface="Times New Roman" panose="02020603050405020304" pitchFamily="18" charset="0"/>
                <a:cs typeface="Times New Roman" panose="02020603050405020304" pitchFamily="18" charset="0"/>
              </a:rPr>
            </a:br>
            <a:r>
              <a:rPr lang="en-GB" sz="1800" dirty="0">
                <a:effectLst/>
                <a:latin typeface="Arial" panose="020B0604020202020204" pitchFamily="34" charset="0"/>
                <a:ea typeface="Times New Roman" panose="02020603050405020304" pitchFamily="18" charset="0"/>
                <a:cs typeface="Times New Roman" panose="02020603050405020304" pitchFamily="18" charset="0"/>
              </a:rPr>
              <a:t>• Growth in housing and renovation projects.</a:t>
            </a:r>
            <a:br>
              <a:rPr lang="en-GB" sz="1800" dirty="0">
                <a:effectLst/>
                <a:latin typeface="Arial" panose="020B0604020202020204" pitchFamily="34" charset="0"/>
                <a:ea typeface="Times New Roman" panose="02020603050405020304" pitchFamily="18" charset="0"/>
                <a:cs typeface="Times New Roman" panose="02020603050405020304" pitchFamily="18" charset="0"/>
              </a:rPr>
            </a:br>
            <a:r>
              <a:rPr lang="en-GB" sz="1800" dirty="0">
                <a:effectLst/>
                <a:latin typeface="Arial" panose="020B0604020202020204" pitchFamily="34" charset="0"/>
                <a:ea typeface="Times New Roman" panose="02020603050405020304" pitchFamily="18" charset="0"/>
                <a:cs typeface="Times New Roman" panose="02020603050405020304" pitchFamily="18" charset="0"/>
              </a:rPr>
              <a:t>• Ability to expand services across South Wales.</a:t>
            </a:r>
            <a:br>
              <a:rPr lang="en-GB" sz="1800" dirty="0">
                <a:effectLst/>
                <a:latin typeface="Arial" panose="020B0604020202020204" pitchFamily="34" charset="0"/>
                <a:ea typeface="Times New Roman" panose="02020603050405020304" pitchFamily="18" charset="0"/>
                <a:cs typeface="Times New Roman" panose="02020603050405020304" pitchFamily="18" charset="0"/>
              </a:rPr>
            </a:br>
            <a:r>
              <a:rPr lang="en-GB" sz="1800" dirty="0">
                <a:effectLst/>
                <a:latin typeface="Arial" panose="020B0604020202020204" pitchFamily="34" charset="0"/>
                <a:ea typeface="Times New Roman" panose="02020603050405020304" pitchFamily="18" charset="0"/>
                <a:cs typeface="Times New Roman" panose="02020603050405020304" pitchFamily="18" charset="0"/>
              </a:rPr>
              <a:t>• Opportunity to hire apprentices and grow the company.</a:t>
            </a:r>
            <a:br>
              <a:rPr lang="en-GB" sz="1800" dirty="0">
                <a:effectLst/>
                <a:latin typeface="Arial" panose="020B0604020202020204" pitchFamily="34" charset="0"/>
                <a:ea typeface="Times New Roman" panose="02020603050405020304" pitchFamily="18" charset="0"/>
                <a:cs typeface="Times New Roman" panose="02020603050405020304" pitchFamily="18" charset="0"/>
              </a:rPr>
            </a:br>
            <a:br>
              <a:rPr lang="en-GB" sz="1800" dirty="0">
                <a:effectLst/>
                <a:latin typeface="Arial" panose="020B0604020202020204" pitchFamily="34" charset="0"/>
                <a:ea typeface="Times New Roman" panose="02020603050405020304" pitchFamily="18" charset="0"/>
                <a:cs typeface="Times New Roman" panose="02020603050405020304" pitchFamily="18" charset="0"/>
              </a:rPr>
            </a:br>
            <a:endParaRPr lang="en-US" dirty="0"/>
          </a:p>
        </p:txBody>
      </p:sp>
      <p:sp>
        <p:nvSpPr>
          <p:cNvPr id="21" name="TextBox 20">
            <a:extLst>
              <a:ext uri="{FF2B5EF4-FFF2-40B4-BE49-F238E27FC236}">
                <a16:creationId xmlns:a16="http://schemas.microsoft.com/office/drawing/2014/main" id="{2898C12F-C39D-14DC-743B-9A27132E4BDF}"/>
              </a:ext>
            </a:extLst>
          </p:cNvPr>
          <p:cNvSpPr txBox="1"/>
          <p:nvPr/>
        </p:nvSpPr>
        <p:spPr>
          <a:xfrm>
            <a:off x="1178804" y="4274663"/>
            <a:ext cx="4398592" cy="2062103"/>
          </a:xfrm>
          <a:prstGeom prst="rect">
            <a:avLst/>
          </a:prstGeom>
          <a:noFill/>
        </p:spPr>
        <p:txBody>
          <a:bodyPr wrap="square">
            <a:spAutoFit/>
          </a:bodyPr>
          <a:lstStyle/>
          <a:p>
            <a:r>
              <a:rPr lang="en-GB" sz="2000" dirty="0">
                <a:effectLst/>
                <a:latin typeface="Arial" panose="020B0604020202020204" pitchFamily="34" charset="0"/>
                <a:ea typeface="Times New Roman" panose="02020603050405020304" pitchFamily="18" charset="0"/>
                <a:cs typeface="Times New Roman" panose="02020603050405020304" pitchFamily="18" charset="0"/>
              </a:rPr>
              <a:t>Threats:</a:t>
            </a:r>
            <a:br>
              <a:rPr lang="en-GB" sz="1800" dirty="0">
                <a:effectLst/>
                <a:latin typeface="Arial" panose="020B0604020202020204" pitchFamily="34" charset="0"/>
                <a:ea typeface="Times New Roman" panose="02020603050405020304" pitchFamily="18" charset="0"/>
                <a:cs typeface="Times New Roman" panose="02020603050405020304" pitchFamily="18" charset="0"/>
              </a:rPr>
            </a:br>
            <a:r>
              <a:rPr lang="en-GB" sz="1800" dirty="0">
                <a:effectLst/>
                <a:latin typeface="Arial" panose="020B0604020202020204" pitchFamily="34" charset="0"/>
                <a:ea typeface="Times New Roman" panose="02020603050405020304" pitchFamily="18" charset="0"/>
                <a:cs typeface="Times New Roman" panose="02020603050405020304" pitchFamily="18" charset="0"/>
              </a:rPr>
              <a:t>• Rising costs of materials and fuel.</a:t>
            </a:r>
            <a:br>
              <a:rPr lang="en-GB" sz="1800" dirty="0">
                <a:effectLst/>
                <a:latin typeface="Arial" panose="020B0604020202020204" pitchFamily="34" charset="0"/>
                <a:ea typeface="Times New Roman" panose="02020603050405020304" pitchFamily="18" charset="0"/>
                <a:cs typeface="Times New Roman" panose="02020603050405020304" pitchFamily="18" charset="0"/>
              </a:rPr>
            </a:br>
            <a:r>
              <a:rPr lang="en-GB" sz="1800" dirty="0">
                <a:effectLst/>
                <a:latin typeface="Arial" panose="020B0604020202020204" pitchFamily="34" charset="0"/>
                <a:ea typeface="Times New Roman" panose="02020603050405020304" pitchFamily="18" charset="0"/>
                <a:cs typeface="Times New Roman" panose="02020603050405020304" pitchFamily="18" charset="0"/>
              </a:rPr>
              <a:t>• Strong competition from larger businesses.</a:t>
            </a:r>
            <a:br>
              <a:rPr lang="en-GB" sz="1800" dirty="0">
                <a:effectLst/>
                <a:latin typeface="Arial" panose="020B0604020202020204" pitchFamily="34" charset="0"/>
                <a:ea typeface="Times New Roman" panose="02020603050405020304" pitchFamily="18" charset="0"/>
                <a:cs typeface="Times New Roman" panose="02020603050405020304" pitchFamily="18" charset="0"/>
              </a:rPr>
            </a:br>
            <a:r>
              <a:rPr lang="en-GB" sz="1800" dirty="0">
                <a:effectLst/>
                <a:latin typeface="Arial" panose="020B0604020202020204" pitchFamily="34" charset="0"/>
                <a:ea typeface="Times New Roman" panose="02020603050405020304" pitchFamily="18" charset="0"/>
                <a:cs typeface="Times New Roman" panose="02020603050405020304" pitchFamily="18" charset="0"/>
              </a:rPr>
              <a:t>• Economic problems affecting customer spending.</a:t>
            </a:r>
            <a:br>
              <a:rPr lang="en-GB" sz="1800" dirty="0">
                <a:effectLst/>
                <a:latin typeface="Arial" panose="020B0604020202020204" pitchFamily="34" charset="0"/>
                <a:ea typeface="Times New Roman" panose="02020603050405020304" pitchFamily="18" charset="0"/>
                <a:cs typeface="Times New Roman" panose="02020603050405020304" pitchFamily="18" charset="0"/>
              </a:rPr>
            </a:br>
            <a:endParaRPr lang="en-US" dirty="0"/>
          </a:p>
        </p:txBody>
      </p:sp>
    </p:spTree>
    <p:extLst>
      <p:ext uri="{BB962C8B-B14F-4D97-AF65-F5344CB8AC3E}">
        <p14:creationId xmlns:p14="http://schemas.microsoft.com/office/powerpoint/2010/main" val="36777084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5F17BE-532D-4B8A-909E-8EBEC0AD3E6A}"/>
              </a:ext>
            </a:extLst>
          </p:cNvPr>
          <p:cNvSpPr>
            <a:spLocks noGrp="1"/>
          </p:cNvSpPr>
          <p:nvPr>
            <p:ph type="title"/>
          </p:nvPr>
        </p:nvSpPr>
        <p:spPr/>
        <p:txBody>
          <a:bodyPr/>
          <a:lstStyle/>
          <a:p>
            <a:r>
              <a:rPr lang="en-GB" dirty="0"/>
              <a:t>1.10 Market research </a:t>
            </a:r>
            <a:endParaRPr lang="en-US" dirty="0"/>
          </a:p>
        </p:txBody>
      </p:sp>
      <p:sp>
        <p:nvSpPr>
          <p:cNvPr id="3" name="Content Placeholder 2">
            <a:extLst>
              <a:ext uri="{FF2B5EF4-FFF2-40B4-BE49-F238E27FC236}">
                <a16:creationId xmlns:a16="http://schemas.microsoft.com/office/drawing/2014/main" id="{48830AAE-ACF8-F95A-6176-A04A6DD1FE38}"/>
              </a:ext>
            </a:extLst>
          </p:cNvPr>
          <p:cNvSpPr>
            <a:spLocks noGrp="1"/>
          </p:cNvSpPr>
          <p:nvPr>
            <p:ph idx="1"/>
          </p:nvPr>
        </p:nvSpPr>
        <p:spPr>
          <a:xfrm>
            <a:off x="1027994" y="808056"/>
            <a:ext cx="9542145" cy="2158938"/>
          </a:xfrm>
        </p:spPr>
        <p:txBody>
          <a:bodyPr/>
          <a:lstStyle/>
          <a:p>
            <a:r>
              <a:rPr lang="en-GB" b="1" dirty="0"/>
              <a:t>Primary Research</a:t>
            </a:r>
            <a:r>
              <a:rPr lang="en-GB" dirty="0"/>
              <a:t> – I created a questionnaire that 14 people answered – below are the results:</a:t>
            </a:r>
            <a:endParaRPr lang="en-US" dirty="0"/>
          </a:p>
        </p:txBody>
      </p:sp>
      <p:pic>
        <p:nvPicPr>
          <p:cNvPr id="6" name="drawing" title="Forms response chart. Question title: what do you look for when hiring a builder?. Number of responses: 14 responses.">
            <a:extLst>
              <a:ext uri="{FF2B5EF4-FFF2-40B4-BE49-F238E27FC236}">
                <a16:creationId xmlns:a16="http://schemas.microsoft.com/office/drawing/2014/main" id="{0134DB3B-35DA-8B84-5891-C3E944BB579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16834" y="2399581"/>
            <a:ext cx="7958331" cy="2982852"/>
          </a:xfrm>
          <a:prstGeom prst="rect">
            <a:avLst/>
          </a:prstGeom>
        </p:spPr>
      </p:pic>
      <p:sp>
        <p:nvSpPr>
          <p:cNvPr id="4" name="TextBox 3">
            <a:extLst>
              <a:ext uri="{FF2B5EF4-FFF2-40B4-BE49-F238E27FC236}">
                <a16:creationId xmlns:a16="http://schemas.microsoft.com/office/drawing/2014/main" id="{8524ABD4-F81E-47D3-B5C6-494E926B2DCF}"/>
              </a:ext>
            </a:extLst>
          </p:cNvPr>
          <p:cNvSpPr txBox="1"/>
          <p:nvPr/>
        </p:nvSpPr>
        <p:spPr>
          <a:xfrm>
            <a:off x="2116834" y="5696936"/>
            <a:ext cx="5995125" cy="646331"/>
          </a:xfrm>
          <a:prstGeom prst="rect">
            <a:avLst/>
          </a:prstGeom>
          <a:noFill/>
        </p:spPr>
        <p:txBody>
          <a:bodyPr wrap="square" rtlCol="0">
            <a:spAutoFit/>
          </a:bodyPr>
          <a:lstStyle/>
          <a:p>
            <a:pPr algn="l"/>
            <a:r>
              <a:rPr lang="en-GB" dirty="0">
                <a:solidFill>
                  <a:srgbClr val="FFFFFF"/>
                </a:solidFill>
                <a:latin typeface="-webkit-standard"/>
              </a:rPr>
              <a:t>42.9</a:t>
            </a:r>
            <a:r>
              <a:rPr lang="en-GB" b="0" i="0" u="none" strike="noStrike" dirty="0">
                <a:solidFill>
                  <a:srgbClr val="FFFFFF"/>
                </a:solidFill>
                <a:effectLst/>
                <a:latin typeface="-webkit-standard"/>
              </a:rPr>
              <a:t>% of respondents stated </a:t>
            </a:r>
            <a:r>
              <a:rPr lang="en-GB" dirty="0">
                <a:solidFill>
                  <a:srgbClr val="FFFFFF"/>
                </a:solidFill>
                <a:latin typeface="-webkit-standard"/>
              </a:rPr>
              <a:t>quality </a:t>
            </a:r>
            <a:r>
              <a:rPr lang="en-GB" b="0" i="0" u="none" strike="noStrike" dirty="0">
                <a:solidFill>
                  <a:srgbClr val="FFFFFF"/>
                </a:solidFill>
                <a:effectLst/>
                <a:latin typeface="-webkit-standard"/>
              </a:rPr>
              <a:t> was the most important factor when selecting a builder.</a:t>
            </a:r>
            <a:endParaRPr lang="en-US" dirty="0"/>
          </a:p>
        </p:txBody>
      </p:sp>
    </p:spTree>
    <p:extLst>
      <p:ext uri="{BB962C8B-B14F-4D97-AF65-F5344CB8AC3E}">
        <p14:creationId xmlns:p14="http://schemas.microsoft.com/office/powerpoint/2010/main" val="31986874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E1DC627-4ABE-46C9-81E9-5BB1D8CE06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D1C6DF18-30CC-455D-BEF5-AD8ABBB6310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3" name="Picture 12">
            <a:extLst>
              <a:ext uri="{FF2B5EF4-FFF2-40B4-BE49-F238E27FC236}">
                <a16:creationId xmlns:a16="http://schemas.microsoft.com/office/drawing/2014/main" id="{4397A168-9964-4557-8B18-18F68C71093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15" name="Rectangle 14">
            <a:extLst>
              <a:ext uri="{FF2B5EF4-FFF2-40B4-BE49-F238E27FC236}">
                <a16:creationId xmlns:a16="http://schemas.microsoft.com/office/drawing/2014/main" id="{EB4E0424-26BF-4CAF-B60C-9FA333BAFC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6F5EAC93-4557-436A-BA08-FC04B42299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A7E12A95-2D51-4F5B-B468-3C7BF914E4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10378001"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A66F8C-6261-D20B-DB90-C7CF1A6729A3}"/>
              </a:ext>
            </a:extLst>
          </p:cNvPr>
          <p:cNvSpPr>
            <a:spLocks noGrp="1"/>
          </p:cNvSpPr>
          <p:nvPr>
            <p:ph type="title"/>
          </p:nvPr>
        </p:nvSpPr>
        <p:spPr>
          <a:xfrm>
            <a:off x="7559704" y="808056"/>
            <a:ext cx="3013024" cy="1077229"/>
          </a:xfrm>
        </p:spPr>
        <p:txBody>
          <a:bodyPr>
            <a:normAutofit/>
          </a:bodyPr>
          <a:lstStyle/>
          <a:p>
            <a:pPr algn="l"/>
            <a:r>
              <a:rPr lang="en-GB" dirty="0"/>
              <a:t>1.10 Market Research </a:t>
            </a:r>
            <a:endParaRPr lang="en-US"/>
          </a:p>
        </p:txBody>
      </p:sp>
      <p:pic>
        <p:nvPicPr>
          <p:cNvPr id="4" name="Picture 3">
            <a:extLst>
              <a:ext uri="{FF2B5EF4-FFF2-40B4-BE49-F238E27FC236}">
                <a16:creationId xmlns:a16="http://schemas.microsoft.com/office/drawing/2014/main" id="{65A88E33-3786-EE20-E0B3-09FCE0AED11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59296" y="971898"/>
            <a:ext cx="4914867" cy="4914867"/>
          </a:xfrm>
          <a:prstGeom prst="rect">
            <a:avLst/>
          </a:prstGeom>
          <a:ln>
            <a:gradFill flip="none" rotWithShape="1">
              <a:gsLst>
                <a:gs pos="86000">
                  <a:schemeClr val="accent6">
                    <a:lumMod val="67000"/>
                  </a:schemeClr>
                </a:gs>
                <a:gs pos="20000">
                  <a:schemeClr val="accent6">
                    <a:lumMod val="97000"/>
                    <a:lumOff val="3000"/>
                  </a:schemeClr>
                </a:gs>
                <a:gs pos="100000">
                  <a:schemeClr val="accent6">
                    <a:lumMod val="60000"/>
                    <a:lumOff val="40000"/>
                  </a:schemeClr>
                </a:gs>
              </a:gsLst>
              <a:lin ang="16200000" scaled="1"/>
              <a:tileRect/>
            </a:gradFill>
          </a:ln>
          <a:effectLst>
            <a:innerShdw blurRad="127000">
              <a:prstClr val="black">
                <a:alpha val="90000"/>
              </a:prstClr>
            </a:innerShdw>
          </a:effectLst>
        </p:spPr>
      </p:pic>
      <p:sp>
        <p:nvSpPr>
          <p:cNvPr id="3" name="Content Placeholder 2">
            <a:extLst>
              <a:ext uri="{FF2B5EF4-FFF2-40B4-BE49-F238E27FC236}">
                <a16:creationId xmlns:a16="http://schemas.microsoft.com/office/drawing/2014/main" id="{4FC68A0A-50F9-7F73-7BD8-2ADA6A90B2AB}"/>
              </a:ext>
            </a:extLst>
          </p:cNvPr>
          <p:cNvSpPr>
            <a:spLocks noGrp="1"/>
          </p:cNvSpPr>
          <p:nvPr>
            <p:ph idx="1"/>
          </p:nvPr>
        </p:nvSpPr>
        <p:spPr>
          <a:xfrm>
            <a:off x="6711842" y="1949609"/>
            <a:ext cx="4089575" cy="3218352"/>
          </a:xfrm>
        </p:spPr>
        <p:txBody>
          <a:bodyPr>
            <a:normAutofit/>
          </a:bodyPr>
          <a:lstStyle/>
          <a:p>
            <a:pPr>
              <a:lnSpc>
                <a:spcPct val="110000"/>
              </a:lnSpc>
            </a:pPr>
            <a:r>
              <a:rPr lang="en-GB" sz="1500" b="1" dirty="0">
                <a:latin typeface="Arial" panose="020B0604020202020204" pitchFamily="34" charset="0"/>
                <a:ea typeface="Times New Roman" panose="02020603050405020304" pitchFamily="18" charset="0"/>
              </a:rPr>
              <a:t>Secondary Research - </a:t>
            </a:r>
            <a:r>
              <a:rPr lang="en-GB" sz="1500" dirty="0">
                <a:effectLst/>
                <a:latin typeface="Arial" panose="020B0604020202020204" pitchFamily="34" charset="0"/>
                <a:ea typeface="Times New Roman" panose="02020603050405020304" pitchFamily="18" charset="0"/>
              </a:rPr>
              <a:t>I also looked at reports and information online from organisations such as the Construction Industry Training Board (2025), and the Federation of Master Builders (2025). These reports show there is still strong demand for building and renovation work in the UK. Cardiff is also continuing to grow, which means there are opportunities for construction businesses in the area.</a:t>
            </a:r>
            <a:endParaRPr lang="en-GB" sz="1500" dirty="0">
              <a:effectLst/>
              <a:latin typeface="Times New Roman" panose="02020603050405020304" pitchFamily="18" charset="0"/>
              <a:ea typeface="Times New Roman" panose="02020603050405020304" pitchFamily="18" charset="0"/>
            </a:endParaRPr>
          </a:p>
        </p:txBody>
      </p:sp>
      <p:sp>
        <p:nvSpPr>
          <p:cNvPr id="21" name="Rectangle 20">
            <a:extLst>
              <a:ext uri="{FF2B5EF4-FFF2-40B4-BE49-F238E27FC236}">
                <a16:creationId xmlns:a16="http://schemas.microsoft.com/office/drawing/2014/main" id="{451DB18B-281E-4563-841D-F2464BEBDA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87666" y="-2718"/>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EF38930-F7E9-7030-B2BE-0352004EA232}"/>
              </a:ext>
            </a:extLst>
          </p:cNvPr>
          <p:cNvSpPr txBox="1"/>
          <p:nvPr/>
        </p:nvSpPr>
        <p:spPr>
          <a:xfrm>
            <a:off x="9708422" y="6129447"/>
            <a:ext cx="1828800" cy="646331"/>
          </a:xfrm>
          <a:prstGeom prst="rect">
            <a:avLst/>
          </a:prstGeom>
          <a:noFill/>
        </p:spPr>
        <p:txBody>
          <a:bodyPr wrap="square" rtlCol="0">
            <a:spAutoFit/>
          </a:bodyPr>
          <a:lstStyle/>
          <a:p>
            <a:pPr algn="l"/>
            <a:r>
              <a:rPr lang="en-GB" dirty="0"/>
              <a:t>(CITB, 2025; FMB, 2025)</a:t>
            </a:r>
            <a:endParaRPr lang="en-US" dirty="0"/>
          </a:p>
        </p:txBody>
      </p:sp>
    </p:spTree>
    <p:extLst>
      <p:ext uri="{BB962C8B-B14F-4D97-AF65-F5344CB8AC3E}">
        <p14:creationId xmlns:p14="http://schemas.microsoft.com/office/powerpoint/2010/main" val="18118613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155C5824-2BDA-4A02-BED9-0338C8016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5EAFDFF8-7773-4351-A8F0-4FEB9CE8F8C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7" name="Picture 16">
            <a:extLst>
              <a:ext uri="{FF2B5EF4-FFF2-40B4-BE49-F238E27FC236}">
                <a16:creationId xmlns:a16="http://schemas.microsoft.com/office/drawing/2014/main" id="{C4592FE6-399E-4FA6-9473-D4255C6263B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19" name="Rectangle 18">
            <a:extLst>
              <a:ext uri="{FF2B5EF4-FFF2-40B4-BE49-F238E27FC236}">
                <a16:creationId xmlns:a16="http://schemas.microsoft.com/office/drawing/2014/main" id="{EB9F5F8F-9BE2-44D1-8635-552AE75531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3848F896-2D9E-456B-B79E-06687B8CE3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99478E1E-6AA0-46B8-9422-9A978C057F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10378001"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15C2FE-2CAD-8DAC-B65E-FAD48E668E6A}"/>
              </a:ext>
            </a:extLst>
          </p:cNvPr>
          <p:cNvSpPr>
            <a:spLocks noGrp="1"/>
          </p:cNvSpPr>
          <p:nvPr>
            <p:ph type="title"/>
          </p:nvPr>
        </p:nvSpPr>
        <p:spPr>
          <a:xfrm>
            <a:off x="6404351" y="808056"/>
            <a:ext cx="4168377" cy="1077229"/>
          </a:xfrm>
        </p:spPr>
        <p:txBody>
          <a:bodyPr>
            <a:normAutofit/>
          </a:bodyPr>
          <a:lstStyle/>
          <a:p>
            <a:pPr algn="l"/>
            <a:r>
              <a:rPr lang="en-GB" dirty="0"/>
              <a:t>2.1 Marketing Plan</a:t>
            </a:r>
            <a:endParaRPr lang="en-US"/>
          </a:p>
        </p:txBody>
      </p:sp>
      <p:pic>
        <p:nvPicPr>
          <p:cNvPr id="7" name="Picture 6" descr="Copyright and Disclaimer - Art Sphere Inc.">
            <a:extLst>
              <a:ext uri="{FF2B5EF4-FFF2-40B4-BE49-F238E27FC236}">
                <a16:creationId xmlns:a16="http://schemas.microsoft.com/office/drawing/2014/main" id="{14A83CEB-1A44-361C-0C8F-31B6C7533BA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39182" y="644472"/>
            <a:ext cx="2621275" cy="2621275"/>
          </a:xfrm>
          <a:prstGeom prst="rect">
            <a:avLst/>
          </a:prstGeom>
          <a:ln>
            <a:gradFill flip="none" rotWithShape="1">
              <a:gsLst>
                <a:gs pos="86000">
                  <a:schemeClr val="accent6">
                    <a:lumMod val="67000"/>
                  </a:schemeClr>
                </a:gs>
                <a:gs pos="20000">
                  <a:schemeClr val="accent6">
                    <a:lumMod val="97000"/>
                    <a:lumOff val="3000"/>
                  </a:schemeClr>
                </a:gs>
                <a:gs pos="100000">
                  <a:schemeClr val="accent6">
                    <a:lumMod val="60000"/>
                    <a:lumOff val="40000"/>
                  </a:schemeClr>
                </a:gs>
              </a:gsLst>
              <a:lin ang="16200000" scaled="1"/>
              <a:tileRect/>
            </a:gradFill>
          </a:ln>
          <a:effectLst>
            <a:innerShdw blurRad="127000">
              <a:prstClr val="black">
                <a:alpha val="90000"/>
              </a:prstClr>
            </a:innerShdw>
          </a:effectLst>
        </p:spPr>
      </p:pic>
      <p:pic>
        <p:nvPicPr>
          <p:cNvPr id="8" name="Picture 7" descr="Premios – URB-healthier">
            <a:extLst>
              <a:ext uri="{FF2B5EF4-FFF2-40B4-BE49-F238E27FC236}">
                <a16:creationId xmlns:a16="http://schemas.microsoft.com/office/drawing/2014/main" id="{E8963C4F-B2A8-B5EC-E825-72206CB90E0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15838" y="3590198"/>
            <a:ext cx="2667964" cy="2621275"/>
          </a:xfrm>
          <a:prstGeom prst="rect">
            <a:avLst/>
          </a:prstGeom>
          <a:ln>
            <a:gradFill flip="none" rotWithShape="1">
              <a:gsLst>
                <a:gs pos="86000">
                  <a:schemeClr val="accent6">
                    <a:lumMod val="67000"/>
                  </a:schemeClr>
                </a:gs>
                <a:gs pos="20000">
                  <a:schemeClr val="accent6">
                    <a:lumMod val="97000"/>
                    <a:lumOff val="3000"/>
                  </a:schemeClr>
                </a:gs>
                <a:gs pos="100000">
                  <a:schemeClr val="accent6">
                    <a:lumMod val="60000"/>
                    <a:lumOff val="40000"/>
                  </a:schemeClr>
                </a:gs>
              </a:gsLst>
              <a:lin ang="16200000" scaled="1"/>
              <a:tileRect/>
            </a:gradFill>
          </a:ln>
          <a:effectLst>
            <a:innerShdw blurRad="127000">
              <a:prstClr val="black">
                <a:alpha val="90000"/>
              </a:prstClr>
            </a:innerShdw>
          </a:effectLst>
        </p:spPr>
      </p:pic>
      <p:sp>
        <p:nvSpPr>
          <p:cNvPr id="6" name="Content Placeholder 2">
            <a:extLst>
              <a:ext uri="{FF2B5EF4-FFF2-40B4-BE49-F238E27FC236}">
                <a16:creationId xmlns:a16="http://schemas.microsoft.com/office/drawing/2014/main" id="{00A8DB61-5CD0-7B95-433B-1371A2B5B810}"/>
              </a:ext>
            </a:extLst>
          </p:cNvPr>
          <p:cNvSpPr>
            <a:spLocks noGrp="1"/>
          </p:cNvSpPr>
          <p:nvPr>
            <p:ph idx="1"/>
          </p:nvPr>
        </p:nvSpPr>
        <p:spPr>
          <a:xfrm>
            <a:off x="6404351" y="2052116"/>
            <a:ext cx="4168378" cy="3997828"/>
          </a:xfrm>
          <a:prstGeom prst="rect">
            <a:avLst/>
          </a:prstGeom>
        </p:spPr>
        <p:txBody>
          <a:bodyPr vert="horz" lIns="91440" tIns="45720" rIns="91440" bIns="45720" rtlCol="0">
            <a:normAutofit lnSpcReduction="10000"/>
          </a:bodyPr>
          <a:lst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a:lstStyle>
          <a:p>
            <a:pPr>
              <a:lnSpc>
                <a:spcPct val="110000"/>
              </a:lnSpc>
            </a:pPr>
            <a:r>
              <a:rPr lang="en-GB" sz="1700" b="1" dirty="0"/>
              <a:t>Online Marketing – </a:t>
            </a:r>
            <a:r>
              <a:rPr lang="en-GB" sz="1700" dirty="0"/>
              <a:t>will consist of Instagram and TikTok. Before and after pictures and videos will be posted after a finished project. Social media is one of the main ways customers find and compare businesses today.</a:t>
            </a:r>
          </a:p>
          <a:p>
            <a:pPr>
              <a:lnSpc>
                <a:spcPct val="110000"/>
              </a:lnSpc>
            </a:pPr>
            <a:endParaRPr lang="en-GB" sz="1700" b="1" dirty="0"/>
          </a:p>
          <a:p>
            <a:pPr>
              <a:lnSpc>
                <a:spcPct val="110000"/>
              </a:lnSpc>
            </a:pPr>
            <a:r>
              <a:rPr lang="en-GB" sz="1700" b="1" dirty="0"/>
              <a:t>Offline Marketing – </a:t>
            </a:r>
            <a:r>
              <a:rPr lang="en-GB" sz="1700" dirty="0"/>
              <a:t>will consist of a branded van with logo and name, flyers, and business cards that will be handed out throughout Cardiff and surrounding areas.</a:t>
            </a:r>
            <a:endParaRPr lang="en-US" sz="1700" b="1" dirty="0"/>
          </a:p>
        </p:txBody>
      </p:sp>
      <p:sp>
        <p:nvSpPr>
          <p:cNvPr id="25" name="Rectangle 24">
            <a:extLst>
              <a:ext uri="{FF2B5EF4-FFF2-40B4-BE49-F238E27FC236}">
                <a16:creationId xmlns:a16="http://schemas.microsoft.com/office/drawing/2014/main" id="{F41C1373-9651-4596-9D53-A49C361080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87666" y="-2718"/>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34E4318-EF69-00BE-829D-DB8A5771E1E2}"/>
              </a:ext>
            </a:extLst>
          </p:cNvPr>
          <p:cNvSpPr txBox="1"/>
          <p:nvPr/>
        </p:nvSpPr>
        <p:spPr>
          <a:xfrm>
            <a:off x="9421740" y="6426487"/>
            <a:ext cx="2453429" cy="369332"/>
          </a:xfrm>
          <a:prstGeom prst="rect">
            <a:avLst/>
          </a:prstGeom>
          <a:noFill/>
        </p:spPr>
        <p:txBody>
          <a:bodyPr wrap="square">
            <a:spAutoFit/>
          </a:bodyPr>
          <a:lstStyle/>
          <a:p>
            <a:r>
              <a:rPr lang="en-GB" b="0" i="0" u="none" strike="noStrike" dirty="0">
                <a:solidFill>
                  <a:srgbClr val="FFFFFF"/>
                </a:solidFill>
                <a:effectLst/>
                <a:latin typeface="-webkit-standard"/>
              </a:rPr>
              <a:t>(</a:t>
            </a:r>
            <a:r>
              <a:rPr lang="en-GB" b="0" i="0" u="none" strike="noStrike" dirty="0" err="1">
                <a:solidFill>
                  <a:srgbClr val="FFFFFF"/>
                </a:solidFill>
                <a:effectLst/>
                <a:latin typeface="-webkit-standard"/>
              </a:rPr>
              <a:t>Statista</a:t>
            </a:r>
            <a:r>
              <a:rPr lang="en-GB" b="0" i="0" u="none" strike="noStrike" dirty="0">
                <a:solidFill>
                  <a:srgbClr val="FFFFFF"/>
                </a:solidFill>
                <a:effectLst/>
                <a:latin typeface="-webkit-standard"/>
              </a:rPr>
              <a:t>, 2025)</a:t>
            </a:r>
            <a:endParaRPr lang="en-US" dirty="0"/>
          </a:p>
        </p:txBody>
      </p:sp>
    </p:spTree>
    <p:extLst>
      <p:ext uri="{BB962C8B-B14F-4D97-AF65-F5344CB8AC3E}">
        <p14:creationId xmlns:p14="http://schemas.microsoft.com/office/powerpoint/2010/main" val="30577113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D028FBE5-2515-4CF7-9061-EDC988E0A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10C2A92B-92F5-430A-A370-FD864418A2B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6" name="Picture 15">
            <a:extLst>
              <a:ext uri="{FF2B5EF4-FFF2-40B4-BE49-F238E27FC236}">
                <a16:creationId xmlns:a16="http://schemas.microsoft.com/office/drawing/2014/main" id="{C151BBAC-D417-4C14-AAFE-8AAA55B26E0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18" name="Rectangle 17">
            <a:extLst>
              <a:ext uri="{FF2B5EF4-FFF2-40B4-BE49-F238E27FC236}">
                <a16:creationId xmlns:a16="http://schemas.microsoft.com/office/drawing/2014/main" id="{7DBE5AD7-4CDA-4167-83AD-34003BB38D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3D580359-F271-4995-847D-4B9BBE8DE1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FFE338A2-FC59-4CD5-84F6-6D7B39CC57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10378001"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19996B5-A602-07B9-F7CC-17504DAADA6F}"/>
              </a:ext>
            </a:extLst>
          </p:cNvPr>
          <p:cNvSpPr>
            <a:spLocks noGrp="1"/>
          </p:cNvSpPr>
          <p:nvPr>
            <p:ph type="title"/>
          </p:nvPr>
        </p:nvSpPr>
        <p:spPr>
          <a:xfrm>
            <a:off x="7559704" y="808056"/>
            <a:ext cx="3013024" cy="1077229"/>
          </a:xfrm>
        </p:spPr>
        <p:txBody>
          <a:bodyPr>
            <a:normAutofit/>
          </a:bodyPr>
          <a:lstStyle/>
          <a:p>
            <a:pPr algn="l"/>
            <a:r>
              <a:rPr lang="en-GB" dirty="0"/>
              <a:t>2.2 Cost Strategy</a:t>
            </a:r>
            <a:endParaRPr lang="en-US"/>
          </a:p>
        </p:txBody>
      </p:sp>
      <p:pic>
        <p:nvPicPr>
          <p:cNvPr id="7" name="Picture 6" descr="Renai Solutions - Page 2 of 7 - Business &amp; Financial News">
            <a:extLst>
              <a:ext uri="{FF2B5EF4-FFF2-40B4-BE49-F238E27FC236}">
                <a16:creationId xmlns:a16="http://schemas.microsoft.com/office/drawing/2014/main" id="{BADEF778-DFE0-C772-F6AE-F7ECFE92437A}"/>
              </a:ext>
            </a:extLst>
          </p:cNvPr>
          <p:cNvPicPr>
            <a:picLocks noChangeAspect="1"/>
          </p:cNvPicPr>
          <p:nvPr/>
        </p:nvPicPr>
        <p:blipFill>
          <a:blip r:embed="rId5">
            <a:extLst>
              <a:ext uri="{28A0092B-C50C-407E-A947-70E740481C1C}">
                <a14:useLocalDpi xmlns:a14="http://schemas.microsoft.com/office/drawing/2010/main" val="0"/>
              </a:ext>
            </a:extLst>
          </a:blip>
          <a:srcRect l="2250" r="39231" b="-1"/>
          <a:stretch>
            <a:fillRect/>
          </a:stretch>
        </p:blipFill>
        <p:spPr>
          <a:xfrm>
            <a:off x="1619271" y="808056"/>
            <a:ext cx="4914867" cy="5564283"/>
          </a:xfrm>
          <a:prstGeom prst="rect">
            <a:avLst/>
          </a:prstGeom>
          <a:ln>
            <a:gradFill flip="none" rotWithShape="1">
              <a:gsLst>
                <a:gs pos="86000">
                  <a:schemeClr val="accent6">
                    <a:lumMod val="67000"/>
                  </a:schemeClr>
                </a:gs>
                <a:gs pos="20000">
                  <a:schemeClr val="accent6">
                    <a:lumMod val="97000"/>
                    <a:lumOff val="3000"/>
                  </a:schemeClr>
                </a:gs>
                <a:gs pos="100000">
                  <a:schemeClr val="accent6">
                    <a:lumMod val="60000"/>
                    <a:lumOff val="40000"/>
                  </a:schemeClr>
                </a:gs>
              </a:gsLst>
              <a:lin ang="16200000" scaled="1"/>
              <a:tileRect/>
            </a:gradFill>
          </a:ln>
          <a:effectLst>
            <a:innerShdw blurRad="127000">
              <a:prstClr val="black">
                <a:alpha val="90000"/>
              </a:prstClr>
            </a:innerShdw>
          </a:effectLst>
        </p:spPr>
      </p:pic>
      <p:sp>
        <p:nvSpPr>
          <p:cNvPr id="6" name="Content Placeholder 2">
            <a:extLst>
              <a:ext uri="{FF2B5EF4-FFF2-40B4-BE49-F238E27FC236}">
                <a16:creationId xmlns:a16="http://schemas.microsoft.com/office/drawing/2014/main" id="{53FD380F-4C09-D8B3-4BA3-86FD67C3B511}"/>
              </a:ext>
            </a:extLst>
          </p:cNvPr>
          <p:cNvSpPr>
            <a:spLocks noGrp="1"/>
          </p:cNvSpPr>
          <p:nvPr>
            <p:ph idx="1"/>
          </p:nvPr>
        </p:nvSpPr>
        <p:spPr>
          <a:xfrm>
            <a:off x="7559704" y="2052116"/>
            <a:ext cx="3013025" cy="3997828"/>
          </a:xfrm>
          <a:prstGeom prst="rect">
            <a:avLst/>
          </a:prstGeom>
        </p:spPr>
        <p:txBody>
          <a:bodyPr vert="horz" lIns="91440" tIns="45720" rIns="91440" bIns="45720" rtlCol="0">
            <a:normAutofit/>
          </a:bodyPr>
          <a:lst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a:lstStyle>
          <a:p>
            <a:pPr>
              <a:lnSpc>
                <a:spcPct val="110000"/>
              </a:lnSpc>
            </a:pPr>
            <a:r>
              <a:rPr lang="en-GB" sz="1500" b="0" i="0">
                <a:effectLst/>
              </a:rPr>
              <a:t>Costs will be controlled by:</a:t>
            </a:r>
            <a:br>
              <a:rPr lang="en-GB" sz="1500" b="0" i="0">
                <a:effectLst/>
              </a:rPr>
            </a:br>
            <a:r>
              <a:rPr lang="en-GB" sz="1500" b="0" i="0">
                <a:effectLst/>
              </a:rPr>
              <a:t>• Building relationships with local suppliers.</a:t>
            </a:r>
            <a:br>
              <a:rPr lang="en-GB" sz="1500" b="0" i="0">
                <a:effectLst/>
              </a:rPr>
            </a:br>
            <a:r>
              <a:rPr lang="en-GB" sz="1500" b="0" i="0">
                <a:effectLst/>
              </a:rPr>
              <a:t>• Purchasing materials in bulk where possible.</a:t>
            </a:r>
            <a:br>
              <a:rPr lang="en-GB" sz="1500" b="0" i="0">
                <a:effectLst/>
              </a:rPr>
            </a:br>
            <a:r>
              <a:rPr lang="en-GB" sz="1500" b="0" i="0">
                <a:effectLst/>
              </a:rPr>
              <a:t>• Efficient project planning to reduce waste.</a:t>
            </a:r>
            <a:br>
              <a:rPr lang="en-GB" sz="1500" b="0" i="0">
                <a:effectLst/>
              </a:rPr>
            </a:br>
            <a:r>
              <a:rPr lang="en-GB" sz="1500" b="0" i="0">
                <a:effectLst/>
              </a:rPr>
              <a:t>• Careful monitoring of fuel and transport expenses.</a:t>
            </a:r>
          </a:p>
          <a:p>
            <a:pPr>
              <a:lnSpc>
                <a:spcPct val="110000"/>
              </a:lnSpc>
            </a:pPr>
            <a:r>
              <a:rPr lang="en-GB" sz="1500" b="0" i="0">
                <a:effectLst/>
              </a:rPr>
              <a:t>This approach allows the business to remain profitable while offering fair prices to customers.</a:t>
            </a:r>
          </a:p>
        </p:txBody>
      </p:sp>
      <p:sp>
        <p:nvSpPr>
          <p:cNvPr id="24" name="Rectangle 23">
            <a:extLst>
              <a:ext uri="{FF2B5EF4-FFF2-40B4-BE49-F238E27FC236}">
                <a16:creationId xmlns:a16="http://schemas.microsoft.com/office/drawing/2014/main" id="{A8F57220-9A7B-4037-B5C5-8BE03B333B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87666" y="-2718"/>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89EEBB7C-3AB9-C833-14FD-E5D4F7649B4C}"/>
              </a:ext>
            </a:extLst>
          </p:cNvPr>
          <p:cNvSpPr txBox="1"/>
          <p:nvPr/>
        </p:nvSpPr>
        <p:spPr>
          <a:xfrm>
            <a:off x="8723737" y="6384700"/>
            <a:ext cx="3487809" cy="369332"/>
          </a:xfrm>
          <a:prstGeom prst="rect">
            <a:avLst/>
          </a:prstGeom>
          <a:noFill/>
        </p:spPr>
        <p:txBody>
          <a:bodyPr wrap="square">
            <a:spAutoFit/>
          </a:bodyPr>
          <a:lstStyle/>
          <a:p>
            <a:r>
              <a:rPr lang="en-GB" b="0" i="0" u="none" strike="noStrike" dirty="0">
                <a:solidFill>
                  <a:srgbClr val="FFFFFF"/>
                </a:solidFill>
                <a:effectLst/>
                <a:latin typeface="-webkit-standard"/>
              </a:rPr>
              <a:t>(</a:t>
            </a:r>
            <a:r>
              <a:rPr lang="en-GB" b="0" i="0" u="none" strike="noStrike" dirty="0" err="1">
                <a:solidFill>
                  <a:srgbClr val="FFFFFF"/>
                </a:solidFill>
                <a:effectLst/>
                <a:latin typeface="-webkit-standard"/>
              </a:rPr>
              <a:t>Kotler</a:t>
            </a:r>
            <a:r>
              <a:rPr lang="en-GB" b="0" i="0" u="none" strike="noStrike" dirty="0">
                <a:solidFill>
                  <a:srgbClr val="FFFFFF"/>
                </a:solidFill>
                <a:effectLst/>
                <a:latin typeface="-webkit-standard"/>
              </a:rPr>
              <a:t> and Keller, 2022).</a:t>
            </a:r>
            <a:endParaRPr lang="en-US" dirty="0"/>
          </a:p>
        </p:txBody>
      </p:sp>
    </p:spTree>
    <p:extLst>
      <p:ext uri="{BB962C8B-B14F-4D97-AF65-F5344CB8AC3E}">
        <p14:creationId xmlns:p14="http://schemas.microsoft.com/office/powerpoint/2010/main" val="10238576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E15EBA-6F67-0D88-3418-DC66099598DC}"/>
              </a:ext>
            </a:extLst>
          </p:cNvPr>
          <p:cNvSpPr>
            <a:spLocks noGrp="1"/>
          </p:cNvSpPr>
          <p:nvPr>
            <p:ph type="title"/>
          </p:nvPr>
        </p:nvSpPr>
        <p:spPr/>
        <p:txBody>
          <a:bodyPr/>
          <a:lstStyle/>
          <a:p>
            <a:r>
              <a:rPr lang="en-GB" dirty="0"/>
              <a:t>2.3 Segmentation Strategy </a:t>
            </a:r>
            <a:endParaRPr lang="en-US" dirty="0"/>
          </a:p>
        </p:txBody>
      </p:sp>
      <p:sp>
        <p:nvSpPr>
          <p:cNvPr id="8" name="TextBox 7">
            <a:extLst>
              <a:ext uri="{FF2B5EF4-FFF2-40B4-BE49-F238E27FC236}">
                <a16:creationId xmlns:a16="http://schemas.microsoft.com/office/drawing/2014/main" id="{C6E85417-E765-B25A-4FA7-AE59558DE9A9}"/>
              </a:ext>
            </a:extLst>
          </p:cNvPr>
          <p:cNvSpPr txBox="1"/>
          <p:nvPr/>
        </p:nvSpPr>
        <p:spPr>
          <a:xfrm>
            <a:off x="4113272" y="2250968"/>
            <a:ext cx="4072690" cy="1477328"/>
          </a:xfrm>
          <a:prstGeom prst="rect">
            <a:avLst/>
          </a:prstGeom>
          <a:noFill/>
        </p:spPr>
        <p:txBody>
          <a:bodyPr wrap="square" rtlCol="0">
            <a:spAutoFit/>
          </a:bodyPr>
          <a:lstStyle/>
          <a:p>
            <a:pPr algn="l"/>
            <a:r>
              <a:rPr lang="en-GB" dirty="0"/>
              <a:t>🏢 </a:t>
            </a:r>
            <a:r>
              <a:rPr lang="en-GB" b="1" dirty="0"/>
              <a:t>Small Commercial Clients </a:t>
            </a:r>
          </a:p>
          <a:p>
            <a:pPr algn="l"/>
            <a:r>
              <a:rPr lang="en-GB" dirty="0"/>
              <a:t>Business Needing:</a:t>
            </a:r>
          </a:p>
          <a:p>
            <a:pPr marL="285750" indent="-285750" algn="l">
              <a:buFont typeface="Arial" panose="020B0604020202020204" pitchFamily="34" charset="0"/>
              <a:buChar char="•"/>
            </a:pPr>
            <a:r>
              <a:rPr lang="en-GB" dirty="0"/>
              <a:t>Office refurbishment</a:t>
            </a:r>
          </a:p>
          <a:p>
            <a:pPr marL="285750" indent="-285750" algn="l">
              <a:buFont typeface="Arial" panose="020B0604020202020204" pitchFamily="34" charset="0"/>
              <a:buChar char="•"/>
            </a:pPr>
            <a:r>
              <a:rPr lang="en-GB" dirty="0"/>
              <a:t>Shop renovations</a:t>
            </a:r>
          </a:p>
          <a:p>
            <a:pPr marL="285750" indent="-285750" algn="l">
              <a:buFont typeface="Arial" panose="020B0604020202020204" pitchFamily="34" charset="0"/>
              <a:buChar char="•"/>
            </a:pPr>
            <a:r>
              <a:rPr lang="en-GB" dirty="0"/>
              <a:t>Building maintenance</a:t>
            </a:r>
          </a:p>
        </p:txBody>
      </p:sp>
      <p:sp>
        <p:nvSpPr>
          <p:cNvPr id="11" name="TextBox 10">
            <a:extLst>
              <a:ext uri="{FF2B5EF4-FFF2-40B4-BE49-F238E27FC236}">
                <a16:creationId xmlns:a16="http://schemas.microsoft.com/office/drawing/2014/main" id="{C270B115-B2D0-180A-6B0D-420A980B6E34}"/>
              </a:ext>
            </a:extLst>
          </p:cNvPr>
          <p:cNvSpPr txBox="1"/>
          <p:nvPr/>
        </p:nvSpPr>
        <p:spPr>
          <a:xfrm>
            <a:off x="1374943" y="2250968"/>
            <a:ext cx="3002929" cy="1754326"/>
          </a:xfrm>
          <a:prstGeom prst="rect">
            <a:avLst/>
          </a:prstGeom>
          <a:noFill/>
        </p:spPr>
        <p:txBody>
          <a:bodyPr wrap="square" rtlCol="0">
            <a:spAutoFit/>
          </a:bodyPr>
          <a:lstStyle/>
          <a:p>
            <a:pPr algn="l"/>
            <a:r>
              <a:rPr lang="en-GB" dirty="0"/>
              <a:t>🏠 </a:t>
            </a:r>
            <a:r>
              <a:rPr lang="en-GB" b="1" dirty="0"/>
              <a:t>Homeowners</a:t>
            </a:r>
          </a:p>
          <a:p>
            <a:pPr algn="l"/>
            <a:r>
              <a:rPr lang="en-GB" dirty="0"/>
              <a:t>People looking for:</a:t>
            </a:r>
          </a:p>
          <a:p>
            <a:pPr marL="285750" indent="-285750" algn="l">
              <a:buFont typeface="Arial" panose="020B0604020202020204" pitchFamily="34" charset="0"/>
              <a:buChar char="•"/>
            </a:pPr>
            <a:r>
              <a:rPr lang="en-GB" dirty="0"/>
              <a:t>Extensions</a:t>
            </a:r>
          </a:p>
          <a:p>
            <a:pPr marL="285750" indent="-285750" algn="l">
              <a:buFont typeface="Arial" panose="020B0604020202020204" pitchFamily="34" charset="0"/>
              <a:buChar char="•"/>
            </a:pPr>
            <a:r>
              <a:rPr lang="en-GB" dirty="0"/>
              <a:t>Garden walls</a:t>
            </a:r>
          </a:p>
          <a:p>
            <a:pPr marL="285750" indent="-285750" algn="l">
              <a:buFont typeface="Arial" panose="020B0604020202020204" pitchFamily="34" charset="0"/>
              <a:buChar char="•"/>
            </a:pPr>
            <a:r>
              <a:rPr lang="en-GB" dirty="0"/>
              <a:t>Renovations</a:t>
            </a:r>
          </a:p>
          <a:p>
            <a:pPr marL="285750" indent="-285750" algn="l">
              <a:buFont typeface="Arial" panose="020B0604020202020204" pitchFamily="34" charset="0"/>
              <a:buChar char="•"/>
            </a:pPr>
            <a:r>
              <a:rPr lang="en-GB" dirty="0"/>
              <a:t>Plastering work</a:t>
            </a:r>
            <a:endParaRPr lang="en-US" dirty="0"/>
          </a:p>
        </p:txBody>
      </p:sp>
      <p:sp>
        <p:nvSpPr>
          <p:cNvPr id="12" name="TextBox 11">
            <a:extLst>
              <a:ext uri="{FF2B5EF4-FFF2-40B4-BE49-F238E27FC236}">
                <a16:creationId xmlns:a16="http://schemas.microsoft.com/office/drawing/2014/main" id="{36C6F30E-6928-8DF3-39AF-AAE506A51078}"/>
              </a:ext>
            </a:extLst>
          </p:cNvPr>
          <p:cNvSpPr txBox="1"/>
          <p:nvPr/>
        </p:nvSpPr>
        <p:spPr>
          <a:xfrm>
            <a:off x="7756452" y="2250968"/>
            <a:ext cx="3002930" cy="1477328"/>
          </a:xfrm>
          <a:prstGeom prst="rect">
            <a:avLst/>
          </a:prstGeom>
          <a:noFill/>
        </p:spPr>
        <p:txBody>
          <a:bodyPr wrap="square" rtlCol="0">
            <a:spAutoFit/>
          </a:bodyPr>
          <a:lstStyle/>
          <a:p>
            <a:pPr algn="l"/>
            <a:r>
              <a:rPr lang="en-GB" dirty="0"/>
              <a:t>🏗️ </a:t>
            </a:r>
            <a:r>
              <a:rPr lang="en-GB" b="1" dirty="0"/>
              <a:t>Property Developers</a:t>
            </a:r>
          </a:p>
          <a:p>
            <a:pPr algn="l"/>
            <a:r>
              <a:rPr lang="en-GB" dirty="0"/>
              <a:t>Developers building: </a:t>
            </a:r>
          </a:p>
          <a:p>
            <a:pPr marL="285750" indent="-285750" algn="l">
              <a:buFont typeface="Arial" panose="020B0604020202020204" pitchFamily="34" charset="0"/>
              <a:buChar char="•"/>
            </a:pPr>
            <a:r>
              <a:rPr lang="en-GB" dirty="0"/>
              <a:t>New homes</a:t>
            </a:r>
          </a:p>
          <a:p>
            <a:pPr marL="285750" indent="-285750" algn="l">
              <a:buFont typeface="Arial" panose="020B0604020202020204" pitchFamily="34" charset="0"/>
              <a:buChar char="•"/>
            </a:pPr>
            <a:r>
              <a:rPr lang="en-GB" dirty="0"/>
              <a:t>Housing estates</a:t>
            </a:r>
          </a:p>
          <a:p>
            <a:pPr marL="285750" indent="-285750" algn="l">
              <a:buFont typeface="Arial" panose="020B0604020202020204" pitchFamily="34" charset="0"/>
              <a:buChar char="•"/>
            </a:pPr>
            <a:r>
              <a:rPr lang="en-GB" dirty="0"/>
              <a:t>Residential projects</a:t>
            </a:r>
            <a:endParaRPr lang="en-US" dirty="0"/>
          </a:p>
        </p:txBody>
      </p:sp>
      <p:sp>
        <p:nvSpPr>
          <p:cNvPr id="13" name="TextBox 12">
            <a:extLst>
              <a:ext uri="{FF2B5EF4-FFF2-40B4-BE49-F238E27FC236}">
                <a16:creationId xmlns:a16="http://schemas.microsoft.com/office/drawing/2014/main" id="{FD9910E1-FBDB-C9CF-ED71-44C7F52F7C54}"/>
              </a:ext>
            </a:extLst>
          </p:cNvPr>
          <p:cNvSpPr txBox="1"/>
          <p:nvPr/>
        </p:nvSpPr>
        <p:spPr>
          <a:xfrm>
            <a:off x="1374943" y="4370977"/>
            <a:ext cx="3002930" cy="1754326"/>
          </a:xfrm>
          <a:prstGeom prst="rect">
            <a:avLst/>
          </a:prstGeom>
          <a:noFill/>
        </p:spPr>
        <p:txBody>
          <a:bodyPr wrap="square" rtlCol="0">
            <a:spAutoFit/>
          </a:bodyPr>
          <a:lstStyle/>
          <a:p>
            <a:pPr marL="0" indent="0">
              <a:buNone/>
            </a:pPr>
            <a:r>
              <a:rPr lang="en-GB" sz="1800" b="1" i="0" dirty="0">
                <a:solidFill>
                  <a:srgbClr val="FFFFFF"/>
                </a:solidFill>
                <a:effectLst/>
              </a:rPr>
              <a:t>🏘️ Landlords</a:t>
            </a:r>
          </a:p>
          <a:p>
            <a:pPr marL="0" indent="0">
              <a:buNone/>
            </a:pPr>
            <a:r>
              <a:rPr lang="en-GB" sz="1800" b="0" i="0" dirty="0">
                <a:solidFill>
                  <a:srgbClr val="FFFFFF"/>
                </a:solidFill>
                <a:effectLst/>
              </a:rPr>
              <a:t>Landlords requiring:</a:t>
            </a:r>
          </a:p>
          <a:p>
            <a:pPr marL="0" indent="0">
              <a:buNone/>
            </a:pPr>
            <a:r>
              <a:rPr lang="en-GB" sz="1800" b="0" i="0" dirty="0">
                <a:solidFill>
                  <a:srgbClr val="FFFFFF"/>
                </a:solidFill>
                <a:effectLst/>
              </a:rPr>
              <a:t>Property repairs</a:t>
            </a:r>
          </a:p>
          <a:p>
            <a:pPr marL="0" indent="0">
              <a:buNone/>
            </a:pPr>
            <a:r>
              <a:rPr lang="en-GB" sz="1800" b="0" i="0" dirty="0">
                <a:solidFill>
                  <a:srgbClr val="FFFFFF"/>
                </a:solidFill>
                <a:effectLst/>
              </a:rPr>
              <a:t>Refurbishments</a:t>
            </a:r>
          </a:p>
          <a:p>
            <a:pPr marL="0" indent="0">
              <a:buNone/>
            </a:pPr>
            <a:r>
              <a:rPr lang="en-GB" sz="1800" b="0" i="0" dirty="0">
                <a:solidFill>
                  <a:srgbClr val="FFFFFF"/>
                </a:solidFill>
                <a:effectLst/>
              </a:rPr>
              <a:t>Tenant-ready improvements</a:t>
            </a:r>
            <a:endParaRPr lang="en-US" dirty="0"/>
          </a:p>
        </p:txBody>
      </p:sp>
      <p:pic>
        <p:nvPicPr>
          <p:cNvPr id="3" name="Picture 2" descr="The Importance of Marketing Strategy for Creating and Maintaining ...">
            <a:extLst>
              <a:ext uri="{FF2B5EF4-FFF2-40B4-BE49-F238E27FC236}">
                <a16:creationId xmlns:a16="http://schemas.microsoft.com/office/drawing/2014/main" id="{C788EFF2-6D70-5003-2448-4C8A5A05E4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77872" y="3874865"/>
            <a:ext cx="4896709" cy="2746550"/>
          </a:xfrm>
          <a:prstGeom prst="rect">
            <a:avLst/>
          </a:prstGeom>
        </p:spPr>
      </p:pic>
    </p:spTree>
    <p:extLst>
      <p:ext uri="{BB962C8B-B14F-4D97-AF65-F5344CB8AC3E}">
        <p14:creationId xmlns:p14="http://schemas.microsoft.com/office/powerpoint/2010/main" val="30487620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pic>
        <p:nvPicPr>
          <p:cNvPr id="95" name="Picture 94">
            <a:extLst>
              <a:ext uri="{FF2B5EF4-FFF2-40B4-BE49-F238E27FC236}">
                <a16:creationId xmlns:a16="http://schemas.microsoft.com/office/drawing/2014/main" id="{6154BE3A-19AD-4209-ACDC-E7421A0C5EF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97" name="Picture 96">
            <a:extLst>
              <a:ext uri="{FF2B5EF4-FFF2-40B4-BE49-F238E27FC236}">
                <a16:creationId xmlns:a16="http://schemas.microsoft.com/office/drawing/2014/main" id="{29E6BE99-AC1F-4A9E-BE46-DE901900204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99" name="Rectangle 98">
            <a:extLst>
              <a:ext uri="{FF2B5EF4-FFF2-40B4-BE49-F238E27FC236}">
                <a16:creationId xmlns:a16="http://schemas.microsoft.com/office/drawing/2014/main" id="{99DC7DB1-F372-45D3-9BD0-B4F22977CB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a:extLst>
              <a:ext uri="{FF2B5EF4-FFF2-40B4-BE49-F238E27FC236}">
                <a16:creationId xmlns:a16="http://schemas.microsoft.com/office/drawing/2014/main" id="{35D1E4A3-6609-48CA-8146-E933DB3887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3" name="Rectangle 102">
            <a:extLst>
              <a:ext uri="{FF2B5EF4-FFF2-40B4-BE49-F238E27FC236}">
                <a16:creationId xmlns:a16="http://schemas.microsoft.com/office/drawing/2014/main" id="{9906A214-F61F-45A5-9B03-86C98470C7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5" name="Rectangle 104">
            <a:extLst>
              <a:ext uri="{FF2B5EF4-FFF2-40B4-BE49-F238E27FC236}">
                <a16:creationId xmlns:a16="http://schemas.microsoft.com/office/drawing/2014/main" id="{A1C31DC4-93F3-41DF-87A9-989BA3348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7" name="TextBox 106">
            <a:extLst>
              <a:ext uri="{FF2B5EF4-FFF2-40B4-BE49-F238E27FC236}">
                <a16:creationId xmlns:a16="http://schemas.microsoft.com/office/drawing/2014/main" id="{CD498D29-9D5B-4183-9C3F-91804BC4D4FB}"/>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91282" y="3262852"/>
            <a:ext cx="415636" cy="461665"/>
          </a:xfrm>
          <a:prstGeom prst="rect">
            <a:avLst/>
          </a:prstGeom>
          <a:noFill/>
        </p:spPr>
        <p:txBody>
          <a:bodyPr wrap="square" rtlCol="0">
            <a:spAutoFit/>
          </a:bodyPr>
          <a:lstStyle/>
          <a:p>
            <a:pPr algn="r">
              <a:spcAft>
                <a:spcPts val="600"/>
              </a:spcAft>
            </a:pP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 useBgFill="1">
        <p:nvSpPr>
          <p:cNvPr id="109" name="Rectangle 108">
            <a:extLst>
              <a:ext uri="{FF2B5EF4-FFF2-40B4-BE49-F238E27FC236}">
                <a16:creationId xmlns:a16="http://schemas.microsoft.com/office/drawing/2014/main" id="{D6D8EF00-1C29-48ED-B13B-9C7D85C944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1" name="Picture 110">
            <a:extLst>
              <a:ext uri="{FF2B5EF4-FFF2-40B4-BE49-F238E27FC236}">
                <a16:creationId xmlns:a16="http://schemas.microsoft.com/office/drawing/2014/main" id="{C5B3587A-7410-4DDC-82AB-89875F46EF1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13" name="Picture 112">
            <a:extLst>
              <a:ext uri="{FF2B5EF4-FFF2-40B4-BE49-F238E27FC236}">
                <a16:creationId xmlns:a16="http://schemas.microsoft.com/office/drawing/2014/main" id="{6827C5D6-99B6-4270-ADCA-D311FB0C65A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115" name="Rectangle 114">
            <a:extLst>
              <a:ext uri="{FF2B5EF4-FFF2-40B4-BE49-F238E27FC236}">
                <a16:creationId xmlns:a16="http://schemas.microsoft.com/office/drawing/2014/main" id="{D85455ED-A994-4C61-A679-D721794E7D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116">
            <a:extLst>
              <a:ext uri="{FF2B5EF4-FFF2-40B4-BE49-F238E27FC236}">
                <a16:creationId xmlns:a16="http://schemas.microsoft.com/office/drawing/2014/main" id="{16BCEEAB-7AFE-46D7-ACD3-24FB063214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9" name="Rectangle 118">
            <a:extLst>
              <a:ext uri="{FF2B5EF4-FFF2-40B4-BE49-F238E27FC236}">
                <a16:creationId xmlns:a16="http://schemas.microsoft.com/office/drawing/2014/main" id="{2DE52182-F9D7-4426-9C56-2B75A36317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10378001"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CE1B0B-3162-A890-9663-1B4285E05E54}"/>
              </a:ext>
            </a:extLst>
          </p:cNvPr>
          <p:cNvSpPr>
            <a:spLocks noGrp="1"/>
          </p:cNvSpPr>
          <p:nvPr>
            <p:ph type="title"/>
          </p:nvPr>
        </p:nvSpPr>
        <p:spPr>
          <a:xfrm>
            <a:off x="1969804" y="3428998"/>
            <a:ext cx="3018103" cy="2268559"/>
          </a:xfrm>
        </p:spPr>
        <p:txBody>
          <a:bodyPr vert="horz" lIns="91440" tIns="45720" rIns="91440" bIns="45720" rtlCol="0" anchor="t">
            <a:normAutofit/>
          </a:bodyPr>
          <a:lstStyle/>
          <a:p>
            <a:r>
              <a:rPr lang="en-US" sz="4200"/>
              <a:t>2.4 Marketing Examples</a:t>
            </a:r>
          </a:p>
        </p:txBody>
      </p:sp>
      <p:pic>
        <p:nvPicPr>
          <p:cNvPr id="5" name="Picture 4">
            <a:extLst>
              <a:ext uri="{FF2B5EF4-FFF2-40B4-BE49-F238E27FC236}">
                <a16:creationId xmlns:a16="http://schemas.microsoft.com/office/drawing/2014/main" id="{0444B1EB-F1BC-070C-DFFC-48FEF79913E6}"/>
              </a:ext>
            </a:extLst>
          </p:cNvPr>
          <p:cNvPicPr>
            <a:picLocks noChangeAspect="1"/>
          </p:cNvPicPr>
          <p:nvPr/>
        </p:nvPicPr>
        <p:blipFill>
          <a:blip r:embed="rId5">
            <a:extLst>
              <a:ext uri="{28A0092B-C50C-407E-A947-70E740481C1C}">
                <a14:useLocalDpi xmlns:a14="http://schemas.microsoft.com/office/drawing/2010/main" val="0"/>
              </a:ext>
            </a:extLst>
          </a:blip>
          <a:srcRect t="5961" r="3" b="17507"/>
          <a:stretch>
            <a:fillRect/>
          </a:stretch>
        </p:blipFill>
        <p:spPr>
          <a:xfrm>
            <a:off x="5764159" y="645834"/>
            <a:ext cx="2408070" cy="2700349"/>
          </a:xfrm>
          <a:prstGeom prst="rect">
            <a:avLst/>
          </a:prstGeom>
          <a:ln>
            <a:gradFill flip="none" rotWithShape="1">
              <a:gsLst>
                <a:gs pos="86000">
                  <a:schemeClr val="accent6">
                    <a:lumMod val="67000"/>
                  </a:schemeClr>
                </a:gs>
                <a:gs pos="20000">
                  <a:schemeClr val="accent6">
                    <a:lumMod val="97000"/>
                    <a:lumOff val="3000"/>
                  </a:schemeClr>
                </a:gs>
                <a:gs pos="100000">
                  <a:schemeClr val="accent6">
                    <a:lumMod val="60000"/>
                    <a:lumOff val="40000"/>
                  </a:schemeClr>
                </a:gs>
              </a:gsLst>
              <a:lin ang="16200000" scaled="1"/>
              <a:tileRect/>
            </a:gradFill>
          </a:ln>
          <a:effectLst>
            <a:innerShdw blurRad="127000">
              <a:prstClr val="black">
                <a:alpha val="90000"/>
              </a:prstClr>
            </a:innerShdw>
          </a:effectLst>
        </p:spPr>
      </p:pic>
      <p:pic>
        <p:nvPicPr>
          <p:cNvPr id="7" name="Picture 6">
            <a:extLst>
              <a:ext uri="{FF2B5EF4-FFF2-40B4-BE49-F238E27FC236}">
                <a16:creationId xmlns:a16="http://schemas.microsoft.com/office/drawing/2014/main" id="{B41C3362-C43C-864B-DBE8-FDB9965BC433}"/>
              </a:ext>
            </a:extLst>
          </p:cNvPr>
          <p:cNvPicPr>
            <a:picLocks noChangeAspect="1"/>
          </p:cNvPicPr>
          <p:nvPr/>
        </p:nvPicPr>
        <p:blipFill>
          <a:blip r:embed="rId6"/>
          <a:srcRect l="14858" r="25619" b="3"/>
          <a:stretch>
            <a:fillRect/>
          </a:stretch>
        </p:blipFill>
        <p:spPr>
          <a:xfrm>
            <a:off x="8337863" y="645834"/>
            <a:ext cx="2408070" cy="2700349"/>
          </a:xfrm>
          <a:prstGeom prst="rect">
            <a:avLst/>
          </a:prstGeom>
          <a:ln>
            <a:gradFill flip="none" rotWithShape="1">
              <a:gsLst>
                <a:gs pos="86000">
                  <a:schemeClr val="accent6">
                    <a:lumMod val="67000"/>
                  </a:schemeClr>
                </a:gs>
                <a:gs pos="20000">
                  <a:schemeClr val="accent6">
                    <a:lumMod val="97000"/>
                    <a:lumOff val="3000"/>
                  </a:schemeClr>
                </a:gs>
                <a:gs pos="100000">
                  <a:schemeClr val="accent6">
                    <a:lumMod val="60000"/>
                    <a:lumOff val="40000"/>
                  </a:schemeClr>
                </a:gs>
              </a:gsLst>
              <a:lin ang="16200000" scaled="1"/>
              <a:tileRect/>
            </a:gradFill>
          </a:ln>
          <a:effectLst>
            <a:innerShdw blurRad="127000">
              <a:prstClr val="black">
                <a:alpha val="90000"/>
              </a:prstClr>
            </a:innerShdw>
          </a:effectLst>
        </p:spPr>
      </p:pic>
      <p:pic>
        <p:nvPicPr>
          <p:cNvPr id="4" name="Picture 3">
            <a:extLst>
              <a:ext uri="{FF2B5EF4-FFF2-40B4-BE49-F238E27FC236}">
                <a16:creationId xmlns:a16="http://schemas.microsoft.com/office/drawing/2014/main" id="{F9C090D1-29D2-814A-B69A-9D86B039905B}"/>
              </a:ext>
            </a:extLst>
          </p:cNvPr>
          <p:cNvPicPr>
            <a:picLocks noChangeAspect="1"/>
          </p:cNvPicPr>
          <p:nvPr/>
        </p:nvPicPr>
        <p:blipFill>
          <a:blip r:embed="rId7">
            <a:extLst>
              <a:ext uri="{28A0092B-C50C-407E-A947-70E740481C1C}">
                <a14:useLocalDpi xmlns:a14="http://schemas.microsoft.com/office/drawing/2010/main" val="0"/>
              </a:ext>
            </a:extLst>
          </a:blip>
          <a:srcRect t="14320" b="33800"/>
          <a:stretch>
            <a:fillRect/>
          </a:stretch>
        </p:blipFill>
        <p:spPr>
          <a:xfrm>
            <a:off x="5762676" y="3509766"/>
            <a:ext cx="2408521" cy="2701708"/>
          </a:xfrm>
          <a:prstGeom prst="rect">
            <a:avLst/>
          </a:prstGeom>
          <a:ln>
            <a:gradFill flip="none" rotWithShape="1">
              <a:gsLst>
                <a:gs pos="86000">
                  <a:schemeClr val="accent6">
                    <a:lumMod val="67000"/>
                  </a:schemeClr>
                </a:gs>
                <a:gs pos="20000">
                  <a:schemeClr val="accent6">
                    <a:lumMod val="97000"/>
                    <a:lumOff val="3000"/>
                  </a:schemeClr>
                </a:gs>
                <a:gs pos="100000">
                  <a:schemeClr val="accent6">
                    <a:lumMod val="60000"/>
                    <a:lumOff val="40000"/>
                  </a:schemeClr>
                </a:gs>
              </a:gsLst>
              <a:lin ang="16200000" scaled="1"/>
              <a:tileRect/>
            </a:gradFill>
          </a:ln>
          <a:effectLst>
            <a:innerShdw blurRad="127000">
              <a:prstClr val="black">
                <a:alpha val="90000"/>
              </a:prstClr>
            </a:innerShdw>
          </a:effectLst>
        </p:spPr>
      </p:pic>
      <p:pic>
        <p:nvPicPr>
          <p:cNvPr id="17" name="Picture 16">
            <a:extLst>
              <a:ext uri="{FF2B5EF4-FFF2-40B4-BE49-F238E27FC236}">
                <a16:creationId xmlns:a16="http://schemas.microsoft.com/office/drawing/2014/main" id="{E9A864E8-BA0A-3375-0545-E2BE581CDD5B}"/>
              </a:ext>
            </a:extLst>
          </p:cNvPr>
          <p:cNvPicPr>
            <a:picLocks noChangeAspect="1"/>
          </p:cNvPicPr>
          <p:nvPr/>
        </p:nvPicPr>
        <p:blipFill>
          <a:blip r:embed="rId8"/>
          <a:srcRect l="20194" r="20301" b="2"/>
          <a:stretch>
            <a:fillRect/>
          </a:stretch>
        </p:blipFill>
        <p:spPr>
          <a:xfrm>
            <a:off x="8333547" y="3509766"/>
            <a:ext cx="2408521" cy="2701708"/>
          </a:xfrm>
          <a:prstGeom prst="rect">
            <a:avLst/>
          </a:prstGeom>
          <a:ln>
            <a:gradFill flip="none" rotWithShape="1">
              <a:gsLst>
                <a:gs pos="86000">
                  <a:schemeClr val="accent6">
                    <a:lumMod val="67000"/>
                  </a:schemeClr>
                </a:gs>
                <a:gs pos="20000">
                  <a:schemeClr val="accent6">
                    <a:lumMod val="97000"/>
                    <a:lumOff val="3000"/>
                  </a:schemeClr>
                </a:gs>
                <a:gs pos="100000">
                  <a:schemeClr val="accent6">
                    <a:lumMod val="60000"/>
                    <a:lumOff val="40000"/>
                  </a:schemeClr>
                </a:gs>
              </a:gsLst>
              <a:lin ang="16200000" scaled="1"/>
              <a:tileRect/>
            </a:gradFill>
          </a:ln>
          <a:effectLst>
            <a:innerShdw blurRad="127000">
              <a:prstClr val="black">
                <a:alpha val="90000"/>
              </a:prstClr>
            </a:innerShdw>
          </a:effectLst>
        </p:spPr>
      </p:pic>
      <p:sp>
        <p:nvSpPr>
          <p:cNvPr id="121" name="Rectangle 120">
            <a:extLst>
              <a:ext uri="{FF2B5EF4-FFF2-40B4-BE49-F238E27FC236}">
                <a16:creationId xmlns:a16="http://schemas.microsoft.com/office/drawing/2014/main" id="{DFA763DD-6CAA-4A17-BE2B-2496C161C4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87666" y="-2718"/>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8071E08A-F2FE-4DE3-256C-0808431CC8D6}"/>
              </a:ext>
            </a:extLst>
          </p:cNvPr>
          <p:cNvSpPr txBox="1"/>
          <p:nvPr/>
        </p:nvSpPr>
        <p:spPr>
          <a:xfrm>
            <a:off x="1276882" y="6302643"/>
            <a:ext cx="1828800" cy="369332"/>
          </a:xfrm>
          <a:prstGeom prst="rect">
            <a:avLst/>
          </a:prstGeom>
          <a:noFill/>
        </p:spPr>
        <p:txBody>
          <a:bodyPr wrap="square" rtlCol="0">
            <a:spAutoFit/>
          </a:bodyPr>
          <a:lstStyle/>
          <a:p>
            <a:pPr algn="l"/>
            <a:r>
              <a:rPr lang="en-GB" dirty="0"/>
              <a:t>(</a:t>
            </a:r>
            <a:r>
              <a:rPr lang="en-GB" dirty="0" err="1"/>
              <a:t>Canva</a:t>
            </a:r>
            <a:r>
              <a:rPr lang="en-GB" dirty="0"/>
              <a:t>, 2026)</a:t>
            </a:r>
            <a:endParaRPr lang="en-US" dirty="0"/>
          </a:p>
        </p:txBody>
      </p:sp>
    </p:spTree>
    <p:extLst>
      <p:ext uri="{BB962C8B-B14F-4D97-AF65-F5344CB8AC3E}">
        <p14:creationId xmlns:p14="http://schemas.microsoft.com/office/powerpoint/2010/main" val="936865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160684-5735-D456-242C-3C1D3A87243B}"/>
              </a:ext>
            </a:extLst>
          </p:cNvPr>
          <p:cNvSpPr>
            <a:spLocks noGrp="1"/>
          </p:cNvSpPr>
          <p:nvPr>
            <p:ph type="title"/>
          </p:nvPr>
        </p:nvSpPr>
        <p:spPr/>
        <p:txBody>
          <a:bodyPr/>
          <a:lstStyle/>
          <a:p>
            <a:r>
              <a:rPr lang="en-GB" dirty="0"/>
              <a:t>3.1 My Strengths and Entrepreneurial Traits</a:t>
            </a:r>
            <a:endParaRPr lang="en-US" dirty="0"/>
          </a:p>
        </p:txBody>
      </p:sp>
      <p:sp>
        <p:nvSpPr>
          <p:cNvPr id="3" name="Content Placeholder 2">
            <a:extLst>
              <a:ext uri="{FF2B5EF4-FFF2-40B4-BE49-F238E27FC236}">
                <a16:creationId xmlns:a16="http://schemas.microsoft.com/office/drawing/2014/main" id="{1BED2F10-A950-D3AC-74E3-FE1BEDF35B0D}"/>
              </a:ext>
            </a:extLst>
          </p:cNvPr>
          <p:cNvSpPr>
            <a:spLocks noGrp="1"/>
          </p:cNvSpPr>
          <p:nvPr>
            <p:ph idx="1"/>
          </p:nvPr>
        </p:nvSpPr>
        <p:spPr>
          <a:xfrm>
            <a:off x="1202810" y="1430086"/>
            <a:ext cx="3743506" cy="3997828"/>
          </a:xfrm>
        </p:spPr>
        <p:txBody>
          <a:bodyPr/>
          <a:lstStyle/>
          <a:p>
            <a:pPr marL="0" indent="0">
              <a:buNone/>
            </a:pPr>
            <a:r>
              <a:rPr lang="en-GB" dirty="0"/>
              <a:t>Key Strengths:</a:t>
            </a:r>
          </a:p>
          <a:p>
            <a:r>
              <a:rPr lang="en-GB" dirty="0"/>
              <a:t>Reliability</a:t>
            </a:r>
          </a:p>
          <a:p>
            <a:r>
              <a:rPr lang="en-GB" dirty="0"/>
              <a:t>Communication Skills</a:t>
            </a:r>
          </a:p>
          <a:p>
            <a:r>
              <a:rPr lang="en-GB" dirty="0"/>
              <a:t>Attention to detail</a:t>
            </a:r>
          </a:p>
          <a:p>
            <a:r>
              <a:rPr lang="en-GB" dirty="0"/>
              <a:t>Strong work ethic</a:t>
            </a:r>
          </a:p>
          <a:p>
            <a:endParaRPr lang="en-US" dirty="0"/>
          </a:p>
        </p:txBody>
      </p:sp>
      <p:sp>
        <p:nvSpPr>
          <p:cNvPr id="7" name="TextBox 6">
            <a:extLst>
              <a:ext uri="{FF2B5EF4-FFF2-40B4-BE49-F238E27FC236}">
                <a16:creationId xmlns:a16="http://schemas.microsoft.com/office/drawing/2014/main" id="{978975B5-FC27-F88A-7E21-A251848F5BAF}"/>
              </a:ext>
            </a:extLst>
          </p:cNvPr>
          <p:cNvSpPr txBox="1"/>
          <p:nvPr/>
        </p:nvSpPr>
        <p:spPr>
          <a:xfrm>
            <a:off x="4708557" y="2507315"/>
            <a:ext cx="6099342" cy="2031325"/>
          </a:xfrm>
          <a:prstGeom prst="rect">
            <a:avLst/>
          </a:prstGeom>
          <a:noFill/>
        </p:spPr>
        <p:txBody>
          <a:bodyPr wrap="square">
            <a:spAutoFit/>
          </a:bodyPr>
          <a:lstStyle/>
          <a:p>
            <a:pPr indent="0" algn="l">
              <a:buNone/>
            </a:pPr>
            <a:endParaRPr lang="en-GB" b="0" i="0" dirty="0">
              <a:solidFill>
                <a:srgbClr val="FFFFFF"/>
              </a:solidFill>
              <a:effectLst/>
            </a:endParaRPr>
          </a:p>
          <a:p>
            <a:pPr marL="285750" indent="-285750" algn="l">
              <a:buFont typeface="Arial" panose="020B0604020202020204" pitchFamily="34" charset="0"/>
              <a:buChar char="•"/>
            </a:pPr>
            <a:r>
              <a:rPr lang="en-GB" b="0" i="0" dirty="0">
                <a:solidFill>
                  <a:srgbClr val="FFFFFF"/>
                </a:solidFill>
                <a:effectLst/>
              </a:rPr>
              <a:t>As an entrepreneur, I am motivated, determined and willing to take responsibility for business decisions. My experience working in construction has helped me develop leadership, teamwork and problem-solving skills which are essential for running a successful business.</a:t>
            </a:r>
          </a:p>
        </p:txBody>
      </p:sp>
      <p:sp>
        <p:nvSpPr>
          <p:cNvPr id="9" name="TextBox 8">
            <a:extLst>
              <a:ext uri="{FF2B5EF4-FFF2-40B4-BE49-F238E27FC236}">
                <a16:creationId xmlns:a16="http://schemas.microsoft.com/office/drawing/2014/main" id="{4104E301-FBA4-191C-181C-D08F5575F8D1}"/>
              </a:ext>
            </a:extLst>
          </p:cNvPr>
          <p:cNvSpPr txBox="1"/>
          <p:nvPr/>
        </p:nvSpPr>
        <p:spPr>
          <a:xfrm>
            <a:off x="1202810" y="6483801"/>
            <a:ext cx="2735513" cy="369332"/>
          </a:xfrm>
          <a:prstGeom prst="rect">
            <a:avLst/>
          </a:prstGeom>
          <a:noFill/>
        </p:spPr>
        <p:txBody>
          <a:bodyPr wrap="square">
            <a:spAutoFit/>
          </a:bodyPr>
          <a:lstStyle/>
          <a:p>
            <a:r>
              <a:rPr lang="en-GB" b="0" i="0" u="none" strike="noStrike" dirty="0">
                <a:solidFill>
                  <a:srgbClr val="FFFFFF"/>
                </a:solidFill>
                <a:effectLst/>
                <a:latin typeface="-webkit-standard"/>
              </a:rPr>
              <a:t>(Armstrong, 2023).</a:t>
            </a:r>
            <a:endParaRPr lang="en-US" dirty="0"/>
          </a:p>
        </p:txBody>
      </p:sp>
    </p:spTree>
    <p:extLst>
      <p:ext uri="{BB962C8B-B14F-4D97-AF65-F5344CB8AC3E}">
        <p14:creationId xmlns:p14="http://schemas.microsoft.com/office/powerpoint/2010/main" val="2911532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8618F-55D2-0BD8-912F-749ADD821825}"/>
              </a:ext>
            </a:extLst>
          </p:cNvPr>
          <p:cNvSpPr>
            <a:spLocks noGrp="1"/>
          </p:cNvSpPr>
          <p:nvPr>
            <p:ph type="title"/>
          </p:nvPr>
        </p:nvSpPr>
        <p:spPr/>
        <p:txBody>
          <a:bodyPr/>
          <a:lstStyle/>
          <a:p>
            <a:r>
              <a:rPr lang="en-GB" dirty="0"/>
              <a:t>3.2 Achievements and Experience</a:t>
            </a:r>
            <a:endParaRPr lang="en-US" dirty="0"/>
          </a:p>
        </p:txBody>
      </p:sp>
      <p:sp>
        <p:nvSpPr>
          <p:cNvPr id="3" name="Content Placeholder 2">
            <a:extLst>
              <a:ext uri="{FF2B5EF4-FFF2-40B4-BE49-F238E27FC236}">
                <a16:creationId xmlns:a16="http://schemas.microsoft.com/office/drawing/2014/main" id="{997BFFF5-4F97-9DE5-737D-434C07653E61}"/>
              </a:ext>
            </a:extLst>
          </p:cNvPr>
          <p:cNvSpPr>
            <a:spLocks noGrp="1"/>
          </p:cNvSpPr>
          <p:nvPr>
            <p:ph idx="1"/>
          </p:nvPr>
        </p:nvSpPr>
        <p:spPr/>
        <p:txBody>
          <a:bodyPr/>
          <a:lstStyle/>
          <a:p>
            <a:r>
              <a:rPr lang="en-GB" b="0" i="0" dirty="0">
                <a:solidFill>
                  <a:srgbClr val="FFFFFF"/>
                </a:solidFill>
                <a:effectLst/>
              </a:rPr>
              <a:t>My achievements include gaining </a:t>
            </a:r>
            <a:r>
              <a:rPr lang="en-GB" b="1" i="0" dirty="0">
                <a:solidFill>
                  <a:srgbClr val="FFFFFF"/>
                </a:solidFill>
                <a:effectLst/>
              </a:rPr>
              <a:t>Level 1 </a:t>
            </a:r>
            <a:r>
              <a:rPr lang="en-GB" b="0" i="0" dirty="0">
                <a:solidFill>
                  <a:srgbClr val="FFFFFF"/>
                </a:solidFill>
                <a:effectLst/>
              </a:rPr>
              <a:t>Bricklaying qualifications through ACT Training, </a:t>
            </a:r>
            <a:r>
              <a:rPr lang="en-GB" b="1" i="0" dirty="0">
                <a:solidFill>
                  <a:srgbClr val="FFFFFF"/>
                </a:solidFill>
                <a:effectLst/>
              </a:rPr>
              <a:t>Level 3</a:t>
            </a:r>
            <a:r>
              <a:rPr lang="en-GB" b="0" i="0" dirty="0">
                <a:solidFill>
                  <a:srgbClr val="FFFFFF"/>
                </a:solidFill>
                <a:effectLst/>
              </a:rPr>
              <a:t> Bricklaying and </a:t>
            </a:r>
            <a:r>
              <a:rPr lang="en-GB" b="1" i="0" dirty="0">
                <a:solidFill>
                  <a:srgbClr val="FFFFFF"/>
                </a:solidFill>
                <a:effectLst/>
              </a:rPr>
              <a:t>Level 2</a:t>
            </a:r>
            <a:r>
              <a:rPr lang="en-GB" b="0" i="0" dirty="0">
                <a:solidFill>
                  <a:srgbClr val="FFFFFF"/>
                </a:solidFill>
                <a:effectLst/>
              </a:rPr>
              <a:t> Plastering qualifications through Cardiff and Vale College.</a:t>
            </a:r>
          </a:p>
          <a:p>
            <a:r>
              <a:rPr lang="en-GB" b="0" i="0" dirty="0">
                <a:solidFill>
                  <a:srgbClr val="FFFFFF"/>
                </a:solidFill>
                <a:effectLst/>
              </a:rPr>
              <a:t>I have also gained practical industry experience by working as a labourer before progressing into bricklaying and plastering roles.</a:t>
            </a:r>
          </a:p>
        </p:txBody>
      </p:sp>
    </p:spTree>
    <p:extLst>
      <p:ext uri="{BB962C8B-B14F-4D97-AF65-F5344CB8AC3E}">
        <p14:creationId xmlns:p14="http://schemas.microsoft.com/office/powerpoint/2010/main" val="13799863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C20B5AE-2DF3-4293-AD4D-C11AD233A6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300F2A8D-0033-418D-871B-CD795773E1D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4" name="Picture 13">
            <a:extLst>
              <a:ext uri="{FF2B5EF4-FFF2-40B4-BE49-F238E27FC236}">
                <a16:creationId xmlns:a16="http://schemas.microsoft.com/office/drawing/2014/main" id="{C6EEF6DB-B22A-4752-AB3B-7D18C7B0C9B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16" name="Rectangle 15">
            <a:extLst>
              <a:ext uri="{FF2B5EF4-FFF2-40B4-BE49-F238E27FC236}">
                <a16:creationId xmlns:a16="http://schemas.microsoft.com/office/drawing/2014/main" id="{95F478F0-A936-4A06-87B1-1673DAA3C2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1A17DFA8-DCB0-4F81-8ACD-2EF401B7B7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4C92049A-F832-48F5-B41A-162E03B40A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10378001"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38B9AC4-359D-4AC5-9D96-273422DEC7DA}"/>
              </a:ext>
            </a:extLst>
          </p:cNvPr>
          <p:cNvSpPr>
            <a:spLocks noGrp="1"/>
          </p:cNvSpPr>
          <p:nvPr>
            <p:ph type="title"/>
          </p:nvPr>
        </p:nvSpPr>
        <p:spPr>
          <a:xfrm>
            <a:off x="1964445" y="808056"/>
            <a:ext cx="2668106" cy="1077229"/>
          </a:xfrm>
        </p:spPr>
        <p:txBody>
          <a:bodyPr>
            <a:normAutofit/>
          </a:bodyPr>
          <a:lstStyle/>
          <a:p>
            <a:pPr algn="l"/>
            <a:r>
              <a:rPr lang="en-GB" sz="2800"/>
              <a:t>3.3 My Passion</a:t>
            </a:r>
            <a:endParaRPr lang="en-US" sz="2800"/>
          </a:p>
        </p:txBody>
      </p:sp>
      <p:sp>
        <p:nvSpPr>
          <p:cNvPr id="3" name="Content Placeholder 2">
            <a:extLst>
              <a:ext uri="{FF2B5EF4-FFF2-40B4-BE49-F238E27FC236}">
                <a16:creationId xmlns:a16="http://schemas.microsoft.com/office/drawing/2014/main" id="{7505C08D-0583-CC17-E9BD-775C136F9BED}"/>
              </a:ext>
            </a:extLst>
          </p:cNvPr>
          <p:cNvSpPr>
            <a:spLocks noGrp="1"/>
          </p:cNvSpPr>
          <p:nvPr>
            <p:ph idx="1"/>
          </p:nvPr>
        </p:nvSpPr>
        <p:spPr>
          <a:xfrm>
            <a:off x="1000270" y="1919762"/>
            <a:ext cx="4480070" cy="3997828"/>
          </a:xfrm>
        </p:spPr>
        <p:txBody>
          <a:bodyPr>
            <a:noAutofit/>
          </a:bodyPr>
          <a:lstStyle/>
          <a:p>
            <a:pPr>
              <a:lnSpc>
                <a:spcPct val="110000"/>
              </a:lnSpc>
            </a:pPr>
            <a:r>
              <a:rPr lang="en-GB" sz="1600" b="0" i="0">
                <a:effectLst/>
              </a:rPr>
              <a:t>Construction has been my passion since I was 16 years old. I enjoy seeing projects develop from the foundations through to completion and take pride in producing high-quality work.</a:t>
            </a:r>
          </a:p>
          <a:p>
            <a:pPr>
              <a:lnSpc>
                <a:spcPct val="110000"/>
              </a:lnSpc>
            </a:pPr>
            <a:r>
              <a:rPr lang="en-GB" sz="1600" b="0" i="0">
                <a:effectLst/>
              </a:rPr>
              <a:t>My goal is to build a successful local company that is recognised for reliability, professionalism and excellent customer service while creating opportunities for future apprentices and employees.</a:t>
            </a:r>
          </a:p>
          <a:p>
            <a:pPr>
              <a:lnSpc>
                <a:spcPct val="110000"/>
              </a:lnSpc>
            </a:pPr>
            <a:endParaRPr lang="en-US" sz="1600"/>
          </a:p>
        </p:txBody>
      </p:sp>
      <p:pic>
        <p:nvPicPr>
          <p:cNvPr id="4" name="Picture 3">
            <a:extLst>
              <a:ext uri="{FF2B5EF4-FFF2-40B4-BE49-F238E27FC236}">
                <a16:creationId xmlns:a16="http://schemas.microsoft.com/office/drawing/2014/main" id="{310985F0-D025-F567-49B1-DBB34CF7D745}"/>
              </a:ext>
            </a:extLst>
          </p:cNvPr>
          <p:cNvPicPr>
            <a:picLocks noChangeAspect="1"/>
          </p:cNvPicPr>
          <p:nvPr/>
        </p:nvPicPr>
        <p:blipFill>
          <a:blip r:embed="rId5">
            <a:extLst>
              <a:ext uri="{28A0092B-C50C-407E-A947-70E740481C1C}">
                <a14:useLocalDpi xmlns:a14="http://schemas.microsoft.com/office/drawing/2010/main" val="0"/>
              </a:ext>
            </a:extLst>
          </a:blip>
          <a:srcRect r="-3" b="23054"/>
          <a:stretch>
            <a:fillRect/>
          </a:stretch>
        </p:blipFill>
        <p:spPr>
          <a:xfrm>
            <a:off x="5436752" y="10"/>
            <a:ext cx="5948167" cy="3432582"/>
          </a:xfrm>
          <a:prstGeom prst="rect">
            <a:avLst/>
          </a:prstGeom>
          <a:ln w="12700">
            <a:solidFill>
              <a:schemeClr val="tx1"/>
            </a:solidFill>
          </a:ln>
        </p:spPr>
      </p:pic>
      <p:pic>
        <p:nvPicPr>
          <p:cNvPr id="5" name="Picture 4">
            <a:extLst>
              <a:ext uri="{FF2B5EF4-FFF2-40B4-BE49-F238E27FC236}">
                <a16:creationId xmlns:a16="http://schemas.microsoft.com/office/drawing/2014/main" id="{1B8A85DA-024F-8124-CB13-1C5530DC8B19}"/>
              </a:ext>
            </a:extLst>
          </p:cNvPr>
          <p:cNvPicPr>
            <a:picLocks noChangeAspect="1"/>
          </p:cNvPicPr>
          <p:nvPr/>
        </p:nvPicPr>
        <p:blipFill>
          <a:blip r:embed="rId6">
            <a:extLst>
              <a:ext uri="{28A0092B-C50C-407E-A947-70E740481C1C}">
                <a14:useLocalDpi xmlns:a14="http://schemas.microsoft.com/office/drawing/2010/main" val="0"/>
              </a:ext>
            </a:extLst>
          </a:blip>
          <a:srcRect t="10052" r="-1" b="46666"/>
          <a:stretch>
            <a:fillRect/>
          </a:stretch>
        </p:blipFill>
        <p:spPr>
          <a:xfrm>
            <a:off x="5436753" y="3425635"/>
            <a:ext cx="5948167" cy="3432592"/>
          </a:xfrm>
          <a:prstGeom prst="rect">
            <a:avLst/>
          </a:prstGeom>
          <a:ln w="12700">
            <a:solidFill>
              <a:schemeClr val="tx1"/>
            </a:solidFill>
          </a:ln>
        </p:spPr>
      </p:pic>
      <p:sp>
        <p:nvSpPr>
          <p:cNvPr id="22" name="Rectangle 21">
            <a:extLst>
              <a:ext uri="{FF2B5EF4-FFF2-40B4-BE49-F238E27FC236}">
                <a16:creationId xmlns:a16="http://schemas.microsoft.com/office/drawing/2014/main" id="{80D2A828-1594-434F-8D9B-E1475EF72C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87666"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42983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573711-B327-6191-3414-CA061B7BC1E3}"/>
              </a:ext>
            </a:extLst>
          </p:cNvPr>
          <p:cNvSpPr>
            <a:spLocks noGrp="1"/>
          </p:cNvSpPr>
          <p:nvPr>
            <p:ph type="title"/>
          </p:nvPr>
        </p:nvSpPr>
        <p:spPr/>
        <p:txBody>
          <a:bodyPr/>
          <a:lstStyle/>
          <a:p>
            <a:r>
              <a:rPr lang="en-GB" dirty="0"/>
              <a:t>Conclusion </a:t>
            </a:r>
            <a:endParaRPr lang="en-US" dirty="0"/>
          </a:p>
        </p:txBody>
      </p:sp>
      <p:sp>
        <p:nvSpPr>
          <p:cNvPr id="3" name="Content Placeholder 2">
            <a:extLst>
              <a:ext uri="{FF2B5EF4-FFF2-40B4-BE49-F238E27FC236}">
                <a16:creationId xmlns:a16="http://schemas.microsoft.com/office/drawing/2014/main" id="{12C1B9AB-C6CE-8D68-BA16-B183904A6D46}"/>
              </a:ext>
            </a:extLst>
          </p:cNvPr>
          <p:cNvSpPr>
            <a:spLocks noGrp="1"/>
          </p:cNvSpPr>
          <p:nvPr>
            <p:ph idx="1"/>
          </p:nvPr>
        </p:nvSpPr>
        <p:spPr>
          <a:xfrm>
            <a:off x="2611808" y="1885285"/>
            <a:ext cx="7796540" cy="3997828"/>
          </a:xfrm>
        </p:spPr>
        <p:txBody>
          <a:bodyPr/>
          <a:lstStyle/>
          <a:p>
            <a:r>
              <a:rPr lang="en-GB" b="0" i="0" u="none" strike="noStrike">
                <a:solidFill>
                  <a:srgbClr val="FFFFFF"/>
                </a:solidFill>
                <a:effectLst/>
                <a:latin typeface="-webkit-standard"/>
              </a:rPr>
              <a:t>Overall, I believe this business has a strong chance of success because there is demand for skilled builders, I already have industry experience, and there are opportunities to grow in the future</a:t>
            </a:r>
            <a:endParaRPr lang="en-US" dirty="0"/>
          </a:p>
        </p:txBody>
      </p:sp>
      <p:sp>
        <p:nvSpPr>
          <p:cNvPr id="5" name="TextBox 4">
            <a:extLst>
              <a:ext uri="{FF2B5EF4-FFF2-40B4-BE49-F238E27FC236}">
                <a16:creationId xmlns:a16="http://schemas.microsoft.com/office/drawing/2014/main" id="{44234E93-7E1C-D53A-938E-287701496413}"/>
              </a:ext>
            </a:extLst>
          </p:cNvPr>
          <p:cNvSpPr txBox="1"/>
          <p:nvPr/>
        </p:nvSpPr>
        <p:spPr>
          <a:xfrm>
            <a:off x="1412039" y="6049944"/>
            <a:ext cx="6099342" cy="369332"/>
          </a:xfrm>
          <a:prstGeom prst="rect">
            <a:avLst/>
          </a:prstGeom>
          <a:noFill/>
        </p:spPr>
        <p:txBody>
          <a:bodyPr wrap="square">
            <a:spAutoFit/>
          </a:bodyPr>
          <a:lstStyle/>
          <a:p>
            <a:r>
              <a:rPr lang="en-GB" b="0" i="0" u="none" strike="noStrike" dirty="0">
                <a:solidFill>
                  <a:srgbClr val="FFFFFF"/>
                </a:solidFill>
                <a:effectLst/>
                <a:latin typeface="-webkit-standard"/>
              </a:rPr>
              <a:t>(CITB, 2025; Federation of Master Builders, 2025).</a:t>
            </a:r>
            <a:endParaRPr lang="en-US" dirty="0"/>
          </a:p>
        </p:txBody>
      </p:sp>
    </p:spTree>
    <p:extLst>
      <p:ext uri="{BB962C8B-B14F-4D97-AF65-F5344CB8AC3E}">
        <p14:creationId xmlns:p14="http://schemas.microsoft.com/office/powerpoint/2010/main" val="36734316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B7AB90-273A-CEFF-2CF7-1570ABCDFCF9}"/>
              </a:ext>
            </a:extLst>
          </p:cNvPr>
          <p:cNvSpPr>
            <a:spLocks noGrp="1"/>
          </p:cNvSpPr>
          <p:nvPr>
            <p:ph type="title"/>
          </p:nvPr>
        </p:nvSpPr>
        <p:spPr>
          <a:xfrm>
            <a:off x="6817894" y="424143"/>
            <a:ext cx="4186718" cy="796155"/>
          </a:xfrm>
        </p:spPr>
        <p:txBody>
          <a:bodyPr/>
          <a:lstStyle/>
          <a:p>
            <a:r>
              <a:rPr lang="en-GB" dirty="0"/>
              <a:t>References</a:t>
            </a:r>
            <a:endParaRPr lang="en-US" dirty="0"/>
          </a:p>
        </p:txBody>
      </p:sp>
      <p:sp>
        <p:nvSpPr>
          <p:cNvPr id="3" name="Content Placeholder 2">
            <a:extLst>
              <a:ext uri="{FF2B5EF4-FFF2-40B4-BE49-F238E27FC236}">
                <a16:creationId xmlns:a16="http://schemas.microsoft.com/office/drawing/2014/main" id="{3CC25C52-052D-5165-DE51-CA1C8BA7B378}"/>
              </a:ext>
            </a:extLst>
          </p:cNvPr>
          <p:cNvSpPr>
            <a:spLocks noGrp="1"/>
          </p:cNvSpPr>
          <p:nvPr>
            <p:ph idx="1"/>
          </p:nvPr>
        </p:nvSpPr>
        <p:spPr>
          <a:xfrm>
            <a:off x="1621861" y="822221"/>
            <a:ext cx="8688787" cy="6035779"/>
          </a:xfrm>
        </p:spPr>
        <p:txBody>
          <a:bodyPr>
            <a:noAutofit/>
          </a:bodyPr>
          <a:lstStyle/>
          <a:p>
            <a:pPr>
              <a:buFont typeface="+mj-lt"/>
              <a:buAutoNum type="arabicPeriod"/>
            </a:pPr>
            <a:r>
              <a:rPr lang="en-GB" sz="1200" b="0" i="0">
                <a:solidFill>
                  <a:srgbClr val="FFFFFF"/>
                </a:solidFill>
                <a:effectLst/>
              </a:rPr>
              <a:t>Armstrong, M. (2023) </a:t>
            </a:r>
            <a:r>
              <a:rPr lang="en-GB" sz="1200" b="0" i="1">
                <a:solidFill>
                  <a:srgbClr val="FFFFFF"/>
                </a:solidFill>
                <a:effectLst/>
              </a:rPr>
              <a:t>Armstrong's Handbook of Human Resource Management Practice</a:t>
            </a:r>
            <a:r>
              <a:rPr lang="en-GB" sz="1200" b="0" i="0">
                <a:solidFill>
                  <a:srgbClr val="FFFFFF"/>
                </a:solidFill>
                <a:effectLst/>
              </a:rPr>
              <a:t>. 16th edn. London: Kogan Page.</a:t>
            </a:r>
          </a:p>
          <a:p>
            <a:pPr>
              <a:buFont typeface="+mj-lt"/>
              <a:buAutoNum type="arabicPeriod"/>
            </a:pPr>
            <a:r>
              <a:rPr lang="en-GB" sz="1200" b="0" i="0">
                <a:solidFill>
                  <a:srgbClr val="FFFFFF"/>
                </a:solidFill>
                <a:effectLst/>
              </a:rPr>
              <a:t>Canva (2026) </a:t>
            </a:r>
            <a:r>
              <a:rPr lang="en-GB" sz="1200" b="0" i="1">
                <a:solidFill>
                  <a:srgbClr val="FFFFFF"/>
                </a:solidFill>
                <a:effectLst/>
              </a:rPr>
              <a:t>Canva</a:t>
            </a:r>
            <a:r>
              <a:rPr lang="en-GB" sz="1200" b="0" i="0">
                <a:solidFill>
                  <a:srgbClr val="FFFFFF"/>
                </a:solidFill>
                <a:effectLst/>
              </a:rPr>
              <a:t>. Available at: </a:t>
            </a:r>
            <a:r>
              <a:rPr lang="en-GB" sz="1200" b="0" i="0">
                <a:solidFill>
                  <a:srgbClr val="FFFFFF"/>
                </a:solidFill>
                <a:effectLst/>
                <a:hlinkClick r:id="rId2"/>
              </a:rPr>
              <a:t>https://www.canva.com/</a:t>
            </a:r>
            <a:r>
              <a:rPr lang="en-GB" sz="1200" b="0" i="0">
                <a:solidFill>
                  <a:srgbClr val="FFFFFF"/>
                </a:solidFill>
                <a:effectLst/>
              </a:rPr>
              <a:t> (Accessed: 18 June 2026).</a:t>
            </a:r>
          </a:p>
          <a:p>
            <a:pPr>
              <a:buFont typeface="+mj-lt"/>
              <a:buAutoNum type="arabicPeriod"/>
            </a:pPr>
            <a:r>
              <a:rPr lang="en-GB" sz="1200" b="0" i="0">
                <a:solidFill>
                  <a:srgbClr val="FFFFFF"/>
                </a:solidFill>
                <a:effectLst/>
              </a:rPr>
              <a:t>Cardiff Council (2025) </a:t>
            </a:r>
            <a:r>
              <a:rPr lang="en-GB" sz="1200" b="0" i="1">
                <a:solidFill>
                  <a:srgbClr val="FFFFFF"/>
                </a:solidFill>
                <a:effectLst/>
              </a:rPr>
              <a:t>Cardiff Economic Growth Strategy 2025</a:t>
            </a:r>
            <a:r>
              <a:rPr lang="en-GB" sz="1200" b="0" i="0">
                <a:solidFill>
                  <a:srgbClr val="FFFFFF"/>
                </a:solidFill>
                <a:effectLst/>
              </a:rPr>
              <a:t>. Cardiff: Cardiff Council.</a:t>
            </a:r>
          </a:p>
          <a:p>
            <a:pPr>
              <a:buFont typeface="+mj-lt"/>
              <a:buAutoNum type="arabicPeriod"/>
            </a:pPr>
            <a:r>
              <a:rPr lang="en-GB" sz="1200" b="0" i="0">
                <a:solidFill>
                  <a:srgbClr val="FFFFFF"/>
                </a:solidFill>
                <a:effectLst/>
              </a:rPr>
              <a:t>Construction Industry Training Board (CITB) (2025) </a:t>
            </a:r>
            <a:r>
              <a:rPr lang="en-GB" sz="1200" b="0" i="1">
                <a:solidFill>
                  <a:srgbClr val="FFFFFF"/>
                </a:solidFill>
                <a:effectLst/>
              </a:rPr>
              <a:t>Construction Skills Network Forecast 2025–2029</a:t>
            </a:r>
            <a:r>
              <a:rPr lang="en-GB" sz="1200" b="0" i="0">
                <a:solidFill>
                  <a:srgbClr val="FFFFFF"/>
                </a:solidFill>
                <a:effectLst/>
              </a:rPr>
              <a:t>. London: CITB.</a:t>
            </a:r>
          </a:p>
          <a:p>
            <a:pPr>
              <a:buFont typeface="+mj-lt"/>
              <a:buAutoNum type="arabicPeriod"/>
            </a:pPr>
            <a:r>
              <a:rPr lang="en-GB" sz="1200" b="0" i="0">
                <a:solidFill>
                  <a:srgbClr val="FFFFFF"/>
                </a:solidFill>
                <a:effectLst/>
              </a:rPr>
              <a:t>Federation of Master Builders (2025) </a:t>
            </a:r>
            <a:r>
              <a:rPr lang="en-GB" sz="1200" b="0" i="1">
                <a:solidFill>
                  <a:srgbClr val="FFFFFF"/>
                </a:solidFill>
                <a:effectLst/>
              </a:rPr>
              <a:t>State of Trade Survey 2025</a:t>
            </a:r>
            <a:r>
              <a:rPr lang="en-GB" sz="1200" b="0" i="0">
                <a:solidFill>
                  <a:srgbClr val="FFFFFF"/>
                </a:solidFill>
                <a:effectLst/>
              </a:rPr>
              <a:t>. London: Federation of Master Builders.</a:t>
            </a:r>
          </a:p>
          <a:p>
            <a:pPr>
              <a:buFont typeface="+mj-lt"/>
              <a:buAutoNum type="arabicPeriod"/>
            </a:pPr>
            <a:r>
              <a:rPr lang="en-GB" sz="1200" b="0" i="0">
                <a:solidFill>
                  <a:srgbClr val="FFFFFF"/>
                </a:solidFill>
                <a:effectLst/>
              </a:rPr>
              <a:t>Federation of Small Businesses (2024) </a:t>
            </a:r>
            <a:r>
              <a:rPr lang="en-GB" sz="1200" b="0" i="1">
                <a:solidFill>
                  <a:srgbClr val="FFFFFF"/>
                </a:solidFill>
                <a:effectLst/>
              </a:rPr>
              <a:t>Small Business Trends in the UK Construction Sector</a:t>
            </a:r>
            <a:r>
              <a:rPr lang="en-GB" sz="1200" b="0" i="0">
                <a:solidFill>
                  <a:srgbClr val="FFFFFF"/>
                </a:solidFill>
                <a:effectLst/>
              </a:rPr>
              <a:t>. London: Federation of Small Businesses.</a:t>
            </a:r>
          </a:p>
          <a:p>
            <a:pPr>
              <a:buFont typeface="+mj-lt"/>
              <a:buAutoNum type="arabicPeriod"/>
            </a:pPr>
            <a:r>
              <a:rPr lang="en-GB" sz="1200" b="0" i="0">
                <a:solidFill>
                  <a:srgbClr val="FFFFFF"/>
                </a:solidFill>
                <a:effectLst/>
              </a:rPr>
              <a:t>Health and Safety Executive (2024) </a:t>
            </a:r>
            <a:r>
              <a:rPr lang="en-GB" sz="1200" b="0" i="1">
                <a:solidFill>
                  <a:srgbClr val="FFFFFF"/>
                </a:solidFill>
                <a:effectLst/>
              </a:rPr>
              <a:t>Health and Safety in Construction Annual Report 2024</a:t>
            </a:r>
            <a:r>
              <a:rPr lang="en-GB" sz="1200" b="0" i="0">
                <a:solidFill>
                  <a:srgbClr val="FFFFFF"/>
                </a:solidFill>
                <a:effectLst/>
              </a:rPr>
              <a:t>. London: Health and Safety Executive.</a:t>
            </a:r>
          </a:p>
          <a:p>
            <a:pPr>
              <a:buFont typeface="+mj-lt"/>
              <a:buAutoNum type="arabicPeriod"/>
            </a:pPr>
            <a:r>
              <a:rPr lang="en-GB" sz="1200" b="0" i="0">
                <a:solidFill>
                  <a:srgbClr val="FFFFFF"/>
                </a:solidFill>
                <a:effectLst/>
              </a:rPr>
              <a:t>Kotler, P. and Keller, K.L. (2022) </a:t>
            </a:r>
            <a:r>
              <a:rPr lang="en-GB" sz="1200" b="0" i="1">
                <a:solidFill>
                  <a:srgbClr val="FFFFFF"/>
                </a:solidFill>
                <a:effectLst/>
              </a:rPr>
              <a:t>Marketing Management</a:t>
            </a:r>
            <a:r>
              <a:rPr lang="en-GB" sz="1200" b="0" i="0">
                <a:solidFill>
                  <a:srgbClr val="FFFFFF"/>
                </a:solidFill>
                <a:effectLst/>
              </a:rPr>
              <a:t>. 16th edn. Harlow: Pearson.</a:t>
            </a:r>
          </a:p>
          <a:p>
            <a:pPr>
              <a:buFont typeface="+mj-lt"/>
              <a:buAutoNum type="arabicPeriod"/>
            </a:pPr>
            <a:r>
              <a:rPr lang="en-GB" sz="1200" b="0" i="0">
                <a:solidFill>
                  <a:srgbClr val="FFFFFF"/>
                </a:solidFill>
                <a:effectLst/>
              </a:rPr>
              <a:t>Statista (2025) </a:t>
            </a:r>
            <a:r>
              <a:rPr lang="en-GB" sz="1200" b="0" i="1">
                <a:solidFill>
                  <a:srgbClr val="FFFFFF"/>
                </a:solidFill>
                <a:effectLst/>
              </a:rPr>
              <a:t>Social Media Usage in the United Kingdom 2025</a:t>
            </a:r>
            <a:r>
              <a:rPr lang="en-GB" sz="1200" b="0" i="0">
                <a:solidFill>
                  <a:srgbClr val="FFFFFF"/>
                </a:solidFill>
                <a:effectLst/>
              </a:rPr>
              <a:t>. Hamburg: Statista.</a:t>
            </a:r>
          </a:p>
          <a:p>
            <a:pPr>
              <a:buFont typeface="+mj-lt"/>
              <a:buAutoNum type="arabicPeriod"/>
            </a:pPr>
            <a:r>
              <a:rPr lang="en-GB" sz="1200" b="0" i="0">
                <a:solidFill>
                  <a:srgbClr val="FFFFFF"/>
                </a:solidFill>
                <a:effectLst/>
              </a:rPr>
              <a:t>UK Government (2025) </a:t>
            </a:r>
            <a:r>
              <a:rPr lang="en-GB" sz="1200" b="0" i="1">
                <a:solidFill>
                  <a:srgbClr val="FFFFFF"/>
                </a:solidFill>
                <a:effectLst/>
              </a:rPr>
              <a:t>Start Up Loans Programme: Guidance for SMEs</a:t>
            </a:r>
            <a:r>
              <a:rPr lang="en-GB" sz="1200" b="0" i="0">
                <a:solidFill>
                  <a:srgbClr val="FFFFFF"/>
                </a:solidFill>
                <a:effectLst/>
              </a:rPr>
              <a:t>. London: Department for Business and Trade.</a:t>
            </a:r>
          </a:p>
          <a:p>
            <a:pPr>
              <a:buFont typeface="+mj-lt"/>
              <a:buAutoNum type="arabicPeriod"/>
            </a:pPr>
            <a:r>
              <a:rPr lang="en-GB" sz="1200" b="0" i="0">
                <a:solidFill>
                  <a:srgbClr val="FFFFFF"/>
                </a:solidFill>
                <a:effectLst/>
              </a:rPr>
              <a:t>Welsh Government (2025) </a:t>
            </a:r>
            <a:r>
              <a:rPr lang="en-GB" sz="1200" b="0" i="1">
                <a:solidFill>
                  <a:srgbClr val="FFFFFF"/>
                </a:solidFill>
                <a:effectLst/>
              </a:rPr>
              <a:t>Apprenticeship and Skills Programme Report 2025</a:t>
            </a:r>
            <a:r>
              <a:rPr lang="en-GB" sz="1200" b="0" i="0">
                <a:solidFill>
                  <a:srgbClr val="FFFFFF"/>
                </a:solidFill>
                <a:effectLst/>
              </a:rPr>
              <a:t>. Cardiff: Welsh Government.</a:t>
            </a:r>
          </a:p>
        </p:txBody>
      </p:sp>
    </p:spTree>
    <p:extLst>
      <p:ext uri="{BB962C8B-B14F-4D97-AF65-F5344CB8AC3E}">
        <p14:creationId xmlns:p14="http://schemas.microsoft.com/office/powerpoint/2010/main" val="26053672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807DD1-D954-87C4-DC56-DC8F881C81F9}"/>
              </a:ext>
            </a:extLst>
          </p:cNvPr>
          <p:cNvSpPr>
            <a:spLocks noGrp="1"/>
          </p:cNvSpPr>
          <p:nvPr>
            <p:ph type="title"/>
          </p:nvPr>
        </p:nvSpPr>
        <p:spPr>
          <a:xfrm>
            <a:off x="2478124" y="574109"/>
            <a:ext cx="7958331" cy="1077229"/>
          </a:xfrm>
        </p:spPr>
        <p:txBody>
          <a:bodyPr/>
          <a:lstStyle/>
          <a:p>
            <a:r>
              <a:rPr lang="en-GB" dirty="0"/>
              <a:t>AI Statement</a:t>
            </a:r>
            <a:endParaRPr lang="en-US" dirty="0"/>
          </a:p>
        </p:txBody>
      </p:sp>
      <p:sp>
        <p:nvSpPr>
          <p:cNvPr id="3" name="Content Placeholder 2">
            <a:extLst>
              <a:ext uri="{FF2B5EF4-FFF2-40B4-BE49-F238E27FC236}">
                <a16:creationId xmlns:a16="http://schemas.microsoft.com/office/drawing/2014/main" id="{AD97DAFF-92E7-4B82-1425-5348B200ADAB}"/>
              </a:ext>
            </a:extLst>
          </p:cNvPr>
          <p:cNvSpPr>
            <a:spLocks noGrp="1"/>
          </p:cNvSpPr>
          <p:nvPr>
            <p:ph idx="1"/>
          </p:nvPr>
        </p:nvSpPr>
        <p:spPr>
          <a:xfrm>
            <a:off x="2478124" y="574109"/>
            <a:ext cx="7796540" cy="3997828"/>
          </a:xfrm>
        </p:spPr>
        <p:txBody>
          <a:bodyPr/>
          <a:lstStyle/>
          <a:p>
            <a:r>
              <a:rPr lang="en-GB" dirty="0"/>
              <a:t>I confirm that I have not presented any AI generated text as my own work.</a:t>
            </a:r>
            <a:endParaRPr lang="en-US" dirty="0"/>
          </a:p>
        </p:txBody>
      </p:sp>
    </p:spTree>
    <p:extLst>
      <p:ext uri="{BB962C8B-B14F-4D97-AF65-F5344CB8AC3E}">
        <p14:creationId xmlns:p14="http://schemas.microsoft.com/office/powerpoint/2010/main" val="308744400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6AC10936-2DFC-4054-9ADF-B5E2C5F861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26</Slides>
  <Notes>1</Notes>
  <HiddenSlides>0</HiddenSlide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Madison</vt:lpstr>
      <vt:lpstr>Cardiff Build &amp; Plaster Ltd</vt:lpstr>
      <vt:lpstr>Presentation Overview</vt:lpstr>
      <vt:lpstr>1.1 Business Description </vt:lpstr>
      <vt:lpstr>1.2 Business Name &amp; Logo</vt:lpstr>
      <vt:lpstr>1.3 My Story</vt:lpstr>
      <vt:lpstr>1.3 My Story </vt:lpstr>
      <vt:lpstr>1.4 Mission Statement/Aim/SMART objectives &amp; USP</vt:lpstr>
      <vt:lpstr>1.4 Mission Statement/Aim/SMART objectives &amp; USP</vt:lpstr>
      <vt:lpstr>1.5 Legal Structure</vt:lpstr>
      <vt:lpstr>1.6 Proposed Location</vt:lpstr>
      <vt:lpstr>1.7 HRM Strategy &amp; Organisation Chart</vt:lpstr>
      <vt:lpstr>1.7 HRM Strategy &amp; Organisation Chart</vt:lpstr>
      <vt:lpstr>1.8 Financial Overview</vt:lpstr>
      <vt:lpstr>1.9 SWOT Analysis</vt:lpstr>
      <vt:lpstr>1.10 Market research </vt:lpstr>
      <vt:lpstr>1.10 Market Research </vt:lpstr>
      <vt:lpstr>2.1 Marketing Plan</vt:lpstr>
      <vt:lpstr>2.2 Cost Strategy</vt:lpstr>
      <vt:lpstr>2.3 Segmentation Strategy </vt:lpstr>
      <vt:lpstr>2.4 Marketing Examples</vt:lpstr>
      <vt:lpstr>3.1 My Strengths and Entrepreneurial Traits</vt:lpstr>
      <vt:lpstr>3.2 Achievements and Experience</vt:lpstr>
      <vt:lpstr>3.3 My Passion</vt:lpstr>
      <vt:lpstr>Conclusion </vt:lpstr>
      <vt:lpstr>References</vt:lpstr>
      <vt:lpstr>AI Statement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Cardiff Build &amp; Plaster Ltd</dc:title>
  <dc:creator>Igor Geci (2245999)</dc:creator>
  <cp:lastModifiedBy>Igor Geci (2245999)</cp:lastModifiedBy>
  <cp:revision>23</cp:revision>
  <dcterms:created xsi:type="dcterms:W3CDTF">2026-06-14T11:32:25Z</dcterms:created>
  <dcterms:modified xsi:type="dcterms:W3CDTF">2026-06-21T14:01:28Z</dcterms:modified>
</cp:coreProperties>
</file>