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2"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08/08/2021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08/08/2021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p:txBody>
          <a:bodyPr>
            <a:normAutofit/>
          </a:bodyPr>
          <a:lstStyle/>
          <a:p>
            <a:r>
              <a:rPr lang="en-GB" sz="4400" dirty="0">
                <a:latin typeface="+mn-lt"/>
              </a:rPr>
              <a:t>Introduction to Research</a:t>
            </a:r>
            <a:br>
              <a:rPr lang="en-GB" sz="4400" dirty="0">
                <a:latin typeface="+mn-lt"/>
              </a:rPr>
            </a:br>
            <a:r>
              <a:rPr lang="en-GB" sz="4400" i="0" dirty="0">
                <a:solidFill>
                  <a:srgbClr val="000000"/>
                </a:solidFill>
                <a:effectLst/>
                <a:latin typeface="+mn-lt"/>
              </a:rPr>
              <a:t>BMHP5005</a:t>
            </a:r>
            <a:br>
              <a:rPr lang="en-GB" sz="4400" dirty="0">
                <a:latin typeface="+mn-lt"/>
              </a:rPr>
            </a:br>
            <a:r>
              <a:rPr lang="en-GB" sz="4400" dirty="0">
                <a:latin typeface="+mn-lt"/>
              </a:rPr>
              <a:t>Viva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p:txBody>
          <a:bodyPr/>
          <a:lstStyle/>
          <a:p>
            <a:r>
              <a:rPr lang="en-GB" dirty="0"/>
              <a:t>Student Name: Edit Tingyela</a:t>
            </a:r>
          </a:p>
          <a:p>
            <a:r>
              <a:rPr lang="en-GB" dirty="0"/>
              <a:t>Student Number: 1917242</a:t>
            </a:r>
          </a:p>
          <a:p>
            <a:endParaRPr lang="en-GB" dirty="0"/>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838200" y="1551963"/>
            <a:ext cx="10515600" cy="4625000"/>
          </a:xfrm>
        </p:spPr>
        <p:txBody>
          <a:bodyPr>
            <a:normAutofit/>
          </a:bodyPr>
          <a:lstStyle/>
          <a:p>
            <a:pPr marL="0" indent="0" algn="just">
              <a:lnSpc>
                <a:spcPct val="107000"/>
              </a:lnSpc>
              <a:spcAft>
                <a:spcPts val="8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My research focusing on Obesity more specifically on children because </a:t>
            </a:r>
            <a:r>
              <a:rPr lang="en-GB" sz="1800" dirty="0">
                <a:effectLst/>
                <a:latin typeface="Calibri" panose="020F0502020204030204" pitchFamily="34" charset="0"/>
                <a:ea typeface="Calibri" panose="020F0502020204030204" pitchFamily="34" charset="0"/>
                <a:cs typeface="Times New Roman" panose="02020603050405020304" pitchFamily="18" charset="0"/>
              </a:rPr>
              <a:t>childhood obesity is associated with a higher chance of obesity in adulthood, and its link to noncommunicable diseases. </a:t>
            </a:r>
            <a:r>
              <a:rPr lang="en-US" sz="1800" dirty="0">
                <a:effectLst/>
                <a:latin typeface="Calibri" panose="020F0502020204030204" pitchFamily="34" charset="0"/>
                <a:ea typeface="Calibri" panose="020F0502020204030204" pitchFamily="34" charset="0"/>
                <a:cs typeface="Times New Roman" panose="02020603050405020304" pitchFamily="18" charset="0"/>
              </a:rPr>
              <a:t>It is focusing on understanding the factors which affect children weight problems. It is important to recognize the risk factors from the very early stages as well as if the children are already overweight. All because promote the healthy life and thus the healthy population and, also reduce the cost for the health services.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US" sz="1800" b="1" dirty="0"/>
              <a:t>Research Question: </a:t>
            </a:r>
            <a:r>
              <a:rPr lang="en-US" sz="1800" dirty="0"/>
              <a:t>What factors may contribute to children having childhood obesity?</a:t>
            </a:r>
            <a:endParaRPr lang="en-GB" sz="1800" dirty="0"/>
          </a:p>
          <a:p>
            <a:pPr marL="0" indent="0">
              <a:buNone/>
            </a:pPr>
            <a:r>
              <a:rPr lang="en-US" sz="1800" b="1" dirty="0"/>
              <a:t>Aim: </a:t>
            </a:r>
            <a:r>
              <a:rPr lang="en-US" sz="1800" dirty="0"/>
              <a:t>To understand the reasons behind childhood obesity.</a:t>
            </a:r>
          </a:p>
          <a:p>
            <a:pPr marL="0" indent="0">
              <a:buNone/>
            </a:pPr>
            <a:r>
              <a:rPr lang="en-US" sz="1800" b="1" dirty="0"/>
              <a:t>Objectives: </a:t>
            </a:r>
            <a:endParaRPr lang="en-US" sz="1800" dirty="0"/>
          </a:p>
          <a:p>
            <a:r>
              <a:rPr lang="en-US" sz="1800" dirty="0"/>
              <a:t>Effects of socioeconomic, religious, cultural, </a:t>
            </a:r>
            <a:r>
              <a:rPr lang="en-GB" sz="1800" dirty="0"/>
              <a:t>c</a:t>
            </a:r>
            <a:r>
              <a:rPr lang="en-GB" sz="1800" b="0" i="0" u="none" strike="noStrike" dirty="0">
                <a:effectLst/>
                <a:latin typeface="+mn-lt"/>
              </a:rPr>
              <a:t>ross-generation, lifestyle factors.</a:t>
            </a:r>
          </a:p>
          <a:p>
            <a:r>
              <a:rPr lang="en-GB" sz="1800" dirty="0"/>
              <a:t>Role of family</a:t>
            </a:r>
            <a:endParaRPr lang="en-GB" sz="1800" b="0" i="0" u="none" strike="noStrike" dirty="0">
              <a:effectLst/>
              <a:latin typeface="+mn-lt"/>
            </a:endParaRPr>
          </a:p>
          <a:p>
            <a:endParaRPr lang="en-US" sz="1800" dirty="0"/>
          </a:p>
          <a:p>
            <a:pPr marL="0" indent="0">
              <a:buNone/>
            </a:pPr>
            <a:endParaRPr lang="en-US" sz="1800" dirty="0"/>
          </a:p>
          <a:p>
            <a:endParaRPr lang="en-GB" sz="2400"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838200" y="1690688"/>
            <a:ext cx="10515600" cy="4486275"/>
          </a:xfrm>
        </p:spPr>
        <p:txBody>
          <a:bodyPr>
            <a:normAutofit lnSpcReduction="10000"/>
          </a:bodyPr>
          <a:lstStyle/>
          <a:p>
            <a:pPr marL="0" indent="0" algn="l" rtl="0" fontAlgn="base">
              <a:buNone/>
            </a:pPr>
            <a:r>
              <a:rPr lang="en-GB" sz="2400" b="0" i="0" u="none" strike="noStrike" dirty="0">
                <a:effectLst/>
                <a:latin typeface="Calibri" panose="020F0502020204030204" pitchFamily="34" charset="0"/>
              </a:rPr>
              <a:t>Secondary Research – Systematic literature Review of 12 articles on Obesity.</a:t>
            </a:r>
            <a:r>
              <a:rPr lang="en-GB" sz="2400" b="0" i="0" dirty="0">
                <a:effectLst/>
                <a:latin typeface="Calibri" panose="020F0502020204030204" pitchFamily="34" charset="0"/>
              </a:rPr>
              <a:t>​</a:t>
            </a:r>
          </a:p>
          <a:p>
            <a:pPr marL="0" indent="0" algn="l" rtl="0" fontAlgn="base">
              <a:buNone/>
            </a:pPr>
            <a:endParaRPr lang="en-US" sz="2400" b="1" dirty="0">
              <a:latin typeface="Calibri" panose="020F0502020204030204" pitchFamily="34" charset="0"/>
            </a:endParaRPr>
          </a:p>
          <a:p>
            <a:pPr fontAlgn="base"/>
            <a:r>
              <a:rPr lang="en-US" sz="2000" b="1" i="0" u="none" strike="noStrike" dirty="0">
                <a:solidFill>
                  <a:srgbClr val="000000"/>
                </a:solidFill>
                <a:effectLst/>
              </a:rPr>
              <a:t>Keywords:</a:t>
            </a:r>
            <a:r>
              <a:rPr lang="en-US" sz="2000" b="0" i="0" u="none" strike="noStrike" dirty="0">
                <a:solidFill>
                  <a:srgbClr val="000000"/>
                </a:solidFill>
                <a:effectLst/>
              </a:rPr>
              <a:t> childhood obesity, risk factors of childhood obesity, family intervention, obesity is child protection concern, Islamic religious influences, cultural influences, household routines, childhood obesity prevention</a:t>
            </a:r>
          </a:p>
          <a:p>
            <a:pPr fontAlgn="base"/>
            <a:endParaRPr lang="en-US" sz="2000" b="0" i="0" u="none" strike="noStrike" dirty="0">
              <a:solidFill>
                <a:srgbClr val="000000"/>
              </a:solidFill>
              <a:effectLst/>
            </a:endParaRPr>
          </a:p>
          <a:p>
            <a:pPr algn="l" rtl="0" fontAlgn="base"/>
            <a:r>
              <a:rPr lang="en-US" sz="2000" b="1" i="0" u="none" strike="noStrike" dirty="0">
                <a:solidFill>
                  <a:srgbClr val="000000"/>
                </a:solidFill>
                <a:effectLst/>
              </a:rPr>
              <a:t>Data sources</a:t>
            </a:r>
            <a:r>
              <a:rPr lang="en-US" sz="2000" b="0" i="0" u="none" strike="noStrike" dirty="0">
                <a:solidFill>
                  <a:srgbClr val="000000"/>
                </a:solidFill>
                <a:effectLst/>
              </a:rPr>
              <a:t>: Sage Journals, The British Journal of Social Work, Wiley Online Library, ProQuest, PMC, Elsevier, BMC, PLOS ONE</a:t>
            </a:r>
          </a:p>
          <a:p>
            <a:pPr algn="l" rtl="0" fontAlgn="base"/>
            <a:endParaRPr lang="en-US" sz="2000" b="0" i="0" u="none" strike="noStrike" dirty="0">
              <a:solidFill>
                <a:srgbClr val="000000"/>
              </a:solidFill>
              <a:effectLst/>
            </a:endParaRPr>
          </a:p>
          <a:p>
            <a:pPr algn="l" rtl="0" fontAlgn="base"/>
            <a:r>
              <a:rPr lang="en-US" sz="2000" b="1" i="0" u="none" strike="noStrike" dirty="0">
                <a:solidFill>
                  <a:srgbClr val="000000"/>
                </a:solidFill>
                <a:effectLst/>
              </a:rPr>
              <a:t>Inclusion criteria</a:t>
            </a:r>
            <a:r>
              <a:rPr lang="en-US" sz="2000" b="0" i="0" u="none" strike="noStrike" dirty="0">
                <a:solidFill>
                  <a:srgbClr val="000000"/>
                </a:solidFill>
                <a:effectLst/>
              </a:rPr>
              <a:t>: </a:t>
            </a:r>
            <a:r>
              <a:rPr lang="en-GB" sz="2000" b="0" i="0" dirty="0">
                <a:solidFill>
                  <a:srgbClr val="000000"/>
                </a:solidFill>
                <a:effectLst/>
              </a:rPr>
              <a:t>Year-2015 to present, </a:t>
            </a:r>
            <a:r>
              <a:rPr lang="en-US" sz="2000" dirty="0">
                <a:solidFill>
                  <a:srgbClr val="000000"/>
                </a:solidFill>
              </a:rPr>
              <a:t>c</a:t>
            </a:r>
            <a:r>
              <a:rPr lang="en-US" sz="2000" b="0" i="0" u="none" strike="noStrike" dirty="0">
                <a:solidFill>
                  <a:srgbClr val="000000"/>
                </a:solidFill>
                <a:effectLst/>
              </a:rPr>
              <a:t>hildhood obesity 0-18 years old,  UK</a:t>
            </a:r>
            <a:r>
              <a:rPr lang="en-US" sz="2000" dirty="0">
                <a:solidFill>
                  <a:srgbClr val="000000"/>
                </a:solidFill>
              </a:rPr>
              <a:t>/</a:t>
            </a:r>
            <a:r>
              <a:rPr lang="en-US" sz="2000" b="0" i="0" u="none" strike="noStrike" dirty="0">
                <a:solidFill>
                  <a:srgbClr val="000000"/>
                </a:solidFill>
                <a:effectLst/>
              </a:rPr>
              <a:t>USA</a:t>
            </a:r>
            <a:r>
              <a:rPr lang="en-US" sz="2000" dirty="0">
                <a:solidFill>
                  <a:srgbClr val="000000"/>
                </a:solidFill>
              </a:rPr>
              <a:t>/</a:t>
            </a:r>
            <a:r>
              <a:rPr lang="en-US" sz="2000" b="0" i="0" u="none" strike="noStrike" dirty="0">
                <a:solidFill>
                  <a:srgbClr val="000000"/>
                </a:solidFill>
                <a:effectLst/>
              </a:rPr>
              <a:t>Canada/</a:t>
            </a:r>
            <a:r>
              <a:rPr lang="en-US" sz="2000" dirty="0">
                <a:solidFill>
                  <a:srgbClr val="000000"/>
                </a:solidFill>
              </a:rPr>
              <a:t>Austria/</a:t>
            </a:r>
            <a:r>
              <a:rPr lang="en-US" sz="2000" b="0" i="0" u="none" strike="noStrike" dirty="0">
                <a:solidFill>
                  <a:srgbClr val="000000"/>
                </a:solidFill>
                <a:effectLst/>
              </a:rPr>
              <a:t>based articles</a:t>
            </a:r>
            <a:r>
              <a:rPr lang="en-US" sz="2000" b="0" i="0" dirty="0">
                <a:solidFill>
                  <a:srgbClr val="000000"/>
                </a:solidFill>
                <a:effectLst/>
              </a:rPr>
              <a:t>​</a:t>
            </a:r>
          </a:p>
          <a:p>
            <a:pPr algn="l" rtl="0" fontAlgn="base"/>
            <a:endParaRPr lang="en-US" sz="2000" b="0" i="0" dirty="0">
              <a:solidFill>
                <a:srgbClr val="000000"/>
              </a:solidFill>
              <a:effectLst/>
            </a:endParaRPr>
          </a:p>
          <a:p>
            <a:pPr algn="l" rtl="0" fontAlgn="base"/>
            <a:r>
              <a:rPr lang="en-US" sz="2000" b="1" i="0" u="none" strike="noStrike" dirty="0">
                <a:solidFill>
                  <a:srgbClr val="000000"/>
                </a:solidFill>
                <a:effectLst/>
              </a:rPr>
              <a:t>Exclusion criteria</a:t>
            </a:r>
            <a:r>
              <a:rPr lang="en-US" sz="2000" b="0" i="0" u="none" strike="noStrike" dirty="0">
                <a:solidFill>
                  <a:srgbClr val="000000"/>
                </a:solidFill>
                <a:effectLst/>
              </a:rPr>
              <a:t>: Pre year-2015, adult obesity,</a:t>
            </a:r>
            <a:endParaRPr lang="en-GB" dirty="0"/>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713567" y="64615"/>
            <a:ext cx="10515600" cy="677507"/>
          </a:xfrm>
        </p:spPr>
        <p:txBody>
          <a:bodyPr>
            <a:normAutofit fontScale="90000"/>
          </a:bodyPr>
          <a:lstStyle/>
          <a:p>
            <a:r>
              <a:rPr lang="en-GB" dirty="0"/>
              <a:t>Literature Revie</a:t>
            </a:r>
            <a:r>
              <a:rPr lang="en-GB" sz="4900" dirty="0"/>
              <a:t>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288585809"/>
              </p:ext>
            </p:extLst>
          </p:nvPr>
        </p:nvGraphicFramePr>
        <p:xfrm>
          <a:off x="457199" y="660221"/>
          <a:ext cx="10784550" cy="5118349"/>
        </p:xfrm>
        <a:graphic>
          <a:graphicData uri="http://schemas.openxmlformats.org/drawingml/2006/table">
            <a:tbl>
              <a:tblPr firstRow="1" firstCol="1" bandRow="1"/>
              <a:tblGrid>
                <a:gridCol w="1863807">
                  <a:extLst>
                    <a:ext uri="{9D8B030D-6E8A-4147-A177-3AD203B41FA5}">
                      <a16:colId xmlns:a16="http://schemas.microsoft.com/office/drawing/2014/main" val="2791120806"/>
                    </a:ext>
                  </a:extLst>
                </a:gridCol>
                <a:gridCol w="2758526">
                  <a:extLst>
                    <a:ext uri="{9D8B030D-6E8A-4147-A177-3AD203B41FA5}">
                      <a16:colId xmlns:a16="http://schemas.microsoft.com/office/drawing/2014/main" val="3589850242"/>
                    </a:ext>
                  </a:extLst>
                </a:gridCol>
                <a:gridCol w="2634144">
                  <a:extLst>
                    <a:ext uri="{9D8B030D-6E8A-4147-A177-3AD203B41FA5}">
                      <a16:colId xmlns:a16="http://schemas.microsoft.com/office/drawing/2014/main" val="2229489048"/>
                    </a:ext>
                  </a:extLst>
                </a:gridCol>
                <a:gridCol w="3528073">
                  <a:extLst>
                    <a:ext uri="{9D8B030D-6E8A-4147-A177-3AD203B41FA5}">
                      <a16:colId xmlns:a16="http://schemas.microsoft.com/office/drawing/2014/main" val="2241838310"/>
                    </a:ext>
                  </a:extLst>
                </a:gridCol>
              </a:tblGrid>
              <a:tr h="260059">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Author and title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800" b="0" i="0" u="none" strike="noStrike" dirty="0">
                        <a:effectLst/>
                        <a:latin typeface="Arial" panose="020B0604020202020204" pitchFamily="34" charset="0"/>
                      </a:endParaRPr>
                    </a:p>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971799">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Nelson et al, (2020)</a:t>
                      </a:r>
                    </a:p>
                    <a:p>
                      <a:pPr algn="l"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200" b="0" i="0" u="none" strike="noStrike" dirty="0">
                          <a:solidFill>
                            <a:srgbClr val="000000"/>
                          </a:solidFill>
                          <a:effectLst/>
                          <a:latin typeface="+mn-lt"/>
                        </a:rPr>
                        <a:t>Obese child protection </a:t>
                      </a:r>
                    </a:p>
                    <a:p>
                      <a:pPr algn="l" fontAlgn="t">
                        <a:spcBef>
                          <a:spcPts val="0"/>
                        </a:spcBef>
                        <a:spcAft>
                          <a:spcPts val="0"/>
                        </a:spcAft>
                      </a:pPr>
                      <a:r>
                        <a:rPr lang="en-US" sz="1200" b="0" i="0" u="none" strike="noStrike" dirty="0">
                          <a:solidFill>
                            <a:srgbClr val="000000"/>
                          </a:solidFill>
                          <a:effectLst/>
                          <a:latin typeface="+mn-lt"/>
                        </a:rPr>
                        <a:t>.</a:t>
                      </a:r>
                    </a:p>
                    <a:p>
                      <a:pPr algn="l" fontAlgn="t">
                        <a:spcBef>
                          <a:spcPts val="0"/>
                        </a:spcBef>
                        <a:spcAft>
                          <a:spcPts val="0"/>
                        </a:spcAft>
                      </a:pPr>
                      <a:r>
                        <a:rPr lang="en-GB" sz="1200" b="0" i="0" kern="1200" dirty="0">
                          <a:solidFill>
                            <a:schemeClr val="tx1"/>
                          </a:solidFill>
                          <a:effectLst/>
                          <a:latin typeface="+mn-lt"/>
                          <a:ea typeface="+mn-ea"/>
                          <a:cs typeface="+mn-cs"/>
                        </a:rPr>
                        <a:t>Neglect overweight</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200" b="1" kern="1200" dirty="0">
                          <a:solidFill>
                            <a:schemeClr val="tx1"/>
                          </a:solidFill>
                          <a:effectLst/>
                          <a:latin typeface="+mn-lt"/>
                          <a:ea typeface="+mn-ea"/>
                          <a:cs typeface="+mn-cs"/>
                        </a:rPr>
                        <a:t>Qualitative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Individual semi-structured interviews (</a:t>
                      </a:r>
                      <a:r>
                        <a:rPr lang="en-GB" sz="1200" i="1" kern="1200" dirty="0">
                          <a:solidFill>
                            <a:schemeClr val="tx1"/>
                          </a:solidFill>
                          <a:effectLst/>
                          <a:latin typeface="+mn-lt"/>
                          <a:ea typeface="+mn-ea"/>
                          <a:cs typeface="+mn-cs"/>
                        </a:rPr>
                        <a:t>n</a:t>
                      </a:r>
                      <a:r>
                        <a:rPr lang="en-GB" sz="1200" kern="1200" dirty="0">
                          <a:solidFill>
                            <a:schemeClr val="tx1"/>
                          </a:solidFill>
                          <a:effectLst/>
                          <a:latin typeface="+mn-lt"/>
                          <a:ea typeface="+mn-ea"/>
                          <a:cs typeface="+mn-cs"/>
                        </a:rPr>
                        <a:t> = 23) and three focus groups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dirty="0">
                          <a:effectLst/>
                          <a:latin typeface="+mn-lt"/>
                        </a:rPr>
                        <a:t>The study is </a:t>
                      </a:r>
                      <a:r>
                        <a:rPr lang="en-GB" sz="1200" b="0" i="0" kern="1200" dirty="0">
                          <a:solidFill>
                            <a:schemeClr val="tx1"/>
                          </a:solidFill>
                          <a:effectLst/>
                          <a:latin typeface="+mn-lt"/>
                          <a:ea typeface="+mn-ea"/>
                          <a:cs typeface="+mn-cs"/>
                        </a:rPr>
                        <a:t>covering a range of health professional participants, but  perspectives of children and their parents is not included.</a:t>
                      </a:r>
                    </a:p>
                    <a:p>
                      <a:pPr algn="just" fontAlgn="t">
                        <a:spcBef>
                          <a:spcPts val="0"/>
                        </a:spcBef>
                        <a:spcAft>
                          <a:spcPts val="0"/>
                        </a:spcAft>
                      </a:pPr>
                      <a:r>
                        <a:rPr lang="en-GB" sz="1200" b="0" i="0" u="none" strike="noStrike" dirty="0">
                          <a:effectLst/>
                          <a:latin typeface="+mn-lt"/>
                        </a:rPr>
                        <a:t>The research was just located in one geographical area, (North of England)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325088">
                <a:tc>
                  <a:txBody>
                    <a:bodyPr/>
                    <a:lstStyle/>
                    <a:p>
                      <a:r>
                        <a:rPr lang="en-GB" sz="1200" kern="1200" dirty="0">
                          <a:solidFill>
                            <a:schemeClr val="tx1"/>
                          </a:solidFill>
                          <a:effectLst/>
                          <a:latin typeface="+mn-lt"/>
                          <a:ea typeface="+mn-ea"/>
                          <a:cs typeface="+mn-cs"/>
                        </a:rPr>
                        <a:t>Povey et al, (2021)</a:t>
                      </a:r>
                    </a:p>
                    <a:p>
                      <a:pPr algn="l"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family obesity program participation problems, factors</a:t>
                      </a:r>
                    </a:p>
                    <a:p>
                      <a:pPr algn="l" fontAlgn="t">
                        <a:spcBef>
                          <a:spcPts val="0"/>
                        </a:spcBef>
                        <a:spcAft>
                          <a:spcPts val="0"/>
                        </a:spcAft>
                      </a:pPr>
                      <a:r>
                        <a:rPr lang="en-GB" sz="1200" b="0" i="0" u="none" strike="noStrike" dirty="0">
                          <a:effectLst/>
                          <a:latin typeface="+mn-lt"/>
                        </a:rPr>
                        <a: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rPr>
                        <a:t> Qualitative</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Semi- structured interviews was  made on the families own home.  (n=10 families)</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200" b="1"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dirty="0">
                          <a:effectLst/>
                          <a:latin typeface="+mn-lt"/>
                        </a:rPr>
                        <a:t>Study was made just with 10 families so lack of participants.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432352">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r>
                        <a:rPr lang="en-GB" sz="1200" b="0" i="0" kern="1200" dirty="0">
                          <a:solidFill>
                            <a:schemeClr val="tx1"/>
                          </a:solidFill>
                          <a:effectLst/>
                          <a:latin typeface="+mn-lt"/>
                          <a:ea typeface="+mn-ea"/>
                          <a:cs typeface="+mn-cs"/>
                        </a:rPr>
                        <a:t>Goisis et al, (2019)</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ea typeface="Calibri" panose="020F0502020204030204" pitchFamily="34" charset="0"/>
                          <a:cs typeface="Times New Roman" panose="02020603050405020304" pitchFamily="18" charset="0"/>
                        </a:rPr>
                        <a:t>Relationship between </a:t>
                      </a:r>
                      <a:r>
                        <a:rPr lang="en-GB" sz="1200" b="0" i="0" kern="1200" dirty="0">
                          <a:solidFill>
                            <a:schemeClr val="tx1"/>
                          </a:solidFill>
                          <a:effectLst/>
                          <a:latin typeface="+mn-lt"/>
                          <a:ea typeface="+mn-ea"/>
                          <a:cs typeface="+mn-cs"/>
                        </a:rPr>
                        <a:t>socioeconomic position and child obesity in groups of ethnic minority children.</a:t>
                      </a:r>
                    </a:p>
                    <a:p>
                      <a:pPr algn="l" fontAlgn="t">
                        <a:spcBef>
                          <a:spcPts val="0"/>
                        </a:spcBef>
                        <a:spcAft>
                          <a:spcPts val="0"/>
                        </a:spcAft>
                      </a:pPr>
                      <a:endParaRPr lang="en-GB" sz="1200" b="0" i="0" u="none" strike="noStrike" kern="1200" dirty="0">
                        <a:solidFill>
                          <a:schemeClr val="tx1"/>
                        </a:solidFill>
                        <a:effectLst/>
                        <a:latin typeface="+mn-lt"/>
                        <a:ea typeface="+mn-ea"/>
                        <a:cs typeface="+mn-cs"/>
                      </a:endParaRPr>
                    </a:p>
                    <a:p>
                      <a:pPr algn="l" fontAlgn="t">
                        <a:spcBef>
                          <a:spcPts val="0"/>
                        </a:spcBef>
                        <a:spcAft>
                          <a:spcPts val="0"/>
                        </a:spcAft>
                      </a:pPr>
                      <a:r>
                        <a:rPr lang="en-GB" sz="1200" b="0" i="0" u="none" strike="noStrike" kern="1200" dirty="0">
                          <a:solidFill>
                            <a:schemeClr val="tx1"/>
                          </a:solidFill>
                          <a:effectLst/>
                          <a:latin typeface="+mn-lt"/>
                          <a:ea typeface="+mn-ea"/>
                          <a:cs typeface="+mn-cs"/>
                        </a:rPr>
                        <a:t>Impact of wealth gap for child obesity.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Calibri" panose="020F0502020204030204" pitchFamily="34" charset="0"/>
                        </a:rPr>
                        <a:t>National data descriptive analysis</a:t>
                      </a:r>
                    </a:p>
                    <a:p>
                      <a:pPr algn="l" fontAlgn="t">
                        <a:spcBef>
                          <a:spcPts val="0"/>
                        </a:spcBef>
                        <a:spcAft>
                          <a:spcPts val="0"/>
                        </a:spcAft>
                      </a:pPr>
                      <a:r>
                        <a:rPr lang="en-GB" sz="1200" b="1" i="0" u="none" strike="noStrike" dirty="0">
                          <a:effectLst/>
                          <a:latin typeface="+mn-lt"/>
                          <a:cs typeface="Calibri" panose="020F0502020204030204" pitchFamily="34" charset="0"/>
                        </a:rPr>
                        <a:t>cohort study of children born in 19,244 families in 2000-2002 </a:t>
                      </a:r>
                    </a:p>
                    <a:p>
                      <a:pPr algn="l" fontAlgn="t">
                        <a:spcBef>
                          <a:spcPts val="0"/>
                        </a:spcBef>
                        <a:spcAft>
                          <a:spcPts val="0"/>
                        </a:spcAft>
                      </a:pPr>
                      <a:r>
                        <a:rPr lang="en-GB" sz="1200" b="1" i="0" u="none" strike="noStrike" dirty="0">
                          <a:effectLst/>
                          <a:latin typeface="+mn-lt"/>
                          <a:cs typeface="Calibri" panose="020F0502020204030204" pitchFamily="34" charset="0"/>
                        </a:rPr>
                        <a:t>Qualitative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spcBef>
                          <a:spcPts val="0"/>
                        </a:spcBef>
                        <a:spcAft>
                          <a:spcPts val="0"/>
                        </a:spcAft>
                      </a:pPr>
                      <a:r>
                        <a:rPr lang="en-GB" sz="1200" b="0" i="0" u="none" strike="noStrike" dirty="0">
                          <a:effectLst/>
                          <a:latin typeface="+mn-lt"/>
                        </a:rPr>
                        <a:t>The sample sizes of the ethnic groups are small, each ethnic groups was not analysed separately.</a:t>
                      </a:r>
                    </a:p>
                    <a:p>
                      <a:pPr algn="just" fontAlgn="t">
                        <a:spcBef>
                          <a:spcPts val="0"/>
                        </a:spcBef>
                        <a:spcAft>
                          <a:spcPts val="0"/>
                        </a:spcAft>
                      </a:pPr>
                      <a:r>
                        <a:rPr lang="en-GB" sz="1200" b="0" i="0" u="none" strike="noStrike" baseline="0" dirty="0">
                          <a:effectLst/>
                          <a:latin typeface="+mn-lt"/>
                        </a:rPr>
                        <a:t>T</a:t>
                      </a:r>
                      <a:r>
                        <a:rPr lang="en-GB" sz="1200" b="0" i="0" u="none" strike="noStrike" dirty="0">
                          <a:effectLst/>
                          <a:latin typeface="+mn-lt"/>
                        </a:rPr>
                        <a:t>he result shows the White group appear to be irrelevant in explaining differences by socioeconomic position for the Black Caribbean and African groups but the study are unable to test for alternative explanations. </a:t>
                      </a:r>
                    </a:p>
                    <a:p>
                      <a:pPr algn="just"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450467">
                <a:tc>
                  <a:txBody>
                    <a:bodyPr/>
                    <a:lstStyle/>
                    <a:p>
                      <a:pPr algn="l" fontAlgn="t">
                        <a:spcBef>
                          <a:spcPts val="0"/>
                        </a:spcBef>
                        <a:spcAft>
                          <a:spcPts val="0"/>
                        </a:spcAft>
                      </a:pPr>
                      <a:r>
                        <a:rPr lang="en-GB" sz="1200" b="0" i="0" u="none" strike="noStrike" kern="1200" dirty="0">
                          <a:solidFill>
                            <a:schemeClr val="tx1"/>
                          </a:solidFill>
                          <a:effectLst/>
                          <a:latin typeface="+mn-lt"/>
                          <a:ea typeface="+mn-ea"/>
                          <a:cs typeface="+mn-cs"/>
                        </a:rPr>
                        <a:t>Griffiths et al, (2019)</a:t>
                      </a:r>
                      <a:endParaRPr lang="en-GB" sz="1200" b="0" i="0" u="none" strike="noStrike" dirty="0">
                        <a:solidFill>
                          <a:schemeClr val="tx1"/>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ea typeface="Calibri" panose="020F0502020204030204" pitchFamily="34" charset="0"/>
                          <a:cs typeface="Times New Roman" panose="02020603050405020304" pitchFamily="18" charset="0"/>
                        </a:rPr>
                        <a:t>Child clinical obesity linked to inpatient hospital admissions</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cs typeface="Calibri" panose="020F0502020204030204" pitchFamily="34" charset="0"/>
                        </a:rPr>
                        <a:t>National data descriptive analysis</a:t>
                      </a:r>
                    </a:p>
                    <a:p>
                      <a:pPr algn="l" fontAlgn="t">
                        <a:spcBef>
                          <a:spcPts val="0"/>
                        </a:spcBef>
                        <a:spcAft>
                          <a:spcPts val="0"/>
                        </a:spcAft>
                      </a:pPr>
                      <a:r>
                        <a:rPr lang="en-GB" sz="1200" b="1" i="0" u="none" strike="noStrike" dirty="0">
                          <a:effectLst/>
                          <a:latin typeface="+mn-lt"/>
                        </a:rPr>
                        <a:t>Qualitative interviews</a:t>
                      </a:r>
                    </a:p>
                    <a:p>
                      <a:pPr algn="l" fontAlgn="t">
                        <a:spcBef>
                          <a:spcPts val="0"/>
                        </a:spcBef>
                        <a:spcAft>
                          <a:spcPts val="0"/>
                        </a:spcAft>
                      </a:pPr>
                      <a:r>
                        <a:rPr lang="en-GB" sz="1200" b="0" i="0" u="none" strike="noStrike" dirty="0">
                          <a:effectLst/>
                          <a:latin typeface="+mn-lt"/>
                        </a:rPr>
                        <a:t>Data electronic health record, 3269 children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The study was made mainly just with white children. (97,4%)</a:t>
                      </a:r>
                    </a:p>
                    <a:p>
                      <a:pPr algn="l" fontAlgn="t">
                        <a:spcBef>
                          <a:spcPts val="0"/>
                        </a:spcBef>
                        <a:spcAft>
                          <a:spcPts val="0"/>
                        </a:spcAft>
                      </a:pPr>
                      <a:r>
                        <a:rPr lang="en-GB" sz="1200" b="0" i="0" u="none" strike="noStrike" dirty="0">
                          <a:effectLst/>
                          <a:latin typeface="+mn-lt"/>
                        </a:rPr>
                        <a:t>The measurement was done by trained interviewers using standardized protocols.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671644">
                <a:tc>
                  <a:txBody>
                    <a:bodyPr/>
                    <a:lstStyle/>
                    <a:p>
                      <a:pPr algn="l" fontAlgn="t">
                        <a:spcBef>
                          <a:spcPts val="0"/>
                        </a:spcBef>
                        <a:spcAft>
                          <a:spcPts val="0"/>
                        </a:spcAft>
                      </a:pPr>
                      <a:r>
                        <a:rPr lang="en-GB" sz="1200" b="0" i="0" u="none" strike="noStrike" dirty="0">
                          <a:effectLst/>
                          <a:latin typeface="+mn-lt"/>
                        </a:rPr>
                        <a:t>Lidgate et al, (2018)</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relationship between informal childcare on children 0-5 years and childhood obesity. Cross-generation impact of healthy feeding practice in family.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Calibri" panose="020F0502020204030204" pitchFamily="34" charset="0"/>
                        </a:rPr>
                        <a:t>Qualitative </a:t>
                      </a:r>
                    </a:p>
                    <a:p>
                      <a:pPr algn="l" fontAlgn="t">
                        <a:spcBef>
                          <a:spcPts val="0"/>
                        </a:spcBef>
                        <a:spcAft>
                          <a:spcPts val="0"/>
                        </a:spcAft>
                      </a:pPr>
                      <a:r>
                        <a:rPr lang="en-GB" sz="1200" b="0" i="0" u="none" strike="noStrike" dirty="0">
                          <a:effectLst/>
                          <a:latin typeface="+mn-lt"/>
                          <a:cs typeface="Calibri" panose="020F0502020204030204" pitchFamily="34" charset="0"/>
                        </a:rPr>
                        <a:t>4 Focus group with 14 participants total, audio recorded</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Lack of participants,</a:t>
                      </a:r>
                    </a:p>
                    <a:p>
                      <a:pPr algn="l" fontAlgn="t">
                        <a:spcBef>
                          <a:spcPts val="0"/>
                        </a:spcBef>
                        <a:spcAft>
                          <a:spcPts val="0"/>
                        </a:spcAft>
                      </a:pPr>
                      <a:r>
                        <a:rPr lang="en-GB" sz="1200" b="0" i="0" u="none" strike="noStrike" dirty="0">
                          <a:effectLst/>
                          <a:latin typeface="+mn-lt"/>
                        </a:rPr>
                        <a:t> study was located just two cities,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graphicFrame>
        <p:nvGraphicFramePr>
          <p:cNvPr id="8" name="Table 7">
            <a:extLst>
              <a:ext uri="{FF2B5EF4-FFF2-40B4-BE49-F238E27FC236}">
                <a16:creationId xmlns:a16="http://schemas.microsoft.com/office/drawing/2014/main" id="{42B47A7F-B4C9-4680-8833-EE4C34575CFA}"/>
              </a:ext>
            </a:extLst>
          </p:cNvPr>
          <p:cNvGraphicFramePr>
            <a:graphicFrameLocks noGrp="1"/>
          </p:cNvGraphicFramePr>
          <p:nvPr>
            <p:extLst>
              <p:ext uri="{D42A27DB-BD31-4B8C-83A1-F6EECF244321}">
                <p14:modId xmlns:p14="http://schemas.microsoft.com/office/powerpoint/2010/main" val="2341803945"/>
              </p:ext>
            </p:extLst>
          </p:nvPr>
        </p:nvGraphicFramePr>
        <p:xfrm>
          <a:off x="457199" y="5778570"/>
          <a:ext cx="10784551" cy="920750"/>
        </p:xfrm>
        <a:graphic>
          <a:graphicData uri="http://schemas.openxmlformats.org/drawingml/2006/table">
            <a:tbl>
              <a:tblPr firstRow="1" firstCol="1" bandRow="1"/>
              <a:tblGrid>
                <a:gridCol w="1858162">
                  <a:extLst>
                    <a:ext uri="{9D8B030D-6E8A-4147-A177-3AD203B41FA5}">
                      <a16:colId xmlns:a16="http://schemas.microsoft.com/office/drawing/2014/main" val="3398686526"/>
                    </a:ext>
                  </a:extLst>
                </a:gridCol>
                <a:gridCol w="2768367">
                  <a:extLst>
                    <a:ext uri="{9D8B030D-6E8A-4147-A177-3AD203B41FA5}">
                      <a16:colId xmlns:a16="http://schemas.microsoft.com/office/drawing/2014/main" val="3229068501"/>
                    </a:ext>
                  </a:extLst>
                </a:gridCol>
                <a:gridCol w="2625755">
                  <a:extLst>
                    <a:ext uri="{9D8B030D-6E8A-4147-A177-3AD203B41FA5}">
                      <a16:colId xmlns:a16="http://schemas.microsoft.com/office/drawing/2014/main" val="1611215048"/>
                    </a:ext>
                  </a:extLst>
                </a:gridCol>
                <a:gridCol w="3532267">
                  <a:extLst>
                    <a:ext uri="{9D8B030D-6E8A-4147-A177-3AD203B41FA5}">
                      <a16:colId xmlns:a16="http://schemas.microsoft.com/office/drawing/2014/main" val="3643551010"/>
                    </a:ext>
                  </a:extLst>
                </a:gridCol>
              </a:tblGrid>
              <a:tr h="870742">
                <a:tc>
                  <a:txBody>
                    <a:bodyPr/>
                    <a:lstStyle/>
                    <a:p>
                      <a:pPr algn="l" fontAlgn="t">
                        <a:spcBef>
                          <a:spcPts val="0"/>
                        </a:spcBef>
                        <a:spcAft>
                          <a:spcPts val="0"/>
                        </a:spcAft>
                      </a:pPr>
                      <a:r>
                        <a:rPr lang="en-GB" sz="1400" b="0" i="0" u="none" strike="noStrike" dirty="0">
                          <a:effectLst/>
                          <a:latin typeface="+mn-lt"/>
                        </a:rPr>
                        <a:t>Nemecek, (2017)</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Impact of Parental BMI, parental weight and their child higher birth weight for child obesity.</a:t>
                      </a:r>
                    </a:p>
                    <a:p>
                      <a:pPr algn="l" fontAlgn="t">
                        <a:spcBef>
                          <a:spcPts val="0"/>
                        </a:spcBef>
                        <a:spcAft>
                          <a:spcPts val="0"/>
                        </a:spcAft>
                      </a:pPr>
                      <a:r>
                        <a:rPr lang="en-GB" sz="1200" b="0" i="0" u="none" strike="noStrike" dirty="0">
                          <a:effectLst/>
                          <a:latin typeface="+mn-lt"/>
                        </a:rPr>
                        <a:t>Link between Parental estimated and measured data of child weight.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Calibri" panose="020F0502020204030204" pitchFamily="34" charset="0"/>
                        </a:rPr>
                        <a:t>Qualitative-Quantitative</a:t>
                      </a:r>
                    </a:p>
                    <a:p>
                      <a:pPr algn="l" fontAlgn="t">
                        <a:spcBef>
                          <a:spcPts val="0"/>
                        </a:spcBef>
                        <a:spcAft>
                          <a:spcPts val="0"/>
                        </a:spcAft>
                      </a:pPr>
                      <a:r>
                        <a:rPr lang="en-GB" sz="1200" b="0" i="0" u="none" strike="noStrike" dirty="0">
                          <a:effectLst/>
                          <a:latin typeface="+mn-lt"/>
                          <a:cs typeface="Calibri" panose="020F0502020204030204" pitchFamily="34" charset="0"/>
                        </a:rPr>
                        <a:t>Questionnaire data collection</a:t>
                      </a:r>
                    </a:p>
                    <a:p>
                      <a:pPr algn="l" fontAlgn="t">
                        <a:spcBef>
                          <a:spcPts val="0"/>
                        </a:spcBef>
                        <a:spcAft>
                          <a:spcPts val="0"/>
                        </a:spcAft>
                      </a:pPr>
                      <a:r>
                        <a:rPr lang="en-GB" sz="1200" b="0" i="0" u="none" strike="noStrike" dirty="0">
                          <a:effectLst/>
                          <a:latin typeface="+mn-lt"/>
                          <a:cs typeface="Calibri" panose="020F0502020204030204" pitchFamily="34" charset="0"/>
                        </a:rPr>
                        <a:t>600 children 0-15 years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kern="1200" dirty="0">
                          <a:solidFill>
                            <a:schemeClr val="tx1"/>
                          </a:solidFill>
                          <a:effectLst/>
                          <a:latin typeface="+mn-lt"/>
                          <a:ea typeface="+mn-ea"/>
                          <a:cs typeface="+mn-cs"/>
                        </a:rPr>
                        <a:t>Parental weight, height and BMI were not directly measured, there is a probability of having a reporting bias.</a:t>
                      </a:r>
                      <a:r>
                        <a:rPr lang="en-GB" sz="1200" b="0" i="0" u="none" strike="noStrike" kern="1200" dirty="0">
                          <a:solidFill>
                            <a:schemeClr val="tx1"/>
                          </a:solidFill>
                          <a:effectLst/>
                          <a:latin typeface="+mn-lt"/>
                          <a:ea typeface="+mn-ea"/>
                          <a:cs typeface="+mn-cs"/>
                        </a:rPr>
                        <a:t> </a:t>
                      </a:r>
                      <a:r>
                        <a:rPr lang="en-GB" sz="1200" b="0" i="0" u="none" strike="noStrike" dirty="0">
                          <a:effectLst/>
                          <a:latin typeface="+mn-lt"/>
                        </a:rPr>
                        <a:t>Overweight and obesity prevalence was lower in this setting compared with other national data, this may have confounded the results.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74014838"/>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p:txBody>
          <a:bodyPr/>
          <a:lstStyle/>
          <a:p>
            <a:r>
              <a:rPr lang="en-GB" dirty="0"/>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1855403697"/>
              </p:ext>
            </p:extLst>
          </p:nvPr>
        </p:nvGraphicFramePr>
        <p:xfrm>
          <a:off x="805343" y="1509861"/>
          <a:ext cx="10823895" cy="3661276"/>
        </p:xfrm>
        <a:graphic>
          <a:graphicData uri="http://schemas.openxmlformats.org/drawingml/2006/table">
            <a:tbl>
              <a:tblPr firstRow="1" firstCol="1" bandRow="1"/>
              <a:tblGrid>
                <a:gridCol w="1903152">
                  <a:extLst>
                    <a:ext uri="{9D8B030D-6E8A-4147-A177-3AD203B41FA5}">
                      <a16:colId xmlns:a16="http://schemas.microsoft.com/office/drawing/2014/main" val="2791120806"/>
                    </a:ext>
                  </a:extLst>
                </a:gridCol>
                <a:gridCol w="2913859">
                  <a:extLst>
                    <a:ext uri="{9D8B030D-6E8A-4147-A177-3AD203B41FA5}">
                      <a16:colId xmlns:a16="http://schemas.microsoft.com/office/drawing/2014/main" val="3589850242"/>
                    </a:ext>
                  </a:extLst>
                </a:gridCol>
                <a:gridCol w="2498559">
                  <a:extLst>
                    <a:ext uri="{9D8B030D-6E8A-4147-A177-3AD203B41FA5}">
                      <a16:colId xmlns:a16="http://schemas.microsoft.com/office/drawing/2014/main" val="2229489048"/>
                    </a:ext>
                  </a:extLst>
                </a:gridCol>
                <a:gridCol w="3508325">
                  <a:extLst>
                    <a:ext uri="{9D8B030D-6E8A-4147-A177-3AD203B41FA5}">
                      <a16:colId xmlns:a16="http://schemas.microsoft.com/office/drawing/2014/main" val="2241838310"/>
                    </a:ext>
                  </a:extLst>
                </a:gridCol>
              </a:tblGrid>
              <a:tr h="280827">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Author and title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800" b="0" i="0" u="none" strike="noStrike" dirty="0">
                        <a:effectLst/>
                        <a:latin typeface="Arial" panose="020B0604020202020204" pitchFamily="34" charset="0"/>
                      </a:endParaRPr>
                    </a:p>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664653">
                <a:tc>
                  <a:txBody>
                    <a:bodyPr/>
                    <a:lstStyle/>
                    <a:p>
                      <a:pPr algn="l" fontAlgn="t">
                        <a:spcBef>
                          <a:spcPts val="0"/>
                        </a:spcBef>
                        <a:spcAft>
                          <a:spcPts val="0"/>
                        </a:spcAft>
                      </a:pPr>
                      <a:r>
                        <a:rPr lang="en-GB" sz="1200" b="0" i="0" kern="1200" dirty="0">
                          <a:solidFill>
                            <a:schemeClr val="tx1"/>
                          </a:solidFill>
                          <a:effectLst/>
                          <a:latin typeface="+mn-lt"/>
                          <a:ea typeface="+mn-ea"/>
                          <a:cs typeface="+mn-cs"/>
                        </a:rPr>
                        <a:t>Wilding, (2020)</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kern="1200" dirty="0">
                          <a:solidFill>
                            <a:schemeClr val="tx1"/>
                          </a:solidFill>
                          <a:effectLst/>
                          <a:latin typeface="+mn-lt"/>
                          <a:ea typeface="+mn-ea"/>
                          <a:cs typeface="+mn-cs"/>
                        </a:rPr>
                        <a:t>geographical inequalities in overweight and obesity prevalence among children</a:t>
                      </a:r>
                      <a:r>
                        <a:rPr lang="en-GB" sz="1800" b="0" i="0" kern="1200" dirty="0">
                          <a:solidFill>
                            <a:schemeClr val="tx1"/>
                          </a:solidFill>
                          <a:effectLst/>
                          <a:latin typeface="+mn-lt"/>
                          <a:ea typeface="+mn-ea"/>
                          <a:cs typeface="+mn-cs"/>
                        </a:rPr>
                        <a:t>.</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rPr>
                        <a:t>Quantitative and Qualitative</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rPr>
                        <a:t>Record from school and hospitals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kern="1200" dirty="0">
                          <a:solidFill>
                            <a:srgbClr val="FF0000"/>
                          </a:solidFill>
                          <a:effectLst/>
                          <a:latin typeface="+mn-lt"/>
                          <a:ea typeface="+mn-ea"/>
                          <a:cs typeface="+mn-cs"/>
                        </a:rPr>
                        <a:t>paternal factors, maternal diet in pregnancy, parental diet and physical activity, family income, and child’s diet, that the study was not included</a:t>
                      </a:r>
                      <a:endParaRPr lang="en-GB" sz="1200" b="0" i="0" u="none" strike="noStrike" dirty="0">
                        <a:solidFill>
                          <a:srgbClr val="FF0000"/>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593626">
                <a:tc>
                  <a:txBody>
                    <a:bodyPr/>
                    <a:lstStyle/>
                    <a:p>
                      <a:pPr algn="l" fontAlgn="t">
                        <a:spcBef>
                          <a:spcPts val="0"/>
                        </a:spcBef>
                        <a:spcAft>
                          <a:spcPts val="0"/>
                        </a:spcAft>
                      </a:pPr>
                      <a:r>
                        <a:rPr lang="en-GB" sz="1200" b="0" i="0" u="none" strike="noStrike" kern="1200" dirty="0">
                          <a:solidFill>
                            <a:schemeClr val="tx1"/>
                          </a:solidFill>
                          <a:effectLst/>
                          <a:latin typeface="+mn-lt"/>
                          <a:ea typeface="+mn-ea"/>
                          <a:cs typeface="+mn-cs"/>
                        </a:rPr>
                        <a:t>Le Balance (2015)</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r>
                        <a:rPr lang="en-GB" sz="1200" b="0" i="0" kern="1200" dirty="0">
                          <a:solidFill>
                            <a:schemeClr val="tx1"/>
                          </a:solidFill>
                          <a:effectLst/>
                          <a:latin typeface="+mn-lt"/>
                          <a:ea typeface="+mn-ea"/>
                          <a:cs typeface="+mn-cs"/>
                        </a:rPr>
                        <a:t>.screen time,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lifestyle</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rPr>
                        <a:t>Quantitative</a:t>
                      </a:r>
                    </a:p>
                    <a:p>
                      <a:pPr algn="l" fontAlgn="t">
                        <a:spcBef>
                          <a:spcPts val="0"/>
                        </a:spcBef>
                        <a:spcAft>
                          <a:spcPts val="0"/>
                        </a:spcAft>
                      </a:pPr>
                      <a:r>
                        <a:rPr lang="en-GB" sz="1200" b="0" i="0" u="none" strike="noStrike" dirty="0">
                          <a:effectLst/>
                          <a:latin typeface="+mn-lt"/>
                        </a:rPr>
                        <a:t>9-11 years 5844 children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kern="1200" dirty="0">
                          <a:solidFill>
                            <a:srgbClr val="FF0000"/>
                          </a:solidFill>
                          <a:effectLst/>
                          <a:latin typeface="+mn-lt"/>
                          <a:ea typeface="+mn-ea"/>
                          <a:cs typeface="+mn-cs"/>
                        </a:rPr>
                        <a:t>represents the most geographically and culturally diverse study sample</a:t>
                      </a:r>
                      <a:endParaRPr lang="en-GB" sz="1200" b="0" i="0" u="none" strike="noStrike" dirty="0">
                        <a:solidFill>
                          <a:srgbClr val="FF0000"/>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316308">
                <a:tc>
                  <a:txBody>
                    <a:bodyPr/>
                    <a:lstStyle/>
                    <a:p>
                      <a:pPr algn="l" fontAlgn="t">
                        <a:spcBef>
                          <a:spcPts val="0"/>
                        </a:spcBef>
                        <a:spcAft>
                          <a:spcPts val="0"/>
                        </a:spcAft>
                      </a:pPr>
                      <a:r>
                        <a:rPr lang="en-GB" sz="1200" b="0" i="0" u="none" strike="noStrike" kern="1200" dirty="0">
                          <a:solidFill>
                            <a:schemeClr val="tx1"/>
                          </a:solidFill>
                          <a:effectLst/>
                          <a:latin typeface="+mn-lt"/>
                          <a:ea typeface="+mn-ea"/>
                          <a:cs typeface="+mn-cs"/>
                        </a:rPr>
                        <a:t>Wong, (2017)</a:t>
                      </a:r>
                      <a:endParaRPr lang="en-GB" sz="1200" b="0" i="0" u="none" strike="noStrike" dirty="0">
                        <a:solidFill>
                          <a:schemeClr val="tx1"/>
                        </a:solidFill>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r>
                        <a:rPr lang="en-GB" sz="1200" b="0" i="0" u="none" strike="noStrike" dirty="0">
                          <a:effectLst/>
                          <a:latin typeface="+mn-lt"/>
                          <a:ea typeface="Calibri" panose="020F0502020204030204" pitchFamily="34" charset="0"/>
                          <a:cs typeface="Times New Roman" panose="02020603050405020304" pitchFamily="18" charset="0"/>
                        </a:rPr>
                        <a:t>impact of Father participation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rPr>
                        <a:t>Qualitative </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rPr>
                        <a:t>Focus groups data collection analysis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solidFill>
                            <a:srgbClr val="FF0000"/>
                          </a:solidFill>
                          <a:effectLst/>
                          <a:latin typeface="+mn-lt"/>
                        </a:rPr>
                        <a:t>There was not control for maternal and grandparent  involvement .</a:t>
                      </a:r>
                    </a:p>
                    <a:p>
                      <a:pPr algn="l" fontAlgn="t">
                        <a:spcBef>
                          <a:spcPts val="0"/>
                        </a:spcBef>
                        <a:spcAft>
                          <a:spcPts val="0"/>
                        </a:spcAft>
                      </a:pPr>
                      <a:r>
                        <a:rPr lang="en-GB" sz="1200" b="0" i="0" u="none" strike="noStrike" dirty="0">
                          <a:solidFill>
                            <a:srgbClr val="FF0000"/>
                          </a:solidFill>
                          <a:effectLst/>
                          <a:latin typeface="+mn-lt"/>
                        </a:rPr>
                        <a:t>The study just includes  two-parent heterosexual families.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266487">
                <a:tc>
                  <a:txBody>
                    <a:bodyPr/>
                    <a:lstStyle/>
                    <a:p>
                      <a:pPr algn="l" fontAlgn="t">
                        <a:spcBef>
                          <a:spcPts val="0"/>
                        </a:spcBef>
                        <a:spcAft>
                          <a:spcPts val="0"/>
                        </a:spcAft>
                      </a:pPr>
                      <a:r>
                        <a:rPr lang="en-GB" sz="1200" b="0" i="0" kern="1200" dirty="0">
                          <a:solidFill>
                            <a:schemeClr val="tx1"/>
                          </a:solidFill>
                          <a:effectLst/>
                          <a:latin typeface="+mn-lt"/>
                          <a:ea typeface="+mn-ea"/>
                          <a:cs typeface="+mn-cs"/>
                        </a:rPr>
                        <a:t>Dogra et al, (2021)</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effectLst/>
                          <a:latin typeface="+mn-lt"/>
                        </a:rPr>
                        <a:t>Examining intervention methods in tackling obesity through Islamic religious setting.</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mn-lt"/>
                          <a:cs typeface="Times New Roman" panose="02020603050405020304" pitchFamily="18" charset="0"/>
                        </a:rPr>
                        <a:t>Qualitative, i</a:t>
                      </a:r>
                      <a:r>
                        <a:rPr lang="en-GB" sz="1200" b="1" i="0" kern="1200" dirty="0">
                          <a:solidFill>
                            <a:schemeClr val="tx1"/>
                          </a:solidFill>
                          <a:effectLst/>
                          <a:latin typeface="+mn-lt"/>
                          <a:ea typeface="+mn-ea"/>
                          <a:cs typeface="+mn-cs"/>
                        </a:rPr>
                        <a:t>nterviews and focus group discussions, statistics and surveys</a:t>
                      </a:r>
                      <a:endParaRPr lang="en-GB" sz="1200" b="1"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0" i="0" u="none" strike="noStrike" dirty="0">
                          <a:solidFill>
                            <a:srgbClr val="FF0000"/>
                          </a:solidFill>
                          <a:effectLst/>
                          <a:latin typeface="+mn-lt"/>
                        </a:rPr>
                        <a:t>might have presented another challenge of social desirability and less open or frank conversations.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351385">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Anderson et al, (2017)</a:t>
                      </a:r>
                      <a:endParaRPr lang="en-GB" sz="1200" b="0" i="0" u="none" strike="noStrike" dirty="0">
                        <a:effectLst/>
                        <a:latin typeface="+mn-lt"/>
                      </a:endParaRPr>
                    </a:p>
                    <a:p>
                      <a:pPr algn="l" fontAlgn="t">
                        <a:spcBef>
                          <a:spcPts val="0"/>
                        </a:spcBef>
                        <a:spcAft>
                          <a:spcPts val="0"/>
                        </a:spcAft>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ea typeface="Calibri" panose="020F0502020204030204" pitchFamily="34" charset="0"/>
                          <a:cs typeface="Times New Roman" panose="02020603050405020304" pitchFamily="18" charset="0"/>
                        </a:rPr>
                        <a:t> </a:t>
                      </a:r>
                      <a:r>
                        <a:rPr lang="en-GB" sz="1200" b="0" i="0" u="none" strike="noStrike" dirty="0">
                          <a:effectLst/>
                          <a:latin typeface="+mn-lt"/>
                          <a:ea typeface="Calibri" panose="020F0502020204030204" pitchFamily="34" charset="0"/>
                          <a:cs typeface="Times New Roman" panose="02020603050405020304" pitchFamily="18" charset="0"/>
                        </a:rPr>
                        <a:t>impact of self regulation , household routines on childhood obesity</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rPr>
                        <a:t>Quantitative and Qualitative</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rPr>
                        <a:t>Data collection survey, </a:t>
                      </a:r>
                      <a:r>
                        <a:rPr lang="en-GB" sz="1200" b="0" i="0" u="none" strike="noStrike" dirty="0">
                          <a:effectLst/>
                          <a:latin typeface="+mn-lt"/>
                          <a:cs typeface="Calibri" panose="020F0502020204030204" pitchFamily="34" charset="0"/>
                        </a:rPr>
                        <a:t>Questionnaire</a:t>
                      </a:r>
                      <a:endParaRPr lang="en-GB" sz="1200" b="0" i="0" u="none" strike="noStrike" dirty="0">
                        <a:effectLst/>
                        <a:latin typeface="+mn-lt"/>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rPr>
                        <a:t>statistics</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solidFill>
                            <a:srgbClr val="FF0000"/>
                          </a:solidFill>
                          <a:effectLst/>
                          <a:latin typeface="+mn-lt"/>
                          <a:ea typeface="Calibri" panose="020F0502020204030204" pitchFamily="34" charset="0"/>
                          <a:cs typeface="Times New Roman" panose="02020603050405020304" pitchFamily="18" charset="0"/>
                        </a:rPr>
                        <a:t>The limitation is </a:t>
                      </a:r>
                      <a:r>
                        <a:rPr lang="en-GB" sz="1200" b="0" i="0" kern="1200" dirty="0">
                          <a:solidFill>
                            <a:srgbClr val="FF0000"/>
                          </a:solidFill>
                          <a:effectLst/>
                          <a:latin typeface="+mn-lt"/>
                          <a:ea typeface="+mn-ea"/>
                          <a:cs typeface="+mn-cs"/>
                        </a:rPr>
                        <a:t>may not be generalizable to earlier or later born cohorts or children in other countries.</a:t>
                      </a:r>
                      <a:r>
                        <a:rPr lang="en-GB" sz="1800" b="0" i="0" kern="1200" dirty="0">
                          <a:solidFill>
                            <a:schemeClr val="tx1"/>
                          </a:solidFill>
                          <a:effectLst/>
                          <a:latin typeface="+mn-lt"/>
                          <a:ea typeface="+mn-ea"/>
                          <a:cs typeface="+mn-cs"/>
                        </a:rPr>
                        <a:t>. </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kern="1200" dirty="0">
                          <a:solidFill>
                            <a:srgbClr val="FF0000"/>
                          </a:solidFill>
                          <a:effectLst/>
                          <a:latin typeface="+mn-lt"/>
                          <a:ea typeface="+mn-ea"/>
                          <a:cs typeface="+mn-cs"/>
                        </a:rPr>
                        <a:t>May be Children were measured imprecisely by parents</a:t>
                      </a:r>
                      <a:r>
                        <a:rPr lang="en-GB" sz="1200" b="0" i="0" u="none" strike="noStrike" kern="1200" dirty="0">
                          <a:solidFill>
                            <a:srgbClr val="FF0000"/>
                          </a:solidFill>
                          <a:effectLst/>
                          <a:latin typeface="Arial" panose="020B0604020202020204" pitchFamily="34" charset="0"/>
                          <a:ea typeface="+mn-ea"/>
                          <a:cs typeface="+mn-cs"/>
                        </a:rPr>
                        <a:t>.</a:t>
                      </a:r>
                      <a:endParaRPr lang="en-GB" sz="1200" b="0" i="0" u="none" strike="noStrike" kern="1200" dirty="0">
                        <a:solidFill>
                          <a:srgbClr val="FF0000"/>
                        </a:solidFill>
                        <a:effectLst/>
                        <a:latin typeface="+mn-lt"/>
                        <a:ea typeface="+mn-ea"/>
                        <a:cs typeface="+mn-cs"/>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graphicFrame>
        <p:nvGraphicFramePr>
          <p:cNvPr id="3" name="Table 2">
            <a:extLst>
              <a:ext uri="{FF2B5EF4-FFF2-40B4-BE49-F238E27FC236}">
                <a16:creationId xmlns:a16="http://schemas.microsoft.com/office/drawing/2014/main" id="{DD233A22-FA2C-4722-A3BE-4A98A2F7E3AE}"/>
              </a:ext>
            </a:extLst>
          </p:cNvPr>
          <p:cNvGraphicFramePr>
            <a:graphicFrameLocks noGrp="1"/>
          </p:cNvGraphicFramePr>
          <p:nvPr>
            <p:extLst>
              <p:ext uri="{D42A27DB-BD31-4B8C-83A1-F6EECF244321}">
                <p14:modId xmlns:p14="http://schemas.microsoft.com/office/powerpoint/2010/main" val="3721628751"/>
              </p:ext>
            </p:extLst>
          </p:nvPr>
        </p:nvGraphicFramePr>
        <p:xfrm>
          <a:off x="805343" y="5171137"/>
          <a:ext cx="10849062" cy="585470"/>
        </p:xfrm>
        <a:graphic>
          <a:graphicData uri="http://schemas.openxmlformats.org/drawingml/2006/table">
            <a:tbl>
              <a:tblPr firstRow="1" firstCol="1" bandRow="1"/>
              <a:tblGrid>
                <a:gridCol w="1928319">
                  <a:extLst>
                    <a:ext uri="{9D8B030D-6E8A-4147-A177-3AD203B41FA5}">
                      <a16:colId xmlns:a16="http://schemas.microsoft.com/office/drawing/2014/main" val="4242175157"/>
                    </a:ext>
                  </a:extLst>
                </a:gridCol>
                <a:gridCol w="2895351">
                  <a:extLst>
                    <a:ext uri="{9D8B030D-6E8A-4147-A177-3AD203B41FA5}">
                      <a16:colId xmlns:a16="http://schemas.microsoft.com/office/drawing/2014/main" val="3964155353"/>
                    </a:ext>
                  </a:extLst>
                </a:gridCol>
                <a:gridCol w="2517067">
                  <a:extLst>
                    <a:ext uri="{9D8B030D-6E8A-4147-A177-3AD203B41FA5}">
                      <a16:colId xmlns:a16="http://schemas.microsoft.com/office/drawing/2014/main" val="2712819398"/>
                    </a:ext>
                  </a:extLst>
                </a:gridCol>
                <a:gridCol w="3508325">
                  <a:extLst>
                    <a:ext uri="{9D8B030D-6E8A-4147-A177-3AD203B41FA5}">
                      <a16:colId xmlns:a16="http://schemas.microsoft.com/office/drawing/2014/main" val="2229469285"/>
                    </a:ext>
                  </a:extLst>
                </a:gridCol>
              </a:tblGrid>
              <a:tr h="283148">
                <a:tc>
                  <a:txBody>
                    <a:bodyPr/>
                    <a:lstStyle/>
                    <a:p>
                      <a:pPr algn="l" fontAlgn="t">
                        <a:spcBef>
                          <a:spcPts val="0"/>
                        </a:spcBef>
                        <a:spcAft>
                          <a:spcPts val="0"/>
                        </a:spcAft>
                      </a:pPr>
                      <a:r>
                        <a:rPr lang="en-GB" sz="1400" b="0" i="0" u="none" strike="noStrike" dirty="0">
                          <a:effectLst/>
                          <a:latin typeface="+mn-lt"/>
                        </a:rPr>
                        <a:t>Schroeder, (2021)</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Times New Roman" panose="02020603050405020304" pitchFamily="18" charset="0"/>
                          <a:ea typeface="Calibri" panose="020F0502020204030204" pitchFamily="34" charset="0"/>
                          <a:cs typeface="Times New Roman" panose="02020603050405020304" pitchFamily="18" charset="0"/>
                        </a:rPr>
                        <a:t>impact of </a:t>
                      </a:r>
                      <a:r>
                        <a:rPr lang="en-GB" sz="1200" b="0" i="0" kern="1200" dirty="0">
                          <a:solidFill>
                            <a:schemeClr val="tx1"/>
                          </a:solidFill>
                          <a:effectLst/>
                          <a:latin typeface="+mn-lt"/>
                          <a:ea typeface="+mn-ea"/>
                          <a:cs typeface="+mn-cs"/>
                        </a:rPr>
                        <a:t>adverse childhood experiences for the childhood obesity</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4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mn-lt"/>
                        </a:rPr>
                        <a:t>Quantitative, </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effectLst/>
                          <a:latin typeface="+mn-lt"/>
                        </a:rPr>
                        <a:t>Data collection by records, statistic</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solidFill>
                            <a:srgbClr val="FF0000"/>
                          </a:solidFill>
                          <a:effectLst/>
                          <a:latin typeface="+mn-lt"/>
                          <a:ea typeface="Calibri" panose="020F0502020204030204" pitchFamily="34" charset="0"/>
                          <a:cs typeface="Times New Roman" panose="02020603050405020304" pitchFamily="18" charset="0"/>
                        </a:rPr>
                        <a:t>There may be  risk of bias in included studies.</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u="none" strike="noStrike" dirty="0">
                          <a:solidFill>
                            <a:srgbClr val="FF0000"/>
                          </a:solidFill>
                          <a:effectLst/>
                          <a:latin typeface="+mn-lt"/>
                        </a:rPr>
                        <a:t>The search may have missed studies due the use of one screener or the search strategy.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4973205"/>
                  </a:ext>
                </a:extLst>
              </a:tr>
            </a:tbl>
          </a:graphicData>
        </a:graphic>
      </p:graphicFrame>
    </p:spTree>
    <p:extLst>
      <p:ext uri="{BB962C8B-B14F-4D97-AF65-F5344CB8AC3E}">
        <p14:creationId xmlns:p14="http://schemas.microsoft.com/office/powerpoint/2010/main" val="3362199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r>
              <a:rPr lang="en-GB" dirty="0"/>
              <a:t>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838200" y="1451295"/>
            <a:ext cx="10515600" cy="4725668"/>
          </a:xfrm>
        </p:spPr>
        <p:txBody>
          <a:bodyPr>
            <a:normAutofit/>
          </a:bodyPr>
          <a:lstStyle/>
          <a:p>
            <a:r>
              <a:rPr lang="en-US" sz="2000" b="1" dirty="0"/>
              <a:t>Key findings:</a:t>
            </a:r>
          </a:p>
          <a:p>
            <a:pPr marL="514350" indent="-514350">
              <a:buFont typeface="+mj-lt"/>
              <a:buAutoNum type="arabicPeriod"/>
            </a:pPr>
            <a:r>
              <a:rPr lang="en-US" sz="1600" dirty="0"/>
              <a:t>Family impact is important </a:t>
            </a:r>
          </a:p>
          <a:p>
            <a:pPr marL="514350" indent="-514350">
              <a:buFont typeface="+mj-lt"/>
              <a:buAutoNum type="arabicPeriod"/>
            </a:pPr>
            <a:r>
              <a:rPr lang="en-US" sz="1600" dirty="0"/>
              <a:t>Educate parents about obesity not sufficient</a:t>
            </a:r>
          </a:p>
          <a:p>
            <a:pPr marL="514350" indent="-514350">
              <a:buFont typeface="+mj-lt"/>
              <a:buAutoNum type="arabicPeriod"/>
            </a:pPr>
            <a:r>
              <a:rPr lang="en-US" sz="1600" dirty="0"/>
              <a:t>Involvement into the obesity program is not effective</a:t>
            </a:r>
          </a:p>
          <a:p>
            <a:pPr marL="514350" indent="-514350">
              <a:buFont typeface="+mj-lt"/>
              <a:buAutoNum type="arabicPeriod"/>
            </a:pPr>
            <a:r>
              <a:rPr lang="en-US" sz="1600" dirty="0"/>
              <a:t>The need for legal intervention in families is unclear</a:t>
            </a:r>
          </a:p>
          <a:p>
            <a:pPr marL="514350" indent="-514350">
              <a:buFont typeface="+mj-lt"/>
              <a:buAutoNum type="arabicPeriod"/>
            </a:pPr>
            <a:r>
              <a:rPr lang="en-US" sz="1600" dirty="0"/>
              <a:t>Link between informal childcare and obesity</a:t>
            </a:r>
          </a:p>
          <a:p>
            <a:pPr marL="514350" indent="-514350">
              <a:buFont typeface="+mj-lt"/>
              <a:buAutoNum type="arabicPeriod"/>
            </a:pPr>
            <a:r>
              <a:rPr lang="en-US" sz="1600" dirty="0"/>
              <a:t>Impact of obesity in young children</a:t>
            </a:r>
          </a:p>
          <a:p>
            <a:r>
              <a:rPr lang="en-US" sz="2000" b="1" dirty="0"/>
              <a:t>Key themes:</a:t>
            </a:r>
          </a:p>
          <a:p>
            <a:pPr marL="514350" indent="-514350">
              <a:buFont typeface="+mj-lt"/>
              <a:buAutoNum type="arabicPeriod"/>
            </a:pPr>
            <a:r>
              <a:rPr lang="en-US" sz="1600" dirty="0"/>
              <a:t>Parent focus on children </a:t>
            </a:r>
          </a:p>
          <a:p>
            <a:pPr marL="514350" indent="-514350">
              <a:buFont typeface="+mj-lt"/>
              <a:buAutoNum type="arabicPeriod"/>
            </a:pPr>
            <a:r>
              <a:rPr lang="en-US" sz="1600" dirty="0"/>
              <a:t>Support and training about obesity</a:t>
            </a:r>
          </a:p>
          <a:p>
            <a:pPr marL="514350" indent="-514350">
              <a:buFont typeface="+mj-lt"/>
              <a:buAutoNum type="arabicPeriod"/>
            </a:pPr>
            <a:r>
              <a:rPr lang="en-US" sz="1600" dirty="0"/>
              <a:t>Face to face interview</a:t>
            </a:r>
          </a:p>
          <a:p>
            <a:pPr marL="514350" indent="-514350">
              <a:buFont typeface="+mj-lt"/>
              <a:buAutoNum type="arabicPeriod"/>
            </a:pPr>
            <a:r>
              <a:rPr lang="en-US" sz="1600" dirty="0"/>
              <a:t>More resource about legal intervention in families</a:t>
            </a:r>
          </a:p>
          <a:p>
            <a:pPr marL="514350" indent="-514350">
              <a:buFont typeface="+mj-lt"/>
              <a:buAutoNum type="arabicPeriod"/>
            </a:pPr>
            <a:endParaRPr lang="en-US" sz="1800" dirty="0"/>
          </a:p>
          <a:p>
            <a:pPr marL="514350" indent="-514350">
              <a:buFont typeface="+mj-lt"/>
              <a:buAutoNum type="arabicPeriod"/>
            </a:pPr>
            <a:endParaRPr lang="en-US" sz="1800" dirty="0"/>
          </a:p>
          <a:p>
            <a:endParaRPr lang="en-GB" dirty="0"/>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7731</TotalTime>
  <Words>1010</Words>
  <Application>Microsoft Office PowerPoint</Application>
  <PresentationFormat>Widescreen</PresentationFormat>
  <Paragraphs>124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Introduction to Research BMHP5005 Viva</vt:lpstr>
      <vt:lpstr>Literature Review Focus</vt:lpstr>
      <vt:lpstr>Methods</vt:lpstr>
      <vt:lpstr>Literature Review</vt:lpstr>
      <vt:lpstr>Literature Review</vt:lpstr>
      <vt:lpstr>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Edit Tingyela (1917242)</cp:lastModifiedBy>
  <cp:revision>45</cp:revision>
  <dcterms:created xsi:type="dcterms:W3CDTF">2020-04-30T09:56:57Z</dcterms:created>
  <dcterms:modified xsi:type="dcterms:W3CDTF">2021-08-11T22:54:18Z</dcterms:modified>
</cp:coreProperties>
</file>