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82" r:id="rId3"/>
    <p:sldId id="285" r:id="rId4"/>
    <p:sldId id="261" r:id="rId5"/>
    <p:sldId id="284" r:id="rId6"/>
    <p:sldId id="269" r:id="rId7"/>
    <p:sldId id="270" r:id="rId8"/>
    <p:sldId id="281"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5E830C-0640-1C5A-5174-12FFE5BCF430}" v="46" dt="2023-11-28T15:44:29.381"/>
    <p1510:client id="{55503807-DBB5-4D64-C1B7-4AA122D644B1}" v="81" dt="2023-11-30T08:32:30.119"/>
    <p1510:client id="{6BAA9B96-F5DC-D693-1134-D8302AC9BDC5}" v="124" dt="2023-11-27T09:45:28.718"/>
    <p1510:client id="{83AC7D96-0AD0-452C-9486-1161F2C491DA}" v="353" dt="2023-11-23T14:30:54.968"/>
    <p1510:client id="{BDE7CECF-7A62-A543-F9F6-42D9D72B4652}" v="88" dt="2023-11-28T15:34:31.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C7CFC9-CFE7-460A-A54B-E0CA396C10D6}" type="datetimeFigureOut">
              <a:t>12/1/2023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85F270-F92D-4094-A275-74DA779D50AC}" type="slidenum">
              <a:t>‹#›</a:t>
            </a:fld>
            <a:endParaRPr lang="en-GB"/>
          </a:p>
        </p:txBody>
      </p:sp>
    </p:spTree>
    <p:extLst>
      <p:ext uri="{BB962C8B-B14F-4D97-AF65-F5344CB8AC3E}">
        <p14:creationId xmlns:p14="http://schemas.microsoft.com/office/powerpoint/2010/main" val="831327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Sherman is an American Criminologist and Police educator </a:t>
            </a:r>
          </a:p>
        </p:txBody>
      </p:sp>
      <p:sp>
        <p:nvSpPr>
          <p:cNvPr id="4" name="Slide Number Placeholder 3"/>
          <p:cNvSpPr>
            <a:spLocks noGrp="1"/>
          </p:cNvSpPr>
          <p:nvPr>
            <p:ph type="sldNum" sz="quarter" idx="5"/>
          </p:nvPr>
        </p:nvSpPr>
        <p:spPr/>
        <p:txBody>
          <a:bodyPr/>
          <a:lstStyle/>
          <a:p>
            <a:fld id="{237B5ECF-E61F-4BB0-8DEF-7F905D39C75F}" type="slidenum">
              <a:t>4</a:t>
            </a:fld>
            <a:endParaRPr lang="en-GB"/>
          </a:p>
        </p:txBody>
      </p:sp>
    </p:spTree>
    <p:extLst>
      <p:ext uri="{BB962C8B-B14F-4D97-AF65-F5344CB8AC3E}">
        <p14:creationId xmlns:p14="http://schemas.microsoft.com/office/powerpoint/2010/main" val="2222925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5</a:t>
            </a:fld>
            <a:endParaRPr lang="en-GB"/>
          </a:p>
        </p:txBody>
      </p:sp>
    </p:spTree>
    <p:extLst>
      <p:ext uri="{BB962C8B-B14F-4D97-AF65-F5344CB8AC3E}">
        <p14:creationId xmlns:p14="http://schemas.microsoft.com/office/powerpoint/2010/main" val="4027591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01/12/2023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assets.college.police.uk/s3fs-public/2020-08/future-operating-environment-2040.pdf"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hopscotch on a sidewalk">
            <a:extLst>
              <a:ext uri="{FF2B5EF4-FFF2-40B4-BE49-F238E27FC236}">
                <a16:creationId xmlns:a16="http://schemas.microsoft.com/office/drawing/2014/main" id="{82F9536E-1EE2-031F-8CCD-BFD34BBABAEE}"/>
              </a:ext>
            </a:extLst>
          </p:cNvPr>
          <p:cNvPicPr>
            <a:picLocks noChangeAspect="1"/>
          </p:cNvPicPr>
          <p:nvPr/>
        </p:nvPicPr>
        <p:blipFill rotWithShape="1">
          <a:blip r:embed="rId2">
            <a:alphaModFix amt="50000"/>
          </a:blip>
          <a:srcRect t="7591" r="-2" b="8073"/>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cs typeface="Calibri Light"/>
              </a:rPr>
              <a:t>Evidence based policing</a:t>
            </a:r>
            <a:endParaRPr lang="en-GB">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cs typeface="Calibri"/>
              </a:rPr>
              <a:t>BMCP4000</a:t>
            </a:r>
          </a:p>
          <a:p>
            <a:endParaRPr lang="en-GB">
              <a:solidFill>
                <a:srgbClr val="FFFFFF"/>
              </a:solidFill>
              <a:cs typeface="Calibri"/>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CD418-640D-BE8E-EE24-A8C862C862E5}"/>
              </a:ext>
            </a:extLst>
          </p:cNvPr>
          <p:cNvSpPr>
            <a:spLocks noGrp="1"/>
          </p:cNvSpPr>
          <p:nvPr>
            <p:ph type="title"/>
          </p:nvPr>
        </p:nvSpPr>
        <p:spPr>
          <a:xfrm>
            <a:off x="4654296" y="329184"/>
            <a:ext cx="6894576" cy="1783080"/>
          </a:xfrm>
        </p:spPr>
        <p:txBody>
          <a:bodyPr anchor="b">
            <a:normAutofit/>
          </a:bodyPr>
          <a:lstStyle/>
          <a:p>
            <a:r>
              <a:rPr lang="en-GB" sz="5400">
                <a:cs typeface="Calibri Light"/>
              </a:rPr>
              <a:t>Aims for today</a:t>
            </a:r>
            <a:endParaRPr lang="en-GB" sz="5400"/>
          </a:p>
        </p:txBody>
      </p:sp>
      <p:pic>
        <p:nvPicPr>
          <p:cNvPr id="5" name="Picture 4" descr="Glasses on top of a book">
            <a:extLst>
              <a:ext uri="{FF2B5EF4-FFF2-40B4-BE49-F238E27FC236}">
                <a16:creationId xmlns:a16="http://schemas.microsoft.com/office/drawing/2014/main" id="{532737E1-A09C-EF1F-FB89-58543A094392}"/>
              </a:ext>
            </a:extLst>
          </p:cNvPr>
          <p:cNvPicPr>
            <a:picLocks noChangeAspect="1"/>
          </p:cNvPicPr>
          <p:nvPr/>
        </p:nvPicPr>
        <p:blipFill rotWithShape="1">
          <a:blip r:embed="rId2"/>
          <a:srcRect l="20005" r="40873" b="9"/>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8E3B7F-5961-72A3-75C6-9B5FAB178540}"/>
              </a:ext>
            </a:extLst>
          </p:cNvPr>
          <p:cNvSpPr>
            <a:spLocks noGrp="1"/>
          </p:cNvSpPr>
          <p:nvPr>
            <p:ph idx="1"/>
          </p:nvPr>
        </p:nvSpPr>
        <p:spPr>
          <a:xfrm>
            <a:off x="4654296" y="2706624"/>
            <a:ext cx="6894576" cy="3483864"/>
          </a:xfrm>
        </p:spPr>
        <p:txBody>
          <a:bodyPr vert="horz" lIns="91440" tIns="45720" rIns="91440" bIns="45720" rtlCol="0">
            <a:normAutofit/>
          </a:bodyPr>
          <a:lstStyle/>
          <a:p>
            <a:r>
              <a:rPr lang="en-GB" sz="2200">
                <a:cs typeface="Calibri"/>
              </a:rPr>
              <a:t>Conduct research as a group</a:t>
            </a:r>
          </a:p>
          <a:p>
            <a:r>
              <a:rPr lang="en-GB" sz="2200">
                <a:cs typeface="Calibri"/>
              </a:rPr>
              <a:t>Record your findings</a:t>
            </a:r>
          </a:p>
          <a:p>
            <a:r>
              <a:rPr lang="en-GB" sz="2200">
                <a:cs typeface="Calibri"/>
              </a:rPr>
              <a:t>Present your findings</a:t>
            </a:r>
          </a:p>
        </p:txBody>
      </p:sp>
    </p:spTree>
    <p:extLst>
      <p:ext uri="{BB962C8B-B14F-4D97-AF65-F5344CB8AC3E}">
        <p14:creationId xmlns:p14="http://schemas.microsoft.com/office/powerpoint/2010/main" val="2196997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Police car on the street">
            <a:extLst>
              <a:ext uri="{FF2B5EF4-FFF2-40B4-BE49-F238E27FC236}">
                <a16:creationId xmlns:a16="http://schemas.microsoft.com/office/drawing/2014/main" id="{7251D67D-AF80-5CE8-6040-1655E14816BA}"/>
              </a:ext>
            </a:extLst>
          </p:cNvPr>
          <p:cNvPicPr>
            <a:picLocks noGrp="1" noChangeAspect="1"/>
          </p:cNvPicPr>
          <p:nvPr>
            <p:ph idx="1"/>
          </p:nvPr>
        </p:nvPicPr>
        <p:blipFill rotWithShape="1">
          <a:blip r:embed="rId2"/>
          <a:srcRect t="2959" b="12772"/>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5EDEC-F8AC-6927-37FD-AB58CCB8CCB9}"/>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What is evidence based policing?</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8332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E8392-B00B-E7F8-3DDA-6A954C9CD82A}"/>
              </a:ext>
            </a:extLst>
          </p:cNvPr>
          <p:cNvSpPr>
            <a:spLocks noGrp="1"/>
          </p:cNvSpPr>
          <p:nvPr>
            <p:ph type="title"/>
          </p:nvPr>
        </p:nvSpPr>
        <p:spPr>
          <a:xfrm>
            <a:off x="4654296" y="329184"/>
            <a:ext cx="6894576" cy="1783080"/>
          </a:xfrm>
        </p:spPr>
        <p:txBody>
          <a:bodyPr anchor="b">
            <a:normAutofit/>
          </a:bodyPr>
          <a:lstStyle/>
          <a:p>
            <a:r>
              <a:rPr lang="en-GB" sz="5400"/>
              <a:t>What is evidence based policing (EBP)?</a:t>
            </a:r>
          </a:p>
        </p:txBody>
      </p:sp>
      <p:pic>
        <p:nvPicPr>
          <p:cNvPr id="4" name="Picture 3" descr="Professor Lawrence W. Sherman — Cambridge Centre for ...">
            <a:extLst>
              <a:ext uri="{FF2B5EF4-FFF2-40B4-BE49-F238E27FC236}">
                <a16:creationId xmlns:a16="http://schemas.microsoft.com/office/drawing/2014/main" id="{87662AD2-84A6-0666-8F0A-2AA386A64790}"/>
              </a:ext>
            </a:extLst>
          </p:cNvPr>
          <p:cNvPicPr>
            <a:picLocks noChangeAspect="1"/>
          </p:cNvPicPr>
          <p:nvPr/>
        </p:nvPicPr>
        <p:blipFill rotWithShape="1">
          <a:blip r:embed="rId3"/>
          <a:srcRect l="7939" r="1327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339DBD-F240-72BB-8363-FB602F16D559}"/>
              </a:ext>
            </a:extLst>
          </p:cNvPr>
          <p:cNvSpPr>
            <a:spLocks noGrp="1"/>
          </p:cNvSpPr>
          <p:nvPr>
            <p:ph idx="1"/>
          </p:nvPr>
        </p:nvSpPr>
        <p:spPr>
          <a:xfrm>
            <a:off x="4654296" y="2706624"/>
            <a:ext cx="6894576" cy="3483864"/>
          </a:xfrm>
        </p:spPr>
        <p:txBody>
          <a:bodyPr vert="horz" lIns="91440" tIns="45720" rIns="91440" bIns="45720" rtlCol="0">
            <a:normAutofit/>
          </a:bodyPr>
          <a:lstStyle/>
          <a:p>
            <a:r>
              <a:rPr lang="en-GB" sz="2200"/>
              <a:t>Defined by Lawrence Sherman in 1998</a:t>
            </a:r>
            <a:endParaRPr lang="en-US" sz="2200"/>
          </a:p>
          <a:p>
            <a:pPr marL="0" indent="0">
              <a:buNone/>
            </a:pPr>
            <a:r>
              <a:rPr lang="en-GB" sz="2200" i="1"/>
              <a:t>" The use of the best available research on the outcomes of police work to implement guidelines and evaluate agencies, units, and officers. Put more simply, evidence based policing uses research to guide practice and evaluate practitioners. It uses the best evidence to shape the best practice".</a:t>
            </a:r>
          </a:p>
          <a:p>
            <a:pPr marL="0" indent="0">
              <a:buNone/>
            </a:pPr>
            <a:endParaRPr lang="en-GB" sz="2200"/>
          </a:p>
        </p:txBody>
      </p:sp>
    </p:spTree>
    <p:extLst>
      <p:ext uri="{BB962C8B-B14F-4D97-AF65-F5344CB8AC3E}">
        <p14:creationId xmlns:p14="http://schemas.microsoft.com/office/powerpoint/2010/main" val="2416385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0EFCAE-5E98-8296-C75D-A550CA312857}"/>
              </a:ext>
            </a:extLst>
          </p:cNvPr>
          <p:cNvSpPr>
            <a:spLocks noGrp="1"/>
          </p:cNvSpPr>
          <p:nvPr>
            <p:ph type="title"/>
          </p:nvPr>
        </p:nvSpPr>
        <p:spPr>
          <a:xfrm>
            <a:off x="5297762" y="329184"/>
            <a:ext cx="6251110" cy="1783080"/>
          </a:xfrm>
        </p:spPr>
        <p:txBody>
          <a:bodyPr anchor="b">
            <a:normAutofit/>
          </a:bodyPr>
          <a:lstStyle/>
          <a:p>
            <a:r>
              <a:rPr lang="en-GB" sz="5400" dirty="0"/>
              <a:t>EBP challenges accepted practices</a:t>
            </a:r>
          </a:p>
        </p:txBody>
      </p:sp>
      <p:pic>
        <p:nvPicPr>
          <p:cNvPr id="5" name="Picture 4" descr="Exclamation mark on a yellow background">
            <a:extLst>
              <a:ext uri="{FF2B5EF4-FFF2-40B4-BE49-F238E27FC236}">
                <a16:creationId xmlns:a16="http://schemas.microsoft.com/office/drawing/2014/main" id="{8036CEE3-8BA1-055E-B00A-3DB99F02CC52}"/>
              </a:ext>
            </a:extLst>
          </p:cNvPr>
          <p:cNvPicPr>
            <a:picLocks noChangeAspect="1"/>
          </p:cNvPicPr>
          <p:nvPr/>
        </p:nvPicPr>
        <p:blipFill rotWithShape="1">
          <a:blip r:embed="rId3"/>
          <a:srcRect l="31068" r="18000" b="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383053-3F92-E94D-E8F8-39F8EE29B060}"/>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t>Do we really understand the problem?</a:t>
            </a:r>
          </a:p>
          <a:p>
            <a:r>
              <a:rPr lang="en-GB" sz="2200"/>
              <a:t>What impact is this approach having?</a:t>
            </a:r>
          </a:p>
          <a:p>
            <a:r>
              <a:rPr lang="en-GB" sz="2200"/>
              <a:t>Are we being effective?</a:t>
            </a:r>
          </a:p>
          <a:p>
            <a:r>
              <a:rPr lang="en-GB" sz="2200"/>
              <a:t>Why do we do things the way we do?</a:t>
            </a:r>
          </a:p>
          <a:p>
            <a:endParaRPr lang="en-GB" sz="2200"/>
          </a:p>
          <a:p>
            <a:pPr marL="0" indent="0">
              <a:buNone/>
            </a:pPr>
            <a:r>
              <a:rPr lang="en-GB" sz="2200" i="1"/>
              <a:t>"The benefits of Evidence based policing is maximising the policing response for the public and minimising the risk of causing harm through policing practices" </a:t>
            </a:r>
            <a:r>
              <a:rPr lang="en-GB" sz="2200"/>
              <a:t>(Kime and Wheller, 2018).</a:t>
            </a:r>
          </a:p>
          <a:p>
            <a:pPr marL="0" indent="0">
              <a:buNone/>
            </a:pPr>
            <a:endParaRPr lang="en-GB" sz="2200"/>
          </a:p>
        </p:txBody>
      </p:sp>
    </p:spTree>
    <p:extLst>
      <p:ext uri="{BB962C8B-B14F-4D97-AF65-F5344CB8AC3E}">
        <p14:creationId xmlns:p14="http://schemas.microsoft.com/office/powerpoint/2010/main" val="346011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0B0AC3-2E6D-3D91-99B9-9837B7718F2E}"/>
              </a:ext>
            </a:extLst>
          </p:cNvPr>
          <p:cNvSpPr>
            <a:spLocks noGrp="1"/>
          </p:cNvSpPr>
          <p:nvPr>
            <p:ph type="title"/>
          </p:nvPr>
        </p:nvSpPr>
        <p:spPr>
          <a:xfrm>
            <a:off x="841248" y="256032"/>
            <a:ext cx="10506456" cy="1014984"/>
          </a:xfrm>
        </p:spPr>
        <p:txBody>
          <a:bodyPr anchor="b">
            <a:normAutofit/>
          </a:bodyPr>
          <a:lstStyle/>
          <a:p>
            <a:r>
              <a:rPr lang="en-GB" dirty="0">
                <a:cs typeface="Calibri Light"/>
              </a:rPr>
              <a:t>Research task</a:t>
            </a:r>
            <a:endParaRPr lang="en-GB" dirty="0"/>
          </a:p>
        </p:txBody>
      </p:sp>
      <p:sp>
        <p:nvSpPr>
          <p:cNvPr id="13" name="Rectangle 12">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Content Placeholder 4" descr="A person in uniform and helmet&#10;&#10;Description automatically generated">
            <a:extLst>
              <a:ext uri="{FF2B5EF4-FFF2-40B4-BE49-F238E27FC236}">
                <a16:creationId xmlns:a16="http://schemas.microsoft.com/office/drawing/2014/main" id="{22BAC7B5-25A3-0BBB-30FB-BBC5593E2023}"/>
              </a:ext>
            </a:extLst>
          </p:cNvPr>
          <p:cNvPicPr>
            <a:picLocks noChangeAspect="1"/>
          </p:cNvPicPr>
          <p:nvPr/>
        </p:nvPicPr>
        <p:blipFill>
          <a:blip r:embed="rId2"/>
          <a:stretch>
            <a:fillRect/>
          </a:stretch>
        </p:blipFill>
        <p:spPr>
          <a:xfrm>
            <a:off x="4856345" y="2059014"/>
            <a:ext cx="6497455" cy="4092027"/>
          </a:xfrm>
          <a:prstGeom prst="rect">
            <a:avLst/>
          </a:prstGeom>
        </p:spPr>
      </p:pic>
      <p:sp>
        <p:nvSpPr>
          <p:cNvPr id="6" name="TextBox 5">
            <a:extLst>
              <a:ext uri="{FF2B5EF4-FFF2-40B4-BE49-F238E27FC236}">
                <a16:creationId xmlns:a16="http://schemas.microsoft.com/office/drawing/2014/main" id="{F5185FBD-FB3F-EC48-6DA5-D5E89901E545}"/>
              </a:ext>
            </a:extLst>
          </p:cNvPr>
          <p:cNvSpPr txBox="1"/>
          <p:nvPr/>
        </p:nvSpPr>
        <p:spPr>
          <a:xfrm>
            <a:off x="838200" y="5322484"/>
            <a:ext cx="5087788" cy="6078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9536">
              <a:spcAft>
                <a:spcPts val="600"/>
              </a:spcAft>
            </a:pPr>
            <a:r>
              <a:rPr lang="en-US" sz="1692" kern="1200">
                <a:solidFill>
                  <a:schemeClr val="tx1"/>
                </a:solidFill>
                <a:latin typeface="+mn-lt"/>
                <a:ea typeface="+mn-ea"/>
                <a:cs typeface="+mn-cs"/>
                <a:hlinkClick r:id="rId3"/>
              </a:rPr>
              <a:t>Policing in England and Wales: Future Operating Environment 2040 (college.police.uk)</a:t>
            </a:r>
            <a:endParaRPr lang="en-US"/>
          </a:p>
        </p:txBody>
      </p:sp>
    </p:spTree>
    <p:extLst>
      <p:ext uri="{BB962C8B-B14F-4D97-AF65-F5344CB8AC3E}">
        <p14:creationId xmlns:p14="http://schemas.microsoft.com/office/powerpoint/2010/main" val="3690973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67476F6F-5B72-24FD-285D-3A0C2C8ECEAD}"/>
              </a:ext>
            </a:extLst>
          </p:cNvPr>
          <p:cNvPicPr>
            <a:picLocks noChangeAspect="1"/>
          </p:cNvPicPr>
          <p:nvPr/>
        </p:nvPicPr>
        <p:blipFill rotWithShape="1">
          <a:blip r:embed="rId2"/>
          <a:srcRect l="28635" r="26989"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60E800-62A6-7324-FB19-16ED30EF644F}"/>
              </a:ext>
            </a:extLst>
          </p:cNvPr>
          <p:cNvSpPr>
            <a:spLocks noGrp="1"/>
          </p:cNvSpPr>
          <p:nvPr>
            <p:ph type="title"/>
          </p:nvPr>
        </p:nvSpPr>
        <p:spPr>
          <a:xfrm>
            <a:off x="6115317" y="405685"/>
            <a:ext cx="5464968" cy="1559301"/>
          </a:xfrm>
        </p:spPr>
        <p:txBody>
          <a:bodyPr>
            <a:normAutofit/>
          </a:bodyPr>
          <a:lstStyle/>
          <a:p>
            <a:r>
              <a:rPr lang="en-GB" sz="4000">
                <a:cs typeface="Calibri Light"/>
              </a:rPr>
              <a:t>Identify the following and present back to the group</a:t>
            </a:r>
            <a:endParaRPr lang="en-GB" sz="4000"/>
          </a:p>
        </p:txBody>
      </p:sp>
      <p:sp>
        <p:nvSpPr>
          <p:cNvPr id="3" name="Content Placeholder 2">
            <a:extLst>
              <a:ext uri="{FF2B5EF4-FFF2-40B4-BE49-F238E27FC236}">
                <a16:creationId xmlns:a16="http://schemas.microsoft.com/office/drawing/2014/main" id="{85159800-7DB8-5884-752A-74D34476D9BA}"/>
              </a:ext>
            </a:extLst>
          </p:cNvPr>
          <p:cNvSpPr>
            <a:spLocks noGrp="1"/>
          </p:cNvSpPr>
          <p:nvPr>
            <p:ph idx="1"/>
          </p:nvPr>
        </p:nvSpPr>
        <p:spPr>
          <a:xfrm>
            <a:off x="6115317" y="2743200"/>
            <a:ext cx="5247340" cy="3496878"/>
          </a:xfrm>
        </p:spPr>
        <p:txBody>
          <a:bodyPr vert="horz" lIns="91440" tIns="45720" rIns="91440" bIns="45720" rtlCol="0" anchor="ctr">
            <a:normAutofit/>
          </a:bodyPr>
          <a:lstStyle/>
          <a:p>
            <a:pPr marL="0" indent="0">
              <a:buNone/>
            </a:pPr>
            <a:r>
              <a:rPr lang="en-GB" sz="2000" dirty="0">
                <a:cs typeface="Calibri" panose="020F0502020204030204"/>
              </a:rPr>
              <a:t>Identify 1 of the trends and discuss the following:-</a:t>
            </a:r>
          </a:p>
          <a:p>
            <a:pPr marL="0" indent="0">
              <a:buNone/>
            </a:pPr>
            <a:r>
              <a:rPr lang="en-GB" sz="2000" dirty="0">
                <a:cs typeface="Calibri" panose="020F0502020204030204"/>
              </a:rPr>
              <a:t>What is the issue?</a:t>
            </a:r>
          </a:p>
          <a:p>
            <a:pPr marL="0" indent="0">
              <a:buNone/>
            </a:pPr>
            <a:r>
              <a:rPr lang="en-GB" sz="2000" dirty="0">
                <a:cs typeface="Calibri" panose="020F0502020204030204"/>
              </a:rPr>
              <a:t>What does the evidence say?</a:t>
            </a:r>
          </a:p>
          <a:p>
            <a:pPr marL="0" indent="0">
              <a:buNone/>
            </a:pPr>
            <a:r>
              <a:rPr lang="en-GB" sz="2000" dirty="0">
                <a:cs typeface="Calibri" panose="020F0502020204030204"/>
              </a:rPr>
              <a:t>What is changing and why it is important?</a:t>
            </a:r>
          </a:p>
          <a:p>
            <a:pPr marL="0" indent="0">
              <a:buNone/>
            </a:pPr>
            <a:r>
              <a:rPr lang="en-GB" sz="2000" dirty="0">
                <a:cs typeface="Calibri" panose="020F0502020204030204"/>
              </a:rPr>
              <a:t>What is the implication for policing?</a:t>
            </a:r>
          </a:p>
          <a:p>
            <a:pPr marL="0" indent="0">
              <a:buNone/>
            </a:pPr>
            <a:r>
              <a:rPr lang="en-GB" sz="2000" dirty="0">
                <a:cs typeface="Calibri" panose="020F0502020204030204"/>
              </a:rPr>
              <a:t>What evidence based approaches have already been used to manage the problem?</a:t>
            </a:r>
          </a:p>
          <a:p>
            <a:pPr marL="0" indent="0">
              <a:buNone/>
            </a:pPr>
            <a:r>
              <a:rPr lang="en-GB" sz="2000" dirty="0">
                <a:cs typeface="Calibri" panose="020F0502020204030204"/>
              </a:rPr>
              <a:t>What ethical considerations can you identify?</a:t>
            </a:r>
          </a:p>
          <a:p>
            <a:pPr marL="0" indent="0">
              <a:buNone/>
            </a:pPr>
            <a:endParaRPr lang="en-GB" sz="2000">
              <a:cs typeface="Calibri" panose="020F0502020204030204"/>
            </a:endParaRPr>
          </a:p>
        </p:txBody>
      </p:sp>
    </p:spTree>
    <p:extLst>
      <p:ext uri="{BB962C8B-B14F-4D97-AF65-F5344CB8AC3E}">
        <p14:creationId xmlns:p14="http://schemas.microsoft.com/office/powerpoint/2010/main" val="2794014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7E5F64-0880-F454-50EC-CD42062147D7}"/>
              </a:ext>
            </a:extLst>
          </p:cNvPr>
          <p:cNvSpPr>
            <a:spLocks noGrp="1"/>
          </p:cNvSpPr>
          <p:nvPr>
            <p:ph type="title"/>
          </p:nvPr>
        </p:nvSpPr>
        <p:spPr>
          <a:xfrm>
            <a:off x="761803" y="350196"/>
            <a:ext cx="4646904" cy="1624520"/>
          </a:xfrm>
        </p:spPr>
        <p:txBody>
          <a:bodyPr anchor="ctr">
            <a:normAutofit/>
          </a:bodyPr>
          <a:lstStyle/>
          <a:p>
            <a:r>
              <a:rPr lang="en-GB" sz="4000">
                <a:cs typeface="Calibri Light"/>
              </a:rPr>
              <a:t>Next week</a:t>
            </a:r>
            <a:endParaRPr lang="en-GB" sz="4000"/>
          </a:p>
        </p:txBody>
      </p:sp>
      <p:sp>
        <p:nvSpPr>
          <p:cNvPr id="3" name="Content Placeholder 2">
            <a:extLst>
              <a:ext uri="{FF2B5EF4-FFF2-40B4-BE49-F238E27FC236}">
                <a16:creationId xmlns:a16="http://schemas.microsoft.com/office/drawing/2014/main" id="{ABE4AF4F-2BF3-5A1D-AB08-0B0F22731F38}"/>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cs typeface="Calibri"/>
              </a:rPr>
              <a:t>Conducting your own research- using evidence to develop best practice</a:t>
            </a:r>
          </a:p>
          <a:p>
            <a:r>
              <a:rPr lang="en-GB" sz="2000">
                <a:cs typeface="Calibri"/>
              </a:rPr>
              <a:t>Assignment 2 recap</a:t>
            </a:r>
          </a:p>
          <a:p>
            <a:r>
              <a:rPr lang="en-GB" sz="2000">
                <a:cs typeface="Calibri"/>
              </a:rPr>
              <a:t>Recap on the module</a:t>
            </a:r>
          </a:p>
        </p:txBody>
      </p:sp>
      <p:pic>
        <p:nvPicPr>
          <p:cNvPr id="5" name="Picture 4" descr="Calendar on table">
            <a:extLst>
              <a:ext uri="{FF2B5EF4-FFF2-40B4-BE49-F238E27FC236}">
                <a16:creationId xmlns:a16="http://schemas.microsoft.com/office/drawing/2014/main" id="{09A67141-A7B1-AF54-C826-34BB289C24AC}"/>
              </a:ext>
            </a:extLst>
          </p:cNvPr>
          <p:cNvPicPr>
            <a:picLocks noChangeAspect="1"/>
          </p:cNvPicPr>
          <p:nvPr/>
        </p:nvPicPr>
        <p:blipFill rotWithShape="1">
          <a:blip r:embed="rId2"/>
          <a:srcRect l="1633" r="39054" b="-3"/>
          <a:stretch/>
        </p:blipFill>
        <p:spPr>
          <a:xfrm>
            <a:off x="6096000" y="1"/>
            <a:ext cx="6102825" cy="6858000"/>
          </a:xfrm>
          <a:prstGeom prst="rect">
            <a:avLst/>
          </a:prstGeom>
        </p:spPr>
      </p:pic>
    </p:spTree>
    <p:extLst>
      <p:ext uri="{BB962C8B-B14F-4D97-AF65-F5344CB8AC3E}">
        <p14:creationId xmlns:p14="http://schemas.microsoft.com/office/powerpoint/2010/main" val="39980588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2</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Evidence based policing</vt:lpstr>
      <vt:lpstr>Aims for today</vt:lpstr>
      <vt:lpstr>What is evidence based policing?</vt:lpstr>
      <vt:lpstr>What is evidence based policing (EBP)?</vt:lpstr>
      <vt:lpstr>EBP challenges accepted practices</vt:lpstr>
      <vt:lpstr>Research task</vt:lpstr>
      <vt:lpstr>Identify the following and present back to the group</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240</cp:revision>
  <dcterms:created xsi:type="dcterms:W3CDTF">2023-11-23T12:52:10Z</dcterms:created>
  <dcterms:modified xsi:type="dcterms:W3CDTF">2023-12-01T14:54:43Z</dcterms:modified>
</cp:coreProperties>
</file>