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62"/>
  </p:notesMasterIdLst>
  <p:sldIdLst>
    <p:sldId id="256" r:id="rId5"/>
    <p:sldId id="258" r:id="rId6"/>
    <p:sldId id="261" r:id="rId7"/>
    <p:sldId id="262" r:id="rId8"/>
    <p:sldId id="259" r:id="rId9"/>
    <p:sldId id="263" r:id="rId10"/>
    <p:sldId id="266" r:id="rId11"/>
    <p:sldId id="264" r:id="rId12"/>
    <p:sldId id="257" r:id="rId13"/>
    <p:sldId id="273" r:id="rId14"/>
    <p:sldId id="265" r:id="rId15"/>
    <p:sldId id="486" r:id="rId16"/>
    <p:sldId id="500" r:id="rId17"/>
    <p:sldId id="494" r:id="rId18"/>
    <p:sldId id="495" r:id="rId19"/>
    <p:sldId id="296" r:id="rId20"/>
    <p:sldId id="269" r:id="rId21"/>
    <p:sldId id="501" r:id="rId22"/>
    <p:sldId id="292" r:id="rId23"/>
    <p:sldId id="487" r:id="rId24"/>
    <p:sldId id="272" r:id="rId25"/>
    <p:sldId id="502" r:id="rId26"/>
    <p:sldId id="274" r:id="rId27"/>
    <p:sldId id="489" r:id="rId28"/>
    <p:sldId id="285" r:id="rId29"/>
    <p:sldId id="504" r:id="rId30"/>
    <p:sldId id="505" r:id="rId31"/>
    <p:sldId id="506" r:id="rId32"/>
    <p:sldId id="503" r:id="rId33"/>
    <p:sldId id="508" r:id="rId34"/>
    <p:sldId id="499" r:id="rId35"/>
    <p:sldId id="483" r:id="rId36"/>
    <p:sldId id="485" r:id="rId37"/>
    <p:sldId id="490" r:id="rId38"/>
    <p:sldId id="491" r:id="rId39"/>
    <p:sldId id="480" r:id="rId40"/>
    <p:sldId id="492" r:id="rId41"/>
    <p:sldId id="300" r:id="rId42"/>
    <p:sldId id="466" r:id="rId43"/>
    <p:sldId id="374" r:id="rId44"/>
    <p:sldId id="373" r:id="rId45"/>
    <p:sldId id="497" r:id="rId46"/>
    <p:sldId id="415" r:id="rId47"/>
    <p:sldId id="410" r:id="rId48"/>
    <p:sldId id="288" r:id="rId49"/>
    <p:sldId id="284" r:id="rId50"/>
    <p:sldId id="294" r:id="rId51"/>
    <p:sldId id="509" r:id="rId52"/>
    <p:sldId id="286" r:id="rId53"/>
    <p:sldId id="277" r:id="rId54"/>
    <p:sldId id="279" r:id="rId55"/>
    <p:sldId id="280" r:id="rId56"/>
    <p:sldId id="287" r:id="rId57"/>
    <p:sldId id="281" r:id="rId58"/>
    <p:sldId id="282" r:id="rId59"/>
    <p:sldId id="289" r:id="rId60"/>
    <p:sldId id="290" r:id="rId6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971" autoAdjust="0"/>
    <p:restoredTop sz="94249" autoAdjust="0"/>
  </p:normalViewPr>
  <p:slideViewPr>
    <p:cSldViewPr snapToGrid="0">
      <p:cViewPr varScale="1">
        <p:scale>
          <a:sx n="72" d="100"/>
          <a:sy n="72" d="100"/>
        </p:scale>
        <p:origin x="702"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22814A-35C9-472A-8EF3-CF5E000232BB}"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GB"/>
        </a:p>
      </dgm:t>
    </dgm:pt>
    <dgm:pt modelId="{76C8390E-324C-4C66-897B-0AF5AC106466}">
      <dgm:prSet/>
      <dgm:spPr/>
      <dgm:t>
        <a:bodyPr/>
        <a:lstStyle/>
        <a:p>
          <a:r>
            <a:rPr lang="en-GB" dirty="0"/>
            <a:t>Behaviour</a:t>
          </a:r>
        </a:p>
      </dgm:t>
    </dgm:pt>
    <dgm:pt modelId="{BDE1B315-0FEE-46A7-859E-B749392B7780}" type="parTrans" cxnId="{D44E8CE0-2E82-4E90-A7E5-E7D2708CF745}">
      <dgm:prSet/>
      <dgm:spPr/>
      <dgm:t>
        <a:bodyPr/>
        <a:lstStyle/>
        <a:p>
          <a:endParaRPr lang="en-GB"/>
        </a:p>
      </dgm:t>
    </dgm:pt>
    <dgm:pt modelId="{B8F8F715-D5F2-4BED-B29F-FD9FFCCEC3ED}" type="sibTrans" cxnId="{D44E8CE0-2E82-4E90-A7E5-E7D2708CF745}">
      <dgm:prSet/>
      <dgm:spPr/>
      <dgm:t>
        <a:bodyPr/>
        <a:lstStyle/>
        <a:p>
          <a:endParaRPr lang="en-GB"/>
        </a:p>
      </dgm:t>
    </dgm:pt>
    <dgm:pt modelId="{8F7F12A8-5371-4DA0-8173-4A11DFAA6EBA}" type="asst">
      <dgm:prSet phldrT="[Text]"/>
      <dgm:spPr/>
      <dgm:t>
        <a:bodyPr/>
        <a:lstStyle/>
        <a:p>
          <a:r>
            <a:rPr lang="en-GB" dirty="0"/>
            <a:t>Values</a:t>
          </a:r>
        </a:p>
      </dgm:t>
    </dgm:pt>
    <dgm:pt modelId="{03C171E2-4846-45B6-9248-4EF715A1CE86}" type="parTrans" cxnId="{36B6F87E-6923-4668-8BF5-EA0FCC72006D}">
      <dgm:prSet/>
      <dgm:spPr/>
      <dgm:t>
        <a:bodyPr/>
        <a:lstStyle/>
        <a:p>
          <a:endParaRPr lang="en-GB"/>
        </a:p>
      </dgm:t>
    </dgm:pt>
    <dgm:pt modelId="{E5FDD244-80EA-4BE5-BB25-11677C1D1C4A}" type="sibTrans" cxnId="{36B6F87E-6923-4668-8BF5-EA0FCC72006D}">
      <dgm:prSet/>
      <dgm:spPr/>
      <dgm:t>
        <a:bodyPr/>
        <a:lstStyle/>
        <a:p>
          <a:endParaRPr lang="en-GB"/>
        </a:p>
      </dgm:t>
    </dgm:pt>
    <dgm:pt modelId="{936863E4-2D83-4546-9D92-83121166C6A3}" type="asst">
      <dgm:prSet phldrT="[Text]"/>
      <dgm:spPr/>
      <dgm:t>
        <a:bodyPr/>
        <a:lstStyle/>
        <a:p>
          <a:r>
            <a:rPr lang="en-GB" dirty="0"/>
            <a:t>Attitude</a:t>
          </a:r>
        </a:p>
      </dgm:t>
    </dgm:pt>
    <dgm:pt modelId="{79EF9BA1-0888-4D75-ACFE-A153280A24D2}" type="parTrans" cxnId="{1233CEE2-CD8F-4939-8BF0-CDF31093EF3A}">
      <dgm:prSet/>
      <dgm:spPr/>
      <dgm:t>
        <a:bodyPr/>
        <a:lstStyle/>
        <a:p>
          <a:endParaRPr lang="en-GB"/>
        </a:p>
      </dgm:t>
    </dgm:pt>
    <dgm:pt modelId="{CF01AE55-9720-49CC-B0C4-58A188613383}" type="sibTrans" cxnId="{1233CEE2-CD8F-4939-8BF0-CDF31093EF3A}">
      <dgm:prSet/>
      <dgm:spPr/>
      <dgm:t>
        <a:bodyPr/>
        <a:lstStyle/>
        <a:p>
          <a:endParaRPr lang="en-GB"/>
        </a:p>
      </dgm:t>
    </dgm:pt>
    <dgm:pt modelId="{8C707D82-17A5-404F-A0D6-5F83CABDC4AD}" type="asst">
      <dgm:prSet phldrT="[Text]"/>
      <dgm:spPr/>
      <dgm:t>
        <a:bodyPr/>
        <a:lstStyle/>
        <a:p>
          <a:r>
            <a:rPr lang="en-GB" dirty="0"/>
            <a:t>Beliefs</a:t>
          </a:r>
        </a:p>
      </dgm:t>
    </dgm:pt>
    <dgm:pt modelId="{A3A42FA8-C5F7-48AA-BFA4-2550EB089421}" type="sibTrans" cxnId="{8A221079-1BCD-4A2E-A418-EB48B23333E3}">
      <dgm:prSet/>
      <dgm:spPr/>
      <dgm:t>
        <a:bodyPr/>
        <a:lstStyle/>
        <a:p>
          <a:endParaRPr lang="en-GB"/>
        </a:p>
      </dgm:t>
    </dgm:pt>
    <dgm:pt modelId="{F26D2568-3506-4B38-BED7-CBFB8B5EED41}" type="parTrans" cxnId="{8A221079-1BCD-4A2E-A418-EB48B23333E3}">
      <dgm:prSet/>
      <dgm:spPr/>
      <dgm:t>
        <a:bodyPr/>
        <a:lstStyle/>
        <a:p>
          <a:endParaRPr lang="en-GB"/>
        </a:p>
      </dgm:t>
    </dgm:pt>
    <dgm:pt modelId="{17EC478D-5CE2-4576-B46F-EC3835B5A2A3}" type="pres">
      <dgm:prSet presAssocID="{3C22814A-35C9-472A-8EF3-CF5E000232BB}" presName="hierChild1" presStyleCnt="0">
        <dgm:presLayoutVars>
          <dgm:orgChart val="1"/>
          <dgm:chPref val="1"/>
          <dgm:dir/>
          <dgm:animOne val="branch"/>
          <dgm:animLvl val="lvl"/>
          <dgm:resizeHandles/>
        </dgm:presLayoutVars>
      </dgm:prSet>
      <dgm:spPr/>
    </dgm:pt>
    <dgm:pt modelId="{D67F386B-11CE-4BB4-B6B5-CB7C6E176BE7}" type="pres">
      <dgm:prSet presAssocID="{76C8390E-324C-4C66-897B-0AF5AC106466}" presName="hierRoot1" presStyleCnt="0">
        <dgm:presLayoutVars>
          <dgm:hierBranch val="init"/>
        </dgm:presLayoutVars>
      </dgm:prSet>
      <dgm:spPr/>
    </dgm:pt>
    <dgm:pt modelId="{FA90060D-23AA-4472-BA45-7116F78AA2ED}" type="pres">
      <dgm:prSet presAssocID="{76C8390E-324C-4C66-897B-0AF5AC106466}" presName="rootComposite1" presStyleCnt="0"/>
      <dgm:spPr/>
    </dgm:pt>
    <dgm:pt modelId="{C58E18D2-0270-47E5-B99D-2379431D86A7}" type="pres">
      <dgm:prSet presAssocID="{76C8390E-324C-4C66-897B-0AF5AC106466}" presName="rootText1" presStyleLbl="node0" presStyleIdx="0" presStyleCnt="1">
        <dgm:presLayoutVars>
          <dgm:chPref val="3"/>
        </dgm:presLayoutVars>
      </dgm:prSet>
      <dgm:spPr/>
    </dgm:pt>
    <dgm:pt modelId="{DCD7EA5B-64C2-4B29-9B24-7B2EBD17DEFD}" type="pres">
      <dgm:prSet presAssocID="{76C8390E-324C-4C66-897B-0AF5AC106466}" presName="rootConnector1" presStyleLbl="node1" presStyleIdx="0" presStyleCnt="0"/>
      <dgm:spPr/>
    </dgm:pt>
    <dgm:pt modelId="{D0C8D8F1-71B1-40BE-AE2F-15A9017BF067}" type="pres">
      <dgm:prSet presAssocID="{76C8390E-324C-4C66-897B-0AF5AC106466}" presName="hierChild2" presStyleCnt="0"/>
      <dgm:spPr/>
    </dgm:pt>
    <dgm:pt modelId="{BB9EC070-7D8D-4104-88C4-0031E88FABAC}" type="pres">
      <dgm:prSet presAssocID="{76C8390E-324C-4C66-897B-0AF5AC106466}" presName="hierChild3" presStyleCnt="0"/>
      <dgm:spPr/>
    </dgm:pt>
    <dgm:pt modelId="{B70DAFB1-7153-4973-BF46-345C4B6895C0}" type="pres">
      <dgm:prSet presAssocID="{79EF9BA1-0888-4D75-ACFE-A153280A24D2}" presName="Name111" presStyleLbl="parChTrans1D2" presStyleIdx="0" presStyleCnt="1"/>
      <dgm:spPr/>
    </dgm:pt>
    <dgm:pt modelId="{D3FC246A-2A87-41EC-A761-2C0E2B8F4B2C}" type="pres">
      <dgm:prSet presAssocID="{936863E4-2D83-4546-9D92-83121166C6A3}" presName="hierRoot3" presStyleCnt="0">
        <dgm:presLayoutVars>
          <dgm:hierBranch val="init"/>
        </dgm:presLayoutVars>
      </dgm:prSet>
      <dgm:spPr/>
    </dgm:pt>
    <dgm:pt modelId="{BE473F78-77F8-4B8F-89A0-C6630922A7B7}" type="pres">
      <dgm:prSet presAssocID="{936863E4-2D83-4546-9D92-83121166C6A3}" presName="rootComposite3" presStyleCnt="0"/>
      <dgm:spPr/>
    </dgm:pt>
    <dgm:pt modelId="{01FB48DC-EE3D-47AE-838B-3244F11FEA35}" type="pres">
      <dgm:prSet presAssocID="{936863E4-2D83-4546-9D92-83121166C6A3}" presName="rootText3" presStyleLbl="asst1" presStyleIdx="0" presStyleCnt="3">
        <dgm:presLayoutVars>
          <dgm:chPref val="3"/>
        </dgm:presLayoutVars>
      </dgm:prSet>
      <dgm:spPr/>
    </dgm:pt>
    <dgm:pt modelId="{82CCC5F4-81BE-4861-BCF5-2BD79AA9E662}" type="pres">
      <dgm:prSet presAssocID="{936863E4-2D83-4546-9D92-83121166C6A3}" presName="rootConnector3" presStyleLbl="asst1" presStyleIdx="0" presStyleCnt="3"/>
      <dgm:spPr/>
    </dgm:pt>
    <dgm:pt modelId="{206FD2CD-187E-4D7F-ADA6-BBD4BAA6D898}" type="pres">
      <dgm:prSet presAssocID="{936863E4-2D83-4546-9D92-83121166C6A3}" presName="hierChild6" presStyleCnt="0"/>
      <dgm:spPr/>
    </dgm:pt>
    <dgm:pt modelId="{2B453557-FC38-4A10-8F54-192DE650166B}" type="pres">
      <dgm:prSet presAssocID="{936863E4-2D83-4546-9D92-83121166C6A3}" presName="hierChild7" presStyleCnt="0"/>
      <dgm:spPr/>
    </dgm:pt>
    <dgm:pt modelId="{1B965C41-F7D7-4F08-A76D-46B32CA67485}" type="pres">
      <dgm:prSet presAssocID="{03C171E2-4846-45B6-9248-4EF715A1CE86}" presName="Name111" presStyleLbl="parChTrans1D3" presStyleIdx="0" presStyleCnt="1"/>
      <dgm:spPr/>
    </dgm:pt>
    <dgm:pt modelId="{A66BD1FD-3C16-48E5-8442-D8D1EF42C958}" type="pres">
      <dgm:prSet presAssocID="{8F7F12A8-5371-4DA0-8173-4A11DFAA6EBA}" presName="hierRoot3" presStyleCnt="0">
        <dgm:presLayoutVars>
          <dgm:hierBranch val="init"/>
        </dgm:presLayoutVars>
      </dgm:prSet>
      <dgm:spPr/>
    </dgm:pt>
    <dgm:pt modelId="{BC21859F-71CE-46B8-992B-E12A5F644091}" type="pres">
      <dgm:prSet presAssocID="{8F7F12A8-5371-4DA0-8173-4A11DFAA6EBA}" presName="rootComposite3" presStyleCnt="0"/>
      <dgm:spPr/>
    </dgm:pt>
    <dgm:pt modelId="{CD827D91-80D8-46DE-9B5A-CA18E1DB4480}" type="pres">
      <dgm:prSet presAssocID="{8F7F12A8-5371-4DA0-8173-4A11DFAA6EBA}" presName="rootText3" presStyleLbl="asst1" presStyleIdx="1" presStyleCnt="3">
        <dgm:presLayoutVars>
          <dgm:chPref val="3"/>
        </dgm:presLayoutVars>
      </dgm:prSet>
      <dgm:spPr/>
    </dgm:pt>
    <dgm:pt modelId="{2C68DB8E-DB6D-4152-A1DD-E03704DCAB73}" type="pres">
      <dgm:prSet presAssocID="{8F7F12A8-5371-4DA0-8173-4A11DFAA6EBA}" presName="rootConnector3" presStyleLbl="asst1" presStyleIdx="1" presStyleCnt="3"/>
      <dgm:spPr/>
    </dgm:pt>
    <dgm:pt modelId="{810F776C-F53A-4469-972A-4DDF9FB0C5E3}" type="pres">
      <dgm:prSet presAssocID="{8F7F12A8-5371-4DA0-8173-4A11DFAA6EBA}" presName="hierChild6" presStyleCnt="0"/>
      <dgm:spPr/>
    </dgm:pt>
    <dgm:pt modelId="{AEB3C43D-91F6-46EE-8523-C9B4D60908F0}" type="pres">
      <dgm:prSet presAssocID="{8F7F12A8-5371-4DA0-8173-4A11DFAA6EBA}" presName="hierChild7" presStyleCnt="0"/>
      <dgm:spPr/>
    </dgm:pt>
    <dgm:pt modelId="{FCA991BF-90FA-4031-9071-3DA97CF2A658}" type="pres">
      <dgm:prSet presAssocID="{F26D2568-3506-4B38-BED7-CBFB8B5EED41}" presName="Name111" presStyleLbl="parChTrans1D4" presStyleIdx="0" presStyleCnt="1"/>
      <dgm:spPr/>
    </dgm:pt>
    <dgm:pt modelId="{05F6C726-0834-4684-944A-D6AE774951C1}" type="pres">
      <dgm:prSet presAssocID="{8C707D82-17A5-404F-A0D6-5F83CABDC4AD}" presName="hierRoot3" presStyleCnt="0">
        <dgm:presLayoutVars>
          <dgm:hierBranch val="init"/>
        </dgm:presLayoutVars>
      </dgm:prSet>
      <dgm:spPr/>
    </dgm:pt>
    <dgm:pt modelId="{76E4BBF9-5BD7-4AEF-BF1E-7A01DE636C96}" type="pres">
      <dgm:prSet presAssocID="{8C707D82-17A5-404F-A0D6-5F83CABDC4AD}" presName="rootComposite3" presStyleCnt="0"/>
      <dgm:spPr/>
    </dgm:pt>
    <dgm:pt modelId="{236CA91E-83E1-4726-9AA9-B95A406F2844}" type="pres">
      <dgm:prSet presAssocID="{8C707D82-17A5-404F-A0D6-5F83CABDC4AD}" presName="rootText3" presStyleLbl="asst1" presStyleIdx="2" presStyleCnt="3">
        <dgm:presLayoutVars>
          <dgm:chPref val="3"/>
        </dgm:presLayoutVars>
      </dgm:prSet>
      <dgm:spPr/>
    </dgm:pt>
    <dgm:pt modelId="{A050C3B0-CB89-4E06-BC89-CE30B8CFA3E9}" type="pres">
      <dgm:prSet presAssocID="{8C707D82-17A5-404F-A0D6-5F83CABDC4AD}" presName="rootConnector3" presStyleLbl="asst1" presStyleIdx="2" presStyleCnt="3"/>
      <dgm:spPr/>
    </dgm:pt>
    <dgm:pt modelId="{31D411C4-0B97-4922-98F9-3739D0725587}" type="pres">
      <dgm:prSet presAssocID="{8C707D82-17A5-404F-A0D6-5F83CABDC4AD}" presName="hierChild6" presStyleCnt="0"/>
      <dgm:spPr/>
    </dgm:pt>
    <dgm:pt modelId="{044FAFB2-4726-4183-97B7-AE7BC67A7EC3}" type="pres">
      <dgm:prSet presAssocID="{8C707D82-17A5-404F-A0D6-5F83CABDC4AD}" presName="hierChild7" presStyleCnt="0"/>
      <dgm:spPr/>
    </dgm:pt>
  </dgm:ptLst>
  <dgm:cxnLst>
    <dgm:cxn modelId="{B061B910-F038-400A-A75D-BA0027A3DEAC}" type="presOf" srcId="{03C171E2-4846-45B6-9248-4EF715A1CE86}" destId="{1B965C41-F7D7-4F08-A76D-46B32CA67485}" srcOrd="0" destOrd="0" presId="urn:microsoft.com/office/officeart/2005/8/layout/orgChart1"/>
    <dgm:cxn modelId="{5F612423-828D-4018-8BFB-78E8E35B75CD}" type="presOf" srcId="{8F7F12A8-5371-4DA0-8173-4A11DFAA6EBA}" destId="{CD827D91-80D8-46DE-9B5A-CA18E1DB4480}" srcOrd="0" destOrd="0" presId="urn:microsoft.com/office/officeart/2005/8/layout/orgChart1"/>
    <dgm:cxn modelId="{C62AC334-4D62-4DD1-AEC9-A8B675CED3EE}" type="presOf" srcId="{8C707D82-17A5-404F-A0D6-5F83CABDC4AD}" destId="{A050C3B0-CB89-4E06-BC89-CE30B8CFA3E9}" srcOrd="1" destOrd="0" presId="urn:microsoft.com/office/officeart/2005/8/layout/orgChart1"/>
    <dgm:cxn modelId="{D37AF037-1177-4E04-BDE5-157FC9100D5A}" type="presOf" srcId="{76C8390E-324C-4C66-897B-0AF5AC106466}" destId="{DCD7EA5B-64C2-4B29-9B24-7B2EBD17DEFD}" srcOrd="1" destOrd="0" presId="urn:microsoft.com/office/officeart/2005/8/layout/orgChart1"/>
    <dgm:cxn modelId="{94186856-FE01-461E-9A80-57CEFC6DFF1D}" type="presOf" srcId="{3C22814A-35C9-472A-8EF3-CF5E000232BB}" destId="{17EC478D-5CE2-4576-B46F-EC3835B5A2A3}" srcOrd="0" destOrd="0" presId="urn:microsoft.com/office/officeart/2005/8/layout/orgChart1"/>
    <dgm:cxn modelId="{34371677-B435-45A0-9CED-0E68CC4D3092}" type="presOf" srcId="{936863E4-2D83-4546-9D92-83121166C6A3}" destId="{82CCC5F4-81BE-4861-BCF5-2BD79AA9E662}" srcOrd="1" destOrd="0" presId="urn:microsoft.com/office/officeart/2005/8/layout/orgChart1"/>
    <dgm:cxn modelId="{8A221079-1BCD-4A2E-A418-EB48B23333E3}" srcId="{8F7F12A8-5371-4DA0-8173-4A11DFAA6EBA}" destId="{8C707D82-17A5-404F-A0D6-5F83CABDC4AD}" srcOrd="0" destOrd="0" parTransId="{F26D2568-3506-4B38-BED7-CBFB8B5EED41}" sibTransId="{A3A42FA8-C5F7-48AA-BFA4-2550EB089421}"/>
    <dgm:cxn modelId="{36B6F87E-6923-4668-8BF5-EA0FCC72006D}" srcId="{936863E4-2D83-4546-9D92-83121166C6A3}" destId="{8F7F12A8-5371-4DA0-8173-4A11DFAA6EBA}" srcOrd="0" destOrd="0" parTransId="{03C171E2-4846-45B6-9248-4EF715A1CE86}" sibTransId="{E5FDD244-80EA-4BE5-BB25-11677C1D1C4A}"/>
    <dgm:cxn modelId="{8E250F80-81C9-4184-9FBC-87352BB7BC56}" type="presOf" srcId="{79EF9BA1-0888-4D75-ACFE-A153280A24D2}" destId="{B70DAFB1-7153-4973-BF46-345C4B6895C0}" srcOrd="0" destOrd="0" presId="urn:microsoft.com/office/officeart/2005/8/layout/orgChart1"/>
    <dgm:cxn modelId="{1EABB0A3-70BB-402F-AFF3-EE6E94F1E4E8}" type="presOf" srcId="{8F7F12A8-5371-4DA0-8173-4A11DFAA6EBA}" destId="{2C68DB8E-DB6D-4152-A1DD-E03704DCAB73}" srcOrd="1" destOrd="0" presId="urn:microsoft.com/office/officeart/2005/8/layout/orgChart1"/>
    <dgm:cxn modelId="{A127AABD-42E0-43DD-A21A-E5C2E45DEF5B}" type="presOf" srcId="{76C8390E-324C-4C66-897B-0AF5AC106466}" destId="{C58E18D2-0270-47E5-B99D-2379431D86A7}" srcOrd="0" destOrd="0" presId="urn:microsoft.com/office/officeart/2005/8/layout/orgChart1"/>
    <dgm:cxn modelId="{7A6A93BF-EDE7-49DA-B383-3CAF19D96907}" type="presOf" srcId="{F26D2568-3506-4B38-BED7-CBFB8B5EED41}" destId="{FCA991BF-90FA-4031-9071-3DA97CF2A658}" srcOrd="0" destOrd="0" presId="urn:microsoft.com/office/officeart/2005/8/layout/orgChart1"/>
    <dgm:cxn modelId="{C22B3ECE-5711-4948-ADCC-22CDA85876C7}" type="presOf" srcId="{8C707D82-17A5-404F-A0D6-5F83CABDC4AD}" destId="{236CA91E-83E1-4726-9AA9-B95A406F2844}" srcOrd="0" destOrd="0" presId="urn:microsoft.com/office/officeart/2005/8/layout/orgChart1"/>
    <dgm:cxn modelId="{46770CDB-1AD8-49E7-96C2-921B8DF9C0F9}" type="presOf" srcId="{936863E4-2D83-4546-9D92-83121166C6A3}" destId="{01FB48DC-EE3D-47AE-838B-3244F11FEA35}" srcOrd="0" destOrd="0" presId="urn:microsoft.com/office/officeart/2005/8/layout/orgChart1"/>
    <dgm:cxn modelId="{D44E8CE0-2E82-4E90-A7E5-E7D2708CF745}" srcId="{3C22814A-35C9-472A-8EF3-CF5E000232BB}" destId="{76C8390E-324C-4C66-897B-0AF5AC106466}" srcOrd="0" destOrd="0" parTransId="{BDE1B315-0FEE-46A7-859E-B749392B7780}" sibTransId="{B8F8F715-D5F2-4BED-B29F-FD9FFCCEC3ED}"/>
    <dgm:cxn modelId="{1233CEE2-CD8F-4939-8BF0-CDF31093EF3A}" srcId="{76C8390E-324C-4C66-897B-0AF5AC106466}" destId="{936863E4-2D83-4546-9D92-83121166C6A3}" srcOrd="0" destOrd="0" parTransId="{79EF9BA1-0888-4D75-ACFE-A153280A24D2}" sibTransId="{CF01AE55-9720-49CC-B0C4-58A188613383}"/>
    <dgm:cxn modelId="{8D29A8E1-673E-458B-9FDD-251DB430A1EB}" type="presParOf" srcId="{17EC478D-5CE2-4576-B46F-EC3835B5A2A3}" destId="{D67F386B-11CE-4BB4-B6B5-CB7C6E176BE7}" srcOrd="0" destOrd="0" presId="urn:microsoft.com/office/officeart/2005/8/layout/orgChart1"/>
    <dgm:cxn modelId="{AD7F05D2-BA5E-4738-BF73-6F65698A366A}" type="presParOf" srcId="{D67F386B-11CE-4BB4-B6B5-CB7C6E176BE7}" destId="{FA90060D-23AA-4472-BA45-7116F78AA2ED}" srcOrd="0" destOrd="0" presId="urn:microsoft.com/office/officeart/2005/8/layout/orgChart1"/>
    <dgm:cxn modelId="{FBD96845-4F31-486D-9D02-CF71AD44DB1D}" type="presParOf" srcId="{FA90060D-23AA-4472-BA45-7116F78AA2ED}" destId="{C58E18D2-0270-47E5-B99D-2379431D86A7}" srcOrd="0" destOrd="0" presId="urn:microsoft.com/office/officeart/2005/8/layout/orgChart1"/>
    <dgm:cxn modelId="{9329AB60-087E-4EA8-9725-86F7C5135E29}" type="presParOf" srcId="{FA90060D-23AA-4472-BA45-7116F78AA2ED}" destId="{DCD7EA5B-64C2-4B29-9B24-7B2EBD17DEFD}" srcOrd="1" destOrd="0" presId="urn:microsoft.com/office/officeart/2005/8/layout/orgChart1"/>
    <dgm:cxn modelId="{4DEC279C-B797-466A-A43F-7B4549A938E2}" type="presParOf" srcId="{D67F386B-11CE-4BB4-B6B5-CB7C6E176BE7}" destId="{D0C8D8F1-71B1-40BE-AE2F-15A9017BF067}" srcOrd="1" destOrd="0" presId="urn:microsoft.com/office/officeart/2005/8/layout/orgChart1"/>
    <dgm:cxn modelId="{A7CE732A-D73F-4F12-A367-1A3ED8EA5301}" type="presParOf" srcId="{D67F386B-11CE-4BB4-B6B5-CB7C6E176BE7}" destId="{BB9EC070-7D8D-4104-88C4-0031E88FABAC}" srcOrd="2" destOrd="0" presId="urn:microsoft.com/office/officeart/2005/8/layout/orgChart1"/>
    <dgm:cxn modelId="{6505337D-936A-47F3-84CE-F73655398089}" type="presParOf" srcId="{BB9EC070-7D8D-4104-88C4-0031E88FABAC}" destId="{B70DAFB1-7153-4973-BF46-345C4B6895C0}" srcOrd="0" destOrd="0" presId="urn:microsoft.com/office/officeart/2005/8/layout/orgChart1"/>
    <dgm:cxn modelId="{F4C41E6E-5ADC-455D-AD33-AD0FD15476D9}" type="presParOf" srcId="{BB9EC070-7D8D-4104-88C4-0031E88FABAC}" destId="{D3FC246A-2A87-41EC-A761-2C0E2B8F4B2C}" srcOrd="1" destOrd="0" presId="urn:microsoft.com/office/officeart/2005/8/layout/orgChart1"/>
    <dgm:cxn modelId="{9A4358CC-5B70-4B5C-B7B8-06B663409FA3}" type="presParOf" srcId="{D3FC246A-2A87-41EC-A761-2C0E2B8F4B2C}" destId="{BE473F78-77F8-4B8F-89A0-C6630922A7B7}" srcOrd="0" destOrd="0" presId="urn:microsoft.com/office/officeart/2005/8/layout/orgChart1"/>
    <dgm:cxn modelId="{460FA730-2278-49FD-9945-193C17DA3D61}" type="presParOf" srcId="{BE473F78-77F8-4B8F-89A0-C6630922A7B7}" destId="{01FB48DC-EE3D-47AE-838B-3244F11FEA35}" srcOrd="0" destOrd="0" presId="urn:microsoft.com/office/officeart/2005/8/layout/orgChart1"/>
    <dgm:cxn modelId="{7B9B460D-5BFF-4776-ABC6-C96A4B9F74A2}" type="presParOf" srcId="{BE473F78-77F8-4B8F-89A0-C6630922A7B7}" destId="{82CCC5F4-81BE-4861-BCF5-2BD79AA9E662}" srcOrd="1" destOrd="0" presId="urn:microsoft.com/office/officeart/2005/8/layout/orgChart1"/>
    <dgm:cxn modelId="{97BE48BD-A4A8-4B41-BE30-A9E1E074F00A}" type="presParOf" srcId="{D3FC246A-2A87-41EC-A761-2C0E2B8F4B2C}" destId="{206FD2CD-187E-4D7F-ADA6-BBD4BAA6D898}" srcOrd="1" destOrd="0" presId="urn:microsoft.com/office/officeart/2005/8/layout/orgChart1"/>
    <dgm:cxn modelId="{5C73761A-E56D-4B21-B7A6-A143046EF075}" type="presParOf" srcId="{D3FC246A-2A87-41EC-A761-2C0E2B8F4B2C}" destId="{2B453557-FC38-4A10-8F54-192DE650166B}" srcOrd="2" destOrd="0" presId="urn:microsoft.com/office/officeart/2005/8/layout/orgChart1"/>
    <dgm:cxn modelId="{2E263F6B-285A-41B1-B968-7F5AA0B5EDDA}" type="presParOf" srcId="{2B453557-FC38-4A10-8F54-192DE650166B}" destId="{1B965C41-F7D7-4F08-A76D-46B32CA67485}" srcOrd="0" destOrd="0" presId="urn:microsoft.com/office/officeart/2005/8/layout/orgChart1"/>
    <dgm:cxn modelId="{4735BD86-D538-476F-9448-09E51876718D}" type="presParOf" srcId="{2B453557-FC38-4A10-8F54-192DE650166B}" destId="{A66BD1FD-3C16-48E5-8442-D8D1EF42C958}" srcOrd="1" destOrd="0" presId="urn:microsoft.com/office/officeart/2005/8/layout/orgChart1"/>
    <dgm:cxn modelId="{4A77CBEE-EBEE-4A07-90C8-D83A5B98BB36}" type="presParOf" srcId="{A66BD1FD-3C16-48E5-8442-D8D1EF42C958}" destId="{BC21859F-71CE-46B8-992B-E12A5F644091}" srcOrd="0" destOrd="0" presId="urn:microsoft.com/office/officeart/2005/8/layout/orgChart1"/>
    <dgm:cxn modelId="{A0C80886-BC11-41E8-BDA8-992338BA23E0}" type="presParOf" srcId="{BC21859F-71CE-46B8-992B-E12A5F644091}" destId="{CD827D91-80D8-46DE-9B5A-CA18E1DB4480}" srcOrd="0" destOrd="0" presId="urn:microsoft.com/office/officeart/2005/8/layout/orgChart1"/>
    <dgm:cxn modelId="{65804E4A-ADB8-4B26-99F0-FD377FD08D39}" type="presParOf" srcId="{BC21859F-71CE-46B8-992B-E12A5F644091}" destId="{2C68DB8E-DB6D-4152-A1DD-E03704DCAB73}" srcOrd="1" destOrd="0" presId="urn:microsoft.com/office/officeart/2005/8/layout/orgChart1"/>
    <dgm:cxn modelId="{D392AB91-DDC9-4FE5-9F1B-60FEB4C7CF5A}" type="presParOf" srcId="{A66BD1FD-3C16-48E5-8442-D8D1EF42C958}" destId="{810F776C-F53A-4469-972A-4DDF9FB0C5E3}" srcOrd="1" destOrd="0" presId="urn:microsoft.com/office/officeart/2005/8/layout/orgChart1"/>
    <dgm:cxn modelId="{F588E3B4-362C-49D9-84E4-47C7653F1D29}" type="presParOf" srcId="{A66BD1FD-3C16-48E5-8442-D8D1EF42C958}" destId="{AEB3C43D-91F6-46EE-8523-C9B4D60908F0}" srcOrd="2" destOrd="0" presId="urn:microsoft.com/office/officeart/2005/8/layout/orgChart1"/>
    <dgm:cxn modelId="{18D7F416-5FFC-4ED1-AD5C-D3A0288E99EF}" type="presParOf" srcId="{AEB3C43D-91F6-46EE-8523-C9B4D60908F0}" destId="{FCA991BF-90FA-4031-9071-3DA97CF2A658}" srcOrd="0" destOrd="0" presId="urn:microsoft.com/office/officeart/2005/8/layout/orgChart1"/>
    <dgm:cxn modelId="{08D8B992-D83A-42A9-BCFB-7C7879F63BB0}" type="presParOf" srcId="{AEB3C43D-91F6-46EE-8523-C9B4D60908F0}" destId="{05F6C726-0834-4684-944A-D6AE774951C1}" srcOrd="1" destOrd="0" presId="urn:microsoft.com/office/officeart/2005/8/layout/orgChart1"/>
    <dgm:cxn modelId="{8BD2689F-569E-48AD-8954-6559797E3656}" type="presParOf" srcId="{05F6C726-0834-4684-944A-D6AE774951C1}" destId="{76E4BBF9-5BD7-4AEF-BF1E-7A01DE636C96}" srcOrd="0" destOrd="0" presId="urn:microsoft.com/office/officeart/2005/8/layout/orgChart1"/>
    <dgm:cxn modelId="{989746AC-3988-47CC-92B1-2DEE108D41E0}" type="presParOf" srcId="{76E4BBF9-5BD7-4AEF-BF1E-7A01DE636C96}" destId="{236CA91E-83E1-4726-9AA9-B95A406F2844}" srcOrd="0" destOrd="0" presId="urn:microsoft.com/office/officeart/2005/8/layout/orgChart1"/>
    <dgm:cxn modelId="{BBC490A6-8F7A-4FBE-9024-1CACBD8807D0}" type="presParOf" srcId="{76E4BBF9-5BD7-4AEF-BF1E-7A01DE636C96}" destId="{A050C3B0-CB89-4E06-BC89-CE30B8CFA3E9}" srcOrd="1" destOrd="0" presId="urn:microsoft.com/office/officeart/2005/8/layout/orgChart1"/>
    <dgm:cxn modelId="{DD82C901-441A-493F-8EDC-13BD309DA7E0}" type="presParOf" srcId="{05F6C726-0834-4684-944A-D6AE774951C1}" destId="{31D411C4-0B97-4922-98F9-3739D0725587}" srcOrd="1" destOrd="0" presId="urn:microsoft.com/office/officeart/2005/8/layout/orgChart1"/>
    <dgm:cxn modelId="{5A55E1C6-70DC-4AEB-A98C-9A70ADE408B9}" type="presParOf" srcId="{05F6C726-0834-4684-944A-D6AE774951C1}" destId="{044FAFB2-4726-4183-97B7-AE7BC67A7EC3}"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A991BF-90FA-4031-9071-3DA97CF2A658}">
      <dsp:nvSpPr>
        <dsp:cNvPr id="0" name=""/>
        <dsp:cNvSpPr/>
      </dsp:nvSpPr>
      <dsp:spPr>
        <a:xfrm>
          <a:off x="3893689" y="4643668"/>
          <a:ext cx="253899" cy="1112320"/>
        </a:xfrm>
        <a:custGeom>
          <a:avLst/>
          <a:gdLst/>
          <a:ahLst/>
          <a:cxnLst/>
          <a:rect l="0" t="0" r="0" b="0"/>
          <a:pathLst>
            <a:path>
              <a:moveTo>
                <a:pt x="253899" y="0"/>
              </a:moveTo>
              <a:lnTo>
                <a:pt x="253899" y="1112320"/>
              </a:lnTo>
              <a:lnTo>
                <a:pt x="0" y="111232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B965C41-F7D7-4F08-A76D-46B32CA67485}">
      <dsp:nvSpPr>
        <dsp:cNvPr id="0" name=""/>
        <dsp:cNvSpPr/>
      </dsp:nvSpPr>
      <dsp:spPr>
        <a:xfrm>
          <a:off x="5356633" y="2926825"/>
          <a:ext cx="253899" cy="1112320"/>
        </a:xfrm>
        <a:custGeom>
          <a:avLst/>
          <a:gdLst/>
          <a:ahLst/>
          <a:cxnLst/>
          <a:rect l="0" t="0" r="0" b="0"/>
          <a:pathLst>
            <a:path>
              <a:moveTo>
                <a:pt x="253899" y="0"/>
              </a:moveTo>
              <a:lnTo>
                <a:pt x="253899" y="1112320"/>
              </a:lnTo>
              <a:lnTo>
                <a:pt x="0" y="1112320"/>
              </a:lnTo>
            </a:path>
          </a:pathLst>
        </a:custGeom>
        <a:noFill/>
        <a:ln w="15875"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0DAFB1-7153-4973-BF46-345C4B6895C0}">
      <dsp:nvSpPr>
        <dsp:cNvPr id="0" name=""/>
        <dsp:cNvSpPr/>
      </dsp:nvSpPr>
      <dsp:spPr>
        <a:xfrm>
          <a:off x="6819576" y="1209981"/>
          <a:ext cx="253899" cy="1112320"/>
        </a:xfrm>
        <a:custGeom>
          <a:avLst/>
          <a:gdLst/>
          <a:ahLst/>
          <a:cxnLst/>
          <a:rect l="0" t="0" r="0" b="0"/>
          <a:pathLst>
            <a:path>
              <a:moveTo>
                <a:pt x="253899" y="0"/>
              </a:moveTo>
              <a:lnTo>
                <a:pt x="253899" y="1112320"/>
              </a:lnTo>
              <a:lnTo>
                <a:pt x="0" y="1112320"/>
              </a:lnTo>
            </a:path>
          </a:pathLst>
        </a:cu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58E18D2-0270-47E5-B99D-2379431D86A7}">
      <dsp:nvSpPr>
        <dsp:cNvPr id="0" name=""/>
        <dsp:cNvSpPr/>
      </dsp:nvSpPr>
      <dsp:spPr>
        <a:xfrm>
          <a:off x="5864431" y="937"/>
          <a:ext cx="2418089" cy="120904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845" tIns="29845" rIns="29845" bIns="29845" numCol="1" spcCol="1270" anchor="ctr" anchorCtr="0">
          <a:noAutofit/>
        </a:bodyPr>
        <a:lstStyle/>
        <a:p>
          <a:pPr marL="0" lvl="0" indent="0" algn="ctr" defTabSz="2089150">
            <a:lnSpc>
              <a:spcPct val="90000"/>
            </a:lnSpc>
            <a:spcBef>
              <a:spcPct val="0"/>
            </a:spcBef>
            <a:spcAft>
              <a:spcPct val="35000"/>
            </a:spcAft>
            <a:buNone/>
          </a:pPr>
          <a:r>
            <a:rPr lang="en-GB" sz="4700" kern="1200" dirty="0"/>
            <a:t>Behaviour</a:t>
          </a:r>
        </a:p>
      </dsp:txBody>
      <dsp:txXfrm>
        <a:off x="5864431" y="937"/>
        <a:ext cx="2418089" cy="1209044"/>
      </dsp:txXfrm>
    </dsp:sp>
    <dsp:sp modelId="{01FB48DC-EE3D-47AE-838B-3244F11FEA35}">
      <dsp:nvSpPr>
        <dsp:cNvPr id="0" name=""/>
        <dsp:cNvSpPr/>
      </dsp:nvSpPr>
      <dsp:spPr>
        <a:xfrm>
          <a:off x="4401487" y="1717780"/>
          <a:ext cx="2418089" cy="120904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845" tIns="29845" rIns="29845" bIns="29845" numCol="1" spcCol="1270" anchor="ctr" anchorCtr="0">
          <a:noAutofit/>
        </a:bodyPr>
        <a:lstStyle/>
        <a:p>
          <a:pPr marL="0" lvl="0" indent="0" algn="ctr" defTabSz="2089150">
            <a:lnSpc>
              <a:spcPct val="90000"/>
            </a:lnSpc>
            <a:spcBef>
              <a:spcPct val="0"/>
            </a:spcBef>
            <a:spcAft>
              <a:spcPct val="35000"/>
            </a:spcAft>
            <a:buNone/>
          </a:pPr>
          <a:r>
            <a:rPr lang="en-GB" sz="4700" kern="1200" dirty="0"/>
            <a:t>Attitude</a:t>
          </a:r>
        </a:p>
      </dsp:txBody>
      <dsp:txXfrm>
        <a:off x="4401487" y="1717780"/>
        <a:ext cx="2418089" cy="1209044"/>
      </dsp:txXfrm>
    </dsp:sp>
    <dsp:sp modelId="{CD827D91-80D8-46DE-9B5A-CA18E1DB4480}">
      <dsp:nvSpPr>
        <dsp:cNvPr id="0" name=""/>
        <dsp:cNvSpPr/>
      </dsp:nvSpPr>
      <dsp:spPr>
        <a:xfrm>
          <a:off x="2938544" y="3434623"/>
          <a:ext cx="2418089" cy="120904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845" tIns="29845" rIns="29845" bIns="29845" numCol="1" spcCol="1270" anchor="ctr" anchorCtr="0">
          <a:noAutofit/>
        </a:bodyPr>
        <a:lstStyle/>
        <a:p>
          <a:pPr marL="0" lvl="0" indent="0" algn="ctr" defTabSz="2089150">
            <a:lnSpc>
              <a:spcPct val="90000"/>
            </a:lnSpc>
            <a:spcBef>
              <a:spcPct val="0"/>
            </a:spcBef>
            <a:spcAft>
              <a:spcPct val="35000"/>
            </a:spcAft>
            <a:buNone/>
          </a:pPr>
          <a:r>
            <a:rPr lang="en-GB" sz="4700" kern="1200" dirty="0"/>
            <a:t>Values</a:t>
          </a:r>
        </a:p>
      </dsp:txBody>
      <dsp:txXfrm>
        <a:off x="2938544" y="3434623"/>
        <a:ext cx="2418089" cy="1209044"/>
      </dsp:txXfrm>
    </dsp:sp>
    <dsp:sp modelId="{236CA91E-83E1-4726-9AA9-B95A406F2844}">
      <dsp:nvSpPr>
        <dsp:cNvPr id="0" name=""/>
        <dsp:cNvSpPr/>
      </dsp:nvSpPr>
      <dsp:spPr>
        <a:xfrm>
          <a:off x="1475600" y="5151467"/>
          <a:ext cx="2418089" cy="1209044"/>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9845" tIns="29845" rIns="29845" bIns="29845" numCol="1" spcCol="1270" anchor="ctr" anchorCtr="0">
          <a:noAutofit/>
        </a:bodyPr>
        <a:lstStyle/>
        <a:p>
          <a:pPr marL="0" lvl="0" indent="0" algn="ctr" defTabSz="2089150">
            <a:lnSpc>
              <a:spcPct val="90000"/>
            </a:lnSpc>
            <a:spcBef>
              <a:spcPct val="0"/>
            </a:spcBef>
            <a:spcAft>
              <a:spcPct val="35000"/>
            </a:spcAft>
            <a:buNone/>
          </a:pPr>
          <a:r>
            <a:rPr lang="en-GB" sz="4700" kern="1200" dirty="0"/>
            <a:t>Beliefs</a:t>
          </a:r>
        </a:p>
      </dsp:txBody>
      <dsp:txXfrm>
        <a:off x="1475600" y="5151467"/>
        <a:ext cx="2418089" cy="1209044"/>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8EEBCB-3F84-4092-9388-CF8E26B55271}" type="datetimeFigureOut">
              <a:rPr lang="en-GB" smtClean="0"/>
              <a:t>02/10/2023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9259BA7-1FF5-4595-A61B-BFC70F493746}" type="slidenum">
              <a:rPr lang="en-GB" smtClean="0"/>
              <a:t>‹#›</a:t>
            </a:fld>
            <a:endParaRPr lang="en-GB"/>
          </a:p>
        </p:txBody>
      </p:sp>
    </p:spTree>
    <p:extLst>
      <p:ext uri="{BB962C8B-B14F-4D97-AF65-F5344CB8AC3E}">
        <p14:creationId xmlns:p14="http://schemas.microsoft.com/office/powerpoint/2010/main" val="7325460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ethnicity-facts-figures.service.gov.uk/uk-population-by-ethnicity/national-and-regional-populations/population-of-england-and-wales/latest"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gov.uk/government/consultations/banning-conversion-therapy/banning-conversion-therapy" TargetMode="External"/><Relationship Id="rId2" Type="http://schemas.openxmlformats.org/officeDocument/2006/relationships/slide" Target="../slides/slide24.xml"/><Relationship Id="rId1" Type="http://schemas.openxmlformats.org/officeDocument/2006/relationships/notesMaster" Target="../notesMasters/notesMaster1.xml"/><Relationship Id="rId4" Type="http://schemas.openxmlformats.org/officeDocument/2006/relationships/hyperlink" Target="https://www.bbc.co.uk/news/explainers-56496423"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gov.uk/guidance/equality-act-2010-guidance"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s3.eu-central-1.amazonaws.com/eu-st01.ext.exlibrisgroup.com/44SUR_INST/storage/alma/C8/DD/25/95/1C/A1/4E/FB/51/02/B5/B3/F9/71/F8/D3/hate%20crime.pdf?response-content-type=application%2Fpdf&amp;X-Amz-Algorithm=AWS4-HMAC-SHA256&amp;X-Amz-Date=20230927T195715Z&amp;X-Amz-SignedHeaders=host&amp;X-Amz-Expires=119&amp;X-Amz-Credential=AKIAJN6NPMNGJALPPWAQ%2F20230927%2Feu-central-1%2Fs3%2Faws4_request&amp;X-Amz-Signature=4a3728181f3ae0d7091a4e3f5b8d476a1d40dbc77e46c4dd287b54fddebdbf54" TargetMode="External"/><Relationship Id="rId2" Type="http://schemas.openxmlformats.org/officeDocument/2006/relationships/slide" Target="../slides/slide46.xml"/><Relationship Id="rId1" Type="http://schemas.openxmlformats.org/officeDocument/2006/relationships/notesMaster" Target="../notesMasters/notesMaster1.xml"/><Relationship Id="rId4" Type="http://schemas.openxmlformats.org/officeDocument/2006/relationships/hyperlink" Target="https://librarysearch.uwtsd.ac.uk/discovery/fulldisplay?docid=cdi_proquest_miscellaneous_1551033292&amp;context=PC&amp;vid=44WHELF_UWTSD:44WHELF_UWTSD_VU1&amp;lang=en&amp;search_scope=MyInst_and_CI&amp;adaptor=Primo%20Central&amp;tab=Everything&amp;query=any,contains,garland%20and%20hodkinson&amp;offset=0"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Population of England and Wales - GOV.UK Ethnicity facts and figures (ethnicity-facts-figures.service.gov.uk)</a:t>
            </a:r>
            <a:endParaRPr lang="en-GB" dirty="0"/>
          </a:p>
        </p:txBody>
      </p:sp>
      <p:sp>
        <p:nvSpPr>
          <p:cNvPr id="4" name="Slide Number Placeholder 3"/>
          <p:cNvSpPr>
            <a:spLocks noGrp="1"/>
          </p:cNvSpPr>
          <p:nvPr>
            <p:ph type="sldNum" sz="quarter" idx="5"/>
          </p:nvPr>
        </p:nvSpPr>
        <p:spPr/>
        <p:txBody>
          <a:bodyPr/>
          <a:lstStyle/>
          <a:p>
            <a:fld id="{49259BA7-1FF5-4595-A61B-BFC70F493746}" type="slidenum">
              <a:rPr lang="en-GB" smtClean="0"/>
              <a:t>20</a:t>
            </a:fld>
            <a:endParaRPr lang="en-GB"/>
          </a:p>
        </p:txBody>
      </p:sp>
    </p:spTree>
    <p:extLst>
      <p:ext uri="{BB962C8B-B14F-4D97-AF65-F5344CB8AC3E}">
        <p14:creationId xmlns:p14="http://schemas.microsoft.com/office/powerpoint/2010/main" val="331561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Arial" panose="020B0604020202020204" pitchFamily="34" charset="0"/>
                <a:cs typeface="Arial" panose="020B0604020202020204" pitchFamily="34" charset="0"/>
              </a:rPr>
              <a:t>(Andresen, 2021)</a:t>
            </a:r>
          </a:p>
          <a:p>
            <a:endParaRPr lang="en-GB" dirty="0"/>
          </a:p>
        </p:txBody>
      </p:sp>
      <p:sp>
        <p:nvSpPr>
          <p:cNvPr id="4" name="Slide Number Placeholder 3"/>
          <p:cNvSpPr>
            <a:spLocks noGrp="1"/>
          </p:cNvSpPr>
          <p:nvPr>
            <p:ph type="sldNum" sz="quarter" idx="5"/>
          </p:nvPr>
        </p:nvSpPr>
        <p:spPr/>
        <p:txBody>
          <a:bodyPr/>
          <a:lstStyle/>
          <a:p>
            <a:fld id="{49259BA7-1FF5-4595-A61B-BFC70F493746}" type="slidenum">
              <a:rPr lang="en-GB" smtClean="0"/>
              <a:t>23</a:t>
            </a:fld>
            <a:endParaRPr lang="en-GB"/>
          </a:p>
        </p:txBody>
      </p:sp>
    </p:spTree>
    <p:extLst>
      <p:ext uri="{BB962C8B-B14F-4D97-AF65-F5344CB8AC3E}">
        <p14:creationId xmlns:p14="http://schemas.microsoft.com/office/powerpoint/2010/main" val="8092860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Banning conversion therapy - GOV.UK (www.gov.uk)</a:t>
            </a:r>
            <a:endParaRPr lang="en-GB" dirty="0"/>
          </a:p>
          <a:p>
            <a:endParaRPr lang="en-GB" dirty="0"/>
          </a:p>
          <a:p>
            <a:r>
              <a:rPr lang="en-GB" dirty="0">
                <a:hlinkClick r:id="rId4"/>
              </a:rPr>
              <a:t>What is conversion therapy and when will it be banned? - BBC News</a:t>
            </a:r>
            <a:endParaRPr lang="en-GB" dirty="0"/>
          </a:p>
        </p:txBody>
      </p:sp>
      <p:sp>
        <p:nvSpPr>
          <p:cNvPr id="4" name="Slide Number Placeholder 3"/>
          <p:cNvSpPr>
            <a:spLocks noGrp="1"/>
          </p:cNvSpPr>
          <p:nvPr>
            <p:ph type="sldNum" sz="quarter" idx="5"/>
          </p:nvPr>
        </p:nvSpPr>
        <p:spPr/>
        <p:txBody>
          <a:bodyPr/>
          <a:lstStyle/>
          <a:p>
            <a:fld id="{49259BA7-1FF5-4595-A61B-BFC70F493746}" type="slidenum">
              <a:rPr lang="en-GB" smtClean="0"/>
              <a:t>24</a:t>
            </a:fld>
            <a:endParaRPr lang="en-GB"/>
          </a:p>
        </p:txBody>
      </p:sp>
    </p:spTree>
    <p:extLst>
      <p:ext uri="{BB962C8B-B14F-4D97-AF65-F5344CB8AC3E}">
        <p14:creationId xmlns:p14="http://schemas.microsoft.com/office/powerpoint/2010/main" val="21338701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7DE4AEC-99CE-454D-980E-59A605EDED0B}" type="slidenum">
              <a:rPr lang="en-GB" smtClean="0"/>
              <a:t>32</a:t>
            </a:fld>
            <a:endParaRPr lang="en-GB"/>
          </a:p>
        </p:txBody>
      </p:sp>
    </p:spTree>
    <p:extLst>
      <p:ext uri="{BB962C8B-B14F-4D97-AF65-F5344CB8AC3E}">
        <p14:creationId xmlns:p14="http://schemas.microsoft.com/office/powerpoint/2010/main" val="30257627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DE0FC52-B713-423C-9F36-BA4B041A2061}" type="slidenum">
              <a:rPr lang="en-GB" smtClean="0"/>
              <a:t>36</a:t>
            </a:fld>
            <a:endParaRPr lang="en-GB" dirty="0"/>
          </a:p>
        </p:txBody>
      </p:sp>
    </p:spTree>
    <p:extLst>
      <p:ext uri="{BB962C8B-B14F-4D97-AF65-F5344CB8AC3E}">
        <p14:creationId xmlns:p14="http://schemas.microsoft.com/office/powerpoint/2010/main" val="8907826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Beliefs - which is learned from family, religion, influences, experiences, education and where we come from. </a:t>
            </a:r>
          </a:p>
          <a:p>
            <a:r>
              <a:rPr lang="en-GB" dirty="0"/>
              <a:t>Although beliefs shape us as we become more independent we might feel that we object or question things and develop our own values.</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Values - are stable long-lasting ideas about what is important to a person. They become standards by which people order their lives and make their choices. </a:t>
            </a: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Attitudes are the mental dispositions people have towards others and the current circumstances before making decisions that result in behaviour. People primarily form their attitudes from underlying values and beliefs.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Behaviour – Our behaviours and attitudes to others in society, that can effect individuals are influenced by our beliefs and values can influence our behaviours.  </a:t>
            </a:r>
          </a:p>
          <a:p>
            <a:endParaRPr lang="en-GB" dirty="0"/>
          </a:p>
        </p:txBody>
      </p:sp>
      <p:sp>
        <p:nvSpPr>
          <p:cNvPr id="4" name="Slide Number Placeholder 3"/>
          <p:cNvSpPr>
            <a:spLocks noGrp="1"/>
          </p:cNvSpPr>
          <p:nvPr>
            <p:ph type="sldNum" sz="quarter" idx="10"/>
          </p:nvPr>
        </p:nvSpPr>
        <p:spPr/>
        <p:txBody>
          <a:bodyPr/>
          <a:lstStyle/>
          <a:p>
            <a:pPr defTabSz="941100">
              <a:defRPr/>
            </a:pPr>
            <a:fld id="{B0B5EF69-6282-41D6-98DF-E801433ABD80}" type="slidenum">
              <a:rPr lang="en-GB">
                <a:solidFill>
                  <a:prstClr val="black"/>
                </a:solidFill>
                <a:latin typeface="Calibri" panose="020F0502020204030204"/>
              </a:rPr>
              <a:pPr defTabSz="941100">
                <a:defRPr/>
              </a:pPr>
              <a:t>38</a:t>
            </a:fld>
            <a:endParaRPr lang="en-GB" dirty="0">
              <a:solidFill>
                <a:prstClr val="black"/>
              </a:solidFill>
              <a:latin typeface="Calibri" panose="020F0502020204030204"/>
            </a:endParaRPr>
          </a:p>
        </p:txBody>
      </p:sp>
    </p:spTree>
    <p:extLst>
      <p:ext uri="{BB962C8B-B14F-4D97-AF65-F5344CB8AC3E}">
        <p14:creationId xmlns:p14="http://schemas.microsoft.com/office/powerpoint/2010/main" val="11052170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Direct discrimination </a:t>
            </a:r>
            <a:r>
              <a:rPr lang="en-GB" dirty="0"/>
              <a:t>This is when you’re treated less favourably because of a protected characteristic</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Indirect discrimination </a:t>
            </a:r>
            <a:r>
              <a:rPr lang="en-GB" dirty="0"/>
              <a:t>- This is when a service has criteria which have the effect of being discriminatory against a person because of a protected characteristic</a:t>
            </a:r>
          </a:p>
          <a:p>
            <a:r>
              <a:rPr lang="en-GB" b="1" dirty="0"/>
              <a:t>Harassment</a:t>
            </a:r>
            <a:r>
              <a:rPr lang="en-GB" dirty="0"/>
              <a:t> - experience behaviour that makes you feel intimidated, humiliated, or degraded, or that creates a hostile environment</a:t>
            </a:r>
          </a:p>
          <a:p>
            <a:r>
              <a:rPr lang="en-GB" b="1" dirty="0"/>
              <a:t>Victimisation</a:t>
            </a:r>
            <a:r>
              <a:rPr lang="en-GB" dirty="0"/>
              <a:t> - Treated unfairly as a result of making a complaint about discrimination or giving evidence when someone else makes a complaint.</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https://www.equalityhumanrights.com/en/advice-and-guidance/what-direct-and-indirect-discrimination</a:t>
            </a:r>
          </a:p>
        </p:txBody>
      </p:sp>
      <p:sp>
        <p:nvSpPr>
          <p:cNvPr id="4" name="Slide Number Placeholder 3"/>
          <p:cNvSpPr>
            <a:spLocks noGrp="1"/>
          </p:cNvSpPr>
          <p:nvPr>
            <p:ph type="sldNum" sz="quarter" idx="5"/>
          </p:nvPr>
        </p:nvSpPr>
        <p:spPr/>
        <p:txBody>
          <a:bodyPr/>
          <a:lstStyle/>
          <a:p>
            <a:fld id="{4DE0FC52-B713-423C-9F36-BA4B041A2061}" type="slidenum">
              <a:rPr lang="en-GB" smtClean="0"/>
              <a:t>39</a:t>
            </a:fld>
            <a:endParaRPr lang="en-GB" dirty="0"/>
          </a:p>
        </p:txBody>
      </p:sp>
    </p:spTree>
    <p:extLst>
      <p:ext uri="{BB962C8B-B14F-4D97-AF65-F5344CB8AC3E}">
        <p14:creationId xmlns:p14="http://schemas.microsoft.com/office/powerpoint/2010/main" val="33825948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Like most of these Iceberg models it is the hidden element of our differences that can affect a diverse society. </a:t>
            </a:r>
          </a:p>
          <a:p>
            <a:r>
              <a:rPr lang="en-GB" dirty="0"/>
              <a:t>Trying to understand these unseen differences will always be a challenge for many police officers. Our actions &amp; behaviour must consider these differences in people. </a:t>
            </a:r>
          </a:p>
          <a:p>
            <a:r>
              <a:rPr lang="en-GB" dirty="0"/>
              <a:t>Inclusion is not just about what we can see it is valuing all our differences including the ‘hidden’ elements. </a:t>
            </a:r>
          </a:p>
        </p:txBody>
      </p:sp>
      <p:sp>
        <p:nvSpPr>
          <p:cNvPr id="4" name="Slide Number Placeholder 3"/>
          <p:cNvSpPr>
            <a:spLocks noGrp="1"/>
          </p:cNvSpPr>
          <p:nvPr>
            <p:ph type="sldNum" sz="quarter" idx="5"/>
          </p:nvPr>
        </p:nvSpPr>
        <p:spPr/>
        <p:txBody>
          <a:bodyPr/>
          <a:lstStyle/>
          <a:p>
            <a:fld id="{4DE0FC52-B713-423C-9F36-BA4B041A2061}" type="slidenum">
              <a:rPr lang="en-GB" smtClean="0"/>
              <a:t>40</a:t>
            </a:fld>
            <a:endParaRPr lang="en-GB" dirty="0"/>
          </a:p>
        </p:txBody>
      </p:sp>
    </p:spTree>
    <p:extLst>
      <p:ext uri="{BB962C8B-B14F-4D97-AF65-F5344CB8AC3E}">
        <p14:creationId xmlns:p14="http://schemas.microsoft.com/office/powerpoint/2010/main" val="23642785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Equality Act came into force 1 October 2010, as a legal framework to protect individuals from discriminatory and unfair treatment</a:t>
            </a:r>
          </a:p>
          <a:p>
            <a:r>
              <a:rPr lang="en-GB" dirty="0"/>
              <a:t>It brings together over 116 separate pieces of legislation into one Act, simplifying and strengthening the law.</a:t>
            </a:r>
          </a:p>
          <a:p>
            <a:r>
              <a:rPr lang="en-GB" dirty="0"/>
              <a:t>The main legislation’s that merged include:</a:t>
            </a:r>
          </a:p>
          <a:p>
            <a:r>
              <a:rPr lang="en-GB" dirty="0"/>
              <a:t>Sex Discrimination Act 1975</a:t>
            </a:r>
          </a:p>
          <a:p>
            <a:r>
              <a:rPr lang="en-GB" dirty="0"/>
              <a:t>Race Relations Act 1976</a:t>
            </a:r>
          </a:p>
          <a:p>
            <a:r>
              <a:rPr lang="en-GB" dirty="0"/>
              <a:t>Disability Discrimination Act 1995</a:t>
            </a:r>
          </a:p>
          <a:p>
            <a:r>
              <a:rPr lang="en-GB" dirty="0"/>
              <a:t>Equal Pay Act 1970</a:t>
            </a:r>
          </a:p>
          <a:p>
            <a:r>
              <a:rPr lang="en-GB" dirty="0"/>
              <a:t>Employment Equality (Religion or Belief) Regulations 2003</a:t>
            </a:r>
          </a:p>
          <a:p>
            <a:r>
              <a:rPr lang="en-GB" dirty="0"/>
              <a:t>Employment Equality (Sexual Orientation) Regulations 2003</a:t>
            </a:r>
          </a:p>
          <a:p>
            <a:r>
              <a:rPr lang="en-GB" dirty="0"/>
              <a:t>Employment Equality (Age) Regulations 2003</a:t>
            </a:r>
          </a:p>
          <a:p>
            <a:r>
              <a:rPr lang="en-GB" dirty="0"/>
              <a:t>Equality Act 2006, Part 2</a:t>
            </a:r>
          </a:p>
          <a:p>
            <a:r>
              <a:rPr lang="en-GB" dirty="0"/>
              <a:t>Equality Act (Sexual Orientation) Regulations 2007</a:t>
            </a:r>
          </a:p>
          <a:p>
            <a:r>
              <a:rPr lang="en-GB" dirty="0"/>
              <a:t>Access to the Act can be found here: https://www.legislation.gov.uk/ukpga/2010/15/contents</a:t>
            </a:r>
          </a:p>
          <a:p>
            <a:endParaRPr lang="en-GB" dirty="0"/>
          </a:p>
        </p:txBody>
      </p:sp>
      <p:sp>
        <p:nvSpPr>
          <p:cNvPr id="4" name="Slide Number Placeholder 3"/>
          <p:cNvSpPr>
            <a:spLocks noGrp="1"/>
          </p:cNvSpPr>
          <p:nvPr>
            <p:ph type="sldNum" sz="quarter" idx="10"/>
          </p:nvPr>
        </p:nvSpPr>
        <p:spPr/>
        <p:txBody>
          <a:bodyPr/>
          <a:lstStyle/>
          <a:p>
            <a:pPr defTabSz="941100">
              <a:defRPr/>
            </a:pPr>
            <a:fld id="{B0B5EF69-6282-41D6-98DF-E801433ABD80}" type="slidenum">
              <a:rPr lang="en-GB">
                <a:solidFill>
                  <a:prstClr val="black"/>
                </a:solidFill>
                <a:latin typeface="Calibri" panose="020F0502020204030204"/>
              </a:rPr>
              <a:pPr defTabSz="941100">
                <a:defRPr/>
              </a:pPr>
              <a:t>41</a:t>
            </a:fld>
            <a:endParaRPr lang="en-GB" dirty="0">
              <a:solidFill>
                <a:prstClr val="black"/>
              </a:solidFill>
              <a:latin typeface="Calibri" panose="020F0502020204030204"/>
            </a:endParaRPr>
          </a:p>
        </p:txBody>
      </p:sp>
    </p:spTree>
    <p:extLst>
      <p:ext uri="{BB962C8B-B14F-4D97-AF65-F5344CB8AC3E}">
        <p14:creationId xmlns:p14="http://schemas.microsoft.com/office/powerpoint/2010/main" val="24117051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https://www.gov.uk/guidance/equality-act-2010-guidance</a:t>
            </a:r>
            <a:endParaRPr lang="en-GB" dirty="0"/>
          </a:p>
        </p:txBody>
      </p:sp>
      <p:sp>
        <p:nvSpPr>
          <p:cNvPr id="4" name="Slide Number Placeholder 3"/>
          <p:cNvSpPr>
            <a:spLocks noGrp="1"/>
          </p:cNvSpPr>
          <p:nvPr>
            <p:ph type="sldNum" sz="quarter" idx="5"/>
          </p:nvPr>
        </p:nvSpPr>
        <p:spPr/>
        <p:txBody>
          <a:bodyPr/>
          <a:lstStyle/>
          <a:p>
            <a:fld id="{49259BA7-1FF5-4595-A61B-BFC70F493746}" type="slidenum">
              <a:rPr lang="en-GB" smtClean="0"/>
              <a:t>42</a:t>
            </a:fld>
            <a:endParaRPr lang="en-GB"/>
          </a:p>
        </p:txBody>
      </p:sp>
    </p:spTree>
    <p:extLst>
      <p:ext uri="{BB962C8B-B14F-4D97-AF65-F5344CB8AC3E}">
        <p14:creationId xmlns:p14="http://schemas.microsoft.com/office/powerpoint/2010/main" val="14846447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Introduction:</a:t>
            </a:r>
          </a:p>
          <a:p>
            <a:r>
              <a:rPr lang="en-GB" dirty="0"/>
              <a:t>7 Principles of public life came from an overview of the 'Nolan principles', which are the basis of the ethical standards expected of public office holders.  This includes people who are elected or appointed to public office, nationally and locally, and all people appointed to work in:</a:t>
            </a:r>
          </a:p>
          <a:p>
            <a:r>
              <a:rPr lang="en-GB" dirty="0"/>
              <a:t>the civil service, local government, the police, the courts and probation services, non-departmental public bodies and health, education, social and care services</a:t>
            </a:r>
          </a:p>
          <a:p>
            <a:r>
              <a:rPr lang="en-GB" dirty="0"/>
              <a:t>The principles also apply to all those in other sectors that deliver public services.</a:t>
            </a:r>
          </a:p>
          <a:p>
            <a:endParaRPr lang="en-GB" dirty="0"/>
          </a:p>
          <a:p>
            <a:r>
              <a:rPr lang="en-GB" dirty="0"/>
              <a:t>In 1994, the UK government established a Committee on Standards in Public Life. The committee was chaired by Lord Michael Nolan QC, and was tasked with making recommendations to improve standards of behaviour in public life.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Although 27 years old its role has broadly remained the same – to advise the Prime Minister, national and local government and the public on trends, issues and concerns about standards in public life.</a:t>
            </a:r>
          </a:p>
          <a:p>
            <a:r>
              <a:rPr lang="en-GB" dirty="0"/>
              <a:t>Please see Notal Report Here: https://www.gov.uk/government/publications/the-7-principles-of-public-life/the-7-principles-of-public-life--2</a:t>
            </a:r>
          </a:p>
          <a:p>
            <a:pPr fontAlgn="base"/>
            <a:endParaRPr lang="en-GB" b="1" dirty="0"/>
          </a:p>
          <a:p>
            <a:pPr fontAlgn="base"/>
            <a:endParaRPr lang="en-GB" b="1" dirty="0"/>
          </a:p>
          <a:p>
            <a:pPr fontAlgn="base"/>
            <a:r>
              <a:rPr lang="en-GB" b="1" dirty="0"/>
              <a:t>1. Selflessness</a:t>
            </a:r>
          </a:p>
          <a:p>
            <a:r>
              <a:rPr lang="en-GB" dirty="0"/>
              <a:t>Holders of public office should act solely in terms of the public interest.</a:t>
            </a:r>
          </a:p>
          <a:p>
            <a:pPr fontAlgn="base"/>
            <a:r>
              <a:rPr lang="en-GB" b="1" dirty="0"/>
              <a:t>2. Integrity</a:t>
            </a:r>
          </a:p>
          <a:p>
            <a:r>
              <a:rPr lang="en-GB" dirty="0"/>
              <a:t>Holders of public office must avoid placing themselves under any obligation to people or organisations that might try inappropriately to influence them in their work. They should not act or take decisions in order to gain financial or other material benefits for themselves, their family, or their friends. They must declare and resolve any interests and relationships.</a:t>
            </a:r>
          </a:p>
          <a:p>
            <a:pPr fontAlgn="base"/>
            <a:r>
              <a:rPr lang="en-GB" b="1" dirty="0"/>
              <a:t>3. Objectivity</a:t>
            </a:r>
          </a:p>
          <a:p>
            <a:r>
              <a:rPr lang="en-GB" dirty="0"/>
              <a:t>Holders of public office must act and take decisions impartially, fairly and on merit, using the best evidence and without discrimination or bias.</a:t>
            </a:r>
          </a:p>
          <a:p>
            <a:pPr fontAlgn="base"/>
            <a:r>
              <a:rPr lang="en-GB" b="1" dirty="0"/>
              <a:t>4. Accountability</a:t>
            </a:r>
          </a:p>
          <a:p>
            <a:r>
              <a:rPr lang="en-GB" dirty="0"/>
              <a:t>Holders of public office are accountable to the public for their decisions and actions and must submit themselves to the scrutiny necessary to ensure this.</a:t>
            </a:r>
          </a:p>
          <a:p>
            <a:pPr fontAlgn="base"/>
            <a:r>
              <a:rPr lang="en-GB" b="1" dirty="0"/>
              <a:t>5. Openness</a:t>
            </a:r>
          </a:p>
          <a:p>
            <a:r>
              <a:rPr lang="en-GB" dirty="0"/>
              <a:t>Holders of public office should act and take decisions in an open and transparent manner. Information should not be withheld from the public unless there are clear and lawful reasons for so doing.</a:t>
            </a:r>
          </a:p>
          <a:p>
            <a:pPr fontAlgn="base"/>
            <a:r>
              <a:rPr lang="en-GB" b="1" dirty="0"/>
              <a:t>6. Honesty</a:t>
            </a:r>
          </a:p>
          <a:p>
            <a:r>
              <a:rPr lang="en-GB" dirty="0"/>
              <a:t>Holders of public office should be truthful.</a:t>
            </a:r>
          </a:p>
          <a:p>
            <a:pPr fontAlgn="base"/>
            <a:r>
              <a:rPr lang="en-GB" b="1" dirty="0"/>
              <a:t>7. Leadership</a:t>
            </a:r>
          </a:p>
          <a:p>
            <a:r>
              <a:rPr lang="en-GB" dirty="0"/>
              <a:t>Holders of public office should exhibit these principles in their own behaviour. They should actively promote and robustly support the principles and be willing to challenge poor behaviour wherever it occurs.</a:t>
            </a:r>
          </a:p>
          <a:p>
            <a:endParaRPr lang="en-GB" dirty="0"/>
          </a:p>
          <a:p>
            <a:r>
              <a:rPr lang="en-GB" dirty="0"/>
              <a:t>Links:</a:t>
            </a:r>
          </a:p>
          <a:p>
            <a:r>
              <a:rPr lang="en-GB" dirty="0"/>
              <a:t>https://www.gov.uk/government/publications/the-7-principles-of-public-life</a:t>
            </a:r>
          </a:p>
          <a:p>
            <a:endParaRPr lang="en-GB" dirty="0"/>
          </a:p>
          <a:p>
            <a:r>
              <a:rPr lang="en-GB" dirty="0"/>
              <a:t>https://lordsappointments.independent.gov.uk/the-seven-principles-of-public-life</a:t>
            </a:r>
          </a:p>
          <a:p>
            <a:endParaRPr lang="en-GB" dirty="0"/>
          </a:p>
        </p:txBody>
      </p:sp>
      <p:sp>
        <p:nvSpPr>
          <p:cNvPr id="4" name="Slide Number Placeholder 3"/>
          <p:cNvSpPr>
            <a:spLocks noGrp="1"/>
          </p:cNvSpPr>
          <p:nvPr>
            <p:ph type="sldNum" sz="quarter" idx="5"/>
          </p:nvPr>
        </p:nvSpPr>
        <p:spPr/>
        <p:txBody>
          <a:bodyPr/>
          <a:lstStyle/>
          <a:p>
            <a:fld id="{4DE0FC52-B713-423C-9F36-BA4B041A2061}" type="slidenum">
              <a:rPr lang="en-GB" smtClean="0"/>
              <a:t>43</a:t>
            </a:fld>
            <a:endParaRPr lang="en-GB" dirty="0"/>
          </a:p>
        </p:txBody>
      </p:sp>
    </p:spTree>
    <p:extLst>
      <p:ext uri="{BB962C8B-B14F-4D97-AF65-F5344CB8AC3E}">
        <p14:creationId xmlns:p14="http://schemas.microsoft.com/office/powerpoint/2010/main" val="17663455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DE0FC52-B713-423C-9F36-BA4B041A2061}" type="slidenum">
              <a:rPr lang="en-GB" smtClean="0"/>
              <a:t>44</a:t>
            </a:fld>
            <a:endParaRPr lang="en-GB" dirty="0"/>
          </a:p>
        </p:txBody>
      </p:sp>
    </p:spTree>
    <p:extLst>
      <p:ext uri="{BB962C8B-B14F-4D97-AF65-F5344CB8AC3E}">
        <p14:creationId xmlns:p14="http://schemas.microsoft.com/office/powerpoint/2010/main" val="13231233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Microsoft Word - hate crime.docx</a:t>
            </a:r>
            <a:endParaRPr lang="en-GB" dirty="0"/>
          </a:p>
          <a:p>
            <a:endParaRPr lang="en-GB" dirty="0"/>
          </a:p>
          <a:p>
            <a:r>
              <a:rPr lang="en-GB" dirty="0">
                <a:hlinkClick r:id="rId4"/>
              </a:rPr>
              <a:t>'FKING FREAK! WHAT THE HELL DO YOU THINK YOU LOOK LIKE?': Experiences of Targeted Victimization Among Goths and Developing Notions of Hate Crime - University of Wales Trinity Saint David (uwtsd.ac.uk)</a:t>
            </a:r>
            <a:endParaRPr lang="en-GB" dirty="0"/>
          </a:p>
        </p:txBody>
      </p:sp>
      <p:sp>
        <p:nvSpPr>
          <p:cNvPr id="4" name="Slide Number Placeholder 3"/>
          <p:cNvSpPr>
            <a:spLocks noGrp="1"/>
          </p:cNvSpPr>
          <p:nvPr>
            <p:ph type="sldNum" sz="quarter" idx="5"/>
          </p:nvPr>
        </p:nvSpPr>
        <p:spPr/>
        <p:txBody>
          <a:bodyPr/>
          <a:lstStyle/>
          <a:p>
            <a:fld id="{49259BA7-1FF5-4595-A61B-BFC70F493746}" type="slidenum">
              <a:rPr lang="en-GB" smtClean="0"/>
              <a:t>46</a:t>
            </a:fld>
            <a:endParaRPr lang="en-GB"/>
          </a:p>
        </p:txBody>
      </p:sp>
    </p:spTree>
    <p:extLst>
      <p:ext uri="{BB962C8B-B14F-4D97-AF65-F5344CB8AC3E}">
        <p14:creationId xmlns:p14="http://schemas.microsoft.com/office/powerpoint/2010/main" val="37070686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9259BA7-1FF5-4595-A61B-BFC70F493746}" type="slidenum">
              <a:rPr lang="en-GB" smtClean="0"/>
              <a:t>47</a:t>
            </a:fld>
            <a:endParaRPr lang="en-GB"/>
          </a:p>
        </p:txBody>
      </p:sp>
    </p:spTree>
    <p:extLst>
      <p:ext uri="{BB962C8B-B14F-4D97-AF65-F5344CB8AC3E}">
        <p14:creationId xmlns:p14="http://schemas.microsoft.com/office/powerpoint/2010/main" val="35162417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a:xfrm>
            <a:off x="0" y="0"/>
            <a:ext cx="12192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457200" y="4960137"/>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Subtitle 2"/>
          <p:cNvSpPr>
            <a:spLocks noGrp="1"/>
          </p:cNvSpPr>
          <p:nvPr>
            <p:ph type="subTitle" idx="1"/>
          </p:nvPr>
        </p:nvSpPr>
        <p:spPr>
          <a:xfrm>
            <a:off x="8610600" y="4960137"/>
            <a:ext cx="3200400" cy="1463040"/>
          </a:xfrm>
        </p:spPr>
        <p:txBody>
          <a:bodyPr lIns="91440" rIns="91440" anchor="ctr">
            <a:normAutofit/>
          </a:bodyPr>
          <a:lstStyle>
            <a:lvl1pPr marL="0" indent="0" algn="l">
              <a:lnSpc>
                <a:spcPct val="100000"/>
              </a:lnSpc>
              <a:spcBef>
                <a:spcPts val="0"/>
              </a:spcBef>
              <a:buNone/>
              <a:defRPr sz="1800">
                <a:solidFill>
                  <a:schemeClr val="tx1">
                    <a:lumMod val="95000"/>
                    <a:lumOff val="5000"/>
                  </a:schemeClr>
                </a:solidFill>
              </a:defRPr>
            </a:lvl1pPr>
            <a:lvl2pPr marL="457200" indent="0" algn="ctr">
              <a:buNone/>
              <a:defRPr sz="1800"/>
            </a:lvl2pPr>
            <a:lvl3pPr marL="914400" indent="0" algn="ctr">
              <a:buNone/>
              <a:defRPr sz="1800"/>
            </a:lvl3pPr>
            <a:lvl4pPr marL="1371600" indent="0" algn="ctr">
              <a:buNone/>
              <a:defRPr sz="1800"/>
            </a:lvl4pPr>
            <a:lvl5pPr marL="1828800" indent="0" algn="ctr">
              <a:buNone/>
              <a:defRPr sz="1800"/>
            </a:lvl5pPr>
            <a:lvl6pPr marL="2286000" indent="0" algn="ctr">
              <a:buNone/>
              <a:defRPr sz="1800"/>
            </a:lvl6pPr>
            <a:lvl7pPr marL="2743200" indent="0" algn="ctr">
              <a:buNone/>
              <a:defRPr sz="1800"/>
            </a:lvl7pPr>
            <a:lvl8pPr marL="3200400" indent="0" algn="ctr">
              <a:buNone/>
              <a:defRPr sz="1800"/>
            </a:lvl8pPr>
            <a:lvl9pPr marL="3657600" indent="0" algn="ctr">
              <a:buNone/>
              <a:defRPr sz="1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lgn="l">
              <a:defRPr/>
            </a:lvl1pPr>
          </a:lstStyle>
          <a:p>
            <a:fld id="{5A0CAF79-F6CC-4549-8F65-E29060BAC01E}" type="datetimeFigureOut">
              <a:rPr lang="en-GB" smtClean="0"/>
              <a:t>02/10/2023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06F8FE-7521-43EC-9F4B-942F0A313672}"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01667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0CAF79-F6CC-4549-8F65-E29060BAC01E}" type="datetimeFigureOut">
              <a:rPr lang="en-GB" smtClean="0"/>
              <a:t>02/10/2023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06F8FE-7521-43EC-9F4B-942F0A313672}" type="slidenum">
              <a:rPr lang="en-GB" smtClean="0"/>
              <a:t>‹#›</a:t>
            </a:fld>
            <a:endParaRPr lang="en-GB"/>
          </a:p>
        </p:txBody>
      </p:sp>
    </p:spTree>
    <p:extLst>
      <p:ext uri="{BB962C8B-B14F-4D97-AF65-F5344CB8AC3E}">
        <p14:creationId xmlns:p14="http://schemas.microsoft.com/office/powerpoint/2010/main" val="20921985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9" name="Rectangle 8"/>
          <p:cNvSpPr/>
          <p:nvPr/>
        </p:nvSpPr>
        <p:spPr>
          <a:xfrm>
            <a:off x="0" y="0"/>
            <a:ext cx="12192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5"/>
          <p:cNvSpPr/>
          <p:nvPr/>
        </p:nvSpPr>
        <p:spPr>
          <a:xfrm>
            <a:off x="-1" y="0"/>
            <a:ext cx="12192000" cy="4572001"/>
          </a:xfrm>
          <a:custGeom>
            <a:avLst/>
            <a:gdLst/>
            <a:ahLst/>
            <a:cxnLst/>
            <a:rect l="l" t="t" r="r" b="b"/>
            <a:pathLst>
              <a:path w="12192000" h="4572001">
                <a:moveTo>
                  <a:pt x="12192000" y="4387986"/>
                </a:moveTo>
                <a:lnTo>
                  <a:pt x="12192000" y="4572001"/>
                </a:lnTo>
                <a:lnTo>
                  <a:pt x="12013927" y="4572001"/>
                </a:lnTo>
                <a:cubicBezTo>
                  <a:pt x="12084901" y="4522707"/>
                  <a:pt x="12145198" y="4460004"/>
                  <a:pt x="12192000" y="4387986"/>
                </a:cubicBezTo>
                <a:close/>
                <a:moveTo>
                  <a:pt x="12192000" y="4041440"/>
                </a:moveTo>
                <a:lnTo>
                  <a:pt x="12192000" y="4174488"/>
                </a:lnTo>
                <a:cubicBezTo>
                  <a:pt x="12005469" y="4244657"/>
                  <a:pt x="11857227" y="4389538"/>
                  <a:pt x="11786673" y="4572001"/>
                </a:cubicBezTo>
                <a:lnTo>
                  <a:pt x="11649784" y="4572001"/>
                </a:lnTo>
                <a:cubicBezTo>
                  <a:pt x="11730542" y="4320085"/>
                  <a:pt x="11933879" y="4121396"/>
                  <a:pt x="12192000" y="4041440"/>
                </a:cubicBezTo>
                <a:close/>
                <a:moveTo>
                  <a:pt x="10767111" y="3999419"/>
                </a:moveTo>
                <a:lnTo>
                  <a:pt x="10784198" y="4001042"/>
                </a:lnTo>
                <a:cubicBezTo>
                  <a:pt x="10816584" y="4001569"/>
                  <a:pt x="10848477" y="4004550"/>
                  <a:pt x="10879660" y="4010107"/>
                </a:cubicBezTo>
                <a:cubicBezTo>
                  <a:pt x="10885236" y="4009688"/>
                  <a:pt x="10890564" y="4010636"/>
                  <a:pt x="10895873" y="4011646"/>
                </a:cubicBezTo>
                <a:lnTo>
                  <a:pt x="10895990" y="4012794"/>
                </a:lnTo>
                <a:cubicBezTo>
                  <a:pt x="11208069" y="4064450"/>
                  <a:pt x="11461298" y="4283539"/>
                  <a:pt x="11554662" y="4572001"/>
                </a:cubicBezTo>
                <a:lnTo>
                  <a:pt x="11417114" y="4572001"/>
                </a:lnTo>
                <a:cubicBezTo>
                  <a:pt x="11333731" y="4357380"/>
                  <a:pt x="11143362" y="4194541"/>
                  <a:pt x="10909360" y="4144250"/>
                </a:cubicBezTo>
                <a:cubicBezTo>
                  <a:pt x="10943854" y="4319651"/>
                  <a:pt x="11046077" y="4471530"/>
                  <a:pt x="11189175" y="4572001"/>
                </a:cubicBezTo>
                <a:lnTo>
                  <a:pt x="10994934" y="4572001"/>
                </a:lnTo>
                <a:cubicBezTo>
                  <a:pt x="10878802" y="4452596"/>
                  <a:pt x="10800240" y="4298519"/>
                  <a:pt x="10775875" y="4127511"/>
                </a:cubicBezTo>
                <a:cubicBezTo>
                  <a:pt x="10775707" y="4127458"/>
                  <a:pt x="10775539" y="4127453"/>
                  <a:pt x="10775369" y="4127448"/>
                </a:cubicBezTo>
                <a:lnTo>
                  <a:pt x="10774831" y="4120772"/>
                </a:lnTo>
                <a:cubicBezTo>
                  <a:pt x="10769772" y="4090522"/>
                  <a:pt x="10767321" y="4059631"/>
                  <a:pt x="10767364" y="4028296"/>
                </a:cubicBezTo>
                <a:cubicBezTo>
                  <a:pt x="10766052" y="4022668"/>
                  <a:pt x="10765993" y="4017001"/>
                  <a:pt x="10765993" y="4011320"/>
                </a:cubicBezTo>
                <a:lnTo>
                  <a:pt x="10766587" y="3999880"/>
                </a:lnTo>
                <a:lnTo>
                  <a:pt x="10767085" y="3999913"/>
                </a:lnTo>
                <a:close/>
                <a:moveTo>
                  <a:pt x="10744358" y="3999419"/>
                </a:moveTo>
                <a:lnTo>
                  <a:pt x="10744384" y="3999913"/>
                </a:lnTo>
                <a:lnTo>
                  <a:pt x="10744882" y="3999880"/>
                </a:lnTo>
                <a:lnTo>
                  <a:pt x="10745476" y="4011320"/>
                </a:lnTo>
                <a:cubicBezTo>
                  <a:pt x="10745476" y="4017001"/>
                  <a:pt x="10745417" y="4022668"/>
                  <a:pt x="10744105" y="4028296"/>
                </a:cubicBezTo>
                <a:cubicBezTo>
                  <a:pt x="10744148" y="4059631"/>
                  <a:pt x="10741697" y="4090522"/>
                  <a:pt x="10736638" y="4120772"/>
                </a:cubicBezTo>
                <a:lnTo>
                  <a:pt x="10736100" y="4127448"/>
                </a:lnTo>
                <a:cubicBezTo>
                  <a:pt x="10735930" y="4127453"/>
                  <a:pt x="10735762" y="4127458"/>
                  <a:pt x="10735594" y="4127511"/>
                </a:cubicBezTo>
                <a:cubicBezTo>
                  <a:pt x="10711229" y="4298519"/>
                  <a:pt x="10632667" y="4452596"/>
                  <a:pt x="10516535" y="4572001"/>
                </a:cubicBezTo>
                <a:lnTo>
                  <a:pt x="10322294" y="4572001"/>
                </a:lnTo>
                <a:cubicBezTo>
                  <a:pt x="10465392" y="4471530"/>
                  <a:pt x="10567615" y="4319650"/>
                  <a:pt x="10602109" y="4144250"/>
                </a:cubicBezTo>
                <a:cubicBezTo>
                  <a:pt x="10368107" y="4194541"/>
                  <a:pt x="10177738" y="4357380"/>
                  <a:pt x="10094355" y="4572001"/>
                </a:cubicBezTo>
                <a:lnTo>
                  <a:pt x="9956808" y="4572001"/>
                </a:lnTo>
                <a:cubicBezTo>
                  <a:pt x="10050171" y="4283539"/>
                  <a:pt x="10303400" y="4064450"/>
                  <a:pt x="10615479" y="4012794"/>
                </a:cubicBezTo>
                <a:lnTo>
                  <a:pt x="10615596" y="4011646"/>
                </a:lnTo>
                <a:cubicBezTo>
                  <a:pt x="10620905" y="4010636"/>
                  <a:pt x="10626233" y="4009688"/>
                  <a:pt x="10631809" y="4010107"/>
                </a:cubicBezTo>
                <a:cubicBezTo>
                  <a:pt x="10662992" y="4004550"/>
                  <a:pt x="10694885" y="4001569"/>
                  <a:pt x="10727271" y="4001042"/>
                </a:cubicBezTo>
                <a:close/>
                <a:moveTo>
                  <a:pt x="9074958" y="3999419"/>
                </a:moveTo>
                <a:lnTo>
                  <a:pt x="9092045" y="4001042"/>
                </a:lnTo>
                <a:cubicBezTo>
                  <a:pt x="9124431" y="4001569"/>
                  <a:pt x="9156324" y="4004550"/>
                  <a:pt x="9187507" y="4010107"/>
                </a:cubicBezTo>
                <a:cubicBezTo>
                  <a:pt x="9193083" y="4009688"/>
                  <a:pt x="9198411" y="4010636"/>
                  <a:pt x="9203720" y="4011646"/>
                </a:cubicBezTo>
                <a:lnTo>
                  <a:pt x="9203837" y="4012794"/>
                </a:lnTo>
                <a:cubicBezTo>
                  <a:pt x="9515916" y="4064450"/>
                  <a:pt x="9769145" y="4283539"/>
                  <a:pt x="9862508" y="4572001"/>
                </a:cubicBezTo>
                <a:lnTo>
                  <a:pt x="9724961" y="4572001"/>
                </a:lnTo>
                <a:cubicBezTo>
                  <a:pt x="9641578" y="4357380"/>
                  <a:pt x="9451209" y="4194541"/>
                  <a:pt x="9217207" y="4144250"/>
                </a:cubicBezTo>
                <a:cubicBezTo>
                  <a:pt x="9251701" y="4319651"/>
                  <a:pt x="9353924" y="4471530"/>
                  <a:pt x="9497022" y="4572001"/>
                </a:cubicBezTo>
                <a:lnTo>
                  <a:pt x="9302781" y="4572001"/>
                </a:lnTo>
                <a:cubicBezTo>
                  <a:pt x="9186649" y="4452596"/>
                  <a:pt x="9108087" y="4298519"/>
                  <a:pt x="9083722" y="4127511"/>
                </a:cubicBezTo>
                <a:cubicBezTo>
                  <a:pt x="9083554" y="4127458"/>
                  <a:pt x="9083386" y="4127453"/>
                  <a:pt x="9083216" y="4127448"/>
                </a:cubicBezTo>
                <a:lnTo>
                  <a:pt x="9082678" y="4120772"/>
                </a:lnTo>
                <a:cubicBezTo>
                  <a:pt x="9077619" y="4090522"/>
                  <a:pt x="9075168" y="4059631"/>
                  <a:pt x="9075211" y="4028296"/>
                </a:cubicBezTo>
                <a:cubicBezTo>
                  <a:pt x="9073899" y="4022668"/>
                  <a:pt x="9073840" y="4017001"/>
                  <a:pt x="9073840" y="4011320"/>
                </a:cubicBezTo>
                <a:lnTo>
                  <a:pt x="9074434" y="3999880"/>
                </a:lnTo>
                <a:lnTo>
                  <a:pt x="9074932" y="3999913"/>
                </a:lnTo>
                <a:close/>
                <a:moveTo>
                  <a:pt x="9052207" y="3999419"/>
                </a:moveTo>
                <a:lnTo>
                  <a:pt x="9052233" y="3999913"/>
                </a:lnTo>
                <a:lnTo>
                  <a:pt x="9052731" y="3999880"/>
                </a:lnTo>
                <a:lnTo>
                  <a:pt x="9053325" y="4011320"/>
                </a:lnTo>
                <a:cubicBezTo>
                  <a:pt x="9053325" y="4017001"/>
                  <a:pt x="9053266" y="4022668"/>
                  <a:pt x="9051954" y="4028296"/>
                </a:cubicBezTo>
                <a:cubicBezTo>
                  <a:pt x="9051997" y="4059631"/>
                  <a:pt x="9049546" y="4090522"/>
                  <a:pt x="9044487" y="4120772"/>
                </a:cubicBezTo>
                <a:lnTo>
                  <a:pt x="9043949" y="4127448"/>
                </a:lnTo>
                <a:cubicBezTo>
                  <a:pt x="9043779" y="4127453"/>
                  <a:pt x="9043611" y="4127458"/>
                  <a:pt x="9043443" y="4127511"/>
                </a:cubicBezTo>
                <a:cubicBezTo>
                  <a:pt x="9019078" y="4298519"/>
                  <a:pt x="8940516" y="4452596"/>
                  <a:pt x="8824384" y="4572001"/>
                </a:cubicBezTo>
                <a:lnTo>
                  <a:pt x="8630143" y="4572001"/>
                </a:lnTo>
                <a:cubicBezTo>
                  <a:pt x="8773241" y="4471530"/>
                  <a:pt x="8875464" y="4319651"/>
                  <a:pt x="8909958" y="4144250"/>
                </a:cubicBezTo>
                <a:cubicBezTo>
                  <a:pt x="8675956" y="4194541"/>
                  <a:pt x="8485587" y="4357380"/>
                  <a:pt x="8402204" y="4572001"/>
                </a:cubicBezTo>
                <a:lnTo>
                  <a:pt x="8264656" y="4572001"/>
                </a:lnTo>
                <a:cubicBezTo>
                  <a:pt x="8358019" y="4283539"/>
                  <a:pt x="8611249" y="4064450"/>
                  <a:pt x="8923328" y="4012794"/>
                </a:cubicBezTo>
                <a:lnTo>
                  <a:pt x="8923445" y="4011646"/>
                </a:lnTo>
                <a:cubicBezTo>
                  <a:pt x="8928754" y="4010636"/>
                  <a:pt x="8934082" y="4009688"/>
                  <a:pt x="8939658" y="4010107"/>
                </a:cubicBezTo>
                <a:cubicBezTo>
                  <a:pt x="8970841" y="4004550"/>
                  <a:pt x="9002734" y="4001569"/>
                  <a:pt x="9035120" y="4001042"/>
                </a:cubicBezTo>
                <a:close/>
                <a:moveTo>
                  <a:pt x="7382807" y="3999419"/>
                </a:moveTo>
                <a:lnTo>
                  <a:pt x="7399895" y="4001042"/>
                </a:lnTo>
                <a:cubicBezTo>
                  <a:pt x="7432280" y="4001569"/>
                  <a:pt x="7464173" y="4004550"/>
                  <a:pt x="7495356" y="4010107"/>
                </a:cubicBezTo>
                <a:cubicBezTo>
                  <a:pt x="7500932" y="4009688"/>
                  <a:pt x="7506260" y="4010636"/>
                  <a:pt x="7511569" y="4011646"/>
                </a:cubicBezTo>
                <a:lnTo>
                  <a:pt x="7511686" y="4012794"/>
                </a:lnTo>
                <a:cubicBezTo>
                  <a:pt x="7823765" y="4064450"/>
                  <a:pt x="8076994" y="4283539"/>
                  <a:pt x="8170358" y="4572001"/>
                </a:cubicBezTo>
                <a:lnTo>
                  <a:pt x="8032809" y="4572001"/>
                </a:lnTo>
                <a:cubicBezTo>
                  <a:pt x="7949426" y="4357380"/>
                  <a:pt x="7759058" y="4194541"/>
                  <a:pt x="7525056" y="4144250"/>
                </a:cubicBezTo>
                <a:cubicBezTo>
                  <a:pt x="7559550" y="4319650"/>
                  <a:pt x="7661773" y="4471530"/>
                  <a:pt x="7804870" y="4572001"/>
                </a:cubicBezTo>
                <a:lnTo>
                  <a:pt x="7610630" y="4572001"/>
                </a:lnTo>
                <a:cubicBezTo>
                  <a:pt x="7494498" y="4452596"/>
                  <a:pt x="7415935" y="4298519"/>
                  <a:pt x="7391571" y="4127511"/>
                </a:cubicBezTo>
                <a:cubicBezTo>
                  <a:pt x="7391403" y="4127458"/>
                  <a:pt x="7391235" y="4127453"/>
                  <a:pt x="7391065" y="4127448"/>
                </a:cubicBezTo>
                <a:lnTo>
                  <a:pt x="7390527" y="4120772"/>
                </a:lnTo>
                <a:cubicBezTo>
                  <a:pt x="7385468" y="4090522"/>
                  <a:pt x="7383018" y="4059631"/>
                  <a:pt x="7383060" y="4028296"/>
                </a:cubicBezTo>
                <a:cubicBezTo>
                  <a:pt x="7381748" y="4022668"/>
                  <a:pt x="7381689" y="4017001"/>
                  <a:pt x="7381689" y="4011320"/>
                </a:cubicBezTo>
                <a:lnTo>
                  <a:pt x="7382283" y="3999880"/>
                </a:lnTo>
                <a:lnTo>
                  <a:pt x="7382781" y="3999913"/>
                </a:lnTo>
                <a:close/>
                <a:moveTo>
                  <a:pt x="7360056" y="3999419"/>
                </a:moveTo>
                <a:lnTo>
                  <a:pt x="7360082" y="3999913"/>
                </a:lnTo>
                <a:lnTo>
                  <a:pt x="7360580" y="3999880"/>
                </a:lnTo>
                <a:lnTo>
                  <a:pt x="7361174" y="4011320"/>
                </a:lnTo>
                <a:cubicBezTo>
                  <a:pt x="7361174" y="4017001"/>
                  <a:pt x="7361115" y="4022668"/>
                  <a:pt x="7359803" y="4028296"/>
                </a:cubicBezTo>
                <a:cubicBezTo>
                  <a:pt x="7359845" y="4059631"/>
                  <a:pt x="7357395" y="4090522"/>
                  <a:pt x="7352336" y="4120772"/>
                </a:cubicBezTo>
                <a:lnTo>
                  <a:pt x="7351798" y="4127448"/>
                </a:lnTo>
                <a:cubicBezTo>
                  <a:pt x="7351628" y="4127453"/>
                  <a:pt x="7351460" y="4127458"/>
                  <a:pt x="7351292" y="4127511"/>
                </a:cubicBezTo>
                <a:cubicBezTo>
                  <a:pt x="7326927" y="4298519"/>
                  <a:pt x="7248364" y="4452596"/>
                  <a:pt x="7132233" y="4572001"/>
                </a:cubicBezTo>
                <a:lnTo>
                  <a:pt x="6937992" y="4572001"/>
                </a:lnTo>
                <a:cubicBezTo>
                  <a:pt x="7081090" y="4471530"/>
                  <a:pt x="7183313" y="4319650"/>
                  <a:pt x="7217807" y="4144250"/>
                </a:cubicBezTo>
                <a:cubicBezTo>
                  <a:pt x="6983804" y="4194541"/>
                  <a:pt x="6793436" y="4357380"/>
                  <a:pt x="6710053" y="4572001"/>
                </a:cubicBezTo>
                <a:lnTo>
                  <a:pt x="6572505" y="4572001"/>
                </a:lnTo>
                <a:cubicBezTo>
                  <a:pt x="6665868" y="4283539"/>
                  <a:pt x="6919098" y="4064450"/>
                  <a:pt x="7231177" y="4012794"/>
                </a:cubicBezTo>
                <a:lnTo>
                  <a:pt x="7231294" y="4011646"/>
                </a:lnTo>
                <a:cubicBezTo>
                  <a:pt x="7236603" y="4010636"/>
                  <a:pt x="7241931" y="4009688"/>
                  <a:pt x="7247507" y="4010107"/>
                </a:cubicBezTo>
                <a:cubicBezTo>
                  <a:pt x="7278690" y="4004550"/>
                  <a:pt x="7310583" y="4001569"/>
                  <a:pt x="7342968" y="4001042"/>
                </a:cubicBezTo>
                <a:close/>
                <a:moveTo>
                  <a:pt x="5690656" y="3999419"/>
                </a:moveTo>
                <a:lnTo>
                  <a:pt x="5707743" y="4001042"/>
                </a:lnTo>
                <a:cubicBezTo>
                  <a:pt x="5740129" y="4001569"/>
                  <a:pt x="5772021" y="4004550"/>
                  <a:pt x="5803205" y="4010107"/>
                </a:cubicBezTo>
                <a:cubicBezTo>
                  <a:pt x="5808781" y="4009688"/>
                  <a:pt x="5814109" y="4010636"/>
                  <a:pt x="5819417" y="4011646"/>
                </a:cubicBezTo>
                <a:lnTo>
                  <a:pt x="5819534" y="4012794"/>
                </a:lnTo>
                <a:cubicBezTo>
                  <a:pt x="6131614" y="4064450"/>
                  <a:pt x="6384843" y="4283539"/>
                  <a:pt x="6478206" y="4572001"/>
                </a:cubicBezTo>
                <a:lnTo>
                  <a:pt x="6340658" y="4572001"/>
                </a:lnTo>
                <a:cubicBezTo>
                  <a:pt x="6257275" y="4357380"/>
                  <a:pt x="6066907" y="4194541"/>
                  <a:pt x="5832905" y="4144250"/>
                </a:cubicBezTo>
                <a:cubicBezTo>
                  <a:pt x="5867399" y="4319651"/>
                  <a:pt x="5969622" y="4471530"/>
                  <a:pt x="6112719" y="4572001"/>
                </a:cubicBezTo>
                <a:lnTo>
                  <a:pt x="5918478" y="4572001"/>
                </a:lnTo>
                <a:cubicBezTo>
                  <a:pt x="5802347" y="4452596"/>
                  <a:pt x="5723784" y="4298519"/>
                  <a:pt x="5699419" y="4127511"/>
                </a:cubicBezTo>
                <a:cubicBezTo>
                  <a:pt x="5699252" y="4127458"/>
                  <a:pt x="5699083" y="4127453"/>
                  <a:pt x="5698914" y="4127448"/>
                </a:cubicBezTo>
                <a:lnTo>
                  <a:pt x="5698375" y="4120772"/>
                </a:lnTo>
                <a:cubicBezTo>
                  <a:pt x="5693317" y="4090522"/>
                  <a:pt x="5690866" y="4059631"/>
                  <a:pt x="5690908" y="4028296"/>
                </a:cubicBezTo>
                <a:cubicBezTo>
                  <a:pt x="5689596" y="4022668"/>
                  <a:pt x="5689538" y="4017001"/>
                  <a:pt x="5689538" y="4011320"/>
                </a:cubicBezTo>
                <a:lnTo>
                  <a:pt x="5690132" y="3999880"/>
                </a:lnTo>
                <a:lnTo>
                  <a:pt x="5690630" y="3999913"/>
                </a:lnTo>
                <a:close/>
                <a:moveTo>
                  <a:pt x="5667905" y="3999419"/>
                </a:moveTo>
                <a:lnTo>
                  <a:pt x="5667931" y="3999913"/>
                </a:lnTo>
                <a:lnTo>
                  <a:pt x="5668429" y="3999880"/>
                </a:lnTo>
                <a:lnTo>
                  <a:pt x="5669023" y="4011320"/>
                </a:lnTo>
                <a:cubicBezTo>
                  <a:pt x="5669023" y="4017001"/>
                  <a:pt x="5668964" y="4022668"/>
                  <a:pt x="5667652" y="4028296"/>
                </a:cubicBezTo>
                <a:cubicBezTo>
                  <a:pt x="5667694" y="4059631"/>
                  <a:pt x="5665244" y="4090522"/>
                  <a:pt x="5660185" y="4120772"/>
                </a:cubicBezTo>
                <a:lnTo>
                  <a:pt x="5659647" y="4127448"/>
                </a:lnTo>
                <a:cubicBezTo>
                  <a:pt x="5659477" y="4127453"/>
                  <a:pt x="5659309" y="4127458"/>
                  <a:pt x="5659141" y="4127511"/>
                </a:cubicBezTo>
                <a:cubicBezTo>
                  <a:pt x="5634776" y="4298519"/>
                  <a:pt x="5556213" y="4452596"/>
                  <a:pt x="5440082" y="4572001"/>
                </a:cubicBezTo>
                <a:lnTo>
                  <a:pt x="5245841" y="4572001"/>
                </a:lnTo>
                <a:cubicBezTo>
                  <a:pt x="5388939" y="4471530"/>
                  <a:pt x="5491162" y="4319651"/>
                  <a:pt x="5525656" y="4144250"/>
                </a:cubicBezTo>
                <a:cubicBezTo>
                  <a:pt x="5291653" y="4194541"/>
                  <a:pt x="5101285" y="4357380"/>
                  <a:pt x="5017902" y="4572001"/>
                </a:cubicBezTo>
                <a:lnTo>
                  <a:pt x="4880354" y="4572001"/>
                </a:lnTo>
                <a:cubicBezTo>
                  <a:pt x="4973717" y="4283539"/>
                  <a:pt x="5226947" y="4064450"/>
                  <a:pt x="5539026" y="4012794"/>
                </a:cubicBezTo>
                <a:lnTo>
                  <a:pt x="5539143" y="4011646"/>
                </a:lnTo>
                <a:cubicBezTo>
                  <a:pt x="5544452" y="4010636"/>
                  <a:pt x="5549780" y="4009688"/>
                  <a:pt x="5555356" y="4010107"/>
                </a:cubicBezTo>
                <a:cubicBezTo>
                  <a:pt x="5586539" y="4004550"/>
                  <a:pt x="5618432" y="4001569"/>
                  <a:pt x="5650817" y="4001042"/>
                </a:cubicBezTo>
                <a:close/>
                <a:moveTo>
                  <a:pt x="3998505" y="3999419"/>
                </a:moveTo>
                <a:lnTo>
                  <a:pt x="4015592" y="4001042"/>
                </a:lnTo>
                <a:cubicBezTo>
                  <a:pt x="4047978" y="4001569"/>
                  <a:pt x="4079870" y="4004550"/>
                  <a:pt x="4111054" y="4010107"/>
                </a:cubicBezTo>
                <a:cubicBezTo>
                  <a:pt x="4116630" y="4009688"/>
                  <a:pt x="4121958" y="4010636"/>
                  <a:pt x="4127266" y="4011646"/>
                </a:cubicBezTo>
                <a:lnTo>
                  <a:pt x="4127384" y="4012794"/>
                </a:lnTo>
                <a:cubicBezTo>
                  <a:pt x="4439463" y="4064450"/>
                  <a:pt x="4692692" y="4283539"/>
                  <a:pt x="4786055" y="4572001"/>
                </a:cubicBezTo>
                <a:lnTo>
                  <a:pt x="4648508" y="4572001"/>
                </a:lnTo>
                <a:cubicBezTo>
                  <a:pt x="4565124" y="4357380"/>
                  <a:pt x="4374756" y="4194541"/>
                  <a:pt x="4140754" y="4144250"/>
                </a:cubicBezTo>
                <a:cubicBezTo>
                  <a:pt x="4175248" y="4319650"/>
                  <a:pt x="4277471" y="4471530"/>
                  <a:pt x="4420568" y="4572001"/>
                </a:cubicBezTo>
                <a:lnTo>
                  <a:pt x="4226327" y="4572001"/>
                </a:lnTo>
                <a:cubicBezTo>
                  <a:pt x="4110196" y="4452596"/>
                  <a:pt x="4031633" y="4298519"/>
                  <a:pt x="4007268" y="4127511"/>
                </a:cubicBezTo>
                <a:cubicBezTo>
                  <a:pt x="4007101" y="4127458"/>
                  <a:pt x="4006932" y="4127453"/>
                  <a:pt x="4006763" y="4127448"/>
                </a:cubicBezTo>
                <a:lnTo>
                  <a:pt x="4006225" y="4120772"/>
                </a:lnTo>
                <a:cubicBezTo>
                  <a:pt x="4001166" y="4090522"/>
                  <a:pt x="3998715" y="4059631"/>
                  <a:pt x="3998757" y="4028296"/>
                </a:cubicBezTo>
                <a:cubicBezTo>
                  <a:pt x="3997445" y="4022668"/>
                  <a:pt x="3997387" y="4017001"/>
                  <a:pt x="3997387" y="4011320"/>
                </a:cubicBezTo>
                <a:lnTo>
                  <a:pt x="3997981" y="3999880"/>
                </a:lnTo>
                <a:lnTo>
                  <a:pt x="3998479" y="3999913"/>
                </a:lnTo>
                <a:close/>
                <a:moveTo>
                  <a:pt x="3975754" y="3999419"/>
                </a:moveTo>
                <a:lnTo>
                  <a:pt x="3975780" y="3999913"/>
                </a:lnTo>
                <a:lnTo>
                  <a:pt x="3976278" y="3999880"/>
                </a:lnTo>
                <a:lnTo>
                  <a:pt x="3976872" y="4011320"/>
                </a:lnTo>
                <a:cubicBezTo>
                  <a:pt x="3976872" y="4017001"/>
                  <a:pt x="3976813" y="4022668"/>
                  <a:pt x="3975501" y="4028296"/>
                </a:cubicBezTo>
                <a:cubicBezTo>
                  <a:pt x="3975543" y="4059631"/>
                  <a:pt x="3973093" y="4090522"/>
                  <a:pt x="3968034" y="4120772"/>
                </a:cubicBezTo>
                <a:lnTo>
                  <a:pt x="3967496" y="4127448"/>
                </a:lnTo>
                <a:cubicBezTo>
                  <a:pt x="3967326" y="4127453"/>
                  <a:pt x="3967158" y="4127458"/>
                  <a:pt x="3966990" y="4127511"/>
                </a:cubicBezTo>
                <a:cubicBezTo>
                  <a:pt x="3942625" y="4298519"/>
                  <a:pt x="3864063" y="4452596"/>
                  <a:pt x="3747931" y="4572001"/>
                </a:cubicBezTo>
                <a:lnTo>
                  <a:pt x="3553690" y="4572001"/>
                </a:lnTo>
                <a:cubicBezTo>
                  <a:pt x="3696788" y="4471530"/>
                  <a:pt x="3799011" y="4319651"/>
                  <a:pt x="3833505" y="4144250"/>
                </a:cubicBezTo>
                <a:cubicBezTo>
                  <a:pt x="3599503" y="4194541"/>
                  <a:pt x="3409134" y="4357380"/>
                  <a:pt x="3325751" y="4572001"/>
                </a:cubicBezTo>
                <a:lnTo>
                  <a:pt x="3188203" y="4572001"/>
                </a:lnTo>
                <a:cubicBezTo>
                  <a:pt x="3281566" y="4283539"/>
                  <a:pt x="3534796" y="4064450"/>
                  <a:pt x="3846875" y="4012794"/>
                </a:cubicBezTo>
                <a:lnTo>
                  <a:pt x="3846992" y="4011646"/>
                </a:lnTo>
                <a:cubicBezTo>
                  <a:pt x="3852301" y="4010636"/>
                  <a:pt x="3857629" y="4009688"/>
                  <a:pt x="3863205" y="4010107"/>
                </a:cubicBezTo>
                <a:cubicBezTo>
                  <a:pt x="3894388" y="4004550"/>
                  <a:pt x="3926281" y="4001569"/>
                  <a:pt x="3958666" y="4001042"/>
                </a:cubicBezTo>
                <a:close/>
                <a:moveTo>
                  <a:pt x="2306354" y="3999419"/>
                </a:moveTo>
                <a:lnTo>
                  <a:pt x="2323441" y="4001042"/>
                </a:lnTo>
                <a:cubicBezTo>
                  <a:pt x="2355827" y="4001569"/>
                  <a:pt x="2387719" y="4004550"/>
                  <a:pt x="2418903" y="4010107"/>
                </a:cubicBezTo>
                <a:cubicBezTo>
                  <a:pt x="2424479" y="4009688"/>
                  <a:pt x="2429807" y="4010636"/>
                  <a:pt x="2435115" y="4011646"/>
                </a:cubicBezTo>
                <a:lnTo>
                  <a:pt x="2435233" y="4012794"/>
                </a:lnTo>
                <a:cubicBezTo>
                  <a:pt x="2747312" y="4064450"/>
                  <a:pt x="3000542" y="4283539"/>
                  <a:pt x="3093904" y="4572001"/>
                </a:cubicBezTo>
                <a:lnTo>
                  <a:pt x="2956357" y="4572001"/>
                </a:lnTo>
                <a:cubicBezTo>
                  <a:pt x="2872974" y="4357380"/>
                  <a:pt x="2682605" y="4194541"/>
                  <a:pt x="2448603" y="4144250"/>
                </a:cubicBezTo>
                <a:cubicBezTo>
                  <a:pt x="2483097" y="4319651"/>
                  <a:pt x="2585320" y="4471530"/>
                  <a:pt x="2728418" y="4572001"/>
                </a:cubicBezTo>
                <a:lnTo>
                  <a:pt x="2534177" y="4572001"/>
                </a:lnTo>
                <a:cubicBezTo>
                  <a:pt x="2418045" y="4452596"/>
                  <a:pt x="2339482" y="4298519"/>
                  <a:pt x="2315117" y="4127511"/>
                </a:cubicBezTo>
                <a:cubicBezTo>
                  <a:pt x="2314950" y="4127458"/>
                  <a:pt x="2314781" y="4127453"/>
                  <a:pt x="2314612" y="4127448"/>
                </a:cubicBezTo>
                <a:lnTo>
                  <a:pt x="2314074" y="4120772"/>
                </a:lnTo>
                <a:cubicBezTo>
                  <a:pt x="2309015" y="4090522"/>
                  <a:pt x="2306564" y="4059631"/>
                  <a:pt x="2306606" y="4028296"/>
                </a:cubicBezTo>
                <a:cubicBezTo>
                  <a:pt x="2305294" y="4022668"/>
                  <a:pt x="2305236" y="4017001"/>
                  <a:pt x="2305236" y="4011320"/>
                </a:cubicBezTo>
                <a:lnTo>
                  <a:pt x="2305830" y="3999880"/>
                </a:lnTo>
                <a:lnTo>
                  <a:pt x="2306328" y="3999913"/>
                </a:lnTo>
                <a:close/>
                <a:moveTo>
                  <a:pt x="2283603" y="3999419"/>
                </a:moveTo>
                <a:lnTo>
                  <a:pt x="2283629" y="3999913"/>
                </a:lnTo>
                <a:lnTo>
                  <a:pt x="2284127" y="3999880"/>
                </a:lnTo>
                <a:lnTo>
                  <a:pt x="2284721" y="4011320"/>
                </a:lnTo>
                <a:cubicBezTo>
                  <a:pt x="2284721" y="4017001"/>
                  <a:pt x="2284662" y="4022668"/>
                  <a:pt x="2283350" y="4028296"/>
                </a:cubicBezTo>
                <a:cubicBezTo>
                  <a:pt x="2283392" y="4059631"/>
                  <a:pt x="2280942" y="4090522"/>
                  <a:pt x="2275883" y="4120772"/>
                </a:cubicBezTo>
                <a:lnTo>
                  <a:pt x="2275345" y="4127448"/>
                </a:lnTo>
                <a:cubicBezTo>
                  <a:pt x="2275175" y="4127453"/>
                  <a:pt x="2275007" y="4127458"/>
                  <a:pt x="2274839" y="4127511"/>
                </a:cubicBezTo>
                <a:cubicBezTo>
                  <a:pt x="2250474" y="4298519"/>
                  <a:pt x="2171912" y="4452596"/>
                  <a:pt x="2055780" y="4572001"/>
                </a:cubicBezTo>
                <a:lnTo>
                  <a:pt x="1861539" y="4572001"/>
                </a:lnTo>
                <a:cubicBezTo>
                  <a:pt x="2004637" y="4471530"/>
                  <a:pt x="2106860" y="4319650"/>
                  <a:pt x="2141354" y="4144250"/>
                </a:cubicBezTo>
                <a:cubicBezTo>
                  <a:pt x="1907352" y="4194541"/>
                  <a:pt x="1716983" y="4357380"/>
                  <a:pt x="1633600" y="4572001"/>
                </a:cubicBezTo>
                <a:lnTo>
                  <a:pt x="1496052" y="4572001"/>
                </a:lnTo>
                <a:cubicBezTo>
                  <a:pt x="1589416" y="4283539"/>
                  <a:pt x="1842645" y="4064450"/>
                  <a:pt x="2154724" y="4012794"/>
                </a:cubicBezTo>
                <a:lnTo>
                  <a:pt x="2154841" y="4011646"/>
                </a:lnTo>
                <a:cubicBezTo>
                  <a:pt x="2160150" y="4010636"/>
                  <a:pt x="2165478" y="4009688"/>
                  <a:pt x="2171054" y="4010107"/>
                </a:cubicBezTo>
                <a:cubicBezTo>
                  <a:pt x="2202237" y="4004550"/>
                  <a:pt x="2234130" y="4001569"/>
                  <a:pt x="2266515" y="4001042"/>
                </a:cubicBezTo>
                <a:close/>
                <a:moveTo>
                  <a:pt x="614203" y="3999419"/>
                </a:moveTo>
                <a:lnTo>
                  <a:pt x="631290" y="4001042"/>
                </a:lnTo>
                <a:cubicBezTo>
                  <a:pt x="663676" y="4001569"/>
                  <a:pt x="695568" y="4004550"/>
                  <a:pt x="726752" y="4010107"/>
                </a:cubicBezTo>
                <a:cubicBezTo>
                  <a:pt x="732328" y="4009688"/>
                  <a:pt x="737656" y="4010636"/>
                  <a:pt x="742964" y="4011646"/>
                </a:cubicBezTo>
                <a:lnTo>
                  <a:pt x="743081" y="4012794"/>
                </a:lnTo>
                <a:cubicBezTo>
                  <a:pt x="1055161" y="4064450"/>
                  <a:pt x="1308390" y="4283539"/>
                  <a:pt x="1401754" y="4572001"/>
                </a:cubicBezTo>
                <a:lnTo>
                  <a:pt x="1264205" y="4572001"/>
                </a:lnTo>
                <a:cubicBezTo>
                  <a:pt x="1180823" y="4357380"/>
                  <a:pt x="990454" y="4194541"/>
                  <a:pt x="756452" y="4144250"/>
                </a:cubicBezTo>
                <a:cubicBezTo>
                  <a:pt x="790946" y="4319651"/>
                  <a:pt x="893169" y="4471530"/>
                  <a:pt x="1036266" y="4572001"/>
                </a:cubicBezTo>
                <a:lnTo>
                  <a:pt x="842026" y="4572001"/>
                </a:lnTo>
                <a:cubicBezTo>
                  <a:pt x="725894" y="4452596"/>
                  <a:pt x="647331" y="4298519"/>
                  <a:pt x="622966" y="4127511"/>
                </a:cubicBezTo>
                <a:cubicBezTo>
                  <a:pt x="622799" y="4127458"/>
                  <a:pt x="622630" y="4127453"/>
                  <a:pt x="622461" y="4127448"/>
                </a:cubicBezTo>
                <a:lnTo>
                  <a:pt x="621923" y="4120772"/>
                </a:lnTo>
                <a:cubicBezTo>
                  <a:pt x="616864" y="4090522"/>
                  <a:pt x="614413" y="4059631"/>
                  <a:pt x="614455" y="4028296"/>
                </a:cubicBezTo>
                <a:cubicBezTo>
                  <a:pt x="613143" y="4022668"/>
                  <a:pt x="613085" y="4017001"/>
                  <a:pt x="613085" y="4011320"/>
                </a:cubicBezTo>
                <a:lnTo>
                  <a:pt x="613679" y="3999880"/>
                </a:lnTo>
                <a:lnTo>
                  <a:pt x="614177" y="3999913"/>
                </a:lnTo>
                <a:close/>
                <a:moveTo>
                  <a:pt x="591452" y="3999419"/>
                </a:moveTo>
                <a:lnTo>
                  <a:pt x="591478" y="3999913"/>
                </a:lnTo>
                <a:lnTo>
                  <a:pt x="591976" y="3999880"/>
                </a:lnTo>
                <a:lnTo>
                  <a:pt x="592570" y="4011320"/>
                </a:lnTo>
                <a:cubicBezTo>
                  <a:pt x="592570" y="4017001"/>
                  <a:pt x="592511" y="4022668"/>
                  <a:pt x="591199" y="4028296"/>
                </a:cubicBezTo>
                <a:cubicBezTo>
                  <a:pt x="591242" y="4059631"/>
                  <a:pt x="588791" y="4090522"/>
                  <a:pt x="583732" y="4120772"/>
                </a:cubicBezTo>
                <a:lnTo>
                  <a:pt x="583194" y="4127448"/>
                </a:lnTo>
                <a:cubicBezTo>
                  <a:pt x="583024" y="4127453"/>
                  <a:pt x="582856" y="4127458"/>
                  <a:pt x="582689" y="4127511"/>
                </a:cubicBezTo>
                <a:cubicBezTo>
                  <a:pt x="558275" y="4298863"/>
                  <a:pt x="479445" y="4453216"/>
                  <a:pt x="362360" y="4572001"/>
                </a:cubicBezTo>
                <a:lnTo>
                  <a:pt x="169811" y="4572001"/>
                </a:lnTo>
                <a:cubicBezTo>
                  <a:pt x="312603" y="4471357"/>
                  <a:pt x="414729" y="4319551"/>
                  <a:pt x="449203" y="4144250"/>
                </a:cubicBezTo>
                <a:cubicBezTo>
                  <a:pt x="258971" y="4185134"/>
                  <a:pt x="97576" y="4300399"/>
                  <a:pt x="0" y="4458139"/>
                </a:cubicBezTo>
                <a:lnTo>
                  <a:pt x="0" y="4251345"/>
                </a:lnTo>
                <a:cubicBezTo>
                  <a:pt x="121484" y="4128438"/>
                  <a:pt x="282199" y="4042650"/>
                  <a:pt x="462573" y="4012794"/>
                </a:cubicBezTo>
                <a:lnTo>
                  <a:pt x="462690" y="4011646"/>
                </a:lnTo>
                <a:cubicBezTo>
                  <a:pt x="467999" y="4010636"/>
                  <a:pt x="473327" y="4009688"/>
                  <a:pt x="478903" y="4010107"/>
                </a:cubicBezTo>
                <a:cubicBezTo>
                  <a:pt x="510086" y="4004550"/>
                  <a:pt x="541979" y="4001569"/>
                  <a:pt x="574365" y="4001042"/>
                </a:cubicBezTo>
                <a:close/>
                <a:moveTo>
                  <a:pt x="11452667" y="3304913"/>
                </a:moveTo>
                <a:cubicBezTo>
                  <a:pt x="11177477" y="3363591"/>
                  <a:pt x="10962633" y="3576701"/>
                  <a:pt x="10909358" y="3845480"/>
                </a:cubicBezTo>
                <a:cubicBezTo>
                  <a:pt x="11184548" y="3786801"/>
                  <a:pt x="11399391" y="3573691"/>
                  <a:pt x="11452667" y="3304913"/>
                </a:cubicBezTo>
                <a:close/>
                <a:moveTo>
                  <a:pt x="10058800" y="3304913"/>
                </a:moveTo>
                <a:cubicBezTo>
                  <a:pt x="10112076" y="3573691"/>
                  <a:pt x="10326919" y="3786801"/>
                  <a:pt x="10602109" y="3845480"/>
                </a:cubicBezTo>
                <a:cubicBezTo>
                  <a:pt x="10548834" y="3576701"/>
                  <a:pt x="10333990" y="3363591"/>
                  <a:pt x="10058800" y="3304913"/>
                </a:cubicBezTo>
                <a:close/>
                <a:moveTo>
                  <a:pt x="9760514" y="3304913"/>
                </a:moveTo>
                <a:cubicBezTo>
                  <a:pt x="9485324" y="3363591"/>
                  <a:pt x="9270480" y="3576701"/>
                  <a:pt x="9217205" y="3845480"/>
                </a:cubicBezTo>
                <a:cubicBezTo>
                  <a:pt x="9492395" y="3786801"/>
                  <a:pt x="9707238" y="3573691"/>
                  <a:pt x="9760514" y="3304913"/>
                </a:cubicBezTo>
                <a:close/>
                <a:moveTo>
                  <a:pt x="8366649" y="3304913"/>
                </a:moveTo>
                <a:cubicBezTo>
                  <a:pt x="8419925" y="3573691"/>
                  <a:pt x="8634768" y="3786801"/>
                  <a:pt x="8909958" y="3845480"/>
                </a:cubicBezTo>
                <a:cubicBezTo>
                  <a:pt x="8856683" y="3576701"/>
                  <a:pt x="8641839" y="3363591"/>
                  <a:pt x="8366649" y="3304913"/>
                </a:cubicBezTo>
                <a:close/>
                <a:moveTo>
                  <a:pt x="8068363" y="3304913"/>
                </a:moveTo>
                <a:cubicBezTo>
                  <a:pt x="7793173" y="3363591"/>
                  <a:pt x="7578329" y="3576701"/>
                  <a:pt x="7525054" y="3845480"/>
                </a:cubicBezTo>
                <a:cubicBezTo>
                  <a:pt x="7800244" y="3786801"/>
                  <a:pt x="8015087" y="3573691"/>
                  <a:pt x="8068363" y="3304913"/>
                </a:cubicBezTo>
                <a:close/>
                <a:moveTo>
                  <a:pt x="6674498" y="3304913"/>
                </a:moveTo>
                <a:cubicBezTo>
                  <a:pt x="6727774" y="3573691"/>
                  <a:pt x="6942617" y="3786801"/>
                  <a:pt x="7217807" y="3845480"/>
                </a:cubicBezTo>
                <a:cubicBezTo>
                  <a:pt x="7164532" y="3576701"/>
                  <a:pt x="6949688" y="3363591"/>
                  <a:pt x="6674498" y="3304913"/>
                </a:cubicBezTo>
                <a:close/>
                <a:moveTo>
                  <a:pt x="6376212" y="3304913"/>
                </a:moveTo>
                <a:cubicBezTo>
                  <a:pt x="6101022" y="3363591"/>
                  <a:pt x="5886178" y="3576701"/>
                  <a:pt x="5832903" y="3845480"/>
                </a:cubicBezTo>
                <a:cubicBezTo>
                  <a:pt x="6108093" y="3786801"/>
                  <a:pt x="6322936" y="3573691"/>
                  <a:pt x="6376212" y="3304913"/>
                </a:cubicBezTo>
                <a:close/>
                <a:moveTo>
                  <a:pt x="4982347" y="3304913"/>
                </a:moveTo>
                <a:cubicBezTo>
                  <a:pt x="5035623" y="3573691"/>
                  <a:pt x="5250466" y="3786801"/>
                  <a:pt x="5525656" y="3845480"/>
                </a:cubicBezTo>
                <a:cubicBezTo>
                  <a:pt x="5472381" y="3576701"/>
                  <a:pt x="5257537" y="3363591"/>
                  <a:pt x="4982347" y="3304913"/>
                </a:cubicBezTo>
                <a:close/>
                <a:moveTo>
                  <a:pt x="4684061" y="3304913"/>
                </a:moveTo>
                <a:cubicBezTo>
                  <a:pt x="4408871" y="3363591"/>
                  <a:pt x="4194027" y="3576701"/>
                  <a:pt x="4140752" y="3845480"/>
                </a:cubicBezTo>
                <a:cubicBezTo>
                  <a:pt x="4415942" y="3786801"/>
                  <a:pt x="4630785" y="3573691"/>
                  <a:pt x="4684061" y="3304913"/>
                </a:cubicBezTo>
                <a:close/>
                <a:moveTo>
                  <a:pt x="3290196" y="3304913"/>
                </a:moveTo>
                <a:cubicBezTo>
                  <a:pt x="3343472" y="3573691"/>
                  <a:pt x="3558315" y="3786801"/>
                  <a:pt x="3833505" y="3845480"/>
                </a:cubicBezTo>
                <a:cubicBezTo>
                  <a:pt x="3780230" y="3576701"/>
                  <a:pt x="3565386" y="3363591"/>
                  <a:pt x="3290196" y="3304913"/>
                </a:cubicBezTo>
                <a:close/>
                <a:moveTo>
                  <a:pt x="2991910" y="3304913"/>
                </a:moveTo>
                <a:cubicBezTo>
                  <a:pt x="2716720" y="3363591"/>
                  <a:pt x="2501876" y="3576701"/>
                  <a:pt x="2448601" y="3845480"/>
                </a:cubicBezTo>
                <a:cubicBezTo>
                  <a:pt x="2723791" y="3786801"/>
                  <a:pt x="2938634" y="3573691"/>
                  <a:pt x="2991910" y="3304913"/>
                </a:cubicBezTo>
                <a:close/>
                <a:moveTo>
                  <a:pt x="1598045" y="3304913"/>
                </a:moveTo>
                <a:cubicBezTo>
                  <a:pt x="1651321" y="3573691"/>
                  <a:pt x="1866164" y="3786801"/>
                  <a:pt x="2141354" y="3845480"/>
                </a:cubicBezTo>
                <a:cubicBezTo>
                  <a:pt x="2088079" y="3576701"/>
                  <a:pt x="1873235" y="3363591"/>
                  <a:pt x="1598045" y="3304913"/>
                </a:cubicBezTo>
                <a:close/>
                <a:moveTo>
                  <a:pt x="1299759" y="3304913"/>
                </a:moveTo>
                <a:cubicBezTo>
                  <a:pt x="1024569" y="3363591"/>
                  <a:pt x="809725" y="3576701"/>
                  <a:pt x="756450" y="3845480"/>
                </a:cubicBezTo>
                <a:cubicBezTo>
                  <a:pt x="1031640" y="3786801"/>
                  <a:pt x="1246483" y="3573691"/>
                  <a:pt x="1299759" y="3304913"/>
                </a:cubicBezTo>
                <a:close/>
                <a:moveTo>
                  <a:pt x="0" y="3200906"/>
                </a:moveTo>
                <a:cubicBezTo>
                  <a:pt x="306658" y="3291386"/>
                  <a:pt x="537576" y="3547942"/>
                  <a:pt x="582690" y="3862087"/>
                </a:cubicBezTo>
                <a:cubicBezTo>
                  <a:pt x="582857" y="3862140"/>
                  <a:pt x="583026" y="3862145"/>
                  <a:pt x="583195" y="3862150"/>
                </a:cubicBezTo>
                <a:lnTo>
                  <a:pt x="583735" y="3868787"/>
                </a:lnTo>
                <a:cubicBezTo>
                  <a:pt x="588792" y="3898794"/>
                  <a:pt x="591242" y="3929436"/>
                  <a:pt x="591199" y="3960518"/>
                </a:cubicBezTo>
                <a:cubicBezTo>
                  <a:pt x="592511" y="3966104"/>
                  <a:pt x="592570" y="3971728"/>
                  <a:pt x="592570" y="3977366"/>
                </a:cubicBezTo>
                <a:cubicBezTo>
                  <a:pt x="592570" y="3981158"/>
                  <a:pt x="592543" y="3984944"/>
                  <a:pt x="591977" y="3988716"/>
                </a:cubicBezTo>
                <a:lnTo>
                  <a:pt x="591478" y="3988683"/>
                </a:lnTo>
                <a:lnTo>
                  <a:pt x="591452" y="3989174"/>
                </a:lnTo>
                <a:lnTo>
                  <a:pt x="574334" y="3987561"/>
                </a:lnTo>
                <a:cubicBezTo>
                  <a:pt x="541959" y="3987038"/>
                  <a:pt x="510079" y="3984080"/>
                  <a:pt x="478907" y="3978570"/>
                </a:cubicBezTo>
                <a:cubicBezTo>
                  <a:pt x="473330" y="3978986"/>
                  <a:pt x="468001" y="3978045"/>
                  <a:pt x="462690" y="3977042"/>
                </a:cubicBezTo>
                <a:lnTo>
                  <a:pt x="462574" y="3975903"/>
                </a:lnTo>
                <a:cubicBezTo>
                  <a:pt x="282200" y="3946281"/>
                  <a:pt x="121485" y="3861168"/>
                  <a:pt x="0" y="3739225"/>
                </a:cubicBezTo>
                <a:lnTo>
                  <a:pt x="0" y="3534056"/>
                </a:lnTo>
                <a:cubicBezTo>
                  <a:pt x="97584" y="3690562"/>
                  <a:pt x="258975" y="3804918"/>
                  <a:pt x="449203" y="3845480"/>
                </a:cubicBezTo>
                <a:cubicBezTo>
                  <a:pt x="402182" y="3608252"/>
                  <a:pt x="229297" y="3414390"/>
                  <a:pt x="0" y="3332205"/>
                </a:cubicBezTo>
                <a:close/>
                <a:moveTo>
                  <a:pt x="11608704" y="3161219"/>
                </a:moveTo>
                <a:lnTo>
                  <a:pt x="11625791" y="3162829"/>
                </a:lnTo>
                <a:cubicBezTo>
                  <a:pt x="11658177" y="3163352"/>
                  <a:pt x="11690070" y="3166310"/>
                  <a:pt x="11721253" y="3171823"/>
                </a:cubicBezTo>
                <a:cubicBezTo>
                  <a:pt x="11726829" y="3171407"/>
                  <a:pt x="11732157" y="3172348"/>
                  <a:pt x="11737466" y="3173350"/>
                </a:cubicBezTo>
                <a:lnTo>
                  <a:pt x="11737583" y="3174489"/>
                </a:lnTo>
                <a:cubicBezTo>
                  <a:pt x="11914088" y="3203476"/>
                  <a:pt x="12071767" y="3285599"/>
                  <a:pt x="12192000" y="3403667"/>
                </a:cubicBezTo>
                <a:lnTo>
                  <a:pt x="12192000" y="3603658"/>
                </a:lnTo>
                <a:cubicBezTo>
                  <a:pt x="12093732" y="3453636"/>
                  <a:pt x="11935983" y="3344367"/>
                  <a:pt x="11750953" y="3304913"/>
                </a:cubicBezTo>
                <a:cubicBezTo>
                  <a:pt x="11797422" y="3539349"/>
                  <a:pt x="11966808" y="3731433"/>
                  <a:pt x="12192000" y="3815480"/>
                </a:cubicBezTo>
                <a:lnTo>
                  <a:pt x="12192000" y="3947482"/>
                </a:lnTo>
                <a:cubicBezTo>
                  <a:pt x="11889465" y="3854506"/>
                  <a:pt x="11662185" y="3599697"/>
                  <a:pt x="11617468" y="3288305"/>
                </a:cubicBezTo>
                <a:cubicBezTo>
                  <a:pt x="11617300" y="3288253"/>
                  <a:pt x="11617132" y="3288248"/>
                  <a:pt x="11616962" y="3288243"/>
                </a:cubicBezTo>
                <a:lnTo>
                  <a:pt x="11616424" y="3281619"/>
                </a:lnTo>
                <a:cubicBezTo>
                  <a:pt x="11611365" y="3251607"/>
                  <a:pt x="11608914" y="3220958"/>
                  <a:pt x="11608957" y="3189869"/>
                </a:cubicBezTo>
                <a:cubicBezTo>
                  <a:pt x="11607645" y="3184286"/>
                  <a:pt x="11607586" y="3178663"/>
                  <a:pt x="11607586" y="3173027"/>
                </a:cubicBezTo>
                <a:lnTo>
                  <a:pt x="11608180" y="3161677"/>
                </a:lnTo>
                <a:lnTo>
                  <a:pt x="11608678" y="3161709"/>
                </a:lnTo>
                <a:close/>
                <a:moveTo>
                  <a:pt x="11594916" y="3161219"/>
                </a:moveTo>
                <a:lnTo>
                  <a:pt x="11594942" y="3161709"/>
                </a:lnTo>
                <a:lnTo>
                  <a:pt x="11595440" y="3161677"/>
                </a:lnTo>
                <a:lnTo>
                  <a:pt x="11596034" y="3173027"/>
                </a:lnTo>
                <a:cubicBezTo>
                  <a:pt x="11596034" y="3178663"/>
                  <a:pt x="11595975" y="3184286"/>
                  <a:pt x="11594663" y="3189869"/>
                </a:cubicBezTo>
                <a:cubicBezTo>
                  <a:pt x="11594706" y="3220958"/>
                  <a:pt x="11592255" y="3251607"/>
                  <a:pt x="11587196" y="3281619"/>
                </a:cubicBezTo>
                <a:lnTo>
                  <a:pt x="11586658" y="3288243"/>
                </a:lnTo>
                <a:cubicBezTo>
                  <a:pt x="11586488" y="3288248"/>
                  <a:pt x="11586320" y="3288253"/>
                  <a:pt x="11586152" y="3288305"/>
                </a:cubicBezTo>
                <a:cubicBezTo>
                  <a:pt x="11535877" y="3638399"/>
                  <a:pt x="11254838" y="3916971"/>
                  <a:pt x="10895987" y="3975903"/>
                </a:cubicBezTo>
                <a:lnTo>
                  <a:pt x="10895871" y="3977042"/>
                </a:lnTo>
                <a:cubicBezTo>
                  <a:pt x="10890560" y="3978045"/>
                  <a:pt x="10885231" y="3978986"/>
                  <a:pt x="10879654" y="3978570"/>
                </a:cubicBezTo>
                <a:cubicBezTo>
                  <a:pt x="10848482" y="3984080"/>
                  <a:pt x="10816602" y="3987038"/>
                  <a:pt x="10784227" y="3987561"/>
                </a:cubicBezTo>
                <a:lnTo>
                  <a:pt x="10767109" y="3989174"/>
                </a:lnTo>
                <a:lnTo>
                  <a:pt x="10767083" y="3988683"/>
                </a:lnTo>
                <a:lnTo>
                  <a:pt x="10766584" y="3988716"/>
                </a:lnTo>
                <a:cubicBezTo>
                  <a:pt x="10766018" y="3984944"/>
                  <a:pt x="10765991" y="3981158"/>
                  <a:pt x="10765991" y="3977366"/>
                </a:cubicBezTo>
                <a:cubicBezTo>
                  <a:pt x="10765991" y="3971728"/>
                  <a:pt x="10766050" y="3966104"/>
                  <a:pt x="10767362" y="3960518"/>
                </a:cubicBezTo>
                <a:cubicBezTo>
                  <a:pt x="10767319" y="3929436"/>
                  <a:pt x="10769769" y="3898794"/>
                  <a:pt x="10774826" y="3868787"/>
                </a:cubicBezTo>
                <a:lnTo>
                  <a:pt x="10775366" y="3862150"/>
                </a:lnTo>
                <a:cubicBezTo>
                  <a:pt x="10775535" y="3862145"/>
                  <a:pt x="10775704" y="3862140"/>
                  <a:pt x="10775872" y="3862087"/>
                </a:cubicBezTo>
                <a:cubicBezTo>
                  <a:pt x="10826148" y="3511992"/>
                  <a:pt x="11107187" y="3233421"/>
                  <a:pt x="11466037" y="3174489"/>
                </a:cubicBezTo>
                <a:lnTo>
                  <a:pt x="11466154" y="3173350"/>
                </a:lnTo>
                <a:cubicBezTo>
                  <a:pt x="11471463" y="3172348"/>
                  <a:pt x="11476791" y="3171407"/>
                  <a:pt x="11482367" y="3171823"/>
                </a:cubicBezTo>
                <a:cubicBezTo>
                  <a:pt x="11513550" y="3166310"/>
                  <a:pt x="11545443" y="3163352"/>
                  <a:pt x="11577829" y="3162829"/>
                </a:cubicBezTo>
                <a:close/>
                <a:moveTo>
                  <a:pt x="9916551" y="3161219"/>
                </a:moveTo>
                <a:lnTo>
                  <a:pt x="9933638" y="3162829"/>
                </a:lnTo>
                <a:cubicBezTo>
                  <a:pt x="9966024" y="3163352"/>
                  <a:pt x="9997917" y="3166310"/>
                  <a:pt x="10029100" y="3171823"/>
                </a:cubicBezTo>
                <a:cubicBezTo>
                  <a:pt x="10034676" y="3171407"/>
                  <a:pt x="10040004" y="3172348"/>
                  <a:pt x="10045313" y="3173350"/>
                </a:cubicBezTo>
                <a:lnTo>
                  <a:pt x="10045430" y="3174489"/>
                </a:lnTo>
                <a:cubicBezTo>
                  <a:pt x="10404280" y="3233421"/>
                  <a:pt x="10685319" y="3511992"/>
                  <a:pt x="10735596" y="3862087"/>
                </a:cubicBezTo>
                <a:cubicBezTo>
                  <a:pt x="10735763" y="3862140"/>
                  <a:pt x="10735932" y="3862145"/>
                  <a:pt x="10736101" y="3862150"/>
                </a:cubicBezTo>
                <a:lnTo>
                  <a:pt x="10736641" y="3868787"/>
                </a:lnTo>
                <a:cubicBezTo>
                  <a:pt x="10741698" y="3898794"/>
                  <a:pt x="10744148" y="3929436"/>
                  <a:pt x="10744105" y="3960518"/>
                </a:cubicBezTo>
                <a:cubicBezTo>
                  <a:pt x="10745417" y="3966104"/>
                  <a:pt x="10745476" y="3971728"/>
                  <a:pt x="10745476" y="3977366"/>
                </a:cubicBezTo>
                <a:cubicBezTo>
                  <a:pt x="10745476" y="3981158"/>
                  <a:pt x="10745449" y="3984944"/>
                  <a:pt x="10744883" y="3988716"/>
                </a:cubicBezTo>
                <a:lnTo>
                  <a:pt x="10744384" y="3988683"/>
                </a:lnTo>
                <a:lnTo>
                  <a:pt x="10744358" y="3989174"/>
                </a:lnTo>
                <a:lnTo>
                  <a:pt x="10727240" y="3987561"/>
                </a:lnTo>
                <a:cubicBezTo>
                  <a:pt x="10694865" y="3987038"/>
                  <a:pt x="10662985" y="3984080"/>
                  <a:pt x="10631813" y="3978570"/>
                </a:cubicBezTo>
                <a:cubicBezTo>
                  <a:pt x="10626236" y="3978986"/>
                  <a:pt x="10620907" y="3978045"/>
                  <a:pt x="10615596" y="3977042"/>
                </a:cubicBezTo>
                <a:lnTo>
                  <a:pt x="10615480" y="3975903"/>
                </a:lnTo>
                <a:cubicBezTo>
                  <a:pt x="10256629" y="3916971"/>
                  <a:pt x="9975590" y="3638399"/>
                  <a:pt x="9925315" y="3288305"/>
                </a:cubicBezTo>
                <a:cubicBezTo>
                  <a:pt x="9925147" y="3288253"/>
                  <a:pt x="9924979" y="3288248"/>
                  <a:pt x="9924809" y="3288243"/>
                </a:cubicBezTo>
                <a:lnTo>
                  <a:pt x="9924271" y="3281619"/>
                </a:lnTo>
                <a:cubicBezTo>
                  <a:pt x="9919212" y="3251607"/>
                  <a:pt x="9916761" y="3220958"/>
                  <a:pt x="9916804" y="3189869"/>
                </a:cubicBezTo>
                <a:cubicBezTo>
                  <a:pt x="9915492" y="3184286"/>
                  <a:pt x="9915433" y="3178663"/>
                  <a:pt x="9915433" y="3173027"/>
                </a:cubicBezTo>
                <a:lnTo>
                  <a:pt x="9916027" y="3161677"/>
                </a:lnTo>
                <a:lnTo>
                  <a:pt x="9916525" y="3161709"/>
                </a:lnTo>
                <a:close/>
                <a:moveTo>
                  <a:pt x="9902763" y="3161219"/>
                </a:moveTo>
                <a:lnTo>
                  <a:pt x="9902789" y="3161709"/>
                </a:lnTo>
                <a:lnTo>
                  <a:pt x="9903287" y="3161677"/>
                </a:lnTo>
                <a:lnTo>
                  <a:pt x="9903881" y="3173027"/>
                </a:lnTo>
                <a:cubicBezTo>
                  <a:pt x="9903881" y="3178663"/>
                  <a:pt x="9903822" y="3184286"/>
                  <a:pt x="9902510" y="3189869"/>
                </a:cubicBezTo>
                <a:cubicBezTo>
                  <a:pt x="9902553" y="3220958"/>
                  <a:pt x="9900102" y="3251607"/>
                  <a:pt x="9895043" y="3281619"/>
                </a:cubicBezTo>
                <a:lnTo>
                  <a:pt x="9894505" y="3288243"/>
                </a:lnTo>
                <a:cubicBezTo>
                  <a:pt x="9894335" y="3288248"/>
                  <a:pt x="9894167" y="3288253"/>
                  <a:pt x="9893999" y="3288305"/>
                </a:cubicBezTo>
                <a:cubicBezTo>
                  <a:pt x="9843724" y="3638399"/>
                  <a:pt x="9562685" y="3916971"/>
                  <a:pt x="9203834" y="3975903"/>
                </a:cubicBezTo>
                <a:lnTo>
                  <a:pt x="9203718" y="3977042"/>
                </a:lnTo>
                <a:cubicBezTo>
                  <a:pt x="9198407" y="3978045"/>
                  <a:pt x="9193078" y="3978986"/>
                  <a:pt x="9187501" y="3978570"/>
                </a:cubicBezTo>
                <a:cubicBezTo>
                  <a:pt x="9156329" y="3984080"/>
                  <a:pt x="9124449" y="3987038"/>
                  <a:pt x="9092074" y="3987561"/>
                </a:cubicBezTo>
                <a:lnTo>
                  <a:pt x="9074956" y="3989174"/>
                </a:lnTo>
                <a:lnTo>
                  <a:pt x="9074930" y="3988683"/>
                </a:lnTo>
                <a:lnTo>
                  <a:pt x="9074431" y="3988716"/>
                </a:lnTo>
                <a:cubicBezTo>
                  <a:pt x="9073865" y="3984944"/>
                  <a:pt x="9073838" y="3981158"/>
                  <a:pt x="9073838" y="3977366"/>
                </a:cubicBezTo>
                <a:cubicBezTo>
                  <a:pt x="9073838" y="3971728"/>
                  <a:pt x="9073897" y="3966104"/>
                  <a:pt x="9075209" y="3960518"/>
                </a:cubicBezTo>
                <a:cubicBezTo>
                  <a:pt x="9075166" y="3929436"/>
                  <a:pt x="9077616" y="3898794"/>
                  <a:pt x="9082673" y="3868787"/>
                </a:cubicBezTo>
                <a:lnTo>
                  <a:pt x="9083213" y="3862150"/>
                </a:lnTo>
                <a:cubicBezTo>
                  <a:pt x="9083382" y="3862145"/>
                  <a:pt x="9083551" y="3862140"/>
                  <a:pt x="9083718" y="3862087"/>
                </a:cubicBezTo>
                <a:cubicBezTo>
                  <a:pt x="9133995" y="3511992"/>
                  <a:pt x="9415034" y="3233421"/>
                  <a:pt x="9773884" y="3174489"/>
                </a:cubicBezTo>
                <a:lnTo>
                  <a:pt x="9774001" y="3173350"/>
                </a:lnTo>
                <a:cubicBezTo>
                  <a:pt x="9779310" y="3172348"/>
                  <a:pt x="9784638" y="3171407"/>
                  <a:pt x="9790214" y="3171823"/>
                </a:cubicBezTo>
                <a:cubicBezTo>
                  <a:pt x="9821397" y="3166310"/>
                  <a:pt x="9853290" y="3163352"/>
                  <a:pt x="9885676" y="3162829"/>
                </a:cubicBezTo>
                <a:close/>
                <a:moveTo>
                  <a:pt x="8224400" y="3161219"/>
                </a:moveTo>
                <a:lnTo>
                  <a:pt x="8241488" y="3162829"/>
                </a:lnTo>
                <a:cubicBezTo>
                  <a:pt x="8273873" y="3163352"/>
                  <a:pt x="8305766" y="3166310"/>
                  <a:pt x="8336949" y="3171823"/>
                </a:cubicBezTo>
                <a:cubicBezTo>
                  <a:pt x="8342525" y="3171407"/>
                  <a:pt x="8347853" y="3172348"/>
                  <a:pt x="8353162" y="3173350"/>
                </a:cubicBezTo>
                <a:lnTo>
                  <a:pt x="8353279" y="3174489"/>
                </a:lnTo>
                <a:cubicBezTo>
                  <a:pt x="8712129" y="3233421"/>
                  <a:pt x="8993168" y="3511992"/>
                  <a:pt x="9043444" y="3862087"/>
                </a:cubicBezTo>
                <a:cubicBezTo>
                  <a:pt x="9043612" y="3862140"/>
                  <a:pt x="9043781" y="3862145"/>
                  <a:pt x="9043950" y="3862150"/>
                </a:cubicBezTo>
                <a:lnTo>
                  <a:pt x="9044490" y="3868787"/>
                </a:lnTo>
                <a:cubicBezTo>
                  <a:pt x="9049547" y="3898794"/>
                  <a:pt x="9051997" y="3929436"/>
                  <a:pt x="9051954" y="3960518"/>
                </a:cubicBezTo>
                <a:cubicBezTo>
                  <a:pt x="9053266" y="3966104"/>
                  <a:pt x="9053325" y="3971728"/>
                  <a:pt x="9053325" y="3977366"/>
                </a:cubicBezTo>
                <a:cubicBezTo>
                  <a:pt x="9053325" y="3981158"/>
                  <a:pt x="9053298" y="3984944"/>
                  <a:pt x="9052732" y="3988716"/>
                </a:cubicBezTo>
                <a:lnTo>
                  <a:pt x="9052233" y="3988683"/>
                </a:lnTo>
                <a:lnTo>
                  <a:pt x="9052207" y="3989174"/>
                </a:lnTo>
                <a:lnTo>
                  <a:pt x="9035089" y="3987561"/>
                </a:lnTo>
                <a:cubicBezTo>
                  <a:pt x="9002714" y="3987038"/>
                  <a:pt x="8970834" y="3984080"/>
                  <a:pt x="8939662" y="3978570"/>
                </a:cubicBezTo>
                <a:cubicBezTo>
                  <a:pt x="8934085" y="3978986"/>
                  <a:pt x="8928756" y="3978045"/>
                  <a:pt x="8923445" y="3977042"/>
                </a:cubicBezTo>
                <a:lnTo>
                  <a:pt x="8923329" y="3975903"/>
                </a:lnTo>
                <a:cubicBezTo>
                  <a:pt x="8564478" y="3916971"/>
                  <a:pt x="8283439" y="3638399"/>
                  <a:pt x="8233164" y="3288305"/>
                </a:cubicBezTo>
                <a:cubicBezTo>
                  <a:pt x="8232996" y="3288253"/>
                  <a:pt x="8232828" y="3288248"/>
                  <a:pt x="8232658" y="3288243"/>
                </a:cubicBezTo>
                <a:lnTo>
                  <a:pt x="8232120" y="3281619"/>
                </a:lnTo>
                <a:cubicBezTo>
                  <a:pt x="8227061" y="3251607"/>
                  <a:pt x="8224611" y="3220958"/>
                  <a:pt x="8224653" y="3189869"/>
                </a:cubicBezTo>
                <a:cubicBezTo>
                  <a:pt x="8223341" y="3184286"/>
                  <a:pt x="8223282" y="3178663"/>
                  <a:pt x="8223282" y="3173027"/>
                </a:cubicBezTo>
                <a:lnTo>
                  <a:pt x="8223876" y="3161677"/>
                </a:lnTo>
                <a:lnTo>
                  <a:pt x="8224374" y="3161709"/>
                </a:lnTo>
                <a:close/>
                <a:moveTo>
                  <a:pt x="8210612" y="3161219"/>
                </a:moveTo>
                <a:lnTo>
                  <a:pt x="8210638" y="3161709"/>
                </a:lnTo>
                <a:lnTo>
                  <a:pt x="8211136" y="3161677"/>
                </a:lnTo>
                <a:lnTo>
                  <a:pt x="8211730" y="3173027"/>
                </a:lnTo>
                <a:cubicBezTo>
                  <a:pt x="8211730" y="3178663"/>
                  <a:pt x="8211672" y="3184286"/>
                  <a:pt x="8210360" y="3189869"/>
                </a:cubicBezTo>
                <a:cubicBezTo>
                  <a:pt x="8210402" y="3220958"/>
                  <a:pt x="8207951" y="3251607"/>
                  <a:pt x="8202893" y="3281619"/>
                </a:cubicBezTo>
                <a:lnTo>
                  <a:pt x="8202354" y="3288243"/>
                </a:lnTo>
                <a:cubicBezTo>
                  <a:pt x="8202185" y="3288248"/>
                  <a:pt x="8202016" y="3288253"/>
                  <a:pt x="8201849" y="3288305"/>
                </a:cubicBezTo>
                <a:cubicBezTo>
                  <a:pt x="8151573" y="3638399"/>
                  <a:pt x="7870534" y="3916971"/>
                  <a:pt x="7511683" y="3975903"/>
                </a:cubicBezTo>
                <a:lnTo>
                  <a:pt x="7511567" y="3977042"/>
                </a:lnTo>
                <a:cubicBezTo>
                  <a:pt x="7506256" y="3978045"/>
                  <a:pt x="7500927" y="3978986"/>
                  <a:pt x="7495350" y="3978570"/>
                </a:cubicBezTo>
                <a:cubicBezTo>
                  <a:pt x="7464178" y="3984080"/>
                  <a:pt x="7432298" y="3987038"/>
                  <a:pt x="7399924" y="3987561"/>
                </a:cubicBezTo>
                <a:lnTo>
                  <a:pt x="7382805" y="3989174"/>
                </a:lnTo>
                <a:lnTo>
                  <a:pt x="7382779" y="3988683"/>
                </a:lnTo>
                <a:lnTo>
                  <a:pt x="7382280" y="3988716"/>
                </a:lnTo>
                <a:cubicBezTo>
                  <a:pt x="7381714" y="3984944"/>
                  <a:pt x="7381687" y="3981158"/>
                  <a:pt x="7381687" y="3977366"/>
                </a:cubicBezTo>
                <a:cubicBezTo>
                  <a:pt x="7381687" y="3971728"/>
                  <a:pt x="7381746" y="3966104"/>
                  <a:pt x="7383058" y="3960518"/>
                </a:cubicBezTo>
                <a:cubicBezTo>
                  <a:pt x="7383016" y="3929436"/>
                  <a:pt x="7385465" y="3898794"/>
                  <a:pt x="7390522" y="3868787"/>
                </a:cubicBezTo>
                <a:lnTo>
                  <a:pt x="7391062" y="3862150"/>
                </a:lnTo>
                <a:cubicBezTo>
                  <a:pt x="7391231" y="3862145"/>
                  <a:pt x="7391400" y="3862140"/>
                  <a:pt x="7391568" y="3862087"/>
                </a:cubicBezTo>
                <a:cubicBezTo>
                  <a:pt x="7441844" y="3511992"/>
                  <a:pt x="7722883" y="3233421"/>
                  <a:pt x="8081734" y="3174489"/>
                </a:cubicBezTo>
                <a:lnTo>
                  <a:pt x="8081851" y="3173350"/>
                </a:lnTo>
                <a:cubicBezTo>
                  <a:pt x="8087159" y="3172348"/>
                  <a:pt x="8092487" y="3171407"/>
                  <a:pt x="8098063" y="3171823"/>
                </a:cubicBezTo>
                <a:cubicBezTo>
                  <a:pt x="8129247" y="3166310"/>
                  <a:pt x="8161139" y="3163352"/>
                  <a:pt x="8193525" y="3162829"/>
                </a:cubicBezTo>
                <a:close/>
                <a:moveTo>
                  <a:pt x="6532249" y="3161219"/>
                </a:moveTo>
                <a:lnTo>
                  <a:pt x="6549337" y="3162829"/>
                </a:lnTo>
                <a:cubicBezTo>
                  <a:pt x="6581722" y="3163352"/>
                  <a:pt x="6613615" y="3166310"/>
                  <a:pt x="6644798" y="3171823"/>
                </a:cubicBezTo>
                <a:cubicBezTo>
                  <a:pt x="6650374" y="3171407"/>
                  <a:pt x="6655702" y="3172348"/>
                  <a:pt x="6661011" y="3173350"/>
                </a:cubicBezTo>
                <a:lnTo>
                  <a:pt x="6661128" y="3174489"/>
                </a:lnTo>
                <a:cubicBezTo>
                  <a:pt x="7019978" y="3233421"/>
                  <a:pt x="7301017" y="3511992"/>
                  <a:pt x="7351294" y="3862087"/>
                </a:cubicBezTo>
                <a:cubicBezTo>
                  <a:pt x="7351461" y="3862140"/>
                  <a:pt x="7351631" y="3862145"/>
                  <a:pt x="7351799" y="3862150"/>
                </a:cubicBezTo>
                <a:lnTo>
                  <a:pt x="7352340" y="3868787"/>
                </a:lnTo>
                <a:cubicBezTo>
                  <a:pt x="7357396" y="3898794"/>
                  <a:pt x="7359846" y="3929436"/>
                  <a:pt x="7359804" y="3960518"/>
                </a:cubicBezTo>
                <a:cubicBezTo>
                  <a:pt x="7361116" y="3966104"/>
                  <a:pt x="7361174" y="3971728"/>
                  <a:pt x="7361174" y="3977366"/>
                </a:cubicBezTo>
                <a:cubicBezTo>
                  <a:pt x="7361174" y="3981158"/>
                  <a:pt x="7361147" y="3984944"/>
                  <a:pt x="7360581" y="3988716"/>
                </a:cubicBezTo>
                <a:lnTo>
                  <a:pt x="7360082" y="3988683"/>
                </a:lnTo>
                <a:lnTo>
                  <a:pt x="7360056" y="3989174"/>
                </a:lnTo>
                <a:lnTo>
                  <a:pt x="7342938" y="3987561"/>
                </a:lnTo>
                <a:cubicBezTo>
                  <a:pt x="7310564" y="3987038"/>
                  <a:pt x="7278683" y="3984080"/>
                  <a:pt x="7247511" y="3978570"/>
                </a:cubicBezTo>
                <a:cubicBezTo>
                  <a:pt x="7241934" y="3978986"/>
                  <a:pt x="7236605" y="3978045"/>
                  <a:pt x="7231295" y="3977042"/>
                </a:cubicBezTo>
                <a:lnTo>
                  <a:pt x="7231179" y="3975903"/>
                </a:lnTo>
                <a:cubicBezTo>
                  <a:pt x="6872327" y="3916971"/>
                  <a:pt x="6591288" y="3638399"/>
                  <a:pt x="6541013" y="3288305"/>
                </a:cubicBezTo>
                <a:cubicBezTo>
                  <a:pt x="6540845" y="3288253"/>
                  <a:pt x="6540677" y="3288248"/>
                  <a:pt x="6540507" y="3288243"/>
                </a:cubicBezTo>
                <a:lnTo>
                  <a:pt x="6539969" y="3281619"/>
                </a:lnTo>
                <a:cubicBezTo>
                  <a:pt x="6534910" y="3251607"/>
                  <a:pt x="6532460" y="3220958"/>
                  <a:pt x="6532502" y="3189869"/>
                </a:cubicBezTo>
                <a:cubicBezTo>
                  <a:pt x="6531190" y="3184286"/>
                  <a:pt x="6531131" y="3178663"/>
                  <a:pt x="6531131" y="3173027"/>
                </a:cubicBezTo>
                <a:lnTo>
                  <a:pt x="6531725" y="3161677"/>
                </a:lnTo>
                <a:lnTo>
                  <a:pt x="6532223" y="3161709"/>
                </a:lnTo>
                <a:close/>
                <a:moveTo>
                  <a:pt x="6518461" y="3161219"/>
                </a:moveTo>
                <a:lnTo>
                  <a:pt x="6518487" y="3161709"/>
                </a:lnTo>
                <a:lnTo>
                  <a:pt x="6518985" y="3161677"/>
                </a:lnTo>
                <a:lnTo>
                  <a:pt x="6519579" y="3173027"/>
                </a:lnTo>
                <a:cubicBezTo>
                  <a:pt x="6519579" y="3178663"/>
                  <a:pt x="6519520" y="3184286"/>
                  <a:pt x="6518208" y="3189869"/>
                </a:cubicBezTo>
                <a:cubicBezTo>
                  <a:pt x="6518250" y="3220958"/>
                  <a:pt x="6515800" y="3251607"/>
                  <a:pt x="6510741" y="3281619"/>
                </a:cubicBezTo>
                <a:lnTo>
                  <a:pt x="6510203" y="3288243"/>
                </a:lnTo>
                <a:cubicBezTo>
                  <a:pt x="6510033" y="3288248"/>
                  <a:pt x="6509865" y="3288253"/>
                  <a:pt x="6509697" y="3288305"/>
                </a:cubicBezTo>
                <a:cubicBezTo>
                  <a:pt x="6459422" y="3638399"/>
                  <a:pt x="6178383" y="3916971"/>
                  <a:pt x="5819531" y="3975903"/>
                </a:cubicBezTo>
                <a:lnTo>
                  <a:pt x="5819415" y="3977042"/>
                </a:lnTo>
                <a:cubicBezTo>
                  <a:pt x="5814105" y="3978045"/>
                  <a:pt x="5808776" y="3978986"/>
                  <a:pt x="5803199" y="3978570"/>
                </a:cubicBezTo>
                <a:cubicBezTo>
                  <a:pt x="5772027" y="3984080"/>
                  <a:pt x="5740146" y="3987038"/>
                  <a:pt x="5707772" y="3987561"/>
                </a:cubicBezTo>
                <a:lnTo>
                  <a:pt x="5690654" y="3989174"/>
                </a:lnTo>
                <a:lnTo>
                  <a:pt x="5690628" y="3988683"/>
                </a:lnTo>
                <a:lnTo>
                  <a:pt x="5690129" y="3988716"/>
                </a:lnTo>
                <a:cubicBezTo>
                  <a:pt x="5689563" y="3984944"/>
                  <a:pt x="5689536" y="3981158"/>
                  <a:pt x="5689536" y="3977366"/>
                </a:cubicBezTo>
                <a:cubicBezTo>
                  <a:pt x="5689536" y="3971728"/>
                  <a:pt x="5689594" y="3966104"/>
                  <a:pt x="5690906" y="3960518"/>
                </a:cubicBezTo>
                <a:cubicBezTo>
                  <a:pt x="5690864" y="3929436"/>
                  <a:pt x="5693314" y="3898794"/>
                  <a:pt x="5698370" y="3868787"/>
                </a:cubicBezTo>
                <a:lnTo>
                  <a:pt x="5698911" y="3862150"/>
                </a:lnTo>
                <a:cubicBezTo>
                  <a:pt x="5699079" y="3862145"/>
                  <a:pt x="5699249" y="3862140"/>
                  <a:pt x="5699416" y="3862087"/>
                </a:cubicBezTo>
                <a:cubicBezTo>
                  <a:pt x="5749693" y="3511992"/>
                  <a:pt x="6030732" y="3233421"/>
                  <a:pt x="6389582" y="3174489"/>
                </a:cubicBezTo>
                <a:lnTo>
                  <a:pt x="6389699" y="3173350"/>
                </a:lnTo>
                <a:cubicBezTo>
                  <a:pt x="6395008" y="3172348"/>
                  <a:pt x="6400336" y="3171407"/>
                  <a:pt x="6405912" y="3171823"/>
                </a:cubicBezTo>
                <a:cubicBezTo>
                  <a:pt x="6437095" y="3166310"/>
                  <a:pt x="6468988" y="3163352"/>
                  <a:pt x="6501373" y="3162829"/>
                </a:cubicBezTo>
                <a:close/>
                <a:moveTo>
                  <a:pt x="4840098" y="3161219"/>
                </a:moveTo>
                <a:lnTo>
                  <a:pt x="4857185" y="3162829"/>
                </a:lnTo>
                <a:cubicBezTo>
                  <a:pt x="4889571" y="3163352"/>
                  <a:pt x="4921463" y="3166310"/>
                  <a:pt x="4952647" y="3171823"/>
                </a:cubicBezTo>
                <a:cubicBezTo>
                  <a:pt x="4958223" y="3171407"/>
                  <a:pt x="4963551" y="3172348"/>
                  <a:pt x="4968859" y="3173350"/>
                </a:cubicBezTo>
                <a:lnTo>
                  <a:pt x="4968976" y="3174489"/>
                </a:lnTo>
                <a:cubicBezTo>
                  <a:pt x="5327827" y="3233421"/>
                  <a:pt x="5608866" y="3511992"/>
                  <a:pt x="5659142" y="3862087"/>
                </a:cubicBezTo>
                <a:cubicBezTo>
                  <a:pt x="5659310" y="3862140"/>
                  <a:pt x="5659479" y="3862145"/>
                  <a:pt x="5659648" y="3862150"/>
                </a:cubicBezTo>
                <a:lnTo>
                  <a:pt x="5660188" y="3868787"/>
                </a:lnTo>
                <a:cubicBezTo>
                  <a:pt x="5665245" y="3898794"/>
                  <a:pt x="5667694" y="3929436"/>
                  <a:pt x="5667652" y="3960518"/>
                </a:cubicBezTo>
                <a:cubicBezTo>
                  <a:pt x="5668964" y="3966104"/>
                  <a:pt x="5669023" y="3971728"/>
                  <a:pt x="5669023" y="3977366"/>
                </a:cubicBezTo>
                <a:cubicBezTo>
                  <a:pt x="5669023" y="3981158"/>
                  <a:pt x="5668996" y="3984944"/>
                  <a:pt x="5668430" y="3988716"/>
                </a:cubicBezTo>
                <a:lnTo>
                  <a:pt x="5667931" y="3988683"/>
                </a:lnTo>
                <a:lnTo>
                  <a:pt x="5667905" y="3989174"/>
                </a:lnTo>
                <a:lnTo>
                  <a:pt x="5650786" y="3987561"/>
                </a:lnTo>
                <a:cubicBezTo>
                  <a:pt x="5618412" y="3987038"/>
                  <a:pt x="5586532" y="3984080"/>
                  <a:pt x="5555360" y="3978570"/>
                </a:cubicBezTo>
                <a:cubicBezTo>
                  <a:pt x="5549783" y="3978986"/>
                  <a:pt x="5544454" y="3978045"/>
                  <a:pt x="5539143" y="3977042"/>
                </a:cubicBezTo>
                <a:lnTo>
                  <a:pt x="5539027" y="3975903"/>
                </a:lnTo>
                <a:cubicBezTo>
                  <a:pt x="5180176" y="3916971"/>
                  <a:pt x="4899137" y="3638399"/>
                  <a:pt x="4848861" y="3288305"/>
                </a:cubicBezTo>
                <a:cubicBezTo>
                  <a:pt x="4848694" y="3288253"/>
                  <a:pt x="4848525" y="3288248"/>
                  <a:pt x="4848356" y="3288243"/>
                </a:cubicBezTo>
                <a:lnTo>
                  <a:pt x="4847817" y="3281619"/>
                </a:lnTo>
                <a:cubicBezTo>
                  <a:pt x="4842759" y="3251607"/>
                  <a:pt x="4840308" y="3220958"/>
                  <a:pt x="4840350" y="3189869"/>
                </a:cubicBezTo>
                <a:cubicBezTo>
                  <a:pt x="4839038" y="3184286"/>
                  <a:pt x="4838980" y="3178663"/>
                  <a:pt x="4838980" y="3173027"/>
                </a:cubicBezTo>
                <a:lnTo>
                  <a:pt x="4839574" y="3161677"/>
                </a:lnTo>
                <a:lnTo>
                  <a:pt x="4840072" y="3161709"/>
                </a:lnTo>
                <a:close/>
                <a:moveTo>
                  <a:pt x="4826310" y="3161219"/>
                </a:moveTo>
                <a:lnTo>
                  <a:pt x="4826336" y="3161709"/>
                </a:lnTo>
                <a:lnTo>
                  <a:pt x="4826834" y="3161677"/>
                </a:lnTo>
                <a:lnTo>
                  <a:pt x="4827428" y="3173027"/>
                </a:lnTo>
                <a:cubicBezTo>
                  <a:pt x="4827428" y="3178663"/>
                  <a:pt x="4827369" y="3184286"/>
                  <a:pt x="4826057" y="3189869"/>
                </a:cubicBezTo>
                <a:cubicBezTo>
                  <a:pt x="4826099" y="3220958"/>
                  <a:pt x="4823649" y="3251607"/>
                  <a:pt x="4818590" y="3281619"/>
                </a:cubicBezTo>
                <a:lnTo>
                  <a:pt x="4818052" y="3288243"/>
                </a:lnTo>
                <a:cubicBezTo>
                  <a:pt x="4817882" y="3288248"/>
                  <a:pt x="4817714" y="3288253"/>
                  <a:pt x="4817546" y="3288305"/>
                </a:cubicBezTo>
                <a:cubicBezTo>
                  <a:pt x="4767271" y="3638399"/>
                  <a:pt x="4486232" y="3916971"/>
                  <a:pt x="4127381" y="3975903"/>
                </a:cubicBezTo>
                <a:lnTo>
                  <a:pt x="4127264" y="3977042"/>
                </a:lnTo>
                <a:cubicBezTo>
                  <a:pt x="4121954" y="3978045"/>
                  <a:pt x="4116625" y="3978986"/>
                  <a:pt x="4111048" y="3978570"/>
                </a:cubicBezTo>
                <a:cubicBezTo>
                  <a:pt x="4079876" y="3984080"/>
                  <a:pt x="4047996" y="3987038"/>
                  <a:pt x="4015621" y="3987561"/>
                </a:cubicBezTo>
                <a:lnTo>
                  <a:pt x="3998503" y="3989174"/>
                </a:lnTo>
                <a:lnTo>
                  <a:pt x="3998477" y="3988683"/>
                </a:lnTo>
                <a:lnTo>
                  <a:pt x="3997978" y="3988716"/>
                </a:lnTo>
                <a:cubicBezTo>
                  <a:pt x="3997412" y="3984944"/>
                  <a:pt x="3997385" y="3981158"/>
                  <a:pt x="3997385" y="3977366"/>
                </a:cubicBezTo>
                <a:cubicBezTo>
                  <a:pt x="3997385" y="3971728"/>
                  <a:pt x="3997443" y="3966104"/>
                  <a:pt x="3998755" y="3960518"/>
                </a:cubicBezTo>
                <a:cubicBezTo>
                  <a:pt x="3998713" y="3929436"/>
                  <a:pt x="4001163" y="3898794"/>
                  <a:pt x="4006219" y="3868787"/>
                </a:cubicBezTo>
                <a:lnTo>
                  <a:pt x="4006760" y="3862150"/>
                </a:lnTo>
                <a:cubicBezTo>
                  <a:pt x="4006928" y="3862145"/>
                  <a:pt x="4007098" y="3862140"/>
                  <a:pt x="4007265" y="3862087"/>
                </a:cubicBezTo>
                <a:cubicBezTo>
                  <a:pt x="4057542" y="3511992"/>
                  <a:pt x="4338581" y="3233421"/>
                  <a:pt x="4697431" y="3174489"/>
                </a:cubicBezTo>
                <a:lnTo>
                  <a:pt x="4697548" y="3173350"/>
                </a:lnTo>
                <a:cubicBezTo>
                  <a:pt x="4702857" y="3172348"/>
                  <a:pt x="4708185" y="3171407"/>
                  <a:pt x="4713761" y="3171823"/>
                </a:cubicBezTo>
                <a:cubicBezTo>
                  <a:pt x="4744944" y="3166310"/>
                  <a:pt x="4776837" y="3163352"/>
                  <a:pt x="4809222" y="3162829"/>
                </a:cubicBezTo>
                <a:close/>
                <a:moveTo>
                  <a:pt x="3147947" y="3161219"/>
                </a:moveTo>
                <a:lnTo>
                  <a:pt x="3165034" y="3162829"/>
                </a:lnTo>
                <a:cubicBezTo>
                  <a:pt x="3197420" y="3163352"/>
                  <a:pt x="3229312" y="3166310"/>
                  <a:pt x="3260496" y="3171823"/>
                </a:cubicBezTo>
                <a:cubicBezTo>
                  <a:pt x="3266072" y="3171407"/>
                  <a:pt x="3271400" y="3172348"/>
                  <a:pt x="3276708" y="3173350"/>
                </a:cubicBezTo>
                <a:lnTo>
                  <a:pt x="3276826" y="3174489"/>
                </a:lnTo>
                <a:cubicBezTo>
                  <a:pt x="3635676" y="3233421"/>
                  <a:pt x="3916715" y="3511992"/>
                  <a:pt x="3966991" y="3862087"/>
                </a:cubicBezTo>
                <a:cubicBezTo>
                  <a:pt x="3967159" y="3862140"/>
                  <a:pt x="3967328" y="3862145"/>
                  <a:pt x="3967497" y="3862150"/>
                </a:cubicBezTo>
                <a:lnTo>
                  <a:pt x="3968037" y="3868787"/>
                </a:lnTo>
                <a:cubicBezTo>
                  <a:pt x="3973094" y="3898794"/>
                  <a:pt x="3975543" y="3929436"/>
                  <a:pt x="3975501" y="3960518"/>
                </a:cubicBezTo>
                <a:cubicBezTo>
                  <a:pt x="3976813" y="3966104"/>
                  <a:pt x="3976872" y="3971728"/>
                  <a:pt x="3976872" y="3977366"/>
                </a:cubicBezTo>
                <a:cubicBezTo>
                  <a:pt x="3976872" y="3981158"/>
                  <a:pt x="3976845" y="3984944"/>
                  <a:pt x="3976279" y="3988716"/>
                </a:cubicBezTo>
                <a:lnTo>
                  <a:pt x="3975780" y="3988683"/>
                </a:lnTo>
                <a:lnTo>
                  <a:pt x="3975754" y="3989174"/>
                </a:lnTo>
                <a:lnTo>
                  <a:pt x="3958635" y="3987561"/>
                </a:lnTo>
                <a:cubicBezTo>
                  <a:pt x="3926261" y="3987038"/>
                  <a:pt x="3894381" y="3984080"/>
                  <a:pt x="3863209" y="3978570"/>
                </a:cubicBezTo>
                <a:cubicBezTo>
                  <a:pt x="3857632" y="3978986"/>
                  <a:pt x="3852303" y="3978045"/>
                  <a:pt x="3846992" y="3977042"/>
                </a:cubicBezTo>
                <a:lnTo>
                  <a:pt x="3846876" y="3975903"/>
                </a:lnTo>
                <a:cubicBezTo>
                  <a:pt x="3488025" y="3916971"/>
                  <a:pt x="3206986" y="3638399"/>
                  <a:pt x="3156710" y="3288305"/>
                </a:cubicBezTo>
                <a:cubicBezTo>
                  <a:pt x="3156543" y="3288253"/>
                  <a:pt x="3156374" y="3288248"/>
                  <a:pt x="3156205" y="3288243"/>
                </a:cubicBezTo>
                <a:lnTo>
                  <a:pt x="3155667" y="3281619"/>
                </a:lnTo>
                <a:cubicBezTo>
                  <a:pt x="3150608" y="3251607"/>
                  <a:pt x="3148157" y="3220958"/>
                  <a:pt x="3148199" y="3189869"/>
                </a:cubicBezTo>
                <a:cubicBezTo>
                  <a:pt x="3146887" y="3184286"/>
                  <a:pt x="3146829" y="3178663"/>
                  <a:pt x="3146829" y="3173027"/>
                </a:cubicBezTo>
                <a:lnTo>
                  <a:pt x="3147423" y="3161677"/>
                </a:lnTo>
                <a:lnTo>
                  <a:pt x="3147921" y="3161709"/>
                </a:lnTo>
                <a:close/>
                <a:moveTo>
                  <a:pt x="3134159" y="3161219"/>
                </a:moveTo>
                <a:lnTo>
                  <a:pt x="3134185" y="3161709"/>
                </a:lnTo>
                <a:lnTo>
                  <a:pt x="3134683" y="3161677"/>
                </a:lnTo>
                <a:lnTo>
                  <a:pt x="3135277" y="3173027"/>
                </a:lnTo>
                <a:cubicBezTo>
                  <a:pt x="3135277" y="3178663"/>
                  <a:pt x="3135218" y="3184286"/>
                  <a:pt x="3133906" y="3189869"/>
                </a:cubicBezTo>
                <a:cubicBezTo>
                  <a:pt x="3133948" y="3220958"/>
                  <a:pt x="3131498" y="3251607"/>
                  <a:pt x="3126439" y="3281619"/>
                </a:cubicBezTo>
                <a:lnTo>
                  <a:pt x="3125901" y="3288243"/>
                </a:lnTo>
                <a:cubicBezTo>
                  <a:pt x="3125731" y="3288248"/>
                  <a:pt x="3125563" y="3288253"/>
                  <a:pt x="3125395" y="3288305"/>
                </a:cubicBezTo>
                <a:cubicBezTo>
                  <a:pt x="3075120" y="3638399"/>
                  <a:pt x="2794081" y="3916971"/>
                  <a:pt x="2435230" y="3975903"/>
                </a:cubicBezTo>
                <a:lnTo>
                  <a:pt x="2435113" y="3977042"/>
                </a:lnTo>
                <a:cubicBezTo>
                  <a:pt x="2429803" y="3978045"/>
                  <a:pt x="2424474" y="3978986"/>
                  <a:pt x="2418897" y="3978570"/>
                </a:cubicBezTo>
                <a:cubicBezTo>
                  <a:pt x="2387725" y="3984080"/>
                  <a:pt x="2355845" y="3987038"/>
                  <a:pt x="2323470" y="3987561"/>
                </a:cubicBezTo>
                <a:lnTo>
                  <a:pt x="2306352" y="3989174"/>
                </a:lnTo>
                <a:lnTo>
                  <a:pt x="2306326" y="3988683"/>
                </a:lnTo>
                <a:lnTo>
                  <a:pt x="2305827" y="3988716"/>
                </a:lnTo>
                <a:cubicBezTo>
                  <a:pt x="2305261" y="3984944"/>
                  <a:pt x="2305234" y="3981158"/>
                  <a:pt x="2305234" y="3977366"/>
                </a:cubicBezTo>
                <a:cubicBezTo>
                  <a:pt x="2305234" y="3971728"/>
                  <a:pt x="2305292" y="3966104"/>
                  <a:pt x="2306604" y="3960518"/>
                </a:cubicBezTo>
                <a:cubicBezTo>
                  <a:pt x="2306562" y="3929436"/>
                  <a:pt x="2309012" y="3898794"/>
                  <a:pt x="2314068" y="3868787"/>
                </a:cubicBezTo>
                <a:lnTo>
                  <a:pt x="2314609" y="3862150"/>
                </a:lnTo>
                <a:cubicBezTo>
                  <a:pt x="2314777" y="3862145"/>
                  <a:pt x="2314947" y="3862140"/>
                  <a:pt x="2315114" y="3862087"/>
                </a:cubicBezTo>
                <a:cubicBezTo>
                  <a:pt x="2365391" y="3511992"/>
                  <a:pt x="2646430" y="3233421"/>
                  <a:pt x="3005280" y="3174489"/>
                </a:cubicBezTo>
                <a:lnTo>
                  <a:pt x="3005397" y="3173350"/>
                </a:lnTo>
                <a:cubicBezTo>
                  <a:pt x="3010706" y="3172348"/>
                  <a:pt x="3016034" y="3171407"/>
                  <a:pt x="3021610" y="3171823"/>
                </a:cubicBezTo>
                <a:cubicBezTo>
                  <a:pt x="3052793" y="3166310"/>
                  <a:pt x="3084686" y="3163352"/>
                  <a:pt x="3117071" y="3162829"/>
                </a:cubicBezTo>
                <a:close/>
                <a:moveTo>
                  <a:pt x="1455796" y="3161219"/>
                </a:moveTo>
                <a:lnTo>
                  <a:pt x="1472883" y="3162829"/>
                </a:lnTo>
                <a:cubicBezTo>
                  <a:pt x="1505269" y="3163352"/>
                  <a:pt x="1537161" y="3166310"/>
                  <a:pt x="1568345" y="3171823"/>
                </a:cubicBezTo>
                <a:cubicBezTo>
                  <a:pt x="1573921" y="3171407"/>
                  <a:pt x="1579249" y="3172348"/>
                  <a:pt x="1584557" y="3173350"/>
                </a:cubicBezTo>
                <a:lnTo>
                  <a:pt x="1584675" y="3174489"/>
                </a:lnTo>
                <a:cubicBezTo>
                  <a:pt x="1943525" y="3233421"/>
                  <a:pt x="2224564" y="3511992"/>
                  <a:pt x="2274840" y="3862087"/>
                </a:cubicBezTo>
                <a:cubicBezTo>
                  <a:pt x="2275008" y="3862140"/>
                  <a:pt x="2275177" y="3862145"/>
                  <a:pt x="2275346" y="3862150"/>
                </a:cubicBezTo>
                <a:lnTo>
                  <a:pt x="2275886" y="3868787"/>
                </a:lnTo>
                <a:cubicBezTo>
                  <a:pt x="2280943" y="3898794"/>
                  <a:pt x="2283392" y="3929436"/>
                  <a:pt x="2283350" y="3960518"/>
                </a:cubicBezTo>
                <a:cubicBezTo>
                  <a:pt x="2284662" y="3966104"/>
                  <a:pt x="2284721" y="3971728"/>
                  <a:pt x="2284721" y="3977366"/>
                </a:cubicBezTo>
                <a:cubicBezTo>
                  <a:pt x="2284721" y="3981158"/>
                  <a:pt x="2284694" y="3984944"/>
                  <a:pt x="2284128" y="3988716"/>
                </a:cubicBezTo>
                <a:lnTo>
                  <a:pt x="2283629" y="3988683"/>
                </a:lnTo>
                <a:lnTo>
                  <a:pt x="2283603" y="3989174"/>
                </a:lnTo>
                <a:lnTo>
                  <a:pt x="2266484" y="3987561"/>
                </a:lnTo>
                <a:cubicBezTo>
                  <a:pt x="2234110" y="3987038"/>
                  <a:pt x="2202230" y="3984080"/>
                  <a:pt x="2171058" y="3978570"/>
                </a:cubicBezTo>
                <a:cubicBezTo>
                  <a:pt x="2165481" y="3978986"/>
                  <a:pt x="2160152" y="3978045"/>
                  <a:pt x="2154841" y="3977042"/>
                </a:cubicBezTo>
                <a:lnTo>
                  <a:pt x="2154725" y="3975903"/>
                </a:lnTo>
                <a:cubicBezTo>
                  <a:pt x="1795874" y="3916971"/>
                  <a:pt x="1514835" y="3638399"/>
                  <a:pt x="1464559" y="3288305"/>
                </a:cubicBezTo>
                <a:cubicBezTo>
                  <a:pt x="1464392" y="3288253"/>
                  <a:pt x="1464223" y="3288248"/>
                  <a:pt x="1464054" y="3288243"/>
                </a:cubicBezTo>
                <a:lnTo>
                  <a:pt x="1463515" y="3281619"/>
                </a:lnTo>
                <a:cubicBezTo>
                  <a:pt x="1458457" y="3251607"/>
                  <a:pt x="1456006" y="3220958"/>
                  <a:pt x="1456048" y="3189869"/>
                </a:cubicBezTo>
                <a:cubicBezTo>
                  <a:pt x="1454736" y="3184286"/>
                  <a:pt x="1454678" y="3178663"/>
                  <a:pt x="1454678" y="3173027"/>
                </a:cubicBezTo>
                <a:lnTo>
                  <a:pt x="1455272" y="3161677"/>
                </a:lnTo>
                <a:lnTo>
                  <a:pt x="1455770" y="3161709"/>
                </a:lnTo>
                <a:close/>
                <a:moveTo>
                  <a:pt x="1442008" y="3161219"/>
                </a:moveTo>
                <a:lnTo>
                  <a:pt x="1442034" y="3161709"/>
                </a:lnTo>
                <a:lnTo>
                  <a:pt x="1442532" y="3161677"/>
                </a:lnTo>
                <a:lnTo>
                  <a:pt x="1443126" y="3173027"/>
                </a:lnTo>
                <a:cubicBezTo>
                  <a:pt x="1443126" y="3178663"/>
                  <a:pt x="1443067" y="3184286"/>
                  <a:pt x="1441755" y="3189869"/>
                </a:cubicBezTo>
                <a:cubicBezTo>
                  <a:pt x="1441797" y="3220958"/>
                  <a:pt x="1439347" y="3251607"/>
                  <a:pt x="1434288" y="3281619"/>
                </a:cubicBezTo>
                <a:lnTo>
                  <a:pt x="1433750" y="3288243"/>
                </a:lnTo>
                <a:cubicBezTo>
                  <a:pt x="1433580" y="3288248"/>
                  <a:pt x="1433412" y="3288253"/>
                  <a:pt x="1433244" y="3288305"/>
                </a:cubicBezTo>
                <a:cubicBezTo>
                  <a:pt x="1382969" y="3638399"/>
                  <a:pt x="1101930" y="3916971"/>
                  <a:pt x="743079" y="3975903"/>
                </a:cubicBezTo>
                <a:lnTo>
                  <a:pt x="742962" y="3977042"/>
                </a:lnTo>
                <a:cubicBezTo>
                  <a:pt x="737652" y="3978045"/>
                  <a:pt x="732323" y="3978986"/>
                  <a:pt x="726746" y="3978570"/>
                </a:cubicBezTo>
                <a:cubicBezTo>
                  <a:pt x="695574" y="3984080"/>
                  <a:pt x="663693" y="3987038"/>
                  <a:pt x="631319" y="3987561"/>
                </a:cubicBezTo>
                <a:lnTo>
                  <a:pt x="614201" y="3989174"/>
                </a:lnTo>
                <a:lnTo>
                  <a:pt x="614175" y="3988683"/>
                </a:lnTo>
                <a:lnTo>
                  <a:pt x="613676" y="3988716"/>
                </a:lnTo>
                <a:cubicBezTo>
                  <a:pt x="613110" y="3984944"/>
                  <a:pt x="613083" y="3981158"/>
                  <a:pt x="613083" y="3977366"/>
                </a:cubicBezTo>
                <a:cubicBezTo>
                  <a:pt x="613083" y="3971728"/>
                  <a:pt x="613141" y="3966104"/>
                  <a:pt x="614453" y="3960518"/>
                </a:cubicBezTo>
                <a:cubicBezTo>
                  <a:pt x="614411" y="3929436"/>
                  <a:pt x="616861" y="3898794"/>
                  <a:pt x="621917" y="3868787"/>
                </a:cubicBezTo>
                <a:lnTo>
                  <a:pt x="622458" y="3862150"/>
                </a:lnTo>
                <a:cubicBezTo>
                  <a:pt x="622626" y="3862145"/>
                  <a:pt x="622796" y="3862140"/>
                  <a:pt x="622963" y="3862087"/>
                </a:cubicBezTo>
                <a:cubicBezTo>
                  <a:pt x="673240" y="3511992"/>
                  <a:pt x="954279" y="3233421"/>
                  <a:pt x="1313129" y="3174489"/>
                </a:cubicBezTo>
                <a:lnTo>
                  <a:pt x="1313246" y="3173350"/>
                </a:lnTo>
                <a:cubicBezTo>
                  <a:pt x="1318555" y="3172348"/>
                  <a:pt x="1323883" y="3171407"/>
                  <a:pt x="1329459" y="3171823"/>
                </a:cubicBezTo>
                <a:cubicBezTo>
                  <a:pt x="1360642" y="3166310"/>
                  <a:pt x="1392535" y="3163352"/>
                  <a:pt x="1424920" y="3162829"/>
                </a:cubicBezTo>
                <a:close/>
                <a:moveTo>
                  <a:pt x="10909360" y="2447425"/>
                </a:moveTo>
                <a:cubicBezTo>
                  <a:pt x="10962636" y="2718331"/>
                  <a:pt x="11177479" y="2933128"/>
                  <a:pt x="11452669" y="2992271"/>
                </a:cubicBezTo>
                <a:cubicBezTo>
                  <a:pt x="11399394" y="2721365"/>
                  <a:pt x="11184550" y="2506568"/>
                  <a:pt x="10909360" y="2447425"/>
                </a:cubicBezTo>
                <a:close/>
                <a:moveTo>
                  <a:pt x="10602109" y="2447425"/>
                </a:moveTo>
                <a:cubicBezTo>
                  <a:pt x="10326919" y="2506568"/>
                  <a:pt x="10112075" y="2721365"/>
                  <a:pt x="10058800" y="2992271"/>
                </a:cubicBezTo>
                <a:cubicBezTo>
                  <a:pt x="10333990" y="2933128"/>
                  <a:pt x="10548833" y="2718331"/>
                  <a:pt x="10602109" y="2447425"/>
                </a:cubicBezTo>
                <a:close/>
                <a:moveTo>
                  <a:pt x="9217207" y="2447425"/>
                </a:moveTo>
                <a:cubicBezTo>
                  <a:pt x="9270483" y="2718331"/>
                  <a:pt x="9485326" y="2933128"/>
                  <a:pt x="9760516" y="2992271"/>
                </a:cubicBezTo>
                <a:cubicBezTo>
                  <a:pt x="9707241" y="2721365"/>
                  <a:pt x="9492397" y="2506568"/>
                  <a:pt x="9217207" y="2447425"/>
                </a:cubicBezTo>
                <a:close/>
                <a:moveTo>
                  <a:pt x="8909958" y="2447425"/>
                </a:moveTo>
                <a:cubicBezTo>
                  <a:pt x="8634768" y="2506568"/>
                  <a:pt x="8419924" y="2721365"/>
                  <a:pt x="8366649" y="2992271"/>
                </a:cubicBezTo>
                <a:cubicBezTo>
                  <a:pt x="8641839" y="2933128"/>
                  <a:pt x="8856682" y="2718331"/>
                  <a:pt x="8909958" y="2447425"/>
                </a:cubicBezTo>
                <a:close/>
                <a:moveTo>
                  <a:pt x="7525056" y="2447425"/>
                </a:moveTo>
                <a:cubicBezTo>
                  <a:pt x="7578332" y="2718331"/>
                  <a:pt x="7793175" y="2933128"/>
                  <a:pt x="8068365" y="2992271"/>
                </a:cubicBezTo>
                <a:cubicBezTo>
                  <a:pt x="8015090" y="2721365"/>
                  <a:pt x="7800246" y="2506568"/>
                  <a:pt x="7525056" y="2447425"/>
                </a:cubicBezTo>
                <a:close/>
                <a:moveTo>
                  <a:pt x="7217807" y="2447425"/>
                </a:moveTo>
                <a:cubicBezTo>
                  <a:pt x="6942617" y="2506568"/>
                  <a:pt x="6727773" y="2721365"/>
                  <a:pt x="6674498" y="2992271"/>
                </a:cubicBezTo>
                <a:cubicBezTo>
                  <a:pt x="6949688" y="2933128"/>
                  <a:pt x="7164531" y="2718331"/>
                  <a:pt x="7217807" y="2447425"/>
                </a:cubicBezTo>
                <a:close/>
                <a:moveTo>
                  <a:pt x="5832905" y="2447425"/>
                </a:moveTo>
                <a:cubicBezTo>
                  <a:pt x="5886181" y="2718331"/>
                  <a:pt x="6101024" y="2933128"/>
                  <a:pt x="6376214" y="2992271"/>
                </a:cubicBezTo>
                <a:cubicBezTo>
                  <a:pt x="6322939" y="2721365"/>
                  <a:pt x="6108095" y="2506568"/>
                  <a:pt x="5832905" y="2447425"/>
                </a:cubicBezTo>
                <a:close/>
                <a:moveTo>
                  <a:pt x="5525656" y="2447425"/>
                </a:moveTo>
                <a:cubicBezTo>
                  <a:pt x="5250466" y="2506568"/>
                  <a:pt x="5035622" y="2721365"/>
                  <a:pt x="4982347" y="2992271"/>
                </a:cubicBezTo>
                <a:cubicBezTo>
                  <a:pt x="5257537" y="2933128"/>
                  <a:pt x="5472380" y="2718331"/>
                  <a:pt x="5525656" y="2447425"/>
                </a:cubicBezTo>
                <a:close/>
                <a:moveTo>
                  <a:pt x="4140754" y="2447425"/>
                </a:moveTo>
                <a:cubicBezTo>
                  <a:pt x="4194030" y="2718331"/>
                  <a:pt x="4408873" y="2933128"/>
                  <a:pt x="4684063" y="2992271"/>
                </a:cubicBezTo>
                <a:cubicBezTo>
                  <a:pt x="4630788" y="2721365"/>
                  <a:pt x="4415944" y="2506568"/>
                  <a:pt x="4140754" y="2447425"/>
                </a:cubicBezTo>
                <a:close/>
                <a:moveTo>
                  <a:pt x="3833505" y="2447425"/>
                </a:moveTo>
                <a:cubicBezTo>
                  <a:pt x="3558315" y="2506568"/>
                  <a:pt x="3343471" y="2721365"/>
                  <a:pt x="3290196" y="2992271"/>
                </a:cubicBezTo>
                <a:cubicBezTo>
                  <a:pt x="3565386" y="2933128"/>
                  <a:pt x="3780229" y="2718331"/>
                  <a:pt x="3833505" y="2447425"/>
                </a:cubicBezTo>
                <a:close/>
                <a:moveTo>
                  <a:pt x="2448603" y="2447425"/>
                </a:moveTo>
                <a:cubicBezTo>
                  <a:pt x="2501879" y="2718331"/>
                  <a:pt x="2716722" y="2933128"/>
                  <a:pt x="2991912" y="2992271"/>
                </a:cubicBezTo>
                <a:cubicBezTo>
                  <a:pt x="2938637" y="2721365"/>
                  <a:pt x="2723793" y="2506568"/>
                  <a:pt x="2448603" y="2447425"/>
                </a:cubicBezTo>
                <a:close/>
                <a:moveTo>
                  <a:pt x="2141354" y="2447425"/>
                </a:moveTo>
                <a:cubicBezTo>
                  <a:pt x="1866164" y="2506568"/>
                  <a:pt x="1651320" y="2721365"/>
                  <a:pt x="1598045" y="2992271"/>
                </a:cubicBezTo>
                <a:cubicBezTo>
                  <a:pt x="1873235" y="2933128"/>
                  <a:pt x="2088078" y="2718331"/>
                  <a:pt x="2141354" y="2447425"/>
                </a:cubicBezTo>
                <a:close/>
                <a:moveTo>
                  <a:pt x="756452" y="2447425"/>
                </a:moveTo>
                <a:cubicBezTo>
                  <a:pt x="809728" y="2718331"/>
                  <a:pt x="1024571" y="2933128"/>
                  <a:pt x="1299761" y="2992271"/>
                </a:cubicBezTo>
                <a:cubicBezTo>
                  <a:pt x="1246486" y="2721365"/>
                  <a:pt x="1031642" y="2506568"/>
                  <a:pt x="756452" y="2447425"/>
                </a:cubicBezTo>
                <a:close/>
                <a:moveTo>
                  <a:pt x="12192000" y="2344615"/>
                </a:moveTo>
                <a:lnTo>
                  <a:pt x="12192000" y="2477663"/>
                </a:lnTo>
                <a:cubicBezTo>
                  <a:pt x="11966807" y="2562375"/>
                  <a:pt x="11797421" y="2755980"/>
                  <a:pt x="11750953" y="2992271"/>
                </a:cubicBezTo>
                <a:cubicBezTo>
                  <a:pt x="11935988" y="2952504"/>
                  <a:pt x="12093739" y="2842365"/>
                  <a:pt x="12192000" y="2691161"/>
                </a:cubicBezTo>
                <a:lnTo>
                  <a:pt x="12192000" y="2892735"/>
                </a:lnTo>
                <a:cubicBezTo>
                  <a:pt x="12071770" y="3011736"/>
                  <a:pt x="11914089" y="3094511"/>
                  <a:pt x="11737582" y="3123727"/>
                </a:cubicBezTo>
                <a:lnTo>
                  <a:pt x="11737466" y="3124875"/>
                </a:lnTo>
                <a:cubicBezTo>
                  <a:pt x="11732155" y="3125886"/>
                  <a:pt x="11726826" y="3126834"/>
                  <a:pt x="11721249" y="3126415"/>
                </a:cubicBezTo>
                <a:cubicBezTo>
                  <a:pt x="11690077" y="3131969"/>
                  <a:pt x="11658197" y="3134950"/>
                  <a:pt x="11625822" y="3135477"/>
                </a:cubicBezTo>
                <a:lnTo>
                  <a:pt x="11608704" y="3137103"/>
                </a:lnTo>
                <a:lnTo>
                  <a:pt x="11608678" y="3136608"/>
                </a:lnTo>
                <a:lnTo>
                  <a:pt x="11608179" y="3136641"/>
                </a:lnTo>
                <a:cubicBezTo>
                  <a:pt x="11607613" y="3132839"/>
                  <a:pt x="11607586" y="3129023"/>
                  <a:pt x="11607586" y="3125201"/>
                </a:cubicBezTo>
                <a:cubicBezTo>
                  <a:pt x="11607586" y="3119519"/>
                  <a:pt x="11607645" y="3113850"/>
                  <a:pt x="11608957" y="3108220"/>
                </a:cubicBezTo>
                <a:cubicBezTo>
                  <a:pt x="11608914" y="3076892"/>
                  <a:pt x="11611364" y="3046007"/>
                  <a:pt x="11616421" y="3015763"/>
                </a:cubicBezTo>
                <a:lnTo>
                  <a:pt x="11616961" y="3009073"/>
                </a:lnTo>
                <a:cubicBezTo>
                  <a:pt x="11617130" y="3009068"/>
                  <a:pt x="11617299" y="3009063"/>
                  <a:pt x="11617466" y="3009010"/>
                </a:cubicBezTo>
                <a:cubicBezTo>
                  <a:pt x="11662185" y="2695154"/>
                  <a:pt x="11889463" y="2438329"/>
                  <a:pt x="12192000" y="2344615"/>
                </a:cubicBezTo>
                <a:close/>
                <a:moveTo>
                  <a:pt x="10767111" y="2302594"/>
                </a:moveTo>
                <a:lnTo>
                  <a:pt x="10784198" y="2304217"/>
                </a:lnTo>
                <a:cubicBezTo>
                  <a:pt x="10816584" y="2304744"/>
                  <a:pt x="10848477" y="2307725"/>
                  <a:pt x="10879660" y="2313282"/>
                </a:cubicBezTo>
                <a:cubicBezTo>
                  <a:pt x="10885236" y="2312863"/>
                  <a:pt x="10890564" y="2313811"/>
                  <a:pt x="10895873" y="2314821"/>
                </a:cubicBezTo>
                <a:lnTo>
                  <a:pt x="10895990" y="2315969"/>
                </a:lnTo>
                <a:cubicBezTo>
                  <a:pt x="11254840" y="2375367"/>
                  <a:pt x="11535879" y="2656144"/>
                  <a:pt x="11586156" y="3009010"/>
                </a:cubicBezTo>
                <a:cubicBezTo>
                  <a:pt x="11586323" y="3009063"/>
                  <a:pt x="11586492" y="3009068"/>
                  <a:pt x="11586661" y="3009073"/>
                </a:cubicBezTo>
                <a:lnTo>
                  <a:pt x="11587201" y="3015763"/>
                </a:lnTo>
                <a:cubicBezTo>
                  <a:pt x="11592258" y="3046007"/>
                  <a:pt x="11594708" y="3076892"/>
                  <a:pt x="11594665" y="3108220"/>
                </a:cubicBezTo>
                <a:cubicBezTo>
                  <a:pt x="11595977" y="3113850"/>
                  <a:pt x="11596036" y="3119519"/>
                  <a:pt x="11596036" y="3125201"/>
                </a:cubicBezTo>
                <a:cubicBezTo>
                  <a:pt x="11596036" y="3129023"/>
                  <a:pt x="11596009" y="3132839"/>
                  <a:pt x="11595443" y="3136641"/>
                </a:cubicBezTo>
                <a:lnTo>
                  <a:pt x="11594944" y="3136608"/>
                </a:lnTo>
                <a:lnTo>
                  <a:pt x="11594918" y="3137103"/>
                </a:lnTo>
                <a:lnTo>
                  <a:pt x="11577800" y="3135477"/>
                </a:lnTo>
                <a:cubicBezTo>
                  <a:pt x="11545425" y="3134950"/>
                  <a:pt x="11513545" y="3131969"/>
                  <a:pt x="11482373" y="3126415"/>
                </a:cubicBezTo>
                <a:cubicBezTo>
                  <a:pt x="11476796" y="3126834"/>
                  <a:pt x="11471467" y="3125886"/>
                  <a:pt x="11466156" y="3124875"/>
                </a:cubicBezTo>
                <a:lnTo>
                  <a:pt x="11466040" y="3123727"/>
                </a:lnTo>
                <a:cubicBezTo>
                  <a:pt x="11107189" y="3064328"/>
                  <a:pt x="10826150" y="2783551"/>
                  <a:pt x="10775875" y="2430686"/>
                </a:cubicBezTo>
                <a:cubicBezTo>
                  <a:pt x="10775707" y="2430633"/>
                  <a:pt x="10775539" y="2430628"/>
                  <a:pt x="10775369" y="2430623"/>
                </a:cubicBezTo>
                <a:lnTo>
                  <a:pt x="10774831" y="2423947"/>
                </a:lnTo>
                <a:cubicBezTo>
                  <a:pt x="10769772" y="2393697"/>
                  <a:pt x="10767321" y="2362806"/>
                  <a:pt x="10767364" y="2331471"/>
                </a:cubicBezTo>
                <a:cubicBezTo>
                  <a:pt x="10766052" y="2325843"/>
                  <a:pt x="10765993" y="2320176"/>
                  <a:pt x="10765993" y="2314495"/>
                </a:cubicBezTo>
                <a:lnTo>
                  <a:pt x="10766587" y="2303055"/>
                </a:lnTo>
                <a:lnTo>
                  <a:pt x="10767085" y="2303088"/>
                </a:lnTo>
                <a:close/>
                <a:moveTo>
                  <a:pt x="10744358" y="2302594"/>
                </a:moveTo>
                <a:lnTo>
                  <a:pt x="10744384" y="2303088"/>
                </a:lnTo>
                <a:lnTo>
                  <a:pt x="10744882" y="2303055"/>
                </a:lnTo>
                <a:lnTo>
                  <a:pt x="10745476" y="2314495"/>
                </a:lnTo>
                <a:cubicBezTo>
                  <a:pt x="10745476" y="2320176"/>
                  <a:pt x="10745417" y="2325843"/>
                  <a:pt x="10744105" y="2331471"/>
                </a:cubicBezTo>
                <a:cubicBezTo>
                  <a:pt x="10744148" y="2362806"/>
                  <a:pt x="10741697" y="2393697"/>
                  <a:pt x="10736638" y="2423947"/>
                </a:cubicBezTo>
                <a:lnTo>
                  <a:pt x="10736100" y="2430623"/>
                </a:lnTo>
                <a:cubicBezTo>
                  <a:pt x="10735930" y="2430628"/>
                  <a:pt x="10735762" y="2430633"/>
                  <a:pt x="10735594" y="2430686"/>
                </a:cubicBezTo>
                <a:cubicBezTo>
                  <a:pt x="10685319" y="2783551"/>
                  <a:pt x="10404280" y="3064328"/>
                  <a:pt x="10045429" y="3123727"/>
                </a:cubicBezTo>
                <a:lnTo>
                  <a:pt x="10045313" y="3124875"/>
                </a:lnTo>
                <a:cubicBezTo>
                  <a:pt x="10040002" y="3125886"/>
                  <a:pt x="10034673" y="3126834"/>
                  <a:pt x="10029096" y="3126415"/>
                </a:cubicBezTo>
                <a:cubicBezTo>
                  <a:pt x="9997924" y="3131969"/>
                  <a:pt x="9966044" y="3134950"/>
                  <a:pt x="9933669" y="3135477"/>
                </a:cubicBezTo>
                <a:lnTo>
                  <a:pt x="9916551" y="3137103"/>
                </a:lnTo>
                <a:lnTo>
                  <a:pt x="9916525" y="3136608"/>
                </a:lnTo>
                <a:lnTo>
                  <a:pt x="9916026" y="3136641"/>
                </a:lnTo>
                <a:cubicBezTo>
                  <a:pt x="9915460" y="3132839"/>
                  <a:pt x="9915433" y="3129023"/>
                  <a:pt x="9915433" y="3125201"/>
                </a:cubicBezTo>
                <a:cubicBezTo>
                  <a:pt x="9915433" y="3119519"/>
                  <a:pt x="9915492" y="3113850"/>
                  <a:pt x="9916804" y="3108220"/>
                </a:cubicBezTo>
                <a:cubicBezTo>
                  <a:pt x="9916761" y="3076892"/>
                  <a:pt x="9919211" y="3046007"/>
                  <a:pt x="9924268" y="3015763"/>
                </a:cubicBezTo>
                <a:lnTo>
                  <a:pt x="9924808" y="3009073"/>
                </a:lnTo>
                <a:cubicBezTo>
                  <a:pt x="9924977" y="3009068"/>
                  <a:pt x="9925146" y="3009063"/>
                  <a:pt x="9925314" y="3009010"/>
                </a:cubicBezTo>
                <a:cubicBezTo>
                  <a:pt x="9975590" y="2656144"/>
                  <a:pt x="10256629" y="2375367"/>
                  <a:pt x="10615479" y="2315969"/>
                </a:cubicBezTo>
                <a:lnTo>
                  <a:pt x="10615596" y="2314821"/>
                </a:lnTo>
                <a:cubicBezTo>
                  <a:pt x="10620905" y="2313811"/>
                  <a:pt x="10626233" y="2312863"/>
                  <a:pt x="10631809" y="2313282"/>
                </a:cubicBezTo>
                <a:cubicBezTo>
                  <a:pt x="10662992" y="2307725"/>
                  <a:pt x="10694885" y="2304744"/>
                  <a:pt x="10727271" y="2304217"/>
                </a:cubicBezTo>
                <a:close/>
                <a:moveTo>
                  <a:pt x="9074958" y="2302594"/>
                </a:moveTo>
                <a:lnTo>
                  <a:pt x="9092045" y="2304217"/>
                </a:lnTo>
                <a:cubicBezTo>
                  <a:pt x="9124431" y="2304744"/>
                  <a:pt x="9156324" y="2307725"/>
                  <a:pt x="9187507" y="2313282"/>
                </a:cubicBezTo>
                <a:cubicBezTo>
                  <a:pt x="9193083" y="2312863"/>
                  <a:pt x="9198411" y="2313811"/>
                  <a:pt x="9203720" y="2314821"/>
                </a:cubicBezTo>
                <a:lnTo>
                  <a:pt x="9203837" y="2315969"/>
                </a:lnTo>
                <a:cubicBezTo>
                  <a:pt x="9562687" y="2375367"/>
                  <a:pt x="9843726" y="2656144"/>
                  <a:pt x="9894002" y="3009010"/>
                </a:cubicBezTo>
                <a:cubicBezTo>
                  <a:pt x="9894170" y="3009063"/>
                  <a:pt x="9894339" y="3009068"/>
                  <a:pt x="9894508" y="3009073"/>
                </a:cubicBezTo>
                <a:lnTo>
                  <a:pt x="9895048" y="3015763"/>
                </a:lnTo>
                <a:cubicBezTo>
                  <a:pt x="9900105" y="3046007"/>
                  <a:pt x="9902555" y="3076892"/>
                  <a:pt x="9902512" y="3108220"/>
                </a:cubicBezTo>
                <a:cubicBezTo>
                  <a:pt x="9903824" y="3113850"/>
                  <a:pt x="9903883" y="3119519"/>
                  <a:pt x="9903883" y="3125201"/>
                </a:cubicBezTo>
                <a:cubicBezTo>
                  <a:pt x="9903883" y="3129023"/>
                  <a:pt x="9903856" y="3132839"/>
                  <a:pt x="9903290" y="3136641"/>
                </a:cubicBezTo>
                <a:lnTo>
                  <a:pt x="9902791" y="3136608"/>
                </a:lnTo>
                <a:lnTo>
                  <a:pt x="9902765" y="3137103"/>
                </a:lnTo>
                <a:lnTo>
                  <a:pt x="9885647" y="3135477"/>
                </a:lnTo>
                <a:cubicBezTo>
                  <a:pt x="9853272" y="3134950"/>
                  <a:pt x="9821392" y="3131969"/>
                  <a:pt x="9790220" y="3126415"/>
                </a:cubicBezTo>
                <a:cubicBezTo>
                  <a:pt x="9784643" y="3126834"/>
                  <a:pt x="9779314" y="3125886"/>
                  <a:pt x="9774003" y="3124875"/>
                </a:cubicBezTo>
                <a:lnTo>
                  <a:pt x="9773887" y="3123727"/>
                </a:lnTo>
                <a:cubicBezTo>
                  <a:pt x="9415036" y="3064328"/>
                  <a:pt x="9133997" y="2783551"/>
                  <a:pt x="9083722" y="2430686"/>
                </a:cubicBezTo>
                <a:cubicBezTo>
                  <a:pt x="9083554" y="2430633"/>
                  <a:pt x="9083386" y="2430628"/>
                  <a:pt x="9083216" y="2430623"/>
                </a:cubicBezTo>
                <a:lnTo>
                  <a:pt x="9082678" y="2423947"/>
                </a:lnTo>
                <a:cubicBezTo>
                  <a:pt x="9077619" y="2393697"/>
                  <a:pt x="9075168" y="2362806"/>
                  <a:pt x="9075211" y="2331471"/>
                </a:cubicBezTo>
                <a:cubicBezTo>
                  <a:pt x="9073899" y="2325843"/>
                  <a:pt x="9073840" y="2320176"/>
                  <a:pt x="9073840" y="2314495"/>
                </a:cubicBezTo>
                <a:lnTo>
                  <a:pt x="9074434" y="2303055"/>
                </a:lnTo>
                <a:lnTo>
                  <a:pt x="9074932" y="2303088"/>
                </a:lnTo>
                <a:close/>
                <a:moveTo>
                  <a:pt x="9052207" y="2302594"/>
                </a:moveTo>
                <a:lnTo>
                  <a:pt x="9052233" y="2303088"/>
                </a:lnTo>
                <a:lnTo>
                  <a:pt x="9052731" y="2303055"/>
                </a:lnTo>
                <a:lnTo>
                  <a:pt x="9053325" y="2314495"/>
                </a:lnTo>
                <a:cubicBezTo>
                  <a:pt x="9053325" y="2320176"/>
                  <a:pt x="9053266" y="2325843"/>
                  <a:pt x="9051954" y="2331471"/>
                </a:cubicBezTo>
                <a:cubicBezTo>
                  <a:pt x="9051997" y="2362806"/>
                  <a:pt x="9049546" y="2393697"/>
                  <a:pt x="9044487" y="2423947"/>
                </a:cubicBezTo>
                <a:lnTo>
                  <a:pt x="9043949" y="2430623"/>
                </a:lnTo>
                <a:cubicBezTo>
                  <a:pt x="9043779" y="2430628"/>
                  <a:pt x="9043611" y="2430633"/>
                  <a:pt x="9043443" y="2430686"/>
                </a:cubicBezTo>
                <a:cubicBezTo>
                  <a:pt x="8993168" y="2783551"/>
                  <a:pt x="8712129" y="3064328"/>
                  <a:pt x="8353278" y="3123727"/>
                </a:cubicBezTo>
                <a:lnTo>
                  <a:pt x="8353162" y="3124875"/>
                </a:lnTo>
                <a:cubicBezTo>
                  <a:pt x="8347851" y="3125886"/>
                  <a:pt x="8342522" y="3126834"/>
                  <a:pt x="8336945" y="3126415"/>
                </a:cubicBezTo>
                <a:cubicBezTo>
                  <a:pt x="8305773" y="3131969"/>
                  <a:pt x="8273893" y="3134950"/>
                  <a:pt x="8241519" y="3135477"/>
                </a:cubicBezTo>
                <a:lnTo>
                  <a:pt x="8224400" y="3137103"/>
                </a:lnTo>
                <a:lnTo>
                  <a:pt x="8224374" y="3136608"/>
                </a:lnTo>
                <a:lnTo>
                  <a:pt x="8223875" y="3136641"/>
                </a:lnTo>
                <a:cubicBezTo>
                  <a:pt x="8223309" y="3132839"/>
                  <a:pt x="8223282" y="3129023"/>
                  <a:pt x="8223282" y="3125201"/>
                </a:cubicBezTo>
                <a:cubicBezTo>
                  <a:pt x="8223282" y="3119519"/>
                  <a:pt x="8223341" y="3113850"/>
                  <a:pt x="8224653" y="3108220"/>
                </a:cubicBezTo>
                <a:cubicBezTo>
                  <a:pt x="8224611" y="3076892"/>
                  <a:pt x="8227060" y="3046007"/>
                  <a:pt x="8232117" y="3015763"/>
                </a:cubicBezTo>
                <a:lnTo>
                  <a:pt x="8232657" y="3009073"/>
                </a:lnTo>
                <a:cubicBezTo>
                  <a:pt x="8232826" y="3009068"/>
                  <a:pt x="8232995" y="3009063"/>
                  <a:pt x="8233163" y="3009010"/>
                </a:cubicBezTo>
                <a:cubicBezTo>
                  <a:pt x="8283439" y="2656144"/>
                  <a:pt x="8564478" y="2375367"/>
                  <a:pt x="8923328" y="2315969"/>
                </a:cubicBezTo>
                <a:lnTo>
                  <a:pt x="8923445" y="2314821"/>
                </a:lnTo>
                <a:cubicBezTo>
                  <a:pt x="8928754" y="2313811"/>
                  <a:pt x="8934082" y="2312863"/>
                  <a:pt x="8939658" y="2313282"/>
                </a:cubicBezTo>
                <a:cubicBezTo>
                  <a:pt x="8970841" y="2307725"/>
                  <a:pt x="9002734" y="2304744"/>
                  <a:pt x="9035120" y="2304217"/>
                </a:cubicBezTo>
                <a:close/>
                <a:moveTo>
                  <a:pt x="7382807" y="2302594"/>
                </a:moveTo>
                <a:lnTo>
                  <a:pt x="7399895" y="2304217"/>
                </a:lnTo>
                <a:cubicBezTo>
                  <a:pt x="7432280" y="2304744"/>
                  <a:pt x="7464173" y="2307725"/>
                  <a:pt x="7495356" y="2313282"/>
                </a:cubicBezTo>
                <a:cubicBezTo>
                  <a:pt x="7500932" y="2312863"/>
                  <a:pt x="7506260" y="2313811"/>
                  <a:pt x="7511569" y="2314821"/>
                </a:cubicBezTo>
                <a:lnTo>
                  <a:pt x="7511686" y="2315969"/>
                </a:lnTo>
                <a:cubicBezTo>
                  <a:pt x="7870536" y="2375367"/>
                  <a:pt x="8151575" y="2656144"/>
                  <a:pt x="8201852" y="3009010"/>
                </a:cubicBezTo>
                <a:cubicBezTo>
                  <a:pt x="8202019" y="3009063"/>
                  <a:pt x="8202189" y="3009068"/>
                  <a:pt x="8202357" y="3009073"/>
                </a:cubicBezTo>
                <a:lnTo>
                  <a:pt x="8202898" y="3015763"/>
                </a:lnTo>
                <a:cubicBezTo>
                  <a:pt x="8207954" y="3046007"/>
                  <a:pt x="8210404" y="3076892"/>
                  <a:pt x="8210362" y="3108220"/>
                </a:cubicBezTo>
                <a:cubicBezTo>
                  <a:pt x="8211674" y="3113850"/>
                  <a:pt x="8211732" y="3119519"/>
                  <a:pt x="8211732" y="3125201"/>
                </a:cubicBezTo>
                <a:cubicBezTo>
                  <a:pt x="8211732" y="3129023"/>
                  <a:pt x="8211705" y="3132839"/>
                  <a:pt x="8211139" y="3136641"/>
                </a:cubicBezTo>
                <a:lnTo>
                  <a:pt x="8210640" y="3136608"/>
                </a:lnTo>
                <a:lnTo>
                  <a:pt x="8210614" y="3137103"/>
                </a:lnTo>
                <a:lnTo>
                  <a:pt x="8193496" y="3135477"/>
                </a:lnTo>
                <a:cubicBezTo>
                  <a:pt x="8161122" y="3134950"/>
                  <a:pt x="8129241" y="3131969"/>
                  <a:pt x="8098069" y="3126415"/>
                </a:cubicBezTo>
                <a:cubicBezTo>
                  <a:pt x="8092492" y="3126834"/>
                  <a:pt x="8087163" y="3125886"/>
                  <a:pt x="8081853" y="3124875"/>
                </a:cubicBezTo>
                <a:lnTo>
                  <a:pt x="8081737" y="3123727"/>
                </a:lnTo>
                <a:cubicBezTo>
                  <a:pt x="7722885" y="3064328"/>
                  <a:pt x="7441846" y="2783551"/>
                  <a:pt x="7391571" y="2430686"/>
                </a:cubicBezTo>
                <a:cubicBezTo>
                  <a:pt x="7391403" y="2430633"/>
                  <a:pt x="7391235" y="2430628"/>
                  <a:pt x="7391065" y="2430623"/>
                </a:cubicBezTo>
                <a:lnTo>
                  <a:pt x="7390527" y="2423947"/>
                </a:lnTo>
                <a:cubicBezTo>
                  <a:pt x="7385468" y="2393697"/>
                  <a:pt x="7383018" y="2362806"/>
                  <a:pt x="7383060" y="2331471"/>
                </a:cubicBezTo>
                <a:cubicBezTo>
                  <a:pt x="7381748" y="2325843"/>
                  <a:pt x="7381689" y="2320176"/>
                  <a:pt x="7381689" y="2314495"/>
                </a:cubicBezTo>
                <a:lnTo>
                  <a:pt x="7382283" y="2303055"/>
                </a:lnTo>
                <a:lnTo>
                  <a:pt x="7382781" y="2303088"/>
                </a:lnTo>
                <a:close/>
                <a:moveTo>
                  <a:pt x="7360056" y="2302594"/>
                </a:moveTo>
                <a:lnTo>
                  <a:pt x="7360082" y="2303088"/>
                </a:lnTo>
                <a:lnTo>
                  <a:pt x="7360580" y="2303055"/>
                </a:lnTo>
                <a:lnTo>
                  <a:pt x="7361174" y="2314495"/>
                </a:lnTo>
                <a:cubicBezTo>
                  <a:pt x="7361174" y="2320176"/>
                  <a:pt x="7361116" y="2325843"/>
                  <a:pt x="7359804" y="2331471"/>
                </a:cubicBezTo>
                <a:cubicBezTo>
                  <a:pt x="7359846" y="2362806"/>
                  <a:pt x="7357395" y="2393697"/>
                  <a:pt x="7352337" y="2423947"/>
                </a:cubicBezTo>
                <a:lnTo>
                  <a:pt x="7351798" y="2430623"/>
                </a:lnTo>
                <a:cubicBezTo>
                  <a:pt x="7351629" y="2430628"/>
                  <a:pt x="7351460" y="2430633"/>
                  <a:pt x="7351293" y="2430686"/>
                </a:cubicBezTo>
                <a:cubicBezTo>
                  <a:pt x="7301017" y="2783551"/>
                  <a:pt x="7019978" y="3064328"/>
                  <a:pt x="6661127" y="3123727"/>
                </a:cubicBezTo>
                <a:lnTo>
                  <a:pt x="6661011" y="3124875"/>
                </a:lnTo>
                <a:cubicBezTo>
                  <a:pt x="6655700" y="3125886"/>
                  <a:pt x="6650371" y="3126834"/>
                  <a:pt x="6644794" y="3126415"/>
                </a:cubicBezTo>
                <a:cubicBezTo>
                  <a:pt x="6613622" y="3131969"/>
                  <a:pt x="6581742" y="3134950"/>
                  <a:pt x="6549368" y="3135477"/>
                </a:cubicBezTo>
                <a:lnTo>
                  <a:pt x="6532249" y="3137103"/>
                </a:lnTo>
                <a:lnTo>
                  <a:pt x="6532223" y="3136608"/>
                </a:lnTo>
                <a:lnTo>
                  <a:pt x="6531724" y="3136641"/>
                </a:lnTo>
                <a:cubicBezTo>
                  <a:pt x="6531158" y="3132839"/>
                  <a:pt x="6531131" y="3129023"/>
                  <a:pt x="6531131" y="3125201"/>
                </a:cubicBezTo>
                <a:cubicBezTo>
                  <a:pt x="6531131" y="3119519"/>
                  <a:pt x="6531190" y="3113850"/>
                  <a:pt x="6532502" y="3108220"/>
                </a:cubicBezTo>
                <a:cubicBezTo>
                  <a:pt x="6532460" y="3076892"/>
                  <a:pt x="6534909" y="3046007"/>
                  <a:pt x="6539966" y="3015763"/>
                </a:cubicBezTo>
                <a:lnTo>
                  <a:pt x="6540506" y="3009073"/>
                </a:lnTo>
                <a:cubicBezTo>
                  <a:pt x="6540675" y="3009068"/>
                  <a:pt x="6540844" y="3009063"/>
                  <a:pt x="6541012" y="3009010"/>
                </a:cubicBezTo>
                <a:cubicBezTo>
                  <a:pt x="6591288" y="2656144"/>
                  <a:pt x="6872327" y="2375367"/>
                  <a:pt x="7231178" y="2315969"/>
                </a:cubicBezTo>
                <a:lnTo>
                  <a:pt x="7231295" y="2314821"/>
                </a:lnTo>
                <a:cubicBezTo>
                  <a:pt x="7236603" y="2313811"/>
                  <a:pt x="7241931" y="2312863"/>
                  <a:pt x="7247507" y="2313282"/>
                </a:cubicBezTo>
                <a:cubicBezTo>
                  <a:pt x="7278691" y="2307725"/>
                  <a:pt x="7310583" y="2304744"/>
                  <a:pt x="7342969" y="2304217"/>
                </a:cubicBezTo>
                <a:close/>
                <a:moveTo>
                  <a:pt x="5690656" y="2302594"/>
                </a:moveTo>
                <a:lnTo>
                  <a:pt x="5707743" y="2304217"/>
                </a:lnTo>
                <a:cubicBezTo>
                  <a:pt x="5740129" y="2304744"/>
                  <a:pt x="5772021" y="2307725"/>
                  <a:pt x="5803205" y="2313282"/>
                </a:cubicBezTo>
                <a:cubicBezTo>
                  <a:pt x="5808781" y="2312863"/>
                  <a:pt x="5814109" y="2313811"/>
                  <a:pt x="5819417" y="2314821"/>
                </a:cubicBezTo>
                <a:lnTo>
                  <a:pt x="5819534" y="2315969"/>
                </a:lnTo>
                <a:cubicBezTo>
                  <a:pt x="6178385" y="2375367"/>
                  <a:pt x="6459424" y="2656144"/>
                  <a:pt x="6509700" y="3009010"/>
                </a:cubicBezTo>
                <a:cubicBezTo>
                  <a:pt x="6509868" y="3009063"/>
                  <a:pt x="6510037" y="3009068"/>
                  <a:pt x="6510206" y="3009073"/>
                </a:cubicBezTo>
                <a:lnTo>
                  <a:pt x="6510746" y="3015763"/>
                </a:lnTo>
                <a:cubicBezTo>
                  <a:pt x="6515803" y="3046007"/>
                  <a:pt x="6518252" y="3076892"/>
                  <a:pt x="6518210" y="3108220"/>
                </a:cubicBezTo>
                <a:cubicBezTo>
                  <a:pt x="6519522" y="3113850"/>
                  <a:pt x="6519581" y="3119519"/>
                  <a:pt x="6519581" y="3125201"/>
                </a:cubicBezTo>
                <a:cubicBezTo>
                  <a:pt x="6519581" y="3129023"/>
                  <a:pt x="6519554" y="3132839"/>
                  <a:pt x="6518988" y="3136641"/>
                </a:cubicBezTo>
                <a:lnTo>
                  <a:pt x="6518489" y="3136608"/>
                </a:lnTo>
                <a:lnTo>
                  <a:pt x="6518463" y="3137103"/>
                </a:lnTo>
                <a:lnTo>
                  <a:pt x="6501344" y="3135477"/>
                </a:lnTo>
                <a:cubicBezTo>
                  <a:pt x="6468970" y="3134950"/>
                  <a:pt x="6437090" y="3131969"/>
                  <a:pt x="6405918" y="3126415"/>
                </a:cubicBezTo>
                <a:cubicBezTo>
                  <a:pt x="6400341" y="3126834"/>
                  <a:pt x="6395012" y="3125886"/>
                  <a:pt x="6389701" y="3124875"/>
                </a:cubicBezTo>
                <a:lnTo>
                  <a:pt x="6389585" y="3123727"/>
                </a:lnTo>
                <a:cubicBezTo>
                  <a:pt x="6030734" y="3064328"/>
                  <a:pt x="5749695" y="2783551"/>
                  <a:pt x="5699419" y="2430686"/>
                </a:cubicBezTo>
                <a:cubicBezTo>
                  <a:pt x="5699252" y="2430633"/>
                  <a:pt x="5699083" y="2430628"/>
                  <a:pt x="5698914" y="2430623"/>
                </a:cubicBezTo>
                <a:lnTo>
                  <a:pt x="5698375" y="2423947"/>
                </a:lnTo>
                <a:cubicBezTo>
                  <a:pt x="5693317" y="2393697"/>
                  <a:pt x="5690866" y="2362806"/>
                  <a:pt x="5690908" y="2331471"/>
                </a:cubicBezTo>
                <a:cubicBezTo>
                  <a:pt x="5689596" y="2325843"/>
                  <a:pt x="5689538" y="2320176"/>
                  <a:pt x="5689538" y="2314495"/>
                </a:cubicBezTo>
                <a:lnTo>
                  <a:pt x="5690132" y="2303055"/>
                </a:lnTo>
                <a:lnTo>
                  <a:pt x="5690630" y="2303088"/>
                </a:lnTo>
                <a:close/>
                <a:moveTo>
                  <a:pt x="5667905" y="2302594"/>
                </a:moveTo>
                <a:lnTo>
                  <a:pt x="5667931" y="2303088"/>
                </a:lnTo>
                <a:lnTo>
                  <a:pt x="5668429" y="2303055"/>
                </a:lnTo>
                <a:lnTo>
                  <a:pt x="5669023" y="2314495"/>
                </a:lnTo>
                <a:cubicBezTo>
                  <a:pt x="5669023" y="2320176"/>
                  <a:pt x="5668964" y="2325843"/>
                  <a:pt x="5667652" y="2331471"/>
                </a:cubicBezTo>
                <a:cubicBezTo>
                  <a:pt x="5667694" y="2362806"/>
                  <a:pt x="5665244" y="2393697"/>
                  <a:pt x="5660185" y="2423947"/>
                </a:cubicBezTo>
                <a:lnTo>
                  <a:pt x="5659647" y="2430623"/>
                </a:lnTo>
                <a:cubicBezTo>
                  <a:pt x="5659477" y="2430628"/>
                  <a:pt x="5659309" y="2430633"/>
                  <a:pt x="5659141" y="2430686"/>
                </a:cubicBezTo>
                <a:cubicBezTo>
                  <a:pt x="5608866" y="2783551"/>
                  <a:pt x="5327827" y="3064328"/>
                  <a:pt x="4968975" y="3123727"/>
                </a:cubicBezTo>
                <a:lnTo>
                  <a:pt x="4968859" y="3124875"/>
                </a:lnTo>
                <a:cubicBezTo>
                  <a:pt x="4963549" y="3125886"/>
                  <a:pt x="4958220" y="3126834"/>
                  <a:pt x="4952643" y="3126415"/>
                </a:cubicBezTo>
                <a:cubicBezTo>
                  <a:pt x="4921471" y="3131969"/>
                  <a:pt x="4889590" y="3134950"/>
                  <a:pt x="4857216" y="3135477"/>
                </a:cubicBezTo>
                <a:lnTo>
                  <a:pt x="4840098" y="3137103"/>
                </a:lnTo>
                <a:lnTo>
                  <a:pt x="4840072" y="3136608"/>
                </a:lnTo>
                <a:lnTo>
                  <a:pt x="4839573" y="3136641"/>
                </a:lnTo>
                <a:cubicBezTo>
                  <a:pt x="4839007" y="3132839"/>
                  <a:pt x="4838980" y="3129023"/>
                  <a:pt x="4838980" y="3125201"/>
                </a:cubicBezTo>
                <a:cubicBezTo>
                  <a:pt x="4838980" y="3119519"/>
                  <a:pt x="4839038" y="3113850"/>
                  <a:pt x="4840350" y="3108220"/>
                </a:cubicBezTo>
                <a:cubicBezTo>
                  <a:pt x="4840308" y="3076892"/>
                  <a:pt x="4842758" y="3046007"/>
                  <a:pt x="4847814" y="3015763"/>
                </a:cubicBezTo>
                <a:lnTo>
                  <a:pt x="4848355" y="3009073"/>
                </a:lnTo>
                <a:cubicBezTo>
                  <a:pt x="4848523" y="3009068"/>
                  <a:pt x="4848693" y="3009063"/>
                  <a:pt x="4848860" y="3009010"/>
                </a:cubicBezTo>
                <a:cubicBezTo>
                  <a:pt x="4899137" y="2656144"/>
                  <a:pt x="5180176" y="2375367"/>
                  <a:pt x="5539026" y="2315969"/>
                </a:cubicBezTo>
                <a:lnTo>
                  <a:pt x="5539143" y="2314821"/>
                </a:lnTo>
                <a:cubicBezTo>
                  <a:pt x="5544452" y="2313811"/>
                  <a:pt x="5549780" y="2312863"/>
                  <a:pt x="5555356" y="2313282"/>
                </a:cubicBezTo>
                <a:cubicBezTo>
                  <a:pt x="5586539" y="2307725"/>
                  <a:pt x="5618432" y="2304744"/>
                  <a:pt x="5650817" y="2304217"/>
                </a:cubicBezTo>
                <a:close/>
                <a:moveTo>
                  <a:pt x="3998505" y="2302594"/>
                </a:moveTo>
                <a:lnTo>
                  <a:pt x="4015592" y="2304217"/>
                </a:lnTo>
                <a:cubicBezTo>
                  <a:pt x="4047978" y="2304744"/>
                  <a:pt x="4079870" y="2307725"/>
                  <a:pt x="4111054" y="2313282"/>
                </a:cubicBezTo>
                <a:cubicBezTo>
                  <a:pt x="4116630" y="2312863"/>
                  <a:pt x="4121958" y="2313811"/>
                  <a:pt x="4127266" y="2314821"/>
                </a:cubicBezTo>
                <a:lnTo>
                  <a:pt x="4127384" y="2315969"/>
                </a:lnTo>
                <a:cubicBezTo>
                  <a:pt x="4486234" y="2375367"/>
                  <a:pt x="4767273" y="2656144"/>
                  <a:pt x="4817549" y="3009010"/>
                </a:cubicBezTo>
                <a:cubicBezTo>
                  <a:pt x="4817717" y="3009063"/>
                  <a:pt x="4817886" y="3009068"/>
                  <a:pt x="4818055" y="3009073"/>
                </a:cubicBezTo>
                <a:lnTo>
                  <a:pt x="4818595" y="3015763"/>
                </a:lnTo>
                <a:cubicBezTo>
                  <a:pt x="4823652" y="3046007"/>
                  <a:pt x="4826101" y="3076892"/>
                  <a:pt x="4826059" y="3108220"/>
                </a:cubicBezTo>
                <a:cubicBezTo>
                  <a:pt x="4827371" y="3113850"/>
                  <a:pt x="4827430" y="3119519"/>
                  <a:pt x="4827430" y="3125201"/>
                </a:cubicBezTo>
                <a:cubicBezTo>
                  <a:pt x="4827430" y="3129023"/>
                  <a:pt x="4827403" y="3132839"/>
                  <a:pt x="4826837" y="3136641"/>
                </a:cubicBezTo>
                <a:lnTo>
                  <a:pt x="4826338" y="3136608"/>
                </a:lnTo>
                <a:lnTo>
                  <a:pt x="4826312" y="3137103"/>
                </a:lnTo>
                <a:lnTo>
                  <a:pt x="4809193" y="3135477"/>
                </a:lnTo>
                <a:cubicBezTo>
                  <a:pt x="4776819" y="3134950"/>
                  <a:pt x="4744939" y="3131969"/>
                  <a:pt x="4713767" y="3126415"/>
                </a:cubicBezTo>
                <a:cubicBezTo>
                  <a:pt x="4708190" y="3126834"/>
                  <a:pt x="4702861" y="3125886"/>
                  <a:pt x="4697550" y="3124875"/>
                </a:cubicBezTo>
                <a:lnTo>
                  <a:pt x="4697434" y="3123727"/>
                </a:lnTo>
                <a:cubicBezTo>
                  <a:pt x="4338583" y="3064328"/>
                  <a:pt x="4057544" y="2783551"/>
                  <a:pt x="4007268" y="2430686"/>
                </a:cubicBezTo>
                <a:cubicBezTo>
                  <a:pt x="4007101" y="2430633"/>
                  <a:pt x="4006932" y="2430628"/>
                  <a:pt x="4006763" y="2430623"/>
                </a:cubicBezTo>
                <a:lnTo>
                  <a:pt x="4006225" y="2423947"/>
                </a:lnTo>
                <a:cubicBezTo>
                  <a:pt x="4001166" y="2393697"/>
                  <a:pt x="3998715" y="2362806"/>
                  <a:pt x="3998757" y="2331471"/>
                </a:cubicBezTo>
                <a:cubicBezTo>
                  <a:pt x="3997445" y="2325843"/>
                  <a:pt x="3997387" y="2320176"/>
                  <a:pt x="3997387" y="2314495"/>
                </a:cubicBezTo>
                <a:lnTo>
                  <a:pt x="3997981" y="2303055"/>
                </a:lnTo>
                <a:lnTo>
                  <a:pt x="3998479" y="2303088"/>
                </a:lnTo>
                <a:close/>
                <a:moveTo>
                  <a:pt x="3975754" y="2302594"/>
                </a:moveTo>
                <a:lnTo>
                  <a:pt x="3975780" y="2303088"/>
                </a:lnTo>
                <a:lnTo>
                  <a:pt x="3976278" y="2303055"/>
                </a:lnTo>
                <a:lnTo>
                  <a:pt x="3976872" y="2314495"/>
                </a:lnTo>
                <a:cubicBezTo>
                  <a:pt x="3976872" y="2320176"/>
                  <a:pt x="3976813" y="2325843"/>
                  <a:pt x="3975501" y="2331471"/>
                </a:cubicBezTo>
                <a:cubicBezTo>
                  <a:pt x="3975543" y="2362806"/>
                  <a:pt x="3973093" y="2393697"/>
                  <a:pt x="3968034" y="2423947"/>
                </a:cubicBezTo>
                <a:lnTo>
                  <a:pt x="3967496" y="2430623"/>
                </a:lnTo>
                <a:cubicBezTo>
                  <a:pt x="3967326" y="2430628"/>
                  <a:pt x="3967158" y="2430633"/>
                  <a:pt x="3966990" y="2430686"/>
                </a:cubicBezTo>
                <a:cubicBezTo>
                  <a:pt x="3916715" y="2783551"/>
                  <a:pt x="3635676" y="3064328"/>
                  <a:pt x="3276825" y="3123727"/>
                </a:cubicBezTo>
                <a:lnTo>
                  <a:pt x="3276708" y="3124875"/>
                </a:lnTo>
                <a:cubicBezTo>
                  <a:pt x="3271398" y="3125886"/>
                  <a:pt x="3266069" y="3126834"/>
                  <a:pt x="3260492" y="3126415"/>
                </a:cubicBezTo>
                <a:cubicBezTo>
                  <a:pt x="3229320" y="3131969"/>
                  <a:pt x="3197440" y="3134950"/>
                  <a:pt x="3165065" y="3135477"/>
                </a:cubicBezTo>
                <a:lnTo>
                  <a:pt x="3147947" y="3137103"/>
                </a:lnTo>
                <a:lnTo>
                  <a:pt x="3147921" y="3136608"/>
                </a:lnTo>
                <a:lnTo>
                  <a:pt x="3147422" y="3136641"/>
                </a:lnTo>
                <a:cubicBezTo>
                  <a:pt x="3146856" y="3132839"/>
                  <a:pt x="3146829" y="3129023"/>
                  <a:pt x="3146829" y="3125201"/>
                </a:cubicBezTo>
                <a:cubicBezTo>
                  <a:pt x="3146829" y="3119519"/>
                  <a:pt x="3146887" y="3113850"/>
                  <a:pt x="3148199" y="3108220"/>
                </a:cubicBezTo>
                <a:cubicBezTo>
                  <a:pt x="3148157" y="3076892"/>
                  <a:pt x="3150607" y="3046007"/>
                  <a:pt x="3155663" y="3015763"/>
                </a:cubicBezTo>
                <a:lnTo>
                  <a:pt x="3156204" y="3009073"/>
                </a:lnTo>
                <a:cubicBezTo>
                  <a:pt x="3156372" y="3009068"/>
                  <a:pt x="3156542" y="3009063"/>
                  <a:pt x="3156709" y="3009010"/>
                </a:cubicBezTo>
                <a:cubicBezTo>
                  <a:pt x="3206986" y="2656144"/>
                  <a:pt x="3488025" y="2375367"/>
                  <a:pt x="3846875" y="2315969"/>
                </a:cubicBezTo>
                <a:lnTo>
                  <a:pt x="3846992" y="2314821"/>
                </a:lnTo>
                <a:cubicBezTo>
                  <a:pt x="3852301" y="2313811"/>
                  <a:pt x="3857629" y="2312863"/>
                  <a:pt x="3863205" y="2313282"/>
                </a:cubicBezTo>
                <a:cubicBezTo>
                  <a:pt x="3894388" y="2307725"/>
                  <a:pt x="3926281" y="2304744"/>
                  <a:pt x="3958666" y="2304217"/>
                </a:cubicBezTo>
                <a:close/>
                <a:moveTo>
                  <a:pt x="2306354" y="2302594"/>
                </a:moveTo>
                <a:lnTo>
                  <a:pt x="2323441" y="2304217"/>
                </a:lnTo>
                <a:cubicBezTo>
                  <a:pt x="2355827" y="2304744"/>
                  <a:pt x="2387719" y="2307725"/>
                  <a:pt x="2418903" y="2313282"/>
                </a:cubicBezTo>
                <a:cubicBezTo>
                  <a:pt x="2424479" y="2312863"/>
                  <a:pt x="2429807" y="2313811"/>
                  <a:pt x="2435115" y="2314821"/>
                </a:cubicBezTo>
                <a:lnTo>
                  <a:pt x="2435233" y="2315969"/>
                </a:lnTo>
                <a:cubicBezTo>
                  <a:pt x="2794083" y="2375367"/>
                  <a:pt x="3075122" y="2656144"/>
                  <a:pt x="3125398" y="3009010"/>
                </a:cubicBezTo>
                <a:cubicBezTo>
                  <a:pt x="3125566" y="3009063"/>
                  <a:pt x="3125735" y="3009068"/>
                  <a:pt x="3125904" y="3009073"/>
                </a:cubicBezTo>
                <a:lnTo>
                  <a:pt x="3126444" y="3015763"/>
                </a:lnTo>
                <a:cubicBezTo>
                  <a:pt x="3131501" y="3046007"/>
                  <a:pt x="3133950" y="3076892"/>
                  <a:pt x="3133908" y="3108220"/>
                </a:cubicBezTo>
                <a:cubicBezTo>
                  <a:pt x="3135220" y="3113850"/>
                  <a:pt x="3135279" y="3119519"/>
                  <a:pt x="3135279" y="3125201"/>
                </a:cubicBezTo>
                <a:cubicBezTo>
                  <a:pt x="3135279" y="3129023"/>
                  <a:pt x="3135252" y="3132839"/>
                  <a:pt x="3134686" y="3136641"/>
                </a:cubicBezTo>
                <a:lnTo>
                  <a:pt x="3134187" y="3136608"/>
                </a:lnTo>
                <a:lnTo>
                  <a:pt x="3134161" y="3137103"/>
                </a:lnTo>
                <a:lnTo>
                  <a:pt x="3117042" y="3135477"/>
                </a:lnTo>
                <a:cubicBezTo>
                  <a:pt x="3084668" y="3134950"/>
                  <a:pt x="3052788" y="3131969"/>
                  <a:pt x="3021616" y="3126415"/>
                </a:cubicBezTo>
                <a:cubicBezTo>
                  <a:pt x="3016039" y="3126834"/>
                  <a:pt x="3010710" y="3125886"/>
                  <a:pt x="3005399" y="3124875"/>
                </a:cubicBezTo>
                <a:lnTo>
                  <a:pt x="3005283" y="3123727"/>
                </a:lnTo>
                <a:cubicBezTo>
                  <a:pt x="2646432" y="3064328"/>
                  <a:pt x="2365393" y="2783551"/>
                  <a:pt x="2315117" y="2430686"/>
                </a:cubicBezTo>
                <a:cubicBezTo>
                  <a:pt x="2314950" y="2430633"/>
                  <a:pt x="2314781" y="2430628"/>
                  <a:pt x="2314612" y="2430623"/>
                </a:cubicBezTo>
                <a:lnTo>
                  <a:pt x="2314074" y="2423947"/>
                </a:lnTo>
                <a:cubicBezTo>
                  <a:pt x="2309015" y="2393697"/>
                  <a:pt x="2306564" y="2362806"/>
                  <a:pt x="2306606" y="2331471"/>
                </a:cubicBezTo>
                <a:cubicBezTo>
                  <a:pt x="2305294" y="2325843"/>
                  <a:pt x="2305236" y="2320176"/>
                  <a:pt x="2305236" y="2314495"/>
                </a:cubicBezTo>
                <a:lnTo>
                  <a:pt x="2305830" y="2303055"/>
                </a:lnTo>
                <a:lnTo>
                  <a:pt x="2306328" y="2303088"/>
                </a:lnTo>
                <a:close/>
                <a:moveTo>
                  <a:pt x="2283603" y="2302594"/>
                </a:moveTo>
                <a:lnTo>
                  <a:pt x="2283629" y="2303088"/>
                </a:lnTo>
                <a:lnTo>
                  <a:pt x="2284127" y="2303055"/>
                </a:lnTo>
                <a:lnTo>
                  <a:pt x="2284721" y="2314495"/>
                </a:lnTo>
                <a:cubicBezTo>
                  <a:pt x="2284721" y="2320176"/>
                  <a:pt x="2284662" y="2325843"/>
                  <a:pt x="2283350" y="2331471"/>
                </a:cubicBezTo>
                <a:cubicBezTo>
                  <a:pt x="2283392" y="2362806"/>
                  <a:pt x="2280942" y="2393697"/>
                  <a:pt x="2275883" y="2423947"/>
                </a:cubicBezTo>
                <a:lnTo>
                  <a:pt x="2275345" y="2430623"/>
                </a:lnTo>
                <a:cubicBezTo>
                  <a:pt x="2275175" y="2430628"/>
                  <a:pt x="2275007" y="2430633"/>
                  <a:pt x="2274839" y="2430686"/>
                </a:cubicBezTo>
                <a:cubicBezTo>
                  <a:pt x="2224564" y="2783551"/>
                  <a:pt x="1943525" y="3064328"/>
                  <a:pt x="1584673" y="3123727"/>
                </a:cubicBezTo>
                <a:lnTo>
                  <a:pt x="1584557" y="3124875"/>
                </a:lnTo>
                <a:cubicBezTo>
                  <a:pt x="1579247" y="3125886"/>
                  <a:pt x="1573918" y="3126834"/>
                  <a:pt x="1568341" y="3126415"/>
                </a:cubicBezTo>
                <a:cubicBezTo>
                  <a:pt x="1537169" y="3131969"/>
                  <a:pt x="1505289" y="3134950"/>
                  <a:pt x="1472914" y="3135477"/>
                </a:cubicBezTo>
                <a:lnTo>
                  <a:pt x="1455796" y="3137103"/>
                </a:lnTo>
                <a:lnTo>
                  <a:pt x="1455770" y="3136608"/>
                </a:lnTo>
                <a:lnTo>
                  <a:pt x="1455271" y="3136641"/>
                </a:lnTo>
                <a:cubicBezTo>
                  <a:pt x="1454705" y="3132839"/>
                  <a:pt x="1454678" y="3129023"/>
                  <a:pt x="1454678" y="3125201"/>
                </a:cubicBezTo>
                <a:cubicBezTo>
                  <a:pt x="1454678" y="3119519"/>
                  <a:pt x="1454736" y="3113850"/>
                  <a:pt x="1456048" y="3108220"/>
                </a:cubicBezTo>
                <a:cubicBezTo>
                  <a:pt x="1456006" y="3076892"/>
                  <a:pt x="1458456" y="3046007"/>
                  <a:pt x="1463513" y="3015763"/>
                </a:cubicBezTo>
                <a:lnTo>
                  <a:pt x="1464053" y="3009073"/>
                </a:lnTo>
                <a:cubicBezTo>
                  <a:pt x="1464221" y="3009068"/>
                  <a:pt x="1464391" y="3009063"/>
                  <a:pt x="1464558" y="3009010"/>
                </a:cubicBezTo>
                <a:cubicBezTo>
                  <a:pt x="1514835" y="2656144"/>
                  <a:pt x="1795874" y="2375367"/>
                  <a:pt x="2154724" y="2315969"/>
                </a:cubicBezTo>
                <a:lnTo>
                  <a:pt x="2154841" y="2314821"/>
                </a:lnTo>
                <a:cubicBezTo>
                  <a:pt x="2160150" y="2313811"/>
                  <a:pt x="2165478" y="2312863"/>
                  <a:pt x="2171054" y="2313282"/>
                </a:cubicBezTo>
                <a:cubicBezTo>
                  <a:pt x="2202237" y="2307725"/>
                  <a:pt x="2234130" y="2304744"/>
                  <a:pt x="2266515" y="2304217"/>
                </a:cubicBezTo>
                <a:close/>
                <a:moveTo>
                  <a:pt x="614203" y="2302594"/>
                </a:moveTo>
                <a:lnTo>
                  <a:pt x="631290" y="2304217"/>
                </a:lnTo>
                <a:cubicBezTo>
                  <a:pt x="663676" y="2304744"/>
                  <a:pt x="695568" y="2307725"/>
                  <a:pt x="726752" y="2313282"/>
                </a:cubicBezTo>
                <a:cubicBezTo>
                  <a:pt x="732328" y="2312863"/>
                  <a:pt x="737656" y="2313811"/>
                  <a:pt x="742964" y="2314821"/>
                </a:cubicBezTo>
                <a:lnTo>
                  <a:pt x="743081" y="2315969"/>
                </a:lnTo>
                <a:cubicBezTo>
                  <a:pt x="1101932" y="2375367"/>
                  <a:pt x="1382971" y="2656144"/>
                  <a:pt x="1433247" y="3009010"/>
                </a:cubicBezTo>
                <a:cubicBezTo>
                  <a:pt x="1433415" y="3009063"/>
                  <a:pt x="1433584" y="3009068"/>
                  <a:pt x="1433753" y="3009073"/>
                </a:cubicBezTo>
                <a:lnTo>
                  <a:pt x="1434293" y="3015763"/>
                </a:lnTo>
                <a:cubicBezTo>
                  <a:pt x="1439350" y="3046007"/>
                  <a:pt x="1441799" y="3076892"/>
                  <a:pt x="1441757" y="3108220"/>
                </a:cubicBezTo>
                <a:cubicBezTo>
                  <a:pt x="1443069" y="3113850"/>
                  <a:pt x="1443128" y="3119519"/>
                  <a:pt x="1443128" y="3125201"/>
                </a:cubicBezTo>
                <a:cubicBezTo>
                  <a:pt x="1443128" y="3129023"/>
                  <a:pt x="1443101" y="3132839"/>
                  <a:pt x="1442535" y="3136641"/>
                </a:cubicBezTo>
                <a:lnTo>
                  <a:pt x="1442036" y="3136608"/>
                </a:lnTo>
                <a:lnTo>
                  <a:pt x="1442010" y="3137103"/>
                </a:lnTo>
                <a:lnTo>
                  <a:pt x="1424891" y="3135477"/>
                </a:lnTo>
                <a:cubicBezTo>
                  <a:pt x="1392517" y="3134950"/>
                  <a:pt x="1360637" y="3131969"/>
                  <a:pt x="1329465" y="3126415"/>
                </a:cubicBezTo>
                <a:cubicBezTo>
                  <a:pt x="1323888" y="3126834"/>
                  <a:pt x="1318559" y="3125886"/>
                  <a:pt x="1313248" y="3124875"/>
                </a:cubicBezTo>
                <a:lnTo>
                  <a:pt x="1313132" y="3123727"/>
                </a:lnTo>
                <a:cubicBezTo>
                  <a:pt x="954281" y="3064328"/>
                  <a:pt x="673242" y="2783551"/>
                  <a:pt x="622966" y="2430686"/>
                </a:cubicBezTo>
                <a:cubicBezTo>
                  <a:pt x="622799" y="2430633"/>
                  <a:pt x="622630" y="2430628"/>
                  <a:pt x="622461" y="2430623"/>
                </a:cubicBezTo>
                <a:lnTo>
                  <a:pt x="621923" y="2423947"/>
                </a:lnTo>
                <a:cubicBezTo>
                  <a:pt x="616864" y="2393697"/>
                  <a:pt x="614413" y="2362806"/>
                  <a:pt x="614455" y="2331471"/>
                </a:cubicBezTo>
                <a:cubicBezTo>
                  <a:pt x="613143" y="2325843"/>
                  <a:pt x="613085" y="2320176"/>
                  <a:pt x="613085" y="2314495"/>
                </a:cubicBezTo>
                <a:lnTo>
                  <a:pt x="613679" y="2303055"/>
                </a:lnTo>
                <a:lnTo>
                  <a:pt x="614177" y="2303088"/>
                </a:lnTo>
                <a:close/>
                <a:moveTo>
                  <a:pt x="591452" y="2302594"/>
                </a:moveTo>
                <a:lnTo>
                  <a:pt x="591478" y="2303088"/>
                </a:lnTo>
                <a:lnTo>
                  <a:pt x="591976" y="2303055"/>
                </a:lnTo>
                <a:lnTo>
                  <a:pt x="592570" y="2314495"/>
                </a:lnTo>
                <a:cubicBezTo>
                  <a:pt x="592570" y="2320176"/>
                  <a:pt x="592511" y="2325843"/>
                  <a:pt x="591199" y="2331471"/>
                </a:cubicBezTo>
                <a:cubicBezTo>
                  <a:pt x="591242" y="2362806"/>
                  <a:pt x="588791" y="2393697"/>
                  <a:pt x="583732" y="2423947"/>
                </a:cubicBezTo>
                <a:lnTo>
                  <a:pt x="583194" y="2430623"/>
                </a:lnTo>
                <a:cubicBezTo>
                  <a:pt x="583024" y="2430628"/>
                  <a:pt x="582856" y="2430633"/>
                  <a:pt x="582689" y="2430686"/>
                </a:cubicBezTo>
                <a:cubicBezTo>
                  <a:pt x="537576" y="2747315"/>
                  <a:pt x="306662" y="3005901"/>
                  <a:pt x="0" y="3097101"/>
                </a:cubicBezTo>
                <a:lnTo>
                  <a:pt x="0" y="2964763"/>
                </a:lnTo>
                <a:cubicBezTo>
                  <a:pt x="229298" y="2881926"/>
                  <a:pt x="402181" y="2686530"/>
                  <a:pt x="449203" y="2447425"/>
                </a:cubicBezTo>
                <a:cubicBezTo>
                  <a:pt x="258971" y="2488309"/>
                  <a:pt x="97576" y="2603574"/>
                  <a:pt x="0" y="2761314"/>
                </a:cubicBezTo>
                <a:lnTo>
                  <a:pt x="0" y="2554520"/>
                </a:lnTo>
                <a:cubicBezTo>
                  <a:pt x="121484" y="2431613"/>
                  <a:pt x="282199" y="2345825"/>
                  <a:pt x="462573" y="2315969"/>
                </a:cubicBezTo>
                <a:lnTo>
                  <a:pt x="462690" y="2314821"/>
                </a:lnTo>
                <a:cubicBezTo>
                  <a:pt x="467999" y="2313811"/>
                  <a:pt x="473327" y="2312863"/>
                  <a:pt x="478903" y="2313282"/>
                </a:cubicBezTo>
                <a:cubicBezTo>
                  <a:pt x="510086" y="2307725"/>
                  <a:pt x="541979" y="2304744"/>
                  <a:pt x="574365" y="2304217"/>
                </a:cubicBezTo>
                <a:close/>
                <a:moveTo>
                  <a:pt x="11452667" y="1608087"/>
                </a:moveTo>
                <a:cubicBezTo>
                  <a:pt x="11177477" y="1666766"/>
                  <a:pt x="10962633" y="1879876"/>
                  <a:pt x="10909358" y="2148655"/>
                </a:cubicBezTo>
                <a:cubicBezTo>
                  <a:pt x="11184548" y="2089976"/>
                  <a:pt x="11399391" y="1876866"/>
                  <a:pt x="11452667" y="1608087"/>
                </a:cubicBezTo>
                <a:close/>
                <a:moveTo>
                  <a:pt x="10058800" y="1608087"/>
                </a:moveTo>
                <a:cubicBezTo>
                  <a:pt x="10112076" y="1876866"/>
                  <a:pt x="10326919" y="2089976"/>
                  <a:pt x="10602109" y="2148655"/>
                </a:cubicBezTo>
                <a:cubicBezTo>
                  <a:pt x="10548834" y="1879876"/>
                  <a:pt x="10333990" y="1666766"/>
                  <a:pt x="10058800" y="1608087"/>
                </a:cubicBezTo>
                <a:close/>
                <a:moveTo>
                  <a:pt x="9760514" y="1608087"/>
                </a:moveTo>
                <a:cubicBezTo>
                  <a:pt x="9485324" y="1666766"/>
                  <a:pt x="9270480" y="1879876"/>
                  <a:pt x="9217205" y="2148655"/>
                </a:cubicBezTo>
                <a:cubicBezTo>
                  <a:pt x="9492395" y="2089976"/>
                  <a:pt x="9707238" y="1876866"/>
                  <a:pt x="9760514" y="1608087"/>
                </a:cubicBezTo>
                <a:close/>
                <a:moveTo>
                  <a:pt x="8366649" y="1608087"/>
                </a:moveTo>
                <a:cubicBezTo>
                  <a:pt x="8419925" y="1876866"/>
                  <a:pt x="8634768" y="2089976"/>
                  <a:pt x="8909958" y="2148655"/>
                </a:cubicBezTo>
                <a:cubicBezTo>
                  <a:pt x="8856683" y="1879876"/>
                  <a:pt x="8641839" y="1666766"/>
                  <a:pt x="8366649" y="1608087"/>
                </a:cubicBezTo>
                <a:close/>
                <a:moveTo>
                  <a:pt x="8068363" y="1608087"/>
                </a:moveTo>
                <a:cubicBezTo>
                  <a:pt x="7793173" y="1666766"/>
                  <a:pt x="7578329" y="1879876"/>
                  <a:pt x="7525054" y="2148655"/>
                </a:cubicBezTo>
                <a:cubicBezTo>
                  <a:pt x="7800244" y="2089976"/>
                  <a:pt x="8015087" y="1876866"/>
                  <a:pt x="8068363" y="1608087"/>
                </a:cubicBezTo>
                <a:close/>
                <a:moveTo>
                  <a:pt x="6674498" y="1608087"/>
                </a:moveTo>
                <a:cubicBezTo>
                  <a:pt x="6727774" y="1876866"/>
                  <a:pt x="6942617" y="2089976"/>
                  <a:pt x="7217807" y="2148655"/>
                </a:cubicBezTo>
                <a:cubicBezTo>
                  <a:pt x="7164532" y="1879876"/>
                  <a:pt x="6949688" y="1666766"/>
                  <a:pt x="6674498" y="1608087"/>
                </a:cubicBezTo>
                <a:close/>
                <a:moveTo>
                  <a:pt x="6376212" y="1608087"/>
                </a:moveTo>
                <a:cubicBezTo>
                  <a:pt x="6101022" y="1666766"/>
                  <a:pt x="5886178" y="1879876"/>
                  <a:pt x="5832903" y="2148655"/>
                </a:cubicBezTo>
                <a:cubicBezTo>
                  <a:pt x="6108093" y="2089976"/>
                  <a:pt x="6322936" y="1876866"/>
                  <a:pt x="6376212" y="1608087"/>
                </a:cubicBezTo>
                <a:close/>
                <a:moveTo>
                  <a:pt x="4982347" y="1608087"/>
                </a:moveTo>
                <a:cubicBezTo>
                  <a:pt x="5035623" y="1876866"/>
                  <a:pt x="5250466" y="2089976"/>
                  <a:pt x="5525656" y="2148655"/>
                </a:cubicBezTo>
                <a:cubicBezTo>
                  <a:pt x="5472381" y="1879876"/>
                  <a:pt x="5257537" y="1666766"/>
                  <a:pt x="4982347" y="1608087"/>
                </a:cubicBezTo>
                <a:close/>
                <a:moveTo>
                  <a:pt x="4684061" y="1608087"/>
                </a:moveTo>
                <a:cubicBezTo>
                  <a:pt x="4408871" y="1666766"/>
                  <a:pt x="4194027" y="1879876"/>
                  <a:pt x="4140752" y="2148655"/>
                </a:cubicBezTo>
                <a:cubicBezTo>
                  <a:pt x="4415942" y="2089976"/>
                  <a:pt x="4630785" y="1876866"/>
                  <a:pt x="4684061" y="1608087"/>
                </a:cubicBezTo>
                <a:close/>
                <a:moveTo>
                  <a:pt x="3290196" y="1608087"/>
                </a:moveTo>
                <a:cubicBezTo>
                  <a:pt x="3343472" y="1876866"/>
                  <a:pt x="3558315" y="2089976"/>
                  <a:pt x="3833505" y="2148655"/>
                </a:cubicBezTo>
                <a:cubicBezTo>
                  <a:pt x="3780230" y="1879876"/>
                  <a:pt x="3565386" y="1666766"/>
                  <a:pt x="3290196" y="1608087"/>
                </a:cubicBezTo>
                <a:close/>
                <a:moveTo>
                  <a:pt x="2991910" y="1608087"/>
                </a:moveTo>
                <a:cubicBezTo>
                  <a:pt x="2716720" y="1666766"/>
                  <a:pt x="2501876" y="1879876"/>
                  <a:pt x="2448601" y="2148655"/>
                </a:cubicBezTo>
                <a:cubicBezTo>
                  <a:pt x="2723791" y="2089976"/>
                  <a:pt x="2938634" y="1876866"/>
                  <a:pt x="2991910" y="1608087"/>
                </a:cubicBezTo>
                <a:close/>
                <a:moveTo>
                  <a:pt x="1598045" y="1608087"/>
                </a:moveTo>
                <a:cubicBezTo>
                  <a:pt x="1651321" y="1876866"/>
                  <a:pt x="1866164" y="2089976"/>
                  <a:pt x="2141354" y="2148655"/>
                </a:cubicBezTo>
                <a:cubicBezTo>
                  <a:pt x="2088079" y="1879876"/>
                  <a:pt x="1873235" y="1666766"/>
                  <a:pt x="1598045" y="1608087"/>
                </a:cubicBezTo>
                <a:close/>
                <a:moveTo>
                  <a:pt x="1299759" y="1608087"/>
                </a:moveTo>
                <a:cubicBezTo>
                  <a:pt x="1024569" y="1666766"/>
                  <a:pt x="809725" y="1879876"/>
                  <a:pt x="756450" y="2148655"/>
                </a:cubicBezTo>
                <a:cubicBezTo>
                  <a:pt x="1031640" y="2089976"/>
                  <a:pt x="1246483" y="1876866"/>
                  <a:pt x="1299759" y="1608087"/>
                </a:cubicBezTo>
                <a:close/>
                <a:moveTo>
                  <a:pt x="0" y="1504081"/>
                </a:moveTo>
                <a:cubicBezTo>
                  <a:pt x="306658" y="1594561"/>
                  <a:pt x="537576" y="1851117"/>
                  <a:pt x="582690" y="2165262"/>
                </a:cubicBezTo>
                <a:cubicBezTo>
                  <a:pt x="582857" y="2165315"/>
                  <a:pt x="583026" y="2165320"/>
                  <a:pt x="583195" y="2165325"/>
                </a:cubicBezTo>
                <a:lnTo>
                  <a:pt x="583735" y="2171962"/>
                </a:lnTo>
                <a:cubicBezTo>
                  <a:pt x="588792" y="2201969"/>
                  <a:pt x="591242" y="2232611"/>
                  <a:pt x="591199" y="2263693"/>
                </a:cubicBezTo>
                <a:cubicBezTo>
                  <a:pt x="592511" y="2269279"/>
                  <a:pt x="592570" y="2274903"/>
                  <a:pt x="592570" y="2280541"/>
                </a:cubicBezTo>
                <a:cubicBezTo>
                  <a:pt x="592570" y="2284333"/>
                  <a:pt x="592543" y="2288119"/>
                  <a:pt x="591977" y="2291891"/>
                </a:cubicBezTo>
                <a:lnTo>
                  <a:pt x="591478" y="2291858"/>
                </a:lnTo>
                <a:lnTo>
                  <a:pt x="591452" y="2292349"/>
                </a:lnTo>
                <a:lnTo>
                  <a:pt x="574334" y="2290736"/>
                </a:lnTo>
                <a:cubicBezTo>
                  <a:pt x="541959" y="2290213"/>
                  <a:pt x="510079" y="2287255"/>
                  <a:pt x="478907" y="2281745"/>
                </a:cubicBezTo>
                <a:cubicBezTo>
                  <a:pt x="473330" y="2282161"/>
                  <a:pt x="468001" y="2281220"/>
                  <a:pt x="462690" y="2280217"/>
                </a:cubicBezTo>
                <a:lnTo>
                  <a:pt x="462574" y="2279078"/>
                </a:lnTo>
                <a:cubicBezTo>
                  <a:pt x="282200" y="2249456"/>
                  <a:pt x="121485" y="2164343"/>
                  <a:pt x="0" y="2042401"/>
                </a:cubicBezTo>
                <a:lnTo>
                  <a:pt x="0" y="1837231"/>
                </a:lnTo>
                <a:cubicBezTo>
                  <a:pt x="97584" y="1993737"/>
                  <a:pt x="258975" y="2108093"/>
                  <a:pt x="449203" y="2148655"/>
                </a:cubicBezTo>
                <a:cubicBezTo>
                  <a:pt x="402182" y="1911427"/>
                  <a:pt x="229297" y="1717565"/>
                  <a:pt x="0" y="1635380"/>
                </a:cubicBezTo>
                <a:close/>
                <a:moveTo>
                  <a:pt x="11608704" y="1464394"/>
                </a:moveTo>
                <a:lnTo>
                  <a:pt x="11625791" y="1466004"/>
                </a:lnTo>
                <a:cubicBezTo>
                  <a:pt x="11658177" y="1466527"/>
                  <a:pt x="11690070" y="1469485"/>
                  <a:pt x="11721253" y="1474998"/>
                </a:cubicBezTo>
                <a:cubicBezTo>
                  <a:pt x="11726829" y="1474582"/>
                  <a:pt x="11732157" y="1475523"/>
                  <a:pt x="11737466" y="1476525"/>
                </a:cubicBezTo>
                <a:lnTo>
                  <a:pt x="11737583" y="1477664"/>
                </a:lnTo>
                <a:cubicBezTo>
                  <a:pt x="11914088" y="1506650"/>
                  <a:pt x="12071767" y="1588774"/>
                  <a:pt x="12192000" y="1706842"/>
                </a:cubicBezTo>
                <a:lnTo>
                  <a:pt x="12192000" y="1906833"/>
                </a:lnTo>
                <a:cubicBezTo>
                  <a:pt x="12093732" y="1756811"/>
                  <a:pt x="11935983" y="1647542"/>
                  <a:pt x="11750953" y="1608088"/>
                </a:cubicBezTo>
                <a:cubicBezTo>
                  <a:pt x="11797422" y="1842524"/>
                  <a:pt x="11966808" y="2034608"/>
                  <a:pt x="12192000" y="2118654"/>
                </a:cubicBezTo>
                <a:lnTo>
                  <a:pt x="12192000" y="2250657"/>
                </a:lnTo>
                <a:cubicBezTo>
                  <a:pt x="11889465" y="2157681"/>
                  <a:pt x="11662185" y="1902872"/>
                  <a:pt x="11617468" y="1591480"/>
                </a:cubicBezTo>
                <a:cubicBezTo>
                  <a:pt x="11617300" y="1591427"/>
                  <a:pt x="11617132" y="1591423"/>
                  <a:pt x="11616962" y="1591418"/>
                </a:cubicBezTo>
                <a:lnTo>
                  <a:pt x="11616424" y="1584794"/>
                </a:lnTo>
                <a:cubicBezTo>
                  <a:pt x="11611365" y="1554782"/>
                  <a:pt x="11608914" y="1524133"/>
                  <a:pt x="11608957" y="1493044"/>
                </a:cubicBezTo>
                <a:cubicBezTo>
                  <a:pt x="11607645" y="1487460"/>
                  <a:pt x="11607586" y="1481838"/>
                  <a:pt x="11607586" y="1476202"/>
                </a:cubicBezTo>
                <a:lnTo>
                  <a:pt x="11608180" y="1464851"/>
                </a:lnTo>
                <a:lnTo>
                  <a:pt x="11608678" y="1464884"/>
                </a:lnTo>
                <a:close/>
                <a:moveTo>
                  <a:pt x="11594916" y="1464394"/>
                </a:moveTo>
                <a:lnTo>
                  <a:pt x="11594942" y="1464884"/>
                </a:lnTo>
                <a:lnTo>
                  <a:pt x="11595440" y="1464852"/>
                </a:lnTo>
                <a:lnTo>
                  <a:pt x="11596034" y="1476202"/>
                </a:lnTo>
                <a:cubicBezTo>
                  <a:pt x="11596034" y="1481838"/>
                  <a:pt x="11595975" y="1487460"/>
                  <a:pt x="11594663" y="1493044"/>
                </a:cubicBezTo>
                <a:cubicBezTo>
                  <a:pt x="11594706" y="1524133"/>
                  <a:pt x="11592255" y="1554782"/>
                  <a:pt x="11587196" y="1584794"/>
                </a:cubicBezTo>
                <a:lnTo>
                  <a:pt x="11586658" y="1591418"/>
                </a:lnTo>
                <a:cubicBezTo>
                  <a:pt x="11586488" y="1591423"/>
                  <a:pt x="11586320" y="1591427"/>
                  <a:pt x="11586152" y="1591480"/>
                </a:cubicBezTo>
                <a:cubicBezTo>
                  <a:pt x="11535877" y="1941574"/>
                  <a:pt x="11254838" y="2220146"/>
                  <a:pt x="10895987" y="2279078"/>
                </a:cubicBezTo>
                <a:lnTo>
                  <a:pt x="10895871" y="2280217"/>
                </a:lnTo>
                <a:cubicBezTo>
                  <a:pt x="10890560" y="2281220"/>
                  <a:pt x="10885231" y="2282161"/>
                  <a:pt x="10879654" y="2281745"/>
                </a:cubicBezTo>
                <a:cubicBezTo>
                  <a:pt x="10848482" y="2287255"/>
                  <a:pt x="10816602" y="2290213"/>
                  <a:pt x="10784227" y="2290736"/>
                </a:cubicBezTo>
                <a:lnTo>
                  <a:pt x="10767109" y="2292349"/>
                </a:lnTo>
                <a:lnTo>
                  <a:pt x="10767083" y="2291858"/>
                </a:lnTo>
                <a:lnTo>
                  <a:pt x="10766584" y="2291891"/>
                </a:lnTo>
                <a:cubicBezTo>
                  <a:pt x="10766018" y="2288119"/>
                  <a:pt x="10765991" y="2284333"/>
                  <a:pt x="10765991" y="2280541"/>
                </a:cubicBezTo>
                <a:cubicBezTo>
                  <a:pt x="10765991" y="2274903"/>
                  <a:pt x="10766050" y="2269279"/>
                  <a:pt x="10767362" y="2263693"/>
                </a:cubicBezTo>
                <a:cubicBezTo>
                  <a:pt x="10767319" y="2232611"/>
                  <a:pt x="10769769" y="2201969"/>
                  <a:pt x="10774826" y="2171962"/>
                </a:cubicBezTo>
                <a:lnTo>
                  <a:pt x="10775366" y="2165325"/>
                </a:lnTo>
                <a:cubicBezTo>
                  <a:pt x="10775535" y="2165320"/>
                  <a:pt x="10775704" y="2165315"/>
                  <a:pt x="10775872" y="2165262"/>
                </a:cubicBezTo>
                <a:cubicBezTo>
                  <a:pt x="10826148" y="1815167"/>
                  <a:pt x="11107187" y="1536596"/>
                  <a:pt x="11466037" y="1477664"/>
                </a:cubicBezTo>
                <a:lnTo>
                  <a:pt x="11466154" y="1476525"/>
                </a:lnTo>
                <a:cubicBezTo>
                  <a:pt x="11471463" y="1475523"/>
                  <a:pt x="11476791" y="1474582"/>
                  <a:pt x="11482367" y="1474998"/>
                </a:cubicBezTo>
                <a:cubicBezTo>
                  <a:pt x="11513550" y="1469485"/>
                  <a:pt x="11545443" y="1466527"/>
                  <a:pt x="11577829" y="1466004"/>
                </a:cubicBezTo>
                <a:close/>
                <a:moveTo>
                  <a:pt x="9916551" y="1464394"/>
                </a:moveTo>
                <a:lnTo>
                  <a:pt x="9933638" y="1466004"/>
                </a:lnTo>
                <a:cubicBezTo>
                  <a:pt x="9966024" y="1466527"/>
                  <a:pt x="9997917" y="1469485"/>
                  <a:pt x="10029100" y="1474998"/>
                </a:cubicBezTo>
                <a:cubicBezTo>
                  <a:pt x="10034676" y="1474582"/>
                  <a:pt x="10040004" y="1475523"/>
                  <a:pt x="10045313" y="1476525"/>
                </a:cubicBezTo>
                <a:lnTo>
                  <a:pt x="10045430" y="1477664"/>
                </a:lnTo>
                <a:cubicBezTo>
                  <a:pt x="10404280" y="1536596"/>
                  <a:pt x="10685319" y="1815167"/>
                  <a:pt x="10735596" y="2165262"/>
                </a:cubicBezTo>
                <a:cubicBezTo>
                  <a:pt x="10735763" y="2165315"/>
                  <a:pt x="10735932" y="2165320"/>
                  <a:pt x="10736101" y="2165325"/>
                </a:cubicBezTo>
                <a:lnTo>
                  <a:pt x="10736641" y="2171962"/>
                </a:lnTo>
                <a:cubicBezTo>
                  <a:pt x="10741698" y="2201969"/>
                  <a:pt x="10744148" y="2232611"/>
                  <a:pt x="10744105" y="2263693"/>
                </a:cubicBezTo>
                <a:cubicBezTo>
                  <a:pt x="10745417" y="2269279"/>
                  <a:pt x="10745476" y="2274903"/>
                  <a:pt x="10745476" y="2280541"/>
                </a:cubicBezTo>
                <a:cubicBezTo>
                  <a:pt x="10745476" y="2284333"/>
                  <a:pt x="10745449" y="2288119"/>
                  <a:pt x="10744883" y="2291891"/>
                </a:cubicBezTo>
                <a:lnTo>
                  <a:pt x="10744384" y="2291858"/>
                </a:lnTo>
                <a:lnTo>
                  <a:pt x="10744358" y="2292349"/>
                </a:lnTo>
                <a:lnTo>
                  <a:pt x="10727240" y="2290736"/>
                </a:lnTo>
                <a:cubicBezTo>
                  <a:pt x="10694865" y="2290213"/>
                  <a:pt x="10662985" y="2287255"/>
                  <a:pt x="10631813" y="2281745"/>
                </a:cubicBezTo>
                <a:cubicBezTo>
                  <a:pt x="10626236" y="2282161"/>
                  <a:pt x="10620907" y="2281220"/>
                  <a:pt x="10615596" y="2280217"/>
                </a:cubicBezTo>
                <a:lnTo>
                  <a:pt x="10615480" y="2279078"/>
                </a:lnTo>
                <a:cubicBezTo>
                  <a:pt x="10256629" y="2220146"/>
                  <a:pt x="9975590" y="1941574"/>
                  <a:pt x="9925315" y="1591480"/>
                </a:cubicBezTo>
                <a:cubicBezTo>
                  <a:pt x="9925147" y="1591427"/>
                  <a:pt x="9924979" y="1591423"/>
                  <a:pt x="9924809" y="1591418"/>
                </a:cubicBezTo>
                <a:lnTo>
                  <a:pt x="9924271" y="1584794"/>
                </a:lnTo>
                <a:cubicBezTo>
                  <a:pt x="9919212" y="1554782"/>
                  <a:pt x="9916761" y="1524133"/>
                  <a:pt x="9916804" y="1493044"/>
                </a:cubicBezTo>
                <a:cubicBezTo>
                  <a:pt x="9915492" y="1487460"/>
                  <a:pt x="9915433" y="1481838"/>
                  <a:pt x="9915433" y="1476202"/>
                </a:cubicBezTo>
                <a:lnTo>
                  <a:pt x="9916027" y="1464852"/>
                </a:lnTo>
                <a:lnTo>
                  <a:pt x="9916525" y="1464884"/>
                </a:lnTo>
                <a:close/>
                <a:moveTo>
                  <a:pt x="9902763" y="1464394"/>
                </a:moveTo>
                <a:lnTo>
                  <a:pt x="9902789" y="1464884"/>
                </a:lnTo>
                <a:lnTo>
                  <a:pt x="9903287" y="1464852"/>
                </a:lnTo>
                <a:lnTo>
                  <a:pt x="9903881" y="1476202"/>
                </a:lnTo>
                <a:cubicBezTo>
                  <a:pt x="9903881" y="1481838"/>
                  <a:pt x="9903822" y="1487460"/>
                  <a:pt x="9902510" y="1493044"/>
                </a:cubicBezTo>
                <a:cubicBezTo>
                  <a:pt x="9902553" y="1524133"/>
                  <a:pt x="9900102" y="1554782"/>
                  <a:pt x="9895043" y="1584794"/>
                </a:cubicBezTo>
                <a:lnTo>
                  <a:pt x="9894505" y="1591418"/>
                </a:lnTo>
                <a:cubicBezTo>
                  <a:pt x="9894335" y="1591423"/>
                  <a:pt x="9894167" y="1591427"/>
                  <a:pt x="9893999" y="1591480"/>
                </a:cubicBezTo>
                <a:cubicBezTo>
                  <a:pt x="9843724" y="1941574"/>
                  <a:pt x="9562685" y="2220146"/>
                  <a:pt x="9203834" y="2279078"/>
                </a:cubicBezTo>
                <a:lnTo>
                  <a:pt x="9203718" y="2280217"/>
                </a:lnTo>
                <a:cubicBezTo>
                  <a:pt x="9198407" y="2281220"/>
                  <a:pt x="9193078" y="2282161"/>
                  <a:pt x="9187501" y="2281745"/>
                </a:cubicBezTo>
                <a:cubicBezTo>
                  <a:pt x="9156329" y="2287255"/>
                  <a:pt x="9124449" y="2290213"/>
                  <a:pt x="9092074" y="2290736"/>
                </a:cubicBezTo>
                <a:lnTo>
                  <a:pt x="9074956" y="2292349"/>
                </a:lnTo>
                <a:lnTo>
                  <a:pt x="9074930" y="2291858"/>
                </a:lnTo>
                <a:lnTo>
                  <a:pt x="9074431" y="2291891"/>
                </a:lnTo>
                <a:cubicBezTo>
                  <a:pt x="9073865" y="2288119"/>
                  <a:pt x="9073838" y="2284333"/>
                  <a:pt x="9073838" y="2280541"/>
                </a:cubicBezTo>
                <a:cubicBezTo>
                  <a:pt x="9073838" y="2274903"/>
                  <a:pt x="9073897" y="2269279"/>
                  <a:pt x="9075209" y="2263693"/>
                </a:cubicBezTo>
                <a:cubicBezTo>
                  <a:pt x="9075166" y="2232611"/>
                  <a:pt x="9077616" y="2201969"/>
                  <a:pt x="9082673" y="2171962"/>
                </a:cubicBezTo>
                <a:lnTo>
                  <a:pt x="9083213" y="2165325"/>
                </a:lnTo>
                <a:cubicBezTo>
                  <a:pt x="9083382" y="2165320"/>
                  <a:pt x="9083551" y="2165315"/>
                  <a:pt x="9083718" y="2165262"/>
                </a:cubicBezTo>
                <a:cubicBezTo>
                  <a:pt x="9133995" y="1815167"/>
                  <a:pt x="9415034" y="1536596"/>
                  <a:pt x="9773884" y="1477664"/>
                </a:cubicBezTo>
                <a:lnTo>
                  <a:pt x="9774001" y="1476525"/>
                </a:lnTo>
                <a:cubicBezTo>
                  <a:pt x="9779310" y="1475523"/>
                  <a:pt x="9784638" y="1474582"/>
                  <a:pt x="9790214" y="1474998"/>
                </a:cubicBezTo>
                <a:cubicBezTo>
                  <a:pt x="9821397" y="1469485"/>
                  <a:pt x="9853290" y="1466527"/>
                  <a:pt x="9885676" y="1466004"/>
                </a:cubicBezTo>
                <a:close/>
                <a:moveTo>
                  <a:pt x="8224400" y="1464394"/>
                </a:moveTo>
                <a:lnTo>
                  <a:pt x="8241488" y="1466004"/>
                </a:lnTo>
                <a:cubicBezTo>
                  <a:pt x="8273873" y="1466527"/>
                  <a:pt x="8305766" y="1469485"/>
                  <a:pt x="8336949" y="1474998"/>
                </a:cubicBezTo>
                <a:cubicBezTo>
                  <a:pt x="8342525" y="1474582"/>
                  <a:pt x="8347853" y="1475523"/>
                  <a:pt x="8353162" y="1476525"/>
                </a:cubicBezTo>
                <a:lnTo>
                  <a:pt x="8353279" y="1477664"/>
                </a:lnTo>
                <a:cubicBezTo>
                  <a:pt x="8712129" y="1536596"/>
                  <a:pt x="8993168" y="1815167"/>
                  <a:pt x="9043444" y="2165262"/>
                </a:cubicBezTo>
                <a:cubicBezTo>
                  <a:pt x="9043612" y="2165315"/>
                  <a:pt x="9043781" y="2165320"/>
                  <a:pt x="9043950" y="2165325"/>
                </a:cubicBezTo>
                <a:lnTo>
                  <a:pt x="9044490" y="2171962"/>
                </a:lnTo>
                <a:cubicBezTo>
                  <a:pt x="9049547" y="2201969"/>
                  <a:pt x="9051997" y="2232611"/>
                  <a:pt x="9051954" y="2263693"/>
                </a:cubicBezTo>
                <a:cubicBezTo>
                  <a:pt x="9053266" y="2269279"/>
                  <a:pt x="9053325" y="2274903"/>
                  <a:pt x="9053325" y="2280541"/>
                </a:cubicBezTo>
                <a:cubicBezTo>
                  <a:pt x="9053325" y="2284333"/>
                  <a:pt x="9053298" y="2288119"/>
                  <a:pt x="9052732" y="2291891"/>
                </a:cubicBezTo>
                <a:lnTo>
                  <a:pt x="9052233" y="2291858"/>
                </a:lnTo>
                <a:lnTo>
                  <a:pt x="9052207" y="2292349"/>
                </a:lnTo>
                <a:lnTo>
                  <a:pt x="9035089" y="2290736"/>
                </a:lnTo>
                <a:cubicBezTo>
                  <a:pt x="9002714" y="2290213"/>
                  <a:pt x="8970834" y="2287255"/>
                  <a:pt x="8939662" y="2281745"/>
                </a:cubicBezTo>
                <a:cubicBezTo>
                  <a:pt x="8934085" y="2282161"/>
                  <a:pt x="8928756" y="2281220"/>
                  <a:pt x="8923445" y="2280217"/>
                </a:cubicBezTo>
                <a:lnTo>
                  <a:pt x="8923329" y="2279078"/>
                </a:lnTo>
                <a:cubicBezTo>
                  <a:pt x="8564478" y="2220146"/>
                  <a:pt x="8283439" y="1941574"/>
                  <a:pt x="8233164" y="1591480"/>
                </a:cubicBezTo>
                <a:cubicBezTo>
                  <a:pt x="8232996" y="1591427"/>
                  <a:pt x="8232828" y="1591423"/>
                  <a:pt x="8232658" y="1591418"/>
                </a:cubicBezTo>
                <a:lnTo>
                  <a:pt x="8232120" y="1584794"/>
                </a:lnTo>
                <a:cubicBezTo>
                  <a:pt x="8227061" y="1554782"/>
                  <a:pt x="8224611" y="1524133"/>
                  <a:pt x="8224653" y="1493044"/>
                </a:cubicBezTo>
                <a:cubicBezTo>
                  <a:pt x="8223341" y="1487460"/>
                  <a:pt x="8223282" y="1481838"/>
                  <a:pt x="8223282" y="1476202"/>
                </a:cubicBezTo>
                <a:lnTo>
                  <a:pt x="8223876" y="1464852"/>
                </a:lnTo>
                <a:lnTo>
                  <a:pt x="8224374" y="1464884"/>
                </a:lnTo>
                <a:close/>
                <a:moveTo>
                  <a:pt x="8210612" y="1464394"/>
                </a:moveTo>
                <a:lnTo>
                  <a:pt x="8210638" y="1464884"/>
                </a:lnTo>
                <a:lnTo>
                  <a:pt x="8211136" y="1464852"/>
                </a:lnTo>
                <a:lnTo>
                  <a:pt x="8211730" y="1476202"/>
                </a:lnTo>
                <a:cubicBezTo>
                  <a:pt x="8211730" y="1481838"/>
                  <a:pt x="8211672" y="1487460"/>
                  <a:pt x="8210360" y="1493044"/>
                </a:cubicBezTo>
                <a:cubicBezTo>
                  <a:pt x="8210402" y="1524133"/>
                  <a:pt x="8207951" y="1554782"/>
                  <a:pt x="8202893" y="1584794"/>
                </a:cubicBezTo>
                <a:lnTo>
                  <a:pt x="8202354" y="1591418"/>
                </a:lnTo>
                <a:cubicBezTo>
                  <a:pt x="8202185" y="1591423"/>
                  <a:pt x="8202016" y="1591427"/>
                  <a:pt x="8201849" y="1591480"/>
                </a:cubicBezTo>
                <a:cubicBezTo>
                  <a:pt x="8151573" y="1941574"/>
                  <a:pt x="7870534" y="2220146"/>
                  <a:pt x="7511683" y="2279078"/>
                </a:cubicBezTo>
                <a:lnTo>
                  <a:pt x="7511567" y="2280217"/>
                </a:lnTo>
                <a:cubicBezTo>
                  <a:pt x="7506256" y="2281220"/>
                  <a:pt x="7500927" y="2282161"/>
                  <a:pt x="7495350" y="2281745"/>
                </a:cubicBezTo>
                <a:cubicBezTo>
                  <a:pt x="7464178" y="2287255"/>
                  <a:pt x="7432298" y="2290213"/>
                  <a:pt x="7399924" y="2290736"/>
                </a:cubicBezTo>
                <a:lnTo>
                  <a:pt x="7382805" y="2292349"/>
                </a:lnTo>
                <a:lnTo>
                  <a:pt x="7382779" y="2291858"/>
                </a:lnTo>
                <a:lnTo>
                  <a:pt x="7382280" y="2291891"/>
                </a:lnTo>
                <a:cubicBezTo>
                  <a:pt x="7381714" y="2288119"/>
                  <a:pt x="7381687" y="2284333"/>
                  <a:pt x="7381687" y="2280541"/>
                </a:cubicBezTo>
                <a:cubicBezTo>
                  <a:pt x="7381687" y="2274903"/>
                  <a:pt x="7381746" y="2269279"/>
                  <a:pt x="7383058" y="2263693"/>
                </a:cubicBezTo>
                <a:cubicBezTo>
                  <a:pt x="7383016" y="2232611"/>
                  <a:pt x="7385465" y="2201969"/>
                  <a:pt x="7390522" y="2171962"/>
                </a:cubicBezTo>
                <a:lnTo>
                  <a:pt x="7391062" y="2165325"/>
                </a:lnTo>
                <a:cubicBezTo>
                  <a:pt x="7391231" y="2165320"/>
                  <a:pt x="7391400" y="2165315"/>
                  <a:pt x="7391568" y="2165262"/>
                </a:cubicBezTo>
                <a:cubicBezTo>
                  <a:pt x="7441844" y="1815167"/>
                  <a:pt x="7722883" y="1536596"/>
                  <a:pt x="8081734" y="1477664"/>
                </a:cubicBezTo>
                <a:lnTo>
                  <a:pt x="8081851" y="1476525"/>
                </a:lnTo>
                <a:cubicBezTo>
                  <a:pt x="8087159" y="1475523"/>
                  <a:pt x="8092487" y="1474582"/>
                  <a:pt x="8098063" y="1474998"/>
                </a:cubicBezTo>
                <a:cubicBezTo>
                  <a:pt x="8129247" y="1469485"/>
                  <a:pt x="8161139" y="1466527"/>
                  <a:pt x="8193525" y="1466004"/>
                </a:cubicBezTo>
                <a:close/>
                <a:moveTo>
                  <a:pt x="6532249" y="1464394"/>
                </a:moveTo>
                <a:lnTo>
                  <a:pt x="6549337" y="1466004"/>
                </a:lnTo>
                <a:cubicBezTo>
                  <a:pt x="6581722" y="1466527"/>
                  <a:pt x="6613615" y="1469485"/>
                  <a:pt x="6644798" y="1474998"/>
                </a:cubicBezTo>
                <a:cubicBezTo>
                  <a:pt x="6650374" y="1474582"/>
                  <a:pt x="6655702" y="1475523"/>
                  <a:pt x="6661011" y="1476525"/>
                </a:cubicBezTo>
                <a:lnTo>
                  <a:pt x="6661128" y="1477664"/>
                </a:lnTo>
                <a:cubicBezTo>
                  <a:pt x="7019978" y="1536596"/>
                  <a:pt x="7301017" y="1815167"/>
                  <a:pt x="7351294" y="2165262"/>
                </a:cubicBezTo>
                <a:cubicBezTo>
                  <a:pt x="7351461" y="2165315"/>
                  <a:pt x="7351631" y="2165320"/>
                  <a:pt x="7351799" y="2165325"/>
                </a:cubicBezTo>
                <a:lnTo>
                  <a:pt x="7352340" y="2171962"/>
                </a:lnTo>
                <a:cubicBezTo>
                  <a:pt x="7357396" y="2201969"/>
                  <a:pt x="7359846" y="2232611"/>
                  <a:pt x="7359804" y="2263693"/>
                </a:cubicBezTo>
                <a:cubicBezTo>
                  <a:pt x="7361116" y="2269279"/>
                  <a:pt x="7361174" y="2274903"/>
                  <a:pt x="7361174" y="2280541"/>
                </a:cubicBezTo>
                <a:cubicBezTo>
                  <a:pt x="7361174" y="2284333"/>
                  <a:pt x="7361147" y="2288119"/>
                  <a:pt x="7360581" y="2291891"/>
                </a:cubicBezTo>
                <a:lnTo>
                  <a:pt x="7360082" y="2291858"/>
                </a:lnTo>
                <a:lnTo>
                  <a:pt x="7360056" y="2292349"/>
                </a:lnTo>
                <a:lnTo>
                  <a:pt x="7342938" y="2290736"/>
                </a:lnTo>
                <a:cubicBezTo>
                  <a:pt x="7310564" y="2290213"/>
                  <a:pt x="7278683" y="2287255"/>
                  <a:pt x="7247511" y="2281745"/>
                </a:cubicBezTo>
                <a:cubicBezTo>
                  <a:pt x="7241934" y="2282161"/>
                  <a:pt x="7236605" y="2281220"/>
                  <a:pt x="7231295" y="2280217"/>
                </a:cubicBezTo>
                <a:lnTo>
                  <a:pt x="7231179" y="2279078"/>
                </a:lnTo>
                <a:cubicBezTo>
                  <a:pt x="6872327" y="2220146"/>
                  <a:pt x="6591288" y="1941574"/>
                  <a:pt x="6541013" y="1591480"/>
                </a:cubicBezTo>
                <a:cubicBezTo>
                  <a:pt x="6540845" y="1591427"/>
                  <a:pt x="6540677" y="1591423"/>
                  <a:pt x="6540507" y="1591418"/>
                </a:cubicBezTo>
                <a:lnTo>
                  <a:pt x="6539969" y="1584794"/>
                </a:lnTo>
                <a:cubicBezTo>
                  <a:pt x="6534910" y="1554782"/>
                  <a:pt x="6532460" y="1524133"/>
                  <a:pt x="6532502" y="1493044"/>
                </a:cubicBezTo>
                <a:cubicBezTo>
                  <a:pt x="6531190" y="1487460"/>
                  <a:pt x="6531131" y="1481838"/>
                  <a:pt x="6531131" y="1476202"/>
                </a:cubicBezTo>
                <a:lnTo>
                  <a:pt x="6531725" y="1464852"/>
                </a:lnTo>
                <a:lnTo>
                  <a:pt x="6532223" y="1464884"/>
                </a:lnTo>
                <a:close/>
                <a:moveTo>
                  <a:pt x="6518461" y="1464394"/>
                </a:moveTo>
                <a:lnTo>
                  <a:pt x="6518487" y="1464884"/>
                </a:lnTo>
                <a:lnTo>
                  <a:pt x="6518985" y="1464852"/>
                </a:lnTo>
                <a:lnTo>
                  <a:pt x="6519579" y="1476202"/>
                </a:lnTo>
                <a:cubicBezTo>
                  <a:pt x="6519579" y="1481838"/>
                  <a:pt x="6519520" y="1487460"/>
                  <a:pt x="6518208" y="1493044"/>
                </a:cubicBezTo>
                <a:cubicBezTo>
                  <a:pt x="6518250" y="1524133"/>
                  <a:pt x="6515800" y="1554782"/>
                  <a:pt x="6510741" y="1584794"/>
                </a:cubicBezTo>
                <a:lnTo>
                  <a:pt x="6510203" y="1591418"/>
                </a:lnTo>
                <a:cubicBezTo>
                  <a:pt x="6510033" y="1591423"/>
                  <a:pt x="6509865" y="1591427"/>
                  <a:pt x="6509697" y="1591480"/>
                </a:cubicBezTo>
                <a:cubicBezTo>
                  <a:pt x="6459422" y="1941574"/>
                  <a:pt x="6178383" y="2220146"/>
                  <a:pt x="5819531" y="2279078"/>
                </a:cubicBezTo>
                <a:lnTo>
                  <a:pt x="5819415" y="2280217"/>
                </a:lnTo>
                <a:cubicBezTo>
                  <a:pt x="5814105" y="2281220"/>
                  <a:pt x="5808776" y="2282161"/>
                  <a:pt x="5803199" y="2281745"/>
                </a:cubicBezTo>
                <a:cubicBezTo>
                  <a:pt x="5772027" y="2287255"/>
                  <a:pt x="5740146" y="2290213"/>
                  <a:pt x="5707772" y="2290736"/>
                </a:cubicBezTo>
                <a:lnTo>
                  <a:pt x="5690654" y="2292349"/>
                </a:lnTo>
                <a:lnTo>
                  <a:pt x="5690628" y="2291858"/>
                </a:lnTo>
                <a:lnTo>
                  <a:pt x="5690129" y="2291891"/>
                </a:lnTo>
                <a:cubicBezTo>
                  <a:pt x="5689563" y="2288119"/>
                  <a:pt x="5689536" y="2284333"/>
                  <a:pt x="5689536" y="2280541"/>
                </a:cubicBezTo>
                <a:cubicBezTo>
                  <a:pt x="5689536" y="2274903"/>
                  <a:pt x="5689594" y="2269279"/>
                  <a:pt x="5690906" y="2263693"/>
                </a:cubicBezTo>
                <a:cubicBezTo>
                  <a:pt x="5690864" y="2232611"/>
                  <a:pt x="5693314" y="2201969"/>
                  <a:pt x="5698370" y="2171962"/>
                </a:cubicBezTo>
                <a:lnTo>
                  <a:pt x="5698911" y="2165325"/>
                </a:lnTo>
                <a:cubicBezTo>
                  <a:pt x="5699079" y="2165320"/>
                  <a:pt x="5699249" y="2165315"/>
                  <a:pt x="5699416" y="2165262"/>
                </a:cubicBezTo>
                <a:cubicBezTo>
                  <a:pt x="5749693" y="1815167"/>
                  <a:pt x="6030732" y="1536596"/>
                  <a:pt x="6389582" y="1477664"/>
                </a:cubicBezTo>
                <a:lnTo>
                  <a:pt x="6389699" y="1476525"/>
                </a:lnTo>
                <a:cubicBezTo>
                  <a:pt x="6395008" y="1475523"/>
                  <a:pt x="6400336" y="1474582"/>
                  <a:pt x="6405912" y="1474998"/>
                </a:cubicBezTo>
                <a:cubicBezTo>
                  <a:pt x="6437095" y="1469485"/>
                  <a:pt x="6468988" y="1466527"/>
                  <a:pt x="6501373" y="1466004"/>
                </a:cubicBezTo>
                <a:close/>
                <a:moveTo>
                  <a:pt x="4840098" y="1464394"/>
                </a:moveTo>
                <a:lnTo>
                  <a:pt x="4857185" y="1466004"/>
                </a:lnTo>
                <a:cubicBezTo>
                  <a:pt x="4889571" y="1466527"/>
                  <a:pt x="4921463" y="1469485"/>
                  <a:pt x="4952647" y="1474998"/>
                </a:cubicBezTo>
                <a:cubicBezTo>
                  <a:pt x="4958223" y="1474582"/>
                  <a:pt x="4963551" y="1475523"/>
                  <a:pt x="4968859" y="1476525"/>
                </a:cubicBezTo>
                <a:lnTo>
                  <a:pt x="4968976" y="1477664"/>
                </a:lnTo>
                <a:cubicBezTo>
                  <a:pt x="5327827" y="1536596"/>
                  <a:pt x="5608866" y="1815167"/>
                  <a:pt x="5659142" y="2165262"/>
                </a:cubicBezTo>
                <a:cubicBezTo>
                  <a:pt x="5659310" y="2165315"/>
                  <a:pt x="5659479" y="2165320"/>
                  <a:pt x="5659648" y="2165325"/>
                </a:cubicBezTo>
                <a:lnTo>
                  <a:pt x="5660188" y="2171962"/>
                </a:lnTo>
                <a:cubicBezTo>
                  <a:pt x="5665245" y="2201969"/>
                  <a:pt x="5667694" y="2232611"/>
                  <a:pt x="5667652" y="2263693"/>
                </a:cubicBezTo>
                <a:cubicBezTo>
                  <a:pt x="5668964" y="2269279"/>
                  <a:pt x="5669023" y="2274903"/>
                  <a:pt x="5669023" y="2280541"/>
                </a:cubicBezTo>
                <a:cubicBezTo>
                  <a:pt x="5669023" y="2284333"/>
                  <a:pt x="5668996" y="2288119"/>
                  <a:pt x="5668430" y="2291891"/>
                </a:cubicBezTo>
                <a:lnTo>
                  <a:pt x="5667931" y="2291858"/>
                </a:lnTo>
                <a:lnTo>
                  <a:pt x="5667905" y="2292349"/>
                </a:lnTo>
                <a:lnTo>
                  <a:pt x="5650786" y="2290736"/>
                </a:lnTo>
                <a:cubicBezTo>
                  <a:pt x="5618412" y="2290213"/>
                  <a:pt x="5586532" y="2287255"/>
                  <a:pt x="5555360" y="2281745"/>
                </a:cubicBezTo>
                <a:cubicBezTo>
                  <a:pt x="5549783" y="2282161"/>
                  <a:pt x="5544454" y="2281220"/>
                  <a:pt x="5539143" y="2280217"/>
                </a:cubicBezTo>
                <a:lnTo>
                  <a:pt x="5539027" y="2279078"/>
                </a:lnTo>
                <a:cubicBezTo>
                  <a:pt x="5180176" y="2220146"/>
                  <a:pt x="4899137" y="1941574"/>
                  <a:pt x="4848861" y="1591480"/>
                </a:cubicBezTo>
                <a:cubicBezTo>
                  <a:pt x="4848694" y="1591427"/>
                  <a:pt x="4848525" y="1591423"/>
                  <a:pt x="4848356" y="1591418"/>
                </a:cubicBezTo>
                <a:lnTo>
                  <a:pt x="4847817" y="1584794"/>
                </a:lnTo>
                <a:cubicBezTo>
                  <a:pt x="4842759" y="1554782"/>
                  <a:pt x="4840308" y="1524133"/>
                  <a:pt x="4840350" y="1493044"/>
                </a:cubicBezTo>
                <a:cubicBezTo>
                  <a:pt x="4839038" y="1487460"/>
                  <a:pt x="4838980" y="1481838"/>
                  <a:pt x="4838980" y="1476202"/>
                </a:cubicBezTo>
                <a:lnTo>
                  <a:pt x="4839574" y="1464852"/>
                </a:lnTo>
                <a:lnTo>
                  <a:pt x="4840072" y="1464884"/>
                </a:lnTo>
                <a:close/>
                <a:moveTo>
                  <a:pt x="4826310" y="1464394"/>
                </a:moveTo>
                <a:lnTo>
                  <a:pt x="4826336" y="1464884"/>
                </a:lnTo>
                <a:lnTo>
                  <a:pt x="4826834" y="1464852"/>
                </a:lnTo>
                <a:lnTo>
                  <a:pt x="4827428" y="1476202"/>
                </a:lnTo>
                <a:cubicBezTo>
                  <a:pt x="4827428" y="1481838"/>
                  <a:pt x="4827369" y="1487460"/>
                  <a:pt x="4826057" y="1493044"/>
                </a:cubicBezTo>
                <a:cubicBezTo>
                  <a:pt x="4826099" y="1524133"/>
                  <a:pt x="4823649" y="1554782"/>
                  <a:pt x="4818590" y="1584794"/>
                </a:cubicBezTo>
                <a:lnTo>
                  <a:pt x="4818052" y="1591418"/>
                </a:lnTo>
                <a:cubicBezTo>
                  <a:pt x="4817882" y="1591423"/>
                  <a:pt x="4817714" y="1591427"/>
                  <a:pt x="4817546" y="1591480"/>
                </a:cubicBezTo>
                <a:cubicBezTo>
                  <a:pt x="4767271" y="1941574"/>
                  <a:pt x="4486232" y="2220146"/>
                  <a:pt x="4127381" y="2279078"/>
                </a:cubicBezTo>
                <a:lnTo>
                  <a:pt x="4127264" y="2280217"/>
                </a:lnTo>
                <a:cubicBezTo>
                  <a:pt x="4121954" y="2281220"/>
                  <a:pt x="4116625" y="2282161"/>
                  <a:pt x="4111048" y="2281745"/>
                </a:cubicBezTo>
                <a:cubicBezTo>
                  <a:pt x="4079876" y="2287255"/>
                  <a:pt x="4047996" y="2290213"/>
                  <a:pt x="4015621" y="2290736"/>
                </a:cubicBezTo>
                <a:lnTo>
                  <a:pt x="3998503" y="2292349"/>
                </a:lnTo>
                <a:lnTo>
                  <a:pt x="3998477" y="2291858"/>
                </a:lnTo>
                <a:lnTo>
                  <a:pt x="3997978" y="2291891"/>
                </a:lnTo>
                <a:cubicBezTo>
                  <a:pt x="3997412" y="2288119"/>
                  <a:pt x="3997385" y="2284333"/>
                  <a:pt x="3997385" y="2280541"/>
                </a:cubicBezTo>
                <a:cubicBezTo>
                  <a:pt x="3997385" y="2274903"/>
                  <a:pt x="3997443" y="2269279"/>
                  <a:pt x="3998755" y="2263693"/>
                </a:cubicBezTo>
                <a:cubicBezTo>
                  <a:pt x="3998713" y="2232611"/>
                  <a:pt x="4001163" y="2201969"/>
                  <a:pt x="4006219" y="2171962"/>
                </a:cubicBezTo>
                <a:lnTo>
                  <a:pt x="4006760" y="2165325"/>
                </a:lnTo>
                <a:cubicBezTo>
                  <a:pt x="4006928" y="2165320"/>
                  <a:pt x="4007098" y="2165315"/>
                  <a:pt x="4007265" y="2165262"/>
                </a:cubicBezTo>
                <a:cubicBezTo>
                  <a:pt x="4057542" y="1815167"/>
                  <a:pt x="4338581" y="1536596"/>
                  <a:pt x="4697431" y="1477664"/>
                </a:cubicBezTo>
                <a:lnTo>
                  <a:pt x="4697548" y="1476525"/>
                </a:lnTo>
                <a:cubicBezTo>
                  <a:pt x="4702857" y="1475523"/>
                  <a:pt x="4708185" y="1474582"/>
                  <a:pt x="4713761" y="1474998"/>
                </a:cubicBezTo>
                <a:cubicBezTo>
                  <a:pt x="4744944" y="1469485"/>
                  <a:pt x="4776837" y="1466527"/>
                  <a:pt x="4809222" y="1466004"/>
                </a:cubicBezTo>
                <a:close/>
                <a:moveTo>
                  <a:pt x="3147947" y="1464394"/>
                </a:moveTo>
                <a:lnTo>
                  <a:pt x="3165034" y="1466004"/>
                </a:lnTo>
                <a:cubicBezTo>
                  <a:pt x="3197420" y="1466527"/>
                  <a:pt x="3229312" y="1469485"/>
                  <a:pt x="3260496" y="1474998"/>
                </a:cubicBezTo>
                <a:cubicBezTo>
                  <a:pt x="3266072" y="1474582"/>
                  <a:pt x="3271400" y="1475523"/>
                  <a:pt x="3276708" y="1476525"/>
                </a:cubicBezTo>
                <a:lnTo>
                  <a:pt x="3276826" y="1477664"/>
                </a:lnTo>
                <a:cubicBezTo>
                  <a:pt x="3635676" y="1536596"/>
                  <a:pt x="3916715" y="1815167"/>
                  <a:pt x="3966991" y="2165262"/>
                </a:cubicBezTo>
                <a:cubicBezTo>
                  <a:pt x="3967159" y="2165315"/>
                  <a:pt x="3967328" y="2165320"/>
                  <a:pt x="3967497" y="2165325"/>
                </a:cubicBezTo>
                <a:lnTo>
                  <a:pt x="3968037" y="2171962"/>
                </a:lnTo>
                <a:cubicBezTo>
                  <a:pt x="3973094" y="2201969"/>
                  <a:pt x="3975543" y="2232611"/>
                  <a:pt x="3975501" y="2263693"/>
                </a:cubicBezTo>
                <a:cubicBezTo>
                  <a:pt x="3976813" y="2269279"/>
                  <a:pt x="3976872" y="2274903"/>
                  <a:pt x="3976872" y="2280541"/>
                </a:cubicBezTo>
                <a:cubicBezTo>
                  <a:pt x="3976872" y="2284333"/>
                  <a:pt x="3976845" y="2288119"/>
                  <a:pt x="3976279" y="2291891"/>
                </a:cubicBezTo>
                <a:lnTo>
                  <a:pt x="3975780" y="2291858"/>
                </a:lnTo>
                <a:lnTo>
                  <a:pt x="3975754" y="2292349"/>
                </a:lnTo>
                <a:lnTo>
                  <a:pt x="3958635" y="2290736"/>
                </a:lnTo>
                <a:cubicBezTo>
                  <a:pt x="3926261" y="2290213"/>
                  <a:pt x="3894381" y="2287255"/>
                  <a:pt x="3863209" y="2281745"/>
                </a:cubicBezTo>
                <a:cubicBezTo>
                  <a:pt x="3857632" y="2282161"/>
                  <a:pt x="3852303" y="2281220"/>
                  <a:pt x="3846992" y="2280217"/>
                </a:cubicBezTo>
                <a:lnTo>
                  <a:pt x="3846876" y="2279078"/>
                </a:lnTo>
                <a:cubicBezTo>
                  <a:pt x="3488025" y="2220146"/>
                  <a:pt x="3206986" y="1941574"/>
                  <a:pt x="3156710" y="1591480"/>
                </a:cubicBezTo>
                <a:cubicBezTo>
                  <a:pt x="3156543" y="1591427"/>
                  <a:pt x="3156374" y="1591423"/>
                  <a:pt x="3156205" y="1591418"/>
                </a:cubicBezTo>
                <a:lnTo>
                  <a:pt x="3155667" y="1584794"/>
                </a:lnTo>
                <a:cubicBezTo>
                  <a:pt x="3150608" y="1554782"/>
                  <a:pt x="3148157" y="1524133"/>
                  <a:pt x="3148199" y="1493044"/>
                </a:cubicBezTo>
                <a:cubicBezTo>
                  <a:pt x="3146887" y="1487460"/>
                  <a:pt x="3146829" y="1481838"/>
                  <a:pt x="3146829" y="1476202"/>
                </a:cubicBezTo>
                <a:lnTo>
                  <a:pt x="3147423" y="1464852"/>
                </a:lnTo>
                <a:lnTo>
                  <a:pt x="3147921" y="1464884"/>
                </a:lnTo>
                <a:close/>
                <a:moveTo>
                  <a:pt x="3134159" y="1464394"/>
                </a:moveTo>
                <a:lnTo>
                  <a:pt x="3134185" y="1464884"/>
                </a:lnTo>
                <a:lnTo>
                  <a:pt x="3134683" y="1464852"/>
                </a:lnTo>
                <a:lnTo>
                  <a:pt x="3135277" y="1476202"/>
                </a:lnTo>
                <a:cubicBezTo>
                  <a:pt x="3135277" y="1481838"/>
                  <a:pt x="3135218" y="1487460"/>
                  <a:pt x="3133906" y="1493044"/>
                </a:cubicBezTo>
                <a:cubicBezTo>
                  <a:pt x="3133948" y="1524133"/>
                  <a:pt x="3131498" y="1554782"/>
                  <a:pt x="3126439" y="1584794"/>
                </a:cubicBezTo>
                <a:lnTo>
                  <a:pt x="3125901" y="1591418"/>
                </a:lnTo>
                <a:cubicBezTo>
                  <a:pt x="3125731" y="1591423"/>
                  <a:pt x="3125563" y="1591427"/>
                  <a:pt x="3125395" y="1591480"/>
                </a:cubicBezTo>
                <a:cubicBezTo>
                  <a:pt x="3075120" y="1941574"/>
                  <a:pt x="2794081" y="2220146"/>
                  <a:pt x="2435230" y="2279078"/>
                </a:cubicBezTo>
                <a:lnTo>
                  <a:pt x="2435113" y="2280217"/>
                </a:lnTo>
                <a:cubicBezTo>
                  <a:pt x="2429803" y="2281220"/>
                  <a:pt x="2424474" y="2282161"/>
                  <a:pt x="2418897" y="2281745"/>
                </a:cubicBezTo>
                <a:cubicBezTo>
                  <a:pt x="2387725" y="2287255"/>
                  <a:pt x="2355845" y="2290213"/>
                  <a:pt x="2323470" y="2290736"/>
                </a:cubicBezTo>
                <a:lnTo>
                  <a:pt x="2306352" y="2292349"/>
                </a:lnTo>
                <a:lnTo>
                  <a:pt x="2306326" y="2291858"/>
                </a:lnTo>
                <a:lnTo>
                  <a:pt x="2305827" y="2291891"/>
                </a:lnTo>
                <a:cubicBezTo>
                  <a:pt x="2305261" y="2288119"/>
                  <a:pt x="2305234" y="2284333"/>
                  <a:pt x="2305234" y="2280541"/>
                </a:cubicBezTo>
                <a:cubicBezTo>
                  <a:pt x="2305234" y="2274903"/>
                  <a:pt x="2305292" y="2269279"/>
                  <a:pt x="2306604" y="2263693"/>
                </a:cubicBezTo>
                <a:cubicBezTo>
                  <a:pt x="2306562" y="2232611"/>
                  <a:pt x="2309012" y="2201969"/>
                  <a:pt x="2314068" y="2171962"/>
                </a:cubicBezTo>
                <a:lnTo>
                  <a:pt x="2314609" y="2165325"/>
                </a:lnTo>
                <a:cubicBezTo>
                  <a:pt x="2314777" y="2165320"/>
                  <a:pt x="2314947" y="2165315"/>
                  <a:pt x="2315114" y="2165262"/>
                </a:cubicBezTo>
                <a:cubicBezTo>
                  <a:pt x="2365391" y="1815167"/>
                  <a:pt x="2646430" y="1536596"/>
                  <a:pt x="3005280" y="1477664"/>
                </a:cubicBezTo>
                <a:lnTo>
                  <a:pt x="3005397" y="1476525"/>
                </a:lnTo>
                <a:cubicBezTo>
                  <a:pt x="3010706" y="1475523"/>
                  <a:pt x="3016034" y="1474582"/>
                  <a:pt x="3021610" y="1474998"/>
                </a:cubicBezTo>
                <a:cubicBezTo>
                  <a:pt x="3052793" y="1469485"/>
                  <a:pt x="3084686" y="1466527"/>
                  <a:pt x="3117071" y="1466004"/>
                </a:cubicBezTo>
                <a:close/>
                <a:moveTo>
                  <a:pt x="1455796" y="1464394"/>
                </a:moveTo>
                <a:lnTo>
                  <a:pt x="1472883" y="1466004"/>
                </a:lnTo>
                <a:cubicBezTo>
                  <a:pt x="1505269" y="1466527"/>
                  <a:pt x="1537161" y="1469485"/>
                  <a:pt x="1568345" y="1474998"/>
                </a:cubicBezTo>
                <a:cubicBezTo>
                  <a:pt x="1573921" y="1474582"/>
                  <a:pt x="1579249" y="1475523"/>
                  <a:pt x="1584557" y="1476525"/>
                </a:cubicBezTo>
                <a:lnTo>
                  <a:pt x="1584675" y="1477664"/>
                </a:lnTo>
                <a:cubicBezTo>
                  <a:pt x="1943525" y="1536596"/>
                  <a:pt x="2224564" y="1815167"/>
                  <a:pt x="2274840" y="2165262"/>
                </a:cubicBezTo>
                <a:cubicBezTo>
                  <a:pt x="2275008" y="2165315"/>
                  <a:pt x="2275177" y="2165320"/>
                  <a:pt x="2275346" y="2165325"/>
                </a:cubicBezTo>
                <a:lnTo>
                  <a:pt x="2275886" y="2171962"/>
                </a:lnTo>
                <a:cubicBezTo>
                  <a:pt x="2280943" y="2201969"/>
                  <a:pt x="2283392" y="2232611"/>
                  <a:pt x="2283350" y="2263693"/>
                </a:cubicBezTo>
                <a:cubicBezTo>
                  <a:pt x="2284662" y="2269279"/>
                  <a:pt x="2284721" y="2274903"/>
                  <a:pt x="2284721" y="2280541"/>
                </a:cubicBezTo>
                <a:cubicBezTo>
                  <a:pt x="2284721" y="2284333"/>
                  <a:pt x="2284694" y="2288119"/>
                  <a:pt x="2284128" y="2291891"/>
                </a:cubicBezTo>
                <a:lnTo>
                  <a:pt x="2283629" y="2291858"/>
                </a:lnTo>
                <a:lnTo>
                  <a:pt x="2283603" y="2292349"/>
                </a:lnTo>
                <a:lnTo>
                  <a:pt x="2266484" y="2290736"/>
                </a:lnTo>
                <a:cubicBezTo>
                  <a:pt x="2234110" y="2290213"/>
                  <a:pt x="2202230" y="2287255"/>
                  <a:pt x="2171058" y="2281745"/>
                </a:cubicBezTo>
                <a:cubicBezTo>
                  <a:pt x="2165481" y="2282161"/>
                  <a:pt x="2160152" y="2281220"/>
                  <a:pt x="2154841" y="2280217"/>
                </a:cubicBezTo>
                <a:lnTo>
                  <a:pt x="2154725" y="2279078"/>
                </a:lnTo>
                <a:cubicBezTo>
                  <a:pt x="1795874" y="2220146"/>
                  <a:pt x="1514835" y="1941574"/>
                  <a:pt x="1464559" y="1591480"/>
                </a:cubicBezTo>
                <a:cubicBezTo>
                  <a:pt x="1464392" y="1591427"/>
                  <a:pt x="1464223" y="1591423"/>
                  <a:pt x="1464054" y="1591418"/>
                </a:cubicBezTo>
                <a:lnTo>
                  <a:pt x="1463515" y="1584794"/>
                </a:lnTo>
                <a:cubicBezTo>
                  <a:pt x="1458457" y="1554782"/>
                  <a:pt x="1456006" y="1524133"/>
                  <a:pt x="1456048" y="1493044"/>
                </a:cubicBezTo>
                <a:cubicBezTo>
                  <a:pt x="1454736" y="1487460"/>
                  <a:pt x="1454678" y="1481838"/>
                  <a:pt x="1454678" y="1476202"/>
                </a:cubicBezTo>
                <a:lnTo>
                  <a:pt x="1455272" y="1464852"/>
                </a:lnTo>
                <a:lnTo>
                  <a:pt x="1455770" y="1464884"/>
                </a:lnTo>
                <a:close/>
                <a:moveTo>
                  <a:pt x="1442008" y="1464394"/>
                </a:moveTo>
                <a:lnTo>
                  <a:pt x="1442034" y="1464884"/>
                </a:lnTo>
                <a:lnTo>
                  <a:pt x="1442532" y="1464852"/>
                </a:lnTo>
                <a:lnTo>
                  <a:pt x="1443126" y="1476202"/>
                </a:lnTo>
                <a:cubicBezTo>
                  <a:pt x="1443126" y="1481838"/>
                  <a:pt x="1443067" y="1487460"/>
                  <a:pt x="1441755" y="1493044"/>
                </a:cubicBezTo>
                <a:cubicBezTo>
                  <a:pt x="1441797" y="1524133"/>
                  <a:pt x="1439347" y="1554782"/>
                  <a:pt x="1434288" y="1584794"/>
                </a:cubicBezTo>
                <a:lnTo>
                  <a:pt x="1433750" y="1591418"/>
                </a:lnTo>
                <a:cubicBezTo>
                  <a:pt x="1433580" y="1591423"/>
                  <a:pt x="1433412" y="1591427"/>
                  <a:pt x="1433244" y="1591480"/>
                </a:cubicBezTo>
                <a:cubicBezTo>
                  <a:pt x="1382969" y="1941574"/>
                  <a:pt x="1101930" y="2220146"/>
                  <a:pt x="743079" y="2279078"/>
                </a:cubicBezTo>
                <a:lnTo>
                  <a:pt x="742962" y="2280217"/>
                </a:lnTo>
                <a:cubicBezTo>
                  <a:pt x="737652" y="2281220"/>
                  <a:pt x="732323" y="2282161"/>
                  <a:pt x="726746" y="2281745"/>
                </a:cubicBezTo>
                <a:cubicBezTo>
                  <a:pt x="695574" y="2287255"/>
                  <a:pt x="663693" y="2290213"/>
                  <a:pt x="631319" y="2290736"/>
                </a:cubicBezTo>
                <a:lnTo>
                  <a:pt x="614201" y="2292349"/>
                </a:lnTo>
                <a:lnTo>
                  <a:pt x="614175" y="2291858"/>
                </a:lnTo>
                <a:lnTo>
                  <a:pt x="613676" y="2291891"/>
                </a:lnTo>
                <a:cubicBezTo>
                  <a:pt x="613110" y="2288119"/>
                  <a:pt x="613083" y="2284333"/>
                  <a:pt x="613083" y="2280541"/>
                </a:cubicBezTo>
                <a:cubicBezTo>
                  <a:pt x="613083" y="2274903"/>
                  <a:pt x="613141" y="2269279"/>
                  <a:pt x="614453" y="2263693"/>
                </a:cubicBezTo>
                <a:cubicBezTo>
                  <a:pt x="614411" y="2232611"/>
                  <a:pt x="616861" y="2201969"/>
                  <a:pt x="621917" y="2171962"/>
                </a:cubicBezTo>
                <a:lnTo>
                  <a:pt x="622458" y="2165325"/>
                </a:lnTo>
                <a:cubicBezTo>
                  <a:pt x="622626" y="2165320"/>
                  <a:pt x="622796" y="2165315"/>
                  <a:pt x="622963" y="2165262"/>
                </a:cubicBezTo>
                <a:cubicBezTo>
                  <a:pt x="673240" y="1815167"/>
                  <a:pt x="954279" y="1536596"/>
                  <a:pt x="1313129" y="1477664"/>
                </a:cubicBezTo>
                <a:lnTo>
                  <a:pt x="1313246" y="1476525"/>
                </a:lnTo>
                <a:cubicBezTo>
                  <a:pt x="1318555" y="1475523"/>
                  <a:pt x="1323883" y="1474582"/>
                  <a:pt x="1329459" y="1474998"/>
                </a:cubicBezTo>
                <a:cubicBezTo>
                  <a:pt x="1360642" y="1469485"/>
                  <a:pt x="1392535" y="1466527"/>
                  <a:pt x="1424920" y="1466004"/>
                </a:cubicBezTo>
                <a:close/>
                <a:moveTo>
                  <a:pt x="10909360" y="750600"/>
                </a:moveTo>
                <a:cubicBezTo>
                  <a:pt x="10962636" y="1021506"/>
                  <a:pt x="11177479" y="1236303"/>
                  <a:pt x="11452669" y="1295446"/>
                </a:cubicBezTo>
                <a:cubicBezTo>
                  <a:pt x="11399394" y="1024540"/>
                  <a:pt x="11184550" y="809743"/>
                  <a:pt x="10909360" y="750600"/>
                </a:cubicBezTo>
                <a:close/>
                <a:moveTo>
                  <a:pt x="10602109" y="750600"/>
                </a:moveTo>
                <a:cubicBezTo>
                  <a:pt x="10326919" y="809743"/>
                  <a:pt x="10112075" y="1024540"/>
                  <a:pt x="10058800" y="1295446"/>
                </a:cubicBezTo>
                <a:cubicBezTo>
                  <a:pt x="10333990" y="1236303"/>
                  <a:pt x="10548833" y="1021506"/>
                  <a:pt x="10602109" y="750600"/>
                </a:cubicBezTo>
                <a:close/>
                <a:moveTo>
                  <a:pt x="9217207" y="750600"/>
                </a:moveTo>
                <a:cubicBezTo>
                  <a:pt x="9270483" y="1021506"/>
                  <a:pt x="9485326" y="1236303"/>
                  <a:pt x="9760516" y="1295446"/>
                </a:cubicBezTo>
                <a:cubicBezTo>
                  <a:pt x="9707241" y="1024540"/>
                  <a:pt x="9492397" y="809743"/>
                  <a:pt x="9217207" y="750600"/>
                </a:cubicBezTo>
                <a:close/>
                <a:moveTo>
                  <a:pt x="8909958" y="750600"/>
                </a:moveTo>
                <a:cubicBezTo>
                  <a:pt x="8634768" y="809743"/>
                  <a:pt x="8419924" y="1024540"/>
                  <a:pt x="8366649" y="1295446"/>
                </a:cubicBezTo>
                <a:cubicBezTo>
                  <a:pt x="8641839" y="1236303"/>
                  <a:pt x="8856682" y="1021506"/>
                  <a:pt x="8909958" y="750600"/>
                </a:cubicBezTo>
                <a:close/>
                <a:moveTo>
                  <a:pt x="7525056" y="750600"/>
                </a:moveTo>
                <a:cubicBezTo>
                  <a:pt x="7578332" y="1021506"/>
                  <a:pt x="7793175" y="1236303"/>
                  <a:pt x="8068365" y="1295446"/>
                </a:cubicBezTo>
                <a:cubicBezTo>
                  <a:pt x="8015090" y="1024540"/>
                  <a:pt x="7800246" y="809743"/>
                  <a:pt x="7525056" y="750600"/>
                </a:cubicBezTo>
                <a:close/>
                <a:moveTo>
                  <a:pt x="7217807" y="750600"/>
                </a:moveTo>
                <a:cubicBezTo>
                  <a:pt x="6942617" y="809743"/>
                  <a:pt x="6727773" y="1024540"/>
                  <a:pt x="6674498" y="1295446"/>
                </a:cubicBezTo>
                <a:cubicBezTo>
                  <a:pt x="6949688" y="1236303"/>
                  <a:pt x="7164531" y="1021506"/>
                  <a:pt x="7217807" y="750600"/>
                </a:cubicBezTo>
                <a:close/>
                <a:moveTo>
                  <a:pt x="5832905" y="750600"/>
                </a:moveTo>
                <a:cubicBezTo>
                  <a:pt x="5886181" y="1021506"/>
                  <a:pt x="6101024" y="1236303"/>
                  <a:pt x="6376214" y="1295446"/>
                </a:cubicBezTo>
                <a:cubicBezTo>
                  <a:pt x="6322939" y="1024540"/>
                  <a:pt x="6108095" y="809743"/>
                  <a:pt x="5832905" y="750600"/>
                </a:cubicBezTo>
                <a:close/>
                <a:moveTo>
                  <a:pt x="5525656" y="750600"/>
                </a:moveTo>
                <a:cubicBezTo>
                  <a:pt x="5250466" y="809743"/>
                  <a:pt x="5035622" y="1024540"/>
                  <a:pt x="4982347" y="1295446"/>
                </a:cubicBezTo>
                <a:cubicBezTo>
                  <a:pt x="5257537" y="1236303"/>
                  <a:pt x="5472380" y="1021506"/>
                  <a:pt x="5525656" y="750600"/>
                </a:cubicBezTo>
                <a:close/>
                <a:moveTo>
                  <a:pt x="4140754" y="750600"/>
                </a:moveTo>
                <a:cubicBezTo>
                  <a:pt x="4194030" y="1021506"/>
                  <a:pt x="4408873" y="1236303"/>
                  <a:pt x="4684063" y="1295446"/>
                </a:cubicBezTo>
                <a:cubicBezTo>
                  <a:pt x="4630788" y="1024540"/>
                  <a:pt x="4415944" y="809743"/>
                  <a:pt x="4140754" y="750600"/>
                </a:cubicBezTo>
                <a:close/>
                <a:moveTo>
                  <a:pt x="3833505" y="750600"/>
                </a:moveTo>
                <a:cubicBezTo>
                  <a:pt x="3558315" y="809743"/>
                  <a:pt x="3343471" y="1024540"/>
                  <a:pt x="3290196" y="1295446"/>
                </a:cubicBezTo>
                <a:cubicBezTo>
                  <a:pt x="3565386" y="1236303"/>
                  <a:pt x="3780229" y="1021506"/>
                  <a:pt x="3833505" y="750600"/>
                </a:cubicBezTo>
                <a:close/>
                <a:moveTo>
                  <a:pt x="2448603" y="750600"/>
                </a:moveTo>
                <a:cubicBezTo>
                  <a:pt x="2501879" y="1021506"/>
                  <a:pt x="2716722" y="1236303"/>
                  <a:pt x="2991912" y="1295446"/>
                </a:cubicBezTo>
                <a:cubicBezTo>
                  <a:pt x="2938637" y="1024540"/>
                  <a:pt x="2723793" y="809743"/>
                  <a:pt x="2448603" y="750600"/>
                </a:cubicBezTo>
                <a:close/>
                <a:moveTo>
                  <a:pt x="2141354" y="750600"/>
                </a:moveTo>
                <a:cubicBezTo>
                  <a:pt x="1866164" y="809743"/>
                  <a:pt x="1651320" y="1024540"/>
                  <a:pt x="1598045" y="1295446"/>
                </a:cubicBezTo>
                <a:cubicBezTo>
                  <a:pt x="1873235" y="1236303"/>
                  <a:pt x="2088078" y="1021506"/>
                  <a:pt x="2141354" y="750600"/>
                </a:cubicBezTo>
                <a:close/>
                <a:moveTo>
                  <a:pt x="756452" y="750600"/>
                </a:moveTo>
                <a:cubicBezTo>
                  <a:pt x="809728" y="1021506"/>
                  <a:pt x="1024571" y="1236303"/>
                  <a:pt x="1299761" y="1295446"/>
                </a:cubicBezTo>
                <a:cubicBezTo>
                  <a:pt x="1246486" y="1024540"/>
                  <a:pt x="1031642" y="809743"/>
                  <a:pt x="756452" y="750600"/>
                </a:cubicBezTo>
                <a:close/>
                <a:moveTo>
                  <a:pt x="12192000" y="647790"/>
                </a:moveTo>
                <a:lnTo>
                  <a:pt x="12192000" y="780838"/>
                </a:lnTo>
                <a:cubicBezTo>
                  <a:pt x="11966807" y="865550"/>
                  <a:pt x="11797421" y="1059155"/>
                  <a:pt x="11750953" y="1295446"/>
                </a:cubicBezTo>
                <a:cubicBezTo>
                  <a:pt x="11935988" y="1255679"/>
                  <a:pt x="12093739" y="1145540"/>
                  <a:pt x="12192000" y="994335"/>
                </a:cubicBezTo>
                <a:lnTo>
                  <a:pt x="12192000" y="1195909"/>
                </a:lnTo>
                <a:cubicBezTo>
                  <a:pt x="12071770" y="1314911"/>
                  <a:pt x="11914089" y="1397686"/>
                  <a:pt x="11737582" y="1426902"/>
                </a:cubicBezTo>
                <a:lnTo>
                  <a:pt x="11737466" y="1428050"/>
                </a:lnTo>
                <a:cubicBezTo>
                  <a:pt x="11732155" y="1429061"/>
                  <a:pt x="11726826" y="1430009"/>
                  <a:pt x="11721249" y="1429590"/>
                </a:cubicBezTo>
                <a:cubicBezTo>
                  <a:pt x="11690077" y="1435144"/>
                  <a:pt x="11658197" y="1438125"/>
                  <a:pt x="11625822" y="1438652"/>
                </a:cubicBezTo>
                <a:lnTo>
                  <a:pt x="11608704" y="1440278"/>
                </a:lnTo>
                <a:lnTo>
                  <a:pt x="11608678" y="1439783"/>
                </a:lnTo>
                <a:lnTo>
                  <a:pt x="11608179" y="1439816"/>
                </a:lnTo>
                <a:cubicBezTo>
                  <a:pt x="11607613" y="1436014"/>
                  <a:pt x="11607586" y="1432198"/>
                  <a:pt x="11607586" y="1428376"/>
                </a:cubicBezTo>
                <a:cubicBezTo>
                  <a:pt x="11607586" y="1422694"/>
                  <a:pt x="11607645" y="1417025"/>
                  <a:pt x="11608957" y="1411395"/>
                </a:cubicBezTo>
                <a:cubicBezTo>
                  <a:pt x="11608914" y="1380067"/>
                  <a:pt x="11611364" y="1349182"/>
                  <a:pt x="11616421" y="1318938"/>
                </a:cubicBezTo>
                <a:lnTo>
                  <a:pt x="11616961" y="1312248"/>
                </a:lnTo>
                <a:cubicBezTo>
                  <a:pt x="11617130" y="1312243"/>
                  <a:pt x="11617299" y="1312238"/>
                  <a:pt x="11617466" y="1312185"/>
                </a:cubicBezTo>
                <a:cubicBezTo>
                  <a:pt x="11662185" y="998329"/>
                  <a:pt x="11889463" y="741504"/>
                  <a:pt x="12192000" y="647790"/>
                </a:cubicBezTo>
                <a:close/>
                <a:moveTo>
                  <a:pt x="10767111" y="605769"/>
                </a:moveTo>
                <a:lnTo>
                  <a:pt x="10784198" y="607392"/>
                </a:lnTo>
                <a:cubicBezTo>
                  <a:pt x="10816584" y="607919"/>
                  <a:pt x="10848477" y="610900"/>
                  <a:pt x="10879660" y="616457"/>
                </a:cubicBezTo>
                <a:cubicBezTo>
                  <a:pt x="10885236" y="616038"/>
                  <a:pt x="10890564" y="616986"/>
                  <a:pt x="10895873" y="617996"/>
                </a:cubicBezTo>
                <a:lnTo>
                  <a:pt x="10895990" y="619144"/>
                </a:lnTo>
                <a:cubicBezTo>
                  <a:pt x="11254840" y="678542"/>
                  <a:pt x="11535879" y="959319"/>
                  <a:pt x="11586156" y="1312185"/>
                </a:cubicBezTo>
                <a:cubicBezTo>
                  <a:pt x="11586323" y="1312238"/>
                  <a:pt x="11586492" y="1312243"/>
                  <a:pt x="11586661" y="1312248"/>
                </a:cubicBezTo>
                <a:lnTo>
                  <a:pt x="11587201" y="1318938"/>
                </a:lnTo>
                <a:cubicBezTo>
                  <a:pt x="11592258" y="1349182"/>
                  <a:pt x="11594708" y="1380067"/>
                  <a:pt x="11594665" y="1411395"/>
                </a:cubicBezTo>
                <a:cubicBezTo>
                  <a:pt x="11595977" y="1417025"/>
                  <a:pt x="11596036" y="1422694"/>
                  <a:pt x="11596036" y="1428376"/>
                </a:cubicBezTo>
                <a:cubicBezTo>
                  <a:pt x="11596036" y="1432198"/>
                  <a:pt x="11596009" y="1436014"/>
                  <a:pt x="11595443" y="1439816"/>
                </a:cubicBezTo>
                <a:lnTo>
                  <a:pt x="11594944" y="1439783"/>
                </a:lnTo>
                <a:lnTo>
                  <a:pt x="11594918" y="1440278"/>
                </a:lnTo>
                <a:lnTo>
                  <a:pt x="11577800" y="1438652"/>
                </a:lnTo>
                <a:cubicBezTo>
                  <a:pt x="11545425" y="1438125"/>
                  <a:pt x="11513545" y="1435144"/>
                  <a:pt x="11482373" y="1429590"/>
                </a:cubicBezTo>
                <a:cubicBezTo>
                  <a:pt x="11476796" y="1430009"/>
                  <a:pt x="11471467" y="1429061"/>
                  <a:pt x="11466156" y="1428050"/>
                </a:cubicBezTo>
                <a:lnTo>
                  <a:pt x="11466040" y="1426902"/>
                </a:lnTo>
                <a:cubicBezTo>
                  <a:pt x="11107189" y="1367503"/>
                  <a:pt x="10826150" y="1086726"/>
                  <a:pt x="10775875" y="733861"/>
                </a:cubicBezTo>
                <a:cubicBezTo>
                  <a:pt x="10775707" y="733808"/>
                  <a:pt x="10775539" y="733803"/>
                  <a:pt x="10775369" y="733798"/>
                </a:cubicBezTo>
                <a:lnTo>
                  <a:pt x="10774831" y="727122"/>
                </a:lnTo>
                <a:cubicBezTo>
                  <a:pt x="10769772" y="696872"/>
                  <a:pt x="10767321" y="665981"/>
                  <a:pt x="10767364" y="634646"/>
                </a:cubicBezTo>
                <a:cubicBezTo>
                  <a:pt x="10766052" y="629018"/>
                  <a:pt x="10765993" y="623351"/>
                  <a:pt x="10765993" y="617670"/>
                </a:cubicBezTo>
                <a:lnTo>
                  <a:pt x="10766587" y="606230"/>
                </a:lnTo>
                <a:lnTo>
                  <a:pt x="10767085" y="606263"/>
                </a:lnTo>
                <a:close/>
                <a:moveTo>
                  <a:pt x="10744358" y="605769"/>
                </a:moveTo>
                <a:lnTo>
                  <a:pt x="10744384" y="606263"/>
                </a:lnTo>
                <a:lnTo>
                  <a:pt x="10744882" y="606230"/>
                </a:lnTo>
                <a:lnTo>
                  <a:pt x="10745476" y="617670"/>
                </a:lnTo>
                <a:cubicBezTo>
                  <a:pt x="10745476" y="623351"/>
                  <a:pt x="10745417" y="629018"/>
                  <a:pt x="10744105" y="634646"/>
                </a:cubicBezTo>
                <a:cubicBezTo>
                  <a:pt x="10744148" y="665981"/>
                  <a:pt x="10741697" y="696872"/>
                  <a:pt x="10736638" y="727122"/>
                </a:cubicBezTo>
                <a:lnTo>
                  <a:pt x="10736100" y="733798"/>
                </a:lnTo>
                <a:cubicBezTo>
                  <a:pt x="10735930" y="733803"/>
                  <a:pt x="10735762" y="733808"/>
                  <a:pt x="10735594" y="733861"/>
                </a:cubicBezTo>
                <a:cubicBezTo>
                  <a:pt x="10685319" y="1086726"/>
                  <a:pt x="10404280" y="1367503"/>
                  <a:pt x="10045429" y="1426902"/>
                </a:cubicBezTo>
                <a:lnTo>
                  <a:pt x="10045313" y="1428050"/>
                </a:lnTo>
                <a:cubicBezTo>
                  <a:pt x="10040002" y="1429061"/>
                  <a:pt x="10034673" y="1430009"/>
                  <a:pt x="10029096" y="1429590"/>
                </a:cubicBezTo>
                <a:cubicBezTo>
                  <a:pt x="9997924" y="1435144"/>
                  <a:pt x="9966044" y="1438125"/>
                  <a:pt x="9933669" y="1438652"/>
                </a:cubicBezTo>
                <a:lnTo>
                  <a:pt x="9916551" y="1440278"/>
                </a:lnTo>
                <a:lnTo>
                  <a:pt x="9916525" y="1439783"/>
                </a:lnTo>
                <a:lnTo>
                  <a:pt x="9916026" y="1439816"/>
                </a:lnTo>
                <a:cubicBezTo>
                  <a:pt x="9915460" y="1436014"/>
                  <a:pt x="9915433" y="1432198"/>
                  <a:pt x="9915433" y="1428376"/>
                </a:cubicBezTo>
                <a:cubicBezTo>
                  <a:pt x="9915433" y="1422694"/>
                  <a:pt x="9915492" y="1417025"/>
                  <a:pt x="9916804" y="1411395"/>
                </a:cubicBezTo>
                <a:cubicBezTo>
                  <a:pt x="9916761" y="1380067"/>
                  <a:pt x="9919211" y="1349182"/>
                  <a:pt x="9924268" y="1318938"/>
                </a:cubicBezTo>
                <a:lnTo>
                  <a:pt x="9924808" y="1312248"/>
                </a:lnTo>
                <a:cubicBezTo>
                  <a:pt x="9924977" y="1312243"/>
                  <a:pt x="9925146" y="1312238"/>
                  <a:pt x="9925314" y="1312185"/>
                </a:cubicBezTo>
                <a:cubicBezTo>
                  <a:pt x="9975590" y="959319"/>
                  <a:pt x="10256629" y="678542"/>
                  <a:pt x="10615479" y="619144"/>
                </a:cubicBezTo>
                <a:lnTo>
                  <a:pt x="10615596" y="617996"/>
                </a:lnTo>
                <a:cubicBezTo>
                  <a:pt x="10620905" y="616986"/>
                  <a:pt x="10626233" y="616038"/>
                  <a:pt x="10631809" y="616457"/>
                </a:cubicBezTo>
                <a:cubicBezTo>
                  <a:pt x="10662992" y="610900"/>
                  <a:pt x="10694885" y="607919"/>
                  <a:pt x="10727271" y="607392"/>
                </a:cubicBezTo>
                <a:close/>
                <a:moveTo>
                  <a:pt x="9074958" y="605769"/>
                </a:moveTo>
                <a:lnTo>
                  <a:pt x="9092045" y="607392"/>
                </a:lnTo>
                <a:cubicBezTo>
                  <a:pt x="9124431" y="607919"/>
                  <a:pt x="9156324" y="610900"/>
                  <a:pt x="9187507" y="616457"/>
                </a:cubicBezTo>
                <a:cubicBezTo>
                  <a:pt x="9193083" y="616038"/>
                  <a:pt x="9198411" y="616986"/>
                  <a:pt x="9203720" y="617996"/>
                </a:cubicBezTo>
                <a:lnTo>
                  <a:pt x="9203837" y="619144"/>
                </a:lnTo>
                <a:cubicBezTo>
                  <a:pt x="9562687" y="678542"/>
                  <a:pt x="9843726" y="959319"/>
                  <a:pt x="9894002" y="1312185"/>
                </a:cubicBezTo>
                <a:cubicBezTo>
                  <a:pt x="9894170" y="1312238"/>
                  <a:pt x="9894339" y="1312243"/>
                  <a:pt x="9894508" y="1312248"/>
                </a:cubicBezTo>
                <a:lnTo>
                  <a:pt x="9895048" y="1318938"/>
                </a:lnTo>
                <a:cubicBezTo>
                  <a:pt x="9900105" y="1349182"/>
                  <a:pt x="9902555" y="1380067"/>
                  <a:pt x="9902512" y="1411395"/>
                </a:cubicBezTo>
                <a:cubicBezTo>
                  <a:pt x="9903824" y="1417025"/>
                  <a:pt x="9903883" y="1422694"/>
                  <a:pt x="9903883" y="1428376"/>
                </a:cubicBezTo>
                <a:cubicBezTo>
                  <a:pt x="9903883" y="1432198"/>
                  <a:pt x="9903856" y="1436014"/>
                  <a:pt x="9903290" y="1439816"/>
                </a:cubicBezTo>
                <a:lnTo>
                  <a:pt x="9902791" y="1439783"/>
                </a:lnTo>
                <a:lnTo>
                  <a:pt x="9902765" y="1440278"/>
                </a:lnTo>
                <a:lnTo>
                  <a:pt x="9885647" y="1438652"/>
                </a:lnTo>
                <a:cubicBezTo>
                  <a:pt x="9853272" y="1438125"/>
                  <a:pt x="9821392" y="1435144"/>
                  <a:pt x="9790220" y="1429590"/>
                </a:cubicBezTo>
                <a:cubicBezTo>
                  <a:pt x="9784643" y="1430009"/>
                  <a:pt x="9779314" y="1429061"/>
                  <a:pt x="9774003" y="1428050"/>
                </a:cubicBezTo>
                <a:lnTo>
                  <a:pt x="9773887" y="1426902"/>
                </a:lnTo>
                <a:cubicBezTo>
                  <a:pt x="9415036" y="1367503"/>
                  <a:pt x="9133997" y="1086726"/>
                  <a:pt x="9083722" y="733861"/>
                </a:cubicBezTo>
                <a:cubicBezTo>
                  <a:pt x="9083554" y="733808"/>
                  <a:pt x="9083386" y="733803"/>
                  <a:pt x="9083216" y="733798"/>
                </a:cubicBezTo>
                <a:lnTo>
                  <a:pt x="9082678" y="727122"/>
                </a:lnTo>
                <a:cubicBezTo>
                  <a:pt x="9077619" y="696872"/>
                  <a:pt x="9075168" y="665981"/>
                  <a:pt x="9075211" y="634646"/>
                </a:cubicBezTo>
                <a:cubicBezTo>
                  <a:pt x="9073899" y="629018"/>
                  <a:pt x="9073840" y="623351"/>
                  <a:pt x="9073840" y="617670"/>
                </a:cubicBezTo>
                <a:lnTo>
                  <a:pt x="9074434" y="606230"/>
                </a:lnTo>
                <a:lnTo>
                  <a:pt x="9074932" y="606263"/>
                </a:lnTo>
                <a:close/>
                <a:moveTo>
                  <a:pt x="9052207" y="605769"/>
                </a:moveTo>
                <a:lnTo>
                  <a:pt x="9052233" y="606263"/>
                </a:lnTo>
                <a:lnTo>
                  <a:pt x="9052731" y="606230"/>
                </a:lnTo>
                <a:lnTo>
                  <a:pt x="9053325" y="617670"/>
                </a:lnTo>
                <a:cubicBezTo>
                  <a:pt x="9053325" y="623351"/>
                  <a:pt x="9053266" y="629018"/>
                  <a:pt x="9051954" y="634646"/>
                </a:cubicBezTo>
                <a:cubicBezTo>
                  <a:pt x="9051997" y="665981"/>
                  <a:pt x="9049546" y="696872"/>
                  <a:pt x="9044487" y="727122"/>
                </a:cubicBezTo>
                <a:lnTo>
                  <a:pt x="9043949" y="733798"/>
                </a:lnTo>
                <a:cubicBezTo>
                  <a:pt x="9043779" y="733803"/>
                  <a:pt x="9043611" y="733808"/>
                  <a:pt x="9043443" y="733861"/>
                </a:cubicBezTo>
                <a:cubicBezTo>
                  <a:pt x="8993168" y="1086726"/>
                  <a:pt x="8712129" y="1367503"/>
                  <a:pt x="8353278" y="1426902"/>
                </a:cubicBezTo>
                <a:lnTo>
                  <a:pt x="8353162" y="1428050"/>
                </a:lnTo>
                <a:cubicBezTo>
                  <a:pt x="8347851" y="1429061"/>
                  <a:pt x="8342522" y="1430009"/>
                  <a:pt x="8336945" y="1429590"/>
                </a:cubicBezTo>
                <a:cubicBezTo>
                  <a:pt x="8305773" y="1435144"/>
                  <a:pt x="8273893" y="1438125"/>
                  <a:pt x="8241519" y="1438652"/>
                </a:cubicBezTo>
                <a:lnTo>
                  <a:pt x="8224400" y="1440278"/>
                </a:lnTo>
                <a:lnTo>
                  <a:pt x="8224374" y="1439783"/>
                </a:lnTo>
                <a:lnTo>
                  <a:pt x="8223875" y="1439816"/>
                </a:lnTo>
                <a:cubicBezTo>
                  <a:pt x="8223309" y="1436014"/>
                  <a:pt x="8223282" y="1432198"/>
                  <a:pt x="8223282" y="1428376"/>
                </a:cubicBezTo>
                <a:cubicBezTo>
                  <a:pt x="8223282" y="1422694"/>
                  <a:pt x="8223341" y="1417025"/>
                  <a:pt x="8224653" y="1411395"/>
                </a:cubicBezTo>
                <a:cubicBezTo>
                  <a:pt x="8224611" y="1380067"/>
                  <a:pt x="8227060" y="1349182"/>
                  <a:pt x="8232117" y="1318938"/>
                </a:cubicBezTo>
                <a:lnTo>
                  <a:pt x="8232657" y="1312248"/>
                </a:lnTo>
                <a:cubicBezTo>
                  <a:pt x="8232826" y="1312243"/>
                  <a:pt x="8232995" y="1312238"/>
                  <a:pt x="8233163" y="1312185"/>
                </a:cubicBezTo>
                <a:cubicBezTo>
                  <a:pt x="8283439" y="959319"/>
                  <a:pt x="8564478" y="678542"/>
                  <a:pt x="8923328" y="619144"/>
                </a:cubicBezTo>
                <a:lnTo>
                  <a:pt x="8923445" y="617996"/>
                </a:lnTo>
                <a:cubicBezTo>
                  <a:pt x="8928754" y="616986"/>
                  <a:pt x="8934082" y="616038"/>
                  <a:pt x="8939658" y="616457"/>
                </a:cubicBezTo>
                <a:cubicBezTo>
                  <a:pt x="8970841" y="610900"/>
                  <a:pt x="9002734" y="607919"/>
                  <a:pt x="9035120" y="607392"/>
                </a:cubicBezTo>
                <a:close/>
                <a:moveTo>
                  <a:pt x="7382807" y="605769"/>
                </a:moveTo>
                <a:lnTo>
                  <a:pt x="7399895" y="607392"/>
                </a:lnTo>
                <a:cubicBezTo>
                  <a:pt x="7432280" y="607919"/>
                  <a:pt x="7464173" y="610900"/>
                  <a:pt x="7495356" y="616457"/>
                </a:cubicBezTo>
                <a:cubicBezTo>
                  <a:pt x="7500932" y="616038"/>
                  <a:pt x="7506260" y="616986"/>
                  <a:pt x="7511569" y="617996"/>
                </a:cubicBezTo>
                <a:lnTo>
                  <a:pt x="7511686" y="619144"/>
                </a:lnTo>
                <a:cubicBezTo>
                  <a:pt x="7870536" y="678542"/>
                  <a:pt x="8151575" y="959319"/>
                  <a:pt x="8201852" y="1312185"/>
                </a:cubicBezTo>
                <a:cubicBezTo>
                  <a:pt x="8202019" y="1312238"/>
                  <a:pt x="8202189" y="1312243"/>
                  <a:pt x="8202357" y="1312248"/>
                </a:cubicBezTo>
                <a:lnTo>
                  <a:pt x="8202898" y="1318938"/>
                </a:lnTo>
                <a:cubicBezTo>
                  <a:pt x="8207954" y="1349182"/>
                  <a:pt x="8210404" y="1380067"/>
                  <a:pt x="8210362" y="1411395"/>
                </a:cubicBezTo>
                <a:cubicBezTo>
                  <a:pt x="8211674" y="1417025"/>
                  <a:pt x="8211732" y="1422694"/>
                  <a:pt x="8211732" y="1428376"/>
                </a:cubicBezTo>
                <a:cubicBezTo>
                  <a:pt x="8211732" y="1432198"/>
                  <a:pt x="8211705" y="1436014"/>
                  <a:pt x="8211139" y="1439816"/>
                </a:cubicBezTo>
                <a:lnTo>
                  <a:pt x="8210640" y="1439783"/>
                </a:lnTo>
                <a:lnTo>
                  <a:pt x="8210614" y="1440278"/>
                </a:lnTo>
                <a:lnTo>
                  <a:pt x="8193496" y="1438652"/>
                </a:lnTo>
                <a:cubicBezTo>
                  <a:pt x="8161122" y="1438125"/>
                  <a:pt x="8129241" y="1435144"/>
                  <a:pt x="8098069" y="1429590"/>
                </a:cubicBezTo>
                <a:cubicBezTo>
                  <a:pt x="8092492" y="1430009"/>
                  <a:pt x="8087163" y="1429061"/>
                  <a:pt x="8081853" y="1428050"/>
                </a:cubicBezTo>
                <a:lnTo>
                  <a:pt x="8081737" y="1426902"/>
                </a:lnTo>
                <a:cubicBezTo>
                  <a:pt x="7722885" y="1367503"/>
                  <a:pt x="7441846" y="1086726"/>
                  <a:pt x="7391571" y="733861"/>
                </a:cubicBezTo>
                <a:cubicBezTo>
                  <a:pt x="7391403" y="733808"/>
                  <a:pt x="7391235" y="733803"/>
                  <a:pt x="7391065" y="733798"/>
                </a:cubicBezTo>
                <a:lnTo>
                  <a:pt x="7390527" y="727122"/>
                </a:lnTo>
                <a:cubicBezTo>
                  <a:pt x="7385468" y="696872"/>
                  <a:pt x="7383018" y="665981"/>
                  <a:pt x="7383060" y="634646"/>
                </a:cubicBezTo>
                <a:cubicBezTo>
                  <a:pt x="7381748" y="629018"/>
                  <a:pt x="7381689" y="623351"/>
                  <a:pt x="7381689" y="617670"/>
                </a:cubicBezTo>
                <a:lnTo>
                  <a:pt x="7382283" y="606230"/>
                </a:lnTo>
                <a:lnTo>
                  <a:pt x="7382781" y="606263"/>
                </a:lnTo>
                <a:close/>
                <a:moveTo>
                  <a:pt x="5690656" y="605769"/>
                </a:moveTo>
                <a:lnTo>
                  <a:pt x="5707743" y="607392"/>
                </a:lnTo>
                <a:cubicBezTo>
                  <a:pt x="5740129" y="607919"/>
                  <a:pt x="5772021" y="610900"/>
                  <a:pt x="5803205" y="616457"/>
                </a:cubicBezTo>
                <a:cubicBezTo>
                  <a:pt x="5808781" y="616038"/>
                  <a:pt x="5814109" y="616986"/>
                  <a:pt x="5819417" y="617996"/>
                </a:cubicBezTo>
                <a:lnTo>
                  <a:pt x="5819534" y="619144"/>
                </a:lnTo>
                <a:cubicBezTo>
                  <a:pt x="6178385" y="678542"/>
                  <a:pt x="6459424" y="959319"/>
                  <a:pt x="6509700" y="1312185"/>
                </a:cubicBezTo>
                <a:cubicBezTo>
                  <a:pt x="6509868" y="1312238"/>
                  <a:pt x="6510037" y="1312243"/>
                  <a:pt x="6510206" y="1312248"/>
                </a:cubicBezTo>
                <a:lnTo>
                  <a:pt x="6510746" y="1318938"/>
                </a:lnTo>
                <a:cubicBezTo>
                  <a:pt x="6515803" y="1349182"/>
                  <a:pt x="6518252" y="1380067"/>
                  <a:pt x="6518210" y="1411395"/>
                </a:cubicBezTo>
                <a:cubicBezTo>
                  <a:pt x="6519522" y="1417025"/>
                  <a:pt x="6519581" y="1422694"/>
                  <a:pt x="6519581" y="1428376"/>
                </a:cubicBezTo>
                <a:cubicBezTo>
                  <a:pt x="6519581" y="1432198"/>
                  <a:pt x="6519554" y="1436014"/>
                  <a:pt x="6518988" y="1439816"/>
                </a:cubicBezTo>
                <a:lnTo>
                  <a:pt x="6518489" y="1439783"/>
                </a:lnTo>
                <a:lnTo>
                  <a:pt x="6518463" y="1440278"/>
                </a:lnTo>
                <a:lnTo>
                  <a:pt x="6501344" y="1438652"/>
                </a:lnTo>
                <a:cubicBezTo>
                  <a:pt x="6468970" y="1438125"/>
                  <a:pt x="6437090" y="1435144"/>
                  <a:pt x="6405918" y="1429590"/>
                </a:cubicBezTo>
                <a:cubicBezTo>
                  <a:pt x="6400341" y="1430009"/>
                  <a:pt x="6395012" y="1429061"/>
                  <a:pt x="6389701" y="1428050"/>
                </a:cubicBezTo>
                <a:lnTo>
                  <a:pt x="6389585" y="1426902"/>
                </a:lnTo>
                <a:cubicBezTo>
                  <a:pt x="6030734" y="1367503"/>
                  <a:pt x="5749695" y="1086726"/>
                  <a:pt x="5699419" y="733861"/>
                </a:cubicBezTo>
                <a:cubicBezTo>
                  <a:pt x="5699252" y="733808"/>
                  <a:pt x="5699083" y="733803"/>
                  <a:pt x="5698914" y="733798"/>
                </a:cubicBezTo>
                <a:lnTo>
                  <a:pt x="5698375" y="727122"/>
                </a:lnTo>
                <a:cubicBezTo>
                  <a:pt x="5693317" y="696872"/>
                  <a:pt x="5690866" y="665981"/>
                  <a:pt x="5690908" y="634646"/>
                </a:cubicBezTo>
                <a:cubicBezTo>
                  <a:pt x="5689596" y="629018"/>
                  <a:pt x="5689538" y="623351"/>
                  <a:pt x="5689538" y="617670"/>
                </a:cubicBezTo>
                <a:lnTo>
                  <a:pt x="5690132" y="606230"/>
                </a:lnTo>
                <a:lnTo>
                  <a:pt x="5690630" y="606263"/>
                </a:lnTo>
                <a:close/>
                <a:moveTo>
                  <a:pt x="5667905" y="605769"/>
                </a:moveTo>
                <a:lnTo>
                  <a:pt x="5667931" y="606263"/>
                </a:lnTo>
                <a:lnTo>
                  <a:pt x="5668429" y="606230"/>
                </a:lnTo>
                <a:lnTo>
                  <a:pt x="5669023" y="617670"/>
                </a:lnTo>
                <a:cubicBezTo>
                  <a:pt x="5669023" y="623351"/>
                  <a:pt x="5668964" y="629018"/>
                  <a:pt x="5667652" y="634646"/>
                </a:cubicBezTo>
                <a:cubicBezTo>
                  <a:pt x="5667694" y="665981"/>
                  <a:pt x="5665244" y="696872"/>
                  <a:pt x="5660185" y="727122"/>
                </a:cubicBezTo>
                <a:lnTo>
                  <a:pt x="5659647" y="733798"/>
                </a:lnTo>
                <a:cubicBezTo>
                  <a:pt x="5659477" y="733803"/>
                  <a:pt x="5659309" y="733808"/>
                  <a:pt x="5659141" y="733861"/>
                </a:cubicBezTo>
                <a:cubicBezTo>
                  <a:pt x="5608866" y="1086726"/>
                  <a:pt x="5327827" y="1367503"/>
                  <a:pt x="4968975" y="1426902"/>
                </a:cubicBezTo>
                <a:lnTo>
                  <a:pt x="4968859" y="1428050"/>
                </a:lnTo>
                <a:cubicBezTo>
                  <a:pt x="4963549" y="1429061"/>
                  <a:pt x="4958220" y="1430009"/>
                  <a:pt x="4952643" y="1429590"/>
                </a:cubicBezTo>
                <a:cubicBezTo>
                  <a:pt x="4921471" y="1435144"/>
                  <a:pt x="4889590" y="1438125"/>
                  <a:pt x="4857216" y="1438652"/>
                </a:cubicBezTo>
                <a:lnTo>
                  <a:pt x="4840098" y="1440278"/>
                </a:lnTo>
                <a:lnTo>
                  <a:pt x="4840072" y="1439783"/>
                </a:lnTo>
                <a:lnTo>
                  <a:pt x="4839573" y="1439816"/>
                </a:lnTo>
                <a:cubicBezTo>
                  <a:pt x="4839007" y="1436014"/>
                  <a:pt x="4838980" y="1432198"/>
                  <a:pt x="4838980" y="1428376"/>
                </a:cubicBezTo>
                <a:cubicBezTo>
                  <a:pt x="4838980" y="1422694"/>
                  <a:pt x="4839038" y="1417025"/>
                  <a:pt x="4840350" y="1411395"/>
                </a:cubicBezTo>
                <a:cubicBezTo>
                  <a:pt x="4840308" y="1380067"/>
                  <a:pt x="4842758" y="1349182"/>
                  <a:pt x="4847814" y="1318938"/>
                </a:cubicBezTo>
                <a:lnTo>
                  <a:pt x="4848355" y="1312248"/>
                </a:lnTo>
                <a:cubicBezTo>
                  <a:pt x="4848523" y="1312243"/>
                  <a:pt x="4848693" y="1312238"/>
                  <a:pt x="4848860" y="1312185"/>
                </a:cubicBezTo>
                <a:cubicBezTo>
                  <a:pt x="4899137" y="959319"/>
                  <a:pt x="5180176" y="678542"/>
                  <a:pt x="5539026" y="619144"/>
                </a:cubicBezTo>
                <a:lnTo>
                  <a:pt x="5539143" y="617996"/>
                </a:lnTo>
                <a:cubicBezTo>
                  <a:pt x="5544452" y="616986"/>
                  <a:pt x="5549780" y="616038"/>
                  <a:pt x="5555356" y="616457"/>
                </a:cubicBezTo>
                <a:cubicBezTo>
                  <a:pt x="5586539" y="610900"/>
                  <a:pt x="5618432" y="607919"/>
                  <a:pt x="5650817" y="607392"/>
                </a:cubicBezTo>
                <a:close/>
                <a:moveTo>
                  <a:pt x="3998505" y="605769"/>
                </a:moveTo>
                <a:lnTo>
                  <a:pt x="4015592" y="607392"/>
                </a:lnTo>
                <a:cubicBezTo>
                  <a:pt x="4047978" y="607919"/>
                  <a:pt x="4079870" y="610900"/>
                  <a:pt x="4111054" y="616457"/>
                </a:cubicBezTo>
                <a:cubicBezTo>
                  <a:pt x="4116630" y="616038"/>
                  <a:pt x="4121958" y="616986"/>
                  <a:pt x="4127266" y="617996"/>
                </a:cubicBezTo>
                <a:lnTo>
                  <a:pt x="4127384" y="619144"/>
                </a:lnTo>
                <a:cubicBezTo>
                  <a:pt x="4486234" y="678542"/>
                  <a:pt x="4767273" y="959319"/>
                  <a:pt x="4817549" y="1312185"/>
                </a:cubicBezTo>
                <a:cubicBezTo>
                  <a:pt x="4817717" y="1312238"/>
                  <a:pt x="4817886" y="1312243"/>
                  <a:pt x="4818055" y="1312248"/>
                </a:cubicBezTo>
                <a:lnTo>
                  <a:pt x="4818595" y="1318938"/>
                </a:lnTo>
                <a:cubicBezTo>
                  <a:pt x="4823652" y="1349182"/>
                  <a:pt x="4826101" y="1380067"/>
                  <a:pt x="4826059" y="1411395"/>
                </a:cubicBezTo>
                <a:cubicBezTo>
                  <a:pt x="4827371" y="1417025"/>
                  <a:pt x="4827430" y="1422694"/>
                  <a:pt x="4827430" y="1428376"/>
                </a:cubicBezTo>
                <a:cubicBezTo>
                  <a:pt x="4827430" y="1432198"/>
                  <a:pt x="4827403" y="1436014"/>
                  <a:pt x="4826837" y="1439816"/>
                </a:cubicBezTo>
                <a:lnTo>
                  <a:pt x="4826338" y="1439783"/>
                </a:lnTo>
                <a:lnTo>
                  <a:pt x="4826312" y="1440278"/>
                </a:lnTo>
                <a:lnTo>
                  <a:pt x="4809193" y="1438652"/>
                </a:lnTo>
                <a:cubicBezTo>
                  <a:pt x="4776819" y="1438125"/>
                  <a:pt x="4744939" y="1435144"/>
                  <a:pt x="4713767" y="1429590"/>
                </a:cubicBezTo>
                <a:cubicBezTo>
                  <a:pt x="4708190" y="1430009"/>
                  <a:pt x="4702861" y="1429061"/>
                  <a:pt x="4697550" y="1428050"/>
                </a:cubicBezTo>
                <a:lnTo>
                  <a:pt x="4697434" y="1426902"/>
                </a:lnTo>
                <a:cubicBezTo>
                  <a:pt x="4338583" y="1367503"/>
                  <a:pt x="4057544" y="1086726"/>
                  <a:pt x="4007268" y="733861"/>
                </a:cubicBezTo>
                <a:cubicBezTo>
                  <a:pt x="4007101" y="733808"/>
                  <a:pt x="4006932" y="733803"/>
                  <a:pt x="4006763" y="733798"/>
                </a:cubicBezTo>
                <a:lnTo>
                  <a:pt x="4006225" y="727122"/>
                </a:lnTo>
                <a:cubicBezTo>
                  <a:pt x="4001166" y="696872"/>
                  <a:pt x="3998715" y="665981"/>
                  <a:pt x="3998757" y="634646"/>
                </a:cubicBezTo>
                <a:cubicBezTo>
                  <a:pt x="3997445" y="629018"/>
                  <a:pt x="3997387" y="623351"/>
                  <a:pt x="3997387" y="617670"/>
                </a:cubicBezTo>
                <a:lnTo>
                  <a:pt x="3997981" y="606230"/>
                </a:lnTo>
                <a:lnTo>
                  <a:pt x="3998479" y="606263"/>
                </a:lnTo>
                <a:close/>
                <a:moveTo>
                  <a:pt x="3975754" y="605769"/>
                </a:moveTo>
                <a:lnTo>
                  <a:pt x="3975780" y="606263"/>
                </a:lnTo>
                <a:lnTo>
                  <a:pt x="3976278" y="606230"/>
                </a:lnTo>
                <a:lnTo>
                  <a:pt x="3976872" y="617670"/>
                </a:lnTo>
                <a:cubicBezTo>
                  <a:pt x="3976872" y="623351"/>
                  <a:pt x="3976813" y="629018"/>
                  <a:pt x="3975501" y="634646"/>
                </a:cubicBezTo>
                <a:cubicBezTo>
                  <a:pt x="3975543" y="665981"/>
                  <a:pt x="3973093" y="696872"/>
                  <a:pt x="3968034" y="727122"/>
                </a:cubicBezTo>
                <a:lnTo>
                  <a:pt x="3967496" y="733798"/>
                </a:lnTo>
                <a:cubicBezTo>
                  <a:pt x="3967326" y="733803"/>
                  <a:pt x="3967158" y="733808"/>
                  <a:pt x="3966990" y="733861"/>
                </a:cubicBezTo>
                <a:cubicBezTo>
                  <a:pt x="3916715" y="1086726"/>
                  <a:pt x="3635676" y="1367503"/>
                  <a:pt x="3276825" y="1426902"/>
                </a:cubicBezTo>
                <a:lnTo>
                  <a:pt x="3276708" y="1428050"/>
                </a:lnTo>
                <a:cubicBezTo>
                  <a:pt x="3271398" y="1429061"/>
                  <a:pt x="3266069" y="1430009"/>
                  <a:pt x="3260492" y="1429590"/>
                </a:cubicBezTo>
                <a:cubicBezTo>
                  <a:pt x="3229320" y="1435144"/>
                  <a:pt x="3197440" y="1438125"/>
                  <a:pt x="3165065" y="1438652"/>
                </a:cubicBezTo>
                <a:lnTo>
                  <a:pt x="3147947" y="1440278"/>
                </a:lnTo>
                <a:lnTo>
                  <a:pt x="3147921" y="1439783"/>
                </a:lnTo>
                <a:lnTo>
                  <a:pt x="3147422" y="1439816"/>
                </a:lnTo>
                <a:cubicBezTo>
                  <a:pt x="3146856" y="1436014"/>
                  <a:pt x="3146829" y="1432198"/>
                  <a:pt x="3146829" y="1428376"/>
                </a:cubicBezTo>
                <a:cubicBezTo>
                  <a:pt x="3146829" y="1422694"/>
                  <a:pt x="3146887" y="1417025"/>
                  <a:pt x="3148199" y="1411395"/>
                </a:cubicBezTo>
                <a:cubicBezTo>
                  <a:pt x="3148157" y="1380067"/>
                  <a:pt x="3150607" y="1349182"/>
                  <a:pt x="3155663" y="1318938"/>
                </a:cubicBezTo>
                <a:lnTo>
                  <a:pt x="3156204" y="1312248"/>
                </a:lnTo>
                <a:cubicBezTo>
                  <a:pt x="3156372" y="1312243"/>
                  <a:pt x="3156542" y="1312238"/>
                  <a:pt x="3156709" y="1312185"/>
                </a:cubicBezTo>
                <a:cubicBezTo>
                  <a:pt x="3206986" y="959319"/>
                  <a:pt x="3488025" y="678542"/>
                  <a:pt x="3846875" y="619144"/>
                </a:cubicBezTo>
                <a:lnTo>
                  <a:pt x="3846992" y="617996"/>
                </a:lnTo>
                <a:cubicBezTo>
                  <a:pt x="3852301" y="616986"/>
                  <a:pt x="3857629" y="616038"/>
                  <a:pt x="3863205" y="616457"/>
                </a:cubicBezTo>
                <a:cubicBezTo>
                  <a:pt x="3894388" y="610900"/>
                  <a:pt x="3926281" y="607919"/>
                  <a:pt x="3958666" y="607392"/>
                </a:cubicBezTo>
                <a:close/>
                <a:moveTo>
                  <a:pt x="2306354" y="605769"/>
                </a:moveTo>
                <a:lnTo>
                  <a:pt x="2323441" y="607392"/>
                </a:lnTo>
                <a:cubicBezTo>
                  <a:pt x="2355827" y="607919"/>
                  <a:pt x="2387719" y="610900"/>
                  <a:pt x="2418903" y="616457"/>
                </a:cubicBezTo>
                <a:cubicBezTo>
                  <a:pt x="2424479" y="616038"/>
                  <a:pt x="2429807" y="616986"/>
                  <a:pt x="2435115" y="617996"/>
                </a:cubicBezTo>
                <a:lnTo>
                  <a:pt x="2435233" y="619144"/>
                </a:lnTo>
                <a:cubicBezTo>
                  <a:pt x="2794083" y="678542"/>
                  <a:pt x="3075122" y="959319"/>
                  <a:pt x="3125398" y="1312185"/>
                </a:cubicBezTo>
                <a:cubicBezTo>
                  <a:pt x="3125566" y="1312238"/>
                  <a:pt x="3125735" y="1312243"/>
                  <a:pt x="3125904" y="1312248"/>
                </a:cubicBezTo>
                <a:lnTo>
                  <a:pt x="3126444" y="1318938"/>
                </a:lnTo>
                <a:cubicBezTo>
                  <a:pt x="3131501" y="1349182"/>
                  <a:pt x="3133950" y="1380067"/>
                  <a:pt x="3133908" y="1411395"/>
                </a:cubicBezTo>
                <a:cubicBezTo>
                  <a:pt x="3135220" y="1417025"/>
                  <a:pt x="3135279" y="1422694"/>
                  <a:pt x="3135279" y="1428376"/>
                </a:cubicBezTo>
                <a:cubicBezTo>
                  <a:pt x="3135279" y="1432198"/>
                  <a:pt x="3135252" y="1436014"/>
                  <a:pt x="3134686" y="1439816"/>
                </a:cubicBezTo>
                <a:lnTo>
                  <a:pt x="3134187" y="1439783"/>
                </a:lnTo>
                <a:lnTo>
                  <a:pt x="3134161" y="1440278"/>
                </a:lnTo>
                <a:lnTo>
                  <a:pt x="3117042" y="1438652"/>
                </a:lnTo>
                <a:cubicBezTo>
                  <a:pt x="3084668" y="1438125"/>
                  <a:pt x="3052788" y="1435144"/>
                  <a:pt x="3021616" y="1429590"/>
                </a:cubicBezTo>
                <a:cubicBezTo>
                  <a:pt x="3016039" y="1430009"/>
                  <a:pt x="3010710" y="1429061"/>
                  <a:pt x="3005399" y="1428050"/>
                </a:cubicBezTo>
                <a:lnTo>
                  <a:pt x="3005283" y="1426902"/>
                </a:lnTo>
                <a:cubicBezTo>
                  <a:pt x="2646432" y="1367503"/>
                  <a:pt x="2365393" y="1086726"/>
                  <a:pt x="2315117" y="733861"/>
                </a:cubicBezTo>
                <a:cubicBezTo>
                  <a:pt x="2314950" y="733808"/>
                  <a:pt x="2314781" y="733803"/>
                  <a:pt x="2314612" y="733798"/>
                </a:cubicBezTo>
                <a:lnTo>
                  <a:pt x="2314074" y="727122"/>
                </a:lnTo>
                <a:cubicBezTo>
                  <a:pt x="2309015" y="696872"/>
                  <a:pt x="2306564" y="665981"/>
                  <a:pt x="2306606" y="634646"/>
                </a:cubicBezTo>
                <a:cubicBezTo>
                  <a:pt x="2305294" y="629018"/>
                  <a:pt x="2305236" y="623351"/>
                  <a:pt x="2305236" y="617670"/>
                </a:cubicBezTo>
                <a:lnTo>
                  <a:pt x="2305830" y="606230"/>
                </a:lnTo>
                <a:lnTo>
                  <a:pt x="2306328" y="606263"/>
                </a:lnTo>
                <a:close/>
                <a:moveTo>
                  <a:pt x="2283603" y="605769"/>
                </a:moveTo>
                <a:lnTo>
                  <a:pt x="2283629" y="606263"/>
                </a:lnTo>
                <a:lnTo>
                  <a:pt x="2284127" y="606230"/>
                </a:lnTo>
                <a:lnTo>
                  <a:pt x="2284721" y="617670"/>
                </a:lnTo>
                <a:cubicBezTo>
                  <a:pt x="2284721" y="623351"/>
                  <a:pt x="2284662" y="629018"/>
                  <a:pt x="2283350" y="634646"/>
                </a:cubicBezTo>
                <a:cubicBezTo>
                  <a:pt x="2283392" y="665981"/>
                  <a:pt x="2280942" y="696872"/>
                  <a:pt x="2275883" y="727122"/>
                </a:cubicBezTo>
                <a:lnTo>
                  <a:pt x="2275345" y="733798"/>
                </a:lnTo>
                <a:cubicBezTo>
                  <a:pt x="2275175" y="733803"/>
                  <a:pt x="2275007" y="733808"/>
                  <a:pt x="2274839" y="733861"/>
                </a:cubicBezTo>
                <a:cubicBezTo>
                  <a:pt x="2224564" y="1086726"/>
                  <a:pt x="1943525" y="1367503"/>
                  <a:pt x="1584673" y="1426902"/>
                </a:cubicBezTo>
                <a:lnTo>
                  <a:pt x="1584557" y="1428050"/>
                </a:lnTo>
                <a:cubicBezTo>
                  <a:pt x="1579247" y="1429061"/>
                  <a:pt x="1573918" y="1430009"/>
                  <a:pt x="1568341" y="1429590"/>
                </a:cubicBezTo>
                <a:cubicBezTo>
                  <a:pt x="1537169" y="1435144"/>
                  <a:pt x="1505289" y="1438125"/>
                  <a:pt x="1472914" y="1438652"/>
                </a:cubicBezTo>
                <a:lnTo>
                  <a:pt x="1455796" y="1440278"/>
                </a:lnTo>
                <a:lnTo>
                  <a:pt x="1455770" y="1439783"/>
                </a:lnTo>
                <a:lnTo>
                  <a:pt x="1455271" y="1439816"/>
                </a:lnTo>
                <a:cubicBezTo>
                  <a:pt x="1454705" y="1436014"/>
                  <a:pt x="1454678" y="1432198"/>
                  <a:pt x="1454678" y="1428376"/>
                </a:cubicBezTo>
                <a:cubicBezTo>
                  <a:pt x="1454678" y="1422694"/>
                  <a:pt x="1454736" y="1417025"/>
                  <a:pt x="1456048" y="1411395"/>
                </a:cubicBezTo>
                <a:cubicBezTo>
                  <a:pt x="1456006" y="1380067"/>
                  <a:pt x="1458456" y="1349182"/>
                  <a:pt x="1463513" y="1318938"/>
                </a:cubicBezTo>
                <a:lnTo>
                  <a:pt x="1464053" y="1312248"/>
                </a:lnTo>
                <a:cubicBezTo>
                  <a:pt x="1464221" y="1312243"/>
                  <a:pt x="1464391" y="1312238"/>
                  <a:pt x="1464558" y="1312185"/>
                </a:cubicBezTo>
                <a:cubicBezTo>
                  <a:pt x="1514835" y="959319"/>
                  <a:pt x="1795874" y="678542"/>
                  <a:pt x="2154724" y="619144"/>
                </a:cubicBezTo>
                <a:lnTo>
                  <a:pt x="2154841" y="617996"/>
                </a:lnTo>
                <a:cubicBezTo>
                  <a:pt x="2160150" y="616986"/>
                  <a:pt x="2165478" y="616038"/>
                  <a:pt x="2171054" y="616457"/>
                </a:cubicBezTo>
                <a:cubicBezTo>
                  <a:pt x="2202237" y="610900"/>
                  <a:pt x="2234130" y="607919"/>
                  <a:pt x="2266515" y="607392"/>
                </a:cubicBezTo>
                <a:close/>
                <a:moveTo>
                  <a:pt x="614203" y="605769"/>
                </a:moveTo>
                <a:lnTo>
                  <a:pt x="631290" y="607392"/>
                </a:lnTo>
                <a:cubicBezTo>
                  <a:pt x="663676" y="607919"/>
                  <a:pt x="695568" y="610900"/>
                  <a:pt x="726752" y="616457"/>
                </a:cubicBezTo>
                <a:cubicBezTo>
                  <a:pt x="732328" y="616038"/>
                  <a:pt x="737656" y="616986"/>
                  <a:pt x="742964" y="617996"/>
                </a:cubicBezTo>
                <a:lnTo>
                  <a:pt x="743081" y="619144"/>
                </a:lnTo>
                <a:cubicBezTo>
                  <a:pt x="1101932" y="678542"/>
                  <a:pt x="1382971" y="959319"/>
                  <a:pt x="1433247" y="1312185"/>
                </a:cubicBezTo>
                <a:cubicBezTo>
                  <a:pt x="1433415" y="1312238"/>
                  <a:pt x="1433584" y="1312243"/>
                  <a:pt x="1433753" y="1312248"/>
                </a:cubicBezTo>
                <a:lnTo>
                  <a:pt x="1434293" y="1318938"/>
                </a:lnTo>
                <a:cubicBezTo>
                  <a:pt x="1439350" y="1349182"/>
                  <a:pt x="1441799" y="1380067"/>
                  <a:pt x="1441757" y="1411395"/>
                </a:cubicBezTo>
                <a:cubicBezTo>
                  <a:pt x="1443069" y="1417025"/>
                  <a:pt x="1443128" y="1422694"/>
                  <a:pt x="1443128" y="1428376"/>
                </a:cubicBezTo>
                <a:cubicBezTo>
                  <a:pt x="1443128" y="1432198"/>
                  <a:pt x="1443101" y="1436014"/>
                  <a:pt x="1442535" y="1439816"/>
                </a:cubicBezTo>
                <a:lnTo>
                  <a:pt x="1442036" y="1439783"/>
                </a:lnTo>
                <a:lnTo>
                  <a:pt x="1442010" y="1440278"/>
                </a:lnTo>
                <a:lnTo>
                  <a:pt x="1424891" y="1438652"/>
                </a:lnTo>
                <a:cubicBezTo>
                  <a:pt x="1392517" y="1438125"/>
                  <a:pt x="1360637" y="1435144"/>
                  <a:pt x="1329465" y="1429590"/>
                </a:cubicBezTo>
                <a:cubicBezTo>
                  <a:pt x="1323888" y="1430009"/>
                  <a:pt x="1318559" y="1429061"/>
                  <a:pt x="1313248" y="1428050"/>
                </a:cubicBezTo>
                <a:lnTo>
                  <a:pt x="1313132" y="1426902"/>
                </a:lnTo>
                <a:cubicBezTo>
                  <a:pt x="954281" y="1367503"/>
                  <a:pt x="673242" y="1086726"/>
                  <a:pt x="622966" y="733861"/>
                </a:cubicBezTo>
                <a:cubicBezTo>
                  <a:pt x="622799" y="733808"/>
                  <a:pt x="622630" y="733803"/>
                  <a:pt x="622461" y="733798"/>
                </a:cubicBezTo>
                <a:lnTo>
                  <a:pt x="621923" y="727122"/>
                </a:lnTo>
                <a:cubicBezTo>
                  <a:pt x="616864" y="696872"/>
                  <a:pt x="614413" y="665981"/>
                  <a:pt x="614455" y="634646"/>
                </a:cubicBezTo>
                <a:cubicBezTo>
                  <a:pt x="613143" y="629018"/>
                  <a:pt x="613085" y="623351"/>
                  <a:pt x="613085" y="617670"/>
                </a:cubicBezTo>
                <a:lnTo>
                  <a:pt x="613679" y="606230"/>
                </a:lnTo>
                <a:lnTo>
                  <a:pt x="614177" y="606263"/>
                </a:lnTo>
                <a:close/>
                <a:moveTo>
                  <a:pt x="7360056" y="605769"/>
                </a:moveTo>
                <a:lnTo>
                  <a:pt x="7360082" y="606263"/>
                </a:lnTo>
                <a:lnTo>
                  <a:pt x="7360580" y="606230"/>
                </a:lnTo>
                <a:lnTo>
                  <a:pt x="7361174" y="617670"/>
                </a:lnTo>
                <a:cubicBezTo>
                  <a:pt x="7361174" y="623351"/>
                  <a:pt x="7361116" y="629018"/>
                  <a:pt x="7359804" y="634646"/>
                </a:cubicBezTo>
                <a:cubicBezTo>
                  <a:pt x="7359846" y="665981"/>
                  <a:pt x="7357395" y="696872"/>
                  <a:pt x="7352337" y="727122"/>
                </a:cubicBezTo>
                <a:lnTo>
                  <a:pt x="7351798" y="733798"/>
                </a:lnTo>
                <a:cubicBezTo>
                  <a:pt x="7351629" y="733803"/>
                  <a:pt x="7351460" y="733808"/>
                  <a:pt x="7351293" y="733861"/>
                </a:cubicBezTo>
                <a:cubicBezTo>
                  <a:pt x="7301017" y="1086726"/>
                  <a:pt x="7019978" y="1367503"/>
                  <a:pt x="6661127" y="1426902"/>
                </a:cubicBezTo>
                <a:lnTo>
                  <a:pt x="6661011" y="1428050"/>
                </a:lnTo>
                <a:cubicBezTo>
                  <a:pt x="6655700" y="1429061"/>
                  <a:pt x="6650371" y="1430009"/>
                  <a:pt x="6644794" y="1429590"/>
                </a:cubicBezTo>
                <a:cubicBezTo>
                  <a:pt x="6613622" y="1435144"/>
                  <a:pt x="6581742" y="1438125"/>
                  <a:pt x="6549368" y="1438652"/>
                </a:cubicBezTo>
                <a:lnTo>
                  <a:pt x="6532249" y="1440278"/>
                </a:lnTo>
                <a:lnTo>
                  <a:pt x="6532223" y="1439783"/>
                </a:lnTo>
                <a:lnTo>
                  <a:pt x="6531724" y="1439816"/>
                </a:lnTo>
                <a:cubicBezTo>
                  <a:pt x="6531158" y="1436014"/>
                  <a:pt x="6531131" y="1432198"/>
                  <a:pt x="6531131" y="1428376"/>
                </a:cubicBezTo>
                <a:cubicBezTo>
                  <a:pt x="6531131" y="1422694"/>
                  <a:pt x="6531190" y="1417025"/>
                  <a:pt x="6532502" y="1411395"/>
                </a:cubicBezTo>
                <a:cubicBezTo>
                  <a:pt x="6532460" y="1380067"/>
                  <a:pt x="6534909" y="1349182"/>
                  <a:pt x="6539966" y="1318938"/>
                </a:cubicBezTo>
                <a:lnTo>
                  <a:pt x="6540506" y="1312248"/>
                </a:lnTo>
                <a:cubicBezTo>
                  <a:pt x="6540675" y="1312243"/>
                  <a:pt x="6540844" y="1312238"/>
                  <a:pt x="6541012" y="1312185"/>
                </a:cubicBezTo>
                <a:cubicBezTo>
                  <a:pt x="6591288" y="959319"/>
                  <a:pt x="6872327" y="678542"/>
                  <a:pt x="7231178" y="619144"/>
                </a:cubicBezTo>
                <a:lnTo>
                  <a:pt x="7231295" y="617996"/>
                </a:lnTo>
                <a:cubicBezTo>
                  <a:pt x="7236603" y="616986"/>
                  <a:pt x="7241931" y="616038"/>
                  <a:pt x="7247507" y="616457"/>
                </a:cubicBezTo>
                <a:cubicBezTo>
                  <a:pt x="7278691" y="610900"/>
                  <a:pt x="7310583" y="607919"/>
                  <a:pt x="7342969" y="607392"/>
                </a:cubicBezTo>
                <a:close/>
                <a:moveTo>
                  <a:pt x="591452" y="605769"/>
                </a:moveTo>
                <a:lnTo>
                  <a:pt x="591478" y="606263"/>
                </a:lnTo>
                <a:lnTo>
                  <a:pt x="591976" y="606230"/>
                </a:lnTo>
                <a:lnTo>
                  <a:pt x="592570" y="617670"/>
                </a:lnTo>
                <a:cubicBezTo>
                  <a:pt x="592570" y="623351"/>
                  <a:pt x="592511" y="629018"/>
                  <a:pt x="591199" y="634646"/>
                </a:cubicBezTo>
                <a:cubicBezTo>
                  <a:pt x="591242" y="665981"/>
                  <a:pt x="588791" y="696872"/>
                  <a:pt x="583732" y="727122"/>
                </a:cubicBezTo>
                <a:lnTo>
                  <a:pt x="583194" y="733798"/>
                </a:lnTo>
                <a:cubicBezTo>
                  <a:pt x="583024" y="733803"/>
                  <a:pt x="582856" y="733808"/>
                  <a:pt x="582689" y="733861"/>
                </a:cubicBezTo>
                <a:cubicBezTo>
                  <a:pt x="537576" y="1050490"/>
                  <a:pt x="306662" y="1309076"/>
                  <a:pt x="0" y="1400276"/>
                </a:cubicBezTo>
                <a:lnTo>
                  <a:pt x="0" y="1267938"/>
                </a:lnTo>
                <a:cubicBezTo>
                  <a:pt x="229298" y="1185101"/>
                  <a:pt x="402181" y="989705"/>
                  <a:pt x="449203" y="750600"/>
                </a:cubicBezTo>
                <a:cubicBezTo>
                  <a:pt x="258971" y="791484"/>
                  <a:pt x="97576" y="906749"/>
                  <a:pt x="0" y="1064489"/>
                </a:cubicBezTo>
                <a:lnTo>
                  <a:pt x="0" y="857695"/>
                </a:lnTo>
                <a:cubicBezTo>
                  <a:pt x="121484" y="734788"/>
                  <a:pt x="282199" y="649000"/>
                  <a:pt x="462573" y="619144"/>
                </a:cubicBezTo>
                <a:lnTo>
                  <a:pt x="462690" y="617996"/>
                </a:lnTo>
                <a:cubicBezTo>
                  <a:pt x="467999" y="616986"/>
                  <a:pt x="473327" y="616038"/>
                  <a:pt x="478903" y="616457"/>
                </a:cubicBezTo>
                <a:cubicBezTo>
                  <a:pt x="510086" y="610900"/>
                  <a:pt x="541979" y="607919"/>
                  <a:pt x="574365" y="607392"/>
                </a:cubicBezTo>
                <a:close/>
                <a:moveTo>
                  <a:pt x="11969013" y="0"/>
                </a:moveTo>
                <a:lnTo>
                  <a:pt x="12180097" y="0"/>
                </a:lnTo>
                <a:cubicBezTo>
                  <a:pt x="12184579" y="2797"/>
                  <a:pt x="12188307" y="6390"/>
                  <a:pt x="12192000" y="10016"/>
                </a:cubicBezTo>
                <a:lnTo>
                  <a:pt x="12192000" y="210008"/>
                </a:lnTo>
                <a:cubicBezTo>
                  <a:pt x="12135666" y="124006"/>
                  <a:pt x="12059786" y="51396"/>
                  <a:pt x="11969013" y="0"/>
                </a:cubicBezTo>
                <a:close/>
                <a:moveTo>
                  <a:pt x="11640695" y="0"/>
                </a:moveTo>
                <a:lnTo>
                  <a:pt x="11775234" y="0"/>
                </a:lnTo>
                <a:cubicBezTo>
                  <a:pt x="11842228" y="193636"/>
                  <a:pt x="11995970" y="348667"/>
                  <a:pt x="12192000" y="421829"/>
                </a:cubicBezTo>
                <a:lnTo>
                  <a:pt x="12192000" y="553832"/>
                </a:lnTo>
                <a:cubicBezTo>
                  <a:pt x="11924422" y="471599"/>
                  <a:pt x="11715712" y="262771"/>
                  <a:pt x="11640695" y="0"/>
                </a:cubicBezTo>
                <a:close/>
                <a:moveTo>
                  <a:pt x="11023379" y="0"/>
                </a:moveTo>
                <a:lnTo>
                  <a:pt x="11232088" y="0"/>
                </a:lnTo>
                <a:cubicBezTo>
                  <a:pt x="11066618" y="98005"/>
                  <a:pt x="10947209" y="260867"/>
                  <a:pt x="10909358" y="451830"/>
                </a:cubicBezTo>
                <a:cubicBezTo>
                  <a:pt x="11153410" y="399791"/>
                  <a:pt x="11350000" y="226290"/>
                  <a:pt x="11427896" y="0"/>
                </a:cubicBezTo>
                <a:lnTo>
                  <a:pt x="11561912" y="0"/>
                </a:lnTo>
                <a:cubicBezTo>
                  <a:pt x="11477134" y="299826"/>
                  <a:pt x="11217862" y="529393"/>
                  <a:pt x="10895987" y="582253"/>
                </a:cubicBezTo>
                <a:lnTo>
                  <a:pt x="10895871" y="583392"/>
                </a:lnTo>
                <a:cubicBezTo>
                  <a:pt x="10890560" y="584395"/>
                  <a:pt x="10885231" y="585336"/>
                  <a:pt x="10879654" y="584920"/>
                </a:cubicBezTo>
                <a:cubicBezTo>
                  <a:pt x="10848482" y="590430"/>
                  <a:pt x="10816602" y="593388"/>
                  <a:pt x="10784227" y="593911"/>
                </a:cubicBezTo>
                <a:lnTo>
                  <a:pt x="10767109" y="595524"/>
                </a:lnTo>
                <a:lnTo>
                  <a:pt x="10767083" y="595033"/>
                </a:lnTo>
                <a:lnTo>
                  <a:pt x="10766584" y="595066"/>
                </a:lnTo>
                <a:cubicBezTo>
                  <a:pt x="10766018" y="591293"/>
                  <a:pt x="10765991" y="587507"/>
                  <a:pt x="10765991" y="583715"/>
                </a:cubicBezTo>
                <a:cubicBezTo>
                  <a:pt x="10765991" y="578078"/>
                  <a:pt x="10766050" y="572454"/>
                  <a:pt x="10767362" y="566868"/>
                </a:cubicBezTo>
                <a:cubicBezTo>
                  <a:pt x="10767319" y="535786"/>
                  <a:pt x="10769769" y="505143"/>
                  <a:pt x="10774826" y="475137"/>
                </a:cubicBezTo>
                <a:lnTo>
                  <a:pt x="10775366" y="468500"/>
                </a:lnTo>
                <a:cubicBezTo>
                  <a:pt x="10775535" y="468495"/>
                  <a:pt x="10775704" y="468490"/>
                  <a:pt x="10775872" y="468437"/>
                </a:cubicBezTo>
                <a:cubicBezTo>
                  <a:pt x="10802174" y="285283"/>
                  <a:pt x="10891635" y="121704"/>
                  <a:pt x="11023379" y="0"/>
                </a:cubicBezTo>
                <a:close/>
                <a:moveTo>
                  <a:pt x="9949555" y="0"/>
                </a:moveTo>
                <a:lnTo>
                  <a:pt x="10083571" y="0"/>
                </a:lnTo>
                <a:cubicBezTo>
                  <a:pt x="10161467" y="226290"/>
                  <a:pt x="10358057" y="399791"/>
                  <a:pt x="10602109" y="451830"/>
                </a:cubicBezTo>
                <a:cubicBezTo>
                  <a:pt x="10564258" y="260867"/>
                  <a:pt x="10444849" y="98005"/>
                  <a:pt x="10279379" y="0"/>
                </a:cubicBezTo>
                <a:lnTo>
                  <a:pt x="10488089" y="0"/>
                </a:lnTo>
                <a:cubicBezTo>
                  <a:pt x="10619833" y="121704"/>
                  <a:pt x="10709293" y="285283"/>
                  <a:pt x="10735596" y="468437"/>
                </a:cubicBezTo>
                <a:cubicBezTo>
                  <a:pt x="10735763" y="468490"/>
                  <a:pt x="10735932" y="468495"/>
                  <a:pt x="10736101" y="468500"/>
                </a:cubicBezTo>
                <a:lnTo>
                  <a:pt x="10736641" y="475137"/>
                </a:lnTo>
                <a:cubicBezTo>
                  <a:pt x="10741698" y="505143"/>
                  <a:pt x="10744148" y="535786"/>
                  <a:pt x="10744105" y="566868"/>
                </a:cubicBezTo>
                <a:cubicBezTo>
                  <a:pt x="10745417" y="572454"/>
                  <a:pt x="10745476" y="578078"/>
                  <a:pt x="10745476" y="583715"/>
                </a:cubicBezTo>
                <a:cubicBezTo>
                  <a:pt x="10745476" y="587507"/>
                  <a:pt x="10745449" y="591293"/>
                  <a:pt x="10744883" y="595066"/>
                </a:cubicBezTo>
                <a:lnTo>
                  <a:pt x="10744384" y="595033"/>
                </a:lnTo>
                <a:lnTo>
                  <a:pt x="10744358" y="595524"/>
                </a:lnTo>
                <a:lnTo>
                  <a:pt x="10727240" y="593911"/>
                </a:lnTo>
                <a:cubicBezTo>
                  <a:pt x="10694865" y="593388"/>
                  <a:pt x="10662985" y="590430"/>
                  <a:pt x="10631813" y="584920"/>
                </a:cubicBezTo>
                <a:cubicBezTo>
                  <a:pt x="10626236" y="585336"/>
                  <a:pt x="10620907" y="584395"/>
                  <a:pt x="10615596" y="583392"/>
                </a:cubicBezTo>
                <a:lnTo>
                  <a:pt x="10615480" y="582253"/>
                </a:lnTo>
                <a:cubicBezTo>
                  <a:pt x="10293605" y="529393"/>
                  <a:pt x="10034333" y="299826"/>
                  <a:pt x="9949555" y="0"/>
                </a:cubicBezTo>
                <a:close/>
                <a:moveTo>
                  <a:pt x="9331225" y="0"/>
                </a:moveTo>
                <a:lnTo>
                  <a:pt x="9539935" y="0"/>
                </a:lnTo>
                <a:cubicBezTo>
                  <a:pt x="9374465" y="98005"/>
                  <a:pt x="9255056" y="260867"/>
                  <a:pt x="9217205" y="451830"/>
                </a:cubicBezTo>
                <a:cubicBezTo>
                  <a:pt x="9461257" y="399791"/>
                  <a:pt x="9657847" y="226290"/>
                  <a:pt x="9735743" y="0"/>
                </a:cubicBezTo>
                <a:lnTo>
                  <a:pt x="9869759" y="0"/>
                </a:lnTo>
                <a:cubicBezTo>
                  <a:pt x="9784981" y="299826"/>
                  <a:pt x="9525709" y="529393"/>
                  <a:pt x="9203834" y="582253"/>
                </a:cubicBezTo>
                <a:lnTo>
                  <a:pt x="9203718" y="583392"/>
                </a:lnTo>
                <a:cubicBezTo>
                  <a:pt x="9198407" y="584395"/>
                  <a:pt x="9193078" y="585336"/>
                  <a:pt x="9187501" y="584920"/>
                </a:cubicBezTo>
                <a:cubicBezTo>
                  <a:pt x="9156329" y="590430"/>
                  <a:pt x="9124449" y="593388"/>
                  <a:pt x="9092074" y="593911"/>
                </a:cubicBezTo>
                <a:lnTo>
                  <a:pt x="9074956" y="595524"/>
                </a:lnTo>
                <a:lnTo>
                  <a:pt x="9074930" y="595033"/>
                </a:lnTo>
                <a:lnTo>
                  <a:pt x="9074431" y="595066"/>
                </a:lnTo>
                <a:cubicBezTo>
                  <a:pt x="9073865" y="591293"/>
                  <a:pt x="9073838" y="587507"/>
                  <a:pt x="9073838" y="583715"/>
                </a:cubicBezTo>
                <a:cubicBezTo>
                  <a:pt x="9073838" y="578078"/>
                  <a:pt x="9073897" y="572454"/>
                  <a:pt x="9075209" y="566868"/>
                </a:cubicBezTo>
                <a:cubicBezTo>
                  <a:pt x="9075166" y="535786"/>
                  <a:pt x="9077616" y="505143"/>
                  <a:pt x="9082673" y="475137"/>
                </a:cubicBezTo>
                <a:lnTo>
                  <a:pt x="9083213" y="468500"/>
                </a:lnTo>
                <a:cubicBezTo>
                  <a:pt x="9083382" y="468495"/>
                  <a:pt x="9083551" y="468490"/>
                  <a:pt x="9083718" y="468437"/>
                </a:cubicBezTo>
                <a:cubicBezTo>
                  <a:pt x="9110021" y="285283"/>
                  <a:pt x="9199481" y="121704"/>
                  <a:pt x="9331225" y="0"/>
                </a:cubicBezTo>
                <a:close/>
                <a:moveTo>
                  <a:pt x="8257405" y="0"/>
                </a:moveTo>
                <a:lnTo>
                  <a:pt x="8391420" y="0"/>
                </a:lnTo>
                <a:cubicBezTo>
                  <a:pt x="8469316" y="226290"/>
                  <a:pt x="8665906" y="399791"/>
                  <a:pt x="8909958" y="451830"/>
                </a:cubicBezTo>
                <a:cubicBezTo>
                  <a:pt x="8872107" y="260867"/>
                  <a:pt x="8752698" y="98005"/>
                  <a:pt x="8587228" y="0"/>
                </a:cubicBezTo>
                <a:lnTo>
                  <a:pt x="8795937" y="0"/>
                </a:lnTo>
                <a:cubicBezTo>
                  <a:pt x="8927681" y="121704"/>
                  <a:pt x="9017142" y="285283"/>
                  <a:pt x="9043444" y="468437"/>
                </a:cubicBezTo>
                <a:cubicBezTo>
                  <a:pt x="9043612" y="468490"/>
                  <a:pt x="9043781" y="468495"/>
                  <a:pt x="9043950" y="468500"/>
                </a:cubicBezTo>
                <a:lnTo>
                  <a:pt x="9044490" y="475137"/>
                </a:lnTo>
                <a:cubicBezTo>
                  <a:pt x="9049547" y="505143"/>
                  <a:pt x="9051997" y="535786"/>
                  <a:pt x="9051954" y="566868"/>
                </a:cubicBezTo>
                <a:cubicBezTo>
                  <a:pt x="9053266" y="572454"/>
                  <a:pt x="9053325" y="578078"/>
                  <a:pt x="9053325" y="583715"/>
                </a:cubicBezTo>
                <a:cubicBezTo>
                  <a:pt x="9053325" y="587507"/>
                  <a:pt x="9053298" y="591293"/>
                  <a:pt x="9052732" y="595066"/>
                </a:cubicBezTo>
                <a:lnTo>
                  <a:pt x="9052233" y="595033"/>
                </a:lnTo>
                <a:lnTo>
                  <a:pt x="9052207" y="595524"/>
                </a:lnTo>
                <a:lnTo>
                  <a:pt x="9035089" y="593911"/>
                </a:lnTo>
                <a:cubicBezTo>
                  <a:pt x="9002714" y="593388"/>
                  <a:pt x="8970834" y="590430"/>
                  <a:pt x="8939662" y="584920"/>
                </a:cubicBezTo>
                <a:cubicBezTo>
                  <a:pt x="8934085" y="585336"/>
                  <a:pt x="8928756" y="584395"/>
                  <a:pt x="8923445" y="583392"/>
                </a:cubicBezTo>
                <a:lnTo>
                  <a:pt x="8923329" y="582253"/>
                </a:lnTo>
                <a:cubicBezTo>
                  <a:pt x="8601454" y="529393"/>
                  <a:pt x="8342182" y="299826"/>
                  <a:pt x="8257405" y="0"/>
                </a:cubicBezTo>
                <a:close/>
                <a:moveTo>
                  <a:pt x="7639075" y="0"/>
                </a:moveTo>
                <a:lnTo>
                  <a:pt x="7847784" y="0"/>
                </a:lnTo>
                <a:cubicBezTo>
                  <a:pt x="7682314" y="98005"/>
                  <a:pt x="7562905" y="260867"/>
                  <a:pt x="7525054" y="451830"/>
                </a:cubicBezTo>
                <a:cubicBezTo>
                  <a:pt x="7769107" y="399791"/>
                  <a:pt x="7965696" y="226290"/>
                  <a:pt x="8043592" y="0"/>
                </a:cubicBezTo>
                <a:lnTo>
                  <a:pt x="8177609" y="0"/>
                </a:lnTo>
                <a:cubicBezTo>
                  <a:pt x="8092830" y="299826"/>
                  <a:pt x="7833558" y="529393"/>
                  <a:pt x="7511683" y="582253"/>
                </a:cubicBezTo>
                <a:lnTo>
                  <a:pt x="7511567" y="583392"/>
                </a:lnTo>
                <a:cubicBezTo>
                  <a:pt x="7506256" y="584395"/>
                  <a:pt x="7500927" y="585336"/>
                  <a:pt x="7495350" y="584920"/>
                </a:cubicBezTo>
                <a:cubicBezTo>
                  <a:pt x="7464178" y="590430"/>
                  <a:pt x="7432298" y="593388"/>
                  <a:pt x="7399924" y="593911"/>
                </a:cubicBezTo>
                <a:lnTo>
                  <a:pt x="7382805" y="595524"/>
                </a:lnTo>
                <a:lnTo>
                  <a:pt x="7382779" y="595033"/>
                </a:lnTo>
                <a:lnTo>
                  <a:pt x="7382280" y="595066"/>
                </a:lnTo>
                <a:cubicBezTo>
                  <a:pt x="7381714" y="591293"/>
                  <a:pt x="7381687" y="587507"/>
                  <a:pt x="7381687" y="583715"/>
                </a:cubicBezTo>
                <a:cubicBezTo>
                  <a:pt x="7381687" y="578078"/>
                  <a:pt x="7381746" y="572454"/>
                  <a:pt x="7383058" y="566868"/>
                </a:cubicBezTo>
                <a:cubicBezTo>
                  <a:pt x="7383016" y="535786"/>
                  <a:pt x="7385465" y="505143"/>
                  <a:pt x="7390522" y="475137"/>
                </a:cubicBezTo>
                <a:lnTo>
                  <a:pt x="7391062" y="468500"/>
                </a:lnTo>
                <a:cubicBezTo>
                  <a:pt x="7391231" y="468495"/>
                  <a:pt x="7391400" y="468490"/>
                  <a:pt x="7391568" y="468437"/>
                </a:cubicBezTo>
                <a:cubicBezTo>
                  <a:pt x="7417870" y="285283"/>
                  <a:pt x="7507331" y="121703"/>
                  <a:pt x="7639075" y="0"/>
                </a:cubicBezTo>
                <a:close/>
                <a:moveTo>
                  <a:pt x="6565254" y="0"/>
                </a:moveTo>
                <a:lnTo>
                  <a:pt x="6699270" y="0"/>
                </a:lnTo>
                <a:cubicBezTo>
                  <a:pt x="6777166" y="226290"/>
                  <a:pt x="6973755" y="399791"/>
                  <a:pt x="7217807" y="451830"/>
                </a:cubicBezTo>
                <a:cubicBezTo>
                  <a:pt x="7179956" y="260867"/>
                  <a:pt x="7060547" y="98005"/>
                  <a:pt x="6895077" y="0"/>
                </a:cubicBezTo>
                <a:lnTo>
                  <a:pt x="7103787" y="0"/>
                </a:lnTo>
                <a:cubicBezTo>
                  <a:pt x="7235531" y="121704"/>
                  <a:pt x="7324992" y="285283"/>
                  <a:pt x="7351294" y="468437"/>
                </a:cubicBezTo>
                <a:cubicBezTo>
                  <a:pt x="7351461" y="468490"/>
                  <a:pt x="7351631" y="468495"/>
                  <a:pt x="7351799" y="468500"/>
                </a:cubicBezTo>
                <a:lnTo>
                  <a:pt x="7352340" y="475137"/>
                </a:lnTo>
                <a:cubicBezTo>
                  <a:pt x="7357396" y="505143"/>
                  <a:pt x="7359846" y="535786"/>
                  <a:pt x="7359804" y="566868"/>
                </a:cubicBezTo>
                <a:cubicBezTo>
                  <a:pt x="7361116" y="572454"/>
                  <a:pt x="7361174" y="578078"/>
                  <a:pt x="7361174" y="583715"/>
                </a:cubicBezTo>
                <a:cubicBezTo>
                  <a:pt x="7361174" y="587507"/>
                  <a:pt x="7361147" y="591293"/>
                  <a:pt x="7360581" y="595066"/>
                </a:cubicBezTo>
                <a:lnTo>
                  <a:pt x="7360082" y="595033"/>
                </a:lnTo>
                <a:lnTo>
                  <a:pt x="7360056" y="595524"/>
                </a:lnTo>
                <a:lnTo>
                  <a:pt x="7342938" y="593911"/>
                </a:lnTo>
                <a:cubicBezTo>
                  <a:pt x="7310564" y="593388"/>
                  <a:pt x="7278683" y="590430"/>
                  <a:pt x="7247511" y="584920"/>
                </a:cubicBezTo>
                <a:cubicBezTo>
                  <a:pt x="7241934" y="585336"/>
                  <a:pt x="7236605" y="584395"/>
                  <a:pt x="7231295" y="583392"/>
                </a:cubicBezTo>
                <a:lnTo>
                  <a:pt x="7231179" y="582253"/>
                </a:lnTo>
                <a:cubicBezTo>
                  <a:pt x="6909304" y="529393"/>
                  <a:pt x="6650032" y="299826"/>
                  <a:pt x="6565254" y="0"/>
                </a:cubicBezTo>
                <a:close/>
                <a:moveTo>
                  <a:pt x="5946924" y="0"/>
                </a:moveTo>
                <a:lnTo>
                  <a:pt x="6155633" y="0"/>
                </a:lnTo>
                <a:cubicBezTo>
                  <a:pt x="5990163" y="98005"/>
                  <a:pt x="5870754" y="260867"/>
                  <a:pt x="5832903" y="451830"/>
                </a:cubicBezTo>
                <a:cubicBezTo>
                  <a:pt x="6076956" y="399791"/>
                  <a:pt x="6273545" y="226290"/>
                  <a:pt x="6351441" y="0"/>
                </a:cubicBezTo>
                <a:lnTo>
                  <a:pt x="6485457" y="0"/>
                </a:lnTo>
                <a:cubicBezTo>
                  <a:pt x="6400679" y="299826"/>
                  <a:pt x="6141407" y="529393"/>
                  <a:pt x="5819531" y="582253"/>
                </a:cubicBezTo>
                <a:lnTo>
                  <a:pt x="5819415" y="583392"/>
                </a:lnTo>
                <a:cubicBezTo>
                  <a:pt x="5814105" y="584395"/>
                  <a:pt x="5808776" y="585336"/>
                  <a:pt x="5803199" y="584920"/>
                </a:cubicBezTo>
                <a:cubicBezTo>
                  <a:pt x="5772027" y="590430"/>
                  <a:pt x="5740146" y="593388"/>
                  <a:pt x="5707772" y="593911"/>
                </a:cubicBezTo>
                <a:lnTo>
                  <a:pt x="5690654" y="595524"/>
                </a:lnTo>
                <a:lnTo>
                  <a:pt x="5690628" y="595033"/>
                </a:lnTo>
                <a:lnTo>
                  <a:pt x="5690129" y="595066"/>
                </a:lnTo>
                <a:cubicBezTo>
                  <a:pt x="5689563" y="591293"/>
                  <a:pt x="5689536" y="587507"/>
                  <a:pt x="5689536" y="583715"/>
                </a:cubicBezTo>
                <a:cubicBezTo>
                  <a:pt x="5689536" y="578078"/>
                  <a:pt x="5689594" y="572454"/>
                  <a:pt x="5690906" y="566868"/>
                </a:cubicBezTo>
                <a:cubicBezTo>
                  <a:pt x="5690864" y="535786"/>
                  <a:pt x="5693314" y="505143"/>
                  <a:pt x="5698370" y="475137"/>
                </a:cubicBezTo>
                <a:lnTo>
                  <a:pt x="5698911" y="468500"/>
                </a:lnTo>
                <a:cubicBezTo>
                  <a:pt x="5699079" y="468495"/>
                  <a:pt x="5699249" y="468490"/>
                  <a:pt x="5699416" y="468437"/>
                </a:cubicBezTo>
                <a:cubicBezTo>
                  <a:pt x="5725719" y="285283"/>
                  <a:pt x="5815180" y="121704"/>
                  <a:pt x="5946924" y="0"/>
                </a:cubicBezTo>
                <a:close/>
                <a:moveTo>
                  <a:pt x="4873102" y="0"/>
                </a:moveTo>
                <a:lnTo>
                  <a:pt x="5007119" y="0"/>
                </a:lnTo>
                <a:cubicBezTo>
                  <a:pt x="5085015" y="226291"/>
                  <a:pt x="5281604" y="399791"/>
                  <a:pt x="5525656" y="451830"/>
                </a:cubicBezTo>
                <a:cubicBezTo>
                  <a:pt x="5487805" y="260867"/>
                  <a:pt x="5368397" y="98005"/>
                  <a:pt x="5202927" y="0"/>
                </a:cubicBezTo>
                <a:lnTo>
                  <a:pt x="5411635" y="0"/>
                </a:lnTo>
                <a:cubicBezTo>
                  <a:pt x="5543380" y="121703"/>
                  <a:pt x="5632840" y="285283"/>
                  <a:pt x="5659142" y="468437"/>
                </a:cubicBezTo>
                <a:cubicBezTo>
                  <a:pt x="5659310" y="468490"/>
                  <a:pt x="5659479" y="468495"/>
                  <a:pt x="5659648" y="468499"/>
                </a:cubicBezTo>
                <a:lnTo>
                  <a:pt x="5660188" y="475137"/>
                </a:lnTo>
                <a:cubicBezTo>
                  <a:pt x="5665245" y="505143"/>
                  <a:pt x="5667694" y="535786"/>
                  <a:pt x="5667652" y="566868"/>
                </a:cubicBezTo>
                <a:cubicBezTo>
                  <a:pt x="5668964" y="572454"/>
                  <a:pt x="5669023" y="578078"/>
                  <a:pt x="5669023" y="583715"/>
                </a:cubicBezTo>
                <a:cubicBezTo>
                  <a:pt x="5669023" y="587508"/>
                  <a:pt x="5668996" y="591293"/>
                  <a:pt x="5668430" y="595066"/>
                </a:cubicBezTo>
                <a:lnTo>
                  <a:pt x="5667931" y="595033"/>
                </a:lnTo>
                <a:lnTo>
                  <a:pt x="5667905" y="595524"/>
                </a:lnTo>
                <a:lnTo>
                  <a:pt x="5650786" y="593911"/>
                </a:lnTo>
                <a:cubicBezTo>
                  <a:pt x="5618412" y="593388"/>
                  <a:pt x="5586532" y="590430"/>
                  <a:pt x="5555360" y="584920"/>
                </a:cubicBezTo>
                <a:cubicBezTo>
                  <a:pt x="5549783" y="585336"/>
                  <a:pt x="5544454" y="584395"/>
                  <a:pt x="5539143" y="583392"/>
                </a:cubicBezTo>
                <a:lnTo>
                  <a:pt x="5539027" y="582253"/>
                </a:lnTo>
                <a:cubicBezTo>
                  <a:pt x="5217153" y="529393"/>
                  <a:pt x="4957881" y="299826"/>
                  <a:pt x="4873102" y="0"/>
                </a:cubicBezTo>
                <a:close/>
                <a:moveTo>
                  <a:pt x="4254773" y="0"/>
                </a:moveTo>
                <a:lnTo>
                  <a:pt x="4463482" y="0"/>
                </a:lnTo>
                <a:cubicBezTo>
                  <a:pt x="4298012" y="98005"/>
                  <a:pt x="4178603" y="260867"/>
                  <a:pt x="4140752" y="451830"/>
                </a:cubicBezTo>
                <a:cubicBezTo>
                  <a:pt x="4384804" y="399791"/>
                  <a:pt x="4581394" y="226291"/>
                  <a:pt x="4659290" y="0"/>
                </a:cubicBezTo>
                <a:lnTo>
                  <a:pt x="4793306" y="0"/>
                </a:lnTo>
                <a:cubicBezTo>
                  <a:pt x="4708528" y="299826"/>
                  <a:pt x="4449256" y="529393"/>
                  <a:pt x="4127381" y="582253"/>
                </a:cubicBezTo>
                <a:lnTo>
                  <a:pt x="4127264" y="583392"/>
                </a:lnTo>
                <a:cubicBezTo>
                  <a:pt x="4121954" y="584395"/>
                  <a:pt x="4116625" y="585336"/>
                  <a:pt x="4111048" y="584920"/>
                </a:cubicBezTo>
                <a:cubicBezTo>
                  <a:pt x="4079876" y="590430"/>
                  <a:pt x="4047996" y="593388"/>
                  <a:pt x="4015621" y="593911"/>
                </a:cubicBezTo>
                <a:lnTo>
                  <a:pt x="3998503" y="595524"/>
                </a:lnTo>
                <a:lnTo>
                  <a:pt x="3998477" y="595033"/>
                </a:lnTo>
                <a:lnTo>
                  <a:pt x="3997978" y="595066"/>
                </a:lnTo>
                <a:cubicBezTo>
                  <a:pt x="3997412" y="591293"/>
                  <a:pt x="3997385" y="587507"/>
                  <a:pt x="3997385" y="583715"/>
                </a:cubicBezTo>
                <a:cubicBezTo>
                  <a:pt x="3997385" y="578078"/>
                  <a:pt x="3997443" y="572454"/>
                  <a:pt x="3998755" y="566868"/>
                </a:cubicBezTo>
                <a:cubicBezTo>
                  <a:pt x="3998713" y="535786"/>
                  <a:pt x="4001163" y="505143"/>
                  <a:pt x="4006219" y="475137"/>
                </a:cubicBezTo>
                <a:lnTo>
                  <a:pt x="4006760" y="468499"/>
                </a:lnTo>
                <a:cubicBezTo>
                  <a:pt x="4006928" y="468495"/>
                  <a:pt x="4007098" y="468490"/>
                  <a:pt x="4007265" y="468437"/>
                </a:cubicBezTo>
                <a:cubicBezTo>
                  <a:pt x="4033568" y="285283"/>
                  <a:pt x="4123028" y="121703"/>
                  <a:pt x="4254773" y="0"/>
                </a:cubicBezTo>
                <a:close/>
                <a:moveTo>
                  <a:pt x="3180951" y="0"/>
                </a:moveTo>
                <a:lnTo>
                  <a:pt x="3314968" y="0"/>
                </a:lnTo>
                <a:cubicBezTo>
                  <a:pt x="3392864" y="226291"/>
                  <a:pt x="3589453" y="399791"/>
                  <a:pt x="3833505" y="451830"/>
                </a:cubicBezTo>
                <a:cubicBezTo>
                  <a:pt x="3795654" y="260867"/>
                  <a:pt x="3676245" y="98005"/>
                  <a:pt x="3510776" y="0"/>
                </a:cubicBezTo>
                <a:lnTo>
                  <a:pt x="3719484" y="0"/>
                </a:lnTo>
                <a:cubicBezTo>
                  <a:pt x="3851229" y="121703"/>
                  <a:pt x="3940689" y="285283"/>
                  <a:pt x="3966991" y="468437"/>
                </a:cubicBezTo>
                <a:cubicBezTo>
                  <a:pt x="3967159" y="468490"/>
                  <a:pt x="3967328" y="468495"/>
                  <a:pt x="3967497" y="468499"/>
                </a:cubicBezTo>
                <a:lnTo>
                  <a:pt x="3968037" y="475137"/>
                </a:lnTo>
                <a:cubicBezTo>
                  <a:pt x="3973094" y="505143"/>
                  <a:pt x="3975543" y="535786"/>
                  <a:pt x="3975501" y="566868"/>
                </a:cubicBezTo>
                <a:cubicBezTo>
                  <a:pt x="3976813" y="572454"/>
                  <a:pt x="3976872" y="578078"/>
                  <a:pt x="3976872" y="583715"/>
                </a:cubicBezTo>
                <a:cubicBezTo>
                  <a:pt x="3976872" y="587508"/>
                  <a:pt x="3976845" y="591293"/>
                  <a:pt x="3976279" y="595066"/>
                </a:cubicBezTo>
                <a:lnTo>
                  <a:pt x="3975780" y="595033"/>
                </a:lnTo>
                <a:lnTo>
                  <a:pt x="3975754" y="595524"/>
                </a:lnTo>
                <a:lnTo>
                  <a:pt x="3958635" y="593911"/>
                </a:lnTo>
                <a:cubicBezTo>
                  <a:pt x="3926261" y="593388"/>
                  <a:pt x="3894381" y="590430"/>
                  <a:pt x="3863209" y="584920"/>
                </a:cubicBezTo>
                <a:cubicBezTo>
                  <a:pt x="3857632" y="585336"/>
                  <a:pt x="3852303" y="584395"/>
                  <a:pt x="3846992" y="583392"/>
                </a:cubicBezTo>
                <a:lnTo>
                  <a:pt x="3846876" y="582253"/>
                </a:lnTo>
                <a:cubicBezTo>
                  <a:pt x="3525002" y="529393"/>
                  <a:pt x="3265729" y="299826"/>
                  <a:pt x="3180951" y="0"/>
                </a:cubicBezTo>
                <a:close/>
                <a:moveTo>
                  <a:pt x="2562622" y="0"/>
                </a:moveTo>
                <a:lnTo>
                  <a:pt x="2771330" y="0"/>
                </a:lnTo>
                <a:cubicBezTo>
                  <a:pt x="2605861" y="98005"/>
                  <a:pt x="2486452" y="260867"/>
                  <a:pt x="2448601" y="451830"/>
                </a:cubicBezTo>
                <a:cubicBezTo>
                  <a:pt x="2692653" y="399791"/>
                  <a:pt x="2889242" y="226291"/>
                  <a:pt x="2967139" y="0"/>
                </a:cubicBezTo>
                <a:lnTo>
                  <a:pt x="3101155" y="0"/>
                </a:lnTo>
                <a:cubicBezTo>
                  <a:pt x="3016377" y="299826"/>
                  <a:pt x="2757105" y="529393"/>
                  <a:pt x="2435230" y="582253"/>
                </a:cubicBezTo>
                <a:lnTo>
                  <a:pt x="2435113" y="583392"/>
                </a:lnTo>
                <a:cubicBezTo>
                  <a:pt x="2429803" y="584395"/>
                  <a:pt x="2424474" y="585336"/>
                  <a:pt x="2418897" y="584920"/>
                </a:cubicBezTo>
                <a:cubicBezTo>
                  <a:pt x="2387725" y="590430"/>
                  <a:pt x="2355845" y="593388"/>
                  <a:pt x="2323470" y="593911"/>
                </a:cubicBezTo>
                <a:lnTo>
                  <a:pt x="2306352" y="595524"/>
                </a:lnTo>
                <a:lnTo>
                  <a:pt x="2306326" y="595033"/>
                </a:lnTo>
                <a:lnTo>
                  <a:pt x="2305827" y="595066"/>
                </a:lnTo>
                <a:cubicBezTo>
                  <a:pt x="2305261" y="591293"/>
                  <a:pt x="2305234" y="587507"/>
                  <a:pt x="2305234" y="583715"/>
                </a:cubicBezTo>
                <a:cubicBezTo>
                  <a:pt x="2305234" y="578078"/>
                  <a:pt x="2305292" y="572454"/>
                  <a:pt x="2306604" y="566868"/>
                </a:cubicBezTo>
                <a:cubicBezTo>
                  <a:pt x="2306562" y="535786"/>
                  <a:pt x="2309012" y="505143"/>
                  <a:pt x="2314068" y="475137"/>
                </a:cubicBezTo>
                <a:lnTo>
                  <a:pt x="2314609" y="468499"/>
                </a:lnTo>
                <a:cubicBezTo>
                  <a:pt x="2314777" y="468495"/>
                  <a:pt x="2314947" y="468490"/>
                  <a:pt x="2315114" y="468437"/>
                </a:cubicBezTo>
                <a:cubicBezTo>
                  <a:pt x="2341417" y="285283"/>
                  <a:pt x="2430877" y="121704"/>
                  <a:pt x="2562622" y="0"/>
                </a:cubicBezTo>
                <a:close/>
                <a:moveTo>
                  <a:pt x="1488800" y="0"/>
                </a:moveTo>
                <a:lnTo>
                  <a:pt x="1622816" y="0"/>
                </a:lnTo>
                <a:cubicBezTo>
                  <a:pt x="1700712" y="226290"/>
                  <a:pt x="1897302" y="399791"/>
                  <a:pt x="2141354" y="451830"/>
                </a:cubicBezTo>
                <a:cubicBezTo>
                  <a:pt x="2103503" y="260867"/>
                  <a:pt x="1984094" y="98005"/>
                  <a:pt x="1818624" y="0"/>
                </a:cubicBezTo>
                <a:lnTo>
                  <a:pt x="2027333" y="0"/>
                </a:lnTo>
                <a:cubicBezTo>
                  <a:pt x="2159078" y="121703"/>
                  <a:pt x="2248538" y="285283"/>
                  <a:pt x="2274840" y="468437"/>
                </a:cubicBezTo>
                <a:cubicBezTo>
                  <a:pt x="2275008" y="468490"/>
                  <a:pt x="2275177" y="468495"/>
                  <a:pt x="2275346" y="468500"/>
                </a:cubicBezTo>
                <a:lnTo>
                  <a:pt x="2275886" y="475137"/>
                </a:lnTo>
                <a:cubicBezTo>
                  <a:pt x="2280943" y="505143"/>
                  <a:pt x="2283392" y="535786"/>
                  <a:pt x="2283350" y="566868"/>
                </a:cubicBezTo>
                <a:cubicBezTo>
                  <a:pt x="2284662" y="572454"/>
                  <a:pt x="2284721" y="578078"/>
                  <a:pt x="2284721" y="583715"/>
                </a:cubicBezTo>
                <a:cubicBezTo>
                  <a:pt x="2284721" y="587508"/>
                  <a:pt x="2284694" y="591293"/>
                  <a:pt x="2284128" y="595066"/>
                </a:cubicBezTo>
                <a:lnTo>
                  <a:pt x="2283629" y="595033"/>
                </a:lnTo>
                <a:lnTo>
                  <a:pt x="2283603" y="595524"/>
                </a:lnTo>
                <a:lnTo>
                  <a:pt x="2266484" y="593911"/>
                </a:lnTo>
                <a:cubicBezTo>
                  <a:pt x="2234110" y="593388"/>
                  <a:pt x="2202230" y="590430"/>
                  <a:pt x="2171058" y="584920"/>
                </a:cubicBezTo>
                <a:cubicBezTo>
                  <a:pt x="2165481" y="585336"/>
                  <a:pt x="2160152" y="584395"/>
                  <a:pt x="2154841" y="583392"/>
                </a:cubicBezTo>
                <a:lnTo>
                  <a:pt x="2154725" y="582253"/>
                </a:lnTo>
                <a:cubicBezTo>
                  <a:pt x="1832850" y="529393"/>
                  <a:pt x="1573578" y="299826"/>
                  <a:pt x="1488800" y="0"/>
                </a:cubicBezTo>
                <a:close/>
                <a:moveTo>
                  <a:pt x="870471" y="0"/>
                </a:moveTo>
                <a:lnTo>
                  <a:pt x="1079179" y="0"/>
                </a:lnTo>
                <a:cubicBezTo>
                  <a:pt x="913710" y="98005"/>
                  <a:pt x="794301" y="260867"/>
                  <a:pt x="756450" y="451830"/>
                </a:cubicBezTo>
                <a:cubicBezTo>
                  <a:pt x="1000502" y="399791"/>
                  <a:pt x="1197091" y="226291"/>
                  <a:pt x="1274988" y="0"/>
                </a:cubicBezTo>
                <a:lnTo>
                  <a:pt x="1409004" y="0"/>
                </a:lnTo>
                <a:cubicBezTo>
                  <a:pt x="1324226" y="299826"/>
                  <a:pt x="1064954" y="529393"/>
                  <a:pt x="743078" y="582253"/>
                </a:cubicBezTo>
                <a:lnTo>
                  <a:pt x="742962" y="583392"/>
                </a:lnTo>
                <a:cubicBezTo>
                  <a:pt x="737652" y="584395"/>
                  <a:pt x="732323" y="585336"/>
                  <a:pt x="726746" y="584920"/>
                </a:cubicBezTo>
                <a:cubicBezTo>
                  <a:pt x="695574" y="590430"/>
                  <a:pt x="663693" y="593388"/>
                  <a:pt x="631319" y="593911"/>
                </a:cubicBezTo>
                <a:lnTo>
                  <a:pt x="614201" y="595524"/>
                </a:lnTo>
                <a:lnTo>
                  <a:pt x="614175" y="595033"/>
                </a:lnTo>
                <a:lnTo>
                  <a:pt x="613676" y="595066"/>
                </a:lnTo>
                <a:cubicBezTo>
                  <a:pt x="613110" y="591293"/>
                  <a:pt x="613083" y="587507"/>
                  <a:pt x="613083" y="583715"/>
                </a:cubicBezTo>
                <a:cubicBezTo>
                  <a:pt x="613083" y="578078"/>
                  <a:pt x="613141" y="572454"/>
                  <a:pt x="614453" y="566868"/>
                </a:cubicBezTo>
                <a:cubicBezTo>
                  <a:pt x="614411" y="535786"/>
                  <a:pt x="616861" y="505143"/>
                  <a:pt x="621918" y="475137"/>
                </a:cubicBezTo>
                <a:lnTo>
                  <a:pt x="622458" y="468499"/>
                </a:lnTo>
                <a:cubicBezTo>
                  <a:pt x="622626" y="468495"/>
                  <a:pt x="622796" y="468490"/>
                  <a:pt x="622963" y="468437"/>
                </a:cubicBezTo>
                <a:cubicBezTo>
                  <a:pt x="649266" y="285283"/>
                  <a:pt x="738726" y="121703"/>
                  <a:pt x="870471" y="0"/>
                </a:cubicBezTo>
                <a:close/>
                <a:moveTo>
                  <a:pt x="126374" y="0"/>
                </a:moveTo>
                <a:lnTo>
                  <a:pt x="334376" y="0"/>
                </a:lnTo>
                <a:cubicBezTo>
                  <a:pt x="466684" y="121261"/>
                  <a:pt x="556352" y="285035"/>
                  <a:pt x="582690" y="468437"/>
                </a:cubicBezTo>
                <a:cubicBezTo>
                  <a:pt x="582857" y="468490"/>
                  <a:pt x="583026" y="468495"/>
                  <a:pt x="583195" y="468499"/>
                </a:cubicBezTo>
                <a:lnTo>
                  <a:pt x="583735" y="475137"/>
                </a:lnTo>
                <a:cubicBezTo>
                  <a:pt x="588792" y="505143"/>
                  <a:pt x="591242" y="535786"/>
                  <a:pt x="591199" y="566868"/>
                </a:cubicBezTo>
                <a:cubicBezTo>
                  <a:pt x="592511" y="572454"/>
                  <a:pt x="592570" y="578078"/>
                  <a:pt x="592570" y="583715"/>
                </a:cubicBezTo>
                <a:cubicBezTo>
                  <a:pt x="592570" y="587507"/>
                  <a:pt x="592543" y="591293"/>
                  <a:pt x="591977" y="595066"/>
                </a:cubicBezTo>
                <a:lnTo>
                  <a:pt x="591478" y="595033"/>
                </a:lnTo>
                <a:lnTo>
                  <a:pt x="591452" y="595524"/>
                </a:lnTo>
                <a:lnTo>
                  <a:pt x="574334" y="593911"/>
                </a:lnTo>
                <a:cubicBezTo>
                  <a:pt x="541959" y="593388"/>
                  <a:pt x="510079" y="590430"/>
                  <a:pt x="478907" y="584920"/>
                </a:cubicBezTo>
                <a:cubicBezTo>
                  <a:pt x="473330" y="585336"/>
                  <a:pt x="468001" y="584395"/>
                  <a:pt x="462690" y="583392"/>
                </a:cubicBezTo>
                <a:lnTo>
                  <a:pt x="462574" y="582253"/>
                </a:lnTo>
                <a:cubicBezTo>
                  <a:pt x="282200" y="552631"/>
                  <a:pt x="121485" y="467518"/>
                  <a:pt x="0" y="345575"/>
                </a:cubicBezTo>
                <a:lnTo>
                  <a:pt x="0" y="140406"/>
                </a:lnTo>
                <a:cubicBezTo>
                  <a:pt x="97584" y="296912"/>
                  <a:pt x="258975" y="411268"/>
                  <a:pt x="449203" y="451830"/>
                </a:cubicBezTo>
                <a:cubicBezTo>
                  <a:pt x="411344" y="260824"/>
                  <a:pt x="291889" y="97931"/>
                  <a:pt x="1263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4960137"/>
            <a:ext cx="7772400" cy="1463040"/>
          </a:xfrm>
        </p:spPr>
        <p:txBody>
          <a:bodyPr anchor="ctr">
            <a:normAutofit/>
          </a:bodyPr>
          <a:lstStyle>
            <a:lvl1pPr algn="r">
              <a:defRPr sz="5000" b="0" spc="200" baseline="0"/>
            </a:lvl1pPr>
          </a:lstStyle>
          <a:p>
            <a:r>
              <a:rPr lang="en-US"/>
              <a:t>Click to edit Master title style</a:t>
            </a:r>
            <a:endParaRPr lang="en-US" dirty="0"/>
          </a:p>
        </p:txBody>
      </p:sp>
      <p:sp>
        <p:nvSpPr>
          <p:cNvPr id="3" name="Text Placeholder 2"/>
          <p:cNvSpPr>
            <a:spLocks noGrp="1"/>
          </p:cNvSpPr>
          <p:nvPr>
            <p:ph type="body" idx="1"/>
          </p:nvPr>
        </p:nvSpPr>
        <p:spPr>
          <a:xfrm>
            <a:off x="8610600" y="4960137"/>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0CAF79-F6CC-4549-8F65-E29060BAC01E}" type="datetimeFigureOut">
              <a:rPr lang="en-GB" smtClean="0"/>
              <a:t>02/10/2023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06F8FE-7521-43EC-9F4B-942F0A313672}"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35291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9720072" cy="1499616"/>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24127"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989320" y="2286000"/>
            <a:ext cx="475488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A0CAF79-F6CC-4549-8F65-E29060BAC01E}" type="datetimeFigureOut">
              <a:rPr lang="en-GB" smtClean="0"/>
              <a:t>02/10/2023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06F8FE-7521-43EC-9F4B-942F0A313672}" type="slidenum">
              <a:rPr lang="en-GB" smtClean="0"/>
              <a:t>‹#›</a:t>
            </a:fld>
            <a:endParaRPr lang="en-GB"/>
          </a:p>
        </p:txBody>
      </p:sp>
    </p:spTree>
    <p:extLst>
      <p:ext uri="{BB962C8B-B14F-4D97-AF65-F5344CB8AC3E}">
        <p14:creationId xmlns:p14="http://schemas.microsoft.com/office/powerpoint/2010/main" val="38701172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24128" y="2179636"/>
            <a:ext cx="4754880" cy="822960"/>
          </a:xfrm>
        </p:spPr>
        <p:txBody>
          <a:bodyPr lIns="137160" rIns="137160" anchor="ctr">
            <a:normAutofit/>
          </a:bodyPr>
          <a:lstStyle>
            <a:lvl1pPr marL="0" indent="0">
              <a:spcBef>
                <a:spcPts val="0"/>
              </a:spcBef>
              <a:spcAft>
                <a:spcPts val="0"/>
              </a:spcAft>
              <a:buNone/>
              <a:defRPr sz="23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2412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990888" y="2179636"/>
            <a:ext cx="4754880" cy="822960"/>
          </a:xfrm>
        </p:spPr>
        <p:txBody>
          <a:bodyPr lIns="137160" rIns="137160" anchor="ctr">
            <a:normAutofit/>
          </a:bodyPr>
          <a:lstStyle>
            <a:lvl1pPr marL="0" indent="0">
              <a:spcBef>
                <a:spcPts val="0"/>
              </a:spcBef>
              <a:spcAft>
                <a:spcPts val="0"/>
              </a:spcAft>
              <a:buNone/>
              <a:defRPr lang="en-US" sz="23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en-US"/>
              <a:t>Click to edit Master text styles</a:t>
            </a:r>
          </a:p>
        </p:txBody>
      </p:sp>
      <p:sp>
        <p:nvSpPr>
          <p:cNvPr id="6" name="Content Placeholder 5"/>
          <p:cNvSpPr>
            <a:spLocks noGrp="1"/>
          </p:cNvSpPr>
          <p:nvPr>
            <p:ph sz="quarter" idx="4"/>
          </p:nvPr>
        </p:nvSpPr>
        <p:spPr>
          <a:xfrm>
            <a:off x="5990888" y="2967788"/>
            <a:ext cx="4754880" cy="33415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A0CAF79-F6CC-4549-8F65-E29060BAC01E}" type="datetimeFigureOut">
              <a:rPr lang="en-GB" smtClean="0"/>
              <a:t>02/10/2023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306F8FE-7521-43EC-9F4B-942F0A313672}" type="slidenum">
              <a:rPr lang="en-GB" smtClean="0"/>
              <a:t>‹#›</a:t>
            </a:fld>
            <a:endParaRPr lang="en-GB"/>
          </a:p>
        </p:txBody>
      </p:sp>
    </p:spTree>
    <p:extLst>
      <p:ext uri="{BB962C8B-B14F-4D97-AF65-F5344CB8AC3E}">
        <p14:creationId xmlns:p14="http://schemas.microsoft.com/office/powerpoint/2010/main" val="659969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A0CAF79-F6CC-4549-8F65-E29060BAC01E}" type="datetimeFigureOut">
              <a:rPr lang="en-GB" smtClean="0"/>
              <a:t>02/10/2023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306F8FE-7521-43EC-9F4B-942F0A313672}" type="slidenum">
              <a:rPr lang="en-GB" smtClean="0"/>
              <a:t>‹#›</a:t>
            </a:fld>
            <a:endParaRPr lang="en-GB"/>
          </a:p>
        </p:txBody>
      </p:sp>
    </p:spTree>
    <p:extLst>
      <p:ext uri="{BB962C8B-B14F-4D97-AF65-F5344CB8AC3E}">
        <p14:creationId xmlns:p14="http://schemas.microsoft.com/office/powerpoint/2010/main" val="23222716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0CAF79-F6CC-4549-8F65-E29060BAC01E}" type="datetimeFigureOut">
              <a:rPr lang="en-GB" smtClean="0"/>
              <a:t>02/10/2023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306F8FE-7521-43EC-9F4B-942F0A313672}" type="slidenum">
              <a:rPr lang="en-GB" smtClean="0"/>
              <a:t>‹#›</a:t>
            </a:fld>
            <a:endParaRPr lang="en-GB"/>
          </a:p>
        </p:txBody>
      </p:sp>
    </p:spTree>
    <p:extLst>
      <p:ext uri="{BB962C8B-B14F-4D97-AF65-F5344CB8AC3E}">
        <p14:creationId xmlns:p14="http://schemas.microsoft.com/office/powerpoint/2010/main" val="20450822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a:xfrm>
            <a:off x="1024128" y="471509"/>
            <a:ext cx="4389120" cy="1737360"/>
          </a:xfrm>
        </p:spPr>
        <p:txBody>
          <a:bodyPr>
            <a:noAutofit/>
          </a:bodyPr>
          <a:lstStyle>
            <a:lvl1pPr>
              <a:lnSpc>
                <a:spcPct val="80000"/>
              </a:lnSpc>
              <a:defRPr sz="4000"/>
            </a:lvl1pPr>
          </a:lstStyle>
          <a:p>
            <a:r>
              <a:rPr lang="en-US"/>
              <a:t>Click to edit Master title style</a:t>
            </a:r>
            <a:endParaRPr lang="en-US" dirty="0"/>
          </a:p>
        </p:txBody>
      </p:sp>
      <p:sp>
        <p:nvSpPr>
          <p:cNvPr id="3" name="Content Placeholder 2"/>
          <p:cNvSpPr>
            <a:spLocks noGrp="1"/>
          </p:cNvSpPr>
          <p:nvPr>
            <p:ph idx="1"/>
          </p:nvPr>
        </p:nvSpPr>
        <p:spPr>
          <a:xfrm>
            <a:off x="5715000" y="822960"/>
            <a:ext cx="5678424" cy="5184648"/>
          </a:xfrm>
        </p:spPr>
        <p:txBody>
          <a:bodyPr/>
          <a:lstStyle>
            <a:lvl1pPr>
              <a:defRPr sz="2400"/>
            </a:lvl1pPr>
            <a:lvl2pPr>
              <a:defRPr sz="20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24128" y="2257506"/>
            <a:ext cx="438912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A0CAF79-F6CC-4549-8F65-E29060BAC01E}" type="datetimeFigureOut">
              <a:rPr lang="en-GB" smtClean="0"/>
              <a:t>02/10/2023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06F8FE-7521-43EC-9F4B-942F0A313672}" type="slidenum">
              <a:rPr lang="en-GB" smtClean="0"/>
              <a:t>‹#›</a:t>
            </a:fld>
            <a:endParaRPr lang="en-GB"/>
          </a:p>
        </p:txBody>
      </p:sp>
    </p:spTree>
    <p:extLst>
      <p:ext uri="{BB962C8B-B14F-4D97-AF65-F5344CB8AC3E}">
        <p14:creationId xmlns:p14="http://schemas.microsoft.com/office/powerpoint/2010/main" val="3074400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4960138"/>
            <a:ext cx="7772400" cy="1463040"/>
          </a:xfrm>
        </p:spPr>
        <p:txBody>
          <a:bodyPr anchor="ctr">
            <a:normAutofit/>
          </a:bodyPr>
          <a:lstStyle>
            <a:lvl1pPr algn="r">
              <a:defRPr sz="5000" spc="2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1"/>
            <a:ext cx="12188952" cy="4572000"/>
          </a:xfrm>
          <a:solidFill>
            <a:schemeClr val="accent1">
              <a:lumMod val="60000"/>
              <a:lumOff val="40000"/>
            </a:schemeClr>
          </a:solidFill>
        </p:spPr>
        <p:txBody>
          <a:bodyPr lIns="457200" tIns="365760" rIns="45720" bIns="4572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610600" y="4960138"/>
            <a:ext cx="3200400" cy="1463040"/>
          </a:xfrm>
        </p:spPr>
        <p:txBody>
          <a:bodyPr lIns="91440" rIns="91440" anchor="ctr">
            <a:normAutofit/>
          </a:bodyPr>
          <a:lstStyle>
            <a:lvl1pPr marL="0" indent="0">
              <a:lnSpc>
                <a:spcPct val="100000"/>
              </a:lnSpc>
              <a:spcBef>
                <a:spcPts val="0"/>
              </a:spcBef>
              <a:buNone/>
              <a:defRPr sz="1800">
                <a:solidFill>
                  <a:schemeClr val="tx1">
                    <a:lumMod val="95000"/>
                    <a:lumOff val="5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A0CAF79-F6CC-4549-8F65-E29060BAC01E}" type="datetimeFigureOut">
              <a:rPr lang="en-GB" smtClean="0"/>
              <a:t>02/10/2023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06F8FE-7521-43EC-9F4B-942F0A313672}" type="slidenum">
              <a:rPr lang="en-GB" smtClean="0"/>
              <a:t>‹#›</a:t>
            </a:fld>
            <a:endParaRPr lang="en-GB"/>
          </a:p>
        </p:txBody>
      </p:sp>
      <p:cxnSp>
        <p:nvCxnSpPr>
          <p:cNvPr id="8" name="Straight Connector 7"/>
          <p:cNvCxnSpPr/>
          <p:nvPr/>
        </p:nvCxnSpPr>
        <p:spPr>
          <a:xfrm flipV="1">
            <a:off x="8386843"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4400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0CAF79-F6CC-4549-8F65-E29060BAC01E}" type="datetimeFigureOut">
              <a:rPr lang="en-GB" smtClean="0"/>
              <a:t>02/10/2023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06F8FE-7521-43EC-9F4B-942F0A313672}" type="slidenum">
              <a:rPr lang="en-GB" smtClean="0"/>
              <a:t>‹#›</a:t>
            </a:fld>
            <a:endParaRPr lang="en-GB"/>
          </a:p>
        </p:txBody>
      </p:sp>
    </p:spTree>
    <p:extLst>
      <p:ext uri="{BB962C8B-B14F-4D97-AF65-F5344CB8AC3E}">
        <p14:creationId xmlns:p14="http://schemas.microsoft.com/office/powerpoint/2010/main" val="23582533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762000"/>
            <a:ext cx="2628900" cy="5410200"/>
          </a:xfrm>
        </p:spPr>
        <p:txBody>
          <a:bodyPr vert="eaVert" lIns="45720" tIns="91440" rIns="45720" bIns="91440"/>
          <a:lstStyle/>
          <a:p>
            <a:r>
              <a:rPr lang="en-US"/>
              <a:t>Click to edit Master title style</a:t>
            </a:r>
            <a:endParaRPr lang="en-US" dirty="0"/>
          </a:p>
        </p:txBody>
      </p:sp>
      <p:sp>
        <p:nvSpPr>
          <p:cNvPr id="3" name="Vertical Text Placeholder 2"/>
          <p:cNvSpPr>
            <a:spLocks noGrp="1"/>
          </p:cNvSpPr>
          <p:nvPr>
            <p:ph type="body" orient="vert" idx="1"/>
          </p:nvPr>
        </p:nvSpPr>
        <p:spPr>
          <a:xfrm>
            <a:off x="990601" y="762000"/>
            <a:ext cx="758190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0CAF79-F6CC-4549-8F65-E29060BAC01E}" type="datetimeFigureOut">
              <a:rPr lang="en-GB" smtClean="0"/>
              <a:t>02/10/2023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06F8FE-7521-43EC-9F4B-942F0A313672}" type="slidenum">
              <a:rPr lang="en-GB" smtClean="0"/>
              <a:t>‹#›</a:t>
            </a:fld>
            <a:endParaRPr lang="en-GB"/>
          </a:p>
        </p:txBody>
      </p:sp>
      <p:cxnSp>
        <p:nvCxnSpPr>
          <p:cNvPr id="7" name="Straight Connector 6"/>
          <p:cNvCxnSpPr/>
          <p:nvPr/>
        </p:nvCxnSpPr>
        <p:spPr>
          <a:xfrm rot="5400000" flipV="1">
            <a:off x="10058400" y="59263"/>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010534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Fullscreen Objec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9635189" y="6492877"/>
            <a:ext cx="683339" cy="365125"/>
          </a:xfrm>
        </p:spPr>
        <p:txBody>
          <a:bodyPr/>
          <a:lstStyle/>
          <a:p>
            <a:fld id="{5DFEDB64-84C3-4240-BCBA-134AE1D9082C}" type="slidenum">
              <a:rPr lang="en-GB" smtClean="0"/>
              <a:t>‹#›</a:t>
            </a:fld>
            <a:endParaRPr lang="en-GB" dirty="0"/>
          </a:p>
        </p:txBody>
      </p:sp>
      <p:sp>
        <p:nvSpPr>
          <p:cNvPr id="3" name="Content Placeholder 2"/>
          <p:cNvSpPr>
            <a:spLocks noGrp="1"/>
          </p:cNvSpPr>
          <p:nvPr>
            <p:ph sz="quarter" idx="14"/>
          </p:nvPr>
        </p:nvSpPr>
        <p:spPr>
          <a:xfrm>
            <a:off x="461475" y="478566"/>
            <a:ext cx="11246264" cy="5896599"/>
          </a:xfrm>
        </p:spPr>
        <p:txBody>
          <a:bodyPr/>
          <a:lstStyle>
            <a:lvl1pPr marL="0" indent="0">
              <a:buNone/>
              <a:defRPr/>
            </a:lvl1pPr>
          </a:lstStyle>
          <a:p>
            <a:pPr lvl="0"/>
            <a:r>
              <a:rPr lang="en-US"/>
              <a:t>Edit Master text styles</a:t>
            </a:r>
          </a:p>
        </p:txBody>
      </p:sp>
    </p:spTree>
    <p:extLst>
      <p:ext uri="{BB962C8B-B14F-4D97-AF65-F5344CB8AC3E}">
        <p14:creationId xmlns:p14="http://schemas.microsoft.com/office/powerpoint/2010/main" val="1978318841"/>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24128" y="585216"/>
            <a:ext cx="9720072" cy="149961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24128" y="2286000"/>
            <a:ext cx="9720073" cy="4023360"/>
          </a:xfrm>
          <a:prstGeom prst="rect">
            <a:avLst/>
          </a:prstGeom>
        </p:spPr>
        <p:txBody>
          <a:bodyPr vert="horz" lIns="45720" tIns="45720" rIns="4572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24129" y="6470704"/>
            <a:ext cx="2154143"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5A0CAF79-F6CC-4549-8F65-E29060BAC01E}" type="datetimeFigureOut">
              <a:rPr lang="en-GB" smtClean="0"/>
              <a:t>02/10/2023</a:t>
            </a:fld>
            <a:endParaRPr lang="en-GB"/>
          </a:p>
        </p:txBody>
      </p:sp>
      <p:sp>
        <p:nvSpPr>
          <p:cNvPr id="5" name="Footer Placeholder 4"/>
          <p:cNvSpPr>
            <a:spLocks noGrp="1"/>
          </p:cNvSpPr>
          <p:nvPr>
            <p:ph type="ftr" sz="quarter" idx="3"/>
          </p:nvPr>
        </p:nvSpPr>
        <p:spPr>
          <a:xfrm>
            <a:off x="4842932" y="6470704"/>
            <a:ext cx="5901459"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en-GB"/>
          </a:p>
        </p:txBody>
      </p:sp>
      <p:sp>
        <p:nvSpPr>
          <p:cNvPr id="6" name="Slide Number Placeholder 5"/>
          <p:cNvSpPr>
            <a:spLocks noGrp="1"/>
          </p:cNvSpPr>
          <p:nvPr>
            <p:ph type="sldNum" sz="quarter" idx="4"/>
          </p:nvPr>
        </p:nvSpPr>
        <p:spPr>
          <a:xfrm>
            <a:off x="10837333" y="6470704"/>
            <a:ext cx="97366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0306F8FE-7521-43EC-9F4B-942F0A313672}" type="slidenum">
              <a:rPr lang="en-GB" smtClean="0"/>
              <a:t>‹#›</a:t>
            </a:fld>
            <a:endParaRPr lang="en-GB"/>
          </a:p>
        </p:txBody>
      </p:sp>
      <p:cxnSp>
        <p:nvCxnSpPr>
          <p:cNvPr id="7" name="Straight Connector 6"/>
          <p:cNvCxnSpPr/>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9317648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80000"/>
        </a:lnSpc>
        <a:spcBef>
          <a:spcPct val="0"/>
        </a:spcBef>
        <a:buNone/>
        <a:defRPr sz="50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2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8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mailto:hwb@uwtsd.ac.uk" TargetMode="External"/><Relationship Id="rId2" Type="http://schemas.openxmlformats.org/officeDocument/2006/relationships/hyperlink" Target="https://www.uwtsd.ac.uk/student-services/wellbeing-support/"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5.sv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stonewall.org.uk/our-work/campaigns/ban-conversion-therapy"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7.svg"/><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Diversity and inclusion at WeWork | Careers at WeWork">
            <a:extLst>
              <a:ext uri="{FF2B5EF4-FFF2-40B4-BE49-F238E27FC236}">
                <a16:creationId xmlns:a16="http://schemas.microsoft.com/office/drawing/2014/main" id="{38D05A65-B677-BC69-D2ED-62F69FB6A2F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02" t="1086" r="13979"/>
          <a:stretch/>
        </p:blipFill>
        <p:spPr bwMode="auto">
          <a:xfrm>
            <a:off x="3523488" y="10"/>
            <a:ext cx="8668512"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4E22413-F106-C2E8-0C39-FE5637212107}"/>
              </a:ext>
            </a:extLst>
          </p:cNvPr>
          <p:cNvSpPr>
            <a:spLocks noGrp="1"/>
          </p:cNvSpPr>
          <p:nvPr>
            <p:ph type="ctrTitle"/>
          </p:nvPr>
        </p:nvSpPr>
        <p:spPr>
          <a:xfrm>
            <a:off x="477981" y="1122363"/>
            <a:ext cx="4023360" cy="3204134"/>
          </a:xfrm>
        </p:spPr>
        <p:txBody>
          <a:bodyPr anchor="b">
            <a:normAutofit/>
          </a:bodyPr>
          <a:lstStyle/>
          <a:p>
            <a:pPr algn="l"/>
            <a:r>
              <a:rPr lang="en-GB" sz="4800" dirty="0"/>
              <a:t>Gender, Race, Religion and Crime</a:t>
            </a:r>
          </a:p>
        </p:txBody>
      </p:sp>
      <p:sp>
        <p:nvSpPr>
          <p:cNvPr id="3" name="Subtitle 2">
            <a:extLst>
              <a:ext uri="{FF2B5EF4-FFF2-40B4-BE49-F238E27FC236}">
                <a16:creationId xmlns:a16="http://schemas.microsoft.com/office/drawing/2014/main" id="{808099F1-1C63-44D1-D6C9-2D71ABBA883F}"/>
              </a:ext>
            </a:extLst>
          </p:cNvPr>
          <p:cNvSpPr>
            <a:spLocks noGrp="1"/>
          </p:cNvSpPr>
          <p:nvPr>
            <p:ph type="subTitle" idx="1"/>
          </p:nvPr>
        </p:nvSpPr>
        <p:spPr>
          <a:xfrm>
            <a:off x="477980" y="4872922"/>
            <a:ext cx="4023359" cy="1208141"/>
          </a:xfrm>
        </p:spPr>
        <p:txBody>
          <a:bodyPr>
            <a:normAutofit/>
          </a:bodyPr>
          <a:lstStyle/>
          <a:p>
            <a:pPr algn="l"/>
            <a:r>
              <a:rPr lang="en-GB" sz="2000" dirty="0"/>
              <a:t>Lecture 1: Introduction</a:t>
            </a:r>
          </a:p>
          <a:p>
            <a:pPr algn="l"/>
            <a:r>
              <a:rPr lang="en-GB" sz="2000" dirty="0"/>
              <a:t>Jane Davies</a:t>
            </a:r>
          </a:p>
          <a:p>
            <a:pPr algn="l"/>
            <a:r>
              <a:rPr lang="en-GB" sz="2000" dirty="0"/>
              <a:t>j.davies2@UWTSD.ac.uk</a:t>
            </a:r>
          </a:p>
        </p:txBody>
      </p:sp>
    </p:spTree>
    <p:extLst>
      <p:ext uri="{BB962C8B-B14F-4D97-AF65-F5344CB8AC3E}">
        <p14:creationId xmlns:p14="http://schemas.microsoft.com/office/powerpoint/2010/main" val="7384050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t="-12000" b="-12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F3C14-76F9-8B46-743E-CAC6BA40B26D}"/>
              </a:ext>
            </a:extLst>
          </p:cNvPr>
          <p:cNvSpPr>
            <a:spLocks noGrp="1"/>
          </p:cNvSpPr>
          <p:nvPr>
            <p:ph type="title"/>
          </p:nvPr>
        </p:nvSpPr>
        <p:spPr>
          <a:xfrm>
            <a:off x="1024128" y="585216"/>
            <a:ext cx="9720072" cy="647236"/>
          </a:xfrm>
        </p:spPr>
        <p:txBody>
          <a:bodyPr>
            <a:normAutofit fontScale="90000"/>
          </a:bodyPr>
          <a:lstStyle/>
          <a:p>
            <a:r>
              <a:rPr lang="en-GB" dirty="0"/>
              <a:t>Session Outline</a:t>
            </a:r>
          </a:p>
        </p:txBody>
      </p:sp>
      <p:sp>
        <p:nvSpPr>
          <p:cNvPr id="3" name="Content Placeholder 2">
            <a:extLst>
              <a:ext uri="{FF2B5EF4-FFF2-40B4-BE49-F238E27FC236}">
                <a16:creationId xmlns:a16="http://schemas.microsoft.com/office/drawing/2014/main" id="{7AD7D001-1BEF-1297-EC47-ABFC3E6F128E}"/>
              </a:ext>
            </a:extLst>
          </p:cNvPr>
          <p:cNvSpPr>
            <a:spLocks noGrp="1"/>
          </p:cNvSpPr>
          <p:nvPr>
            <p:ph idx="1"/>
          </p:nvPr>
        </p:nvSpPr>
        <p:spPr>
          <a:xfrm>
            <a:off x="1024128" y="1828800"/>
            <a:ext cx="9720073" cy="4480560"/>
          </a:xfrm>
        </p:spPr>
        <p:txBody>
          <a:bodyPr/>
          <a:lstStyle/>
          <a:p>
            <a:r>
              <a:rPr lang="en-GB" dirty="0">
                <a:solidFill>
                  <a:schemeClr val="tx1">
                    <a:lumMod val="95000"/>
                    <a:lumOff val="5000"/>
                  </a:schemeClr>
                </a:solidFill>
              </a:rPr>
              <a:t>Introductions you/me</a:t>
            </a:r>
          </a:p>
          <a:p>
            <a:r>
              <a:rPr lang="en-GB" dirty="0">
                <a:solidFill>
                  <a:schemeClr val="tx1">
                    <a:lumMod val="95000"/>
                    <a:lumOff val="5000"/>
                  </a:schemeClr>
                </a:solidFill>
              </a:rPr>
              <a:t>Introduction to module</a:t>
            </a:r>
          </a:p>
          <a:p>
            <a:r>
              <a:rPr lang="en-GB" dirty="0">
                <a:solidFill>
                  <a:schemeClr val="tx1">
                    <a:lumMod val="95000"/>
                    <a:lumOff val="5000"/>
                  </a:schemeClr>
                </a:solidFill>
              </a:rPr>
              <a:t>Assignments</a:t>
            </a:r>
          </a:p>
          <a:p>
            <a:endParaRPr lang="en-GB" dirty="0">
              <a:solidFill>
                <a:schemeClr val="tx1">
                  <a:lumMod val="95000"/>
                  <a:lumOff val="5000"/>
                </a:schemeClr>
              </a:solidFill>
            </a:endParaRPr>
          </a:p>
          <a:p>
            <a:endParaRPr lang="en-GB" dirty="0">
              <a:solidFill>
                <a:schemeClr val="tx1">
                  <a:lumMod val="95000"/>
                  <a:lumOff val="5000"/>
                </a:schemeClr>
              </a:solidFill>
            </a:endParaRPr>
          </a:p>
          <a:p>
            <a:r>
              <a:rPr lang="en-GB" dirty="0">
                <a:solidFill>
                  <a:schemeClr val="tx1">
                    <a:lumMod val="95000"/>
                    <a:lumOff val="5000"/>
                  </a:schemeClr>
                </a:solidFill>
              </a:rPr>
              <a:t>Overview of basic concepts</a:t>
            </a:r>
          </a:p>
          <a:p>
            <a:r>
              <a:rPr lang="en-GB" dirty="0">
                <a:solidFill>
                  <a:schemeClr val="tx1">
                    <a:lumMod val="95000"/>
                    <a:lumOff val="5000"/>
                  </a:schemeClr>
                </a:solidFill>
              </a:rPr>
              <a:t>Othering</a:t>
            </a:r>
          </a:p>
          <a:p>
            <a:r>
              <a:rPr lang="en-GB" dirty="0">
                <a:solidFill>
                  <a:schemeClr val="tx1">
                    <a:lumMod val="95000"/>
                    <a:lumOff val="5000"/>
                  </a:schemeClr>
                </a:solidFill>
              </a:rPr>
              <a:t>Theories of investigating Gender, Race, Religion and Crime</a:t>
            </a:r>
          </a:p>
        </p:txBody>
      </p:sp>
    </p:spTree>
    <p:extLst>
      <p:ext uri="{BB962C8B-B14F-4D97-AF65-F5344CB8AC3E}">
        <p14:creationId xmlns:p14="http://schemas.microsoft.com/office/powerpoint/2010/main" val="35224780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he &quot;About Me&quot; Section &amp; Your Modeling Career (Pt. I: Facebook)">
            <a:extLst>
              <a:ext uri="{FF2B5EF4-FFF2-40B4-BE49-F238E27FC236}">
                <a16:creationId xmlns:a16="http://schemas.microsoft.com/office/drawing/2014/main" id="{B7E4FAEE-0A68-DCCC-C76E-F544FE93BC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9269" y="4297680"/>
            <a:ext cx="3896139" cy="214287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7379611-97C8-FB75-71FC-CB78F5563FE4}"/>
              </a:ext>
            </a:extLst>
          </p:cNvPr>
          <p:cNvSpPr>
            <a:spLocks noGrp="1"/>
          </p:cNvSpPr>
          <p:nvPr>
            <p:ph type="title"/>
          </p:nvPr>
        </p:nvSpPr>
        <p:spPr>
          <a:xfrm>
            <a:off x="1024128" y="585216"/>
            <a:ext cx="9720072" cy="1975104"/>
          </a:xfrm>
        </p:spPr>
        <p:txBody>
          <a:bodyPr/>
          <a:lstStyle/>
          <a:p>
            <a:r>
              <a:rPr lang="en-GB" dirty="0"/>
              <a:t>Who </a:t>
            </a:r>
            <a:r>
              <a:rPr lang="en-GB" dirty="0" err="1"/>
              <a:t>aRE</a:t>
            </a:r>
            <a:r>
              <a:rPr lang="en-GB" dirty="0"/>
              <a:t> we?</a:t>
            </a:r>
          </a:p>
        </p:txBody>
      </p:sp>
      <p:sp>
        <p:nvSpPr>
          <p:cNvPr id="3" name="Content Placeholder 2">
            <a:extLst>
              <a:ext uri="{FF2B5EF4-FFF2-40B4-BE49-F238E27FC236}">
                <a16:creationId xmlns:a16="http://schemas.microsoft.com/office/drawing/2014/main" id="{7A5E91A9-A91E-07FE-9674-B419CC77BA35}"/>
              </a:ext>
            </a:extLst>
          </p:cNvPr>
          <p:cNvSpPr>
            <a:spLocks noGrp="1"/>
          </p:cNvSpPr>
          <p:nvPr>
            <p:ph idx="1"/>
          </p:nvPr>
        </p:nvSpPr>
        <p:spPr>
          <a:xfrm>
            <a:off x="1073427" y="1903863"/>
            <a:ext cx="13235118" cy="4046222"/>
          </a:xfrm>
        </p:spPr>
        <p:txBody>
          <a:bodyPr/>
          <a:lstStyle/>
          <a:p>
            <a:endParaRPr lang="en-GB" dirty="0"/>
          </a:p>
          <a:p>
            <a:endParaRPr lang="en-GB" dirty="0"/>
          </a:p>
        </p:txBody>
      </p:sp>
      <p:pic>
        <p:nvPicPr>
          <p:cNvPr id="1026" name="Picture 2">
            <a:extLst>
              <a:ext uri="{FF2B5EF4-FFF2-40B4-BE49-F238E27FC236}">
                <a16:creationId xmlns:a16="http://schemas.microsoft.com/office/drawing/2014/main" id="{3168AEC6-7109-D11C-CB2F-ED452E2C10D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2330" y="2056263"/>
            <a:ext cx="4655861" cy="4001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4242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4523C3-B107-DB15-7641-EE590498875E}"/>
              </a:ext>
            </a:extLst>
          </p:cNvPr>
          <p:cNvSpPr>
            <a:spLocks noGrp="1"/>
          </p:cNvSpPr>
          <p:nvPr>
            <p:ph type="title"/>
          </p:nvPr>
        </p:nvSpPr>
        <p:spPr/>
        <p:txBody>
          <a:bodyPr/>
          <a:lstStyle/>
          <a:p>
            <a:r>
              <a:rPr lang="en-GB" dirty="0"/>
              <a:t>My availability to you</a:t>
            </a:r>
          </a:p>
        </p:txBody>
      </p:sp>
      <p:sp>
        <p:nvSpPr>
          <p:cNvPr id="3" name="Content Placeholder 2">
            <a:extLst>
              <a:ext uri="{FF2B5EF4-FFF2-40B4-BE49-F238E27FC236}">
                <a16:creationId xmlns:a16="http://schemas.microsoft.com/office/drawing/2014/main" id="{120CE877-6002-51A1-3C97-F1D62F97BE4F}"/>
              </a:ext>
            </a:extLst>
          </p:cNvPr>
          <p:cNvSpPr>
            <a:spLocks noGrp="1"/>
          </p:cNvSpPr>
          <p:nvPr>
            <p:ph idx="1"/>
          </p:nvPr>
        </p:nvSpPr>
        <p:spPr>
          <a:xfrm>
            <a:off x="1024128" y="1943100"/>
            <a:ext cx="9720073" cy="4366260"/>
          </a:xfrm>
        </p:spPr>
        <p:txBody>
          <a:bodyPr>
            <a:normAutofit lnSpcReduction="10000"/>
          </a:bodyPr>
          <a:lstStyle/>
          <a:p>
            <a:r>
              <a:rPr lang="en-GB" sz="3200" dirty="0"/>
              <a:t>I am available to email whenever at j.davies2@uwtsd.ac.uk. </a:t>
            </a:r>
          </a:p>
          <a:p>
            <a:r>
              <a:rPr lang="en-GB" sz="3200" dirty="0"/>
              <a:t>Please use that email and use your own student email to get in contact.</a:t>
            </a:r>
          </a:p>
          <a:p>
            <a:r>
              <a:rPr lang="en-GB" sz="3200" dirty="0"/>
              <a:t>I will return your email ASAP (within 2 working days) but I don’t work 24/7.</a:t>
            </a:r>
          </a:p>
          <a:p>
            <a:r>
              <a:rPr lang="en-GB" sz="3200" dirty="0"/>
              <a:t>If you haven’t heard from me in 2 days, please send another email.</a:t>
            </a:r>
          </a:p>
          <a:p>
            <a:r>
              <a:rPr lang="en-GB" sz="3200" dirty="0"/>
              <a:t>Office – 2</a:t>
            </a:r>
            <a:r>
              <a:rPr lang="en-GB" sz="3200" baseline="30000" dirty="0"/>
              <a:t>nd</a:t>
            </a:r>
            <a:r>
              <a:rPr lang="en-GB" sz="3200" dirty="0"/>
              <a:t> floor Room</a:t>
            </a:r>
          </a:p>
          <a:p>
            <a:endParaRPr lang="en-GB" dirty="0"/>
          </a:p>
        </p:txBody>
      </p:sp>
    </p:spTree>
    <p:extLst>
      <p:ext uri="{BB962C8B-B14F-4D97-AF65-F5344CB8AC3E}">
        <p14:creationId xmlns:p14="http://schemas.microsoft.com/office/powerpoint/2010/main" val="27044495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t="-2000" b="-2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94A77-1483-00ED-1A5E-BB3D59B718E7}"/>
              </a:ext>
            </a:extLst>
          </p:cNvPr>
          <p:cNvSpPr>
            <a:spLocks noGrp="1"/>
          </p:cNvSpPr>
          <p:nvPr>
            <p:ph type="title"/>
          </p:nvPr>
        </p:nvSpPr>
        <p:spPr/>
        <p:txBody>
          <a:bodyPr/>
          <a:lstStyle/>
          <a:p>
            <a:r>
              <a:rPr lang="en-GB" dirty="0"/>
              <a:t>Weekly Outline</a:t>
            </a:r>
          </a:p>
        </p:txBody>
      </p:sp>
      <p:sp>
        <p:nvSpPr>
          <p:cNvPr id="3" name="Content Placeholder 2">
            <a:extLst>
              <a:ext uri="{FF2B5EF4-FFF2-40B4-BE49-F238E27FC236}">
                <a16:creationId xmlns:a16="http://schemas.microsoft.com/office/drawing/2014/main" id="{82B9BA2E-A99B-02E5-102D-9C855E15A65D}"/>
              </a:ext>
            </a:extLst>
          </p:cNvPr>
          <p:cNvSpPr>
            <a:spLocks noGrp="1"/>
          </p:cNvSpPr>
          <p:nvPr>
            <p:ph idx="1"/>
          </p:nvPr>
        </p:nvSpPr>
        <p:spPr>
          <a:xfrm>
            <a:off x="838200" y="1619250"/>
            <a:ext cx="6296526" cy="4857749"/>
          </a:xfrm>
        </p:spPr>
        <p:txBody>
          <a:bodyPr>
            <a:normAutofit/>
          </a:bodyPr>
          <a:lstStyle/>
          <a:p>
            <a:r>
              <a:rPr lang="en-GB" dirty="0"/>
              <a:t>Tuesday 09:00 – 11:00</a:t>
            </a:r>
          </a:p>
          <a:p>
            <a:r>
              <a:rPr lang="en-GB" dirty="0"/>
              <a:t>Friday 9:00 – 11:00</a:t>
            </a:r>
          </a:p>
          <a:p>
            <a:r>
              <a:rPr lang="en-GB" dirty="0"/>
              <a:t>4 hour session</a:t>
            </a:r>
          </a:p>
          <a:p>
            <a:pPr lvl="1"/>
            <a:r>
              <a:rPr lang="en-GB" dirty="0"/>
              <a:t>lecture</a:t>
            </a:r>
          </a:p>
          <a:p>
            <a:pPr lvl="1"/>
            <a:r>
              <a:rPr lang="en-GB" dirty="0"/>
              <a:t>workshop</a:t>
            </a:r>
          </a:p>
          <a:p>
            <a:pPr lvl="1"/>
            <a:r>
              <a:rPr lang="en-GB" dirty="0"/>
              <a:t> drop in </a:t>
            </a:r>
          </a:p>
          <a:p>
            <a:r>
              <a:rPr lang="en-GB" dirty="0"/>
              <a:t>You will be set prep work each week to guide your independent learning. This work will inform our discussion during the workshop.</a:t>
            </a:r>
          </a:p>
          <a:p>
            <a:r>
              <a:rPr lang="en-GB" dirty="0"/>
              <a:t>Participation and discussions are required. Bring your ideas / share your learning/ get involved!</a:t>
            </a:r>
          </a:p>
          <a:p>
            <a:endParaRPr lang="en-GB" dirty="0"/>
          </a:p>
        </p:txBody>
      </p:sp>
    </p:spTree>
    <p:extLst>
      <p:ext uri="{BB962C8B-B14F-4D97-AF65-F5344CB8AC3E}">
        <p14:creationId xmlns:p14="http://schemas.microsoft.com/office/powerpoint/2010/main" val="8262348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BBA31-6182-E9D2-6DEC-2B147D677273}"/>
              </a:ext>
            </a:extLst>
          </p:cNvPr>
          <p:cNvSpPr>
            <a:spLocks noGrp="1"/>
          </p:cNvSpPr>
          <p:nvPr>
            <p:ph type="title"/>
          </p:nvPr>
        </p:nvSpPr>
        <p:spPr/>
        <p:txBody>
          <a:bodyPr/>
          <a:lstStyle/>
          <a:p>
            <a:r>
              <a:rPr lang="en-GB" dirty="0"/>
              <a:t>What is this module about?</a:t>
            </a:r>
          </a:p>
        </p:txBody>
      </p:sp>
      <p:sp>
        <p:nvSpPr>
          <p:cNvPr id="3" name="Content Placeholder 2">
            <a:extLst>
              <a:ext uri="{FF2B5EF4-FFF2-40B4-BE49-F238E27FC236}">
                <a16:creationId xmlns:a16="http://schemas.microsoft.com/office/drawing/2014/main" id="{66387160-DE73-ED6E-2150-F24E467CFE26}"/>
              </a:ext>
            </a:extLst>
          </p:cNvPr>
          <p:cNvSpPr>
            <a:spLocks noGrp="1"/>
          </p:cNvSpPr>
          <p:nvPr>
            <p:ph idx="1"/>
          </p:nvPr>
        </p:nvSpPr>
        <p:spPr>
          <a:xfrm>
            <a:off x="1024128" y="2286000"/>
            <a:ext cx="5340577" cy="4023360"/>
          </a:xfrm>
        </p:spPr>
        <p:txBody>
          <a:bodyPr>
            <a:normAutofit fontScale="92500" lnSpcReduction="10000"/>
          </a:bodyPr>
          <a:lstStyle/>
          <a:p>
            <a:pPr>
              <a:buFont typeface="Wingdings" panose="05000000000000000000" pitchFamily="2" charset="2"/>
              <a:buChar char="q"/>
            </a:pPr>
            <a:r>
              <a:rPr lang="en-GB" dirty="0"/>
              <a:t>We will aim to critically evaluate the basic concepts of gender, race religion and crime</a:t>
            </a:r>
          </a:p>
          <a:p>
            <a:pPr>
              <a:buFont typeface="Wingdings" panose="05000000000000000000" pitchFamily="2" charset="2"/>
              <a:buChar char="q"/>
            </a:pPr>
            <a:endParaRPr lang="en-GB" dirty="0"/>
          </a:p>
          <a:p>
            <a:pPr>
              <a:buFont typeface="Wingdings" panose="05000000000000000000" pitchFamily="2" charset="2"/>
              <a:buChar char="q"/>
            </a:pPr>
            <a:r>
              <a:rPr lang="en-GB" dirty="0"/>
              <a:t>We will investigate the relationship between these categories, society and UK law</a:t>
            </a:r>
          </a:p>
          <a:p>
            <a:pPr>
              <a:buFont typeface="Wingdings" panose="05000000000000000000" pitchFamily="2" charset="2"/>
              <a:buChar char="q"/>
            </a:pPr>
            <a:endParaRPr lang="en-GB" dirty="0"/>
          </a:p>
          <a:p>
            <a:pPr>
              <a:buFont typeface="Wingdings" panose="05000000000000000000" pitchFamily="2" charset="2"/>
              <a:buChar char="q"/>
            </a:pPr>
            <a:r>
              <a:rPr lang="en-GB" dirty="0"/>
              <a:t>We will discern the relationship between these categories and the police system</a:t>
            </a:r>
          </a:p>
          <a:p>
            <a:pPr>
              <a:buFont typeface="Wingdings" panose="05000000000000000000" pitchFamily="2" charset="2"/>
              <a:buChar char="q"/>
            </a:pPr>
            <a:endParaRPr lang="en-GB" dirty="0"/>
          </a:p>
          <a:p>
            <a:pPr>
              <a:buFont typeface="Wingdings" panose="05000000000000000000" pitchFamily="2" charset="2"/>
              <a:buChar char="q"/>
            </a:pPr>
            <a:r>
              <a:rPr lang="en-GB" dirty="0"/>
              <a:t>We will uncover the impact of these categories on criminality and victimisation</a:t>
            </a:r>
          </a:p>
        </p:txBody>
      </p:sp>
      <p:pic>
        <p:nvPicPr>
          <p:cNvPr id="4" name="Picture 3">
            <a:extLst>
              <a:ext uri="{FF2B5EF4-FFF2-40B4-BE49-F238E27FC236}">
                <a16:creationId xmlns:a16="http://schemas.microsoft.com/office/drawing/2014/main" id="{72E75EBD-0499-9F8A-B851-22A50DCC1922}"/>
              </a:ext>
            </a:extLst>
          </p:cNvPr>
          <p:cNvPicPr>
            <a:picLocks noChangeAspect="1"/>
          </p:cNvPicPr>
          <p:nvPr/>
        </p:nvPicPr>
        <p:blipFill>
          <a:blip r:embed="rId2"/>
          <a:stretch>
            <a:fillRect/>
          </a:stretch>
        </p:blipFill>
        <p:spPr>
          <a:xfrm>
            <a:off x="6249431" y="2261937"/>
            <a:ext cx="5462147" cy="3409308"/>
          </a:xfrm>
          <a:prstGeom prst="rect">
            <a:avLst/>
          </a:prstGeom>
        </p:spPr>
      </p:pic>
    </p:spTree>
    <p:extLst>
      <p:ext uri="{BB962C8B-B14F-4D97-AF65-F5344CB8AC3E}">
        <p14:creationId xmlns:p14="http://schemas.microsoft.com/office/powerpoint/2010/main" val="35168202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29D5F5-7C37-42CE-9E7D-4FC6430B1915}"/>
              </a:ext>
            </a:extLst>
          </p:cNvPr>
          <p:cNvSpPr>
            <a:spLocks noGrp="1"/>
          </p:cNvSpPr>
          <p:nvPr>
            <p:ph type="title"/>
          </p:nvPr>
        </p:nvSpPr>
        <p:spPr/>
        <p:txBody>
          <a:bodyPr/>
          <a:lstStyle/>
          <a:p>
            <a:r>
              <a:rPr lang="en-GB" dirty="0"/>
              <a:t>Module Learning Outcomes</a:t>
            </a:r>
          </a:p>
        </p:txBody>
      </p:sp>
      <p:sp>
        <p:nvSpPr>
          <p:cNvPr id="3" name="Content Placeholder 2">
            <a:extLst>
              <a:ext uri="{FF2B5EF4-FFF2-40B4-BE49-F238E27FC236}">
                <a16:creationId xmlns:a16="http://schemas.microsoft.com/office/drawing/2014/main" id="{E6FEEDEE-376A-C8C2-0433-565EB6693A4C}"/>
              </a:ext>
            </a:extLst>
          </p:cNvPr>
          <p:cNvSpPr>
            <a:spLocks noGrp="1"/>
          </p:cNvSpPr>
          <p:nvPr>
            <p:ph idx="1"/>
          </p:nvPr>
        </p:nvSpPr>
        <p:spPr/>
        <p:txBody>
          <a:bodyPr/>
          <a:lstStyle/>
          <a:p>
            <a:r>
              <a:rPr lang="en-GB" dirty="0"/>
              <a:t>Upon the successful completion of this module, the student should be able to:</a:t>
            </a:r>
          </a:p>
          <a:p>
            <a:pPr marL="0" indent="0">
              <a:buNone/>
            </a:pPr>
            <a:endParaRPr lang="en-GB" dirty="0"/>
          </a:p>
          <a:p>
            <a:pPr marL="800100" lvl="1" indent="-342900" algn="just">
              <a:spcBef>
                <a:spcPts val="1200"/>
              </a:spcBef>
              <a:buFont typeface="Symbol" panose="05050102010706020507" pitchFamily="18" charset="2"/>
              <a:buChar char=""/>
            </a:pPr>
            <a:r>
              <a:rPr lang="en-GB" sz="2000" dirty="0">
                <a:effectLst/>
                <a:latin typeface="Arial" panose="020B0604020202020204" pitchFamily="34" charset="0"/>
                <a:ea typeface="Times New Roman" panose="02020603050405020304" pitchFamily="18" charset="0"/>
              </a:rPr>
              <a:t>Demonstrate a systematic, extensive and comparative knowledge and understanding of the relationship between crime and diversity in the detection and prevention of offending</a:t>
            </a:r>
            <a:endParaRPr lang="en-GB" sz="2000" dirty="0">
              <a:effectLst/>
              <a:latin typeface="Times New Roman" panose="02020603050405020304" pitchFamily="18" charset="0"/>
              <a:ea typeface="Times New Roman" panose="02020603050405020304" pitchFamily="18" charset="0"/>
            </a:endParaRPr>
          </a:p>
          <a:p>
            <a:pPr marL="800100" lvl="1" indent="-342900" algn="just">
              <a:spcBef>
                <a:spcPts val="1200"/>
              </a:spcBef>
              <a:buFont typeface="Symbol" panose="05050102010706020507" pitchFamily="18" charset="2"/>
              <a:buChar char=""/>
            </a:pPr>
            <a:r>
              <a:rPr lang="en-GB" sz="2000" dirty="0">
                <a:effectLst/>
                <a:latin typeface="Arial" panose="020B0604020202020204" pitchFamily="34" charset="0"/>
                <a:ea typeface="Times New Roman" panose="02020603050405020304" pitchFamily="18" charset="0"/>
              </a:rPr>
              <a:t>Critically discuss the relevance of key social divisions (including gender, sexuality, ‘race’/ethnicity and religion) for understanding their role within society</a:t>
            </a:r>
            <a:endParaRPr lang="en-GB" sz="2000" dirty="0">
              <a:effectLst/>
              <a:latin typeface="Times New Roman" panose="02020603050405020304" pitchFamily="18" charset="0"/>
              <a:ea typeface="Times New Roman" panose="02020603050405020304" pitchFamily="18" charset="0"/>
            </a:endParaRPr>
          </a:p>
          <a:p>
            <a:pPr marL="800100" lvl="1" indent="-342900" algn="just">
              <a:spcBef>
                <a:spcPts val="1200"/>
              </a:spcBef>
              <a:buFont typeface="Symbol" panose="05050102010706020507" pitchFamily="18" charset="2"/>
              <a:buChar char=""/>
            </a:pPr>
            <a:r>
              <a:rPr lang="en-GB" sz="2000" dirty="0">
                <a:effectLst/>
                <a:latin typeface="Arial" panose="020B0604020202020204" pitchFamily="34" charset="0"/>
                <a:ea typeface="Times New Roman" panose="02020603050405020304" pitchFamily="18" charset="0"/>
              </a:rPr>
              <a:t>Analyse criminal justice responses to offending within diverse communities</a:t>
            </a:r>
            <a:endParaRPr lang="en-GB" sz="20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8827767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340FA9-915C-8A94-946B-F10049DA2559}"/>
              </a:ext>
            </a:extLst>
          </p:cNvPr>
          <p:cNvSpPr>
            <a:spLocks noGrp="1"/>
          </p:cNvSpPr>
          <p:nvPr>
            <p:ph type="title"/>
          </p:nvPr>
        </p:nvSpPr>
        <p:spPr/>
        <p:txBody>
          <a:bodyPr/>
          <a:lstStyle/>
          <a:p>
            <a:r>
              <a:rPr lang="en-GB" dirty="0"/>
              <a:t>What is this module about?</a:t>
            </a:r>
          </a:p>
        </p:txBody>
      </p:sp>
      <p:sp>
        <p:nvSpPr>
          <p:cNvPr id="3" name="Content Placeholder 2">
            <a:extLst>
              <a:ext uri="{FF2B5EF4-FFF2-40B4-BE49-F238E27FC236}">
                <a16:creationId xmlns:a16="http://schemas.microsoft.com/office/drawing/2014/main" id="{28577F09-3485-B941-E28E-4C6B66E2D2F6}"/>
              </a:ext>
            </a:extLst>
          </p:cNvPr>
          <p:cNvSpPr>
            <a:spLocks noGrp="1"/>
          </p:cNvSpPr>
          <p:nvPr>
            <p:ph idx="1"/>
          </p:nvPr>
        </p:nvSpPr>
        <p:spPr/>
        <p:txBody>
          <a:bodyPr numCol="2">
            <a:normAutofit fontScale="92500" lnSpcReduction="10000"/>
          </a:bodyPr>
          <a:lstStyle/>
          <a:p>
            <a:r>
              <a:rPr lang="en-GB" sz="2400" dirty="0"/>
              <a:t>Gender</a:t>
            </a:r>
          </a:p>
          <a:p>
            <a:r>
              <a:rPr lang="en-GB" sz="2400" dirty="0"/>
              <a:t>Sexuality</a:t>
            </a:r>
          </a:p>
          <a:p>
            <a:r>
              <a:rPr lang="en-GB" sz="2400" dirty="0"/>
              <a:t>Race</a:t>
            </a:r>
          </a:p>
          <a:p>
            <a:r>
              <a:rPr lang="en-GB" sz="2400" dirty="0"/>
              <a:t>Nationality</a:t>
            </a:r>
          </a:p>
          <a:p>
            <a:r>
              <a:rPr lang="en-GB" sz="2400" dirty="0"/>
              <a:t>Religion</a:t>
            </a:r>
          </a:p>
          <a:p>
            <a:r>
              <a:rPr lang="en-GB" sz="2400" dirty="0"/>
              <a:t>Cults</a:t>
            </a:r>
          </a:p>
          <a:p>
            <a:r>
              <a:rPr lang="en-GB" sz="2400" dirty="0"/>
              <a:t>Inclusion</a:t>
            </a:r>
          </a:p>
          <a:p>
            <a:r>
              <a:rPr lang="en-GB" sz="2400" dirty="0"/>
              <a:t>Diversity</a:t>
            </a:r>
          </a:p>
          <a:p>
            <a:r>
              <a:rPr lang="en-GB" sz="2400" dirty="0"/>
              <a:t>Deviance</a:t>
            </a:r>
          </a:p>
          <a:p>
            <a:r>
              <a:rPr lang="en-GB" sz="2400" dirty="0"/>
              <a:t>Othering</a:t>
            </a:r>
          </a:p>
          <a:p>
            <a:r>
              <a:rPr lang="en-GB" sz="2400" dirty="0"/>
              <a:t>In-groups/out-groups</a:t>
            </a:r>
          </a:p>
          <a:p>
            <a:r>
              <a:rPr lang="en-GB" sz="2400" dirty="0"/>
              <a:t>Society</a:t>
            </a:r>
          </a:p>
          <a:p>
            <a:r>
              <a:rPr lang="en-GB" sz="2400" dirty="0"/>
              <a:t>Feminism</a:t>
            </a:r>
          </a:p>
          <a:p>
            <a:r>
              <a:rPr lang="en-GB" sz="2400" dirty="0"/>
              <a:t>Social Hierarchy</a:t>
            </a:r>
          </a:p>
          <a:p>
            <a:r>
              <a:rPr lang="en-GB" sz="2400" dirty="0"/>
              <a:t>Hate Crime</a:t>
            </a:r>
          </a:p>
          <a:p>
            <a:r>
              <a:rPr lang="en-GB" sz="2400" dirty="0"/>
              <a:t>Politics</a:t>
            </a:r>
          </a:p>
          <a:p>
            <a:endParaRPr lang="en-GB" sz="2400" dirty="0"/>
          </a:p>
        </p:txBody>
      </p:sp>
    </p:spTree>
    <p:extLst>
      <p:ext uri="{BB962C8B-B14F-4D97-AF65-F5344CB8AC3E}">
        <p14:creationId xmlns:p14="http://schemas.microsoft.com/office/powerpoint/2010/main" val="21276527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02D0F3-D152-448D-2CF2-261D9F854A43}"/>
              </a:ext>
            </a:extLst>
          </p:cNvPr>
          <p:cNvSpPr>
            <a:spLocks noGrp="1"/>
          </p:cNvSpPr>
          <p:nvPr>
            <p:ph type="title"/>
          </p:nvPr>
        </p:nvSpPr>
        <p:spPr>
          <a:xfrm>
            <a:off x="1115568" y="548640"/>
            <a:ext cx="10168128" cy="1179576"/>
          </a:xfrm>
        </p:spPr>
        <p:txBody>
          <a:bodyPr>
            <a:normAutofit/>
          </a:bodyPr>
          <a:lstStyle/>
          <a:p>
            <a:r>
              <a:rPr lang="en-GB" sz="4000" dirty="0"/>
              <a:t>Module Outline – See module schedule sheet</a:t>
            </a:r>
          </a:p>
        </p:txBody>
      </p:sp>
      <p:sp>
        <p:nvSpPr>
          <p:cNvPr id="3" name="Content Placeholder 2">
            <a:extLst>
              <a:ext uri="{FF2B5EF4-FFF2-40B4-BE49-F238E27FC236}">
                <a16:creationId xmlns:a16="http://schemas.microsoft.com/office/drawing/2014/main" id="{F4067556-5775-82C9-7390-1B01781041AB}"/>
              </a:ext>
            </a:extLst>
          </p:cNvPr>
          <p:cNvSpPr>
            <a:spLocks noGrp="1"/>
          </p:cNvSpPr>
          <p:nvPr>
            <p:ph idx="1"/>
          </p:nvPr>
        </p:nvSpPr>
        <p:spPr>
          <a:xfrm>
            <a:off x="1115568" y="2481943"/>
            <a:ext cx="10168128" cy="3695020"/>
          </a:xfrm>
        </p:spPr>
        <p:txBody>
          <a:bodyPr>
            <a:normAutofit fontScale="92500" lnSpcReduction="10000"/>
          </a:bodyPr>
          <a:lstStyle/>
          <a:p>
            <a:r>
              <a:rPr lang="en-GB" sz="1700" dirty="0"/>
              <a:t>Week 1: Introduction, Theory</a:t>
            </a:r>
          </a:p>
          <a:p>
            <a:r>
              <a:rPr lang="en-GB" sz="1700" dirty="0"/>
              <a:t>Week 2: Understanding Gender</a:t>
            </a:r>
          </a:p>
          <a:p>
            <a:r>
              <a:rPr lang="en-GB" sz="1700" dirty="0"/>
              <a:t>Week 3: Gender and Crime</a:t>
            </a:r>
          </a:p>
          <a:p>
            <a:r>
              <a:rPr lang="en-GB" sz="1700" dirty="0"/>
              <a:t>Week 4: Understanding Race</a:t>
            </a:r>
          </a:p>
          <a:p>
            <a:r>
              <a:rPr lang="en-GB" sz="1700" dirty="0"/>
              <a:t>Week 5: Race and Crime</a:t>
            </a:r>
          </a:p>
          <a:p>
            <a:r>
              <a:rPr lang="en-GB" sz="1700" dirty="0"/>
              <a:t>Week 6: Understanding Religion (Assignment Catchup Session)</a:t>
            </a:r>
          </a:p>
          <a:p>
            <a:r>
              <a:rPr lang="en-GB" sz="1700" dirty="0"/>
              <a:t>Week 7: Religion and Crime</a:t>
            </a:r>
          </a:p>
          <a:p>
            <a:r>
              <a:rPr lang="en-GB" sz="1700" dirty="0"/>
              <a:t>Week 8: Intersectionality</a:t>
            </a:r>
          </a:p>
          <a:p>
            <a:r>
              <a:rPr lang="en-GB" sz="1700" dirty="0"/>
              <a:t>Week 9: Application and Current Debates</a:t>
            </a:r>
          </a:p>
          <a:p>
            <a:r>
              <a:rPr lang="en-GB" sz="1700" dirty="0"/>
              <a:t>Week 10: Recap, Assignments</a:t>
            </a:r>
          </a:p>
        </p:txBody>
      </p:sp>
    </p:spTree>
    <p:extLst>
      <p:ext uri="{BB962C8B-B14F-4D97-AF65-F5344CB8AC3E}">
        <p14:creationId xmlns:p14="http://schemas.microsoft.com/office/powerpoint/2010/main" val="36876084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C44C52-2480-E634-4239-3DF8A72A1C0B}"/>
              </a:ext>
            </a:extLst>
          </p:cNvPr>
          <p:cNvSpPr>
            <a:spLocks noGrp="1"/>
          </p:cNvSpPr>
          <p:nvPr>
            <p:ph type="title"/>
          </p:nvPr>
        </p:nvSpPr>
        <p:spPr>
          <a:xfrm>
            <a:off x="1024128" y="585216"/>
            <a:ext cx="9720072" cy="1270088"/>
          </a:xfrm>
        </p:spPr>
        <p:txBody>
          <a:bodyPr/>
          <a:lstStyle/>
          <a:p>
            <a:r>
              <a:rPr lang="en-GB" dirty="0"/>
              <a:t>Content Warning</a:t>
            </a:r>
          </a:p>
        </p:txBody>
      </p:sp>
      <p:sp>
        <p:nvSpPr>
          <p:cNvPr id="3" name="Content Placeholder 2">
            <a:extLst>
              <a:ext uri="{FF2B5EF4-FFF2-40B4-BE49-F238E27FC236}">
                <a16:creationId xmlns:a16="http://schemas.microsoft.com/office/drawing/2014/main" id="{335D2457-3D6C-93D6-BE39-D41C0F63CEBC}"/>
              </a:ext>
            </a:extLst>
          </p:cNvPr>
          <p:cNvSpPr>
            <a:spLocks noGrp="1"/>
          </p:cNvSpPr>
          <p:nvPr>
            <p:ph idx="1"/>
          </p:nvPr>
        </p:nvSpPr>
        <p:spPr>
          <a:xfrm>
            <a:off x="1024128" y="1855304"/>
            <a:ext cx="9720073" cy="4454056"/>
          </a:xfrm>
        </p:spPr>
        <p:txBody>
          <a:bodyPr/>
          <a:lstStyle/>
          <a:p>
            <a:r>
              <a:rPr lang="en-GB" dirty="0">
                <a:latin typeface="Arial" panose="020B0604020202020204" pitchFamily="34" charset="0"/>
                <a:cs typeface="Arial" panose="020B0604020202020204" pitchFamily="34" charset="0"/>
              </a:rPr>
              <a:t>We will be discussing a lot of very sensitive topics that some people may find challenging, upsetting or triggering.</a:t>
            </a:r>
          </a:p>
          <a:p>
            <a:r>
              <a:rPr lang="en-GB" dirty="0">
                <a:latin typeface="Arial" panose="020B0604020202020204" pitchFamily="34" charset="0"/>
                <a:cs typeface="Arial" panose="020B0604020202020204" pitchFamily="34" charset="0"/>
              </a:rPr>
              <a:t>Racism, homophobia, transphobia, ablism, sexual assault are all likely to be discussed at some point.</a:t>
            </a:r>
          </a:p>
          <a:p>
            <a:r>
              <a:rPr lang="en-GB" dirty="0">
                <a:latin typeface="Arial" panose="020B0604020202020204" pitchFamily="34" charset="0"/>
                <a:cs typeface="Arial" panose="020B0604020202020204" pitchFamily="34" charset="0"/>
              </a:rPr>
              <a:t>Your mental health and wellbeing are always the priority. Please contact the Hwb (</a:t>
            </a:r>
            <a:r>
              <a:rPr lang="en-GB" dirty="0">
                <a:latin typeface="Arial" panose="020B0604020202020204" pitchFamily="34" charset="0"/>
                <a:cs typeface="Arial" panose="020B0604020202020204" pitchFamily="34" charset="0"/>
                <a:hlinkClick r:id="rId2"/>
              </a:rPr>
              <a:t>https://www.uwtsd.ac.uk/student-services/wellbeing-support/</a:t>
            </a:r>
            <a:r>
              <a:rPr lang="en-GB" dirty="0">
                <a:latin typeface="Arial" panose="020B0604020202020204" pitchFamily="34" charset="0"/>
                <a:cs typeface="Arial" panose="020B0604020202020204" pitchFamily="34" charset="0"/>
              </a:rPr>
              <a:t> or </a:t>
            </a:r>
            <a:r>
              <a:rPr lang="en-GB" dirty="0">
                <a:latin typeface="Arial" panose="020B0604020202020204" pitchFamily="34" charset="0"/>
                <a:cs typeface="Arial" panose="020B0604020202020204" pitchFamily="34" charset="0"/>
                <a:hlinkClick r:id="rId3"/>
              </a:rPr>
              <a:t>hwb@uwtsd.ac.uk</a:t>
            </a:r>
            <a:r>
              <a:rPr lang="en-GB" dirty="0">
                <a:latin typeface="Arial" panose="020B0604020202020204" pitchFamily="34" charset="0"/>
                <a:cs typeface="Arial" panose="020B0604020202020204" pitchFamily="34" charset="0"/>
              </a:rPr>
              <a:t>) for student support</a:t>
            </a:r>
          </a:p>
          <a:p>
            <a:r>
              <a:rPr lang="en-GB" dirty="0">
                <a:latin typeface="Arial" panose="020B0604020202020204" pitchFamily="34" charset="0"/>
                <a:cs typeface="Arial" panose="020B0604020202020204" pitchFamily="34" charset="0"/>
              </a:rPr>
              <a:t>If you do not feel comfortable please discuss with me. If you need to leave the room please do!</a:t>
            </a:r>
          </a:p>
        </p:txBody>
      </p:sp>
    </p:spTree>
    <p:extLst>
      <p:ext uri="{BB962C8B-B14F-4D97-AF65-F5344CB8AC3E}">
        <p14:creationId xmlns:p14="http://schemas.microsoft.com/office/powerpoint/2010/main" val="2259826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0000"/>
            <a:lum/>
          </a:blip>
          <a:srcRect/>
          <a:stretch>
            <a:fillRect t="-3000" b="-3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2315E-B0A4-9ED8-012C-E7DCFE1C442E}"/>
              </a:ext>
            </a:extLst>
          </p:cNvPr>
          <p:cNvSpPr>
            <a:spLocks noGrp="1"/>
          </p:cNvSpPr>
          <p:nvPr>
            <p:ph type="title"/>
          </p:nvPr>
        </p:nvSpPr>
        <p:spPr/>
        <p:txBody>
          <a:bodyPr/>
          <a:lstStyle/>
          <a:p>
            <a:r>
              <a:rPr lang="en-GB" dirty="0"/>
              <a:t>Assessments</a:t>
            </a:r>
          </a:p>
        </p:txBody>
      </p:sp>
      <p:sp>
        <p:nvSpPr>
          <p:cNvPr id="3" name="Content Placeholder 2">
            <a:extLst>
              <a:ext uri="{FF2B5EF4-FFF2-40B4-BE49-F238E27FC236}">
                <a16:creationId xmlns:a16="http://schemas.microsoft.com/office/drawing/2014/main" id="{FAC3A179-5E76-B135-BFF6-10685EEA8D19}"/>
              </a:ext>
            </a:extLst>
          </p:cNvPr>
          <p:cNvSpPr>
            <a:spLocks noGrp="1"/>
          </p:cNvSpPr>
          <p:nvPr>
            <p:ph idx="1"/>
          </p:nvPr>
        </p:nvSpPr>
        <p:spPr/>
        <p:txBody>
          <a:bodyPr>
            <a:normAutofit/>
          </a:bodyPr>
          <a:lstStyle/>
          <a:p>
            <a:r>
              <a:rPr lang="en-GB" sz="2800" dirty="0"/>
              <a:t>Assessment 1:</a:t>
            </a:r>
          </a:p>
          <a:p>
            <a:pPr lvl="1"/>
            <a:r>
              <a:rPr lang="en-GB" sz="2800" dirty="0"/>
              <a:t>2000 Word Essay</a:t>
            </a:r>
          </a:p>
          <a:p>
            <a:pPr lvl="1"/>
            <a:r>
              <a:rPr lang="en-GB" sz="2800" dirty="0"/>
              <a:t>50% of your overall mark</a:t>
            </a:r>
          </a:p>
          <a:p>
            <a:pPr lvl="1"/>
            <a:r>
              <a:rPr lang="en-GB" sz="2800" dirty="0"/>
              <a:t>Deadline: 10</a:t>
            </a:r>
            <a:r>
              <a:rPr lang="en-GB" sz="2800" baseline="30000" dirty="0"/>
              <a:t>th</a:t>
            </a:r>
            <a:r>
              <a:rPr lang="en-GB" sz="2800" dirty="0"/>
              <a:t> November 2023 by 23:59 hrs</a:t>
            </a:r>
          </a:p>
          <a:p>
            <a:r>
              <a:rPr lang="en-GB" sz="2800" dirty="0"/>
              <a:t>Assessment 2:</a:t>
            </a:r>
          </a:p>
          <a:p>
            <a:pPr lvl="1"/>
            <a:r>
              <a:rPr lang="en-GB" sz="2800" dirty="0"/>
              <a:t>2000 Word Essay</a:t>
            </a:r>
          </a:p>
          <a:p>
            <a:pPr lvl="1"/>
            <a:r>
              <a:rPr lang="en-GB" sz="2800" dirty="0"/>
              <a:t>50% of your overall mark</a:t>
            </a:r>
          </a:p>
          <a:p>
            <a:pPr lvl="1"/>
            <a:r>
              <a:rPr lang="en-GB" sz="2800" dirty="0"/>
              <a:t>Deadline: 12</a:t>
            </a:r>
            <a:r>
              <a:rPr lang="en-GB" sz="2800" baseline="30000" dirty="0"/>
              <a:t>th</a:t>
            </a:r>
            <a:r>
              <a:rPr lang="en-GB" sz="2800" dirty="0"/>
              <a:t> January 2024 by 23:59 hrs.</a:t>
            </a:r>
          </a:p>
          <a:p>
            <a:pPr marL="128016" lvl="1" indent="0">
              <a:buNone/>
            </a:pPr>
            <a:endParaRPr lang="en-GB" dirty="0"/>
          </a:p>
        </p:txBody>
      </p:sp>
    </p:spTree>
    <p:extLst>
      <p:ext uri="{BB962C8B-B14F-4D97-AF65-F5344CB8AC3E}">
        <p14:creationId xmlns:p14="http://schemas.microsoft.com/office/powerpoint/2010/main" val="41279116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095168-D091-E097-F5B1-2E280BAF6A18}"/>
              </a:ext>
            </a:extLst>
          </p:cNvPr>
          <p:cNvSpPr>
            <a:spLocks noGrp="1"/>
          </p:cNvSpPr>
          <p:nvPr>
            <p:ph type="title"/>
          </p:nvPr>
        </p:nvSpPr>
        <p:spPr>
          <a:xfrm>
            <a:off x="1024128" y="585216"/>
            <a:ext cx="9720072" cy="576834"/>
          </a:xfrm>
        </p:spPr>
        <p:txBody>
          <a:bodyPr>
            <a:noAutofit/>
          </a:bodyPr>
          <a:lstStyle/>
          <a:p>
            <a:r>
              <a:rPr lang="en-GB" sz="4000" dirty="0"/>
              <a:t>Assignment 1</a:t>
            </a:r>
          </a:p>
        </p:txBody>
      </p:sp>
      <p:sp>
        <p:nvSpPr>
          <p:cNvPr id="3" name="Content Placeholder 2">
            <a:extLst>
              <a:ext uri="{FF2B5EF4-FFF2-40B4-BE49-F238E27FC236}">
                <a16:creationId xmlns:a16="http://schemas.microsoft.com/office/drawing/2014/main" id="{376A1CEC-BADC-DDD7-B219-E2FE79E8FD52}"/>
              </a:ext>
            </a:extLst>
          </p:cNvPr>
          <p:cNvSpPr>
            <a:spLocks noGrp="1"/>
          </p:cNvSpPr>
          <p:nvPr>
            <p:ph idx="1"/>
          </p:nvPr>
        </p:nvSpPr>
        <p:spPr>
          <a:xfrm>
            <a:off x="1024128" y="1295400"/>
            <a:ext cx="10824972" cy="5013960"/>
          </a:xfrm>
        </p:spPr>
        <p:txBody>
          <a:bodyPr>
            <a:normAutofit/>
          </a:bodyPr>
          <a:lstStyle/>
          <a:p>
            <a:r>
              <a:rPr lang="en-GB" sz="2800" dirty="0"/>
              <a:t>Answer </a:t>
            </a:r>
            <a:r>
              <a:rPr lang="en-GB" sz="2800" b="1" dirty="0"/>
              <a:t>one</a:t>
            </a:r>
            <a:r>
              <a:rPr lang="en-GB" sz="2800" dirty="0"/>
              <a:t> of the following questions 2,000 words – please see the GA 36 form on Tii:</a:t>
            </a:r>
          </a:p>
          <a:p>
            <a:pPr algn="ctr"/>
            <a:r>
              <a:rPr lang="en-GB" sz="2800" b="1" dirty="0"/>
              <a:t>Critically evaluate the idea that women face issues of double deviance</a:t>
            </a:r>
          </a:p>
          <a:p>
            <a:r>
              <a:rPr lang="en-GB" sz="2800" dirty="0"/>
              <a:t>OR</a:t>
            </a:r>
          </a:p>
          <a:p>
            <a:pPr algn="ctr"/>
            <a:r>
              <a:rPr lang="en-GB" sz="2800" b="1" dirty="0"/>
              <a:t>Critically discuss difference theories of women’s offending that lag behind that of men</a:t>
            </a:r>
          </a:p>
          <a:p>
            <a:r>
              <a:rPr lang="en-GB" sz="2800" dirty="0"/>
              <a:t>OR</a:t>
            </a:r>
          </a:p>
          <a:p>
            <a:pPr algn="ctr"/>
            <a:r>
              <a:rPr lang="en-GB" sz="2800" b="1" dirty="0"/>
              <a:t>Analyse the contribution that the psychosocial approach can be used to understand male crime and anti-social behaviour. </a:t>
            </a:r>
          </a:p>
          <a:p>
            <a:endParaRPr lang="en-GB" dirty="0"/>
          </a:p>
        </p:txBody>
      </p:sp>
    </p:spTree>
    <p:extLst>
      <p:ext uri="{BB962C8B-B14F-4D97-AF65-F5344CB8AC3E}">
        <p14:creationId xmlns:p14="http://schemas.microsoft.com/office/powerpoint/2010/main" val="1362041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D6E9A-F020-E965-5E4E-E03899BE450D}"/>
              </a:ext>
            </a:extLst>
          </p:cNvPr>
          <p:cNvSpPr>
            <a:spLocks noGrp="1"/>
          </p:cNvSpPr>
          <p:nvPr>
            <p:ph type="title"/>
          </p:nvPr>
        </p:nvSpPr>
        <p:spPr>
          <a:xfrm>
            <a:off x="1024128" y="585216"/>
            <a:ext cx="9720072" cy="633984"/>
          </a:xfrm>
        </p:spPr>
        <p:txBody>
          <a:bodyPr>
            <a:normAutofit/>
          </a:bodyPr>
          <a:lstStyle/>
          <a:p>
            <a:r>
              <a:rPr lang="en-GB" sz="4000" dirty="0"/>
              <a:t>What the essay demands</a:t>
            </a:r>
            <a:endParaRPr lang="en-GB" sz="40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9DD22B4A-C71E-F6B6-A530-2CDE858DCEE1}"/>
              </a:ext>
            </a:extLst>
          </p:cNvPr>
          <p:cNvSpPr>
            <a:spLocks noGrp="1"/>
          </p:cNvSpPr>
          <p:nvPr>
            <p:ph idx="1"/>
          </p:nvPr>
        </p:nvSpPr>
        <p:spPr>
          <a:xfrm>
            <a:off x="1024128" y="1364343"/>
            <a:ext cx="9720073" cy="4945017"/>
          </a:xfrm>
        </p:spPr>
        <p:txBody>
          <a:bodyPr>
            <a:normAutofit fontScale="92500" lnSpcReduction="20000"/>
          </a:bodyPr>
          <a:lstStyle/>
          <a:p>
            <a:r>
              <a:rPr lang="en-GB" sz="2400" dirty="0">
                <a:latin typeface="Arial" panose="020B0604020202020204" pitchFamily="34" charset="0"/>
                <a:cs typeface="Arial" panose="020B0604020202020204" pitchFamily="34" charset="0"/>
              </a:rPr>
              <a:t>Critically evaluate the idea that women face issues of double deviance.</a:t>
            </a:r>
          </a:p>
          <a:p>
            <a:r>
              <a:rPr lang="en-GB" sz="2400" dirty="0">
                <a:latin typeface="Arial" panose="020B0604020202020204" pitchFamily="34" charset="0"/>
                <a:cs typeface="Arial" panose="020B0604020202020204" pitchFamily="34" charset="0"/>
              </a:rPr>
              <a:t>What the essay demands: </a:t>
            </a:r>
          </a:p>
          <a:p>
            <a:r>
              <a:rPr lang="en-GB" i="0" dirty="0">
                <a:solidFill>
                  <a:srgbClr val="202124"/>
                </a:solidFill>
                <a:effectLst/>
                <a:latin typeface="Arial" panose="020B0604020202020204" pitchFamily="34" charset="0"/>
                <a:cs typeface="Arial" panose="020B0604020202020204" pitchFamily="34" charset="0"/>
              </a:rPr>
              <a:t>Women social norms and gender norms – how women should behave.</a:t>
            </a:r>
          </a:p>
          <a:p>
            <a:r>
              <a:rPr lang="en-GB" dirty="0">
                <a:solidFill>
                  <a:srgbClr val="202124"/>
                </a:solidFill>
                <a:latin typeface="Arial" panose="020B0604020202020204" pitchFamily="34" charset="0"/>
                <a:cs typeface="Arial" panose="020B0604020202020204" pitchFamily="34" charset="0"/>
              </a:rPr>
              <a:t>When women break the law are they guilty of double deviance?</a:t>
            </a:r>
          </a:p>
          <a:p>
            <a:r>
              <a:rPr lang="en-GB" i="0" dirty="0">
                <a:solidFill>
                  <a:srgbClr val="202124"/>
                </a:solidFill>
                <a:effectLst/>
                <a:latin typeface="Arial" panose="020B0604020202020204" pitchFamily="34" charset="0"/>
                <a:cs typeface="Arial" panose="020B0604020202020204" pitchFamily="34" charset="0"/>
              </a:rPr>
              <a:t>Are they treated more harshly than men from areas </a:t>
            </a:r>
            <a:r>
              <a:rPr lang="en-GB" dirty="0">
                <a:solidFill>
                  <a:srgbClr val="202124"/>
                </a:solidFill>
                <a:latin typeface="Arial" panose="020B0604020202020204" pitchFamily="34" charset="0"/>
                <a:cs typeface="Arial" panose="020B0604020202020204" pitchFamily="34" charset="0"/>
              </a:rPr>
              <a:t>from </a:t>
            </a:r>
            <a:r>
              <a:rPr lang="en-GB" i="0" dirty="0">
                <a:solidFill>
                  <a:srgbClr val="202124"/>
                </a:solidFill>
                <a:effectLst/>
                <a:latin typeface="Arial" panose="020B0604020202020204" pitchFamily="34" charset="0"/>
                <a:cs typeface="Arial" panose="020B0604020202020204" pitchFamily="34" charset="0"/>
              </a:rPr>
              <a:t>the CJS? (may look at all or certain areas – Prison for example.</a:t>
            </a:r>
          </a:p>
          <a:p>
            <a:r>
              <a:rPr lang="en-GB" dirty="0">
                <a:solidFill>
                  <a:srgbClr val="202124"/>
                </a:solidFill>
                <a:latin typeface="Arial" panose="020B0604020202020204" pitchFamily="34" charset="0"/>
                <a:cs typeface="Arial" panose="020B0604020202020204" pitchFamily="34" charset="0"/>
              </a:rPr>
              <a:t>Social norms – commit different types of crime / serious crime </a:t>
            </a:r>
          </a:p>
          <a:p>
            <a:r>
              <a:rPr lang="en-GB" i="0" dirty="0">
                <a:solidFill>
                  <a:srgbClr val="202124"/>
                </a:solidFill>
                <a:effectLst/>
                <a:latin typeface="Arial" panose="020B0604020202020204" pitchFamily="34" charset="0"/>
                <a:cs typeface="Arial" panose="020B0604020202020204" pitchFamily="34" charset="0"/>
              </a:rPr>
              <a:t>Gender norms – women should not behave in such a way / motherly figures /more caring etc </a:t>
            </a:r>
          </a:p>
          <a:p>
            <a:r>
              <a:rPr lang="en-GB" i="0" dirty="0">
                <a:solidFill>
                  <a:srgbClr val="000000"/>
                </a:solidFill>
                <a:effectLst/>
                <a:latin typeface="Arial" panose="020B0604020202020204" pitchFamily="34" charset="0"/>
                <a:cs typeface="Arial" panose="020B0604020202020204" pitchFamily="34" charset="0"/>
              </a:rPr>
              <a:t>Men more likely to commit murder/child abuse and be victims of physical violence. Theories such as biological and social learning theories identify that me are more like than women to associate within crime.</a:t>
            </a:r>
          </a:p>
          <a:p>
            <a:r>
              <a:rPr lang="en-GB" i="0" dirty="0">
                <a:solidFill>
                  <a:srgbClr val="000000"/>
                </a:solidFill>
                <a:effectLst/>
                <a:latin typeface="Arial" panose="020B0604020202020204" pitchFamily="34" charset="0"/>
                <a:cs typeface="Arial" panose="020B0604020202020204" pitchFamily="34" charset="0"/>
              </a:rPr>
              <a:t>Gender divide men more likely to act violent where women internalise their responses. </a:t>
            </a:r>
          </a:p>
          <a:p>
            <a:endParaRPr lang="en-GB" dirty="0"/>
          </a:p>
        </p:txBody>
      </p:sp>
      <p:pic>
        <p:nvPicPr>
          <p:cNvPr id="4" name="Graphic 3" descr="Eye with solid fill">
            <a:extLst>
              <a:ext uri="{FF2B5EF4-FFF2-40B4-BE49-F238E27FC236}">
                <a16:creationId xmlns:a16="http://schemas.microsoft.com/office/drawing/2014/main" id="{A53EA121-9DD0-E29A-D9F3-B64859D68BAB}"/>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227479" y="304800"/>
            <a:ext cx="508000" cy="508000"/>
          </a:xfrm>
          <a:prstGeom prst="rect">
            <a:avLst/>
          </a:prstGeom>
        </p:spPr>
      </p:pic>
    </p:spTree>
    <p:extLst>
      <p:ext uri="{BB962C8B-B14F-4D97-AF65-F5344CB8AC3E}">
        <p14:creationId xmlns:p14="http://schemas.microsoft.com/office/powerpoint/2010/main" val="17192119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2A6447-CD2A-EC15-98E2-6AE4167A4728}"/>
              </a:ext>
            </a:extLst>
          </p:cNvPr>
          <p:cNvSpPr>
            <a:spLocks noGrp="1"/>
          </p:cNvSpPr>
          <p:nvPr>
            <p:ph type="title"/>
          </p:nvPr>
        </p:nvSpPr>
        <p:spPr>
          <a:xfrm>
            <a:off x="1024128" y="585216"/>
            <a:ext cx="9720072" cy="1038196"/>
          </a:xfrm>
        </p:spPr>
        <p:txBody>
          <a:bodyPr>
            <a:normAutofit/>
          </a:bodyPr>
          <a:lstStyle/>
          <a:p>
            <a:r>
              <a:rPr lang="en-GB" sz="3200" dirty="0"/>
              <a:t>What the essay demands </a:t>
            </a:r>
          </a:p>
        </p:txBody>
      </p:sp>
      <p:sp>
        <p:nvSpPr>
          <p:cNvPr id="3" name="Content Placeholder 2">
            <a:extLst>
              <a:ext uri="{FF2B5EF4-FFF2-40B4-BE49-F238E27FC236}">
                <a16:creationId xmlns:a16="http://schemas.microsoft.com/office/drawing/2014/main" id="{F069983A-89AC-85C1-1A56-6930EFDB66C7}"/>
              </a:ext>
            </a:extLst>
          </p:cNvPr>
          <p:cNvSpPr>
            <a:spLocks noGrp="1"/>
          </p:cNvSpPr>
          <p:nvPr>
            <p:ph idx="1"/>
          </p:nvPr>
        </p:nvSpPr>
        <p:spPr>
          <a:xfrm>
            <a:off x="1024128" y="1930401"/>
            <a:ext cx="9720073" cy="4378960"/>
          </a:xfrm>
        </p:spPr>
        <p:txBody>
          <a:bodyPr>
            <a:normAutofit fontScale="92500" lnSpcReduction="20000"/>
          </a:bodyPr>
          <a:lstStyle/>
          <a:p>
            <a:r>
              <a:rPr lang="en-GB" sz="2400" b="1" dirty="0">
                <a:latin typeface="Arial" panose="020B0604020202020204" pitchFamily="34" charset="0"/>
                <a:cs typeface="Arial" panose="020B0604020202020204" pitchFamily="34" charset="0"/>
              </a:rPr>
              <a:t>Critically discuss difference theories of women’s offending that lag behind that of men</a:t>
            </a:r>
          </a:p>
          <a:p>
            <a:r>
              <a:rPr lang="en-GB" sz="2400" dirty="0">
                <a:latin typeface="Arial" panose="020B0604020202020204" pitchFamily="34" charset="0"/>
                <a:cs typeface="Arial" panose="020B0604020202020204" pitchFamily="34" charset="0"/>
              </a:rPr>
              <a:t>The changing nature of female’s roles when involve in crime </a:t>
            </a:r>
          </a:p>
          <a:p>
            <a:r>
              <a:rPr lang="en-GB" sz="2400" dirty="0">
                <a:latin typeface="Arial" panose="020B0604020202020204" pitchFamily="34" charset="0"/>
                <a:cs typeface="Arial" panose="020B0604020202020204" pitchFamily="34" charset="0"/>
              </a:rPr>
              <a:t>More engaged in gang culture / violent crimes / SOC / Drugs / Modern slavery </a:t>
            </a:r>
          </a:p>
          <a:p>
            <a:r>
              <a:rPr lang="en-GB" sz="2400" dirty="0">
                <a:latin typeface="Arial" panose="020B0604020202020204" pitchFamily="34" charset="0"/>
                <a:cs typeface="Arial" panose="020B0604020202020204" pitchFamily="34" charset="0"/>
              </a:rPr>
              <a:t>Women are or should be passive – those few women who do commit violent crime must be sick / ill</a:t>
            </a:r>
          </a:p>
          <a:p>
            <a:r>
              <a:rPr lang="en-GB" sz="2400" dirty="0">
                <a:latin typeface="Arial" panose="020B0604020202020204" pitchFamily="34" charset="0"/>
                <a:cs typeface="Arial" panose="020B0604020202020204" pitchFamily="34" charset="0"/>
              </a:rPr>
              <a:t>Are theories out of date – more engagement with crime.</a:t>
            </a:r>
          </a:p>
          <a:p>
            <a:r>
              <a:rPr lang="en-GB" sz="2400" b="0" i="0" dirty="0">
                <a:solidFill>
                  <a:srgbClr val="000000"/>
                </a:solidFill>
                <a:effectLst/>
                <a:latin typeface="Arial" panose="020B0604020202020204" pitchFamily="34" charset="0"/>
              </a:rPr>
              <a:t>Women experience ACE's is it just men who learn behaviours?  The arguments in sport around gender and competitions could this not be argued in our CJS?</a:t>
            </a:r>
            <a:endParaRPr lang="en-GB" sz="2400" dirty="0"/>
          </a:p>
          <a:p>
            <a:pPr algn="l" fontAlgn="base"/>
            <a:br>
              <a:rPr lang="en-GB" sz="1800" b="0" i="0" dirty="0">
                <a:solidFill>
                  <a:srgbClr val="000000"/>
                </a:solidFill>
                <a:effectLst/>
                <a:latin typeface="Arial" panose="020B0604020202020204" pitchFamily="34" charset="0"/>
              </a:rPr>
            </a:br>
            <a:endParaRPr lang="en-GB" sz="1800" b="0" i="0" dirty="0">
              <a:solidFill>
                <a:srgbClr val="000000"/>
              </a:solidFill>
              <a:effectLst/>
              <a:latin typeface="Aptos" panose="020B0004020202020204" pitchFamily="34" charset="0"/>
            </a:endParaRPr>
          </a:p>
          <a:p>
            <a:endParaRPr lang="en-GB" dirty="0"/>
          </a:p>
          <a:p>
            <a:endParaRPr lang="en-GB" dirty="0"/>
          </a:p>
          <a:p>
            <a:endParaRPr lang="en-GB" dirty="0"/>
          </a:p>
        </p:txBody>
      </p:sp>
      <p:pic>
        <p:nvPicPr>
          <p:cNvPr id="4" name="Graphic 3" descr="Eye with solid fill">
            <a:extLst>
              <a:ext uri="{FF2B5EF4-FFF2-40B4-BE49-F238E27FC236}">
                <a16:creationId xmlns:a16="http://schemas.microsoft.com/office/drawing/2014/main" id="{CB408643-5044-B4B0-AE09-96E4116CFB7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578947" y="709012"/>
            <a:ext cx="914400" cy="914400"/>
          </a:xfrm>
          <a:prstGeom prst="rect">
            <a:avLst/>
          </a:prstGeom>
        </p:spPr>
      </p:pic>
    </p:spTree>
    <p:extLst>
      <p:ext uri="{BB962C8B-B14F-4D97-AF65-F5344CB8AC3E}">
        <p14:creationId xmlns:p14="http://schemas.microsoft.com/office/powerpoint/2010/main" val="26547408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14030-37BE-4E8A-92AC-41409527445F}"/>
              </a:ext>
            </a:extLst>
          </p:cNvPr>
          <p:cNvSpPr>
            <a:spLocks noGrp="1"/>
          </p:cNvSpPr>
          <p:nvPr>
            <p:ph type="title"/>
          </p:nvPr>
        </p:nvSpPr>
        <p:spPr/>
        <p:txBody>
          <a:bodyPr>
            <a:normAutofit/>
          </a:bodyPr>
          <a:lstStyle/>
          <a:p>
            <a:r>
              <a:rPr lang="en-GB" sz="3200" dirty="0"/>
              <a:t>What the essay demands </a:t>
            </a:r>
          </a:p>
        </p:txBody>
      </p:sp>
      <p:sp>
        <p:nvSpPr>
          <p:cNvPr id="3" name="Content Placeholder 2">
            <a:extLst>
              <a:ext uri="{FF2B5EF4-FFF2-40B4-BE49-F238E27FC236}">
                <a16:creationId xmlns:a16="http://schemas.microsoft.com/office/drawing/2014/main" id="{CE96255C-4D4D-D007-0751-679CBD8E29C6}"/>
              </a:ext>
            </a:extLst>
          </p:cNvPr>
          <p:cNvSpPr>
            <a:spLocks noGrp="1"/>
          </p:cNvSpPr>
          <p:nvPr>
            <p:ph idx="1"/>
          </p:nvPr>
        </p:nvSpPr>
        <p:spPr>
          <a:xfrm>
            <a:off x="1024128" y="1930400"/>
            <a:ext cx="9720073" cy="4378960"/>
          </a:xfrm>
        </p:spPr>
        <p:txBody>
          <a:bodyPr/>
          <a:lstStyle/>
          <a:p>
            <a:r>
              <a:rPr lang="en-GB" sz="2400" b="1" dirty="0"/>
              <a:t>Analyse the contribution that the psychosocial approach can be used to understand male crime and anti-social behaviour. </a:t>
            </a:r>
          </a:p>
          <a:p>
            <a:r>
              <a:rPr lang="en-GB" b="0" i="0" dirty="0">
                <a:effectLst/>
                <a:latin typeface="Arial" panose="020B0604020202020204" pitchFamily="34" charset="0"/>
                <a:cs typeface="Arial" panose="020B0604020202020204" pitchFamily="34" charset="0"/>
              </a:rPr>
              <a:t>Psychosocial is the meaning of </a:t>
            </a:r>
            <a:r>
              <a:rPr lang="en-GB" b="0" i="0" dirty="0">
                <a:solidFill>
                  <a:srgbClr val="040C28"/>
                </a:solidFill>
                <a:effectLst/>
                <a:latin typeface="Arial" panose="020B0604020202020204" pitchFamily="34" charset="0"/>
                <a:cs typeface="Arial" panose="020B0604020202020204" pitchFamily="34" charset="0"/>
              </a:rPr>
              <a:t>influences of social factors on an individual's mind or behaviour</a:t>
            </a:r>
          </a:p>
          <a:p>
            <a:r>
              <a:rPr lang="en-GB" dirty="0">
                <a:solidFill>
                  <a:srgbClr val="040C28"/>
                </a:solidFill>
                <a:latin typeface="Arial" panose="020B0604020202020204" pitchFamily="34" charset="0"/>
                <a:cs typeface="Arial" panose="020B0604020202020204" pitchFamily="34" charset="0"/>
              </a:rPr>
              <a:t>Learnt behaviours</a:t>
            </a:r>
          </a:p>
          <a:p>
            <a:r>
              <a:rPr lang="en-GB" b="0" i="0" dirty="0">
                <a:solidFill>
                  <a:srgbClr val="040C28"/>
                </a:solidFill>
                <a:effectLst/>
                <a:latin typeface="Arial" panose="020B0604020202020204" pitchFamily="34" charset="0"/>
                <a:cs typeface="Arial" panose="020B0604020202020204" pitchFamily="34" charset="0"/>
              </a:rPr>
              <a:t>ACE’s</a:t>
            </a:r>
          </a:p>
          <a:p>
            <a:r>
              <a:rPr lang="en-GB" dirty="0">
                <a:solidFill>
                  <a:srgbClr val="040C28"/>
                </a:solidFill>
                <a:latin typeface="Arial" panose="020B0604020202020204" pitchFamily="34" charset="0"/>
                <a:cs typeface="Arial" panose="020B0604020202020204" pitchFamily="34" charset="0"/>
              </a:rPr>
              <a:t>Rewards </a:t>
            </a:r>
          </a:p>
          <a:p>
            <a:r>
              <a:rPr lang="en-GB" b="0" i="0" dirty="0">
                <a:solidFill>
                  <a:srgbClr val="040C28"/>
                </a:solidFill>
                <a:effectLst/>
                <a:latin typeface="Arial" panose="020B0604020202020204" pitchFamily="34" charset="0"/>
                <a:cs typeface="Arial" panose="020B0604020202020204" pitchFamily="34" charset="0"/>
              </a:rPr>
              <a:t>Moral development </a:t>
            </a:r>
          </a:p>
          <a:p>
            <a:r>
              <a:rPr lang="en-GB" dirty="0">
                <a:latin typeface="Arial" panose="020B0604020202020204" pitchFamily="34" charset="0"/>
                <a:cs typeface="Arial" panose="020B0604020202020204" pitchFamily="34" charset="0"/>
              </a:rPr>
              <a:t>F</a:t>
            </a:r>
            <a:r>
              <a:rPr lang="en-GB" b="0" i="0" dirty="0">
                <a:effectLst/>
                <a:latin typeface="Arial" panose="020B0604020202020204" pitchFamily="34" charset="0"/>
                <a:cs typeface="Arial" panose="020B0604020202020204" pitchFamily="34" charset="0"/>
              </a:rPr>
              <a:t>amily, environmental experiences and the mass media. </a:t>
            </a:r>
          </a:p>
          <a:p>
            <a:endParaRPr lang="en-GB" b="0" i="0" dirty="0">
              <a:solidFill>
                <a:srgbClr val="040C28"/>
              </a:solidFill>
              <a:effectLst/>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pic>
        <p:nvPicPr>
          <p:cNvPr id="4" name="Graphic 3" descr="Eye with solid fill">
            <a:extLst>
              <a:ext uri="{FF2B5EF4-FFF2-40B4-BE49-F238E27FC236}">
                <a16:creationId xmlns:a16="http://schemas.microsoft.com/office/drawing/2014/main" id="{98D09D84-3D17-1D96-CBBE-7429F791560E}"/>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139509" y="420624"/>
            <a:ext cx="667947" cy="667947"/>
          </a:xfrm>
          <a:prstGeom prst="rect">
            <a:avLst/>
          </a:prstGeom>
        </p:spPr>
      </p:pic>
    </p:spTree>
    <p:extLst>
      <p:ext uri="{BB962C8B-B14F-4D97-AF65-F5344CB8AC3E}">
        <p14:creationId xmlns:p14="http://schemas.microsoft.com/office/powerpoint/2010/main" val="10821600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2007D-CEEC-BCC0-8E6F-485D2B084CCD}"/>
              </a:ext>
            </a:extLst>
          </p:cNvPr>
          <p:cNvSpPr>
            <a:spLocks noGrp="1"/>
          </p:cNvSpPr>
          <p:nvPr>
            <p:ph type="title"/>
          </p:nvPr>
        </p:nvSpPr>
        <p:spPr/>
        <p:txBody>
          <a:bodyPr/>
          <a:lstStyle/>
          <a:p>
            <a:r>
              <a:rPr lang="en-GB" dirty="0"/>
              <a:t>Criminal Justice Agencies</a:t>
            </a:r>
          </a:p>
        </p:txBody>
      </p:sp>
      <p:sp>
        <p:nvSpPr>
          <p:cNvPr id="3" name="Content Placeholder 2">
            <a:extLst>
              <a:ext uri="{FF2B5EF4-FFF2-40B4-BE49-F238E27FC236}">
                <a16:creationId xmlns:a16="http://schemas.microsoft.com/office/drawing/2014/main" id="{7EB977DB-BE7B-E407-E238-5D7455649D4D}"/>
              </a:ext>
            </a:extLst>
          </p:cNvPr>
          <p:cNvSpPr>
            <a:spLocks noGrp="1"/>
          </p:cNvSpPr>
          <p:nvPr>
            <p:ph idx="1"/>
          </p:nvPr>
        </p:nvSpPr>
        <p:spPr/>
        <p:txBody>
          <a:bodyPr>
            <a:normAutofit lnSpcReduction="10000"/>
          </a:bodyPr>
          <a:lstStyle/>
          <a:p>
            <a:r>
              <a:rPr lang="en-GB" dirty="0">
                <a:latin typeface="Arial" panose="020B0604020202020204" pitchFamily="34" charset="0"/>
                <a:cs typeface="Arial" panose="020B0604020202020204" pitchFamily="34" charset="0"/>
              </a:rPr>
              <a:t>Police</a:t>
            </a:r>
          </a:p>
          <a:p>
            <a:r>
              <a:rPr lang="en-GB" dirty="0">
                <a:latin typeface="Arial" panose="020B0604020202020204" pitchFamily="34" charset="0"/>
                <a:cs typeface="Arial" panose="020B0604020202020204" pitchFamily="34" charset="0"/>
              </a:rPr>
              <a:t>Courts</a:t>
            </a:r>
          </a:p>
          <a:p>
            <a:r>
              <a:rPr lang="en-GB" dirty="0">
                <a:latin typeface="Arial" panose="020B0604020202020204" pitchFamily="34" charset="0"/>
                <a:cs typeface="Arial" panose="020B0604020202020204" pitchFamily="34" charset="0"/>
              </a:rPr>
              <a:t>Crown Prosecution Service </a:t>
            </a:r>
          </a:p>
          <a:p>
            <a:r>
              <a:rPr lang="en-GB" dirty="0">
                <a:latin typeface="Arial" panose="020B0604020202020204" pitchFamily="34" charset="0"/>
                <a:cs typeface="Arial" panose="020B0604020202020204" pitchFamily="34" charset="0"/>
              </a:rPr>
              <a:t>Prisons</a:t>
            </a:r>
          </a:p>
          <a:p>
            <a:r>
              <a:rPr lang="en-GB" dirty="0">
                <a:latin typeface="Arial" panose="020B0604020202020204" pitchFamily="34" charset="0"/>
                <a:cs typeface="Arial" panose="020B0604020202020204" pitchFamily="34" charset="0"/>
              </a:rPr>
              <a:t>Probation Service</a:t>
            </a:r>
          </a:p>
          <a:p>
            <a:r>
              <a:rPr lang="en-GB" b="0" i="0" dirty="0">
                <a:effectLst/>
                <a:latin typeface="Arial" panose="020B0604020202020204" pitchFamily="34" charset="0"/>
                <a:cs typeface="Arial" panose="020B0604020202020204" pitchFamily="34" charset="0"/>
              </a:rPr>
              <a:t>Criminal Injuries Compensation Authority</a:t>
            </a:r>
          </a:p>
          <a:p>
            <a:r>
              <a:rPr lang="en-GB" b="0" i="0" dirty="0">
                <a:effectLst/>
                <a:latin typeface="Arial" panose="020B0604020202020204" pitchFamily="34" charset="0"/>
                <a:cs typeface="Arial" panose="020B0604020202020204" pitchFamily="34" charset="0"/>
              </a:rPr>
              <a:t>His Majesty's Prison and Probation Service</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National Crime Agency</a:t>
            </a:r>
          </a:p>
          <a:p>
            <a:r>
              <a:rPr lang="en-GB" dirty="0">
                <a:latin typeface="Arial" panose="020B0604020202020204" pitchFamily="34" charset="0"/>
                <a:cs typeface="Arial" panose="020B0604020202020204" pitchFamily="34" charset="0"/>
              </a:rPr>
              <a:t>Youth Justice Board </a:t>
            </a:r>
          </a:p>
        </p:txBody>
      </p:sp>
    </p:spTree>
    <p:extLst>
      <p:ext uri="{BB962C8B-B14F-4D97-AF65-F5344CB8AC3E}">
        <p14:creationId xmlns:p14="http://schemas.microsoft.com/office/powerpoint/2010/main" val="4595652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07AA4D-869A-C2E0-E022-E96EC58D0AE7}"/>
              </a:ext>
            </a:extLst>
          </p:cNvPr>
          <p:cNvSpPr>
            <a:spLocks noGrp="1"/>
          </p:cNvSpPr>
          <p:nvPr>
            <p:ph type="title"/>
          </p:nvPr>
        </p:nvSpPr>
        <p:spPr/>
        <p:txBody>
          <a:bodyPr/>
          <a:lstStyle/>
          <a:p>
            <a:r>
              <a:rPr lang="en-GB" dirty="0"/>
              <a:t>Assessment Criteria</a:t>
            </a:r>
          </a:p>
        </p:txBody>
      </p:sp>
      <p:sp>
        <p:nvSpPr>
          <p:cNvPr id="3" name="Content Placeholder 2">
            <a:extLst>
              <a:ext uri="{FF2B5EF4-FFF2-40B4-BE49-F238E27FC236}">
                <a16:creationId xmlns:a16="http://schemas.microsoft.com/office/drawing/2014/main" id="{072E1D5B-4CA3-AFAA-8DDB-32EA5B3A7D60}"/>
              </a:ext>
            </a:extLst>
          </p:cNvPr>
          <p:cNvSpPr>
            <a:spLocks noGrp="1"/>
          </p:cNvSpPr>
          <p:nvPr>
            <p:ph idx="1"/>
          </p:nvPr>
        </p:nvSpPr>
        <p:spPr/>
        <p:txBody>
          <a:bodyPr/>
          <a:lstStyle/>
          <a:p>
            <a:pPr marL="514350" indent="-514350">
              <a:buAutoNum type="arabicPeriod"/>
            </a:pPr>
            <a:r>
              <a:rPr lang="en-GB" dirty="0"/>
              <a:t>Engagement with Literature Skills.</a:t>
            </a:r>
            <a:endParaRPr lang="en-US" dirty="0"/>
          </a:p>
          <a:p>
            <a:pPr marL="514350" indent="-514350">
              <a:buAutoNum type="arabicPeriod"/>
            </a:pPr>
            <a:r>
              <a:rPr lang="en-GB" dirty="0"/>
              <a:t>Knowledge &amp; Understanding Skills.</a:t>
            </a:r>
          </a:p>
          <a:p>
            <a:pPr marL="514350" indent="-514350">
              <a:buAutoNum type="arabicPeriod"/>
            </a:pPr>
            <a:r>
              <a:rPr lang="en-GB" dirty="0"/>
              <a:t>Cognitive &amp; Intellectual Skills</a:t>
            </a:r>
          </a:p>
          <a:p>
            <a:pPr marL="514350" indent="-514350">
              <a:buAutoNum type="arabicPeriod"/>
            </a:pPr>
            <a:r>
              <a:rPr lang="en-GB" dirty="0"/>
              <a:t>Practical Skills</a:t>
            </a:r>
          </a:p>
          <a:p>
            <a:pPr marL="514350" indent="-514350">
              <a:buAutoNum type="arabicPeriod"/>
            </a:pPr>
            <a:r>
              <a:rPr lang="en-GB" dirty="0"/>
              <a:t>Transferable Skills for Life &amp; Professional Practice</a:t>
            </a:r>
          </a:p>
          <a:p>
            <a:endParaRPr lang="en-GB" dirty="0"/>
          </a:p>
        </p:txBody>
      </p:sp>
    </p:spTree>
    <p:extLst>
      <p:ext uri="{BB962C8B-B14F-4D97-AF65-F5344CB8AC3E}">
        <p14:creationId xmlns:p14="http://schemas.microsoft.com/office/powerpoint/2010/main" val="15184836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8EF51-D3D3-5B0E-C1A2-BCBA7070F9DA}"/>
              </a:ext>
            </a:extLst>
          </p:cNvPr>
          <p:cNvSpPr>
            <a:spLocks noGrp="1"/>
          </p:cNvSpPr>
          <p:nvPr>
            <p:ph type="title"/>
          </p:nvPr>
        </p:nvSpPr>
        <p:spPr>
          <a:xfrm>
            <a:off x="1024128" y="585216"/>
            <a:ext cx="9720072" cy="660488"/>
          </a:xfrm>
        </p:spPr>
        <p:txBody>
          <a:bodyPr>
            <a:normAutofit fontScale="90000"/>
          </a:bodyPr>
          <a:lstStyle/>
          <a:p>
            <a:r>
              <a:rPr lang="en-GB" sz="3100" dirty="0"/>
              <a:t>Academic writing  - Final Degree award </a:t>
            </a:r>
            <a:r>
              <a:rPr lang="en-GB" dirty="0"/>
              <a:t> </a:t>
            </a:r>
          </a:p>
        </p:txBody>
      </p:sp>
      <p:sp>
        <p:nvSpPr>
          <p:cNvPr id="3" name="Content Placeholder 2">
            <a:extLst>
              <a:ext uri="{FF2B5EF4-FFF2-40B4-BE49-F238E27FC236}">
                <a16:creationId xmlns:a16="http://schemas.microsoft.com/office/drawing/2014/main" id="{E9E13AEA-D45B-B1D7-5C44-8CC6F86E8358}"/>
              </a:ext>
            </a:extLst>
          </p:cNvPr>
          <p:cNvSpPr>
            <a:spLocks noGrp="1"/>
          </p:cNvSpPr>
          <p:nvPr>
            <p:ph idx="1"/>
          </p:nvPr>
        </p:nvSpPr>
        <p:spPr>
          <a:xfrm>
            <a:off x="1024128" y="1770743"/>
            <a:ext cx="9720073" cy="4538617"/>
          </a:xfrm>
        </p:spPr>
        <p:txBody>
          <a:bodyPr>
            <a:normAutofit fontScale="55000" lnSpcReduction="20000"/>
          </a:bodyPr>
          <a:lstStyle/>
          <a:p>
            <a:r>
              <a:rPr lang="en-GB" sz="3200" b="1" dirty="0"/>
              <a:t>Use other PowerPoint – Academic writing PP</a:t>
            </a:r>
          </a:p>
          <a:p>
            <a:r>
              <a:rPr lang="en-GB" sz="3200" dirty="0"/>
              <a:t>How your degree is worked out:</a:t>
            </a:r>
          </a:p>
          <a:p>
            <a:r>
              <a:rPr lang="en-GB" sz="3200" b="0" i="0" dirty="0">
                <a:effectLst/>
                <a:latin typeface="Avenir Next"/>
              </a:rPr>
              <a:t>70% is a 1st Class, 60% is a 2:1, 50% is a 2:2 and 40% is a 3rd Class.</a:t>
            </a:r>
          </a:p>
          <a:p>
            <a:pPr algn="l" fontAlgn="base"/>
            <a:r>
              <a:rPr lang="en-GB" sz="3200" b="0" i="0" dirty="0">
                <a:effectLst/>
                <a:latin typeface="Calibri" panose="020F0502020204030204" pitchFamily="34" charset="0"/>
              </a:rPr>
              <a:t>Honours Degree (Model A + B) </a:t>
            </a:r>
          </a:p>
          <a:p>
            <a:pPr algn="l" fontAlgn="base"/>
            <a:r>
              <a:rPr lang="en-GB" sz="3200" b="0" i="0" dirty="0">
                <a:effectLst/>
                <a:latin typeface="Calibri" panose="020F0502020204030204" pitchFamily="34" charset="0"/>
              </a:rPr>
              <a:t>A = Best 100 Credits at Level 6 will be given a weighting of 2 Best 100 Credits at Level 5 will be given a weighting of 1 </a:t>
            </a:r>
          </a:p>
          <a:p>
            <a:pPr algn="l" fontAlgn="base"/>
            <a:r>
              <a:rPr lang="en-GB" sz="3200" b="0" i="0" dirty="0">
                <a:effectLst/>
                <a:latin typeface="Calibri" panose="020F0502020204030204" pitchFamily="34" charset="0"/>
              </a:rPr>
              <a:t>B = Average of best 100 Credits at level 6 or above</a:t>
            </a:r>
          </a:p>
          <a:p>
            <a:r>
              <a:rPr lang="en-GB" sz="3200" b="0" i="0" dirty="0">
                <a:effectLst/>
                <a:latin typeface="Calibri" panose="020F0502020204030204" pitchFamily="34" charset="0"/>
              </a:rPr>
              <a:t>A = level 5 average of 68 and level 6 average of 56 ( 56 x 2 +68 = 180) (180/3= 60). Meaning they would get a 2:1 In this scenario if we used Model B they would come out with a 2:2 so we would use Model A.</a:t>
            </a:r>
          </a:p>
          <a:p>
            <a:r>
              <a:rPr lang="en-GB" sz="3200" b="0" i="0" dirty="0">
                <a:effectLst/>
                <a:latin typeface="Calibri" panose="020F0502020204030204" pitchFamily="34" charset="0"/>
              </a:rPr>
              <a:t>B= Level 6 average of 60 Meaning they would get a 2:1 (no need for model A as it wouldn't change the classification)</a:t>
            </a:r>
          </a:p>
          <a:p>
            <a:endParaRPr lang="en-GB" b="0" i="0" dirty="0">
              <a:solidFill>
                <a:srgbClr val="333333"/>
              </a:solidFill>
              <a:effectLst/>
              <a:latin typeface="Avenir Next"/>
            </a:endParaRPr>
          </a:p>
          <a:p>
            <a:r>
              <a:rPr lang="en-GB" dirty="0"/>
              <a:t>  </a:t>
            </a:r>
          </a:p>
        </p:txBody>
      </p:sp>
    </p:spTree>
    <p:extLst>
      <p:ext uri="{BB962C8B-B14F-4D97-AF65-F5344CB8AC3E}">
        <p14:creationId xmlns:p14="http://schemas.microsoft.com/office/powerpoint/2010/main" val="2999852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87465-8C56-1717-D01A-6E841162C504}"/>
              </a:ext>
            </a:extLst>
          </p:cNvPr>
          <p:cNvSpPr>
            <a:spLocks noGrp="1"/>
          </p:cNvSpPr>
          <p:nvPr>
            <p:ph type="title"/>
          </p:nvPr>
        </p:nvSpPr>
        <p:spPr/>
        <p:txBody>
          <a:bodyPr/>
          <a:lstStyle/>
          <a:p>
            <a:r>
              <a:rPr lang="en-GB" dirty="0"/>
              <a:t>Why Study Gender, Race, Religion and Crime?</a:t>
            </a:r>
          </a:p>
        </p:txBody>
      </p:sp>
      <p:sp>
        <p:nvSpPr>
          <p:cNvPr id="3" name="Content Placeholder 2">
            <a:extLst>
              <a:ext uri="{FF2B5EF4-FFF2-40B4-BE49-F238E27FC236}">
                <a16:creationId xmlns:a16="http://schemas.microsoft.com/office/drawing/2014/main" id="{4C22AA6A-9F14-A3BC-49F4-C97AFA6577E8}"/>
              </a:ext>
            </a:extLst>
          </p:cNvPr>
          <p:cNvSpPr>
            <a:spLocks noGrp="1"/>
          </p:cNvSpPr>
          <p:nvPr>
            <p:ph idx="1"/>
          </p:nvPr>
        </p:nvSpPr>
        <p:spPr/>
        <p:txBody>
          <a:bodyPr/>
          <a:lstStyle/>
          <a:p>
            <a:pPr marL="0" indent="0">
              <a:buNone/>
            </a:pPr>
            <a:endParaRPr lang="en-GB" dirty="0"/>
          </a:p>
          <a:p>
            <a:r>
              <a:rPr lang="en-GB" sz="2800" dirty="0"/>
              <a:t>What do </a:t>
            </a:r>
            <a:r>
              <a:rPr lang="en-GB" sz="2800" b="1" dirty="0"/>
              <a:t>you </a:t>
            </a:r>
            <a:r>
              <a:rPr lang="en-GB" sz="2800" dirty="0"/>
              <a:t>think is interesting about gender, race religion and crime?</a:t>
            </a:r>
          </a:p>
        </p:txBody>
      </p:sp>
      <p:pic>
        <p:nvPicPr>
          <p:cNvPr id="1026" name="Picture 2" descr="3d Man - What Do You Think? Stock Illustration - Illustration of mark,  puzzled: 29025593">
            <a:extLst>
              <a:ext uri="{FF2B5EF4-FFF2-40B4-BE49-F238E27FC236}">
                <a16:creationId xmlns:a16="http://schemas.microsoft.com/office/drawing/2014/main" id="{031EDFD6-0215-612B-2820-A921282598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45045" y="3488962"/>
            <a:ext cx="5289394" cy="30215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24864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EF1D3-80A8-78A1-519D-728279BF5711}"/>
              </a:ext>
            </a:extLst>
          </p:cNvPr>
          <p:cNvSpPr>
            <a:spLocks noGrp="1"/>
          </p:cNvSpPr>
          <p:nvPr>
            <p:ph type="title"/>
          </p:nvPr>
        </p:nvSpPr>
        <p:spPr>
          <a:xfrm>
            <a:off x="1024128" y="585216"/>
            <a:ext cx="9720072" cy="805434"/>
          </a:xfrm>
        </p:spPr>
        <p:txBody>
          <a:bodyPr>
            <a:normAutofit/>
          </a:bodyPr>
          <a:lstStyle/>
          <a:p>
            <a:r>
              <a:rPr lang="en-GB" sz="3200" dirty="0"/>
              <a:t>Why study Gender, Race, Religion and Crime?</a:t>
            </a:r>
          </a:p>
        </p:txBody>
      </p:sp>
      <p:sp>
        <p:nvSpPr>
          <p:cNvPr id="3" name="Content Placeholder 2">
            <a:extLst>
              <a:ext uri="{FF2B5EF4-FFF2-40B4-BE49-F238E27FC236}">
                <a16:creationId xmlns:a16="http://schemas.microsoft.com/office/drawing/2014/main" id="{C988B4FC-429E-64F9-0D02-142595171990}"/>
              </a:ext>
            </a:extLst>
          </p:cNvPr>
          <p:cNvSpPr>
            <a:spLocks noGrp="1"/>
          </p:cNvSpPr>
          <p:nvPr>
            <p:ph idx="1"/>
          </p:nvPr>
        </p:nvSpPr>
        <p:spPr>
          <a:xfrm>
            <a:off x="1024128" y="1771650"/>
            <a:ext cx="9720073" cy="4537710"/>
          </a:xfrm>
        </p:spPr>
        <p:txBody>
          <a:bodyPr>
            <a:normAutofit lnSpcReduction="10000"/>
          </a:bodyPr>
          <a:lstStyle/>
          <a:p>
            <a:pPr>
              <a:buFont typeface="Wingdings" panose="05000000000000000000" pitchFamily="2" charset="2"/>
              <a:buChar char="§"/>
            </a:pPr>
            <a:r>
              <a:rPr lang="en-GB" dirty="0">
                <a:solidFill>
                  <a:srgbClr val="0B0C0C"/>
                </a:solidFill>
                <a:latin typeface="GDS Transport"/>
              </a:rPr>
              <a:t>T</a:t>
            </a:r>
            <a:r>
              <a:rPr lang="en-GB" b="0" i="0" dirty="0">
                <a:solidFill>
                  <a:srgbClr val="0B0C0C"/>
                </a:solidFill>
                <a:effectLst/>
                <a:latin typeface="GDS Transport"/>
              </a:rPr>
              <a:t>otal population of England and Wales was 59.6 million (2021 Census)</a:t>
            </a:r>
          </a:p>
          <a:p>
            <a:pPr>
              <a:buFont typeface="Wingdings" panose="05000000000000000000" pitchFamily="2" charset="2"/>
              <a:buChar char="§"/>
            </a:pPr>
            <a:r>
              <a:rPr lang="en-GB" b="0" i="0" dirty="0">
                <a:solidFill>
                  <a:srgbClr val="0B0C0C"/>
                </a:solidFill>
                <a:effectLst/>
                <a:latin typeface="GDS Transport"/>
              </a:rPr>
              <a:t>81.7% of the population </a:t>
            </a:r>
            <a:r>
              <a:rPr lang="en-GB" dirty="0">
                <a:solidFill>
                  <a:srgbClr val="0B0C0C"/>
                </a:solidFill>
                <a:latin typeface="GDS Transport"/>
              </a:rPr>
              <a:t>is</a:t>
            </a:r>
            <a:r>
              <a:rPr lang="en-GB" b="0" i="0" dirty="0">
                <a:solidFill>
                  <a:srgbClr val="0B0C0C"/>
                </a:solidFill>
                <a:effectLst/>
                <a:latin typeface="GDS Transport"/>
              </a:rPr>
              <a:t> white</a:t>
            </a:r>
          </a:p>
          <a:p>
            <a:pPr>
              <a:buFont typeface="Wingdings" panose="05000000000000000000" pitchFamily="2" charset="2"/>
              <a:buChar char="§"/>
            </a:pPr>
            <a:r>
              <a:rPr lang="en-GB" b="0" i="0" dirty="0">
                <a:solidFill>
                  <a:srgbClr val="0B0C0C"/>
                </a:solidFill>
                <a:effectLst/>
                <a:latin typeface="GDS Transport"/>
              </a:rPr>
              <a:t>women and girls made up 30.4 million (51.0%) of the population of England and Wales, and men and boys made up 29.2 million (49.0%)</a:t>
            </a:r>
            <a:endParaRPr lang="en-GB" b="0" i="0" dirty="0">
              <a:solidFill>
                <a:srgbClr val="0B0C0C"/>
              </a:solidFill>
              <a:effectLst/>
              <a:highlight>
                <a:srgbClr val="FFFF00"/>
              </a:highlight>
              <a:latin typeface="GDS Transport"/>
            </a:endParaRPr>
          </a:p>
          <a:p>
            <a:pPr>
              <a:buFont typeface="Wingdings" panose="05000000000000000000" pitchFamily="2" charset="2"/>
              <a:buChar char="§"/>
            </a:pPr>
            <a:r>
              <a:rPr lang="en-GB" b="0" i="0" dirty="0">
                <a:solidFill>
                  <a:srgbClr val="0B0C0C"/>
                </a:solidFill>
                <a:effectLst/>
                <a:latin typeface="GDS Transport"/>
              </a:rPr>
              <a:t>people from Asian ethnic groups made up the second largest percentage of the population (9.3%), followed by black (4.0%), mixed (2.9%) and other (2.1%) ethnic group</a:t>
            </a:r>
          </a:p>
          <a:p>
            <a:pPr>
              <a:buFont typeface="Wingdings" panose="05000000000000000000" pitchFamily="2" charset="2"/>
              <a:buChar char="§"/>
            </a:pPr>
            <a:r>
              <a:rPr lang="en-GB" b="0" i="0" dirty="0">
                <a:solidFill>
                  <a:srgbClr val="0B0C0C"/>
                </a:solidFill>
                <a:effectLst/>
                <a:latin typeface="GDS Transport"/>
              </a:rPr>
              <a:t>out of the 19 ethnic groups, white British people made up the largest percentage of the population (75.4%), followed by people in the white 'other' (6.2%) and Indian (3.1%) ethnic groups</a:t>
            </a:r>
          </a:p>
          <a:p>
            <a:pPr>
              <a:buFont typeface="Wingdings" panose="05000000000000000000" pitchFamily="2" charset="2"/>
              <a:buChar char="§"/>
            </a:pPr>
            <a:endParaRPr lang="en-GB" dirty="0">
              <a:solidFill>
                <a:srgbClr val="0B0C0C"/>
              </a:solidFill>
              <a:latin typeface="GDS Transport"/>
            </a:endParaRPr>
          </a:p>
          <a:p>
            <a:pPr>
              <a:buFont typeface="Wingdings" panose="05000000000000000000" pitchFamily="2" charset="2"/>
              <a:buChar char="§"/>
            </a:pPr>
            <a:r>
              <a:rPr lang="en-GB" b="0" i="0" dirty="0">
                <a:solidFill>
                  <a:srgbClr val="0B0C0C"/>
                </a:solidFill>
                <a:effectLst/>
                <a:latin typeface="GDS Transport"/>
              </a:rPr>
              <a:t>How many religions are there in the UK? What are they?</a:t>
            </a:r>
          </a:p>
          <a:p>
            <a:endParaRPr lang="en-GB" dirty="0"/>
          </a:p>
        </p:txBody>
      </p:sp>
      <p:pic>
        <p:nvPicPr>
          <p:cNvPr id="5" name="Graphic 4" descr="Clipboard Mixed with solid fill">
            <a:extLst>
              <a:ext uri="{FF2B5EF4-FFF2-40B4-BE49-F238E27FC236}">
                <a16:creationId xmlns:a16="http://schemas.microsoft.com/office/drawing/2014/main" id="{7504DA46-3D26-3EEB-50D6-8224C2296A7D}"/>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376137" y="5180427"/>
            <a:ext cx="914400" cy="914400"/>
          </a:xfrm>
          <a:prstGeom prst="rect">
            <a:avLst/>
          </a:prstGeom>
        </p:spPr>
      </p:pic>
    </p:spTree>
    <p:extLst>
      <p:ext uri="{BB962C8B-B14F-4D97-AF65-F5344CB8AC3E}">
        <p14:creationId xmlns:p14="http://schemas.microsoft.com/office/powerpoint/2010/main" val="33446349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592B31-9817-D105-888F-9ACD450F26FA}"/>
              </a:ext>
            </a:extLst>
          </p:cNvPr>
          <p:cNvSpPr>
            <a:spLocks noGrp="1"/>
          </p:cNvSpPr>
          <p:nvPr>
            <p:ph type="title"/>
          </p:nvPr>
        </p:nvSpPr>
        <p:spPr>
          <a:xfrm>
            <a:off x="1024128" y="585216"/>
            <a:ext cx="9720072" cy="824484"/>
          </a:xfrm>
        </p:spPr>
        <p:txBody>
          <a:bodyPr>
            <a:normAutofit/>
          </a:bodyPr>
          <a:lstStyle/>
          <a:p>
            <a:r>
              <a:rPr lang="en-GB" sz="2800" dirty="0"/>
              <a:t>Why study Gender, Race, Religion and Crime?</a:t>
            </a:r>
          </a:p>
        </p:txBody>
      </p:sp>
      <p:sp>
        <p:nvSpPr>
          <p:cNvPr id="3" name="Content Placeholder 2">
            <a:extLst>
              <a:ext uri="{FF2B5EF4-FFF2-40B4-BE49-F238E27FC236}">
                <a16:creationId xmlns:a16="http://schemas.microsoft.com/office/drawing/2014/main" id="{AA92BB33-DC32-183A-4250-F3E2ACB4F290}"/>
              </a:ext>
            </a:extLst>
          </p:cNvPr>
          <p:cNvSpPr>
            <a:spLocks noGrp="1"/>
          </p:cNvSpPr>
          <p:nvPr>
            <p:ph idx="1"/>
          </p:nvPr>
        </p:nvSpPr>
        <p:spPr>
          <a:xfrm>
            <a:off x="1024128" y="1619250"/>
            <a:ext cx="9720073" cy="4690110"/>
          </a:xfrm>
        </p:spPr>
        <p:txBody>
          <a:bodyPr>
            <a:normAutofit/>
          </a:bodyPr>
          <a:lstStyle/>
          <a:p>
            <a:pPr marL="0" indent="0">
              <a:buNone/>
            </a:pPr>
            <a:r>
              <a:rPr lang="en-GB" sz="2800" dirty="0">
                <a:latin typeface="Arial" panose="020B0604020202020204" pitchFamily="34" charset="0"/>
                <a:cs typeface="Arial" panose="020B0604020202020204" pitchFamily="34" charset="0"/>
              </a:rPr>
              <a:t>1 in 3 Britons admit to being racially prejudice (</a:t>
            </a:r>
            <a:r>
              <a:rPr lang="en-GB" sz="2800" dirty="0" err="1">
                <a:latin typeface="Arial" panose="020B0604020202020204" pitchFamily="34" charset="0"/>
                <a:cs typeface="Arial" panose="020B0604020202020204" pitchFamily="34" charset="0"/>
              </a:rPr>
              <a:t>NatCen</a:t>
            </a:r>
            <a:r>
              <a:rPr lang="en-GB" sz="2800" dirty="0">
                <a:latin typeface="Arial" panose="020B0604020202020204" pitchFamily="34" charset="0"/>
                <a:cs typeface="Arial" panose="020B0604020202020204" pitchFamily="34" charset="0"/>
              </a:rPr>
              <a:t>, 2021)</a:t>
            </a:r>
          </a:p>
          <a:p>
            <a:r>
              <a:rPr lang="en-GB" sz="2800" dirty="0">
                <a:latin typeface="Arial" panose="020B0604020202020204" pitchFamily="34" charset="0"/>
                <a:cs typeface="Arial" panose="020B0604020202020204" pitchFamily="34" charset="0"/>
              </a:rPr>
              <a:t>Racist and Religiously motivated hate crime increased by 41% following the vote to leave the EU (Home Office, 2016)</a:t>
            </a:r>
          </a:p>
          <a:p>
            <a:r>
              <a:rPr lang="en-GB" sz="2800" dirty="0">
                <a:latin typeface="Arial" panose="020B0604020202020204" pitchFamily="34" charset="0"/>
                <a:cs typeface="Arial" panose="020B0604020202020204" pitchFamily="34" charset="0"/>
              </a:rPr>
              <a:t>Homicide victims in the UK were split 30% Female, 70% Male (ONS, 2022)</a:t>
            </a:r>
          </a:p>
          <a:p>
            <a:r>
              <a:rPr lang="en-GB" sz="2800" dirty="0">
                <a:latin typeface="Arial" panose="020B0604020202020204" pitchFamily="34" charset="0"/>
                <a:cs typeface="Arial" panose="020B0604020202020204" pitchFamily="34" charset="0"/>
              </a:rPr>
              <a:t>Where the suspect had been charged, 92% of Female homicide victims were killed by Men (ONS, 2022)</a:t>
            </a:r>
          </a:p>
        </p:txBody>
      </p:sp>
    </p:spTree>
    <p:extLst>
      <p:ext uri="{BB962C8B-B14F-4D97-AF65-F5344CB8AC3E}">
        <p14:creationId xmlns:p14="http://schemas.microsoft.com/office/powerpoint/2010/main" val="38148280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CC1E10-681E-B354-5799-74BC8BFD23C7}"/>
              </a:ext>
            </a:extLst>
          </p:cNvPr>
          <p:cNvSpPr>
            <a:spLocks noGrp="1"/>
          </p:cNvSpPr>
          <p:nvPr>
            <p:ph type="title"/>
          </p:nvPr>
        </p:nvSpPr>
        <p:spPr/>
        <p:txBody>
          <a:bodyPr/>
          <a:lstStyle/>
          <a:p>
            <a:r>
              <a:rPr lang="en-GB" dirty="0"/>
              <a:t>Have you heard about: </a:t>
            </a:r>
          </a:p>
        </p:txBody>
      </p:sp>
      <p:sp>
        <p:nvSpPr>
          <p:cNvPr id="3" name="Content Placeholder 2">
            <a:extLst>
              <a:ext uri="{FF2B5EF4-FFF2-40B4-BE49-F238E27FC236}">
                <a16:creationId xmlns:a16="http://schemas.microsoft.com/office/drawing/2014/main" id="{93C109B4-A93D-6340-2FCF-8A0820F88EBB}"/>
              </a:ext>
            </a:extLst>
          </p:cNvPr>
          <p:cNvSpPr>
            <a:spLocks noGrp="1"/>
          </p:cNvSpPr>
          <p:nvPr>
            <p:ph idx="1"/>
          </p:nvPr>
        </p:nvSpPr>
        <p:spPr/>
        <p:txBody>
          <a:bodyPr/>
          <a:lstStyle/>
          <a:p>
            <a:r>
              <a:rPr lang="en-GB" sz="2400" dirty="0">
                <a:solidFill>
                  <a:srgbClr val="202122"/>
                </a:solidFill>
                <a:latin typeface="Arial" panose="020B0604020202020204" pitchFamily="34" charset="0"/>
              </a:rPr>
              <a:t>G</a:t>
            </a:r>
            <a:r>
              <a:rPr lang="en-GB" sz="2400" i="0" dirty="0">
                <a:solidFill>
                  <a:srgbClr val="202122"/>
                </a:solidFill>
                <a:effectLst/>
                <a:latin typeface="Arial" panose="020B0604020202020204" pitchFamily="34" charset="0"/>
              </a:rPr>
              <a:t>ay Panic </a:t>
            </a:r>
            <a:r>
              <a:rPr lang="en-GB" sz="2400" dirty="0">
                <a:solidFill>
                  <a:srgbClr val="202122"/>
                </a:solidFill>
                <a:latin typeface="Arial" panose="020B0604020202020204" pitchFamily="34" charset="0"/>
              </a:rPr>
              <a:t>D</a:t>
            </a:r>
            <a:r>
              <a:rPr lang="en-GB" sz="2400" i="0" dirty="0">
                <a:solidFill>
                  <a:srgbClr val="202122"/>
                </a:solidFill>
                <a:effectLst/>
                <a:latin typeface="Arial" panose="020B0604020202020204" pitchFamily="34" charset="0"/>
              </a:rPr>
              <a:t>efence </a:t>
            </a:r>
          </a:p>
          <a:p>
            <a:endParaRPr lang="en-GB" sz="2400" dirty="0">
              <a:solidFill>
                <a:srgbClr val="202122"/>
              </a:solidFill>
              <a:latin typeface="Arial" panose="020B0604020202020204" pitchFamily="34" charset="0"/>
            </a:endParaRPr>
          </a:p>
          <a:p>
            <a:r>
              <a:rPr lang="en-GB" sz="2400" dirty="0">
                <a:latin typeface="Arial" panose="020B0604020202020204" pitchFamily="34" charset="0"/>
                <a:cs typeface="Arial" panose="020B0604020202020204" pitchFamily="34" charset="0"/>
              </a:rPr>
              <a:t>Portsmouth Defence – UK (Guardsman's Defence)</a:t>
            </a:r>
          </a:p>
          <a:p>
            <a:r>
              <a:rPr lang="en-GB" sz="2400" dirty="0">
                <a:latin typeface="Arial" panose="020B0604020202020204" pitchFamily="34" charset="0"/>
                <a:cs typeface="Arial" panose="020B0604020202020204" pitchFamily="34" charset="0"/>
              </a:rPr>
              <a:t>What are they?</a:t>
            </a:r>
            <a:endParaRPr lang="en-GB" dirty="0"/>
          </a:p>
        </p:txBody>
      </p:sp>
    </p:spTree>
    <p:extLst>
      <p:ext uri="{BB962C8B-B14F-4D97-AF65-F5344CB8AC3E}">
        <p14:creationId xmlns:p14="http://schemas.microsoft.com/office/powerpoint/2010/main" val="38585212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80043-AB7A-ACF9-7DA6-CF7ABC942354}"/>
              </a:ext>
            </a:extLst>
          </p:cNvPr>
          <p:cNvSpPr>
            <a:spLocks noGrp="1"/>
          </p:cNvSpPr>
          <p:nvPr>
            <p:ph type="title"/>
          </p:nvPr>
        </p:nvSpPr>
        <p:spPr>
          <a:xfrm>
            <a:off x="1024128" y="585216"/>
            <a:ext cx="9720072" cy="590441"/>
          </a:xfrm>
        </p:spPr>
        <p:txBody>
          <a:bodyPr>
            <a:normAutofit/>
          </a:bodyPr>
          <a:lstStyle/>
          <a:p>
            <a:r>
              <a:rPr lang="en-GB" sz="2800" dirty="0"/>
              <a:t>Why study Gender, Race, Religion and Crime?</a:t>
            </a:r>
          </a:p>
        </p:txBody>
      </p:sp>
      <p:sp>
        <p:nvSpPr>
          <p:cNvPr id="3" name="Content Placeholder 2">
            <a:extLst>
              <a:ext uri="{FF2B5EF4-FFF2-40B4-BE49-F238E27FC236}">
                <a16:creationId xmlns:a16="http://schemas.microsoft.com/office/drawing/2014/main" id="{98D07497-624B-09A9-DD46-6EBBD4C7CB55}"/>
              </a:ext>
            </a:extLst>
          </p:cNvPr>
          <p:cNvSpPr>
            <a:spLocks noGrp="1"/>
          </p:cNvSpPr>
          <p:nvPr>
            <p:ph idx="1"/>
          </p:nvPr>
        </p:nvSpPr>
        <p:spPr>
          <a:xfrm>
            <a:off x="1024127" y="1371600"/>
            <a:ext cx="9720073" cy="4937760"/>
          </a:xfrm>
        </p:spPr>
        <p:txBody>
          <a:bodyPr>
            <a:normAutofit fontScale="92500"/>
          </a:bodyPr>
          <a:lstStyle/>
          <a:p>
            <a:r>
              <a:rPr lang="en-GB" sz="2800" dirty="0">
                <a:solidFill>
                  <a:srgbClr val="202122"/>
                </a:solidFill>
                <a:latin typeface="Arial" panose="020B0604020202020204" pitchFamily="34" charset="0"/>
              </a:rPr>
              <a:t>G</a:t>
            </a:r>
            <a:r>
              <a:rPr lang="en-GB" sz="2800" i="0" dirty="0">
                <a:solidFill>
                  <a:srgbClr val="202122"/>
                </a:solidFill>
                <a:effectLst/>
                <a:latin typeface="Arial" panose="020B0604020202020204" pitchFamily="34" charset="0"/>
              </a:rPr>
              <a:t>ay Panic </a:t>
            </a:r>
            <a:r>
              <a:rPr lang="en-GB" sz="2800" dirty="0">
                <a:solidFill>
                  <a:srgbClr val="202122"/>
                </a:solidFill>
                <a:latin typeface="Arial" panose="020B0604020202020204" pitchFamily="34" charset="0"/>
              </a:rPr>
              <a:t>D</a:t>
            </a:r>
            <a:r>
              <a:rPr lang="en-GB" sz="2800" i="0" dirty="0">
                <a:solidFill>
                  <a:srgbClr val="202122"/>
                </a:solidFill>
                <a:effectLst/>
                <a:latin typeface="Arial" panose="020B0604020202020204" pitchFamily="34" charset="0"/>
              </a:rPr>
              <a:t>efence - </a:t>
            </a:r>
            <a:r>
              <a:rPr lang="en-GB" sz="2800" b="0" i="0" dirty="0">
                <a:solidFill>
                  <a:srgbClr val="202122"/>
                </a:solidFill>
                <a:effectLst/>
                <a:latin typeface="Arial" panose="020B0604020202020204" pitchFamily="34" charset="0"/>
              </a:rPr>
              <a:t>strategy of legal defence:</a:t>
            </a:r>
          </a:p>
          <a:p>
            <a:pPr lvl="1"/>
            <a:r>
              <a:rPr lang="en-GB" sz="2800" b="0" i="0" dirty="0">
                <a:solidFill>
                  <a:srgbClr val="202122"/>
                </a:solidFill>
                <a:effectLst/>
                <a:latin typeface="Arial" panose="020B0604020202020204" pitchFamily="34" charset="0"/>
              </a:rPr>
              <a:t>heterosexual individual charged with a violent crime against a homosexual (or bisexual) individual – lost control/reacted violently because of an unwanted sexual advance </a:t>
            </a:r>
          </a:p>
          <a:p>
            <a:pPr marL="128016" lvl="1" indent="0">
              <a:buNone/>
            </a:pPr>
            <a:endParaRPr lang="en-GB" sz="2800" dirty="0">
              <a:latin typeface="Arial" panose="020B0604020202020204" pitchFamily="34" charset="0"/>
              <a:cs typeface="Arial" panose="020B0604020202020204" pitchFamily="34" charset="0"/>
            </a:endParaRPr>
          </a:p>
          <a:p>
            <a:pPr marL="128016" lvl="1" indent="0">
              <a:buNone/>
            </a:pPr>
            <a:r>
              <a:rPr lang="en-GB" sz="2800" dirty="0">
                <a:latin typeface="Arial" panose="020B0604020202020204" pitchFamily="34" charset="0"/>
                <a:cs typeface="Arial" panose="020B0604020202020204" pitchFamily="34" charset="0"/>
              </a:rPr>
              <a:t>Portsmouth Defence – UK (Guardsman's Defence) – CPS</a:t>
            </a:r>
          </a:p>
          <a:p>
            <a:pPr marL="128016" lvl="1" indent="0" algn="ctr">
              <a:buNone/>
            </a:pPr>
            <a:r>
              <a:rPr lang="en-GB" sz="2800" b="0" i="1" dirty="0">
                <a:solidFill>
                  <a:srgbClr val="202122"/>
                </a:solidFill>
                <a:effectLst/>
                <a:latin typeface="Arial" panose="020B0604020202020204" pitchFamily="34" charset="0"/>
              </a:rPr>
              <a:t> "The fact that the victim made a sexual advance on the defendant does not, of itself, automatically provide the defendant with a defence of self-defence for the actions that they then take.“</a:t>
            </a:r>
          </a:p>
          <a:p>
            <a:pPr marL="128016" lvl="1" indent="0">
              <a:buNone/>
            </a:pPr>
            <a:endParaRPr lang="en-GB" sz="2800" dirty="0">
              <a:solidFill>
                <a:srgbClr val="202122"/>
              </a:solidFill>
              <a:latin typeface="Arial" panose="020B0604020202020204" pitchFamily="34" charset="0"/>
              <a:cs typeface="Arial" panose="020B0604020202020204" pitchFamily="34" charset="0"/>
            </a:endParaRPr>
          </a:p>
          <a:p>
            <a:pPr marL="128016" lvl="1" indent="0">
              <a:buNone/>
            </a:pPr>
            <a:r>
              <a:rPr lang="en-GB" sz="2800" dirty="0">
                <a:solidFill>
                  <a:srgbClr val="202122"/>
                </a:solidFill>
                <a:latin typeface="Arial" panose="020B0604020202020204" pitchFamily="34" charset="0"/>
                <a:cs typeface="Arial" panose="020B0604020202020204" pitchFamily="34" charset="0"/>
              </a:rPr>
              <a:t>Petition 2016</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654773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5A7FA-0A23-084E-0638-0C50AA2885B6}"/>
              </a:ext>
            </a:extLst>
          </p:cNvPr>
          <p:cNvSpPr>
            <a:spLocks noGrp="1"/>
          </p:cNvSpPr>
          <p:nvPr>
            <p:ph type="title"/>
          </p:nvPr>
        </p:nvSpPr>
        <p:spPr>
          <a:xfrm>
            <a:off x="1024128" y="585216"/>
            <a:ext cx="9720072" cy="1091184"/>
          </a:xfrm>
        </p:spPr>
        <p:txBody>
          <a:bodyPr>
            <a:normAutofit fontScale="90000"/>
          </a:bodyPr>
          <a:lstStyle/>
          <a:p>
            <a:r>
              <a:rPr lang="en-GB" sz="5400" dirty="0"/>
              <a:t>Why study Gender, Race, Religion and Crime?</a:t>
            </a:r>
            <a:endParaRPr lang="en-GB" b="1" dirty="0"/>
          </a:p>
        </p:txBody>
      </p:sp>
      <p:sp>
        <p:nvSpPr>
          <p:cNvPr id="3" name="Content Placeholder 2">
            <a:extLst>
              <a:ext uri="{FF2B5EF4-FFF2-40B4-BE49-F238E27FC236}">
                <a16:creationId xmlns:a16="http://schemas.microsoft.com/office/drawing/2014/main" id="{0E34F800-8195-2CAA-EF44-ECF37ACDDCCE}"/>
              </a:ext>
            </a:extLst>
          </p:cNvPr>
          <p:cNvSpPr>
            <a:spLocks noGrp="1"/>
          </p:cNvSpPr>
          <p:nvPr>
            <p:ph idx="1"/>
          </p:nvPr>
        </p:nvSpPr>
        <p:spPr>
          <a:xfrm>
            <a:off x="1024128" y="1676400"/>
            <a:ext cx="9720073" cy="4632960"/>
          </a:xfrm>
        </p:spPr>
        <p:txBody>
          <a:bodyPr/>
          <a:lstStyle/>
          <a:p>
            <a:pPr marL="128016" lvl="1" indent="0">
              <a:buNone/>
            </a:pPr>
            <a:r>
              <a:rPr lang="en-GB" sz="2800" dirty="0">
                <a:latin typeface="Arial" panose="020B0604020202020204" pitchFamily="34" charset="0"/>
                <a:cs typeface="Arial" panose="020B0604020202020204" pitchFamily="34" charset="0"/>
              </a:rPr>
              <a:t>Conversion Therapy Ban </a:t>
            </a:r>
            <a:r>
              <a:rPr lang="en-GB" sz="2800" dirty="0">
                <a:latin typeface="Arial" panose="020B0604020202020204" pitchFamily="34" charset="0"/>
                <a:cs typeface="Arial" panose="020B0604020202020204" pitchFamily="34" charset="0"/>
                <a:hlinkClick r:id="rId3"/>
              </a:rPr>
              <a:t>–</a:t>
            </a:r>
            <a:r>
              <a:rPr lang="en-GB" sz="2800" dirty="0">
                <a:latin typeface="Arial" panose="020B0604020202020204" pitchFamily="34" charset="0"/>
                <a:cs typeface="Arial" panose="020B0604020202020204" pitchFamily="34" charset="0"/>
              </a:rPr>
              <a:t> ‘to cure’ LGBTQ+ people</a:t>
            </a:r>
          </a:p>
          <a:p>
            <a:pPr marL="128016" lvl="1" indent="0">
              <a:buNone/>
            </a:pPr>
            <a:r>
              <a:rPr lang="en-GB" sz="2800" dirty="0">
                <a:latin typeface="Arial" panose="020B0604020202020204" pitchFamily="34" charset="0"/>
                <a:cs typeface="Arial" panose="020B0604020202020204" pitchFamily="34" charset="0"/>
                <a:hlinkClick r:id="rId3"/>
              </a:rPr>
              <a:t>Ban Conversion Therapy | Stonewall</a:t>
            </a:r>
            <a:r>
              <a:rPr lang="en-GB" sz="2800" dirty="0">
                <a:latin typeface="Arial" panose="020B0604020202020204" pitchFamily="34" charset="0"/>
                <a:cs typeface="Arial" panose="020B0604020202020204" pitchFamily="34" charset="0"/>
              </a:rPr>
              <a:t> </a:t>
            </a:r>
          </a:p>
          <a:p>
            <a:pPr marL="128016" lvl="1" indent="0">
              <a:buNone/>
            </a:pPr>
            <a:endParaRPr lang="en-GB" sz="2800" dirty="0">
              <a:latin typeface="Arial" panose="020B0604020202020204" pitchFamily="34" charset="0"/>
              <a:cs typeface="Arial" panose="020B0604020202020204" pitchFamily="34" charset="0"/>
            </a:endParaRPr>
          </a:p>
          <a:p>
            <a:pPr marL="128016" lvl="1" indent="0">
              <a:buNone/>
            </a:pPr>
            <a:r>
              <a:rPr lang="en-GB" sz="2800" dirty="0">
                <a:latin typeface="Arial" panose="020B0604020202020204" pitchFamily="34" charset="0"/>
                <a:cs typeface="Arial" panose="020B0604020202020204" pitchFamily="34" charset="0"/>
              </a:rPr>
              <a:t>The ban is still not enforced, (BBC, 2022)</a:t>
            </a:r>
          </a:p>
          <a:p>
            <a:pPr marL="128016" lvl="1" indent="0">
              <a:buNone/>
            </a:pPr>
            <a:r>
              <a:rPr lang="en-GB" sz="2800" dirty="0">
                <a:latin typeface="Arial" panose="020B0604020202020204" pitchFamily="34" charset="0"/>
                <a:cs typeface="Arial" panose="020B0604020202020204" pitchFamily="34" charset="0"/>
              </a:rPr>
              <a:t>Today it is still legal and used!</a:t>
            </a:r>
          </a:p>
          <a:p>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Diversity is a huge and prevalent issue in society, the workplace, pop-culture and discussions of crime</a:t>
            </a:r>
          </a:p>
          <a:p>
            <a:endParaRPr lang="en-GB" dirty="0"/>
          </a:p>
        </p:txBody>
      </p:sp>
      <p:pic>
        <p:nvPicPr>
          <p:cNvPr id="5" name="Graphic 4" descr="Clapper board with solid fill">
            <a:extLst>
              <a:ext uri="{FF2B5EF4-FFF2-40B4-BE49-F238E27FC236}">
                <a16:creationId xmlns:a16="http://schemas.microsoft.com/office/drawing/2014/main" id="{225EEBCE-42AC-3E19-D743-F42E901EDDF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7886700" y="2057400"/>
            <a:ext cx="557784" cy="557784"/>
          </a:xfrm>
          <a:prstGeom prst="rect">
            <a:avLst/>
          </a:prstGeom>
        </p:spPr>
      </p:pic>
    </p:spTree>
    <p:extLst>
      <p:ext uri="{BB962C8B-B14F-4D97-AF65-F5344CB8AC3E}">
        <p14:creationId xmlns:p14="http://schemas.microsoft.com/office/powerpoint/2010/main" val="32573344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A5A3A-CCD2-EE3A-C579-C29386D96D63}"/>
              </a:ext>
            </a:extLst>
          </p:cNvPr>
          <p:cNvSpPr>
            <a:spLocks noGrp="1"/>
          </p:cNvSpPr>
          <p:nvPr>
            <p:ph type="title"/>
          </p:nvPr>
        </p:nvSpPr>
        <p:spPr/>
        <p:txBody>
          <a:bodyPr/>
          <a:lstStyle/>
          <a:p>
            <a:r>
              <a:rPr lang="en-GB" dirty="0"/>
              <a:t>Identity and Otherness</a:t>
            </a:r>
          </a:p>
        </p:txBody>
      </p:sp>
      <p:sp>
        <p:nvSpPr>
          <p:cNvPr id="3" name="AutoShape 2" descr="Exploring the Intersections of Privilege and Otherness in Counselling and  Psychotherapy - British Psychoanalytic Council">
            <a:extLst>
              <a:ext uri="{FF2B5EF4-FFF2-40B4-BE49-F238E27FC236}">
                <a16:creationId xmlns:a16="http://schemas.microsoft.com/office/drawing/2014/main" id="{C490337C-972B-6E9E-BF3D-821A6E32C3E4}"/>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a:extLst>
              <a:ext uri="{FF2B5EF4-FFF2-40B4-BE49-F238E27FC236}">
                <a16:creationId xmlns:a16="http://schemas.microsoft.com/office/drawing/2014/main" id="{A9803FC4-05F0-B965-0BD1-E77DB0B75CDC}"/>
              </a:ext>
            </a:extLst>
          </p:cNvPr>
          <p:cNvPicPr>
            <a:picLocks noChangeAspect="1"/>
          </p:cNvPicPr>
          <p:nvPr/>
        </p:nvPicPr>
        <p:blipFill>
          <a:blip r:embed="rId2"/>
          <a:stretch>
            <a:fillRect/>
          </a:stretch>
        </p:blipFill>
        <p:spPr>
          <a:xfrm>
            <a:off x="3307080" y="2628899"/>
            <a:ext cx="5654040" cy="3166262"/>
          </a:xfrm>
          <a:prstGeom prst="rect">
            <a:avLst/>
          </a:prstGeom>
        </p:spPr>
      </p:pic>
    </p:spTree>
    <p:extLst>
      <p:ext uri="{BB962C8B-B14F-4D97-AF65-F5344CB8AC3E}">
        <p14:creationId xmlns:p14="http://schemas.microsoft.com/office/powerpoint/2010/main" val="25057761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09A87D-0E28-9C6F-A918-6FED7A294BAF}"/>
              </a:ext>
            </a:extLst>
          </p:cNvPr>
          <p:cNvSpPr>
            <a:spLocks noGrp="1"/>
          </p:cNvSpPr>
          <p:nvPr>
            <p:ph type="title"/>
          </p:nvPr>
        </p:nvSpPr>
        <p:spPr/>
        <p:txBody>
          <a:bodyPr/>
          <a:lstStyle/>
          <a:p>
            <a:r>
              <a:rPr lang="en-GB" b="0" i="0" dirty="0">
                <a:solidFill>
                  <a:srgbClr val="303030"/>
                </a:solidFill>
                <a:effectLst/>
                <a:latin typeface="PT Serif" panose="020F0502020204030204" pitchFamily="18" charset="0"/>
              </a:rPr>
              <a:t>Bauman 1991 OTHERNESS</a:t>
            </a:r>
            <a:endParaRPr lang="en-GB" dirty="0"/>
          </a:p>
        </p:txBody>
      </p:sp>
      <p:sp>
        <p:nvSpPr>
          <p:cNvPr id="3" name="Content Placeholder 2">
            <a:extLst>
              <a:ext uri="{FF2B5EF4-FFF2-40B4-BE49-F238E27FC236}">
                <a16:creationId xmlns:a16="http://schemas.microsoft.com/office/drawing/2014/main" id="{04643D4D-6311-B874-3EAE-A185EFA8218E}"/>
              </a:ext>
            </a:extLst>
          </p:cNvPr>
          <p:cNvSpPr>
            <a:spLocks noGrp="1"/>
          </p:cNvSpPr>
          <p:nvPr>
            <p:ph idx="1"/>
          </p:nvPr>
        </p:nvSpPr>
        <p:spPr>
          <a:xfrm>
            <a:off x="1024128" y="2084832"/>
            <a:ext cx="9720073" cy="4224528"/>
          </a:xfrm>
        </p:spPr>
        <p:txBody>
          <a:bodyPr>
            <a:normAutofit lnSpcReduction="10000"/>
          </a:bodyPr>
          <a:lstStyle/>
          <a:p>
            <a:r>
              <a:rPr lang="en-GB" b="0" i="0" dirty="0">
                <a:solidFill>
                  <a:srgbClr val="303030"/>
                </a:solidFill>
                <a:effectLst/>
                <a:latin typeface="PT Serif" panose="020F0502020204030204" pitchFamily="18" charset="0"/>
              </a:rPr>
              <a:t>Woman is the other of man</a:t>
            </a:r>
          </a:p>
          <a:p>
            <a:r>
              <a:rPr lang="en-GB" b="0" i="0" dirty="0">
                <a:solidFill>
                  <a:srgbClr val="303030"/>
                </a:solidFill>
                <a:effectLst/>
                <a:latin typeface="PT Serif" panose="020F0502020204030204" pitchFamily="18" charset="0"/>
              </a:rPr>
              <a:t>animal is the other of human</a:t>
            </a:r>
          </a:p>
          <a:p>
            <a:r>
              <a:rPr lang="en-GB" b="0" i="0" dirty="0">
                <a:solidFill>
                  <a:srgbClr val="303030"/>
                </a:solidFill>
                <a:effectLst/>
                <a:latin typeface="PT Serif" panose="020F0502020204030204" pitchFamily="18" charset="0"/>
              </a:rPr>
              <a:t>abnormality the other of norm</a:t>
            </a:r>
          </a:p>
          <a:p>
            <a:r>
              <a:rPr lang="en-GB" b="0" i="0" dirty="0">
                <a:solidFill>
                  <a:srgbClr val="303030"/>
                </a:solidFill>
                <a:effectLst/>
                <a:latin typeface="PT Serif" panose="020F0502020204030204" pitchFamily="18" charset="0"/>
              </a:rPr>
              <a:t>deviation the other of law-abiding</a:t>
            </a:r>
          </a:p>
          <a:p>
            <a:r>
              <a:rPr lang="en-GB" b="0" i="0" dirty="0">
                <a:solidFill>
                  <a:srgbClr val="303030"/>
                </a:solidFill>
                <a:effectLst/>
                <a:latin typeface="PT Serif" panose="020F0502020204030204" pitchFamily="18" charset="0"/>
              </a:rPr>
              <a:t>illness the other of health</a:t>
            </a:r>
          </a:p>
          <a:p>
            <a:r>
              <a:rPr lang="en-GB" b="0" i="0" dirty="0">
                <a:solidFill>
                  <a:srgbClr val="303030"/>
                </a:solidFill>
                <a:effectLst/>
                <a:latin typeface="PT Serif" panose="020F0502020204030204" pitchFamily="18" charset="0"/>
              </a:rPr>
              <a:t>insanity the other of reason</a:t>
            </a:r>
          </a:p>
          <a:p>
            <a:r>
              <a:rPr lang="en-GB" b="0" i="0" dirty="0">
                <a:solidFill>
                  <a:srgbClr val="303030"/>
                </a:solidFill>
                <a:effectLst/>
                <a:latin typeface="PT Serif" panose="020F0502020204030204" pitchFamily="18" charset="0"/>
              </a:rPr>
              <a:t>lay public the other of the expert</a:t>
            </a:r>
          </a:p>
          <a:p>
            <a:r>
              <a:rPr lang="en-GB" b="0" i="0" dirty="0">
                <a:solidFill>
                  <a:srgbClr val="303030"/>
                </a:solidFill>
                <a:effectLst/>
                <a:latin typeface="PT Serif" panose="020F0502020204030204" pitchFamily="18" charset="0"/>
              </a:rPr>
              <a:t>foreigner the other of state subject</a:t>
            </a:r>
          </a:p>
          <a:p>
            <a:r>
              <a:rPr lang="en-GB" b="0" i="0" dirty="0">
                <a:solidFill>
                  <a:srgbClr val="303030"/>
                </a:solidFill>
                <a:effectLst/>
                <a:latin typeface="PT Serif" panose="020F0502020204030204" pitchFamily="18" charset="0"/>
              </a:rPr>
              <a:t>enemy the other of friend</a:t>
            </a:r>
            <a:endParaRPr lang="en-GB" dirty="0"/>
          </a:p>
        </p:txBody>
      </p:sp>
    </p:spTree>
    <p:extLst>
      <p:ext uri="{BB962C8B-B14F-4D97-AF65-F5344CB8AC3E}">
        <p14:creationId xmlns:p14="http://schemas.microsoft.com/office/powerpoint/2010/main" val="6427360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FA45BF-2A0E-E857-B54C-47289A50E87D}"/>
              </a:ext>
            </a:extLst>
          </p:cNvPr>
          <p:cNvSpPr>
            <a:spLocks noGrp="1"/>
          </p:cNvSpPr>
          <p:nvPr>
            <p:ph type="title"/>
          </p:nvPr>
        </p:nvSpPr>
        <p:spPr/>
        <p:txBody>
          <a:bodyPr/>
          <a:lstStyle/>
          <a:p>
            <a:r>
              <a:rPr lang="en-GB" dirty="0"/>
              <a:t>How do we understand diversity and identity?</a:t>
            </a:r>
          </a:p>
        </p:txBody>
      </p:sp>
      <p:sp>
        <p:nvSpPr>
          <p:cNvPr id="3" name="Content Placeholder 2">
            <a:extLst>
              <a:ext uri="{FF2B5EF4-FFF2-40B4-BE49-F238E27FC236}">
                <a16:creationId xmlns:a16="http://schemas.microsoft.com/office/drawing/2014/main" id="{E2C7039C-8A2A-4F39-7EFC-4BEA123B0B45}"/>
              </a:ext>
            </a:extLst>
          </p:cNvPr>
          <p:cNvSpPr>
            <a:spLocks noGrp="1"/>
          </p:cNvSpPr>
          <p:nvPr>
            <p:ph idx="1"/>
          </p:nvPr>
        </p:nvSpPr>
        <p:spPr/>
        <p:txBody>
          <a:bodyPr>
            <a:normAutofit/>
          </a:bodyPr>
          <a:lstStyle/>
          <a:p>
            <a:r>
              <a:rPr lang="en-GB" dirty="0"/>
              <a:t>What defines a person?</a:t>
            </a:r>
          </a:p>
          <a:p>
            <a:r>
              <a:rPr lang="en-GB" dirty="0"/>
              <a:t>What defines an identity?</a:t>
            </a:r>
          </a:p>
          <a:p>
            <a:r>
              <a:rPr lang="en-GB" dirty="0"/>
              <a:t>Do we “have” an identity, or is it something we “do”? </a:t>
            </a:r>
          </a:p>
          <a:p>
            <a:endParaRPr lang="en-GB" dirty="0"/>
          </a:p>
          <a:p>
            <a:pPr marL="0" indent="0" algn="ctr">
              <a:buNone/>
            </a:pPr>
            <a:r>
              <a:rPr lang="en-GB" dirty="0"/>
              <a:t>“When we see trouble, we usually look to identity – ‘what kinds of people do this?’ All kinds of issues, from criminality, to school failure, to an inability to be socially mobile, are attributed to some failing in the person’s self, or identity…identity itself is a social and collection process and not, as Western traditions would have it, a unique and individual possession” </a:t>
            </a:r>
          </a:p>
          <a:p>
            <a:pPr algn="r"/>
            <a:r>
              <a:rPr lang="en-GB" sz="1400" dirty="0"/>
              <a:t>Lawler, 2014. </a:t>
            </a:r>
            <a:r>
              <a:rPr lang="en-GB" sz="1400" i="1" dirty="0"/>
              <a:t>Identity: Sociological Perspectives</a:t>
            </a:r>
          </a:p>
        </p:txBody>
      </p:sp>
    </p:spTree>
    <p:extLst>
      <p:ext uri="{BB962C8B-B14F-4D97-AF65-F5344CB8AC3E}">
        <p14:creationId xmlns:p14="http://schemas.microsoft.com/office/powerpoint/2010/main" val="19197777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5CFAD0-E0A2-FFF6-16B0-7D28DA91CFE2}"/>
              </a:ext>
            </a:extLst>
          </p:cNvPr>
          <p:cNvSpPr>
            <a:spLocks noGrp="1"/>
          </p:cNvSpPr>
          <p:nvPr>
            <p:ph type="title"/>
          </p:nvPr>
        </p:nvSpPr>
        <p:spPr/>
        <p:txBody>
          <a:bodyPr/>
          <a:lstStyle/>
          <a:p>
            <a:r>
              <a:rPr lang="en-GB" dirty="0"/>
              <a:t>Identity as difference - Otherness</a:t>
            </a:r>
          </a:p>
        </p:txBody>
      </p:sp>
      <p:sp>
        <p:nvSpPr>
          <p:cNvPr id="3" name="Content Placeholder 2">
            <a:extLst>
              <a:ext uri="{FF2B5EF4-FFF2-40B4-BE49-F238E27FC236}">
                <a16:creationId xmlns:a16="http://schemas.microsoft.com/office/drawing/2014/main" id="{0CAA9091-9F72-602A-8E9E-83D95688FDAA}"/>
              </a:ext>
            </a:extLst>
          </p:cNvPr>
          <p:cNvSpPr>
            <a:spLocks noGrp="1"/>
          </p:cNvSpPr>
          <p:nvPr>
            <p:ph idx="1"/>
          </p:nvPr>
        </p:nvSpPr>
        <p:spPr/>
        <p:txBody>
          <a:bodyPr/>
          <a:lstStyle/>
          <a:p>
            <a:r>
              <a:rPr lang="en-GB" dirty="0"/>
              <a:t>“…every search for identity includes differentiating oneself from what one is not…” (</a:t>
            </a:r>
            <a:r>
              <a:rPr lang="en-GB" dirty="0" err="1"/>
              <a:t>Benhabib</a:t>
            </a:r>
            <a:r>
              <a:rPr lang="en-GB" dirty="0"/>
              <a:t>, 1996)</a:t>
            </a:r>
          </a:p>
          <a:p>
            <a:endParaRPr lang="en-GB" dirty="0"/>
          </a:p>
          <a:p>
            <a:r>
              <a:rPr lang="en-GB" dirty="0"/>
              <a:t>“[identity] converts difference into otherness in order to secure its own self certainty” (Connolly, 1991)</a:t>
            </a:r>
          </a:p>
          <a:p>
            <a:endParaRPr lang="en-GB" dirty="0"/>
          </a:p>
          <a:p>
            <a:r>
              <a:rPr lang="en-GB" dirty="0"/>
              <a:t>We know who we are, by contrasting against what we are not; what is </a:t>
            </a:r>
            <a:r>
              <a:rPr lang="en-GB" i="1" dirty="0"/>
              <a:t>other</a:t>
            </a:r>
            <a:r>
              <a:rPr lang="en-GB" dirty="0"/>
              <a:t> to us.</a:t>
            </a:r>
          </a:p>
        </p:txBody>
      </p:sp>
    </p:spTree>
    <p:extLst>
      <p:ext uri="{BB962C8B-B14F-4D97-AF65-F5344CB8AC3E}">
        <p14:creationId xmlns:p14="http://schemas.microsoft.com/office/powerpoint/2010/main" val="10881276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CB1CF-3FA5-9DEF-8769-900F9148109C}"/>
              </a:ext>
            </a:extLst>
          </p:cNvPr>
          <p:cNvSpPr>
            <a:spLocks noGrp="1"/>
          </p:cNvSpPr>
          <p:nvPr>
            <p:ph type="title"/>
          </p:nvPr>
        </p:nvSpPr>
        <p:spPr>
          <a:xfrm>
            <a:off x="1024128" y="585216"/>
            <a:ext cx="9720072" cy="1127470"/>
          </a:xfrm>
        </p:spPr>
        <p:txBody>
          <a:bodyPr/>
          <a:lstStyle/>
          <a:p>
            <a:r>
              <a:rPr lang="en-GB" dirty="0">
                <a:latin typeface="Arial" panose="020B0604020202020204" pitchFamily="34" charset="0"/>
                <a:cs typeface="Arial" panose="020B0604020202020204" pitchFamily="34" charset="0"/>
              </a:rPr>
              <a:t>11/07/2007</a:t>
            </a:r>
          </a:p>
        </p:txBody>
      </p:sp>
      <p:pic>
        <p:nvPicPr>
          <p:cNvPr id="5" name="Content Placeholder 4">
            <a:extLst>
              <a:ext uri="{FF2B5EF4-FFF2-40B4-BE49-F238E27FC236}">
                <a16:creationId xmlns:a16="http://schemas.microsoft.com/office/drawing/2014/main" id="{98C0782D-16E2-AC17-18CD-CD8C423DD2FD}"/>
              </a:ext>
            </a:extLst>
          </p:cNvPr>
          <p:cNvPicPr>
            <a:picLocks noGrp="1" noChangeAspect="1"/>
          </p:cNvPicPr>
          <p:nvPr>
            <p:ph idx="1"/>
          </p:nvPr>
        </p:nvPicPr>
        <p:blipFill>
          <a:blip r:embed="rId2"/>
          <a:stretch>
            <a:fillRect/>
          </a:stretch>
        </p:blipFill>
        <p:spPr>
          <a:xfrm>
            <a:off x="7986544" y="1828801"/>
            <a:ext cx="3310674" cy="2136322"/>
          </a:xfrm>
        </p:spPr>
      </p:pic>
      <p:sp>
        <p:nvSpPr>
          <p:cNvPr id="7" name="TextBox 6">
            <a:extLst>
              <a:ext uri="{FF2B5EF4-FFF2-40B4-BE49-F238E27FC236}">
                <a16:creationId xmlns:a16="http://schemas.microsoft.com/office/drawing/2014/main" id="{31E0FC27-074E-CFA0-6405-3F00E7C1823F}"/>
              </a:ext>
            </a:extLst>
          </p:cNvPr>
          <p:cNvSpPr txBox="1"/>
          <p:nvPr/>
        </p:nvSpPr>
        <p:spPr>
          <a:xfrm>
            <a:off x="1024128" y="2917371"/>
            <a:ext cx="6320101" cy="2677656"/>
          </a:xfrm>
          <a:prstGeom prst="rect">
            <a:avLst/>
          </a:prstGeom>
          <a:noFill/>
        </p:spPr>
        <p:txBody>
          <a:bodyPr wrap="square">
            <a:spAutoFit/>
          </a:bodyPr>
          <a:lstStyle/>
          <a:p>
            <a:r>
              <a:rPr lang="en-GB" sz="2400" b="0" i="0" dirty="0">
                <a:solidFill>
                  <a:srgbClr val="040C28"/>
                </a:solidFill>
                <a:effectLst/>
                <a:latin typeface="Google Sans"/>
              </a:rPr>
              <a:t>Sophie died 13 days after being beaten by teenagers Ryan Herbert and Brendan Harris.</a:t>
            </a:r>
          </a:p>
          <a:p>
            <a:r>
              <a:rPr lang="en-GB" sz="2400" dirty="0">
                <a:solidFill>
                  <a:srgbClr val="040C28"/>
                </a:solidFill>
                <a:latin typeface="Google Sans"/>
              </a:rPr>
              <a:t>Her</a:t>
            </a:r>
            <a:r>
              <a:rPr lang="en-GB" sz="2400" b="0" i="0" dirty="0">
                <a:solidFill>
                  <a:srgbClr val="040C28"/>
                </a:solidFill>
                <a:effectLst/>
                <a:latin typeface="Google Sans"/>
              </a:rPr>
              <a:t> boyfriend Robert </a:t>
            </a:r>
            <a:r>
              <a:rPr lang="en-GB" sz="2400" dirty="0">
                <a:solidFill>
                  <a:srgbClr val="040C28"/>
                </a:solidFill>
                <a:latin typeface="Google Sans"/>
              </a:rPr>
              <a:t>was seriously hurt.</a:t>
            </a:r>
          </a:p>
          <a:p>
            <a:r>
              <a:rPr lang="en-GB" sz="2400" dirty="0">
                <a:solidFill>
                  <a:srgbClr val="040C28"/>
                </a:solidFill>
                <a:latin typeface="Google Sans"/>
              </a:rPr>
              <a:t>Evidence in the court from the 999-call found that Herbert and Harris laughed and stated that they were attached because they were ‘moshers’ and ‘emos’.</a:t>
            </a:r>
            <a:endParaRPr lang="en-GB" sz="2400" dirty="0"/>
          </a:p>
        </p:txBody>
      </p:sp>
    </p:spTree>
    <p:extLst>
      <p:ext uri="{BB962C8B-B14F-4D97-AF65-F5344CB8AC3E}">
        <p14:creationId xmlns:p14="http://schemas.microsoft.com/office/powerpoint/2010/main" val="11003556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E283-0437-23CD-02A7-39E1CD7B1AF1}"/>
              </a:ext>
            </a:extLst>
          </p:cNvPr>
          <p:cNvSpPr>
            <a:spLocks noGrp="1"/>
          </p:cNvSpPr>
          <p:nvPr>
            <p:ph type="title"/>
          </p:nvPr>
        </p:nvSpPr>
        <p:spPr/>
        <p:txBody>
          <a:bodyPr/>
          <a:lstStyle/>
          <a:p>
            <a:r>
              <a:rPr lang="en-GB" dirty="0"/>
              <a:t>Understanding the “other”</a:t>
            </a:r>
          </a:p>
        </p:txBody>
      </p:sp>
      <p:sp>
        <p:nvSpPr>
          <p:cNvPr id="3" name="Content Placeholder 2">
            <a:extLst>
              <a:ext uri="{FF2B5EF4-FFF2-40B4-BE49-F238E27FC236}">
                <a16:creationId xmlns:a16="http://schemas.microsoft.com/office/drawing/2014/main" id="{0E417917-D50E-D8D7-DBFD-DD3BEDB1644A}"/>
              </a:ext>
            </a:extLst>
          </p:cNvPr>
          <p:cNvSpPr>
            <a:spLocks noGrp="1"/>
          </p:cNvSpPr>
          <p:nvPr>
            <p:ph idx="1"/>
          </p:nvPr>
        </p:nvSpPr>
        <p:spPr/>
        <p:txBody>
          <a:bodyPr/>
          <a:lstStyle/>
          <a:p>
            <a:r>
              <a:rPr lang="en-GB" dirty="0"/>
              <a:t>“To further understand the process of othering, one must also recognize that it is also often seen to be imbued with a power dynamic, in which the Self is the dominant and hegemonic ‘in-power’ entity, while the Other is the alternate minority”</a:t>
            </a:r>
          </a:p>
          <a:p>
            <a:endParaRPr lang="en-GB" dirty="0"/>
          </a:p>
          <a:p>
            <a:endParaRPr lang="en-GB" dirty="0"/>
          </a:p>
          <a:p>
            <a:endParaRPr lang="en-GB" dirty="0"/>
          </a:p>
          <a:p>
            <a:pPr algn="r">
              <a:buFont typeface="Wingdings" panose="05000000000000000000" pitchFamily="2" charset="2"/>
              <a:buChar char="§"/>
            </a:pPr>
            <a:r>
              <a:rPr lang="en-GB" sz="1800" dirty="0" err="1"/>
              <a:t>Sonnis</a:t>
            </a:r>
            <a:r>
              <a:rPr lang="en-GB" sz="1800" dirty="0"/>
              <a:t>-Bell, M. (2018) Introduction: Arbitrary Constructions and Real Consequences of the Self and Others', in M. </a:t>
            </a:r>
            <a:r>
              <a:rPr lang="en-GB" sz="1800" dirty="0" err="1"/>
              <a:t>Sonnis</a:t>
            </a:r>
            <a:r>
              <a:rPr lang="en-GB" sz="1800" dirty="0"/>
              <a:t>-Bell, D. E. Bell, M. Ryan (ed.) Strangers, Aliens, Foreigners: The Politics of Othering from Migrants to Corporations. Boston: Brill, pp.1-7.</a:t>
            </a:r>
          </a:p>
        </p:txBody>
      </p:sp>
    </p:spTree>
    <p:extLst>
      <p:ext uri="{BB962C8B-B14F-4D97-AF65-F5344CB8AC3E}">
        <p14:creationId xmlns:p14="http://schemas.microsoft.com/office/powerpoint/2010/main" val="38548141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D316716-CB7C-F486-6EEB-90E48936723A}"/>
              </a:ext>
            </a:extLst>
          </p:cNvPr>
          <p:cNvPicPr>
            <a:picLocks noChangeAspect="1"/>
          </p:cNvPicPr>
          <p:nvPr/>
        </p:nvPicPr>
        <p:blipFill>
          <a:blip r:embed="rId2"/>
          <a:stretch>
            <a:fillRect/>
          </a:stretch>
        </p:blipFill>
        <p:spPr>
          <a:xfrm>
            <a:off x="147236" y="805108"/>
            <a:ext cx="11142504" cy="5465063"/>
          </a:xfrm>
          <a:prstGeom prst="rect">
            <a:avLst/>
          </a:prstGeom>
        </p:spPr>
      </p:pic>
    </p:spTree>
    <p:extLst>
      <p:ext uri="{BB962C8B-B14F-4D97-AF65-F5344CB8AC3E}">
        <p14:creationId xmlns:p14="http://schemas.microsoft.com/office/powerpoint/2010/main" val="1676569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388E23-C9B7-443E-A1C7-F570F7D3BEF3}"/>
              </a:ext>
            </a:extLst>
          </p:cNvPr>
          <p:cNvSpPr>
            <a:spLocks noGrp="1"/>
          </p:cNvSpPr>
          <p:nvPr>
            <p:ph type="title"/>
          </p:nvPr>
        </p:nvSpPr>
        <p:spPr>
          <a:xfrm>
            <a:off x="838200" y="365125"/>
            <a:ext cx="10515600" cy="567563"/>
          </a:xfrm>
        </p:spPr>
        <p:txBody>
          <a:bodyPr>
            <a:normAutofit/>
          </a:bodyPr>
          <a:lstStyle/>
          <a:p>
            <a:r>
              <a:rPr lang="en-GB" sz="2800" dirty="0">
                <a:latin typeface="Arial" panose="020B0604020202020204" pitchFamily="34" charset="0"/>
                <a:cs typeface="Arial" panose="020B0604020202020204" pitchFamily="34" charset="0"/>
              </a:rPr>
              <a:t>Being Different </a:t>
            </a:r>
          </a:p>
        </p:txBody>
      </p:sp>
      <p:sp>
        <p:nvSpPr>
          <p:cNvPr id="3" name="Content Placeholder 2">
            <a:extLst>
              <a:ext uri="{FF2B5EF4-FFF2-40B4-BE49-F238E27FC236}">
                <a16:creationId xmlns:a16="http://schemas.microsoft.com/office/drawing/2014/main" id="{1F1FC8B8-54CC-4696-A3DB-AC8B4427A27B}"/>
              </a:ext>
            </a:extLst>
          </p:cNvPr>
          <p:cNvSpPr>
            <a:spLocks noGrp="1"/>
          </p:cNvSpPr>
          <p:nvPr>
            <p:ph idx="1"/>
          </p:nvPr>
        </p:nvSpPr>
        <p:spPr>
          <a:xfrm>
            <a:off x="838200" y="1005840"/>
            <a:ext cx="10515600" cy="5171123"/>
          </a:xfrm>
        </p:spPr>
        <p:txBody>
          <a:bodyPr>
            <a:normAutofit lnSpcReduction="10000"/>
          </a:bodyPr>
          <a:lstStyle/>
          <a:p>
            <a:pPr marL="0" indent="0">
              <a:buNone/>
            </a:pPr>
            <a:r>
              <a:rPr lang="en-GB" sz="1900" dirty="0">
                <a:latin typeface="Arial" panose="020B0604020202020204" pitchFamily="34" charset="0"/>
                <a:cs typeface="Arial" panose="020B0604020202020204" pitchFamily="34" charset="0"/>
              </a:rPr>
              <a:t>Hate crime – increase of figures </a:t>
            </a:r>
          </a:p>
          <a:p>
            <a:pPr marL="0" indent="0">
              <a:buNone/>
            </a:pPr>
            <a:br>
              <a:rPr lang="en-GB" sz="1900" dirty="0">
                <a:latin typeface="Arial" panose="020B0604020202020204" pitchFamily="34" charset="0"/>
                <a:cs typeface="Arial" panose="020B0604020202020204" pitchFamily="34" charset="0"/>
              </a:rPr>
            </a:br>
            <a:r>
              <a:rPr lang="en-GB" sz="1900" dirty="0">
                <a:latin typeface="Arial" panose="020B0604020202020204" pitchFamily="34" charset="0"/>
                <a:cs typeface="Arial" panose="020B0604020202020204" pitchFamily="34" charset="0"/>
              </a:rPr>
              <a:t>Language  &amp; Communication – for some language is a barrier. </a:t>
            </a:r>
          </a:p>
          <a:p>
            <a:pPr marL="0" indent="0">
              <a:buNone/>
            </a:pPr>
            <a:r>
              <a:rPr lang="en-GB" sz="1900" dirty="0">
                <a:latin typeface="Arial" panose="020B0604020202020204" pitchFamily="34" charset="0"/>
                <a:cs typeface="Arial" panose="020B0604020202020204" pitchFamily="34" charset="0"/>
              </a:rPr>
              <a:t>Non-verbal, have speech impediment’s, words mean different things or event have hearing difficulties. </a:t>
            </a:r>
          </a:p>
          <a:p>
            <a:pPr marL="0" indent="0">
              <a:buNone/>
            </a:pPr>
            <a:r>
              <a:rPr lang="en-GB" sz="1900" dirty="0">
                <a:latin typeface="Arial" panose="020B0604020202020204" pitchFamily="34" charset="0"/>
                <a:cs typeface="Arial" panose="020B0604020202020204" pitchFamily="34" charset="0"/>
              </a:rPr>
              <a:t>Individuals where English is a second language. Welsh Language Act 1993. 2003 Sign Language formally </a:t>
            </a:r>
            <a:r>
              <a:rPr lang="en-GB" sz="1900" b="0" dirty="0">
                <a:latin typeface="Arial" panose="020B0604020202020204" pitchFamily="34" charset="0"/>
                <a:cs typeface="Arial" panose="020B0604020202020204" pitchFamily="34" charset="0"/>
              </a:rPr>
              <a:t>recognised </a:t>
            </a:r>
            <a:r>
              <a:rPr lang="en-GB" sz="1900" b="0" i="0" dirty="0">
                <a:effectLst/>
                <a:latin typeface="Arial" panose="020B0604020202020204" pitchFamily="34" charset="0"/>
                <a:cs typeface="Arial" panose="020B0604020202020204" pitchFamily="34" charset="0"/>
              </a:rPr>
              <a:t>as a language.</a:t>
            </a:r>
          </a:p>
          <a:p>
            <a:pPr marL="0" indent="0">
              <a:buNone/>
            </a:pPr>
            <a:r>
              <a:rPr lang="en-GB" sz="1900" dirty="0">
                <a:latin typeface="Arial" panose="020B0604020202020204" pitchFamily="34" charset="0"/>
                <a:cs typeface="Arial" panose="020B0604020202020204" pitchFamily="34" charset="0"/>
              </a:rPr>
              <a:t>Looking different  - This could mean a variety of differences from the way people dress or look such as those who identify themselves as Punk, Goth. Those who do not conform to society such as travellers and their community to individuals who are homeless – targeted due to being different.</a:t>
            </a:r>
          </a:p>
          <a:p>
            <a:pPr marL="0" indent="0" algn="l">
              <a:buNone/>
            </a:pPr>
            <a:r>
              <a:rPr lang="en-GB" sz="1900" dirty="0">
                <a:latin typeface="Arial" panose="020B0604020202020204" pitchFamily="34" charset="0"/>
                <a:cs typeface="Arial" panose="020B0604020202020204" pitchFamily="34" charset="0"/>
              </a:rPr>
              <a:t>Mental health - </a:t>
            </a:r>
            <a:r>
              <a:rPr lang="en-GB" sz="1900" b="0" i="0" dirty="0">
                <a:solidFill>
                  <a:srgbClr val="000000"/>
                </a:solidFill>
                <a:effectLst/>
                <a:latin typeface="Arial" panose="020B0604020202020204" pitchFamily="34" charset="0"/>
                <a:cs typeface="Arial" panose="020B0604020202020204" pitchFamily="34" charset="0"/>
              </a:rPr>
              <a:t>We all go through difficult times, and it can be a healthy reaction to feel negative emotions when facing challenges. Having mental health problems can make people feel different from others in society.</a:t>
            </a:r>
          </a:p>
          <a:p>
            <a:pPr marL="0" indent="0">
              <a:buNone/>
            </a:pPr>
            <a:r>
              <a:rPr lang="en-GB" sz="1900" dirty="0">
                <a:latin typeface="Arial" panose="020B0604020202020204" pitchFamily="34" charset="0"/>
                <a:cs typeface="Arial" panose="020B0604020202020204" pitchFamily="34" charset="0"/>
              </a:rPr>
              <a:t>People who are Autistic - there are many conditions that effect individuals who are </a:t>
            </a:r>
          </a:p>
          <a:p>
            <a:pPr marL="0" indent="0">
              <a:buNone/>
            </a:pPr>
            <a:r>
              <a:rPr lang="en-GB" sz="1900" dirty="0">
                <a:latin typeface="Arial" panose="020B0604020202020204" pitchFamily="34" charset="0"/>
                <a:cs typeface="Arial" panose="020B0604020202020204" pitchFamily="34" charset="0"/>
              </a:rPr>
              <a:t>on the autistic spectrum. </a:t>
            </a:r>
          </a:p>
          <a:p>
            <a:pPr marL="0" indent="0">
              <a:buNone/>
            </a:pPr>
            <a:endParaRPr lang="en-GB" sz="1400" dirty="0"/>
          </a:p>
        </p:txBody>
      </p:sp>
      <p:pic>
        <p:nvPicPr>
          <p:cNvPr id="4" name="Picture 3">
            <a:extLst>
              <a:ext uri="{FF2B5EF4-FFF2-40B4-BE49-F238E27FC236}">
                <a16:creationId xmlns:a16="http://schemas.microsoft.com/office/drawing/2014/main" id="{B72327D6-5EF8-456B-9FFB-30AA884ADEB3}"/>
              </a:ext>
            </a:extLst>
          </p:cNvPr>
          <p:cNvPicPr>
            <a:picLocks noChangeAspect="1"/>
          </p:cNvPicPr>
          <p:nvPr/>
        </p:nvPicPr>
        <p:blipFill rotWithShape="1">
          <a:blip r:embed="rId3"/>
          <a:srcRect t="4889" r="-1" b="-1"/>
          <a:stretch/>
        </p:blipFill>
        <p:spPr>
          <a:xfrm>
            <a:off x="9833112" y="5181600"/>
            <a:ext cx="1520687" cy="1184818"/>
          </a:xfrm>
          <a:prstGeom prst="rect">
            <a:avLst/>
          </a:prstGeom>
          <a:noFill/>
        </p:spPr>
      </p:pic>
    </p:spTree>
    <p:extLst>
      <p:ext uri="{BB962C8B-B14F-4D97-AF65-F5344CB8AC3E}">
        <p14:creationId xmlns:p14="http://schemas.microsoft.com/office/powerpoint/2010/main" val="23011237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9EC573-DC6E-77CA-00F5-E466A7E1909A}"/>
              </a:ext>
            </a:extLst>
          </p:cNvPr>
          <p:cNvSpPr>
            <a:spLocks noGrp="1"/>
          </p:cNvSpPr>
          <p:nvPr>
            <p:ph type="title"/>
          </p:nvPr>
        </p:nvSpPr>
        <p:spPr>
          <a:xfrm>
            <a:off x="1024128" y="585216"/>
            <a:ext cx="8018272" cy="844573"/>
          </a:xfrm>
        </p:spPr>
        <p:txBody>
          <a:bodyPr>
            <a:normAutofit fontScale="90000"/>
          </a:bodyPr>
          <a:lstStyle/>
          <a:p>
            <a:br>
              <a:rPr lang="en-US" sz="2400" dirty="0">
                <a:latin typeface="Trebuchet MS" panose="020B0603020202020204" pitchFamily="34" charset="0"/>
                <a:cs typeface="Circular Std Bold"/>
              </a:rPr>
            </a:br>
            <a:r>
              <a:rPr lang="en-US" sz="2400" dirty="0">
                <a:latin typeface="Trebuchet MS" panose="020B0603020202020204" pitchFamily="34" charset="0"/>
                <a:cs typeface="Circular Std Bold"/>
              </a:rPr>
              <a:t>What is the difference between diversity </a:t>
            </a:r>
            <a:br>
              <a:rPr lang="en-US" sz="2400" dirty="0">
                <a:latin typeface="Trebuchet MS" panose="020B0603020202020204" pitchFamily="34" charset="0"/>
                <a:cs typeface="Circular Std Bold"/>
              </a:rPr>
            </a:br>
            <a:r>
              <a:rPr lang="en-US" sz="2400" dirty="0">
                <a:latin typeface="Trebuchet MS" panose="020B0603020202020204" pitchFamily="34" charset="0"/>
                <a:cs typeface="Circular Std Bold"/>
              </a:rPr>
              <a:t>and inclusion?</a:t>
            </a:r>
            <a:br>
              <a:rPr lang="en-US" sz="2400" dirty="0">
                <a:latin typeface="Trebuchet MS" panose="020B0603020202020204" pitchFamily="34" charset="0"/>
                <a:cs typeface="Circular Std Bold"/>
              </a:rPr>
            </a:br>
            <a:endParaRPr lang="en-GB" sz="2400" dirty="0"/>
          </a:p>
        </p:txBody>
      </p:sp>
      <p:sp>
        <p:nvSpPr>
          <p:cNvPr id="3" name="Content Placeholder 2">
            <a:extLst>
              <a:ext uri="{FF2B5EF4-FFF2-40B4-BE49-F238E27FC236}">
                <a16:creationId xmlns:a16="http://schemas.microsoft.com/office/drawing/2014/main" id="{EA08C0C0-50F8-A374-05C8-A2A8425A1CAF}"/>
              </a:ext>
            </a:extLst>
          </p:cNvPr>
          <p:cNvSpPr>
            <a:spLocks noGrp="1"/>
          </p:cNvSpPr>
          <p:nvPr>
            <p:ph idx="1"/>
          </p:nvPr>
        </p:nvSpPr>
        <p:spPr>
          <a:xfrm>
            <a:off x="1024128" y="1429789"/>
            <a:ext cx="8018271" cy="4879571"/>
          </a:xfrm>
        </p:spPr>
        <p:txBody>
          <a:bodyPr>
            <a:normAutofit/>
          </a:bodyPr>
          <a:lstStyle/>
          <a:p>
            <a:pPr marL="0" indent="0">
              <a:buNone/>
            </a:pPr>
            <a:r>
              <a:rPr lang="en-US" sz="2100" dirty="0">
                <a:latin typeface="Arial" panose="020B0604020202020204" pitchFamily="34" charset="0"/>
                <a:cs typeface="Arial" panose="020B0604020202020204" pitchFamily="34" charset="0"/>
              </a:rPr>
              <a:t>Inclusion = is the act of welcoming a </a:t>
            </a:r>
            <a:r>
              <a:rPr lang="en-GB" sz="2100" dirty="0">
                <a:latin typeface="Arial" panose="020B0604020202020204" pitchFamily="34" charset="0"/>
                <a:cs typeface="Arial" panose="020B0604020202020204" pitchFamily="34" charset="0"/>
              </a:rPr>
              <a:t>person that is included within that environment  - </a:t>
            </a:r>
            <a:r>
              <a:rPr lang="en-US" sz="2100" dirty="0">
                <a:latin typeface="Arial" panose="020B0604020202020204" pitchFamily="34" charset="0"/>
                <a:cs typeface="Arial" panose="020B0604020202020204" pitchFamily="34" charset="0"/>
              </a:rPr>
              <a:t>where all different kinds of people can thrive and succeed. It is the act of giving </a:t>
            </a:r>
            <a:r>
              <a:rPr lang="en-GB" sz="2100" dirty="0">
                <a:latin typeface="Arial" panose="020B0604020202020204" pitchFamily="34" charset="0"/>
                <a:cs typeface="Arial" panose="020B0604020202020204" pitchFamily="34" charset="0"/>
              </a:rPr>
              <a:t>equal access to opportunities and resources for people who might otherwise be excluded or marginalized</a:t>
            </a:r>
            <a:r>
              <a:rPr lang="en-US" sz="2100" dirty="0">
                <a:latin typeface="Arial" panose="020B0604020202020204" pitchFamily="34" charset="0"/>
                <a:cs typeface="Arial" panose="020B0604020202020204" pitchFamily="34" charset="0"/>
              </a:rPr>
              <a:t>. </a:t>
            </a:r>
          </a:p>
          <a:p>
            <a:pPr marL="0" indent="0">
              <a:buNone/>
            </a:pPr>
            <a:endParaRPr lang="en-US" sz="2100" dirty="0">
              <a:latin typeface="Arial" panose="020B0604020202020204" pitchFamily="34" charset="0"/>
              <a:cs typeface="Arial" panose="020B0604020202020204" pitchFamily="34" charset="0"/>
            </a:endParaRPr>
          </a:p>
          <a:p>
            <a:pPr marL="0" marR="0" lvl="0" indent="0" defTabSz="914400" rtl="0" eaLnBrk="1" fontAlgn="auto" latinLnBrk="0" hangingPunct="1">
              <a:spcBef>
                <a:spcPts val="0"/>
              </a:spcBef>
              <a:spcAft>
                <a:spcPts val="0"/>
              </a:spcAft>
              <a:buClrTx/>
              <a:buSzTx/>
              <a:buFontTx/>
              <a:buNone/>
              <a:tabLst/>
              <a:defRPr/>
            </a:pPr>
            <a:r>
              <a:rPr lang="en-US" sz="2100" dirty="0">
                <a:latin typeface="Arial" panose="020B0604020202020204" pitchFamily="34" charset="0"/>
                <a:cs typeface="Arial" panose="020B0604020202020204" pitchFamily="34" charset="0"/>
              </a:rPr>
              <a:t>Inclusion is the deliberate act of welcoming diversity so that everyone can participate and  be successful</a:t>
            </a:r>
          </a:p>
          <a:p>
            <a:pPr marL="0" marR="0" lvl="0" indent="0" defTabSz="914400" rtl="0" eaLnBrk="1" fontAlgn="auto" latinLnBrk="0" hangingPunct="1">
              <a:spcBef>
                <a:spcPts val="0"/>
              </a:spcBef>
              <a:spcAft>
                <a:spcPts val="0"/>
              </a:spcAft>
              <a:buClrTx/>
              <a:buSzTx/>
              <a:buFontTx/>
              <a:buNone/>
              <a:tabLst/>
              <a:defRPr/>
            </a:pPr>
            <a:endParaRPr lang="en-US" sz="2100" dirty="0">
              <a:latin typeface="Arial" panose="020B0604020202020204" pitchFamily="34" charset="0"/>
              <a:cs typeface="Arial" panose="020B0604020202020204" pitchFamily="34" charset="0"/>
            </a:endParaRPr>
          </a:p>
          <a:p>
            <a:pPr>
              <a:spcBef>
                <a:spcPts val="0"/>
              </a:spcBef>
              <a:spcAft>
                <a:spcPts val="0"/>
              </a:spcAft>
              <a:buClrTx/>
              <a:buSzTx/>
              <a:defRPr/>
            </a:pPr>
            <a:r>
              <a:rPr lang="en-US" sz="2100" dirty="0">
                <a:latin typeface="Arial" panose="020B0604020202020204" pitchFamily="34" charset="0"/>
                <a:cs typeface="Arial" panose="020B0604020202020204" pitchFamily="34" charset="0"/>
              </a:rPr>
              <a:t>Diversity is simply a representation of many different types of people focusing on the differences. It’s about the willing to take </a:t>
            </a:r>
            <a:r>
              <a:rPr lang="en-GB" sz="2100" dirty="0">
                <a:latin typeface="Arial" panose="020B0604020202020204" pitchFamily="34" charset="0"/>
                <a:cs typeface="Arial" panose="020B0604020202020204" pitchFamily="34" charset="0"/>
              </a:rPr>
              <a:t>others' perspectives into account irrelevant if you think it is right or wrong. Letting others' ideas into our lives. </a:t>
            </a:r>
          </a:p>
          <a:p>
            <a:pPr>
              <a:spcBef>
                <a:spcPts val="0"/>
              </a:spcBef>
              <a:spcAft>
                <a:spcPts val="0"/>
              </a:spcAft>
              <a:buClrTx/>
              <a:buSzTx/>
              <a:defRPr/>
            </a:pPr>
            <a:endParaRPr lang="en-GB" sz="2100" dirty="0">
              <a:latin typeface="Arial" panose="020B0604020202020204" pitchFamily="34" charset="0"/>
              <a:cs typeface="Arial" panose="020B0604020202020204" pitchFamily="34" charset="0"/>
            </a:endParaRPr>
          </a:p>
          <a:p>
            <a:pPr algn="ctr">
              <a:spcBef>
                <a:spcPts val="0"/>
              </a:spcBef>
              <a:spcAft>
                <a:spcPts val="0"/>
              </a:spcAft>
              <a:buClrTx/>
              <a:buSzTx/>
              <a:defRPr/>
            </a:pPr>
            <a:r>
              <a:rPr lang="en-US" sz="2800" b="1" i="1" dirty="0"/>
              <a:t>Diversity is what you have.  Inclusion is what you do.</a:t>
            </a:r>
            <a:endParaRPr lang="en-US" sz="2800" b="1" i="1" dirty="0">
              <a:latin typeface="Arial" panose="020B0604020202020204" pitchFamily="34" charset="0"/>
              <a:cs typeface="Arial" panose="020B0604020202020204" pitchFamily="34" charset="0"/>
            </a:endParaRPr>
          </a:p>
          <a:p>
            <a:pPr marL="0" marR="0" lvl="0" indent="0" defTabSz="914400" rtl="0" eaLnBrk="1" fontAlgn="auto" latinLnBrk="0" hangingPunct="1">
              <a:spcBef>
                <a:spcPts val="0"/>
              </a:spcBef>
              <a:spcAft>
                <a:spcPts val="0"/>
              </a:spcAft>
              <a:buClrTx/>
              <a:buSzTx/>
              <a:buFontTx/>
              <a:buNone/>
              <a:tabLst/>
              <a:defRPr/>
            </a:pPr>
            <a:endParaRPr lang="en-US" sz="2800" dirty="0">
              <a:latin typeface="Arial" panose="020B0604020202020204" pitchFamily="34" charset="0"/>
              <a:cs typeface="Arial" panose="020B0604020202020204" pitchFamily="34" charset="0"/>
            </a:endParaRPr>
          </a:p>
          <a:p>
            <a:pPr marL="0" marR="0" lvl="0" indent="0" defTabSz="914400" rtl="0" eaLnBrk="1" fontAlgn="auto" latinLnBrk="0" hangingPunct="1">
              <a:spcBef>
                <a:spcPts val="0"/>
              </a:spcBef>
              <a:spcAft>
                <a:spcPts val="0"/>
              </a:spcAft>
              <a:buClrTx/>
              <a:buSzTx/>
              <a:buFontTx/>
              <a:buNone/>
              <a:tabLst/>
              <a:defRPr/>
            </a:pPr>
            <a:endParaRPr lang="en-GB" sz="1900" dirty="0">
              <a:latin typeface="Arial" panose="020B0604020202020204" pitchFamily="34" charset="0"/>
              <a:cs typeface="Arial" panose="020B0604020202020204" pitchFamily="34" charset="0"/>
            </a:endParaRPr>
          </a:p>
        </p:txBody>
      </p:sp>
      <p:sp>
        <p:nvSpPr>
          <p:cNvPr id="8" name="Rectangle 7">
            <a:extLst>
              <a:ext uri="{FF2B5EF4-FFF2-40B4-BE49-F238E27FC236}">
                <a16:creationId xmlns:a16="http://schemas.microsoft.com/office/drawing/2014/main" id="{77D7B666-D5E6-48CE-B26A-FB5E5C34AF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325601"/>
            <a:ext cx="2286920" cy="390807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a:extLst>
              <a:ext uri="{FF2B5EF4-FFF2-40B4-BE49-F238E27FC236}">
                <a16:creationId xmlns:a16="http://schemas.microsoft.com/office/drawing/2014/main" id="{F6EE670A-A41A-44AD-BC1C-2090365EB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583348" y="4394539"/>
            <a:ext cx="2286920" cy="2029724"/>
          </a:xfrm>
          <a:prstGeom prst="rect">
            <a:avLst/>
          </a:prstGeom>
          <a:solidFill>
            <a:schemeClr val="tx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484496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AFA5CB-2653-6E5F-8719-FA6F251C3A7F}"/>
              </a:ext>
            </a:extLst>
          </p:cNvPr>
          <p:cNvSpPr>
            <a:spLocks noGrp="1"/>
          </p:cNvSpPr>
          <p:nvPr>
            <p:ph type="title"/>
          </p:nvPr>
        </p:nvSpPr>
        <p:spPr>
          <a:xfrm>
            <a:off x="1024128" y="585216"/>
            <a:ext cx="6066818" cy="761446"/>
          </a:xfrm>
        </p:spPr>
        <p:txBody>
          <a:bodyPr>
            <a:normAutofit/>
          </a:bodyPr>
          <a:lstStyle/>
          <a:p>
            <a:r>
              <a:rPr lang="en-US" sz="3200" dirty="0"/>
              <a:t>Why Does Diversity Matter?</a:t>
            </a:r>
            <a:endParaRPr lang="en-GB" sz="3200" dirty="0"/>
          </a:p>
        </p:txBody>
      </p:sp>
      <p:sp>
        <p:nvSpPr>
          <p:cNvPr id="3" name="Content Placeholder 2">
            <a:extLst>
              <a:ext uri="{FF2B5EF4-FFF2-40B4-BE49-F238E27FC236}">
                <a16:creationId xmlns:a16="http://schemas.microsoft.com/office/drawing/2014/main" id="{E17B0B0E-4B47-FDD5-09EB-FB5CB1C3D0FC}"/>
              </a:ext>
            </a:extLst>
          </p:cNvPr>
          <p:cNvSpPr>
            <a:spLocks noGrp="1"/>
          </p:cNvSpPr>
          <p:nvPr>
            <p:ph idx="1"/>
          </p:nvPr>
        </p:nvSpPr>
        <p:spPr>
          <a:xfrm>
            <a:off x="781396" y="1562793"/>
            <a:ext cx="7631084" cy="4904509"/>
          </a:xfrm>
        </p:spPr>
        <p:txBody>
          <a:bodyPr>
            <a:normAutofit lnSpcReduction="10000"/>
          </a:bodyPr>
          <a:lstStyle/>
          <a:p>
            <a:r>
              <a:rPr lang="en-US" sz="2000" b="1" dirty="0">
                <a:latin typeface="Arial" panose="020B0604020202020204" pitchFamily="34" charset="0"/>
                <a:cs typeface="Arial" panose="020B0604020202020204" pitchFamily="34" charset="0"/>
              </a:rPr>
              <a:t>Diversity expands experiences &amp; knowledge </a:t>
            </a:r>
            <a:r>
              <a:rPr lang="en-US" sz="2000" dirty="0">
                <a:latin typeface="Arial" panose="020B0604020202020204" pitchFamily="34" charset="0"/>
                <a:cs typeface="Arial" panose="020B0604020202020204" pitchFamily="34" charset="0"/>
              </a:rPr>
              <a:t>- </a:t>
            </a:r>
            <a:r>
              <a:rPr lang="en-US" sz="2000" b="0" dirty="0">
                <a:latin typeface="Arial" panose="020B0604020202020204" pitchFamily="34" charset="0"/>
                <a:cs typeface="Arial" panose="020B0604020202020204" pitchFamily="34" charset="0"/>
              </a:rPr>
              <a:t>expands our worldliness, our experiences and knowledge. It can o</a:t>
            </a:r>
            <a:r>
              <a:rPr lang="en-US" sz="2000" dirty="0">
                <a:latin typeface="Arial" panose="020B0604020202020204" pitchFamily="34" charset="0"/>
                <a:cs typeface="Arial" panose="020B0604020202020204" pitchFamily="34" charset="0"/>
              </a:rPr>
              <a:t>pen the door to the entire world. F</a:t>
            </a:r>
            <a:r>
              <a:rPr lang="en-US" sz="2000" b="0" dirty="0">
                <a:latin typeface="Arial" panose="020B0604020202020204" pitchFamily="34" charset="0"/>
                <a:cs typeface="Arial" panose="020B0604020202020204" pitchFamily="34" charset="0"/>
              </a:rPr>
              <a:t>or many people we </a:t>
            </a:r>
            <a:r>
              <a:rPr lang="en-US" sz="2000" dirty="0">
                <a:latin typeface="Arial" panose="020B0604020202020204" pitchFamily="34" charset="0"/>
                <a:cs typeface="Arial" panose="020B0604020202020204" pitchFamily="34" charset="0"/>
              </a:rPr>
              <a:t>learn more from individuals who are different from us</a:t>
            </a:r>
            <a:r>
              <a:rPr lang="en-US" sz="2000" b="0" dirty="0">
                <a:latin typeface="Arial" panose="020B0604020202020204" pitchFamily="34" charset="0"/>
                <a:cs typeface="Arial" panose="020B0604020202020204" pitchFamily="34" charset="0"/>
              </a:rPr>
              <a:t>. For some people it might be the first time to really </a:t>
            </a:r>
            <a:r>
              <a:rPr lang="en-US" sz="2000" dirty="0">
                <a:latin typeface="Arial" panose="020B0604020202020204" pitchFamily="34" charset="0"/>
                <a:cs typeface="Arial" panose="020B0604020202020204" pitchFamily="34" charset="0"/>
              </a:rPr>
              <a:t>interaction with people from diverse groups. </a:t>
            </a:r>
          </a:p>
          <a:p>
            <a:endParaRPr lang="en-US" sz="2000" dirty="0">
              <a:latin typeface="Arial" panose="020B0604020202020204" pitchFamily="34" charset="0"/>
              <a:cs typeface="Arial" panose="020B0604020202020204" pitchFamily="34" charset="0"/>
            </a:endParaRPr>
          </a:p>
          <a:p>
            <a:r>
              <a:rPr lang="en-US" sz="2000" b="1" dirty="0">
                <a:latin typeface="Arial" panose="020B0604020202020204" pitchFamily="34" charset="0"/>
                <a:cs typeface="Arial" panose="020B0604020202020204" pitchFamily="34" charset="0"/>
              </a:rPr>
              <a:t>Enhances social development </a:t>
            </a:r>
            <a:r>
              <a:rPr lang="en-US" sz="2000" dirty="0">
                <a:latin typeface="Arial" panose="020B0604020202020204" pitchFamily="34" charset="0"/>
                <a:cs typeface="Arial" panose="020B0604020202020204" pitchFamily="34" charset="0"/>
              </a:rPr>
              <a:t>-  Interacting with people from a variety of groups widens your social circle by expanding the pool of people with whom you can associate and develop relationships, and this can be useful when policing in the community. </a:t>
            </a:r>
          </a:p>
          <a:p>
            <a:endParaRPr lang="en-GB" sz="2000" dirty="0">
              <a:latin typeface="Arial" panose="020B0604020202020204" pitchFamily="34" charset="0"/>
              <a:cs typeface="Arial" panose="020B0604020202020204" pitchFamily="34" charset="0"/>
            </a:endParaRPr>
          </a:p>
          <a:p>
            <a:r>
              <a:rPr lang="en-US" sz="2000" b="1" dirty="0">
                <a:latin typeface="Arial" panose="020B0604020202020204" pitchFamily="34" charset="0"/>
                <a:cs typeface="Arial" panose="020B0604020202020204" pitchFamily="34" charset="0"/>
              </a:rPr>
              <a:t>Successful performance in role </a:t>
            </a:r>
            <a:r>
              <a:rPr lang="en-US" sz="2000" dirty="0">
                <a:latin typeface="Arial" panose="020B0604020202020204" pitchFamily="34" charset="0"/>
                <a:cs typeface="Arial" panose="020B0604020202020204" pitchFamily="34" charset="0"/>
              </a:rPr>
              <a:t>- having a diverse workforce will ensure that sensitivity to human differences. Staff can interact with a variety of individuals and have the ability to relate to people from different cultural backgrounds. </a:t>
            </a:r>
          </a:p>
          <a:p>
            <a:endParaRPr lang="en-US" sz="2000" dirty="0">
              <a:latin typeface="Arial" panose="020B0604020202020204" pitchFamily="34" charset="0"/>
              <a:cs typeface="Arial" panose="020B0604020202020204" pitchFamily="34" charset="0"/>
            </a:endParaRPr>
          </a:p>
          <a:p>
            <a:endParaRPr lang="en-GB" sz="1500" dirty="0"/>
          </a:p>
        </p:txBody>
      </p:sp>
      <p:pic>
        <p:nvPicPr>
          <p:cNvPr id="5" name="Picture 4" descr="One in a crowd">
            <a:extLst>
              <a:ext uri="{FF2B5EF4-FFF2-40B4-BE49-F238E27FC236}">
                <a16:creationId xmlns:a16="http://schemas.microsoft.com/office/drawing/2014/main" id="{8BB96531-7D47-3D83-2735-ABECA3805815}"/>
              </a:ext>
            </a:extLst>
          </p:cNvPr>
          <p:cNvPicPr>
            <a:picLocks noChangeAspect="1"/>
          </p:cNvPicPr>
          <p:nvPr/>
        </p:nvPicPr>
        <p:blipFill rotWithShape="1">
          <a:blip r:embed="rId2"/>
          <a:srcRect l="28725" r="20534"/>
          <a:stretch/>
        </p:blipFill>
        <p:spPr>
          <a:xfrm>
            <a:off x="8811491" y="10"/>
            <a:ext cx="3380508" cy="6857990"/>
          </a:xfrm>
          <a:prstGeom prst="rect">
            <a:avLst/>
          </a:prstGeom>
        </p:spPr>
      </p:pic>
    </p:spTree>
    <p:extLst>
      <p:ext uri="{BB962C8B-B14F-4D97-AF65-F5344CB8AC3E}">
        <p14:creationId xmlns:p14="http://schemas.microsoft.com/office/powerpoint/2010/main" val="32032075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7C3EEC-170F-8AA4-473F-0DDE45F5F7E1}"/>
              </a:ext>
            </a:extLst>
          </p:cNvPr>
          <p:cNvSpPr>
            <a:spLocks noGrp="1"/>
          </p:cNvSpPr>
          <p:nvPr>
            <p:ph type="title"/>
          </p:nvPr>
        </p:nvSpPr>
        <p:spPr>
          <a:xfrm>
            <a:off x="1024128" y="585216"/>
            <a:ext cx="6066818" cy="728195"/>
          </a:xfrm>
        </p:spPr>
        <p:txBody>
          <a:bodyPr>
            <a:normAutofit/>
          </a:bodyPr>
          <a:lstStyle/>
          <a:p>
            <a:r>
              <a:rPr lang="en-US" sz="3200" dirty="0"/>
              <a:t>Why Does Diversity Matter?</a:t>
            </a:r>
            <a:endParaRPr lang="en-GB" sz="3200" dirty="0"/>
          </a:p>
        </p:txBody>
      </p:sp>
      <p:sp>
        <p:nvSpPr>
          <p:cNvPr id="3" name="Content Placeholder 2">
            <a:extLst>
              <a:ext uri="{FF2B5EF4-FFF2-40B4-BE49-F238E27FC236}">
                <a16:creationId xmlns:a16="http://schemas.microsoft.com/office/drawing/2014/main" id="{79B7355E-C506-C80E-1AE2-E777F20B4444}"/>
              </a:ext>
            </a:extLst>
          </p:cNvPr>
          <p:cNvSpPr>
            <a:spLocks noGrp="1"/>
          </p:cNvSpPr>
          <p:nvPr>
            <p:ph idx="1"/>
          </p:nvPr>
        </p:nvSpPr>
        <p:spPr>
          <a:xfrm>
            <a:off x="1024128" y="1612669"/>
            <a:ext cx="6066818" cy="4696691"/>
          </a:xfrm>
        </p:spPr>
        <p:txBody>
          <a:bodyPr>
            <a:normAutofit/>
          </a:bodyPr>
          <a:lstStyle/>
          <a:p>
            <a:r>
              <a:rPr lang="en-US" b="1" dirty="0">
                <a:latin typeface="Arial" panose="020B0604020202020204" pitchFamily="34" charset="0"/>
                <a:cs typeface="Arial" panose="020B0604020202020204" pitchFamily="34" charset="0"/>
              </a:rPr>
              <a:t>Expands your capacity for viewing problems </a:t>
            </a:r>
            <a:r>
              <a:rPr lang="en-US" dirty="0">
                <a:latin typeface="Arial" panose="020B0604020202020204" pitchFamily="34" charset="0"/>
                <a:cs typeface="Arial" panose="020B0604020202020204" pitchFamily="34" charset="0"/>
              </a:rPr>
              <a:t>- encounter problems or issues faced by many individuals rather than viewing the world through a single-focus lens, you can expand your views and consider multiple options when making decisions. </a:t>
            </a:r>
          </a:p>
          <a:p>
            <a:r>
              <a:rPr lang="en-US" b="1" dirty="0">
                <a:latin typeface="Arial" panose="020B0604020202020204" pitchFamily="34" charset="0"/>
                <a:cs typeface="Arial" panose="020B0604020202020204" pitchFamily="34" charset="0"/>
              </a:rPr>
              <a:t>Enriches the multiple perspectives </a:t>
            </a:r>
            <a:r>
              <a:rPr lang="en-US" dirty="0">
                <a:latin typeface="Arial" panose="020B0604020202020204" pitchFamily="34" charset="0"/>
                <a:cs typeface="Arial" panose="020B0604020202020204" pitchFamily="34" charset="0"/>
              </a:rPr>
              <a:t>- you gain a panoramic perspective of the world around you and a more complete view of your place in it. You open up your tunnel vision and that it is not about ‘you’ but others.</a:t>
            </a:r>
          </a:p>
          <a:p>
            <a:endParaRPr lang="en-GB" dirty="0"/>
          </a:p>
        </p:txBody>
      </p:sp>
      <p:pic>
        <p:nvPicPr>
          <p:cNvPr id="5" name="Picture 4" descr="Plant growing in a concrete crack">
            <a:extLst>
              <a:ext uri="{FF2B5EF4-FFF2-40B4-BE49-F238E27FC236}">
                <a16:creationId xmlns:a16="http://schemas.microsoft.com/office/drawing/2014/main" id="{1ED05FD3-FCA9-834A-4C7D-FB424606580E}"/>
              </a:ext>
            </a:extLst>
          </p:cNvPr>
          <p:cNvPicPr>
            <a:picLocks noChangeAspect="1"/>
          </p:cNvPicPr>
          <p:nvPr/>
        </p:nvPicPr>
        <p:blipFill rotWithShape="1">
          <a:blip r:embed="rId2"/>
          <a:srcRect l="18103" r="36737" b="-1"/>
          <a:stretch/>
        </p:blipFill>
        <p:spPr>
          <a:xfrm>
            <a:off x="7552266" y="10"/>
            <a:ext cx="4639733" cy="6857990"/>
          </a:xfrm>
          <a:prstGeom prst="rect">
            <a:avLst/>
          </a:prstGeom>
        </p:spPr>
      </p:pic>
    </p:spTree>
    <p:extLst>
      <p:ext uri="{BB962C8B-B14F-4D97-AF65-F5344CB8AC3E}">
        <p14:creationId xmlns:p14="http://schemas.microsoft.com/office/powerpoint/2010/main" val="25841868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Hands-on top of each other">
            <a:extLst>
              <a:ext uri="{FF2B5EF4-FFF2-40B4-BE49-F238E27FC236}">
                <a16:creationId xmlns:a16="http://schemas.microsoft.com/office/drawing/2014/main" id="{BF399DC7-9D42-7AC1-583D-3685A76B575D}"/>
              </a:ext>
            </a:extLst>
          </p:cNvPr>
          <p:cNvPicPr>
            <a:picLocks noChangeAspect="1"/>
          </p:cNvPicPr>
          <p:nvPr/>
        </p:nvPicPr>
        <p:blipFill rotWithShape="1">
          <a:blip r:embed="rId3">
            <a:duotone>
              <a:schemeClr val="bg2">
                <a:shade val="45000"/>
                <a:satMod val="135000"/>
              </a:schemeClr>
              <a:prstClr val="white"/>
            </a:duotone>
            <a:alphaModFix amt="40000"/>
          </a:blip>
          <a:srcRect l="22222" r="1" b="1"/>
          <a:stretch/>
        </p:blipFill>
        <p:spPr>
          <a:xfrm>
            <a:off x="20" y="10"/>
            <a:ext cx="12191980" cy="6857989"/>
          </a:xfrm>
          <a:prstGeom prst="rect">
            <a:avLst/>
          </a:prstGeom>
        </p:spPr>
      </p:pic>
      <p:sp>
        <p:nvSpPr>
          <p:cNvPr id="2" name="Title 1">
            <a:extLst>
              <a:ext uri="{FF2B5EF4-FFF2-40B4-BE49-F238E27FC236}">
                <a16:creationId xmlns:a16="http://schemas.microsoft.com/office/drawing/2014/main" id="{46D9C85E-CEC5-4675-B2B5-3DA4B1DB3856}"/>
              </a:ext>
            </a:extLst>
          </p:cNvPr>
          <p:cNvSpPr>
            <a:spLocks noGrp="1"/>
          </p:cNvSpPr>
          <p:nvPr>
            <p:ph type="title"/>
          </p:nvPr>
        </p:nvSpPr>
        <p:spPr>
          <a:xfrm>
            <a:off x="1024128" y="585216"/>
            <a:ext cx="9720072" cy="748284"/>
          </a:xfrm>
        </p:spPr>
        <p:txBody>
          <a:bodyPr>
            <a:normAutofit/>
          </a:bodyPr>
          <a:lstStyle/>
          <a:p>
            <a:r>
              <a:rPr lang="en-GB" sz="3600" dirty="0"/>
              <a:t>Why do we need Inclusion?</a:t>
            </a:r>
          </a:p>
        </p:txBody>
      </p:sp>
      <p:cxnSp>
        <p:nvCxnSpPr>
          <p:cNvPr id="9" name="Straight Connector 8">
            <a:extLst>
              <a:ext uri="{FF2B5EF4-FFF2-40B4-BE49-F238E27FC236}">
                <a16:creationId xmlns:a16="http://schemas.microsoft.com/office/drawing/2014/main" id="{3FEFDF7D-B17C-4F16-B8BE-C55FFC7E29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872B776-85F0-4998-B9D5-36C56A816CBA}"/>
              </a:ext>
            </a:extLst>
          </p:cNvPr>
          <p:cNvSpPr>
            <a:spLocks noGrp="1"/>
          </p:cNvSpPr>
          <p:nvPr>
            <p:ph idx="1"/>
          </p:nvPr>
        </p:nvSpPr>
        <p:spPr>
          <a:xfrm>
            <a:off x="1024128" y="1333500"/>
            <a:ext cx="10824972" cy="4975860"/>
          </a:xfrm>
        </p:spPr>
        <p:txBody>
          <a:bodyPr>
            <a:normAutofit/>
          </a:bodyPr>
          <a:lstStyle/>
          <a:p>
            <a:r>
              <a:rPr lang="en-GB" sz="2400" b="1" dirty="0"/>
              <a:t>It is the right thing to do - </a:t>
            </a:r>
            <a:r>
              <a:rPr lang="en-GB" sz="2400" kern="1200" dirty="0">
                <a:effectLst/>
                <a:latin typeface="+mn-lt"/>
                <a:ea typeface="+mn-ea"/>
                <a:cs typeface="+mn-cs"/>
              </a:rPr>
              <a:t>Valuing people as individuals is purely the right thing to do. Everyone deserves to be treated fairly and respectfully and that means that no one should suffer any disadvantage, discrimination or harassment because of who they are.</a:t>
            </a:r>
          </a:p>
          <a:p>
            <a:r>
              <a:rPr lang="en-GB" sz="2400" kern="1200" dirty="0">
                <a:effectLst/>
                <a:latin typeface="+mn-lt"/>
                <a:ea typeface="+mn-ea"/>
                <a:cs typeface="+mn-cs"/>
              </a:rPr>
              <a:t> </a:t>
            </a:r>
          </a:p>
          <a:p>
            <a:pPr marL="0" marR="0" lvl="0" indent="0" defTabSz="914400" rtl="0" eaLnBrk="1" fontAlgn="auto" latinLnBrk="0" hangingPunct="1">
              <a:spcBef>
                <a:spcPts val="0"/>
              </a:spcBef>
              <a:spcAft>
                <a:spcPts val="0"/>
              </a:spcAft>
              <a:buClrTx/>
              <a:buSzTx/>
              <a:buFontTx/>
              <a:buNone/>
              <a:tabLst/>
              <a:defRPr/>
            </a:pPr>
            <a:r>
              <a:rPr lang="en-GB" sz="2400" b="1" dirty="0"/>
              <a:t>Enhanced workforce with different - </a:t>
            </a:r>
            <a:r>
              <a:rPr lang="en-GB" sz="2400" kern="1200" dirty="0">
                <a:effectLst/>
                <a:latin typeface="+mn-lt"/>
                <a:ea typeface="+mn-ea"/>
                <a:cs typeface="+mn-cs"/>
              </a:rPr>
              <a:t>staff need to feel included in working environments. They are happier, produce more productive &amp; effective than an environment that is harmful and intimidating.  Inclusion also can bring learning of each others differences, looking after each other and eliminate assumptions or stereotypes. </a:t>
            </a:r>
          </a:p>
          <a:p>
            <a:pPr marL="0" marR="0" lvl="0" indent="0" defTabSz="914400" rtl="0" eaLnBrk="1" fontAlgn="auto" latinLnBrk="0" hangingPunct="1">
              <a:spcBef>
                <a:spcPts val="0"/>
              </a:spcBef>
              <a:spcAft>
                <a:spcPts val="0"/>
              </a:spcAft>
              <a:buClrTx/>
              <a:buSzTx/>
              <a:buFontTx/>
              <a:buNone/>
              <a:tabLst/>
              <a:defRPr/>
            </a:pPr>
            <a:r>
              <a:rPr lang="en-GB" sz="2400" kern="1200" dirty="0">
                <a:effectLst/>
                <a:latin typeface="+mn-lt"/>
                <a:ea typeface="+mn-ea"/>
                <a:cs typeface="+mn-cs"/>
              </a:rPr>
              <a:t>Experiences having a diverse workforce can bring different experiences &amp; knowledge. Seeing the world through different eyes &amp; knowledge which can only improve services for individuals and communities. </a:t>
            </a:r>
          </a:p>
          <a:p>
            <a:pPr marL="0" marR="0" lvl="0" indent="0" defTabSz="914400" rtl="0" eaLnBrk="1" fontAlgn="auto" latinLnBrk="0" hangingPunct="1">
              <a:spcBef>
                <a:spcPts val="0"/>
              </a:spcBef>
              <a:spcAft>
                <a:spcPts val="0"/>
              </a:spcAft>
              <a:buClrTx/>
              <a:buSzTx/>
              <a:buFontTx/>
              <a:buNone/>
              <a:tabLst/>
              <a:defRPr/>
            </a:pPr>
            <a:r>
              <a:rPr lang="en-GB" sz="2400" kern="1200" dirty="0">
                <a:effectLst/>
                <a:latin typeface="+mn-lt"/>
                <a:ea typeface="+mn-ea"/>
                <a:cs typeface="+mn-cs"/>
              </a:rPr>
              <a:t>Attracting people from different backgrounds and with different personal circumstances brings a wider range of experiences and perspectives which enables a better performance.</a:t>
            </a:r>
          </a:p>
          <a:p>
            <a:endParaRPr lang="en-GB" sz="2400" b="1" dirty="0"/>
          </a:p>
          <a:p>
            <a:endParaRPr lang="en-GB" sz="2000" dirty="0"/>
          </a:p>
          <a:p>
            <a:endParaRPr lang="en-GB" sz="2000" dirty="0"/>
          </a:p>
        </p:txBody>
      </p:sp>
    </p:spTree>
    <p:extLst>
      <p:ext uri="{BB962C8B-B14F-4D97-AF65-F5344CB8AC3E}">
        <p14:creationId xmlns:p14="http://schemas.microsoft.com/office/powerpoint/2010/main" val="37095468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Large skydiving group mid-air">
            <a:extLst>
              <a:ext uri="{FF2B5EF4-FFF2-40B4-BE49-F238E27FC236}">
                <a16:creationId xmlns:a16="http://schemas.microsoft.com/office/drawing/2014/main" id="{5798AF9F-9654-6898-4C76-EB3956302F01}"/>
              </a:ext>
            </a:extLst>
          </p:cNvPr>
          <p:cNvPicPr>
            <a:picLocks noChangeAspect="1"/>
          </p:cNvPicPr>
          <p:nvPr/>
        </p:nvPicPr>
        <p:blipFill rotWithShape="1">
          <a:blip r:embed="rId2">
            <a:duotone>
              <a:schemeClr val="bg2">
                <a:shade val="45000"/>
                <a:satMod val="135000"/>
              </a:schemeClr>
              <a:prstClr val="white"/>
            </a:duotone>
            <a:alphaModFix amt="40000"/>
          </a:blip>
          <a:srcRect t="11570" b="3844"/>
          <a:stretch/>
        </p:blipFill>
        <p:spPr>
          <a:xfrm>
            <a:off x="20" y="10"/>
            <a:ext cx="12191980" cy="6857989"/>
          </a:xfrm>
          <a:prstGeom prst="rect">
            <a:avLst/>
          </a:prstGeom>
        </p:spPr>
      </p:pic>
      <p:sp>
        <p:nvSpPr>
          <p:cNvPr id="2" name="Title 1">
            <a:extLst>
              <a:ext uri="{FF2B5EF4-FFF2-40B4-BE49-F238E27FC236}">
                <a16:creationId xmlns:a16="http://schemas.microsoft.com/office/drawing/2014/main" id="{1FAF2554-0D12-546C-D5A0-F66D55123B75}"/>
              </a:ext>
            </a:extLst>
          </p:cNvPr>
          <p:cNvSpPr>
            <a:spLocks noGrp="1"/>
          </p:cNvSpPr>
          <p:nvPr>
            <p:ph type="title"/>
          </p:nvPr>
        </p:nvSpPr>
        <p:spPr>
          <a:xfrm>
            <a:off x="1024128" y="585216"/>
            <a:ext cx="9720072" cy="606869"/>
          </a:xfrm>
        </p:spPr>
        <p:txBody>
          <a:bodyPr>
            <a:normAutofit/>
          </a:bodyPr>
          <a:lstStyle/>
          <a:p>
            <a:r>
              <a:rPr lang="en-GB" sz="3200" dirty="0"/>
              <a:t>Why do we need Inclusion?</a:t>
            </a:r>
          </a:p>
        </p:txBody>
      </p:sp>
      <p:cxnSp>
        <p:nvCxnSpPr>
          <p:cNvPr id="9" name="Straight Connector 8">
            <a:extLst>
              <a:ext uri="{FF2B5EF4-FFF2-40B4-BE49-F238E27FC236}">
                <a16:creationId xmlns:a16="http://schemas.microsoft.com/office/drawing/2014/main" id="{3FEFDF7D-B17C-4F16-B8BE-C55FFC7E29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EB71E9C-5D01-D953-F91B-9900B0332759}"/>
              </a:ext>
            </a:extLst>
          </p:cNvPr>
          <p:cNvSpPr>
            <a:spLocks noGrp="1"/>
          </p:cNvSpPr>
          <p:nvPr>
            <p:ph idx="1"/>
          </p:nvPr>
        </p:nvSpPr>
        <p:spPr>
          <a:xfrm>
            <a:off x="1024128" y="1740724"/>
            <a:ext cx="9967721" cy="4568636"/>
          </a:xfrm>
        </p:spPr>
        <p:txBody>
          <a:bodyPr>
            <a:normAutofit/>
          </a:bodyPr>
          <a:lstStyle/>
          <a:p>
            <a:pPr marL="0" marR="0" lvl="0" indent="0" defTabSz="914400" rtl="0" eaLnBrk="1" fontAlgn="auto" latinLnBrk="0" hangingPunct="1">
              <a:spcBef>
                <a:spcPts val="0"/>
              </a:spcBef>
              <a:spcAft>
                <a:spcPts val="0"/>
              </a:spcAft>
              <a:buClrTx/>
              <a:buSzTx/>
              <a:buFontTx/>
              <a:buNone/>
              <a:tabLst/>
              <a:defRPr/>
            </a:pPr>
            <a:r>
              <a:rPr lang="en-GB" sz="2400" b="1" dirty="0"/>
              <a:t>It builds community relations, trust and confidence - </a:t>
            </a:r>
            <a:r>
              <a:rPr lang="en-GB" sz="2400" kern="1200" dirty="0">
                <a:effectLst/>
                <a:latin typeface="+mn-lt"/>
                <a:ea typeface="+mn-ea"/>
                <a:cs typeface="+mn-cs"/>
              </a:rPr>
              <a:t>People expect those in public services to behave and act in the way the standards request those in the police and public services (policing principles and PS principles). When this is done and done successfully the perception and satisfaction of policing improves as the public are more  trustworthy of the police.  Effective policing is dependent on cooperative and engagement with the public and that can only be done by building relations with all communities.    Getting this right will build on the trust, openness &amp; confidence that will form so that an effective and legitimate service can be delivered. </a:t>
            </a:r>
          </a:p>
          <a:p>
            <a:pPr marL="0" marR="0" lvl="0" indent="0" defTabSz="914400" rtl="0" eaLnBrk="1" fontAlgn="auto" latinLnBrk="0" hangingPunct="1">
              <a:spcBef>
                <a:spcPts val="0"/>
              </a:spcBef>
              <a:spcAft>
                <a:spcPts val="0"/>
              </a:spcAft>
              <a:buClrTx/>
              <a:buSzTx/>
              <a:buFontTx/>
              <a:buNone/>
              <a:tabLst/>
              <a:defRPr/>
            </a:pPr>
            <a:r>
              <a:rPr lang="en-GB" sz="2400" kern="1200" dirty="0">
                <a:effectLst/>
                <a:latin typeface="+mn-lt"/>
                <a:ea typeface="+mn-ea"/>
                <a:cs typeface="+mn-cs"/>
              </a:rPr>
              <a:t>Needs to be done through engagement, listening and partnership work so services can meet communities needs  and sometimes expectations thus, empowering communities. </a:t>
            </a:r>
          </a:p>
          <a:p>
            <a:pPr marL="0" indent="0">
              <a:buNone/>
            </a:pPr>
            <a:endParaRPr lang="en-GB" sz="2400" dirty="0"/>
          </a:p>
          <a:p>
            <a:endParaRPr lang="en-GB" dirty="0"/>
          </a:p>
        </p:txBody>
      </p:sp>
    </p:spTree>
    <p:extLst>
      <p:ext uri="{BB962C8B-B14F-4D97-AF65-F5344CB8AC3E}">
        <p14:creationId xmlns:p14="http://schemas.microsoft.com/office/powerpoint/2010/main" val="33569381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8E148239-76B1-48C1-B7C1-1F9188BBBE58}"/>
              </a:ext>
            </a:extLst>
          </p:cNvPr>
          <p:cNvSpPr>
            <a:spLocks noGrp="1"/>
          </p:cNvSpPr>
          <p:nvPr>
            <p:ph type="sldNum" sz="quarter" idx="12"/>
          </p:nvPr>
        </p:nvSpPr>
        <p:spPr>
          <a:xfrm>
            <a:off x="9672896" y="5665965"/>
            <a:ext cx="512504" cy="273844"/>
          </a:xfrm>
        </p:spPr>
        <p:txBody>
          <a:bodyPr>
            <a:normAutofit/>
          </a:bodyPr>
          <a:lstStyle/>
          <a:p>
            <a:pPr defTabSz="685800">
              <a:spcAft>
                <a:spcPts val="450"/>
              </a:spcAft>
              <a:defRPr/>
            </a:pPr>
            <a:fld id="{5DFEDB64-84C3-4240-BCBA-134AE1D9082C}" type="slidenum">
              <a:rPr lang="en-GB" sz="675">
                <a:solidFill>
                  <a:srgbClr val="FFFFFF"/>
                </a:solidFill>
                <a:latin typeface="Trebuchet MS" panose="020B0603020202020204"/>
              </a:rPr>
              <a:pPr defTabSz="685800">
                <a:spcAft>
                  <a:spcPts val="450"/>
                </a:spcAft>
                <a:defRPr/>
              </a:pPr>
              <a:t>38</a:t>
            </a:fld>
            <a:endParaRPr lang="en-GB" sz="675" dirty="0">
              <a:solidFill>
                <a:srgbClr val="FFFFFF"/>
              </a:solidFill>
              <a:latin typeface="Trebuchet MS" panose="020B0603020202020204"/>
            </a:endParaRPr>
          </a:p>
        </p:txBody>
      </p:sp>
      <p:graphicFrame>
        <p:nvGraphicFramePr>
          <p:cNvPr id="8" name="Diagram 7">
            <a:extLst>
              <a:ext uri="{FF2B5EF4-FFF2-40B4-BE49-F238E27FC236}">
                <a16:creationId xmlns:a16="http://schemas.microsoft.com/office/drawing/2014/main" id="{AEE5BFF5-30D1-42C0-AA86-CEC443C377C1}"/>
              </a:ext>
            </a:extLst>
          </p:cNvPr>
          <p:cNvGraphicFramePr/>
          <p:nvPr/>
        </p:nvGraphicFramePr>
        <p:xfrm>
          <a:off x="597159" y="188640"/>
          <a:ext cx="9758121" cy="63614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6499844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E777E6-A9C1-43A8-BEC3-2B12E756BD27}"/>
              </a:ext>
            </a:extLst>
          </p:cNvPr>
          <p:cNvSpPr>
            <a:spLocks noGrp="1"/>
          </p:cNvSpPr>
          <p:nvPr>
            <p:ph type="title"/>
          </p:nvPr>
        </p:nvSpPr>
        <p:spPr>
          <a:xfrm>
            <a:off x="1981200" y="274638"/>
            <a:ext cx="8229600" cy="778098"/>
          </a:xfrm>
        </p:spPr>
        <p:txBody>
          <a:bodyPr>
            <a:normAutofit/>
          </a:bodyPr>
          <a:lstStyle/>
          <a:p>
            <a:r>
              <a:rPr lang="en-GB" sz="3200" b="1" dirty="0"/>
              <a:t>How you can be discriminative against</a:t>
            </a:r>
          </a:p>
        </p:txBody>
      </p:sp>
      <p:sp>
        <p:nvSpPr>
          <p:cNvPr id="3" name="Content Placeholder 2">
            <a:extLst>
              <a:ext uri="{FF2B5EF4-FFF2-40B4-BE49-F238E27FC236}">
                <a16:creationId xmlns:a16="http://schemas.microsoft.com/office/drawing/2014/main" id="{67CC1EE7-13F3-47C5-ACC3-6FB91C56946C}"/>
              </a:ext>
            </a:extLst>
          </p:cNvPr>
          <p:cNvSpPr>
            <a:spLocks noGrp="1"/>
          </p:cNvSpPr>
          <p:nvPr>
            <p:ph idx="1"/>
          </p:nvPr>
        </p:nvSpPr>
        <p:spPr>
          <a:xfrm>
            <a:off x="914400" y="1268761"/>
            <a:ext cx="9875520" cy="5314601"/>
          </a:xfrm>
        </p:spPr>
        <p:txBody>
          <a:bodyPr>
            <a:normAutofit/>
          </a:bodyPr>
          <a:lstStyle/>
          <a:p>
            <a:r>
              <a:rPr lang="en-GB" sz="2400" b="1" dirty="0"/>
              <a:t>Direct discrimination </a:t>
            </a:r>
            <a:r>
              <a:rPr lang="en-GB" sz="2400" dirty="0"/>
              <a:t>– This is when you’re treated less favourably because of a protected characteristic</a:t>
            </a:r>
          </a:p>
          <a:p>
            <a:r>
              <a:rPr lang="en-GB" sz="2400" b="1" dirty="0"/>
              <a:t>Indirect discrimination </a:t>
            </a:r>
            <a:r>
              <a:rPr lang="en-GB" sz="2400" dirty="0"/>
              <a:t>–</a:t>
            </a:r>
            <a:r>
              <a:rPr lang="en-GB" sz="2400" dirty="0">
                <a:solidFill>
                  <a:srgbClr val="FF0000"/>
                </a:solidFill>
              </a:rPr>
              <a:t> </a:t>
            </a:r>
            <a:r>
              <a:rPr lang="en-GB" sz="2400" dirty="0"/>
              <a:t>This is when a service has criteria which have the effect of being discriminatory against a person because of a protected characteristic</a:t>
            </a:r>
            <a:endParaRPr lang="en-GB" sz="2400" dirty="0">
              <a:solidFill>
                <a:srgbClr val="FF0000"/>
              </a:solidFill>
            </a:endParaRPr>
          </a:p>
          <a:p>
            <a:r>
              <a:rPr lang="en-GB" sz="2400" b="1" dirty="0"/>
              <a:t>Harassment</a:t>
            </a:r>
            <a:r>
              <a:rPr lang="en-GB" sz="2400" dirty="0"/>
              <a:t> – experience behaviour that makes you feel intimidated, humiliated, or degraded, or that creates a hostile environment</a:t>
            </a:r>
          </a:p>
          <a:p>
            <a:r>
              <a:rPr lang="en-GB" sz="2400" b="1" dirty="0"/>
              <a:t>Victimisation</a:t>
            </a:r>
            <a:r>
              <a:rPr lang="en-GB" sz="2400" dirty="0"/>
              <a:t> - Treated unfairly as a result of making a complaint about discrimination or giving evidence when someone else makes a complaint.</a:t>
            </a:r>
          </a:p>
          <a:p>
            <a:endParaRPr lang="en-GB" sz="2400" dirty="0"/>
          </a:p>
          <a:p>
            <a:r>
              <a:rPr lang="en-GB" sz="2000" dirty="0"/>
              <a:t>further reading on this webpage:  https://www.equalityhumanrights.com/en/advice-and-guidance/what-direct-and-indirect-discrimination</a:t>
            </a:r>
          </a:p>
          <a:p>
            <a:endParaRPr lang="en-GB" sz="2800" dirty="0">
              <a:solidFill>
                <a:srgbClr val="FF0000"/>
              </a:solidFill>
            </a:endParaRPr>
          </a:p>
          <a:p>
            <a:endParaRPr lang="en-GB" dirty="0"/>
          </a:p>
        </p:txBody>
      </p:sp>
    </p:spTree>
    <p:extLst>
      <p:ext uri="{BB962C8B-B14F-4D97-AF65-F5344CB8AC3E}">
        <p14:creationId xmlns:p14="http://schemas.microsoft.com/office/powerpoint/2010/main" val="2050045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1FD9A7D6-8609-48D9-9C2C-D4584BE94CAD}"/>
              </a:ext>
            </a:extLst>
          </p:cNvPr>
          <p:cNvSpPr>
            <a:spLocks noGrp="1"/>
          </p:cNvSpPr>
          <p:nvPr>
            <p:ph type="sldNum" sz="quarter" idx="12"/>
          </p:nvPr>
        </p:nvSpPr>
        <p:spPr>
          <a:xfrm>
            <a:off x="8750392" y="6492877"/>
            <a:ext cx="512504" cy="365125"/>
          </a:xfrm>
        </p:spPr>
        <p:txBody>
          <a:bodyPr/>
          <a:lstStyle/>
          <a:p>
            <a:pPr>
              <a:spcAft>
                <a:spcPts val="600"/>
              </a:spcAft>
            </a:pPr>
            <a:fld id="{5DFEDB64-84C3-4240-BCBA-134AE1D9082C}" type="slidenum">
              <a:rPr lang="en-GB" smtClean="0"/>
              <a:pPr>
                <a:spcAft>
                  <a:spcPts val="600"/>
                </a:spcAft>
              </a:pPr>
              <a:t>40</a:t>
            </a:fld>
            <a:endParaRPr lang="en-GB" dirty="0"/>
          </a:p>
        </p:txBody>
      </p:sp>
      <p:pic>
        <p:nvPicPr>
          <p:cNvPr id="2" name="Picture 1">
            <a:extLst>
              <a:ext uri="{FF2B5EF4-FFF2-40B4-BE49-F238E27FC236}">
                <a16:creationId xmlns:a16="http://schemas.microsoft.com/office/drawing/2014/main" id="{69FA2A2D-E21D-4275-939E-4275811F858C}"/>
              </a:ext>
            </a:extLst>
          </p:cNvPr>
          <p:cNvPicPr>
            <a:picLocks noChangeAspect="1"/>
          </p:cNvPicPr>
          <p:nvPr/>
        </p:nvPicPr>
        <p:blipFill>
          <a:blip r:embed="rId3"/>
          <a:stretch>
            <a:fillRect/>
          </a:stretch>
        </p:blipFill>
        <p:spPr>
          <a:xfrm>
            <a:off x="2048689" y="478566"/>
            <a:ext cx="8077533" cy="5896599"/>
          </a:xfrm>
          <a:prstGeom prst="rect">
            <a:avLst/>
          </a:prstGeom>
          <a:noFill/>
        </p:spPr>
      </p:pic>
    </p:spTree>
    <p:extLst>
      <p:ext uri="{BB962C8B-B14F-4D97-AF65-F5344CB8AC3E}">
        <p14:creationId xmlns:p14="http://schemas.microsoft.com/office/powerpoint/2010/main" val="22569457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protected characteristics">
            <a:extLst>
              <a:ext uri="{FF2B5EF4-FFF2-40B4-BE49-F238E27FC236}">
                <a16:creationId xmlns:a16="http://schemas.microsoft.com/office/drawing/2014/main" id="{A8345EE0-B837-4B15-9D84-8B49F354400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919536" y="0"/>
            <a:ext cx="8352928" cy="6437376"/>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8B72A023-EFD7-409E-AA7B-020BBDA90F54}"/>
              </a:ext>
            </a:extLst>
          </p:cNvPr>
          <p:cNvSpPr>
            <a:spLocks noGrp="1"/>
          </p:cNvSpPr>
          <p:nvPr>
            <p:ph type="sldNum" sz="quarter" idx="12"/>
          </p:nvPr>
        </p:nvSpPr>
        <p:spPr>
          <a:xfrm>
            <a:off x="9672896" y="5665965"/>
            <a:ext cx="512504" cy="273844"/>
          </a:xfrm>
        </p:spPr>
        <p:txBody>
          <a:bodyPr vert="horz" lIns="68580" tIns="34290" rIns="68580" bIns="34290" rtlCol="0" anchor="ctr">
            <a:normAutofit/>
          </a:bodyPr>
          <a:lstStyle/>
          <a:p>
            <a:pPr defTabSz="342900">
              <a:spcAft>
                <a:spcPts val="450"/>
              </a:spcAft>
              <a:defRPr/>
            </a:pPr>
            <a:fld id="{5DFEDB64-84C3-4240-BCBA-134AE1D9082C}" type="slidenum">
              <a:rPr lang="en-US">
                <a:solidFill>
                  <a:srgbClr val="FFFFFF"/>
                </a:solidFill>
              </a:rPr>
              <a:pPr defTabSz="342900">
                <a:spcAft>
                  <a:spcPts val="450"/>
                </a:spcAft>
                <a:defRPr/>
              </a:pPr>
              <a:t>41</a:t>
            </a:fld>
            <a:endParaRPr lang="en-US" dirty="0">
              <a:solidFill>
                <a:srgbClr val="FFFFFF"/>
              </a:solidFill>
            </a:endParaRPr>
          </a:p>
        </p:txBody>
      </p:sp>
    </p:spTree>
    <p:extLst>
      <p:ext uri="{BB962C8B-B14F-4D97-AF65-F5344CB8AC3E}">
        <p14:creationId xmlns:p14="http://schemas.microsoft.com/office/powerpoint/2010/main" val="7297501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87E9C-92FB-4581-1A6E-DC9E1DA07CCD}"/>
              </a:ext>
            </a:extLst>
          </p:cNvPr>
          <p:cNvSpPr>
            <a:spLocks noGrp="1"/>
          </p:cNvSpPr>
          <p:nvPr>
            <p:ph type="title"/>
          </p:nvPr>
        </p:nvSpPr>
        <p:spPr>
          <a:xfrm>
            <a:off x="1024129" y="548640"/>
            <a:ext cx="9720072" cy="866092"/>
          </a:xfrm>
        </p:spPr>
        <p:txBody>
          <a:bodyPr>
            <a:normAutofit/>
          </a:bodyPr>
          <a:lstStyle/>
          <a:p>
            <a:r>
              <a:rPr lang="en-GB" sz="2800" dirty="0">
                <a:latin typeface="Arial" panose="020B0604020202020204" pitchFamily="34" charset="0"/>
                <a:cs typeface="Arial" panose="020B0604020202020204" pitchFamily="34" charset="0"/>
              </a:rPr>
              <a:t>How the Equality Act 2010 works:</a:t>
            </a:r>
          </a:p>
        </p:txBody>
      </p:sp>
      <p:sp>
        <p:nvSpPr>
          <p:cNvPr id="3" name="Content Placeholder 2">
            <a:extLst>
              <a:ext uri="{FF2B5EF4-FFF2-40B4-BE49-F238E27FC236}">
                <a16:creationId xmlns:a16="http://schemas.microsoft.com/office/drawing/2014/main" id="{A88C7DCD-E993-989C-89C1-50D802600309}"/>
              </a:ext>
            </a:extLst>
          </p:cNvPr>
          <p:cNvSpPr>
            <a:spLocks noGrp="1"/>
          </p:cNvSpPr>
          <p:nvPr>
            <p:ph idx="1"/>
          </p:nvPr>
        </p:nvSpPr>
        <p:spPr>
          <a:xfrm>
            <a:off x="1024128" y="1639019"/>
            <a:ext cx="9720073" cy="4670341"/>
          </a:xfrm>
        </p:spPr>
        <p:txBody>
          <a:bodyPr>
            <a:normAutofit fontScale="92500"/>
          </a:bodyPr>
          <a:lstStyle/>
          <a:p>
            <a:r>
              <a:rPr lang="en-GB" dirty="0"/>
              <a:t>A</a:t>
            </a:r>
            <a:r>
              <a:rPr lang="en-GB" dirty="0">
                <a:latin typeface="Arial" panose="020B0604020202020204" pitchFamily="34" charset="0"/>
                <a:cs typeface="Arial" panose="020B0604020202020204" pitchFamily="34" charset="0"/>
              </a:rPr>
              <a:t>. It prohibits certain types of conduct towards individuals who have certain characteristics protected by the legislation. These protected characteristics include – age, disability, gender reassignment, marriage and civil partnership, Pregnancy and maternity, race, religion and belief, Sexual orientation</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 Requires public bodies to consider how their policies and service delivery will affect people with the protected characteristics.</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C. Enabling positive action to support those individuals under-represented society.</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Also </a:t>
            </a:r>
            <a:r>
              <a:rPr lang="en-GB" b="1" u="sng" dirty="0">
                <a:latin typeface="Arial" panose="020B0604020202020204" pitchFamily="34" charset="0"/>
                <a:cs typeface="Arial" panose="020B0604020202020204" pitchFamily="34" charset="0"/>
              </a:rPr>
              <a:t>a  Public Sector Equality Duty </a:t>
            </a:r>
            <a:r>
              <a:rPr lang="en-GB" b="0" u="none" dirty="0">
                <a:latin typeface="Arial" panose="020B0604020202020204" pitchFamily="34" charset="0"/>
                <a:cs typeface="Arial" panose="020B0604020202020204" pitchFamily="34" charset="0"/>
              </a:rPr>
              <a:t>which means that </a:t>
            </a:r>
            <a:r>
              <a:rPr lang="en-GB" dirty="0">
                <a:latin typeface="Arial" panose="020B0604020202020204" pitchFamily="34" charset="0"/>
                <a:cs typeface="Arial" panose="020B0604020202020204" pitchFamily="34" charset="0"/>
              </a:rPr>
              <a:t>public bodies, such as local authorities, hospital trusts and police authorities now have to prevent discrimination. </a:t>
            </a:r>
          </a:p>
          <a:p>
            <a:endParaRPr lang="en-GB" dirty="0"/>
          </a:p>
        </p:txBody>
      </p:sp>
    </p:spTree>
    <p:extLst>
      <p:ext uri="{BB962C8B-B14F-4D97-AF65-F5344CB8AC3E}">
        <p14:creationId xmlns:p14="http://schemas.microsoft.com/office/powerpoint/2010/main" val="33846054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E58776-8A10-4660-8D2D-CAB9F0A13225}"/>
              </a:ext>
            </a:extLst>
          </p:cNvPr>
          <p:cNvSpPr>
            <a:spLocks noGrp="1"/>
          </p:cNvSpPr>
          <p:nvPr>
            <p:ph type="title"/>
          </p:nvPr>
        </p:nvSpPr>
        <p:spPr>
          <a:xfrm>
            <a:off x="1981200" y="260649"/>
            <a:ext cx="8229600" cy="448799"/>
          </a:xfrm>
        </p:spPr>
        <p:txBody>
          <a:bodyPr>
            <a:normAutofit/>
          </a:bodyPr>
          <a:lstStyle/>
          <a:p>
            <a:r>
              <a:rPr lang="en-GB" sz="2000" dirty="0">
                <a:latin typeface="Arial" panose="020B0604020202020204" pitchFamily="34" charset="0"/>
                <a:cs typeface="Arial" panose="020B0604020202020204" pitchFamily="34" charset="0"/>
              </a:rPr>
              <a:t>7 Principles of Public Life</a:t>
            </a:r>
          </a:p>
        </p:txBody>
      </p:sp>
      <p:sp>
        <p:nvSpPr>
          <p:cNvPr id="3" name="Content Placeholder 2">
            <a:extLst>
              <a:ext uri="{FF2B5EF4-FFF2-40B4-BE49-F238E27FC236}">
                <a16:creationId xmlns:a16="http://schemas.microsoft.com/office/drawing/2014/main" id="{D533DF31-8372-4E72-BD13-4EA8A8D70D9C}"/>
              </a:ext>
            </a:extLst>
          </p:cNvPr>
          <p:cNvSpPr>
            <a:spLocks noGrp="1"/>
          </p:cNvSpPr>
          <p:nvPr>
            <p:ph idx="1"/>
          </p:nvPr>
        </p:nvSpPr>
        <p:spPr>
          <a:xfrm>
            <a:off x="749808" y="908720"/>
            <a:ext cx="11082528" cy="5400640"/>
          </a:xfrm>
        </p:spPr>
        <p:txBody>
          <a:bodyPr>
            <a:normAutofit fontScale="47500" lnSpcReduction="20000"/>
          </a:bodyPr>
          <a:lstStyle/>
          <a:p>
            <a:pPr marL="0" indent="0" fontAlgn="base">
              <a:buNone/>
            </a:pPr>
            <a:r>
              <a:rPr lang="en-GB" sz="4200" dirty="0"/>
              <a:t>Holders of public office should:</a:t>
            </a:r>
            <a:endParaRPr lang="en-GB" sz="4200" b="1" dirty="0"/>
          </a:p>
          <a:p>
            <a:pPr fontAlgn="base"/>
            <a:r>
              <a:rPr lang="en-GB" sz="4200" b="1" dirty="0"/>
              <a:t>Selflessness</a:t>
            </a:r>
          </a:p>
          <a:p>
            <a:pPr lvl="1" fontAlgn="base"/>
            <a:r>
              <a:rPr lang="en-GB" sz="4200" dirty="0"/>
              <a:t>act solely in terms of the public interest.</a:t>
            </a:r>
          </a:p>
          <a:p>
            <a:pPr fontAlgn="base"/>
            <a:r>
              <a:rPr lang="en-GB" sz="4200" b="1" dirty="0"/>
              <a:t>Integrity</a:t>
            </a:r>
          </a:p>
          <a:p>
            <a:pPr lvl="1" fontAlgn="base"/>
            <a:r>
              <a:rPr lang="en-GB" sz="4200" dirty="0"/>
              <a:t>Not placing themselves under any obligation that might try inappropriately to influence them in their work.</a:t>
            </a:r>
          </a:p>
          <a:p>
            <a:pPr fontAlgn="base"/>
            <a:r>
              <a:rPr lang="en-GB" sz="4200" b="1" dirty="0"/>
              <a:t>Objectivity</a:t>
            </a:r>
          </a:p>
          <a:p>
            <a:pPr lvl="1" fontAlgn="base"/>
            <a:r>
              <a:rPr lang="en-GB" sz="4200" dirty="0"/>
              <a:t>take decisions impartially, fairly on merit, without discrimination.</a:t>
            </a:r>
          </a:p>
          <a:p>
            <a:r>
              <a:rPr lang="en-GB" sz="4200" b="1" dirty="0"/>
              <a:t>Accountability</a:t>
            </a:r>
          </a:p>
          <a:p>
            <a:pPr lvl="1"/>
            <a:r>
              <a:rPr lang="en-GB" sz="4200" dirty="0"/>
              <a:t>accountable to the public</a:t>
            </a:r>
          </a:p>
          <a:p>
            <a:pPr fontAlgn="base"/>
            <a:r>
              <a:rPr lang="en-GB" sz="4200" b="1" dirty="0"/>
              <a:t>Openness</a:t>
            </a:r>
          </a:p>
          <a:p>
            <a:pPr lvl="1" fontAlgn="base"/>
            <a:r>
              <a:rPr lang="en-GB" sz="4200" dirty="0"/>
              <a:t>act and take decisions in an open and transparent manner.</a:t>
            </a:r>
          </a:p>
          <a:p>
            <a:r>
              <a:rPr lang="en-GB" sz="4200" b="1" dirty="0"/>
              <a:t>Honesty</a:t>
            </a:r>
          </a:p>
          <a:p>
            <a:pPr lvl="1"/>
            <a:r>
              <a:rPr lang="en-GB" sz="4200" dirty="0"/>
              <a:t>truthful.</a:t>
            </a:r>
          </a:p>
          <a:p>
            <a:pPr fontAlgn="base"/>
            <a:r>
              <a:rPr lang="en-GB" sz="4200" b="1" dirty="0"/>
              <a:t>Leadership</a:t>
            </a:r>
          </a:p>
          <a:p>
            <a:pPr lvl="1" fontAlgn="base"/>
            <a:r>
              <a:rPr lang="en-GB" sz="4200" dirty="0"/>
              <a:t>exhibit these principles to challenge any poor behaviour. </a:t>
            </a:r>
          </a:p>
          <a:p>
            <a:pPr lvl="1"/>
            <a:endParaRPr lang="en-GB" dirty="0"/>
          </a:p>
        </p:txBody>
      </p:sp>
    </p:spTree>
    <p:extLst>
      <p:ext uri="{BB962C8B-B14F-4D97-AF65-F5344CB8AC3E}">
        <p14:creationId xmlns:p14="http://schemas.microsoft.com/office/powerpoint/2010/main" val="188564599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6B78D-C922-4581-8756-F501A7B5B3F7}"/>
              </a:ext>
            </a:extLst>
          </p:cNvPr>
          <p:cNvSpPr>
            <a:spLocks noGrp="1"/>
          </p:cNvSpPr>
          <p:nvPr>
            <p:ph type="title"/>
          </p:nvPr>
        </p:nvSpPr>
        <p:spPr>
          <a:xfrm>
            <a:off x="1024128" y="585216"/>
            <a:ext cx="9720072" cy="1108673"/>
          </a:xfrm>
        </p:spPr>
        <p:txBody>
          <a:bodyPr>
            <a:normAutofit/>
          </a:bodyPr>
          <a:lstStyle/>
          <a:p>
            <a:r>
              <a:rPr lang="en-GB" dirty="0"/>
              <a:t>Ethics within a Public Role </a:t>
            </a:r>
            <a:endParaRPr lang="en-GB" sz="1800" dirty="0"/>
          </a:p>
        </p:txBody>
      </p:sp>
      <p:sp>
        <p:nvSpPr>
          <p:cNvPr id="3" name="Content Placeholder 2">
            <a:extLst>
              <a:ext uri="{FF2B5EF4-FFF2-40B4-BE49-F238E27FC236}">
                <a16:creationId xmlns:a16="http://schemas.microsoft.com/office/drawing/2014/main" id="{E8A3FF68-DBB8-4A82-A100-2D643270838B}"/>
              </a:ext>
            </a:extLst>
          </p:cNvPr>
          <p:cNvSpPr>
            <a:spLocks noGrp="1"/>
          </p:cNvSpPr>
          <p:nvPr>
            <p:ph idx="1"/>
          </p:nvPr>
        </p:nvSpPr>
        <p:spPr>
          <a:xfrm>
            <a:off x="869430" y="1514007"/>
            <a:ext cx="10478124" cy="4527029"/>
          </a:xfrm>
        </p:spPr>
        <p:txBody>
          <a:bodyPr>
            <a:normAutofit/>
          </a:bodyPr>
          <a:lstStyle/>
          <a:p>
            <a:r>
              <a:rPr lang="en-GB" dirty="0"/>
              <a:t>We expect behaviours from others but when in a public role there are also standards</a:t>
            </a:r>
          </a:p>
          <a:p>
            <a:r>
              <a:rPr lang="en-GB" dirty="0"/>
              <a:t>There is a Code of Practice</a:t>
            </a:r>
          </a:p>
          <a:p>
            <a:r>
              <a:rPr lang="en-GB" dirty="0"/>
              <a:t>which observes the Professional Behaviour for the Policing Profession</a:t>
            </a:r>
          </a:p>
          <a:p>
            <a:r>
              <a:rPr lang="en-GB" dirty="0"/>
              <a:t>It guides everyone working in policing</a:t>
            </a:r>
          </a:p>
          <a:p>
            <a:r>
              <a:rPr lang="en-GB" dirty="0"/>
              <a:t>Sets commitment to a standard of behaviour</a:t>
            </a:r>
          </a:p>
          <a:p>
            <a:r>
              <a:rPr lang="en-GB" dirty="0"/>
              <a:t>Police and police staff have responsibility for their own professional behaviour</a:t>
            </a:r>
          </a:p>
          <a:p>
            <a:endParaRPr lang="en-GB" dirty="0"/>
          </a:p>
          <a:p>
            <a:endParaRPr lang="en-GB" sz="2800" dirty="0">
              <a:solidFill>
                <a:srgbClr val="FF0000"/>
              </a:solidFill>
            </a:endParaRPr>
          </a:p>
          <a:p>
            <a:r>
              <a:rPr lang="en-GB" sz="1600" dirty="0"/>
              <a:t>https://www.college.police.uk/ethics/code-of-ethics  </a:t>
            </a:r>
            <a:r>
              <a:rPr lang="en-US" sz="1600" dirty="0"/>
              <a:t> </a:t>
            </a:r>
            <a:br>
              <a:rPr lang="en-US" sz="1600" dirty="0"/>
            </a:br>
            <a:endParaRPr lang="en-GB" sz="1600" dirty="0"/>
          </a:p>
        </p:txBody>
      </p:sp>
    </p:spTree>
    <p:extLst>
      <p:ext uri="{BB962C8B-B14F-4D97-AF65-F5344CB8AC3E}">
        <p14:creationId xmlns:p14="http://schemas.microsoft.com/office/powerpoint/2010/main" val="77937884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D3D28-A18B-B237-291A-910E74DBC384}"/>
              </a:ext>
            </a:extLst>
          </p:cNvPr>
          <p:cNvSpPr>
            <a:spLocks noGrp="1"/>
          </p:cNvSpPr>
          <p:nvPr>
            <p:ph type="title"/>
          </p:nvPr>
        </p:nvSpPr>
        <p:spPr/>
        <p:txBody>
          <a:bodyPr/>
          <a:lstStyle/>
          <a:p>
            <a:r>
              <a:rPr lang="en-GB" dirty="0"/>
              <a:t>Concluding Thoughts</a:t>
            </a:r>
          </a:p>
        </p:txBody>
      </p:sp>
      <p:sp>
        <p:nvSpPr>
          <p:cNvPr id="3" name="Content Placeholder 2">
            <a:extLst>
              <a:ext uri="{FF2B5EF4-FFF2-40B4-BE49-F238E27FC236}">
                <a16:creationId xmlns:a16="http://schemas.microsoft.com/office/drawing/2014/main" id="{C24F6819-E322-A136-3974-69C4375816AA}"/>
              </a:ext>
            </a:extLst>
          </p:cNvPr>
          <p:cNvSpPr>
            <a:spLocks noGrp="1"/>
          </p:cNvSpPr>
          <p:nvPr>
            <p:ph idx="1"/>
          </p:nvPr>
        </p:nvSpPr>
        <p:spPr/>
        <p:txBody>
          <a:bodyPr>
            <a:normAutofit/>
          </a:bodyPr>
          <a:lstStyle/>
          <a:p>
            <a:r>
              <a:rPr lang="en-GB" dirty="0"/>
              <a:t>There are a lot of concepts we take for granted. We know what they are when we see them, but we often struggle to find a clear way of explaining them.</a:t>
            </a:r>
          </a:p>
          <a:p>
            <a:endParaRPr lang="en-GB" dirty="0"/>
          </a:p>
          <a:p>
            <a:r>
              <a:rPr lang="en-GB" dirty="0"/>
              <a:t>Identity, Race, Gender, Sex, Religion, Class are all concepts and categories we know and use everyday and although they are hard to define they are important and have real impact.</a:t>
            </a:r>
          </a:p>
          <a:p>
            <a:endParaRPr lang="en-GB" dirty="0"/>
          </a:p>
          <a:p>
            <a:r>
              <a:rPr lang="en-GB" dirty="0"/>
              <a:t>Each of these categories has a consequence for crime; how we define crime, who perpetrates crime, who is a victim of crime, and how institutions respond to crime.</a:t>
            </a:r>
          </a:p>
        </p:txBody>
      </p:sp>
    </p:spTree>
    <p:extLst>
      <p:ext uri="{BB962C8B-B14F-4D97-AF65-F5344CB8AC3E}">
        <p14:creationId xmlns:p14="http://schemas.microsoft.com/office/powerpoint/2010/main" val="458767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39449-4733-F77D-F2A7-2979581E2647}"/>
              </a:ext>
            </a:extLst>
          </p:cNvPr>
          <p:cNvSpPr>
            <a:spLocks noGrp="1"/>
          </p:cNvSpPr>
          <p:nvPr>
            <p:ph type="title"/>
          </p:nvPr>
        </p:nvSpPr>
        <p:spPr>
          <a:xfrm>
            <a:off x="1024128" y="585216"/>
            <a:ext cx="9720072" cy="1097810"/>
          </a:xfrm>
        </p:spPr>
        <p:txBody>
          <a:bodyPr/>
          <a:lstStyle/>
          <a:p>
            <a:r>
              <a:rPr lang="en-GB" dirty="0"/>
              <a:t>Hate Crime</a:t>
            </a:r>
          </a:p>
        </p:txBody>
      </p:sp>
      <p:sp>
        <p:nvSpPr>
          <p:cNvPr id="3" name="Content Placeholder 2">
            <a:extLst>
              <a:ext uri="{FF2B5EF4-FFF2-40B4-BE49-F238E27FC236}">
                <a16:creationId xmlns:a16="http://schemas.microsoft.com/office/drawing/2014/main" id="{A037CBAD-5A74-37C2-A14A-492C9025A12E}"/>
              </a:ext>
            </a:extLst>
          </p:cNvPr>
          <p:cNvSpPr>
            <a:spLocks noGrp="1"/>
          </p:cNvSpPr>
          <p:nvPr>
            <p:ph idx="1"/>
          </p:nvPr>
        </p:nvSpPr>
        <p:spPr>
          <a:xfrm>
            <a:off x="1024129" y="2286000"/>
            <a:ext cx="5992248" cy="4023360"/>
          </a:xfrm>
        </p:spPr>
        <p:txBody>
          <a:bodyPr/>
          <a:lstStyle/>
          <a:p>
            <a:r>
              <a:rPr lang="en-GB" dirty="0"/>
              <a:t>Task:</a:t>
            </a:r>
          </a:p>
          <a:p>
            <a:r>
              <a:rPr lang="en-GB" b="0" i="0" dirty="0">
                <a:solidFill>
                  <a:srgbClr val="364546"/>
                </a:solidFill>
                <a:effectLst/>
                <a:latin typeface="Roboto" panose="02000000000000000000" pitchFamily="2" charset="0"/>
              </a:rPr>
              <a:t>For Friday ready the Journal </a:t>
            </a:r>
          </a:p>
          <a:p>
            <a:r>
              <a:rPr lang="en-GB" dirty="0">
                <a:solidFill>
                  <a:srgbClr val="364546"/>
                </a:solidFill>
                <a:latin typeface="Roboto" panose="02000000000000000000" pitchFamily="2" charset="0"/>
              </a:rPr>
              <a:t>Summarise and evaluate what</a:t>
            </a:r>
          </a:p>
          <a:p>
            <a:r>
              <a:rPr lang="en-GB" dirty="0">
                <a:solidFill>
                  <a:srgbClr val="364546"/>
                </a:solidFill>
                <a:latin typeface="Roboto" panose="02000000000000000000" pitchFamily="2" charset="0"/>
              </a:rPr>
              <a:t> the authors are </a:t>
            </a:r>
            <a:r>
              <a:rPr lang="en-GB" b="0" i="0" dirty="0">
                <a:solidFill>
                  <a:srgbClr val="364546"/>
                </a:solidFill>
                <a:effectLst/>
                <a:latin typeface="Roboto" panose="02000000000000000000" pitchFamily="2" charset="0"/>
              </a:rPr>
              <a:t>saying – </a:t>
            </a:r>
          </a:p>
          <a:p>
            <a:r>
              <a:rPr lang="en-GB" dirty="0">
                <a:solidFill>
                  <a:srgbClr val="364546"/>
                </a:solidFill>
                <a:latin typeface="Roboto" panose="02000000000000000000" pitchFamily="2" charset="0"/>
              </a:rPr>
              <a:t>To discuss on Friday</a:t>
            </a:r>
            <a:endParaRPr lang="en-GB" b="0" i="0" dirty="0">
              <a:solidFill>
                <a:srgbClr val="364546"/>
              </a:solidFill>
              <a:effectLst/>
              <a:latin typeface="Roboto" panose="02000000000000000000" pitchFamily="2" charset="0"/>
            </a:endParaRPr>
          </a:p>
        </p:txBody>
      </p:sp>
      <p:pic>
        <p:nvPicPr>
          <p:cNvPr id="5" name="Picture 4" descr="Text&#10;&#10;Description automatically generated">
            <a:extLst>
              <a:ext uri="{FF2B5EF4-FFF2-40B4-BE49-F238E27FC236}">
                <a16:creationId xmlns:a16="http://schemas.microsoft.com/office/drawing/2014/main" id="{23798E7A-9692-EBAB-2F32-99DA0426C3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91724" y="548640"/>
            <a:ext cx="6450747" cy="5800165"/>
          </a:xfrm>
          <a:prstGeom prst="rect">
            <a:avLst/>
          </a:prstGeom>
        </p:spPr>
      </p:pic>
    </p:spTree>
    <p:extLst>
      <p:ext uri="{BB962C8B-B14F-4D97-AF65-F5344CB8AC3E}">
        <p14:creationId xmlns:p14="http://schemas.microsoft.com/office/powerpoint/2010/main" val="399933608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233C9-3A22-3047-4FFE-0F6B23C00196}"/>
              </a:ext>
            </a:extLst>
          </p:cNvPr>
          <p:cNvSpPr>
            <a:spLocks noGrp="1"/>
          </p:cNvSpPr>
          <p:nvPr>
            <p:ph type="title"/>
          </p:nvPr>
        </p:nvSpPr>
        <p:spPr/>
        <p:txBody>
          <a:bodyPr/>
          <a:lstStyle/>
          <a:p>
            <a:r>
              <a:rPr lang="en-GB" dirty="0"/>
              <a:t>Any Questions?</a:t>
            </a:r>
          </a:p>
        </p:txBody>
      </p:sp>
      <p:sp>
        <p:nvSpPr>
          <p:cNvPr id="3" name="Content Placeholder 2">
            <a:extLst>
              <a:ext uri="{FF2B5EF4-FFF2-40B4-BE49-F238E27FC236}">
                <a16:creationId xmlns:a16="http://schemas.microsoft.com/office/drawing/2014/main" id="{47210067-1843-A96A-1340-4EA78D6B8E2B}"/>
              </a:ext>
            </a:extLst>
          </p:cNvPr>
          <p:cNvSpPr>
            <a:spLocks noGrp="1"/>
          </p:cNvSpPr>
          <p:nvPr>
            <p:ph idx="1"/>
          </p:nvPr>
        </p:nvSpPr>
        <p:spPr>
          <a:xfrm>
            <a:off x="1024128" y="1521143"/>
            <a:ext cx="8378952" cy="5879141"/>
          </a:xfrm>
        </p:spPr>
        <p:txBody>
          <a:bodyPr/>
          <a:lstStyle/>
          <a:p>
            <a:r>
              <a:rPr lang="en-GB" dirty="0"/>
              <a:t>About the course?</a:t>
            </a:r>
          </a:p>
          <a:p>
            <a:r>
              <a:rPr lang="en-GB" dirty="0"/>
              <a:t>About the content?</a:t>
            </a:r>
          </a:p>
          <a:p>
            <a:r>
              <a:rPr lang="en-GB" dirty="0"/>
              <a:t>About the Assessments?</a:t>
            </a:r>
          </a:p>
          <a:p>
            <a:endParaRPr lang="en-GB" dirty="0"/>
          </a:p>
        </p:txBody>
      </p:sp>
      <p:pic>
        <p:nvPicPr>
          <p:cNvPr id="2050" name="Picture 2" descr="Why and How to Ask Open-Ended Questions and Examples">
            <a:extLst>
              <a:ext uri="{FF2B5EF4-FFF2-40B4-BE49-F238E27FC236}">
                <a16:creationId xmlns:a16="http://schemas.microsoft.com/office/drawing/2014/main" id="{86ABD9AA-E195-6B1F-57DA-FBA1593639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69565" y="1521143"/>
            <a:ext cx="5499652" cy="42856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049305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040939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7000"/>
            <a:lum/>
          </a:blip>
          <a:srcRect/>
          <a:stretch>
            <a:fillRect t="-16000" b="-16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8FB4D-2142-CB1A-F752-BBEFBD7A10E0}"/>
              </a:ext>
            </a:extLst>
          </p:cNvPr>
          <p:cNvSpPr>
            <a:spLocks noGrp="1"/>
          </p:cNvSpPr>
          <p:nvPr>
            <p:ph type="title"/>
          </p:nvPr>
        </p:nvSpPr>
        <p:spPr/>
        <p:txBody>
          <a:bodyPr/>
          <a:lstStyle/>
          <a:p>
            <a:r>
              <a:rPr lang="en-GB" dirty="0"/>
              <a:t>Theories of Understanding Identity</a:t>
            </a:r>
          </a:p>
        </p:txBody>
      </p:sp>
      <p:sp>
        <p:nvSpPr>
          <p:cNvPr id="3" name="Content Placeholder 2">
            <a:extLst>
              <a:ext uri="{FF2B5EF4-FFF2-40B4-BE49-F238E27FC236}">
                <a16:creationId xmlns:a16="http://schemas.microsoft.com/office/drawing/2014/main" id="{E10FB281-E495-F85A-595C-A167B69E6F54}"/>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8016687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07143-F581-5499-F034-2A140AAC0C1D}"/>
              </a:ext>
            </a:extLst>
          </p:cNvPr>
          <p:cNvSpPr>
            <a:spLocks noGrp="1"/>
          </p:cNvSpPr>
          <p:nvPr>
            <p:ph type="title"/>
          </p:nvPr>
        </p:nvSpPr>
        <p:spPr/>
        <p:txBody>
          <a:bodyPr/>
          <a:lstStyle/>
          <a:p>
            <a:r>
              <a:rPr lang="en-GB" dirty="0"/>
              <a:t>Social Constructivism</a:t>
            </a:r>
          </a:p>
        </p:txBody>
      </p:sp>
      <p:sp>
        <p:nvSpPr>
          <p:cNvPr id="3" name="Content Placeholder 2">
            <a:extLst>
              <a:ext uri="{FF2B5EF4-FFF2-40B4-BE49-F238E27FC236}">
                <a16:creationId xmlns:a16="http://schemas.microsoft.com/office/drawing/2014/main" id="{7CC6507C-E664-E962-8EB1-3C81D33E4401}"/>
              </a:ext>
            </a:extLst>
          </p:cNvPr>
          <p:cNvSpPr>
            <a:spLocks noGrp="1"/>
          </p:cNvSpPr>
          <p:nvPr>
            <p:ph idx="1"/>
          </p:nvPr>
        </p:nvSpPr>
        <p:spPr>
          <a:xfrm>
            <a:off x="1024128" y="2286000"/>
            <a:ext cx="5137485" cy="4023360"/>
          </a:xfrm>
        </p:spPr>
        <p:txBody>
          <a:bodyPr/>
          <a:lstStyle/>
          <a:p>
            <a:r>
              <a:rPr lang="en-GB" dirty="0"/>
              <a:t>Social Constructivism stands at the other end of the scale from Positivism</a:t>
            </a:r>
          </a:p>
          <a:p>
            <a:endParaRPr lang="en-GB" dirty="0"/>
          </a:p>
          <a:p>
            <a:r>
              <a:rPr lang="en-GB" dirty="0"/>
              <a:t>“There are no facts, only interpretations” (Nietzsche, 1886)</a:t>
            </a:r>
          </a:p>
          <a:p>
            <a:endParaRPr lang="en-GB" dirty="0"/>
          </a:p>
          <a:p>
            <a:r>
              <a:rPr lang="en-GB" dirty="0"/>
              <a:t>The Social Construction of </a:t>
            </a:r>
          </a:p>
          <a:p>
            <a:r>
              <a:rPr lang="en-GB" dirty="0"/>
              <a:t>Reality (Berger and </a:t>
            </a:r>
          </a:p>
          <a:p>
            <a:r>
              <a:rPr lang="en-GB" dirty="0" err="1"/>
              <a:t>Luckmann</a:t>
            </a:r>
            <a:r>
              <a:rPr lang="en-GB" dirty="0"/>
              <a:t>, 1967)</a:t>
            </a:r>
          </a:p>
        </p:txBody>
      </p:sp>
      <p:pic>
        <p:nvPicPr>
          <p:cNvPr id="7170" name="Picture 2" descr="Dr Jessica Stokes-Parish PhD, RN Twitter પર: &quot;There are four main  worldviews that I consider in my research. (See slide) Positivism Post-positivism  Constructivism Critical Theory I would class myself has being mostly">
            <a:extLst>
              <a:ext uri="{FF2B5EF4-FFF2-40B4-BE49-F238E27FC236}">
                <a16:creationId xmlns:a16="http://schemas.microsoft.com/office/drawing/2014/main" id="{61A13DCC-1A49-3255-FEE7-E4C642DAB4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7158" y="1010654"/>
            <a:ext cx="5137484" cy="5137484"/>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Friedrich Nietzsche - Wikipedia">
            <a:extLst>
              <a:ext uri="{FF2B5EF4-FFF2-40B4-BE49-F238E27FC236}">
                <a16:creationId xmlns:a16="http://schemas.microsoft.com/office/drawing/2014/main" id="{6A7A48CA-B56E-5B97-E869-D4374E2BAA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9238" y="4068116"/>
            <a:ext cx="1800148" cy="24424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024483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t="-10000" b="-10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2E21B5-98EE-0D73-3D2B-0DCC9BC0D434}"/>
              </a:ext>
            </a:extLst>
          </p:cNvPr>
          <p:cNvSpPr>
            <a:spLocks noGrp="1"/>
          </p:cNvSpPr>
          <p:nvPr>
            <p:ph type="title"/>
          </p:nvPr>
        </p:nvSpPr>
        <p:spPr/>
        <p:txBody>
          <a:bodyPr/>
          <a:lstStyle/>
          <a:p>
            <a:r>
              <a:rPr lang="en-GB" dirty="0"/>
              <a:t>Self and the Dramaturgical Analogy</a:t>
            </a:r>
          </a:p>
        </p:txBody>
      </p:sp>
      <p:sp>
        <p:nvSpPr>
          <p:cNvPr id="3" name="Content Placeholder 2">
            <a:extLst>
              <a:ext uri="{FF2B5EF4-FFF2-40B4-BE49-F238E27FC236}">
                <a16:creationId xmlns:a16="http://schemas.microsoft.com/office/drawing/2014/main" id="{9A87F406-91FD-3CDB-4FCA-401C1EEB0BBB}"/>
              </a:ext>
            </a:extLst>
          </p:cNvPr>
          <p:cNvSpPr>
            <a:spLocks noGrp="1"/>
          </p:cNvSpPr>
          <p:nvPr>
            <p:ph idx="1"/>
          </p:nvPr>
        </p:nvSpPr>
        <p:spPr>
          <a:xfrm>
            <a:off x="1024129" y="2286000"/>
            <a:ext cx="6339198" cy="4023360"/>
          </a:xfrm>
        </p:spPr>
        <p:txBody>
          <a:bodyPr>
            <a:normAutofit/>
          </a:bodyPr>
          <a:lstStyle/>
          <a:p>
            <a:r>
              <a:rPr lang="en-GB" sz="2800" dirty="0"/>
              <a:t>Erving Goffman (The presentation of self in everyday life, 1959)</a:t>
            </a:r>
          </a:p>
          <a:p>
            <a:endParaRPr lang="en-GB" sz="2800" dirty="0"/>
          </a:p>
          <a:p>
            <a:pPr lvl="1"/>
            <a:r>
              <a:rPr lang="en-GB" sz="2400" dirty="0"/>
              <a:t>Back Stage – Where we rehearse the rules of social interaction and practice our presentation of self</a:t>
            </a:r>
          </a:p>
          <a:p>
            <a:pPr lvl="1"/>
            <a:endParaRPr lang="en-GB" sz="2400" dirty="0"/>
          </a:p>
          <a:p>
            <a:pPr lvl="1"/>
            <a:r>
              <a:rPr lang="en-GB" sz="2400" dirty="0"/>
              <a:t>Front Stage – Where we perform our presentation of self for the audience to receive</a:t>
            </a:r>
          </a:p>
        </p:txBody>
      </p:sp>
      <p:pic>
        <p:nvPicPr>
          <p:cNvPr id="9218" name="Picture 2" descr="Erving Goffman - Wikipedia">
            <a:extLst>
              <a:ext uri="{FF2B5EF4-FFF2-40B4-BE49-F238E27FC236}">
                <a16:creationId xmlns:a16="http://schemas.microsoft.com/office/drawing/2014/main" id="{E2CC3188-379E-E033-5E16-6098789B46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76283" y="2054512"/>
            <a:ext cx="3297306" cy="4207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120756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5000"/>
            <a:lum/>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C6B74-24FE-5267-1F74-C09E2CC719BC}"/>
              </a:ext>
            </a:extLst>
          </p:cNvPr>
          <p:cNvSpPr>
            <a:spLocks noGrp="1"/>
          </p:cNvSpPr>
          <p:nvPr>
            <p:ph type="title"/>
          </p:nvPr>
        </p:nvSpPr>
        <p:spPr/>
        <p:txBody>
          <a:bodyPr/>
          <a:lstStyle/>
          <a:p>
            <a:r>
              <a:rPr lang="en-GB" dirty="0"/>
              <a:t>Labelling Theory</a:t>
            </a:r>
          </a:p>
        </p:txBody>
      </p:sp>
      <p:sp>
        <p:nvSpPr>
          <p:cNvPr id="3" name="Content Placeholder 2">
            <a:extLst>
              <a:ext uri="{FF2B5EF4-FFF2-40B4-BE49-F238E27FC236}">
                <a16:creationId xmlns:a16="http://schemas.microsoft.com/office/drawing/2014/main" id="{6D7C7B9B-6F76-0C5B-E387-F5EF445DE777}"/>
              </a:ext>
            </a:extLst>
          </p:cNvPr>
          <p:cNvSpPr>
            <a:spLocks noGrp="1"/>
          </p:cNvSpPr>
          <p:nvPr>
            <p:ph idx="1"/>
          </p:nvPr>
        </p:nvSpPr>
        <p:spPr/>
        <p:txBody>
          <a:bodyPr>
            <a:normAutofit lnSpcReduction="10000"/>
          </a:bodyPr>
          <a:lstStyle/>
          <a:p>
            <a:r>
              <a:rPr lang="en-GB" sz="2800" dirty="0"/>
              <a:t>Howard Becker (Outsiders, 1963)</a:t>
            </a:r>
          </a:p>
          <a:p>
            <a:endParaRPr lang="en-GB" sz="2800" dirty="0"/>
          </a:p>
          <a:p>
            <a:pPr marL="0" indent="0" algn="ctr">
              <a:buNone/>
            </a:pPr>
            <a:r>
              <a:rPr lang="en-GB" sz="2800" b="0" i="0" dirty="0">
                <a:solidFill>
                  <a:srgbClr val="202122"/>
                </a:solidFill>
                <a:effectLst/>
                <a:latin typeface="Arial" panose="020B0604020202020204" pitchFamily="34" charset="0"/>
              </a:rPr>
              <a:t>"…social groups create deviance by making rules whose infraction creates deviance, and by applying those rules to particular people and </a:t>
            </a:r>
            <a:r>
              <a:rPr lang="en-GB" sz="2800" b="0" i="0" dirty="0" err="1">
                <a:solidFill>
                  <a:srgbClr val="202122"/>
                </a:solidFill>
                <a:effectLst/>
                <a:latin typeface="Arial" panose="020B0604020202020204" pitchFamily="34" charset="0"/>
              </a:rPr>
              <a:t>labeling</a:t>
            </a:r>
            <a:r>
              <a:rPr lang="en-GB" sz="2800" b="0" i="0" dirty="0">
                <a:solidFill>
                  <a:srgbClr val="202122"/>
                </a:solidFill>
                <a:effectLst/>
                <a:latin typeface="Arial" panose="020B0604020202020204" pitchFamily="34" charset="0"/>
              </a:rPr>
              <a:t> them as outsiders. From this point of view, deviance is not a quality of the act the person commits, but rather a consequence of the application by others of rules and sanctions to an 'offender.' The deviant is one to whom that label has been successfully applied; deviant </a:t>
            </a:r>
            <a:r>
              <a:rPr lang="en-GB" sz="2800" b="0" i="0" dirty="0" err="1">
                <a:solidFill>
                  <a:srgbClr val="202122"/>
                </a:solidFill>
                <a:effectLst/>
                <a:latin typeface="Arial" panose="020B0604020202020204" pitchFamily="34" charset="0"/>
              </a:rPr>
              <a:t>behavior</a:t>
            </a:r>
            <a:r>
              <a:rPr lang="en-GB" sz="2800" b="0" i="0" dirty="0">
                <a:solidFill>
                  <a:srgbClr val="202122"/>
                </a:solidFill>
                <a:effectLst/>
                <a:latin typeface="Arial" panose="020B0604020202020204" pitchFamily="34" charset="0"/>
              </a:rPr>
              <a:t> is </a:t>
            </a:r>
            <a:r>
              <a:rPr lang="en-GB" sz="2800" b="0" i="0" dirty="0" err="1">
                <a:solidFill>
                  <a:srgbClr val="202122"/>
                </a:solidFill>
                <a:effectLst/>
                <a:latin typeface="Arial" panose="020B0604020202020204" pitchFamily="34" charset="0"/>
              </a:rPr>
              <a:t>behavior</a:t>
            </a:r>
            <a:r>
              <a:rPr lang="en-GB" sz="2800" b="0" i="0" dirty="0">
                <a:solidFill>
                  <a:srgbClr val="202122"/>
                </a:solidFill>
                <a:effectLst/>
                <a:latin typeface="Arial" panose="020B0604020202020204" pitchFamily="34" charset="0"/>
              </a:rPr>
              <a:t> that people so label."</a:t>
            </a:r>
            <a:endParaRPr lang="en-GB" sz="2800" dirty="0"/>
          </a:p>
        </p:txBody>
      </p:sp>
      <p:pic>
        <p:nvPicPr>
          <p:cNvPr id="10242" name="Picture 2" descr="Howard S. Becker - Wikipedia">
            <a:extLst>
              <a:ext uri="{FF2B5EF4-FFF2-40B4-BE49-F238E27FC236}">
                <a16:creationId xmlns:a16="http://schemas.microsoft.com/office/drawing/2014/main" id="{3493D0F3-7637-0C7E-8955-36DDD35B03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4061" y="332071"/>
            <a:ext cx="1851360" cy="2782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729162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t="-8000" b="-8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814E86-46C2-1E26-7BA0-A2681AC63BB2}"/>
              </a:ext>
            </a:extLst>
          </p:cNvPr>
          <p:cNvSpPr>
            <a:spLocks noGrp="1"/>
          </p:cNvSpPr>
          <p:nvPr>
            <p:ph type="title"/>
          </p:nvPr>
        </p:nvSpPr>
        <p:spPr/>
        <p:txBody>
          <a:bodyPr/>
          <a:lstStyle/>
          <a:p>
            <a:r>
              <a:rPr lang="en-GB" dirty="0"/>
              <a:t>How Identity Impacts the Law</a:t>
            </a:r>
          </a:p>
        </p:txBody>
      </p:sp>
      <p:sp>
        <p:nvSpPr>
          <p:cNvPr id="3" name="Content Placeholder 2">
            <a:extLst>
              <a:ext uri="{FF2B5EF4-FFF2-40B4-BE49-F238E27FC236}">
                <a16:creationId xmlns:a16="http://schemas.microsoft.com/office/drawing/2014/main" id="{1980E647-633D-8C9A-B8D7-0D68B9B6D717}"/>
              </a:ext>
            </a:extLst>
          </p:cNvPr>
          <p:cNvSpPr>
            <a:spLocks noGrp="1"/>
          </p:cNvSpPr>
          <p:nvPr>
            <p:ph idx="1"/>
          </p:nvPr>
        </p:nvSpPr>
        <p:spPr/>
        <p:txBody>
          <a:bodyPr>
            <a:normAutofit/>
          </a:bodyPr>
          <a:lstStyle/>
          <a:p>
            <a:r>
              <a:rPr lang="en-GB" sz="2800" dirty="0"/>
              <a:t>Hate Crime</a:t>
            </a:r>
          </a:p>
        </p:txBody>
      </p:sp>
    </p:spTree>
    <p:extLst>
      <p:ext uri="{BB962C8B-B14F-4D97-AF65-F5344CB8AC3E}">
        <p14:creationId xmlns:p14="http://schemas.microsoft.com/office/powerpoint/2010/main" val="237262756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The Hate Crime Unit">
            <a:extLst>
              <a:ext uri="{FF2B5EF4-FFF2-40B4-BE49-F238E27FC236}">
                <a16:creationId xmlns:a16="http://schemas.microsoft.com/office/drawing/2014/main" id="{3FE6F244-93E7-42FF-8257-AB797B91C8B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9664" b="-19664"/>
          <a:stretch/>
        </p:blipFill>
        <p:spPr bwMode="auto">
          <a:xfrm>
            <a:off x="2105211" y="1637553"/>
            <a:ext cx="6069106" cy="606910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3DA916E-AB5A-4453-4964-B933A0E61416}"/>
              </a:ext>
            </a:extLst>
          </p:cNvPr>
          <p:cNvSpPr>
            <a:spLocks noGrp="1"/>
          </p:cNvSpPr>
          <p:nvPr>
            <p:ph type="title"/>
          </p:nvPr>
        </p:nvSpPr>
        <p:spPr/>
        <p:txBody>
          <a:bodyPr/>
          <a:lstStyle/>
          <a:p>
            <a:r>
              <a:rPr lang="en-GB" dirty="0"/>
              <a:t>Hate Crime</a:t>
            </a:r>
          </a:p>
        </p:txBody>
      </p:sp>
      <p:sp>
        <p:nvSpPr>
          <p:cNvPr id="3" name="Content Placeholder 2">
            <a:extLst>
              <a:ext uri="{FF2B5EF4-FFF2-40B4-BE49-F238E27FC236}">
                <a16:creationId xmlns:a16="http://schemas.microsoft.com/office/drawing/2014/main" id="{BA58C295-EC3C-E3BA-259E-3E6F0767390E}"/>
              </a:ext>
            </a:extLst>
          </p:cNvPr>
          <p:cNvSpPr>
            <a:spLocks noGrp="1"/>
          </p:cNvSpPr>
          <p:nvPr>
            <p:ph idx="1"/>
          </p:nvPr>
        </p:nvSpPr>
        <p:spPr/>
        <p:txBody>
          <a:bodyPr/>
          <a:lstStyle/>
          <a:p>
            <a:r>
              <a:rPr lang="en-GB" dirty="0"/>
              <a:t>The understanding that identity is not inherent, but created through labelling and interaction, shows the reality of embodying the role of (and stereotype associated with) gender, race and religion, and its relationship to crime, victimisation and policing.</a:t>
            </a:r>
          </a:p>
        </p:txBody>
      </p:sp>
    </p:spTree>
    <p:extLst>
      <p:ext uri="{BB962C8B-B14F-4D97-AF65-F5344CB8AC3E}">
        <p14:creationId xmlns:p14="http://schemas.microsoft.com/office/powerpoint/2010/main" val="106069303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403B8-92C3-ABE0-994D-863E02A421CC}"/>
              </a:ext>
            </a:extLst>
          </p:cNvPr>
          <p:cNvSpPr>
            <a:spLocks noGrp="1"/>
          </p:cNvSpPr>
          <p:nvPr>
            <p:ph type="title"/>
          </p:nvPr>
        </p:nvSpPr>
        <p:spPr/>
        <p:txBody>
          <a:bodyPr/>
          <a:lstStyle/>
          <a:p>
            <a:r>
              <a:rPr lang="en-GB" dirty="0"/>
              <a:t>Hate Crime</a:t>
            </a:r>
          </a:p>
        </p:txBody>
      </p:sp>
      <p:sp>
        <p:nvSpPr>
          <p:cNvPr id="3" name="Content Placeholder 2">
            <a:extLst>
              <a:ext uri="{FF2B5EF4-FFF2-40B4-BE49-F238E27FC236}">
                <a16:creationId xmlns:a16="http://schemas.microsoft.com/office/drawing/2014/main" id="{9429145C-B30C-2306-54AB-7E598418FFB9}"/>
              </a:ext>
            </a:extLst>
          </p:cNvPr>
          <p:cNvSpPr>
            <a:spLocks noGrp="1"/>
          </p:cNvSpPr>
          <p:nvPr>
            <p:ph idx="1"/>
          </p:nvPr>
        </p:nvSpPr>
        <p:spPr/>
        <p:txBody>
          <a:bodyPr>
            <a:normAutofit/>
          </a:bodyPr>
          <a:lstStyle/>
          <a:p>
            <a:r>
              <a:rPr lang="en-GB" dirty="0"/>
              <a:t>Definitions of Hate Crime are numerous and inconsistent.</a:t>
            </a:r>
          </a:p>
          <a:p>
            <a:endParaRPr lang="en-GB" dirty="0"/>
          </a:p>
          <a:p>
            <a:r>
              <a:rPr lang="en-GB" dirty="0"/>
              <a:t>Defined by the Office for Democratic Institutions and Human Rights (2009) as being distinguished from “regular crime” by a set of specific consequences:</a:t>
            </a:r>
          </a:p>
          <a:p>
            <a:pPr lvl="1"/>
            <a:r>
              <a:rPr lang="en-GB" dirty="0"/>
              <a:t>Violation of Human Rights and Equality between members of society</a:t>
            </a:r>
          </a:p>
          <a:p>
            <a:pPr lvl="1"/>
            <a:r>
              <a:rPr lang="en-GB" dirty="0"/>
              <a:t>Harms inflicted on individual victim – Increased psychological injury and vulnerability</a:t>
            </a:r>
          </a:p>
          <a:p>
            <a:pPr lvl="1"/>
            <a:r>
              <a:rPr lang="en-GB" dirty="0"/>
              <a:t>Fear and Intimidation transmitted to wider community to which the victim “belongs”</a:t>
            </a:r>
          </a:p>
          <a:p>
            <a:pPr lvl="1"/>
            <a:r>
              <a:rPr lang="en-GB" dirty="0"/>
              <a:t>Security and public order problems caused by creation of potentially explosive social tension</a:t>
            </a:r>
          </a:p>
          <a:p>
            <a:pPr lvl="1"/>
            <a:endParaRPr lang="en-GB" dirty="0"/>
          </a:p>
          <a:p>
            <a:pPr lvl="1" algn="r"/>
            <a:r>
              <a:rPr lang="en-GB" sz="1600" dirty="0" err="1"/>
              <a:t>Brudholm</a:t>
            </a:r>
            <a:r>
              <a:rPr lang="en-GB" sz="1600" dirty="0"/>
              <a:t>, T. (2015) 'Hate Crimes and Human Rights Violations', Journal of Applied Philosophy, 32(1), 82-97.</a:t>
            </a:r>
          </a:p>
        </p:txBody>
      </p:sp>
    </p:spTree>
    <p:extLst>
      <p:ext uri="{BB962C8B-B14F-4D97-AF65-F5344CB8AC3E}">
        <p14:creationId xmlns:p14="http://schemas.microsoft.com/office/powerpoint/2010/main" val="24180389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823BCE-1881-E75B-8B4A-EC05C0094A8C}"/>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6E4AC51F-32FB-06F3-1F3A-F325E3580898}"/>
              </a:ext>
            </a:extLst>
          </p:cNvPr>
          <p:cNvSpPr>
            <a:spLocks noGrp="1"/>
          </p:cNvSpPr>
          <p:nvPr>
            <p:ph idx="1"/>
          </p:nvPr>
        </p:nvSpPr>
        <p:spPr>
          <a:xfrm>
            <a:off x="1024128" y="1961147"/>
            <a:ext cx="9720073" cy="4348213"/>
          </a:xfrm>
        </p:spPr>
        <p:txBody>
          <a:bodyPr>
            <a:noAutofit/>
          </a:bodyPr>
          <a:lstStyle/>
          <a:p>
            <a:r>
              <a:rPr lang="en-GB" sz="1200" i="0" dirty="0"/>
              <a:t>Andresen, W.C. (2021) 'Research Note: Comparing the Gay and Trans Panic </a:t>
            </a:r>
            <a:r>
              <a:rPr lang="en-GB" sz="1200" i="0" dirty="0" err="1"/>
              <a:t>Defenses</a:t>
            </a:r>
            <a:r>
              <a:rPr lang="en-GB" sz="1200" i="0" dirty="0"/>
              <a:t>', </a:t>
            </a:r>
            <a:r>
              <a:rPr lang="en-GB" sz="1200" i="1" dirty="0"/>
              <a:t>Women &amp; Criminal Justice</a:t>
            </a:r>
            <a:r>
              <a:rPr lang="en-GB" sz="1200" i="0" dirty="0"/>
              <a:t>, 32(1-2), 219-241.</a:t>
            </a:r>
          </a:p>
          <a:p>
            <a:r>
              <a:rPr lang="en-GB" sz="1200" i="0" dirty="0"/>
              <a:t>BBC (2022) </a:t>
            </a:r>
            <a:r>
              <a:rPr lang="en-GB" sz="1200" i="1" dirty="0"/>
              <a:t>What is conversion therapy and when will it be banned?</a:t>
            </a:r>
            <a:r>
              <a:rPr lang="en-GB" sz="1200" i="0" dirty="0"/>
              <a:t>. Available at: https://www.bbc.co.uk/news/explainers-56496423 (Accessed: 16/09/2022).</a:t>
            </a:r>
          </a:p>
          <a:p>
            <a:r>
              <a:rPr lang="en-GB" sz="1200" i="0" dirty="0"/>
              <a:t>Becker, H. (1963) </a:t>
            </a:r>
            <a:r>
              <a:rPr lang="en-GB" sz="1200" i="1" dirty="0"/>
              <a:t>Outsiders: Studies in the Sociology of Deviance . </a:t>
            </a:r>
            <a:r>
              <a:rPr lang="en-GB" sz="1200" i="0" dirty="0"/>
              <a:t>New York: The Free Press.</a:t>
            </a:r>
          </a:p>
          <a:p>
            <a:r>
              <a:rPr lang="en-GB" sz="1200" i="0" dirty="0" err="1"/>
              <a:t>Benhabib</a:t>
            </a:r>
            <a:r>
              <a:rPr lang="en-GB" sz="1200" i="0" dirty="0"/>
              <a:t>, S. (1996) </a:t>
            </a:r>
            <a:r>
              <a:rPr lang="en-GB" sz="1200" i="1" dirty="0"/>
              <a:t>Democracy and Difference: Contesting the boundaries of the political</a:t>
            </a:r>
            <a:r>
              <a:rPr lang="en-GB" sz="1200" i="0" dirty="0"/>
              <a:t>. Princeton NJ: Princeton University Press.</a:t>
            </a:r>
          </a:p>
          <a:p>
            <a:r>
              <a:rPr lang="en-GB" sz="1200" i="0" dirty="0"/>
              <a:t>Berger, P., &amp; </a:t>
            </a:r>
            <a:r>
              <a:rPr lang="en-GB" sz="1200" i="0" dirty="0" err="1"/>
              <a:t>Luckmann</a:t>
            </a:r>
            <a:r>
              <a:rPr lang="en-GB" sz="1200" i="0" dirty="0"/>
              <a:t>, T. (1967) </a:t>
            </a:r>
            <a:r>
              <a:rPr lang="en-GB" sz="1200" i="1" dirty="0"/>
              <a:t>The Social Construction of Reality: A Treatise in the Sociology of Knowledge</a:t>
            </a:r>
            <a:r>
              <a:rPr lang="en-GB" sz="1200" i="0" dirty="0"/>
              <a:t>. Garden City, NY: Doubleday. </a:t>
            </a:r>
          </a:p>
          <a:p>
            <a:r>
              <a:rPr lang="en-GB" sz="1200" i="0" dirty="0"/>
              <a:t>Blumer, H. (1969) </a:t>
            </a:r>
            <a:r>
              <a:rPr lang="en-GB" sz="1200" i="1" dirty="0"/>
              <a:t>Symbolic Interactionism: Perspective and Method. </a:t>
            </a:r>
            <a:r>
              <a:rPr lang="en-GB" sz="1200" i="0" dirty="0"/>
              <a:t>Berkley: University of California Press. </a:t>
            </a:r>
          </a:p>
          <a:p>
            <a:r>
              <a:rPr lang="en-GB" sz="1200" dirty="0" err="1"/>
              <a:t>Brudholm</a:t>
            </a:r>
            <a:r>
              <a:rPr lang="en-GB" sz="1200" dirty="0"/>
              <a:t>, T. (2015) 'Hate Crimes and Human Rights Violations', Journal of Applied Philosophy, 32(1), 82-97.</a:t>
            </a:r>
          </a:p>
          <a:p>
            <a:r>
              <a:rPr lang="en-GB" sz="1200" i="0" dirty="0"/>
              <a:t>Connolly, W. (1991) </a:t>
            </a:r>
            <a:r>
              <a:rPr lang="en-GB" sz="1200" i="1" dirty="0"/>
              <a:t>Identity/difference. Democratic Negotiations of political paradox</a:t>
            </a:r>
            <a:r>
              <a:rPr lang="en-GB" sz="1200" i="0" dirty="0"/>
              <a:t>. London: Cornell University Press.  </a:t>
            </a:r>
          </a:p>
          <a:p>
            <a:r>
              <a:rPr lang="en-GB" sz="1200" dirty="0"/>
              <a:t>Equality and Human Rights Commission (2010) Equality Act (c.15). London: Available at: Equality Act 2010 (Available at: https://www.legislation.gov.uk/ukpga/2010/15/contents) (Accessed: 20/09/2022).</a:t>
            </a:r>
          </a:p>
          <a:p>
            <a:r>
              <a:rPr lang="en-GB" sz="1200" i="0" dirty="0"/>
              <a:t>Goffman, E. (1959) </a:t>
            </a:r>
            <a:r>
              <a:rPr lang="en-GB" sz="1200" i="1" dirty="0"/>
              <a:t>The Presentation of Self in Everyday Life. </a:t>
            </a:r>
            <a:r>
              <a:rPr lang="en-GB" sz="1200" i="0" dirty="0"/>
              <a:t>New York: Doubleday.</a:t>
            </a:r>
          </a:p>
          <a:p>
            <a:r>
              <a:rPr lang="en-GB" sz="1200" b="0" i="0" dirty="0">
                <a:effectLst/>
              </a:rPr>
              <a:t>Home Office (2016) </a:t>
            </a:r>
            <a:r>
              <a:rPr lang="en-GB" sz="1200" b="0" i="1" dirty="0">
                <a:effectLst/>
              </a:rPr>
              <a:t>Hate Crime, England and Wales, 2015/16</a:t>
            </a:r>
            <a:r>
              <a:rPr lang="en-GB" sz="1200" b="0" i="0" dirty="0">
                <a:effectLst/>
              </a:rPr>
              <a:t>. London: Available at: https://assets.publishing.service.gov.uk/government/uploads/system/uploads/attachment_data/file/559319/hate-crime-1516-hosb1116.pdf (Accessed: 16/09/2022).</a:t>
            </a:r>
          </a:p>
        </p:txBody>
      </p:sp>
    </p:spTree>
    <p:extLst>
      <p:ext uri="{BB962C8B-B14F-4D97-AF65-F5344CB8AC3E}">
        <p14:creationId xmlns:p14="http://schemas.microsoft.com/office/powerpoint/2010/main" val="133828420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FF9CF-47F2-4CB1-5090-54290DAF8A56}"/>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A8A100E9-EBE5-DECA-1AEC-2324170D8C7C}"/>
              </a:ext>
            </a:extLst>
          </p:cNvPr>
          <p:cNvSpPr>
            <a:spLocks noGrp="1"/>
          </p:cNvSpPr>
          <p:nvPr>
            <p:ph idx="1"/>
          </p:nvPr>
        </p:nvSpPr>
        <p:spPr>
          <a:xfrm>
            <a:off x="838200" y="1825624"/>
            <a:ext cx="10515600" cy="4575175"/>
          </a:xfrm>
        </p:spPr>
        <p:txBody>
          <a:bodyPr>
            <a:noAutofit/>
          </a:bodyPr>
          <a:lstStyle/>
          <a:p>
            <a:r>
              <a:rPr lang="en-GB" sz="1200" b="0" i="0" dirty="0">
                <a:effectLst/>
              </a:rPr>
              <a:t>Lawler, S. (2014)  </a:t>
            </a:r>
            <a:r>
              <a:rPr lang="en-GB" sz="1200" b="0" i="1" dirty="0">
                <a:effectLst/>
              </a:rPr>
              <a:t>Identity : sociological perspectives</a:t>
            </a:r>
            <a:r>
              <a:rPr lang="en-GB" sz="1200" b="0" i="0" dirty="0">
                <a:effectLst/>
              </a:rPr>
              <a:t>. 2</a:t>
            </a:r>
            <a:r>
              <a:rPr lang="en-GB" sz="1200" b="0" i="0" baseline="30000" dirty="0">
                <a:effectLst/>
              </a:rPr>
              <a:t>nd</a:t>
            </a:r>
            <a:r>
              <a:rPr lang="en-GB" sz="1200" b="0" i="0" dirty="0">
                <a:effectLst/>
              </a:rPr>
              <a:t> </a:t>
            </a:r>
            <a:r>
              <a:rPr lang="en-GB" sz="1200" b="0" i="0" dirty="0" err="1">
                <a:effectLst/>
              </a:rPr>
              <a:t>Edn</a:t>
            </a:r>
            <a:r>
              <a:rPr lang="en-GB" sz="1200" b="0" i="0" dirty="0">
                <a:effectLst/>
              </a:rPr>
              <a:t>. Cambridge: Polity Press.</a:t>
            </a:r>
          </a:p>
          <a:p>
            <a:r>
              <a:rPr lang="en-GB" sz="1200" b="0" i="0" dirty="0">
                <a:effectLst/>
              </a:rPr>
              <a:t>Mead, G.H. (1934) </a:t>
            </a:r>
            <a:r>
              <a:rPr lang="en-GB" sz="1200" b="0" i="1" dirty="0">
                <a:effectLst/>
              </a:rPr>
              <a:t>Mind, Self, and Society: From the standpoint of a social </a:t>
            </a:r>
            <a:r>
              <a:rPr lang="en-GB" sz="1200" b="0" i="1" dirty="0" err="1">
                <a:effectLst/>
              </a:rPr>
              <a:t>behaviorist</a:t>
            </a:r>
            <a:r>
              <a:rPr lang="en-GB" sz="1200" b="0" i="0" dirty="0">
                <a:effectLst/>
              </a:rPr>
              <a:t>. Chicago: University of Chicago Press. </a:t>
            </a:r>
          </a:p>
          <a:p>
            <a:r>
              <a:rPr lang="en-GB" sz="1200" b="0" i="0" dirty="0">
                <a:effectLst/>
              </a:rPr>
              <a:t>Ministry of Justice (2021) </a:t>
            </a:r>
            <a:r>
              <a:rPr lang="en-GB" sz="1200" b="0" i="1" dirty="0">
                <a:effectLst/>
              </a:rPr>
              <a:t>Ethnicity and the Criminal Justice System, 2020</a:t>
            </a:r>
            <a:r>
              <a:rPr lang="en-GB" sz="1200" b="0" i="0" dirty="0">
                <a:effectLst/>
              </a:rPr>
              <a:t>. London:  Available at: https://www.gov.uk/government/statistics/ethnicity-and-the-criminal-justice-system-statistics-2020/ethnicity-and-the-criminal-justice-system-2020#:~:text=The%20proportions%20of%20ethnic%20groups,1%25%20from%20Other%20ethnic%20groups. (Accessed: 16/09/2022).</a:t>
            </a:r>
          </a:p>
          <a:p>
            <a:r>
              <a:rPr lang="en-GB" sz="1200" b="0" i="0" dirty="0" err="1">
                <a:effectLst/>
              </a:rPr>
              <a:t>NatCen</a:t>
            </a:r>
            <a:r>
              <a:rPr lang="en-GB" sz="1200" b="0" i="0" dirty="0">
                <a:effectLst/>
              </a:rPr>
              <a:t> (2021) </a:t>
            </a:r>
            <a:r>
              <a:rPr lang="en-GB" sz="1200" b="0" i="1" dirty="0">
                <a:effectLst/>
              </a:rPr>
              <a:t>British Social Attitudes 38</a:t>
            </a:r>
            <a:r>
              <a:rPr lang="en-GB" sz="1200" b="0" i="0" dirty="0">
                <a:effectLst/>
              </a:rPr>
              <a:t>. London:  Available at: https://www.bsa.natcen.ac.uk/latest-report/british-social-attitudes-38/introduction.aspx (Accessed: 16/09/2022).</a:t>
            </a:r>
          </a:p>
          <a:p>
            <a:r>
              <a:rPr lang="en-GB" sz="1200" b="0" i="0" dirty="0">
                <a:effectLst/>
              </a:rPr>
              <a:t>Nietzsche, F. (1886) </a:t>
            </a:r>
            <a:r>
              <a:rPr lang="en-GB" sz="1200" b="0" i="1" dirty="0">
                <a:effectLst/>
              </a:rPr>
              <a:t>Beyond Good and Evil: Prelude to a Philosophy of the Future</a:t>
            </a:r>
            <a:r>
              <a:rPr lang="en-GB" sz="1200" b="0" i="0" dirty="0">
                <a:effectLst/>
              </a:rPr>
              <a:t>. Leipzig: C. G. Naumann. </a:t>
            </a:r>
          </a:p>
          <a:p>
            <a:r>
              <a:rPr lang="en-GB" sz="1200" b="0" i="0" dirty="0">
                <a:effectLst/>
              </a:rPr>
              <a:t>Office For National Statistics (2021) </a:t>
            </a:r>
            <a:r>
              <a:rPr lang="en-GB" sz="1200" b="0" i="1" dirty="0">
                <a:effectLst/>
              </a:rPr>
              <a:t>Population estimates by ethnic group and religion, England and Wales: 2019</a:t>
            </a:r>
            <a:r>
              <a:rPr lang="en-GB" sz="1200" b="0" i="0" dirty="0">
                <a:effectLst/>
              </a:rPr>
              <a:t>. London: Available at: https://www.ons.gov.uk/peoplepopulationandcommunity/populationandmigration/populationestimates/articles/populationestimatesbyethnicgroupandreligionenglandandwales/2019 (Accessed: 16/09/2022).</a:t>
            </a:r>
          </a:p>
          <a:p>
            <a:r>
              <a:rPr lang="en-GB" sz="1200" b="0" i="0" dirty="0">
                <a:effectLst/>
              </a:rPr>
              <a:t>Office for National Statistics (2022) </a:t>
            </a:r>
            <a:r>
              <a:rPr lang="en-GB" sz="1200" b="0" i="1" dirty="0">
                <a:effectLst/>
              </a:rPr>
              <a:t>Homicide in England and Wales: year ending March 2021</a:t>
            </a:r>
            <a:r>
              <a:rPr lang="en-GB" sz="1200" b="0" i="0" dirty="0">
                <a:effectLst/>
              </a:rPr>
              <a:t>. London: Available at: https://www.ons.gov.uk/peoplepopulationandcommunity/crimeandjustice/articles/homicideinenglandandwales/yearendingmarch2021#trends-in-homicide (Accessed: 16/09/2022).</a:t>
            </a:r>
          </a:p>
          <a:p>
            <a:r>
              <a:rPr lang="en-GB" sz="1200" dirty="0" err="1"/>
              <a:t>Sonnis</a:t>
            </a:r>
            <a:r>
              <a:rPr lang="en-GB" sz="1200" dirty="0"/>
              <a:t>-Bell, M. (2018) Introduction: Arbitrary Constructions and Real Consequences of the Self and Others', in M. </a:t>
            </a:r>
            <a:r>
              <a:rPr lang="en-GB" sz="1200" dirty="0" err="1"/>
              <a:t>Sonnis</a:t>
            </a:r>
            <a:r>
              <a:rPr lang="en-GB" sz="1200" dirty="0"/>
              <a:t>-Bell, D. E. Bell, M. Ryan (ed.) Strangers, Aliens, Foreigners: The Politics of Othering from Migrants to Corporations. Boston: Brill, pp.1-7.</a:t>
            </a:r>
          </a:p>
        </p:txBody>
      </p:sp>
    </p:spTree>
    <p:extLst>
      <p:ext uri="{BB962C8B-B14F-4D97-AF65-F5344CB8AC3E}">
        <p14:creationId xmlns:p14="http://schemas.microsoft.com/office/powerpoint/2010/main" val="215409133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ntegral">
  <a:themeElements>
    <a:clrScheme name="Integral">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Integral">
      <a:majorFont>
        <a:latin typeface="Tw Cen MT Condensed" panose="020B06060201040202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panose="020B0602020104020603"/>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Integral">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name="Integral" id="{3577F8C9-A904-41D8-97D2-FD898F53F20E}" vid="{682D6EBE-8D36-4FF2-9DB3-F3D8D7B6715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FC77CB91DBE3047884ABBD40BFC76FC" ma:contentTypeVersion="17" ma:contentTypeDescription="Create a new document." ma:contentTypeScope="" ma:versionID="c064371dae2a8ff35204ce295b216e9a">
  <xsd:schema xmlns:xsd="http://www.w3.org/2001/XMLSchema" xmlns:xs="http://www.w3.org/2001/XMLSchema" xmlns:p="http://schemas.microsoft.com/office/2006/metadata/properties" xmlns:ns3="ed25a739-d205-4a8f-b117-2566f909cb60" xmlns:ns4="58f7e881-cc1d-4294-8008-c54da3573a5f" targetNamespace="http://schemas.microsoft.com/office/2006/metadata/properties" ma:root="true" ma:fieldsID="bf39433e009976ff29d1903227683d1b" ns3:_="" ns4:_="">
    <xsd:import namespace="ed25a739-d205-4a8f-b117-2566f909cb60"/>
    <xsd:import namespace="58f7e881-cc1d-4294-8008-c54da3573a5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DateTaken" minOccurs="0"/>
                <xsd:element ref="ns3:MediaServiceLocation" minOccurs="0"/>
                <xsd:element ref="ns3:MediaLengthInSeconds" minOccurs="0"/>
                <xsd:element ref="ns3:MediaServiceSearchProperties" minOccurs="0"/>
                <xsd:element ref="ns3:_activity"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25a739-d205-4a8f-b117-2566f909cb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_activity" ma:index="23" nillable="true" ma:displayName="_activity" ma:hidden="true" ma:internalName="_activity">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8f7e881-cc1d-4294-8008-c54da3573a5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ed25a739-d205-4a8f-b117-2566f909cb60" xsi:nil="true"/>
  </documentManagement>
</p:properties>
</file>

<file path=customXml/itemProps1.xml><?xml version="1.0" encoding="utf-8"?>
<ds:datastoreItem xmlns:ds="http://schemas.openxmlformats.org/officeDocument/2006/customXml" ds:itemID="{0D657C07-5442-45CE-A3D0-284F59F65370}">
  <ds:schemaRefs>
    <ds:schemaRef ds:uri="http://schemas.microsoft.com/sharepoint/v3/contenttype/forms"/>
  </ds:schemaRefs>
</ds:datastoreItem>
</file>

<file path=customXml/itemProps2.xml><?xml version="1.0" encoding="utf-8"?>
<ds:datastoreItem xmlns:ds="http://schemas.openxmlformats.org/officeDocument/2006/customXml" ds:itemID="{68DED558-EEC1-4AFD-90C3-3AA324F133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d25a739-d205-4a8f-b117-2566f909cb60"/>
    <ds:schemaRef ds:uri="58f7e881-cc1d-4294-8008-c54da3573a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6091C65-9057-4570-B2FF-5B05D47D9A06}">
  <ds:schemaRefs>
    <ds:schemaRef ds:uri="http://schemas.microsoft.com/office/2006/metadata/properties"/>
    <ds:schemaRef ds:uri="58f7e881-cc1d-4294-8008-c54da3573a5f"/>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ed25a739-d205-4a8f-b117-2566f909cb60"/>
    <ds:schemaRef ds:uri="http://purl.org/dc/elements/1.1/"/>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Integral</Template>
  <TotalTime>6854</TotalTime>
  <Words>5393</Words>
  <Application>Microsoft Office PowerPoint</Application>
  <PresentationFormat>Widescreen</PresentationFormat>
  <Paragraphs>453</Paragraphs>
  <Slides>57</Slides>
  <Notes>14</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57</vt:i4>
      </vt:variant>
    </vt:vector>
  </HeadingPairs>
  <TitlesOfParts>
    <vt:vector size="73" baseType="lpstr">
      <vt:lpstr>Avenir Next</vt:lpstr>
      <vt:lpstr>GDS Transport</vt:lpstr>
      <vt:lpstr>Google Sans</vt:lpstr>
      <vt:lpstr>Aptos</vt:lpstr>
      <vt:lpstr>Arial</vt:lpstr>
      <vt:lpstr>Calibri</vt:lpstr>
      <vt:lpstr>PT Serif</vt:lpstr>
      <vt:lpstr>Roboto</vt:lpstr>
      <vt:lpstr>Symbol</vt:lpstr>
      <vt:lpstr>Times New Roman</vt:lpstr>
      <vt:lpstr>Trebuchet MS</vt:lpstr>
      <vt:lpstr>Tw Cen MT</vt:lpstr>
      <vt:lpstr>Tw Cen MT Condensed</vt:lpstr>
      <vt:lpstr>Wingdings</vt:lpstr>
      <vt:lpstr>Wingdings 3</vt:lpstr>
      <vt:lpstr>Integral</vt:lpstr>
      <vt:lpstr>Gender, Race, Religion and Crime</vt:lpstr>
      <vt:lpstr>Session Outline</vt:lpstr>
      <vt:lpstr>Who aRE we?</vt:lpstr>
      <vt:lpstr>My availability to you</vt:lpstr>
      <vt:lpstr>Weekly Outline</vt:lpstr>
      <vt:lpstr>What is this module about?</vt:lpstr>
      <vt:lpstr>Module Learning Outcomes</vt:lpstr>
      <vt:lpstr>What is this module about?</vt:lpstr>
      <vt:lpstr>Module Outline – See module schedule sheet</vt:lpstr>
      <vt:lpstr>Content Warning</vt:lpstr>
      <vt:lpstr>Assessments</vt:lpstr>
      <vt:lpstr>Assignment 1</vt:lpstr>
      <vt:lpstr>What the essay demands</vt:lpstr>
      <vt:lpstr>What the essay demands </vt:lpstr>
      <vt:lpstr>What the essay demands </vt:lpstr>
      <vt:lpstr>Criminal Justice Agencies</vt:lpstr>
      <vt:lpstr>Assessment Criteria</vt:lpstr>
      <vt:lpstr>Academic writing  - Final Degree award  </vt:lpstr>
      <vt:lpstr>Why Study Gender, Race, Religion and Crime?</vt:lpstr>
      <vt:lpstr>Why study Gender, Race, Religion and Crime?</vt:lpstr>
      <vt:lpstr>Why study Gender, Race, Religion and Crime?</vt:lpstr>
      <vt:lpstr>Have you heard about: </vt:lpstr>
      <vt:lpstr>Why study Gender, Race, Religion and Crime?</vt:lpstr>
      <vt:lpstr>Why study Gender, Race, Religion and Crime?</vt:lpstr>
      <vt:lpstr>Identity and Otherness</vt:lpstr>
      <vt:lpstr>Bauman 1991 OTHERNESS</vt:lpstr>
      <vt:lpstr>How do we understand diversity and identity?</vt:lpstr>
      <vt:lpstr>Identity as difference - Otherness</vt:lpstr>
      <vt:lpstr>11/07/2007</vt:lpstr>
      <vt:lpstr>Understanding the “other”</vt:lpstr>
      <vt:lpstr>PowerPoint Presentation</vt:lpstr>
      <vt:lpstr>Being Different </vt:lpstr>
      <vt:lpstr> What is the difference between diversity  and inclusion? </vt:lpstr>
      <vt:lpstr>Why Does Diversity Matter?</vt:lpstr>
      <vt:lpstr>Why Does Diversity Matter?</vt:lpstr>
      <vt:lpstr>Why do we need Inclusion?</vt:lpstr>
      <vt:lpstr>Why do we need Inclusion?</vt:lpstr>
      <vt:lpstr>PowerPoint Presentation</vt:lpstr>
      <vt:lpstr>How you can be discriminative against</vt:lpstr>
      <vt:lpstr>PowerPoint Presentation</vt:lpstr>
      <vt:lpstr>PowerPoint Presentation</vt:lpstr>
      <vt:lpstr>How the Equality Act 2010 works:</vt:lpstr>
      <vt:lpstr>7 Principles of Public Life</vt:lpstr>
      <vt:lpstr>Ethics within a Public Role </vt:lpstr>
      <vt:lpstr>Concluding Thoughts</vt:lpstr>
      <vt:lpstr>Hate Crime</vt:lpstr>
      <vt:lpstr>Any Questions?</vt:lpstr>
      <vt:lpstr>PowerPoint Presentation</vt:lpstr>
      <vt:lpstr>Theories of Understanding Identity</vt:lpstr>
      <vt:lpstr>Social Constructivism</vt:lpstr>
      <vt:lpstr>Self and the Dramaturgical Analogy</vt:lpstr>
      <vt:lpstr>Labelling Theory</vt:lpstr>
      <vt:lpstr>How Identity Impacts the Law</vt:lpstr>
      <vt:lpstr>Hate Crime</vt:lpstr>
      <vt:lpstr>Hate Crime</vt:lpstr>
      <vt:lpstr>References</vt:lpstr>
      <vt:lpstr>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Gender, Race, Religion and Crime</dc:title>
  <dc:creator>Luke Roach</dc:creator>
  <cp:lastModifiedBy>Jane Davies</cp:lastModifiedBy>
  <cp:revision>95</cp:revision>
  <dcterms:created xsi:type="dcterms:W3CDTF">2022-08-31T13:15:39Z</dcterms:created>
  <dcterms:modified xsi:type="dcterms:W3CDTF">2023-10-02T15:11:29Z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0x010100AFC77CB91DBE3047884ABBD40BFC76FC</vt:lpwstr>
  </property>
</Properties>
</file>