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Lst>
  <p:notesMasterIdLst>
    <p:notesMasterId r:id="rId36"/>
  </p:notesMasterIdLst>
  <p:handoutMasterIdLst>
    <p:handoutMasterId r:id="rId37"/>
  </p:handoutMasterIdLst>
  <p:sldIdLst>
    <p:sldId id="446" r:id="rId3"/>
    <p:sldId id="259" r:id="rId4"/>
    <p:sldId id="398" r:id="rId5"/>
    <p:sldId id="399" r:id="rId6"/>
    <p:sldId id="425" r:id="rId7"/>
    <p:sldId id="400" r:id="rId8"/>
    <p:sldId id="427" r:id="rId9"/>
    <p:sldId id="401" r:id="rId10"/>
    <p:sldId id="402" r:id="rId11"/>
    <p:sldId id="426" r:id="rId12"/>
    <p:sldId id="429" r:id="rId13"/>
    <p:sldId id="428" r:id="rId14"/>
    <p:sldId id="430" r:id="rId15"/>
    <p:sldId id="431" r:id="rId16"/>
    <p:sldId id="403" r:id="rId17"/>
    <p:sldId id="434" r:id="rId18"/>
    <p:sldId id="404" r:id="rId19"/>
    <p:sldId id="405" r:id="rId20"/>
    <p:sldId id="406" r:id="rId21"/>
    <p:sldId id="407" r:id="rId22"/>
    <p:sldId id="432" r:id="rId23"/>
    <p:sldId id="433" r:id="rId24"/>
    <p:sldId id="408" r:id="rId25"/>
    <p:sldId id="442" r:id="rId26"/>
    <p:sldId id="441" r:id="rId27"/>
    <p:sldId id="439" r:id="rId28"/>
    <p:sldId id="409" r:id="rId29"/>
    <p:sldId id="410" r:id="rId30"/>
    <p:sldId id="411" r:id="rId31"/>
    <p:sldId id="412" r:id="rId32"/>
    <p:sldId id="413" r:id="rId33"/>
    <p:sldId id="415" r:id="rId34"/>
    <p:sldId id="438" r:id="rId35"/>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853" autoAdjust="0"/>
    <p:restoredTop sz="90808" autoAdjust="0"/>
  </p:normalViewPr>
  <p:slideViewPr>
    <p:cSldViewPr>
      <p:cViewPr varScale="1">
        <p:scale>
          <a:sx n="97" d="100"/>
          <a:sy n="97" d="100"/>
        </p:scale>
        <p:origin x="228" y="72"/>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viewProps" Target="viewProps.xml"/><Relationship Id="rId21" Type="http://schemas.openxmlformats.org/officeDocument/2006/relationships/slide" Target="slides/slide19.xml"/><Relationship Id="rId34" Type="http://schemas.openxmlformats.org/officeDocument/2006/relationships/slide" Target="slides/slide32.xml"/><Relationship Id="rId42" Type="http://schemas.microsoft.com/office/2016/11/relationships/changesInfo" Target="changesInfos/changesInfo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silios Tavlaridis" userId="cf0f3e73-e183-4ecf-9d20-cf90aae84965" providerId="ADAL" clId="{0772A378-DF16-4F31-9DC0-840A75457F9E}"/>
    <pc:docChg chg="custSel modSld">
      <pc:chgData name="Vasilios Tavlaridis" userId="cf0f3e73-e183-4ecf-9d20-cf90aae84965" providerId="ADAL" clId="{0772A378-DF16-4F31-9DC0-840A75457F9E}" dt="2022-10-12T21:02:55.400" v="41" actId="478"/>
      <pc:docMkLst>
        <pc:docMk/>
      </pc:docMkLst>
      <pc:sldChg chg="delSp modSp mod">
        <pc:chgData name="Vasilios Tavlaridis" userId="cf0f3e73-e183-4ecf-9d20-cf90aae84965" providerId="ADAL" clId="{0772A378-DF16-4F31-9DC0-840A75457F9E}" dt="2022-10-12T21:02:55.400" v="41" actId="478"/>
        <pc:sldMkLst>
          <pc:docMk/>
          <pc:sldMk cId="0" sldId="259"/>
        </pc:sldMkLst>
        <pc:spChg chg="del mod">
          <ac:chgData name="Vasilios Tavlaridis" userId="cf0f3e73-e183-4ecf-9d20-cf90aae84965" providerId="ADAL" clId="{0772A378-DF16-4F31-9DC0-840A75457F9E}" dt="2022-10-12T21:02:55.400" v="41" actId="478"/>
          <ac:spMkLst>
            <pc:docMk/>
            <pc:sldMk cId="0" sldId="259"/>
            <ac:spMk id="3" creationId="{F031BB2B-5C0D-40FF-86DA-7D3A5710C811}"/>
          </ac:spMkLst>
        </pc:spChg>
      </pc:sldChg>
      <pc:sldChg chg="modSp mod">
        <pc:chgData name="Vasilios Tavlaridis" userId="cf0f3e73-e183-4ecf-9d20-cf90aae84965" providerId="ADAL" clId="{0772A378-DF16-4F31-9DC0-840A75457F9E}" dt="2022-10-12T21:02:46.188" v="39" actId="20577"/>
        <pc:sldMkLst>
          <pc:docMk/>
          <pc:sldMk cId="0" sldId="446"/>
        </pc:sldMkLst>
        <pc:spChg chg="mod">
          <ac:chgData name="Vasilios Tavlaridis" userId="cf0f3e73-e183-4ecf-9d20-cf90aae84965" providerId="ADAL" clId="{0772A378-DF16-4F31-9DC0-840A75457F9E}" dt="2022-10-12T21:02:46.188" v="39" actId="20577"/>
          <ac:spMkLst>
            <pc:docMk/>
            <pc:sldMk cId="0" sldId="446"/>
            <ac:spMk id="2" creationId="{BC62B0AE-A393-B91D-7217-843939F59AE4}"/>
          </ac:spMkLst>
        </pc:spChg>
      </pc:sldChg>
    </pc:docChg>
  </pc:docChgLst>
  <pc:docChgLst>
    <pc:chgData name="Vasilios Tavlaridis" userId="cf0f3e73-e183-4ecf-9d20-cf90aae84965" providerId="ADAL" clId="{2DA95FC1-40EE-4575-8219-585F87768791}"/>
    <pc:docChg chg="modSld">
      <pc:chgData name="Vasilios Tavlaridis" userId="cf0f3e73-e183-4ecf-9d20-cf90aae84965" providerId="ADAL" clId="{2DA95FC1-40EE-4575-8219-585F87768791}" dt="2022-10-06T12:53:46.578" v="13" actId="20577"/>
      <pc:docMkLst>
        <pc:docMk/>
      </pc:docMkLst>
      <pc:sldChg chg="modSp mod">
        <pc:chgData name="Vasilios Tavlaridis" userId="cf0f3e73-e183-4ecf-9d20-cf90aae84965" providerId="ADAL" clId="{2DA95FC1-40EE-4575-8219-585F87768791}" dt="2022-10-06T12:53:46.578" v="13" actId="20577"/>
        <pc:sldMkLst>
          <pc:docMk/>
          <pc:sldMk cId="111506818" sldId="412"/>
        </pc:sldMkLst>
        <pc:spChg chg="mod">
          <ac:chgData name="Vasilios Tavlaridis" userId="cf0f3e73-e183-4ecf-9d20-cf90aae84965" providerId="ADAL" clId="{2DA95FC1-40EE-4575-8219-585F87768791}" dt="2022-10-06T12:53:46.578" v="13" actId="20577"/>
          <ac:spMkLst>
            <pc:docMk/>
            <pc:sldMk cId="111506818" sldId="412"/>
            <ac:spMk id="2" creationId="{AB2D0E33-B2F4-4DC1-94FD-CC5E9033D1E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5</a:t>
            </a:fld>
            <a:endParaRPr lang="en-GB" altLang="en-US" dirty="0"/>
          </a:p>
        </p:txBody>
      </p:sp>
    </p:spTree>
    <p:extLst>
      <p:ext uri="{BB962C8B-B14F-4D97-AF65-F5344CB8AC3E}">
        <p14:creationId xmlns:p14="http://schemas.microsoft.com/office/powerpoint/2010/main" val="29791215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31</a:t>
            </a:fld>
            <a:endParaRPr lang="en-GB" altLang="en-US" dirty="0"/>
          </a:p>
        </p:txBody>
      </p:sp>
    </p:spTree>
    <p:extLst>
      <p:ext uri="{BB962C8B-B14F-4D97-AF65-F5344CB8AC3E}">
        <p14:creationId xmlns:p14="http://schemas.microsoft.com/office/powerpoint/2010/main" val="13235652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12/10/2022</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12/10/2022</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12/10/2022</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12/10/2022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12/10/2022</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12/10/2022</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12/10/2022</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12/10/2022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12/10/2022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12/10/2022</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12/10/2022</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CDC7A12-AE34-454C-E984-AA19875B722F}"/>
              </a:ext>
            </a:extLst>
          </p:cNvPr>
          <p:cNvSpPr>
            <a:spLocks noGrp="1"/>
          </p:cNvSpPr>
          <p:nvPr>
            <p:ph type="dt" sz="half" idx="10"/>
          </p:nvPr>
        </p:nvSpPr>
        <p:spPr>
          <a:xfrm>
            <a:off x="527051" y="6524626"/>
            <a:ext cx="1295400" cy="219075"/>
          </a:xfrm>
        </p:spPr>
        <p:txBody>
          <a:bodyPr/>
          <a:lstStyle>
            <a:lvl1pPr>
              <a:defRPr/>
            </a:lvl1pPr>
          </a:lstStyle>
          <a:p>
            <a:pPr>
              <a:defRPr/>
            </a:pPr>
            <a:fld id="{03252DE8-76EC-467E-9758-2189FECB3472}" type="datetimeFigureOut">
              <a:rPr lang="en-GB"/>
              <a:pPr>
                <a:defRPr/>
              </a:pPr>
              <a:t>12/10/2022</a:t>
            </a:fld>
            <a:endParaRPr lang="en-GB"/>
          </a:p>
        </p:txBody>
      </p:sp>
      <p:sp>
        <p:nvSpPr>
          <p:cNvPr id="5" name="Footer Placeholder 4">
            <a:extLst>
              <a:ext uri="{FF2B5EF4-FFF2-40B4-BE49-F238E27FC236}">
                <a16:creationId xmlns:a16="http://schemas.microsoft.com/office/drawing/2014/main" id="{9FC65058-F25B-62DD-84CA-0B93B98B1CA8}"/>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603363C5-F914-808E-4863-2953A5C4158F}"/>
              </a:ext>
            </a:extLst>
          </p:cNvPr>
          <p:cNvSpPr>
            <a:spLocks noGrp="1"/>
          </p:cNvSpPr>
          <p:nvPr>
            <p:ph type="sldNum" sz="quarter" idx="12"/>
          </p:nvPr>
        </p:nvSpPr>
        <p:spPr/>
        <p:txBody>
          <a:bodyPr/>
          <a:lstStyle>
            <a:lvl1pPr>
              <a:defRPr/>
            </a:lvl1pPr>
          </a:lstStyle>
          <a:p>
            <a:pPr>
              <a:defRPr/>
            </a:pPr>
            <a:fld id="{A606D00C-D90E-4131-B2B8-4F54EC994552}" type="slidenum">
              <a:rPr lang="en-GB"/>
              <a:pPr>
                <a:defRPr/>
              </a:pPr>
              <a:t>‹#›</a:t>
            </a:fld>
            <a:endParaRPr lang="en-GB"/>
          </a:p>
        </p:txBody>
      </p:sp>
    </p:spTree>
    <p:extLst>
      <p:ext uri="{BB962C8B-B14F-4D97-AF65-F5344CB8AC3E}">
        <p14:creationId xmlns:p14="http://schemas.microsoft.com/office/powerpoint/2010/main" val="36522040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B1B0D8-A640-5E0E-1306-DCDF15BE4153}"/>
              </a:ext>
            </a:extLst>
          </p:cNvPr>
          <p:cNvSpPr>
            <a:spLocks noGrp="1"/>
          </p:cNvSpPr>
          <p:nvPr>
            <p:ph type="dt" sz="half" idx="10"/>
          </p:nvPr>
        </p:nvSpPr>
        <p:spPr/>
        <p:txBody>
          <a:bodyPr/>
          <a:lstStyle>
            <a:lvl1pPr>
              <a:defRPr/>
            </a:lvl1pPr>
          </a:lstStyle>
          <a:p>
            <a:pPr>
              <a:defRPr/>
            </a:pPr>
            <a:fld id="{73B2E044-6454-4F20-95CF-41619D70461C}" type="datetimeFigureOut">
              <a:rPr lang="en-GB"/>
              <a:pPr>
                <a:defRPr/>
              </a:pPr>
              <a:t>12/10/2022</a:t>
            </a:fld>
            <a:endParaRPr lang="en-GB"/>
          </a:p>
        </p:txBody>
      </p:sp>
      <p:sp>
        <p:nvSpPr>
          <p:cNvPr id="5" name="Footer Placeholder 4">
            <a:extLst>
              <a:ext uri="{FF2B5EF4-FFF2-40B4-BE49-F238E27FC236}">
                <a16:creationId xmlns:a16="http://schemas.microsoft.com/office/drawing/2014/main" id="{6D27A0C8-6D69-D7DF-AD11-920DD8482900}"/>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7D35AFC2-3F92-A26C-C2D6-EE4C548444F4}"/>
              </a:ext>
            </a:extLst>
          </p:cNvPr>
          <p:cNvSpPr>
            <a:spLocks noGrp="1"/>
          </p:cNvSpPr>
          <p:nvPr>
            <p:ph type="sldNum" sz="quarter" idx="12"/>
          </p:nvPr>
        </p:nvSpPr>
        <p:spPr/>
        <p:txBody>
          <a:bodyPr/>
          <a:lstStyle>
            <a:lvl1pPr>
              <a:defRPr/>
            </a:lvl1pPr>
          </a:lstStyle>
          <a:p>
            <a:pPr>
              <a:defRPr/>
            </a:pPr>
            <a:fld id="{826760EB-0BB8-4AAB-AF73-A1E554B0DC67}" type="slidenum">
              <a:rPr lang="en-GB"/>
              <a:pPr>
                <a:defRPr/>
              </a:pPr>
              <a:t>‹#›</a:t>
            </a:fld>
            <a:endParaRPr lang="en-GB"/>
          </a:p>
        </p:txBody>
      </p:sp>
    </p:spTree>
    <p:extLst>
      <p:ext uri="{BB962C8B-B14F-4D97-AF65-F5344CB8AC3E}">
        <p14:creationId xmlns:p14="http://schemas.microsoft.com/office/powerpoint/2010/main" val="1183941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683B61E-1E4A-CDA5-4FBE-1AA38FE58A2E}"/>
              </a:ext>
            </a:extLst>
          </p:cNvPr>
          <p:cNvSpPr>
            <a:spLocks noGrp="1"/>
          </p:cNvSpPr>
          <p:nvPr>
            <p:ph type="dt" sz="half" idx="10"/>
          </p:nvPr>
        </p:nvSpPr>
        <p:spPr/>
        <p:txBody>
          <a:bodyPr/>
          <a:lstStyle>
            <a:lvl1pPr>
              <a:defRPr/>
            </a:lvl1pPr>
          </a:lstStyle>
          <a:p>
            <a:pPr>
              <a:defRPr/>
            </a:pPr>
            <a:fld id="{F4FC1EC7-9C4D-4EE7-9F79-96699ABF4553}" type="datetimeFigureOut">
              <a:rPr lang="en-GB"/>
              <a:pPr>
                <a:defRPr/>
              </a:pPr>
              <a:t>12/10/2022</a:t>
            </a:fld>
            <a:endParaRPr lang="en-GB" dirty="0"/>
          </a:p>
        </p:txBody>
      </p:sp>
      <p:sp>
        <p:nvSpPr>
          <p:cNvPr id="5" name="Slide Number Placeholder 5">
            <a:extLst>
              <a:ext uri="{FF2B5EF4-FFF2-40B4-BE49-F238E27FC236}">
                <a16:creationId xmlns:a16="http://schemas.microsoft.com/office/drawing/2014/main" id="{5CBD99F4-1C9F-F8B7-DEE0-54EB3768F59C}"/>
              </a:ext>
            </a:extLst>
          </p:cNvPr>
          <p:cNvSpPr>
            <a:spLocks noGrp="1"/>
          </p:cNvSpPr>
          <p:nvPr>
            <p:ph type="sldNum" sz="quarter" idx="11"/>
          </p:nvPr>
        </p:nvSpPr>
        <p:spPr/>
        <p:txBody>
          <a:bodyPr/>
          <a:lstStyle>
            <a:lvl1pPr>
              <a:defRPr/>
            </a:lvl1pPr>
          </a:lstStyle>
          <a:p>
            <a:pPr>
              <a:defRPr/>
            </a:pPr>
            <a:fld id="{887ED281-F24A-461B-ACFF-5E70DB78F347}" type="slidenum">
              <a:rPr lang="en-GB"/>
              <a:pPr>
                <a:defRPr/>
              </a:pPr>
              <a:t>‹#›</a:t>
            </a:fld>
            <a:endParaRPr lang="en-GB" dirty="0"/>
          </a:p>
        </p:txBody>
      </p:sp>
    </p:spTree>
    <p:extLst>
      <p:ext uri="{BB962C8B-B14F-4D97-AF65-F5344CB8AC3E}">
        <p14:creationId xmlns:p14="http://schemas.microsoft.com/office/powerpoint/2010/main" val="37527274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F28B8D33-39BC-C393-7C9A-972B2AA81CF8}"/>
              </a:ext>
            </a:extLst>
          </p:cNvPr>
          <p:cNvSpPr>
            <a:spLocks noGrp="1"/>
          </p:cNvSpPr>
          <p:nvPr>
            <p:ph type="dt" sz="half" idx="10"/>
          </p:nvPr>
        </p:nvSpPr>
        <p:spPr/>
        <p:txBody>
          <a:bodyPr/>
          <a:lstStyle>
            <a:lvl1pPr>
              <a:defRPr/>
            </a:lvl1pPr>
          </a:lstStyle>
          <a:p>
            <a:pPr>
              <a:defRPr/>
            </a:pPr>
            <a:fld id="{A07C3750-CBB7-4845-BDC9-CF209DE8A679}" type="datetimeFigureOut">
              <a:rPr lang="en-GB"/>
              <a:pPr>
                <a:defRPr/>
              </a:pPr>
              <a:t>12/10/2022</a:t>
            </a:fld>
            <a:endParaRPr lang="en-GB" dirty="0"/>
          </a:p>
        </p:txBody>
      </p:sp>
      <p:sp>
        <p:nvSpPr>
          <p:cNvPr id="6" name="Slide Number Placeholder 5">
            <a:extLst>
              <a:ext uri="{FF2B5EF4-FFF2-40B4-BE49-F238E27FC236}">
                <a16:creationId xmlns:a16="http://schemas.microsoft.com/office/drawing/2014/main" id="{0BB44BA2-DD6E-4DC9-1DCA-68A80E50BBC7}"/>
              </a:ext>
            </a:extLst>
          </p:cNvPr>
          <p:cNvSpPr>
            <a:spLocks noGrp="1"/>
          </p:cNvSpPr>
          <p:nvPr>
            <p:ph type="sldNum" sz="quarter" idx="11"/>
          </p:nvPr>
        </p:nvSpPr>
        <p:spPr/>
        <p:txBody>
          <a:bodyPr/>
          <a:lstStyle>
            <a:lvl1pPr>
              <a:defRPr/>
            </a:lvl1pPr>
          </a:lstStyle>
          <a:p>
            <a:pPr>
              <a:defRPr/>
            </a:pPr>
            <a:fld id="{5CA0E173-66DE-437F-BC4B-1EDCE373F59C}" type="slidenum">
              <a:rPr lang="en-GB"/>
              <a:pPr>
                <a:defRPr/>
              </a:pPr>
              <a:t>‹#›</a:t>
            </a:fld>
            <a:endParaRPr lang="en-GB" dirty="0"/>
          </a:p>
        </p:txBody>
      </p:sp>
    </p:spTree>
    <p:extLst>
      <p:ext uri="{BB962C8B-B14F-4D97-AF65-F5344CB8AC3E}">
        <p14:creationId xmlns:p14="http://schemas.microsoft.com/office/powerpoint/2010/main" val="552605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6A93DAF9-C946-A4A3-69E7-2610E312582C}"/>
              </a:ext>
            </a:extLst>
          </p:cNvPr>
          <p:cNvSpPr>
            <a:spLocks noGrp="1"/>
          </p:cNvSpPr>
          <p:nvPr>
            <p:ph type="dt" sz="half" idx="10"/>
          </p:nvPr>
        </p:nvSpPr>
        <p:spPr/>
        <p:txBody>
          <a:bodyPr/>
          <a:lstStyle>
            <a:lvl1pPr>
              <a:defRPr/>
            </a:lvl1pPr>
          </a:lstStyle>
          <a:p>
            <a:pPr>
              <a:defRPr/>
            </a:pPr>
            <a:fld id="{F69FD66D-F313-49ED-85D1-8B6B15625725}" type="datetimeFigureOut">
              <a:rPr lang="en-GB"/>
              <a:pPr>
                <a:defRPr/>
              </a:pPr>
              <a:t>12/10/2022</a:t>
            </a:fld>
            <a:endParaRPr lang="en-GB" dirty="0"/>
          </a:p>
        </p:txBody>
      </p:sp>
      <p:sp>
        <p:nvSpPr>
          <p:cNvPr id="8" name="Slide Number Placeholder 5">
            <a:extLst>
              <a:ext uri="{FF2B5EF4-FFF2-40B4-BE49-F238E27FC236}">
                <a16:creationId xmlns:a16="http://schemas.microsoft.com/office/drawing/2014/main" id="{983EEEB3-F590-74C9-5C68-C1CB70D2768B}"/>
              </a:ext>
            </a:extLst>
          </p:cNvPr>
          <p:cNvSpPr>
            <a:spLocks noGrp="1"/>
          </p:cNvSpPr>
          <p:nvPr>
            <p:ph type="sldNum" sz="quarter" idx="11"/>
          </p:nvPr>
        </p:nvSpPr>
        <p:spPr/>
        <p:txBody>
          <a:bodyPr/>
          <a:lstStyle>
            <a:lvl1pPr>
              <a:defRPr/>
            </a:lvl1pPr>
          </a:lstStyle>
          <a:p>
            <a:pPr>
              <a:defRPr/>
            </a:pPr>
            <a:fld id="{3593907B-11CB-405D-AAE9-8E7E6B90CC23}" type="slidenum">
              <a:rPr lang="en-GB"/>
              <a:pPr>
                <a:defRPr/>
              </a:pPr>
              <a:t>‹#›</a:t>
            </a:fld>
            <a:endParaRPr lang="en-GB" dirty="0"/>
          </a:p>
        </p:txBody>
      </p:sp>
    </p:spTree>
    <p:extLst>
      <p:ext uri="{BB962C8B-B14F-4D97-AF65-F5344CB8AC3E}">
        <p14:creationId xmlns:p14="http://schemas.microsoft.com/office/powerpoint/2010/main" val="25327550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D70DE669-D056-04BF-8BF4-C5E8A1677D97}"/>
              </a:ext>
            </a:extLst>
          </p:cNvPr>
          <p:cNvSpPr>
            <a:spLocks noGrp="1"/>
          </p:cNvSpPr>
          <p:nvPr>
            <p:ph type="dt" sz="half" idx="10"/>
          </p:nvPr>
        </p:nvSpPr>
        <p:spPr/>
        <p:txBody>
          <a:bodyPr/>
          <a:lstStyle>
            <a:lvl1pPr>
              <a:defRPr/>
            </a:lvl1pPr>
          </a:lstStyle>
          <a:p>
            <a:pPr>
              <a:defRPr/>
            </a:pPr>
            <a:fld id="{61F342A9-8723-4326-98A8-D006C851CD52}" type="datetimeFigureOut">
              <a:rPr lang="en-GB"/>
              <a:pPr>
                <a:defRPr/>
              </a:pPr>
              <a:t>12/10/2022</a:t>
            </a:fld>
            <a:endParaRPr lang="en-GB" dirty="0"/>
          </a:p>
        </p:txBody>
      </p:sp>
      <p:sp>
        <p:nvSpPr>
          <p:cNvPr id="4" name="Slide Number Placeholder 5">
            <a:extLst>
              <a:ext uri="{FF2B5EF4-FFF2-40B4-BE49-F238E27FC236}">
                <a16:creationId xmlns:a16="http://schemas.microsoft.com/office/drawing/2014/main" id="{9E61E5D1-5D90-D07A-5956-B5B952E0723B}"/>
              </a:ext>
            </a:extLst>
          </p:cNvPr>
          <p:cNvSpPr>
            <a:spLocks noGrp="1"/>
          </p:cNvSpPr>
          <p:nvPr>
            <p:ph type="sldNum" sz="quarter" idx="11"/>
          </p:nvPr>
        </p:nvSpPr>
        <p:spPr/>
        <p:txBody>
          <a:bodyPr/>
          <a:lstStyle>
            <a:lvl1pPr>
              <a:defRPr/>
            </a:lvl1pPr>
          </a:lstStyle>
          <a:p>
            <a:pPr>
              <a:defRPr/>
            </a:pPr>
            <a:fld id="{6CFD93FC-2AC9-4A54-8061-1A514A0F42EC}" type="slidenum">
              <a:rPr lang="en-GB"/>
              <a:pPr>
                <a:defRPr/>
              </a:pPr>
              <a:t>‹#›</a:t>
            </a:fld>
            <a:endParaRPr lang="en-GB" dirty="0"/>
          </a:p>
        </p:txBody>
      </p:sp>
    </p:spTree>
    <p:extLst>
      <p:ext uri="{BB962C8B-B14F-4D97-AF65-F5344CB8AC3E}">
        <p14:creationId xmlns:p14="http://schemas.microsoft.com/office/powerpoint/2010/main" val="239709518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EDEB1D88-F766-537F-B90C-B06112D70A7C}"/>
              </a:ext>
            </a:extLst>
          </p:cNvPr>
          <p:cNvSpPr>
            <a:spLocks noGrp="1"/>
          </p:cNvSpPr>
          <p:nvPr>
            <p:ph type="dt" sz="half" idx="10"/>
          </p:nvPr>
        </p:nvSpPr>
        <p:spPr/>
        <p:txBody>
          <a:bodyPr/>
          <a:lstStyle>
            <a:lvl1pPr>
              <a:defRPr/>
            </a:lvl1pPr>
          </a:lstStyle>
          <a:p>
            <a:pPr>
              <a:defRPr/>
            </a:pPr>
            <a:fld id="{A27D886A-CE0A-4612-8D2F-A2754CC47B4C}" type="datetimeFigureOut">
              <a:rPr lang="en-GB"/>
              <a:pPr>
                <a:defRPr/>
              </a:pPr>
              <a:t>12/10/2022</a:t>
            </a:fld>
            <a:endParaRPr lang="en-GB" dirty="0"/>
          </a:p>
        </p:txBody>
      </p:sp>
      <p:sp>
        <p:nvSpPr>
          <p:cNvPr id="3" name="Slide Number Placeholder 5">
            <a:extLst>
              <a:ext uri="{FF2B5EF4-FFF2-40B4-BE49-F238E27FC236}">
                <a16:creationId xmlns:a16="http://schemas.microsoft.com/office/drawing/2014/main" id="{5E7E9AE9-FCCF-B3ED-3EDA-FB07D707550C}"/>
              </a:ext>
            </a:extLst>
          </p:cNvPr>
          <p:cNvSpPr>
            <a:spLocks noGrp="1"/>
          </p:cNvSpPr>
          <p:nvPr>
            <p:ph type="sldNum" sz="quarter" idx="11"/>
          </p:nvPr>
        </p:nvSpPr>
        <p:spPr/>
        <p:txBody>
          <a:bodyPr/>
          <a:lstStyle>
            <a:lvl1pPr>
              <a:defRPr/>
            </a:lvl1pPr>
          </a:lstStyle>
          <a:p>
            <a:pPr>
              <a:defRPr/>
            </a:pPr>
            <a:fld id="{715275D2-74DA-4B8E-9C64-38A08ED99D65}" type="slidenum">
              <a:rPr lang="en-GB"/>
              <a:pPr>
                <a:defRPr/>
              </a:pPr>
              <a:t>‹#›</a:t>
            </a:fld>
            <a:endParaRPr lang="en-GB" dirty="0"/>
          </a:p>
        </p:txBody>
      </p:sp>
    </p:spTree>
    <p:extLst>
      <p:ext uri="{BB962C8B-B14F-4D97-AF65-F5344CB8AC3E}">
        <p14:creationId xmlns:p14="http://schemas.microsoft.com/office/powerpoint/2010/main" val="373134267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4F4EB2E8-508A-F4EF-8CD8-331D99013B43}"/>
              </a:ext>
            </a:extLst>
          </p:cNvPr>
          <p:cNvSpPr>
            <a:spLocks noGrp="1"/>
          </p:cNvSpPr>
          <p:nvPr>
            <p:ph type="dt" sz="half" idx="10"/>
          </p:nvPr>
        </p:nvSpPr>
        <p:spPr/>
        <p:txBody>
          <a:bodyPr/>
          <a:lstStyle>
            <a:lvl1pPr>
              <a:defRPr/>
            </a:lvl1pPr>
          </a:lstStyle>
          <a:p>
            <a:pPr>
              <a:defRPr/>
            </a:pPr>
            <a:fld id="{401E7BCC-65E0-48FA-BD98-D762C38221C0}" type="datetimeFigureOut">
              <a:rPr lang="en-GB"/>
              <a:pPr>
                <a:defRPr/>
              </a:pPr>
              <a:t>12/10/2022</a:t>
            </a:fld>
            <a:endParaRPr lang="en-GB" dirty="0"/>
          </a:p>
        </p:txBody>
      </p:sp>
      <p:sp>
        <p:nvSpPr>
          <p:cNvPr id="6" name="Slide Number Placeholder 5">
            <a:extLst>
              <a:ext uri="{FF2B5EF4-FFF2-40B4-BE49-F238E27FC236}">
                <a16:creationId xmlns:a16="http://schemas.microsoft.com/office/drawing/2014/main" id="{8919A86D-AA58-C3F2-FDF1-1B4C9F58B161}"/>
              </a:ext>
            </a:extLst>
          </p:cNvPr>
          <p:cNvSpPr>
            <a:spLocks noGrp="1"/>
          </p:cNvSpPr>
          <p:nvPr>
            <p:ph type="sldNum" sz="quarter" idx="11"/>
          </p:nvPr>
        </p:nvSpPr>
        <p:spPr/>
        <p:txBody>
          <a:bodyPr/>
          <a:lstStyle>
            <a:lvl1pPr>
              <a:defRPr/>
            </a:lvl1pPr>
          </a:lstStyle>
          <a:p>
            <a:pPr>
              <a:defRPr/>
            </a:pPr>
            <a:fld id="{5FB93364-9EFD-4FEC-8BB3-F0A1769C6F83}" type="slidenum">
              <a:rPr lang="en-GB"/>
              <a:pPr>
                <a:defRPr/>
              </a:pPr>
              <a:t>‹#›</a:t>
            </a:fld>
            <a:endParaRPr lang="en-GB" dirty="0"/>
          </a:p>
        </p:txBody>
      </p:sp>
    </p:spTree>
    <p:extLst>
      <p:ext uri="{BB962C8B-B14F-4D97-AF65-F5344CB8AC3E}">
        <p14:creationId xmlns:p14="http://schemas.microsoft.com/office/powerpoint/2010/main" val="2245010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81BC48A9-35D3-C63E-0732-DE68BEF0748B}"/>
              </a:ext>
            </a:extLst>
          </p:cNvPr>
          <p:cNvSpPr>
            <a:spLocks noGrp="1"/>
          </p:cNvSpPr>
          <p:nvPr>
            <p:ph type="dt" sz="half" idx="10"/>
          </p:nvPr>
        </p:nvSpPr>
        <p:spPr/>
        <p:txBody>
          <a:bodyPr/>
          <a:lstStyle>
            <a:lvl1pPr>
              <a:defRPr/>
            </a:lvl1pPr>
          </a:lstStyle>
          <a:p>
            <a:pPr>
              <a:defRPr/>
            </a:pPr>
            <a:fld id="{32131F4B-527B-4BF3-B507-F00BC522FD16}" type="datetimeFigureOut">
              <a:rPr lang="en-GB"/>
              <a:pPr>
                <a:defRPr/>
              </a:pPr>
              <a:t>12/10/2022</a:t>
            </a:fld>
            <a:endParaRPr lang="en-GB" dirty="0"/>
          </a:p>
        </p:txBody>
      </p:sp>
      <p:sp>
        <p:nvSpPr>
          <p:cNvPr id="6" name="Slide Number Placeholder 5">
            <a:extLst>
              <a:ext uri="{FF2B5EF4-FFF2-40B4-BE49-F238E27FC236}">
                <a16:creationId xmlns:a16="http://schemas.microsoft.com/office/drawing/2014/main" id="{282FD816-0154-70FE-5F42-7E4247D36959}"/>
              </a:ext>
            </a:extLst>
          </p:cNvPr>
          <p:cNvSpPr>
            <a:spLocks noGrp="1"/>
          </p:cNvSpPr>
          <p:nvPr>
            <p:ph type="sldNum" sz="quarter" idx="11"/>
          </p:nvPr>
        </p:nvSpPr>
        <p:spPr/>
        <p:txBody>
          <a:bodyPr/>
          <a:lstStyle>
            <a:lvl1pPr>
              <a:defRPr/>
            </a:lvl1pPr>
          </a:lstStyle>
          <a:p>
            <a:pPr>
              <a:defRPr/>
            </a:pPr>
            <a:fld id="{8468C964-F1EE-43D4-A088-2783EC295B4B}" type="slidenum">
              <a:rPr lang="en-GB"/>
              <a:pPr>
                <a:defRPr/>
              </a:pPr>
              <a:t>‹#›</a:t>
            </a:fld>
            <a:endParaRPr lang="en-GB" dirty="0"/>
          </a:p>
        </p:txBody>
      </p:sp>
    </p:spTree>
    <p:extLst>
      <p:ext uri="{BB962C8B-B14F-4D97-AF65-F5344CB8AC3E}">
        <p14:creationId xmlns:p14="http://schemas.microsoft.com/office/powerpoint/2010/main" val="178608107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84FB0AB-F658-3F39-7868-B2703DBAC901}"/>
              </a:ext>
            </a:extLst>
          </p:cNvPr>
          <p:cNvSpPr>
            <a:spLocks noGrp="1"/>
          </p:cNvSpPr>
          <p:nvPr>
            <p:ph type="dt" sz="half" idx="10"/>
          </p:nvPr>
        </p:nvSpPr>
        <p:spPr/>
        <p:txBody>
          <a:bodyPr/>
          <a:lstStyle>
            <a:lvl1pPr>
              <a:defRPr/>
            </a:lvl1pPr>
          </a:lstStyle>
          <a:p>
            <a:pPr>
              <a:defRPr/>
            </a:pPr>
            <a:fld id="{A8C18578-B0B7-4194-B75F-7732AF5E711A}" type="datetimeFigureOut">
              <a:rPr lang="en-GB"/>
              <a:pPr>
                <a:defRPr/>
              </a:pPr>
              <a:t>12/10/2022</a:t>
            </a:fld>
            <a:endParaRPr lang="en-GB" dirty="0"/>
          </a:p>
        </p:txBody>
      </p:sp>
      <p:sp>
        <p:nvSpPr>
          <p:cNvPr id="5" name="Slide Number Placeholder 5">
            <a:extLst>
              <a:ext uri="{FF2B5EF4-FFF2-40B4-BE49-F238E27FC236}">
                <a16:creationId xmlns:a16="http://schemas.microsoft.com/office/drawing/2014/main" id="{EDE55A3B-20A4-221A-0056-F50F2C6853FD}"/>
              </a:ext>
            </a:extLst>
          </p:cNvPr>
          <p:cNvSpPr>
            <a:spLocks noGrp="1"/>
          </p:cNvSpPr>
          <p:nvPr>
            <p:ph type="sldNum" sz="quarter" idx="11"/>
          </p:nvPr>
        </p:nvSpPr>
        <p:spPr/>
        <p:txBody>
          <a:bodyPr/>
          <a:lstStyle>
            <a:lvl1pPr>
              <a:defRPr/>
            </a:lvl1pPr>
          </a:lstStyle>
          <a:p>
            <a:pPr>
              <a:defRPr/>
            </a:pPr>
            <a:fld id="{A801DBE1-B10D-474A-A8D2-87DBD49B2A76}" type="slidenum">
              <a:rPr lang="en-GB"/>
              <a:pPr>
                <a:defRPr/>
              </a:pPr>
              <a:t>‹#›</a:t>
            </a:fld>
            <a:endParaRPr lang="en-GB" dirty="0"/>
          </a:p>
        </p:txBody>
      </p:sp>
    </p:spTree>
    <p:extLst>
      <p:ext uri="{BB962C8B-B14F-4D97-AF65-F5344CB8AC3E}">
        <p14:creationId xmlns:p14="http://schemas.microsoft.com/office/powerpoint/2010/main" val="174797476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D2E3A5-E8F9-48AF-A40E-920F49C3788A}"/>
              </a:ext>
            </a:extLst>
          </p:cNvPr>
          <p:cNvSpPr>
            <a:spLocks noGrp="1"/>
          </p:cNvSpPr>
          <p:nvPr>
            <p:ph type="dt" sz="half" idx="10"/>
          </p:nvPr>
        </p:nvSpPr>
        <p:spPr/>
        <p:txBody>
          <a:bodyPr/>
          <a:lstStyle>
            <a:lvl1pPr>
              <a:defRPr/>
            </a:lvl1pPr>
          </a:lstStyle>
          <a:p>
            <a:pPr>
              <a:defRPr/>
            </a:pPr>
            <a:fld id="{EACA5201-E3D6-43B8-A003-6A9FBCFD72F4}" type="datetimeFigureOut">
              <a:rPr lang="en-GB"/>
              <a:pPr>
                <a:defRPr/>
              </a:pPr>
              <a:t>12/10/2022</a:t>
            </a:fld>
            <a:endParaRPr lang="en-GB" dirty="0"/>
          </a:p>
        </p:txBody>
      </p:sp>
      <p:sp>
        <p:nvSpPr>
          <p:cNvPr id="5" name="Slide Number Placeholder 5">
            <a:extLst>
              <a:ext uri="{FF2B5EF4-FFF2-40B4-BE49-F238E27FC236}">
                <a16:creationId xmlns:a16="http://schemas.microsoft.com/office/drawing/2014/main" id="{6D51B5F8-273D-230C-5538-CB176948E1C0}"/>
              </a:ext>
            </a:extLst>
          </p:cNvPr>
          <p:cNvSpPr>
            <a:spLocks noGrp="1"/>
          </p:cNvSpPr>
          <p:nvPr>
            <p:ph type="sldNum" sz="quarter" idx="11"/>
          </p:nvPr>
        </p:nvSpPr>
        <p:spPr/>
        <p:txBody>
          <a:bodyPr/>
          <a:lstStyle>
            <a:lvl1pPr>
              <a:defRPr/>
            </a:lvl1pPr>
          </a:lstStyle>
          <a:p>
            <a:pPr>
              <a:defRPr/>
            </a:pPr>
            <a:fld id="{27AC4503-A2C6-493C-B7AD-270662B84F5D}" type="slidenum">
              <a:rPr lang="en-GB"/>
              <a:pPr>
                <a:defRPr/>
              </a:pPr>
              <a:t>‹#›</a:t>
            </a:fld>
            <a:endParaRPr lang="en-GB" dirty="0"/>
          </a:p>
        </p:txBody>
      </p:sp>
    </p:spTree>
    <p:extLst>
      <p:ext uri="{BB962C8B-B14F-4D97-AF65-F5344CB8AC3E}">
        <p14:creationId xmlns:p14="http://schemas.microsoft.com/office/powerpoint/2010/main" val="31629796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12/10/2022</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7FC07951-CF5A-ABDC-8DA5-3207DC05964E}"/>
              </a:ext>
            </a:extLst>
          </p:cNvPr>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1BB0FCD-B7A5-02E5-24B6-9BC2CB8ECFFA}"/>
              </a:ext>
            </a:extLst>
          </p:cNvPr>
          <p:cNvSpPr>
            <a:spLocks noGrp="1" noChangeArrowheads="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C48310AA-4508-AAE7-15E7-ADB739EE50A4}"/>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defRPr>
            </a:lvl1pPr>
          </a:lstStyle>
          <a:p>
            <a:pPr>
              <a:defRPr/>
            </a:pPr>
            <a:fld id="{AE246075-F32D-4662-9591-73A658F60A23}" type="datetimeFigureOut">
              <a:rPr lang="en-GB"/>
              <a:pPr>
                <a:defRPr/>
              </a:pPr>
              <a:t>12/10/2022</a:t>
            </a:fld>
            <a:endParaRPr lang="en-GB" dirty="0"/>
          </a:p>
        </p:txBody>
      </p:sp>
      <p:sp>
        <p:nvSpPr>
          <p:cNvPr id="6" name="Slide Number Placeholder 5">
            <a:extLst>
              <a:ext uri="{FF2B5EF4-FFF2-40B4-BE49-F238E27FC236}">
                <a16:creationId xmlns:a16="http://schemas.microsoft.com/office/drawing/2014/main" id="{7C1DAB84-175A-E8BF-F040-80C6199489F3}"/>
              </a:ext>
            </a:extLst>
          </p:cNvPr>
          <p:cNvSpPr>
            <a:spLocks noGrp="1"/>
          </p:cNvSpPr>
          <p:nvPr>
            <p:ph type="sldNum" sz="quarter" idx="4"/>
          </p:nvPr>
        </p:nvSpPr>
        <p:spPr>
          <a:xfrm>
            <a:off x="10608733" y="6381751"/>
            <a:ext cx="973667" cy="339725"/>
          </a:xfrm>
          <a:prstGeom prst="rect">
            <a:avLst/>
          </a:prstGeom>
        </p:spPr>
        <p:txBody>
          <a:bodyPr vert="horz" lIns="91440" tIns="45720" rIns="91440" bIns="45720" rtlCol="0" anchor="ctr"/>
          <a:lstStyle>
            <a:lvl1pPr algn="r" eaLnBrk="1" fontAlgn="auto" hangingPunct="1">
              <a:spcBef>
                <a:spcPts val="0"/>
              </a:spcBef>
              <a:spcAft>
                <a:spcPts val="0"/>
              </a:spcAft>
              <a:defRPr sz="1200">
                <a:solidFill>
                  <a:schemeClr val="tx1">
                    <a:tint val="75000"/>
                  </a:schemeClr>
                </a:solidFill>
                <a:latin typeface="+mn-lt"/>
              </a:defRPr>
            </a:lvl1pPr>
          </a:lstStyle>
          <a:p>
            <a:pPr>
              <a:defRPr/>
            </a:pPr>
            <a:fld id="{9C61149F-2A37-48D3-92E0-8861E37C3405}" type="slidenum">
              <a:rPr lang="en-GB"/>
              <a:pPr>
                <a:defRPr/>
              </a:pPr>
              <a:t>‹#›</a:t>
            </a:fld>
            <a:endParaRPr lang="en-GB" dirty="0"/>
          </a:p>
        </p:txBody>
      </p:sp>
    </p:spTree>
    <p:extLst>
      <p:ext uri="{BB962C8B-B14F-4D97-AF65-F5344CB8AC3E}">
        <p14:creationId xmlns:p14="http://schemas.microsoft.com/office/powerpoint/2010/main" val="2690893618"/>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2B0AE-A393-B91D-7217-843939F59AE4}"/>
              </a:ext>
            </a:extLst>
          </p:cNvPr>
          <p:cNvSpPr>
            <a:spLocks noGrp="1"/>
          </p:cNvSpPr>
          <p:nvPr>
            <p:ph type="ctrTitle"/>
          </p:nvPr>
        </p:nvSpPr>
        <p:spPr>
          <a:xfrm>
            <a:off x="2100264" y="908051"/>
            <a:ext cx="7991475" cy="4824413"/>
          </a:xfrm>
        </p:spPr>
        <p:txBody>
          <a:bodyPr rtlCol="0">
            <a:normAutofit/>
          </a:bodyPr>
          <a:lstStyle/>
          <a:p>
            <a:pPr eaLnBrk="1" fontAlgn="auto" hangingPunct="1">
              <a:spcAft>
                <a:spcPts val="0"/>
              </a:spcAft>
              <a:defRPr/>
            </a:pPr>
            <a:r>
              <a:rPr lang="en-GB" altLang="en-US" sz="2400" b="1" dirty="0"/>
              <a:t>Bachelor of Arts Business Management</a:t>
            </a:r>
            <a:br>
              <a:rPr lang="en-GB" altLang="en-US" dirty="0"/>
            </a:br>
            <a:br>
              <a:rPr lang="en-GB" altLang="en-US" dirty="0">
                <a:solidFill>
                  <a:schemeClr val="accent2"/>
                </a:solidFill>
              </a:rPr>
            </a:br>
            <a:r>
              <a:rPr lang="en-GB" sz="3200" b="1" dirty="0">
                <a:solidFill>
                  <a:schemeClr val="accent2"/>
                </a:solidFill>
                <a:cs typeface="Times New Roman" panose="02020603050405020304" pitchFamily="18" charset="0"/>
              </a:rPr>
              <a:t> MBA</a:t>
            </a:r>
            <a:br>
              <a:rPr lang="en-GB" sz="3200" b="1" dirty="0">
                <a:solidFill>
                  <a:schemeClr val="accent2"/>
                </a:solidFill>
                <a:cs typeface="Times New Roman" panose="02020603050405020304" pitchFamily="18" charset="0"/>
              </a:rPr>
            </a:br>
            <a:r>
              <a:rPr lang="en-US" sz="3200" b="1" dirty="0">
                <a:solidFill>
                  <a:schemeClr val="accent2"/>
                </a:solidFill>
                <a:cs typeface="Times New Roman" panose="02020603050405020304" pitchFamily="18" charset="0"/>
              </a:rPr>
              <a:t>Human Resource Management </a:t>
            </a:r>
            <a:br>
              <a:rPr lang="en-US" sz="3200" b="1" dirty="0">
                <a:solidFill>
                  <a:schemeClr val="accent2"/>
                </a:solidFill>
                <a:cs typeface="Times New Roman" panose="02020603050405020304" pitchFamily="18" charset="0"/>
              </a:rPr>
            </a:br>
            <a:r>
              <a:rPr lang="en-US" sz="3200" b="1" dirty="0">
                <a:solidFill>
                  <a:schemeClr val="accent2"/>
                </a:solidFill>
                <a:cs typeface="Times New Roman" panose="02020603050405020304" pitchFamily="18" charset="0"/>
              </a:rPr>
              <a:t>(LCMB7000)</a:t>
            </a:r>
            <a:br>
              <a:rPr lang="en-US" sz="3200" b="1" dirty="0">
                <a:solidFill>
                  <a:schemeClr val="accent2"/>
                </a:solidFill>
                <a:cs typeface="Times New Roman" panose="02020603050405020304" pitchFamily="18" charset="0"/>
              </a:rPr>
            </a:br>
            <a:br>
              <a:rPr lang="en-GB" sz="3200" b="1" dirty="0">
                <a:solidFill>
                  <a:schemeClr val="accent2"/>
                </a:solidFill>
              </a:rPr>
            </a:br>
            <a:r>
              <a:rPr lang="en-GB" sz="3200" b="1" dirty="0">
                <a:solidFill>
                  <a:schemeClr val="bg1">
                    <a:lumMod val="95000"/>
                  </a:schemeClr>
                </a:solidFill>
              </a:rPr>
              <a:t>HR Planning- recruitment &amp; selection</a:t>
            </a:r>
            <a:endParaRPr lang="en-GB" altLang="en-US" sz="3200" dirty="0">
              <a:solidFill>
                <a:schemeClr val="bg1">
                  <a:lumMod val="95000"/>
                </a:schemeClr>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276" y="169494"/>
            <a:ext cx="11471448" cy="1143000"/>
          </a:xfrm>
        </p:spPr>
        <p:txBody>
          <a:bodyPr>
            <a:normAutofit/>
          </a:bodyPr>
          <a:lstStyle/>
          <a:p>
            <a:r>
              <a:rPr lang="en-US" sz="4000" b="1" dirty="0">
                <a:solidFill>
                  <a:srgbClr val="003399"/>
                </a:solidFill>
              </a:rPr>
              <a:t>Learning outcomes</a:t>
            </a:r>
          </a:p>
        </p:txBody>
      </p:sp>
      <p:sp>
        <p:nvSpPr>
          <p:cNvPr id="4" name="Content Placeholder 3"/>
          <p:cNvSpPr>
            <a:spLocks noGrp="1"/>
          </p:cNvSpPr>
          <p:nvPr>
            <p:ph idx="1"/>
          </p:nvPr>
        </p:nvSpPr>
        <p:spPr>
          <a:xfrm>
            <a:off x="724508" y="1312494"/>
            <a:ext cx="10742984" cy="4704727"/>
          </a:xfrm>
        </p:spPr>
        <p:txBody>
          <a:bodyPr/>
          <a:lstStyle/>
          <a:p>
            <a:pPr lvl="0">
              <a:buClr>
                <a:srgbClr val="0070C0"/>
              </a:buClr>
              <a:buFont typeface="Wingdings" panose="05000000000000000000" pitchFamily="2" charset="2"/>
              <a:buChar char="q"/>
            </a:pPr>
            <a:endParaRPr lang="en-GB" sz="2800" dirty="0">
              <a:latin typeface="+mj-lt"/>
            </a:endParaRPr>
          </a:p>
          <a:p>
            <a:pPr lvl="0">
              <a:buClr>
                <a:srgbClr val="0070C0"/>
              </a:buClr>
              <a:buFont typeface="Wingdings" panose="05000000000000000000" pitchFamily="2" charset="2"/>
              <a:buChar char="q"/>
            </a:pPr>
            <a:r>
              <a:rPr lang="en-GB" sz="2800" dirty="0">
                <a:latin typeface="+mj-lt"/>
              </a:rPr>
              <a:t>Understand the concept of  HR planning </a:t>
            </a:r>
          </a:p>
          <a:p>
            <a:pPr lvl="0">
              <a:buClr>
                <a:srgbClr val="0070C0"/>
              </a:buClr>
              <a:buFont typeface="Wingdings" panose="05000000000000000000" pitchFamily="2" charset="2"/>
              <a:buChar char="q"/>
            </a:pPr>
            <a:r>
              <a:rPr lang="en-GB" sz="2800" dirty="0">
                <a:latin typeface="+mj-lt"/>
              </a:rPr>
              <a:t>Understand the meaning and significance of recruitment and selection </a:t>
            </a:r>
          </a:p>
          <a:p>
            <a:pPr>
              <a:buClr>
                <a:srgbClr val="0070C0"/>
              </a:buClr>
              <a:buFont typeface="Wingdings" panose="05000000000000000000" pitchFamily="2" charset="2"/>
              <a:buChar char="q"/>
            </a:pPr>
            <a:r>
              <a:rPr lang="en-GB" sz="2800" dirty="0">
                <a:latin typeface="+mj-lt"/>
              </a:rPr>
              <a:t>Identify and understand approaches to recruitment and selection </a:t>
            </a:r>
          </a:p>
          <a:p>
            <a:pPr marL="0" indent="0" algn="just">
              <a:buNone/>
            </a:pPr>
            <a:endParaRPr lang="en-US" dirty="0"/>
          </a:p>
        </p:txBody>
      </p:sp>
      <p:sp>
        <p:nvSpPr>
          <p:cNvPr id="5" name="Slide Number Placeholder 4"/>
          <p:cNvSpPr>
            <a:spLocks noGrp="1"/>
          </p:cNvSpPr>
          <p:nvPr>
            <p:ph type="sldNum" sz="quarter" idx="12"/>
          </p:nvPr>
        </p:nvSpPr>
        <p:spPr/>
        <p:txBody>
          <a:bodyPr/>
          <a:lstStyle/>
          <a:p>
            <a:fld id="{561B0F74-09A5-489A-9583-6307195A64A6}" type="slidenum">
              <a:rPr lang="en-US" smtClean="0"/>
              <a:pPr/>
              <a:t>2</a:t>
            </a:fld>
            <a:endParaRPr lang="en-US"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98736-058D-401C-8E80-DBD515EDBD6E}"/>
              </a:ext>
            </a:extLst>
          </p:cNvPr>
          <p:cNvSpPr>
            <a:spLocks noGrp="1"/>
          </p:cNvSpPr>
          <p:nvPr>
            <p:ph type="title"/>
          </p:nvPr>
        </p:nvSpPr>
        <p:spPr/>
        <p:txBody>
          <a:bodyPr/>
          <a:lstStyle/>
          <a:p>
            <a:r>
              <a:rPr lang="en-GB" b="1" dirty="0"/>
              <a:t>Human Resource Planning </a:t>
            </a:r>
            <a:endParaRPr lang="en-US" b="1" dirty="0"/>
          </a:p>
        </p:txBody>
      </p:sp>
      <p:sp>
        <p:nvSpPr>
          <p:cNvPr id="3" name="Content Placeholder 2">
            <a:extLst>
              <a:ext uri="{FF2B5EF4-FFF2-40B4-BE49-F238E27FC236}">
                <a16:creationId xmlns:a16="http://schemas.microsoft.com/office/drawing/2014/main" id="{71E769F0-CE8D-49DA-9093-2CDCAE5F09C5}"/>
              </a:ext>
            </a:extLst>
          </p:cNvPr>
          <p:cNvSpPr>
            <a:spLocks noGrp="1"/>
          </p:cNvSpPr>
          <p:nvPr>
            <p:ph idx="1"/>
          </p:nvPr>
        </p:nvSpPr>
        <p:spPr/>
        <p:txBody>
          <a:bodyPr/>
          <a:lstStyle/>
          <a:p>
            <a:r>
              <a:rPr lang="en-US" dirty="0"/>
              <a:t>Organizations need to know how many people and what sort of people they should have to meet present and future business requirements. This is the function of workforce planning/human resource planning. </a:t>
            </a:r>
          </a:p>
          <a:p>
            <a:endParaRPr lang="en-US" dirty="0"/>
          </a:p>
        </p:txBody>
      </p:sp>
    </p:spTree>
    <p:extLst>
      <p:ext uri="{BB962C8B-B14F-4D97-AF65-F5344CB8AC3E}">
        <p14:creationId xmlns:p14="http://schemas.microsoft.com/office/powerpoint/2010/main" val="11063839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3A751-ECA2-478E-9F48-56E2C6A1EDBD}"/>
              </a:ext>
            </a:extLst>
          </p:cNvPr>
          <p:cNvSpPr>
            <a:spLocks noGrp="1"/>
          </p:cNvSpPr>
          <p:nvPr>
            <p:ph type="title"/>
          </p:nvPr>
        </p:nvSpPr>
        <p:spPr/>
        <p:txBody>
          <a:bodyPr/>
          <a:lstStyle/>
          <a:p>
            <a:r>
              <a:rPr lang="en-GB" b="1" dirty="0"/>
              <a:t>Human Resource Planning –</a:t>
            </a:r>
            <a:r>
              <a:rPr lang="en-GB" b="1" dirty="0" err="1"/>
              <a:t>Contd</a:t>
            </a:r>
            <a:r>
              <a:rPr lang="en-GB" b="1" dirty="0"/>
              <a:t> </a:t>
            </a:r>
            <a:endParaRPr lang="en-US" b="1" dirty="0"/>
          </a:p>
        </p:txBody>
      </p:sp>
      <p:sp>
        <p:nvSpPr>
          <p:cNvPr id="3" name="Content Placeholder 2">
            <a:extLst>
              <a:ext uri="{FF2B5EF4-FFF2-40B4-BE49-F238E27FC236}">
                <a16:creationId xmlns:a16="http://schemas.microsoft.com/office/drawing/2014/main" id="{4CD1AF3E-DBA2-44FE-9717-343071DBD364}"/>
              </a:ext>
            </a:extLst>
          </p:cNvPr>
          <p:cNvSpPr>
            <a:spLocks noGrp="1"/>
          </p:cNvSpPr>
          <p:nvPr>
            <p:ph idx="1"/>
          </p:nvPr>
        </p:nvSpPr>
        <p:spPr/>
        <p:txBody>
          <a:bodyPr/>
          <a:lstStyle/>
          <a:p>
            <a:r>
              <a:rPr lang="en-US" dirty="0"/>
              <a:t>Workforce planning is a core process of human resource management that is shaped by the organizational strategy and ensures the right number of people with the right skills, in the right place at the right time, to deliver short- and long-term organizational objectives. (CIPD, 2010)</a:t>
            </a:r>
          </a:p>
          <a:p>
            <a:endParaRPr lang="en-US" dirty="0"/>
          </a:p>
        </p:txBody>
      </p:sp>
    </p:spTree>
    <p:extLst>
      <p:ext uri="{BB962C8B-B14F-4D97-AF65-F5344CB8AC3E}">
        <p14:creationId xmlns:p14="http://schemas.microsoft.com/office/powerpoint/2010/main" val="362536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542F9E-5078-4444-A97D-01805C5CB60E}"/>
              </a:ext>
            </a:extLst>
          </p:cNvPr>
          <p:cNvSpPr>
            <a:spLocks noGrp="1"/>
          </p:cNvSpPr>
          <p:nvPr>
            <p:ph sz="half" idx="1"/>
          </p:nvPr>
        </p:nvSpPr>
        <p:spPr>
          <a:xfrm>
            <a:off x="335360" y="1196752"/>
            <a:ext cx="6192688" cy="3989040"/>
          </a:xfrm>
        </p:spPr>
        <p:txBody>
          <a:bodyPr wrap="square" anchor="t">
            <a:normAutofit/>
          </a:bodyPr>
          <a:lstStyle/>
          <a:p>
            <a:pPr marL="0" indent="0">
              <a:buNone/>
            </a:pPr>
            <a:r>
              <a:rPr lang="en-US" dirty="0"/>
              <a:t>            </a:t>
            </a:r>
          </a:p>
          <a:p>
            <a:pPr marL="0" indent="0">
              <a:buNone/>
            </a:pPr>
            <a:endParaRPr lang="en-US" dirty="0"/>
          </a:p>
          <a:p>
            <a:pPr marL="0" indent="0">
              <a:buNone/>
            </a:pPr>
            <a:r>
              <a:rPr lang="en-US" b="1" dirty="0"/>
              <a:t>What is recruitment and selection ?</a:t>
            </a:r>
          </a:p>
          <a:p>
            <a:pPr marL="0" indent="0">
              <a:buNone/>
            </a:pPr>
            <a:endParaRPr lang="en-US" b="1" dirty="0"/>
          </a:p>
        </p:txBody>
      </p:sp>
      <p:pic>
        <p:nvPicPr>
          <p:cNvPr id="1026" name="Picture 2" descr="Recruitment &amp;amp; Selection | CommunityNI">
            <a:extLst>
              <a:ext uri="{FF2B5EF4-FFF2-40B4-BE49-F238E27FC236}">
                <a16:creationId xmlns:a16="http://schemas.microsoft.com/office/drawing/2014/main" id="{F8697890-3667-45C2-ACF0-4D8FFDC0F04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84032" y="836712"/>
            <a:ext cx="4464496" cy="39890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98747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6C2D1-DBEE-4201-BC6C-500A843BEA77}"/>
              </a:ext>
            </a:extLst>
          </p:cNvPr>
          <p:cNvSpPr>
            <a:spLocks noGrp="1"/>
          </p:cNvSpPr>
          <p:nvPr>
            <p:ph type="title"/>
          </p:nvPr>
        </p:nvSpPr>
        <p:spPr/>
        <p:txBody>
          <a:bodyPr/>
          <a:lstStyle/>
          <a:p>
            <a:r>
              <a:rPr lang="en-US" b="1" dirty="0"/>
              <a:t>Meaning of recruitment  and selection </a:t>
            </a:r>
          </a:p>
        </p:txBody>
      </p:sp>
      <p:sp>
        <p:nvSpPr>
          <p:cNvPr id="3" name="Content Placeholder 2">
            <a:extLst>
              <a:ext uri="{FF2B5EF4-FFF2-40B4-BE49-F238E27FC236}">
                <a16:creationId xmlns:a16="http://schemas.microsoft.com/office/drawing/2014/main" id="{8060B324-56FD-4C0E-AE29-3D56EFB6D6B3}"/>
              </a:ext>
            </a:extLst>
          </p:cNvPr>
          <p:cNvSpPr>
            <a:spLocks noGrp="1"/>
          </p:cNvSpPr>
          <p:nvPr>
            <p:ph idx="1"/>
          </p:nvPr>
        </p:nvSpPr>
        <p:spPr/>
        <p:txBody>
          <a:bodyPr/>
          <a:lstStyle/>
          <a:p>
            <a:pPr marL="0" indent="0" algn="ctr">
              <a:buNone/>
            </a:pPr>
            <a:r>
              <a:rPr lang="en-GB" altLang="en-US" b="1" dirty="0">
                <a:solidFill>
                  <a:srgbClr val="C00000"/>
                </a:solidFill>
              </a:rPr>
              <a:t>Recruitment</a:t>
            </a:r>
            <a:r>
              <a:rPr lang="en-GB" altLang="en-US" dirty="0"/>
              <a:t> is the process of </a:t>
            </a:r>
            <a:r>
              <a:rPr lang="en-GB" altLang="en-US" i="1" dirty="0">
                <a:solidFill>
                  <a:srgbClr val="FF0000"/>
                </a:solidFill>
              </a:rPr>
              <a:t>finding</a:t>
            </a:r>
            <a:r>
              <a:rPr lang="en-GB" altLang="en-US" dirty="0"/>
              <a:t> and </a:t>
            </a:r>
            <a:r>
              <a:rPr lang="en-GB" altLang="en-US" i="1" dirty="0">
                <a:solidFill>
                  <a:srgbClr val="FF0000"/>
                </a:solidFill>
              </a:rPr>
              <a:t>engaging</a:t>
            </a:r>
            <a:r>
              <a:rPr lang="en-GB" altLang="en-US" dirty="0"/>
              <a:t> the people the organization needs. </a:t>
            </a:r>
          </a:p>
          <a:p>
            <a:pPr marL="0" indent="0" algn="ctr">
              <a:buNone/>
            </a:pPr>
            <a:endParaRPr lang="en-GB" altLang="en-US" dirty="0"/>
          </a:p>
          <a:p>
            <a:pPr marL="0" indent="0" algn="ctr">
              <a:buNone/>
            </a:pPr>
            <a:r>
              <a:rPr lang="en-GB" altLang="en-US" b="1" dirty="0">
                <a:solidFill>
                  <a:srgbClr val="C00000"/>
                </a:solidFill>
              </a:rPr>
              <a:t>Selection</a:t>
            </a:r>
            <a:r>
              <a:rPr lang="en-GB" altLang="en-US" dirty="0"/>
              <a:t> is that part of the recruitment process concerned with </a:t>
            </a:r>
            <a:r>
              <a:rPr lang="en-GB" altLang="en-US" i="1" dirty="0">
                <a:solidFill>
                  <a:srgbClr val="FF0000"/>
                </a:solidFill>
              </a:rPr>
              <a:t>deciding</a:t>
            </a:r>
            <a:r>
              <a:rPr lang="en-GB" altLang="en-US" dirty="0"/>
              <a:t> which applicants or candidates should be appointed to jobs. </a:t>
            </a:r>
            <a:endParaRPr lang="en-GB" dirty="0"/>
          </a:p>
          <a:p>
            <a:endParaRPr lang="en-US" dirty="0"/>
          </a:p>
        </p:txBody>
      </p:sp>
    </p:spTree>
    <p:extLst>
      <p:ext uri="{BB962C8B-B14F-4D97-AF65-F5344CB8AC3E}">
        <p14:creationId xmlns:p14="http://schemas.microsoft.com/office/powerpoint/2010/main" val="26010527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C64F1-D534-42CC-B238-BD17434586A2}"/>
              </a:ext>
            </a:extLst>
          </p:cNvPr>
          <p:cNvSpPr>
            <a:spLocks noGrp="1"/>
          </p:cNvSpPr>
          <p:nvPr>
            <p:ph type="title"/>
          </p:nvPr>
        </p:nvSpPr>
        <p:spPr/>
        <p:txBody>
          <a:bodyPr/>
          <a:lstStyle/>
          <a:p>
            <a:r>
              <a:rPr lang="en-US" b="1" dirty="0"/>
              <a:t>Meaning of Recruitment </a:t>
            </a:r>
          </a:p>
        </p:txBody>
      </p:sp>
      <p:sp>
        <p:nvSpPr>
          <p:cNvPr id="3" name="Content Placeholder 2">
            <a:extLst>
              <a:ext uri="{FF2B5EF4-FFF2-40B4-BE49-F238E27FC236}">
                <a16:creationId xmlns:a16="http://schemas.microsoft.com/office/drawing/2014/main" id="{0CA053D7-C393-4190-B742-3C1EDC9C9A30}"/>
              </a:ext>
            </a:extLst>
          </p:cNvPr>
          <p:cNvSpPr>
            <a:spLocks noGrp="1"/>
          </p:cNvSpPr>
          <p:nvPr>
            <p:ph idx="1"/>
          </p:nvPr>
        </p:nvSpPr>
        <p:spPr/>
        <p:txBody>
          <a:bodyPr/>
          <a:lstStyle/>
          <a:p>
            <a:r>
              <a:rPr lang="en-GB" sz="3200" dirty="0"/>
              <a:t>Bratton and Gold (2007, p 239) differentiate the two terms while establishing a clear link between them in the following way: </a:t>
            </a:r>
          </a:p>
          <a:p>
            <a:r>
              <a:rPr lang="en-GB" sz="3200" dirty="0"/>
              <a:t>‘</a:t>
            </a:r>
            <a:r>
              <a:rPr lang="en-GB" sz="3200" i="1" dirty="0"/>
              <a:t>Recruitment is the process of generating a pool of capable people to apply for employment to an organisation. </a:t>
            </a:r>
          </a:p>
          <a:p>
            <a:endParaRPr lang="en-US" dirty="0"/>
          </a:p>
        </p:txBody>
      </p:sp>
    </p:spTree>
    <p:extLst>
      <p:ext uri="{BB962C8B-B14F-4D97-AF65-F5344CB8AC3E}">
        <p14:creationId xmlns:p14="http://schemas.microsoft.com/office/powerpoint/2010/main" val="9489742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708E6-2779-4121-9EE4-BED145EC7E67}"/>
              </a:ext>
            </a:extLst>
          </p:cNvPr>
          <p:cNvSpPr>
            <a:spLocks noGrp="1"/>
          </p:cNvSpPr>
          <p:nvPr>
            <p:ph type="title"/>
          </p:nvPr>
        </p:nvSpPr>
        <p:spPr/>
        <p:txBody>
          <a:bodyPr/>
          <a:lstStyle/>
          <a:p>
            <a:r>
              <a:rPr lang="en-GB" b="1" dirty="0"/>
              <a:t>Views on Recruitment</a:t>
            </a:r>
            <a:endParaRPr lang="en-US" b="1" dirty="0"/>
          </a:p>
        </p:txBody>
      </p:sp>
      <p:sp>
        <p:nvSpPr>
          <p:cNvPr id="3" name="Content Placeholder 2">
            <a:extLst>
              <a:ext uri="{FF2B5EF4-FFF2-40B4-BE49-F238E27FC236}">
                <a16:creationId xmlns:a16="http://schemas.microsoft.com/office/drawing/2014/main" id="{AB0B38E2-0A20-467A-A5F9-4A2CD7226207}"/>
              </a:ext>
            </a:extLst>
          </p:cNvPr>
          <p:cNvSpPr>
            <a:spLocks noGrp="1"/>
          </p:cNvSpPr>
          <p:nvPr>
            <p:ph idx="1"/>
          </p:nvPr>
        </p:nvSpPr>
        <p:spPr/>
        <p:txBody>
          <a:bodyPr/>
          <a:lstStyle/>
          <a:p>
            <a:r>
              <a:rPr lang="en-US" dirty="0"/>
              <a:t>Need to replace employees and to acquire those with newly needed skills</a:t>
            </a:r>
          </a:p>
          <a:p>
            <a:r>
              <a:rPr lang="en-US" dirty="0"/>
              <a:t>Central HR objective </a:t>
            </a:r>
          </a:p>
          <a:p>
            <a:r>
              <a:rPr lang="en-US" dirty="0"/>
              <a:t>Area with important social and legal implications</a:t>
            </a:r>
          </a:p>
          <a:p>
            <a:r>
              <a:rPr lang="en-US" dirty="0"/>
              <a:t>Costly </a:t>
            </a:r>
          </a:p>
          <a:p>
            <a:r>
              <a:rPr lang="en-US" dirty="0"/>
              <a:t>Need to ‘sell’ jobs to potential employees</a:t>
            </a:r>
          </a:p>
          <a:p>
            <a:endParaRPr lang="en-US" dirty="0"/>
          </a:p>
        </p:txBody>
      </p:sp>
    </p:spTree>
    <p:extLst>
      <p:ext uri="{BB962C8B-B14F-4D97-AF65-F5344CB8AC3E}">
        <p14:creationId xmlns:p14="http://schemas.microsoft.com/office/powerpoint/2010/main" val="33417658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A4752-27CB-4FE0-8773-EC059C603D7F}"/>
              </a:ext>
            </a:extLst>
          </p:cNvPr>
          <p:cNvSpPr>
            <a:spLocks noGrp="1"/>
          </p:cNvSpPr>
          <p:nvPr>
            <p:ph type="title"/>
          </p:nvPr>
        </p:nvSpPr>
        <p:spPr/>
        <p:txBody>
          <a:bodyPr/>
          <a:lstStyle/>
          <a:p>
            <a:r>
              <a:rPr lang="en-GB" sz="3600" b="1" dirty="0"/>
              <a:t>Important considerations in </a:t>
            </a:r>
            <a:br>
              <a:rPr lang="en-GB" sz="3600" b="1" dirty="0"/>
            </a:br>
            <a:r>
              <a:rPr lang="en-GB" sz="3600" b="1" dirty="0"/>
              <a:t>recruitment and selection decision </a:t>
            </a:r>
            <a:endParaRPr lang="en-US" sz="3600" b="1" dirty="0"/>
          </a:p>
        </p:txBody>
      </p:sp>
      <p:sp>
        <p:nvSpPr>
          <p:cNvPr id="3" name="Content Placeholder 2">
            <a:extLst>
              <a:ext uri="{FF2B5EF4-FFF2-40B4-BE49-F238E27FC236}">
                <a16:creationId xmlns:a16="http://schemas.microsoft.com/office/drawing/2014/main" id="{A687E449-5982-4C9D-BDC2-529D5F713DD0}"/>
              </a:ext>
            </a:extLst>
          </p:cNvPr>
          <p:cNvSpPr>
            <a:spLocks noGrp="1"/>
          </p:cNvSpPr>
          <p:nvPr>
            <p:ph idx="1"/>
          </p:nvPr>
        </p:nvSpPr>
        <p:spPr>
          <a:xfrm>
            <a:off x="609600" y="1772817"/>
            <a:ext cx="10972800" cy="3744416"/>
          </a:xfrm>
        </p:spPr>
        <p:txBody>
          <a:bodyPr/>
          <a:lstStyle/>
          <a:p>
            <a:pPr marL="576072" indent="-457200">
              <a:buFont typeface="Wingdings" panose="05000000000000000000" pitchFamily="2" charset="2"/>
              <a:buChar char="ü"/>
            </a:pPr>
            <a:r>
              <a:rPr lang="en-IE" dirty="0">
                <a:latin typeface="Calibri" panose="020F0502020204030204" pitchFamily="34" charset="0"/>
                <a:cs typeface="Arial" pitchFamily="34" charset="0"/>
              </a:rPr>
              <a:t>To attract the best person for the job</a:t>
            </a:r>
          </a:p>
          <a:p>
            <a:pPr marL="576072" indent="-457200">
              <a:buFont typeface="Wingdings" panose="05000000000000000000" pitchFamily="2" charset="2"/>
              <a:buChar char="ü"/>
            </a:pPr>
            <a:r>
              <a:rPr lang="en-IE" dirty="0">
                <a:latin typeface="Calibri" panose="020F0502020204030204" pitchFamily="34" charset="0"/>
                <a:cs typeface="Arial" pitchFamily="34" charset="0"/>
              </a:rPr>
              <a:t>Manager's ability to continuously generate greater levels of added value from each employee</a:t>
            </a:r>
          </a:p>
          <a:p>
            <a:pPr marL="576072" indent="-457200">
              <a:buFont typeface="Wingdings" panose="05000000000000000000" pitchFamily="2" charset="2"/>
              <a:buChar char="ü"/>
            </a:pPr>
            <a:r>
              <a:rPr lang="en-IE" dirty="0">
                <a:latin typeface="Calibri" panose="020F0502020204030204" pitchFamily="34" charset="0"/>
                <a:cs typeface="Arial" pitchFamily="34" charset="0"/>
              </a:rPr>
              <a:t>Increase in employment protection rights</a:t>
            </a:r>
          </a:p>
          <a:p>
            <a:pPr marL="576072" indent="-457200">
              <a:buFont typeface="Wingdings" panose="05000000000000000000" pitchFamily="2" charset="2"/>
              <a:buChar char="ü"/>
            </a:pPr>
            <a:r>
              <a:rPr lang="en-IE" dirty="0">
                <a:latin typeface="Calibri" panose="020F0502020204030204" pitchFamily="34" charset="0"/>
                <a:cs typeface="Arial" pitchFamily="34" charset="0"/>
              </a:rPr>
              <a:t>Cost of a hiring mistake </a:t>
            </a:r>
          </a:p>
          <a:p>
            <a:pPr marL="576072" indent="-457200">
              <a:buFont typeface="Wingdings" panose="05000000000000000000" pitchFamily="2" charset="2"/>
              <a:buChar char="ü"/>
            </a:pPr>
            <a:r>
              <a:rPr lang="en-IE" dirty="0">
                <a:latin typeface="Calibri" panose="020F0502020204030204" pitchFamily="34" charset="0"/>
                <a:cs typeface="Arial" pitchFamily="34" charset="0"/>
              </a:rPr>
              <a:t>The solution is to ensure the effectiveness of the recruitment process so that potential problems can be avoided</a:t>
            </a:r>
            <a:endParaRPr lang="en-GB" dirty="0">
              <a:latin typeface="Calibri" panose="020F0502020204030204" pitchFamily="34" charset="0"/>
              <a:cs typeface="Arial" pitchFamily="34" charset="0"/>
            </a:endParaRPr>
          </a:p>
          <a:p>
            <a:endParaRPr lang="en-US" dirty="0"/>
          </a:p>
        </p:txBody>
      </p:sp>
    </p:spTree>
    <p:extLst>
      <p:ext uri="{BB962C8B-B14F-4D97-AF65-F5344CB8AC3E}">
        <p14:creationId xmlns:p14="http://schemas.microsoft.com/office/powerpoint/2010/main" val="29142113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19EBD-DDA3-44D9-97C6-2CC994ACD8C0}"/>
              </a:ext>
            </a:extLst>
          </p:cNvPr>
          <p:cNvSpPr>
            <a:spLocks noGrp="1"/>
          </p:cNvSpPr>
          <p:nvPr>
            <p:ph type="title"/>
          </p:nvPr>
        </p:nvSpPr>
        <p:spPr/>
        <p:txBody>
          <a:bodyPr/>
          <a:lstStyle/>
          <a:p>
            <a:r>
              <a:rPr lang="en-US" b="1" dirty="0"/>
              <a:t>Aims of recruitment</a:t>
            </a:r>
          </a:p>
        </p:txBody>
      </p:sp>
      <p:sp>
        <p:nvSpPr>
          <p:cNvPr id="3" name="Content Placeholder 2">
            <a:extLst>
              <a:ext uri="{FF2B5EF4-FFF2-40B4-BE49-F238E27FC236}">
                <a16:creationId xmlns:a16="http://schemas.microsoft.com/office/drawing/2014/main" id="{54454B53-CBF0-4B22-9F05-2E0E8067D0F5}"/>
              </a:ext>
            </a:extLst>
          </p:cNvPr>
          <p:cNvSpPr>
            <a:spLocks noGrp="1"/>
          </p:cNvSpPr>
          <p:nvPr>
            <p:ph idx="1"/>
          </p:nvPr>
        </p:nvSpPr>
        <p:spPr/>
        <p:txBody>
          <a:bodyPr/>
          <a:lstStyle/>
          <a:p>
            <a:pPr>
              <a:buFont typeface="Wingdings" panose="05000000000000000000" pitchFamily="2" charset="2"/>
              <a:buChar char="ü"/>
            </a:pPr>
            <a:r>
              <a:rPr lang="en-US" dirty="0"/>
              <a:t>To obtain a pool of suitable candidates for vacant posts</a:t>
            </a:r>
          </a:p>
          <a:p>
            <a:pPr>
              <a:buFont typeface="Wingdings" panose="05000000000000000000" pitchFamily="2" charset="2"/>
              <a:buChar char="ü"/>
            </a:pPr>
            <a:r>
              <a:rPr lang="en-US" dirty="0"/>
              <a:t>To use a fair process and be able to demonstrate that the process is fair</a:t>
            </a:r>
          </a:p>
          <a:p>
            <a:pPr>
              <a:buFont typeface="Wingdings" panose="05000000000000000000" pitchFamily="2" charset="2"/>
              <a:buChar char="ü"/>
            </a:pPr>
            <a:r>
              <a:rPr lang="en-US" dirty="0"/>
              <a:t>To ensure that all recruitment activities contribute to organizational goals and a desirable organizational image</a:t>
            </a:r>
          </a:p>
          <a:p>
            <a:pPr>
              <a:buFont typeface="Wingdings" panose="05000000000000000000" pitchFamily="2" charset="2"/>
              <a:buChar char="ü"/>
            </a:pPr>
            <a:r>
              <a:rPr lang="en-US" dirty="0"/>
              <a:t>To conduct recruitment activities in an efficient and cost-effective manner</a:t>
            </a:r>
          </a:p>
          <a:p>
            <a:endParaRPr lang="en-US" dirty="0"/>
          </a:p>
        </p:txBody>
      </p:sp>
    </p:spTree>
    <p:extLst>
      <p:ext uri="{BB962C8B-B14F-4D97-AF65-F5344CB8AC3E}">
        <p14:creationId xmlns:p14="http://schemas.microsoft.com/office/powerpoint/2010/main" val="10241407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3C76E-F3B0-4922-AE39-6F6B45C990C5}"/>
              </a:ext>
            </a:extLst>
          </p:cNvPr>
          <p:cNvSpPr>
            <a:spLocks noGrp="1"/>
          </p:cNvSpPr>
          <p:nvPr>
            <p:ph type="title"/>
          </p:nvPr>
        </p:nvSpPr>
        <p:spPr>
          <a:xfrm>
            <a:off x="609600" y="620688"/>
            <a:ext cx="10972800" cy="778098"/>
          </a:xfrm>
        </p:spPr>
        <p:txBody>
          <a:bodyPr/>
          <a:lstStyle/>
          <a:p>
            <a:r>
              <a:rPr lang="en-US" sz="4000" b="1" dirty="0"/>
              <a:t>Aims of Recruitment</a:t>
            </a:r>
          </a:p>
        </p:txBody>
      </p:sp>
      <p:sp>
        <p:nvSpPr>
          <p:cNvPr id="3" name="Content Placeholder 2">
            <a:extLst>
              <a:ext uri="{FF2B5EF4-FFF2-40B4-BE49-F238E27FC236}">
                <a16:creationId xmlns:a16="http://schemas.microsoft.com/office/drawing/2014/main" id="{AC26A284-0AED-4A07-B601-B95B3C332F31}"/>
              </a:ext>
            </a:extLst>
          </p:cNvPr>
          <p:cNvSpPr>
            <a:spLocks noGrp="1"/>
          </p:cNvSpPr>
          <p:nvPr>
            <p:ph idx="1"/>
          </p:nvPr>
        </p:nvSpPr>
        <p:spPr>
          <a:xfrm>
            <a:off x="578024" y="1628800"/>
            <a:ext cx="10972800" cy="4464497"/>
          </a:xfrm>
        </p:spPr>
        <p:txBody>
          <a:bodyPr/>
          <a:lstStyle/>
          <a:p>
            <a:pPr lvl="0"/>
            <a:r>
              <a:rPr lang="en-GB" sz="3200" dirty="0"/>
              <a:t>To determine present &amp; future staffing needs in conjunction with job analysis &amp; HR planning</a:t>
            </a:r>
          </a:p>
          <a:p>
            <a:pPr lvl="0"/>
            <a:r>
              <a:rPr lang="en-GB" sz="3200" dirty="0"/>
              <a:t>To encourage self-selection by means of a realistic job preview</a:t>
            </a:r>
          </a:p>
          <a:p>
            <a:pPr lvl="0"/>
            <a:r>
              <a:rPr lang="en-GB" sz="3200" dirty="0"/>
              <a:t>To meet responsibilities and legal and social obligations</a:t>
            </a:r>
          </a:p>
          <a:p>
            <a:endParaRPr lang="en-US" dirty="0"/>
          </a:p>
        </p:txBody>
      </p:sp>
    </p:spTree>
    <p:extLst>
      <p:ext uri="{BB962C8B-B14F-4D97-AF65-F5344CB8AC3E}">
        <p14:creationId xmlns:p14="http://schemas.microsoft.com/office/powerpoint/2010/main" val="9900153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D7812-919D-4A69-9E92-C6674E8524E2}"/>
              </a:ext>
            </a:extLst>
          </p:cNvPr>
          <p:cNvSpPr>
            <a:spLocks noGrp="1"/>
          </p:cNvSpPr>
          <p:nvPr>
            <p:ph type="title"/>
          </p:nvPr>
        </p:nvSpPr>
        <p:spPr/>
        <p:txBody>
          <a:bodyPr/>
          <a:lstStyle/>
          <a:p>
            <a:r>
              <a:rPr lang="en-US" b="1" dirty="0"/>
              <a:t>Meaning of selection</a:t>
            </a:r>
          </a:p>
        </p:txBody>
      </p:sp>
      <p:sp>
        <p:nvSpPr>
          <p:cNvPr id="3" name="Content Placeholder 2">
            <a:extLst>
              <a:ext uri="{FF2B5EF4-FFF2-40B4-BE49-F238E27FC236}">
                <a16:creationId xmlns:a16="http://schemas.microsoft.com/office/drawing/2014/main" id="{9D3C9ED5-6740-408B-A4EA-CAC37F9C6064}"/>
              </a:ext>
            </a:extLst>
          </p:cNvPr>
          <p:cNvSpPr>
            <a:spLocks noGrp="1"/>
          </p:cNvSpPr>
          <p:nvPr>
            <p:ph idx="1"/>
          </p:nvPr>
        </p:nvSpPr>
        <p:spPr/>
        <p:txBody>
          <a:bodyPr/>
          <a:lstStyle/>
          <a:p>
            <a:r>
              <a:rPr lang="en-GB" sz="3200" i="1" dirty="0"/>
              <a:t>Selection is the process by which managers and others use specific instruments to choose from a pool of applicants a person or persons more likely to succeed in the job(s), given management goals and legal requirements  (</a:t>
            </a:r>
            <a:r>
              <a:rPr lang="en-GB" sz="3200" dirty="0"/>
              <a:t>Bratton and Gold , 2007) </a:t>
            </a:r>
            <a:endParaRPr lang="en-US" dirty="0"/>
          </a:p>
        </p:txBody>
      </p:sp>
    </p:spTree>
    <p:extLst>
      <p:ext uri="{BB962C8B-B14F-4D97-AF65-F5344CB8AC3E}">
        <p14:creationId xmlns:p14="http://schemas.microsoft.com/office/powerpoint/2010/main" val="12223907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69AA5-B2D3-468A-8CCA-CD9FD950B81F}"/>
              </a:ext>
            </a:extLst>
          </p:cNvPr>
          <p:cNvSpPr>
            <a:spLocks noGrp="1"/>
          </p:cNvSpPr>
          <p:nvPr>
            <p:ph type="title"/>
          </p:nvPr>
        </p:nvSpPr>
        <p:spPr/>
        <p:txBody>
          <a:bodyPr/>
          <a:lstStyle/>
          <a:p>
            <a:r>
              <a:rPr lang="en-US" b="1" dirty="0"/>
              <a:t>Purpose of selection </a:t>
            </a:r>
          </a:p>
        </p:txBody>
      </p:sp>
      <p:sp>
        <p:nvSpPr>
          <p:cNvPr id="3" name="Content Placeholder 2">
            <a:extLst>
              <a:ext uri="{FF2B5EF4-FFF2-40B4-BE49-F238E27FC236}">
                <a16:creationId xmlns:a16="http://schemas.microsoft.com/office/drawing/2014/main" id="{9D604261-037E-40FA-8017-DA5C9954C9D8}"/>
              </a:ext>
            </a:extLst>
          </p:cNvPr>
          <p:cNvSpPr>
            <a:spLocks noGrp="1"/>
          </p:cNvSpPr>
          <p:nvPr>
            <p:ph idx="1"/>
          </p:nvPr>
        </p:nvSpPr>
        <p:spPr/>
        <p:txBody>
          <a:bodyPr/>
          <a:lstStyle/>
          <a:p>
            <a:r>
              <a:rPr lang="en-GB" sz="3200" dirty="0"/>
              <a:t>To obtain appropriate information about jobs, people and organisations in order to enable high-quality decisions</a:t>
            </a:r>
          </a:p>
          <a:p>
            <a:r>
              <a:rPr lang="en-GB" sz="3200" dirty="0"/>
              <a:t>To transform information into a prediction about future behaviour</a:t>
            </a:r>
          </a:p>
          <a:p>
            <a:r>
              <a:rPr lang="en-GB" sz="3200" dirty="0"/>
              <a:t>To contribute to the bottom line through the most efficient and effective way to produce service/production</a:t>
            </a:r>
          </a:p>
          <a:p>
            <a:endParaRPr lang="en-US" dirty="0"/>
          </a:p>
        </p:txBody>
      </p:sp>
    </p:spTree>
    <p:extLst>
      <p:ext uri="{BB962C8B-B14F-4D97-AF65-F5344CB8AC3E}">
        <p14:creationId xmlns:p14="http://schemas.microsoft.com/office/powerpoint/2010/main" val="27139176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0F003-185F-4B3B-8F24-1175A08B49AC}"/>
              </a:ext>
            </a:extLst>
          </p:cNvPr>
          <p:cNvSpPr>
            <a:spLocks noGrp="1"/>
          </p:cNvSpPr>
          <p:nvPr>
            <p:ph type="title"/>
          </p:nvPr>
        </p:nvSpPr>
        <p:spPr/>
        <p:txBody>
          <a:bodyPr/>
          <a:lstStyle/>
          <a:p>
            <a:r>
              <a:rPr lang="en-US" b="1" dirty="0"/>
              <a:t>Purpose of selection -</a:t>
            </a:r>
            <a:r>
              <a:rPr lang="en-US" b="1" dirty="0" err="1"/>
              <a:t>contd</a:t>
            </a:r>
            <a:endParaRPr lang="en-US" b="1" dirty="0"/>
          </a:p>
        </p:txBody>
      </p:sp>
      <p:sp>
        <p:nvSpPr>
          <p:cNvPr id="3" name="Content Placeholder 2">
            <a:extLst>
              <a:ext uri="{FF2B5EF4-FFF2-40B4-BE49-F238E27FC236}">
                <a16:creationId xmlns:a16="http://schemas.microsoft.com/office/drawing/2014/main" id="{879E4813-759E-47BC-87A9-ECFD2D00B817}"/>
              </a:ext>
            </a:extLst>
          </p:cNvPr>
          <p:cNvSpPr>
            <a:spLocks noGrp="1"/>
          </p:cNvSpPr>
          <p:nvPr>
            <p:ph idx="1"/>
          </p:nvPr>
        </p:nvSpPr>
        <p:spPr/>
        <p:txBody>
          <a:bodyPr/>
          <a:lstStyle/>
          <a:p>
            <a:endParaRPr lang="en-GB" sz="3200" dirty="0"/>
          </a:p>
          <a:p>
            <a:r>
              <a:rPr lang="en-GB" sz="3200" dirty="0"/>
              <a:t>To ensure cost-benefit for the investment made in an employee</a:t>
            </a:r>
          </a:p>
          <a:p>
            <a:pPr marL="0" indent="0">
              <a:buNone/>
            </a:pPr>
            <a:endParaRPr lang="en-GB" sz="3200" dirty="0"/>
          </a:p>
          <a:p>
            <a:r>
              <a:rPr lang="en-GB" sz="3200" dirty="0"/>
              <a:t>To evaluate, hire and place job applicants in the best interests of organisation and the individual </a:t>
            </a:r>
          </a:p>
          <a:p>
            <a:endParaRPr lang="en-US" dirty="0"/>
          </a:p>
        </p:txBody>
      </p:sp>
    </p:spTree>
    <p:extLst>
      <p:ext uri="{BB962C8B-B14F-4D97-AF65-F5344CB8AC3E}">
        <p14:creationId xmlns:p14="http://schemas.microsoft.com/office/powerpoint/2010/main" val="5168849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D5849-677D-49DC-B8A5-09C96E7EEEC1}"/>
              </a:ext>
            </a:extLst>
          </p:cNvPr>
          <p:cNvSpPr>
            <a:spLocks noGrp="1"/>
          </p:cNvSpPr>
          <p:nvPr>
            <p:ph type="title"/>
          </p:nvPr>
        </p:nvSpPr>
        <p:spPr>
          <a:xfrm>
            <a:off x="609600" y="59358"/>
            <a:ext cx="10972800" cy="778098"/>
          </a:xfrm>
        </p:spPr>
        <p:txBody>
          <a:bodyPr/>
          <a:lstStyle/>
          <a:p>
            <a:r>
              <a:rPr lang="en-GB" sz="4000" b="1" dirty="0"/>
              <a:t>Most Common Selection Methods</a:t>
            </a:r>
            <a:endParaRPr lang="en-US" sz="4000" b="1" dirty="0"/>
          </a:p>
        </p:txBody>
      </p:sp>
      <p:pic>
        <p:nvPicPr>
          <p:cNvPr id="4" name="Content Placeholder 3">
            <a:extLst>
              <a:ext uri="{FF2B5EF4-FFF2-40B4-BE49-F238E27FC236}">
                <a16:creationId xmlns:a16="http://schemas.microsoft.com/office/drawing/2014/main" id="{20E8C927-62F3-4006-B467-A823933CAC7E}"/>
              </a:ext>
            </a:extLst>
          </p:cNvPr>
          <p:cNvPicPr>
            <a:picLocks noGrp="1" noChangeAspect="1"/>
          </p:cNvPicPr>
          <p:nvPr>
            <p:ph idx="1"/>
          </p:nvPr>
        </p:nvPicPr>
        <p:blipFill rotWithShape="1">
          <a:blip r:embed="rId2"/>
          <a:srcRect t="7598"/>
          <a:stretch/>
        </p:blipFill>
        <p:spPr>
          <a:xfrm>
            <a:off x="609600" y="873388"/>
            <a:ext cx="11391056" cy="4355812"/>
          </a:xfrm>
          <a:prstGeom prst="rect">
            <a:avLst/>
          </a:prstGeom>
        </p:spPr>
      </p:pic>
      <p:sp>
        <p:nvSpPr>
          <p:cNvPr id="6" name="TextBox 5">
            <a:extLst>
              <a:ext uri="{FF2B5EF4-FFF2-40B4-BE49-F238E27FC236}">
                <a16:creationId xmlns:a16="http://schemas.microsoft.com/office/drawing/2014/main" id="{6D3A29D7-82FD-4B40-9D93-CD1853CC9B12}"/>
              </a:ext>
            </a:extLst>
          </p:cNvPr>
          <p:cNvSpPr txBox="1"/>
          <p:nvPr/>
        </p:nvSpPr>
        <p:spPr>
          <a:xfrm>
            <a:off x="2495600" y="5309736"/>
            <a:ext cx="6840760" cy="369332"/>
          </a:xfrm>
          <a:prstGeom prst="rect">
            <a:avLst/>
          </a:prstGeom>
          <a:noFill/>
        </p:spPr>
        <p:txBody>
          <a:bodyPr wrap="square">
            <a:spAutoFit/>
          </a:bodyPr>
          <a:lstStyle/>
          <a:p>
            <a:pPr marL="1206500" lvl="4" indent="0" algn="r">
              <a:buNone/>
            </a:pPr>
            <a:r>
              <a:rPr lang="en-US" dirty="0"/>
              <a:t>CIPD Resourcing and Talent Planning Survey 2017</a:t>
            </a:r>
            <a:endParaRPr lang="en-GB" dirty="0"/>
          </a:p>
        </p:txBody>
      </p:sp>
    </p:spTree>
    <p:extLst>
      <p:ext uri="{BB962C8B-B14F-4D97-AF65-F5344CB8AC3E}">
        <p14:creationId xmlns:p14="http://schemas.microsoft.com/office/powerpoint/2010/main" val="30222495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28E00-FD73-40C9-8F3A-833C55829A87}"/>
              </a:ext>
            </a:extLst>
          </p:cNvPr>
          <p:cNvSpPr>
            <a:spLocks noGrp="1"/>
          </p:cNvSpPr>
          <p:nvPr>
            <p:ph type="title"/>
          </p:nvPr>
        </p:nvSpPr>
        <p:spPr/>
        <p:txBody>
          <a:bodyPr/>
          <a:lstStyle/>
          <a:p>
            <a:r>
              <a:rPr lang="en-GB" sz="4000" b="1" dirty="0"/>
              <a:t>Selection as a ‘two-way’ process</a:t>
            </a:r>
            <a:endParaRPr lang="en-US" sz="4000" b="1" dirty="0"/>
          </a:p>
        </p:txBody>
      </p:sp>
      <p:sp>
        <p:nvSpPr>
          <p:cNvPr id="3" name="Content Placeholder 2">
            <a:extLst>
              <a:ext uri="{FF2B5EF4-FFF2-40B4-BE49-F238E27FC236}">
                <a16:creationId xmlns:a16="http://schemas.microsoft.com/office/drawing/2014/main" id="{EF4A47F5-8B37-4C4F-9564-55C37FF07F47}"/>
              </a:ext>
            </a:extLst>
          </p:cNvPr>
          <p:cNvSpPr>
            <a:spLocks noGrp="1"/>
          </p:cNvSpPr>
          <p:nvPr>
            <p:ph idx="1"/>
          </p:nvPr>
        </p:nvSpPr>
        <p:spPr/>
        <p:txBody>
          <a:bodyPr/>
          <a:lstStyle/>
          <a:p>
            <a:r>
              <a:rPr lang="en-GB" sz="2800" dirty="0"/>
              <a:t>Applicant matches their needs with:</a:t>
            </a:r>
          </a:p>
          <a:p>
            <a:pPr lvl="1"/>
            <a:r>
              <a:rPr lang="en-GB" dirty="0"/>
              <a:t>Role requirements</a:t>
            </a:r>
          </a:p>
          <a:p>
            <a:pPr lvl="1"/>
            <a:r>
              <a:rPr lang="en-GB" dirty="0"/>
              <a:t>Organisation (it’s culture and values)</a:t>
            </a:r>
          </a:p>
          <a:p>
            <a:endParaRPr lang="en-GB" sz="2800" dirty="0"/>
          </a:p>
          <a:p>
            <a:r>
              <a:rPr lang="en-GB" sz="2800" dirty="0"/>
              <a:t>Organisation seeks to find candidate which fills their needs.</a:t>
            </a:r>
          </a:p>
          <a:p>
            <a:endParaRPr lang="en-GB" sz="2800" dirty="0"/>
          </a:p>
          <a:p>
            <a:r>
              <a:rPr lang="en-GB" sz="2800" dirty="0"/>
              <a:t>Issues about fairness and balance of the process.</a:t>
            </a:r>
          </a:p>
          <a:p>
            <a:endParaRPr lang="en-US" dirty="0"/>
          </a:p>
        </p:txBody>
      </p:sp>
    </p:spTree>
    <p:extLst>
      <p:ext uri="{BB962C8B-B14F-4D97-AF65-F5344CB8AC3E}">
        <p14:creationId xmlns:p14="http://schemas.microsoft.com/office/powerpoint/2010/main" val="18523104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7AE98-96C7-4959-94BD-6876E2A187AA}"/>
              </a:ext>
            </a:extLst>
          </p:cNvPr>
          <p:cNvSpPr>
            <a:spLocks noGrp="1"/>
          </p:cNvSpPr>
          <p:nvPr>
            <p:ph type="title"/>
          </p:nvPr>
        </p:nvSpPr>
        <p:spPr>
          <a:xfrm>
            <a:off x="609600" y="274638"/>
            <a:ext cx="10972800" cy="1103225"/>
          </a:xfrm>
        </p:spPr>
        <p:txBody>
          <a:bodyPr/>
          <a:lstStyle/>
          <a:p>
            <a:r>
              <a:rPr lang="en-GB" b="1" dirty="0"/>
              <a:t>Use of technology in recruitment</a:t>
            </a:r>
            <a:endParaRPr lang="en-US" b="1" dirty="0"/>
          </a:p>
        </p:txBody>
      </p:sp>
      <p:sp>
        <p:nvSpPr>
          <p:cNvPr id="3" name="Content Placeholder 2">
            <a:extLst>
              <a:ext uri="{FF2B5EF4-FFF2-40B4-BE49-F238E27FC236}">
                <a16:creationId xmlns:a16="http://schemas.microsoft.com/office/drawing/2014/main" id="{5A157BA9-4588-4C7F-9EC8-17E53A1C36B0}"/>
              </a:ext>
            </a:extLst>
          </p:cNvPr>
          <p:cNvSpPr>
            <a:spLocks noGrp="1"/>
          </p:cNvSpPr>
          <p:nvPr>
            <p:ph idx="1"/>
          </p:nvPr>
        </p:nvSpPr>
        <p:spPr/>
        <p:txBody>
          <a:bodyPr/>
          <a:lstStyle/>
          <a:p>
            <a:pPr>
              <a:buFont typeface="Wingdings" panose="05000000000000000000" pitchFamily="2" charset="2"/>
              <a:buChar char="ü"/>
            </a:pPr>
            <a:r>
              <a:rPr lang="en-US" dirty="0"/>
              <a:t>increase in the use of new media/technology to attract candidates</a:t>
            </a:r>
          </a:p>
          <a:p>
            <a:pPr>
              <a:buFont typeface="Wingdings" panose="05000000000000000000" pitchFamily="2" charset="2"/>
              <a:buChar char="ü"/>
            </a:pPr>
            <a:r>
              <a:rPr lang="en-US" dirty="0"/>
              <a:t>Corporate websites are among organizations' most effective methods </a:t>
            </a:r>
          </a:p>
          <a:p>
            <a:pPr>
              <a:buFont typeface="Wingdings" panose="05000000000000000000" pitchFamily="2" charset="2"/>
              <a:buChar char="ü"/>
            </a:pPr>
            <a:r>
              <a:rPr lang="en-US" dirty="0"/>
              <a:t>commercial job boards and professional networking sites (such as LinkedIn) very effective</a:t>
            </a:r>
          </a:p>
          <a:p>
            <a:pPr>
              <a:buFont typeface="Wingdings" panose="05000000000000000000" pitchFamily="2" charset="2"/>
              <a:buChar char="ü"/>
            </a:pPr>
            <a:r>
              <a:rPr lang="en-US" dirty="0"/>
              <a:t>Social networking considered less effective</a:t>
            </a:r>
          </a:p>
          <a:p>
            <a:endParaRPr lang="en-US" dirty="0"/>
          </a:p>
        </p:txBody>
      </p:sp>
    </p:spTree>
    <p:extLst>
      <p:ext uri="{BB962C8B-B14F-4D97-AF65-F5344CB8AC3E}">
        <p14:creationId xmlns:p14="http://schemas.microsoft.com/office/powerpoint/2010/main" val="24865618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B3E8A-0AE6-4DEA-B079-75835D4851A0}"/>
              </a:ext>
            </a:extLst>
          </p:cNvPr>
          <p:cNvSpPr>
            <a:spLocks noGrp="1"/>
          </p:cNvSpPr>
          <p:nvPr>
            <p:ph type="title"/>
          </p:nvPr>
        </p:nvSpPr>
        <p:spPr>
          <a:xfrm>
            <a:off x="576625" y="0"/>
            <a:ext cx="10972800" cy="922114"/>
          </a:xfrm>
        </p:spPr>
        <p:txBody>
          <a:bodyPr/>
          <a:lstStyle/>
          <a:p>
            <a:r>
              <a:rPr lang="en-US" sz="4000" b="1" dirty="0"/>
              <a:t>Discussion</a:t>
            </a:r>
            <a:endParaRPr lang="en-US" sz="3600" b="1" dirty="0"/>
          </a:p>
        </p:txBody>
      </p:sp>
      <p:sp>
        <p:nvSpPr>
          <p:cNvPr id="3" name="Content Placeholder 2">
            <a:extLst>
              <a:ext uri="{FF2B5EF4-FFF2-40B4-BE49-F238E27FC236}">
                <a16:creationId xmlns:a16="http://schemas.microsoft.com/office/drawing/2014/main" id="{96A3C53F-E82A-4722-B527-BEE5FE9DF1B5}"/>
              </a:ext>
            </a:extLst>
          </p:cNvPr>
          <p:cNvSpPr>
            <a:spLocks noGrp="1"/>
          </p:cNvSpPr>
          <p:nvPr>
            <p:ph idx="1"/>
          </p:nvPr>
        </p:nvSpPr>
        <p:spPr>
          <a:xfrm>
            <a:off x="558741" y="1196752"/>
            <a:ext cx="10972800" cy="4320480"/>
          </a:xfrm>
        </p:spPr>
        <p:txBody>
          <a:bodyPr/>
          <a:lstStyle/>
          <a:p>
            <a:r>
              <a:rPr lang="en-US" sz="3200" b="1" dirty="0"/>
              <a:t>Other Recruitment Methods and Selection methods – Which do you know?</a:t>
            </a:r>
            <a:br>
              <a:rPr lang="en-US" sz="3200" b="1" dirty="0"/>
            </a:br>
            <a:endParaRPr lang="en-US" sz="3200" b="1" dirty="0"/>
          </a:p>
          <a:p>
            <a:r>
              <a:rPr lang="en-GB" sz="3200" dirty="0"/>
              <a:t>Make a list of the different recruitment methods you can remember.</a:t>
            </a:r>
          </a:p>
          <a:p>
            <a:pPr lvl="0"/>
            <a:endParaRPr lang="en-GB" sz="3200" dirty="0"/>
          </a:p>
          <a:p>
            <a:pPr lvl="0"/>
            <a:r>
              <a:rPr lang="en-GB" sz="3200" dirty="0"/>
              <a:t>Make a list of the different selection methods you can remember.</a:t>
            </a:r>
          </a:p>
          <a:p>
            <a:endParaRPr lang="en-US" dirty="0"/>
          </a:p>
        </p:txBody>
      </p:sp>
    </p:spTree>
    <p:extLst>
      <p:ext uri="{BB962C8B-B14F-4D97-AF65-F5344CB8AC3E}">
        <p14:creationId xmlns:p14="http://schemas.microsoft.com/office/powerpoint/2010/main" val="32128138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CDF49-9151-437B-B5DF-62E741D74DFF}"/>
              </a:ext>
            </a:extLst>
          </p:cNvPr>
          <p:cNvSpPr>
            <a:spLocks noGrp="1"/>
          </p:cNvSpPr>
          <p:nvPr>
            <p:ph type="title"/>
          </p:nvPr>
        </p:nvSpPr>
        <p:spPr/>
        <p:txBody>
          <a:bodyPr/>
          <a:lstStyle/>
          <a:p>
            <a:r>
              <a:rPr lang="en-US" b="1" dirty="0"/>
              <a:t>Recruitment methods </a:t>
            </a:r>
          </a:p>
        </p:txBody>
      </p:sp>
      <p:sp>
        <p:nvSpPr>
          <p:cNvPr id="3" name="Content Placeholder 2">
            <a:extLst>
              <a:ext uri="{FF2B5EF4-FFF2-40B4-BE49-F238E27FC236}">
                <a16:creationId xmlns:a16="http://schemas.microsoft.com/office/drawing/2014/main" id="{F8C6073F-23CC-496C-8ABF-06A315231EEE}"/>
              </a:ext>
            </a:extLst>
          </p:cNvPr>
          <p:cNvSpPr>
            <a:spLocks noGrp="1"/>
          </p:cNvSpPr>
          <p:nvPr>
            <p:ph idx="1"/>
          </p:nvPr>
        </p:nvSpPr>
        <p:spPr/>
        <p:txBody>
          <a:bodyPr/>
          <a:lstStyle/>
          <a:p>
            <a:pPr lvl="0">
              <a:buFont typeface="Wingdings" panose="05000000000000000000" pitchFamily="2" charset="2"/>
              <a:buChar char="ü"/>
            </a:pPr>
            <a:r>
              <a:rPr lang="en-GB" sz="3200" b="1" dirty="0"/>
              <a:t>Agencies</a:t>
            </a:r>
            <a:endParaRPr lang="en-GB" dirty="0"/>
          </a:p>
          <a:p>
            <a:pPr lvl="0">
              <a:buFont typeface="Wingdings" panose="05000000000000000000" pitchFamily="2" charset="2"/>
              <a:buChar char="ü"/>
            </a:pPr>
            <a:r>
              <a:rPr lang="en-GB" sz="3200" b="1" dirty="0"/>
              <a:t>Word of mouth </a:t>
            </a:r>
          </a:p>
          <a:p>
            <a:pPr lvl="0">
              <a:buFont typeface="Wingdings" panose="05000000000000000000" pitchFamily="2" charset="2"/>
              <a:buChar char="ü"/>
            </a:pPr>
            <a:r>
              <a:rPr lang="en-US" sz="3200" b="1" dirty="0"/>
              <a:t>Direct from specific educational institutions	</a:t>
            </a:r>
          </a:p>
          <a:p>
            <a:pPr lvl="0">
              <a:buFont typeface="Wingdings" panose="05000000000000000000" pitchFamily="2" charset="2"/>
              <a:buChar char="ü"/>
            </a:pPr>
            <a:r>
              <a:rPr lang="en-US" sz="3200" b="1" dirty="0"/>
              <a:t>Company website</a:t>
            </a:r>
            <a:endParaRPr lang="en-GB" sz="3200" b="1" dirty="0"/>
          </a:p>
          <a:p>
            <a:pPr marL="0" indent="0">
              <a:buNone/>
            </a:pPr>
            <a:r>
              <a:rPr lang="en-GB" sz="3200" dirty="0"/>
              <a:t>				</a:t>
            </a:r>
            <a:endParaRPr lang="en-US" dirty="0"/>
          </a:p>
        </p:txBody>
      </p:sp>
    </p:spTree>
    <p:extLst>
      <p:ext uri="{BB962C8B-B14F-4D97-AF65-F5344CB8AC3E}">
        <p14:creationId xmlns:p14="http://schemas.microsoft.com/office/powerpoint/2010/main" val="23492151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5FBDC-3522-435A-9C5B-65596B04E8CB}"/>
              </a:ext>
            </a:extLst>
          </p:cNvPr>
          <p:cNvSpPr>
            <a:spLocks noGrp="1"/>
          </p:cNvSpPr>
          <p:nvPr>
            <p:ph type="title"/>
          </p:nvPr>
        </p:nvSpPr>
        <p:spPr/>
        <p:txBody>
          <a:bodyPr/>
          <a:lstStyle/>
          <a:p>
            <a:r>
              <a:rPr lang="en-US" b="1" dirty="0"/>
              <a:t>Selection Methods</a:t>
            </a:r>
          </a:p>
        </p:txBody>
      </p:sp>
      <p:sp>
        <p:nvSpPr>
          <p:cNvPr id="3" name="Content Placeholder 2">
            <a:extLst>
              <a:ext uri="{FF2B5EF4-FFF2-40B4-BE49-F238E27FC236}">
                <a16:creationId xmlns:a16="http://schemas.microsoft.com/office/drawing/2014/main" id="{6C7E1C39-2C4A-4040-A922-C243E8B5F397}"/>
              </a:ext>
            </a:extLst>
          </p:cNvPr>
          <p:cNvSpPr>
            <a:spLocks noGrp="1"/>
          </p:cNvSpPr>
          <p:nvPr>
            <p:ph idx="1"/>
          </p:nvPr>
        </p:nvSpPr>
        <p:spPr/>
        <p:txBody>
          <a:bodyPr/>
          <a:lstStyle/>
          <a:p>
            <a:pPr>
              <a:buFont typeface="Wingdings" panose="05000000000000000000" pitchFamily="2" charset="2"/>
              <a:buChar char="ü"/>
            </a:pPr>
            <a:r>
              <a:rPr lang="en-GB" sz="3200" b="1" dirty="0"/>
              <a:t>Psychometric testing:	</a:t>
            </a:r>
          </a:p>
          <a:p>
            <a:pPr>
              <a:buFont typeface="Wingdings" panose="05000000000000000000" pitchFamily="2" charset="2"/>
              <a:buChar char="ü"/>
            </a:pPr>
            <a:r>
              <a:rPr lang="en-GB" sz="3200" b="1" dirty="0"/>
              <a:t>Interview Panels: </a:t>
            </a:r>
          </a:p>
          <a:p>
            <a:pPr>
              <a:buFont typeface="Wingdings" panose="05000000000000000000" pitchFamily="2" charset="2"/>
              <a:buChar char="ü"/>
            </a:pPr>
            <a:r>
              <a:rPr lang="en-US" sz="3200" b="1" dirty="0"/>
              <a:t>Graphology (handwriting): 	</a:t>
            </a:r>
          </a:p>
          <a:p>
            <a:pPr>
              <a:buFont typeface="Wingdings" panose="05000000000000000000" pitchFamily="2" charset="2"/>
              <a:buChar char="ü"/>
            </a:pPr>
            <a:r>
              <a:rPr lang="en-US" sz="3200" b="1" dirty="0"/>
              <a:t>Assessment </a:t>
            </a:r>
            <a:r>
              <a:rPr lang="en-US" sz="3200" b="1" dirty="0" err="1"/>
              <a:t>centres</a:t>
            </a:r>
            <a:r>
              <a:rPr lang="en-US" sz="3200" b="1" dirty="0"/>
              <a:t>	</a:t>
            </a:r>
          </a:p>
          <a:p>
            <a:pPr>
              <a:buFont typeface="Wingdings" panose="05000000000000000000" pitchFamily="2" charset="2"/>
              <a:buChar char="ü"/>
            </a:pPr>
            <a:r>
              <a:rPr lang="en-US" b="1" dirty="0"/>
              <a:t>Role play</a:t>
            </a:r>
            <a:endParaRPr lang="en-GB" sz="3200" b="1" dirty="0"/>
          </a:p>
          <a:p>
            <a:pPr marL="0" lvl="0" indent="0">
              <a:buNone/>
            </a:pPr>
            <a:r>
              <a:rPr lang="en-GB" sz="3200" dirty="0"/>
              <a:t>			</a:t>
            </a:r>
            <a:endParaRPr lang="en-US" dirty="0"/>
          </a:p>
        </p:txBody>
      </p:sp>
    </p:spTree>
    <p:extLst>
      <p:ext uri="{BB962C8B-B14F-4D97-AF65-F5344CB8AC3E}">
        <p14:creationId xmlns:p14="http://schemas.microsoft.com/office/powerpoint/2010/main" val="35415742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122B9-CF28-4FB2-BB4E-763FC3DD6474}"/>
              </a:ext>
            </a:extLst>
          </p:cNvPr>
          <p:cNvSpPr>
            <a:spLocks noGrp="1"/>
          </p:cNvSpPr>
          <p:nvPr>
            <p:ph type="title"/>
          </p:nvPr>
        </p:nvSpPr>
        <p:spPr/>
        <p:txBody>
          <a:bodyPr/>
          <a:lstStyle/>
          <a:p>
            <a:r>
              <a:rPr lang="en-GB" b="1" dirty="0"/>
              <a:t>Selection Methods- </a:t>
            </a:r>
            <a:r>
              <a:rPr lang="en-GB" b="1" dirty="0" err="1"/>
              <a:t>Contd</a:t>
            </a:r>
            <a:endParaRPr lang="en-US" b="1" dirty="0"/>
          </a:p>
        </p:txBody>
      </p:sp>
      <p:sp>
        <p:nvSpPr>
          <p:cNvPr id="3" name="Content Placeholder 2">
            <a:extLst>
              <a:ext uri="{FF2B5EF4-FFF2-40B4-BE49-F238E27FC236}">
                <a16:creationId xmlns:a16="http://schemas.microsoft.com/office/drawing/2014/main" id="{157BBC86-7DE8-4AED-955C-5EA6EDC626E0}"/>
              </a:ext>
            </a:extLst>
          </p:cNvPr>
          <p:cNvSpPr>
            <a:spLocks noGrp="1"/>
          </p:cNvSpPr>
          <p:nvPr>
            <p:ph idx="1"/>
          </p:nvPr>
        </p:nvSpPr>
        <p:spPr/>
        <p:txBody>
          <a:bodyPr/>
          <a:lstStyle/>
          <a:p>
            <a:pPr marL="0" indent="0">
              <a:buNone/>
            </a:pPr>
            <a:r>
              <a:rPr lang="en-US" dirty="0"/>
              <a:t>The aim is to assess the suitability of candidates by predicting the extent to which they will be able to carry out a role successfully. It involves deciding on the degree to which the characteristics of applicants match the person specification and using this assessment to make a choice between candidates.</a:t>
            </a:r>
          </a:p>
          <a:p>
            <a:endParaRPr lang="en-US" dirty="0"/>
          </a:p>
        </p:txBody>
      </p:sp>
    </p:spTree>
    <p:extLst>
      <p:ext uri="{BB962C8B-B14F-4D97-AF65-F5344CB8AC3E}">
        <p14:creationId xmlns:p14="http://schemas.microsoft.com/office/powerpoint/2010/main" val="307443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E8A92-4105-47AA-8169-B6CE191F3225}"/>
              </a:ext>
            </a:extLst>
          </p:cNvPr>
          <p:cNvSpPr>
            <a:spLocks noGrp="1"/>
          </p:cNvSpPr>
          <p:nvPr>
            <p:ph type="title"/>
          </p:nvPr>
        </p:nvSpPr>
        <p:spPr/>
        <p:txBody>
          <a:bodyPr/>
          <a:lstStyle/>
          <a:p>
            <a:r>
              <a:rPr lang="en-GB" b="1" dirty="0"/>
              <a:t>Selection Criteria</a:t>
            </a:r>
            <a:endParaRPr lang="en-US" b="1" dirty="0"/>
          </a:p>
        </p:txBody>
      </p:sp>
      <p:sp>
        <p:nvSpPr>
          <p:cNvPr id="3" name="Content Placeholder 2">
            <a:extLst>
              <a:ext uri="{FF2B5EF4-FFF2-40B4-BE49-F238E27FC236}">
                <a16:creationId xmlns:a16="http://schemas.microsoft.com/office/drawing/2014/main" id="{1DA5A529-7E41-46B9-A368-70EC7E2D91BE}"/>
              </a:ext>
            </a:extLst>
          </p:cNvPr>
          <p:cNvSpPr>
            <a:spLocks noGrp="1"/>
          </p:cNvSpPr>
          <p:nvPr>
            <p:ph idx="1"/>
          </p:nvPr>
        </p:nvSpPr>
        <p:spPr/>
        <p:txBody>
          <a:bodyPr/>
          <a:lstStyle/>
          <a:p>
            <a:pPr marL="0" indent="0">
              <a:buNone/>
            </a:pPr>
            <a:r>
              <a:rPr lang="en-US" sz="3200" b="1" dirty="0"/>
              <a:t>Three perspectives can be used to determine the selection criteria;</a:t>
            </a:r>
            <a:endParaRPr lang="en-GB" sz="3200" b="1" dirty="0"/>
          </a:p>
          <a:p>
            <a:pPr lvl="0" rtl="0"/>
            <a:r>
              <a:rPr lang="en-US" sz="3200" dirty="0"/>
              <a:t>Organizational fit</a:t>
            </a:r>
            <a:br>
              <a:rPr lang="en-US" sz="3200" dirty="0"/>
            </a:br>
            <a:endParaRPr lang="en-GB" sz="3200" dirty="0"/>
          </a:p>
          <a:p>
            <a:pPr lvl="0" rtl="0"/>
            <a:r>
              <a:rPr lang="en-US" sz="3200" dirty="0"/>
              <a:t>Team/functional fit</a:t>
            </a:r>
            <a:br>
              <a:rPr lang="en-US" sz="3200" dirty="0"/>
            </a:br>
            <a:endParaRPr lang="en-GB" sz="3200" dirty="0"/>
          </a:p>
          <a:p>
            <a:pPr lvl="0"/>
            <a:r>
              <a:rPr lang="en-US" sz="3200" dirty="0"/>
              <a:t>Job fit</a:t>
            </a:r>
            <a:endParaRPr lang="en-US" dirty="0"/>
          </a:p>
          <a:p>
            <a:endParaRPr lang="en-US" dirty="0"/>
          </a:p>
        </p:txBody>
      </p:sp>
    </p:spTree>
    <p:extLst>
      <p:ext uri="{BB962C8B-B14F-4D97-AF65-F5344CB8AC3E}">
        <p14:creationId xmlns:p14="http://schemas.microsoft.com/office/powerpoint/2010/main" val="11295735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07B25-9687-4E78-8620-1B52D1D91801}"/>
              </a:ext>
            </a:extLst>
          </p:cNvPr>
          <p:cNvSpPr>
            <a:spLocks noGrp="1"/>
          </p:cNvSpPr>
          <p:nvPr>
            <p:ph type="title"/>
          </p:nvPr>
        </p:nvSpPr>
        <p:spPr>
          <a:xfrm>
            <a:off x="609600" y="-2665"/>
            <a:ext cx="10972800" cy="1143000"/>
          </a:xfrm>
        </p:spPr>
        <p:txBody>
          <a:bodyPr/>
          <a:lstStyle/>
          <a:p>
            <a:r>
              <a:rPr lang="en-GB" sz="4000" b="1" dirty="0"/>
              <a:t>Identify source of candidates</a:t>
            </a:r>
            <a:endParaRPr lang="en-US" sz="4000" b="1" dirty="0"/>
          </a:p>
        </p:txBody>
      </p:sp>
      <p:sp>
        <p:nvSpPr>
          <p:cNvPr id="3" name="Content Placeholder 2">
            <a:extLst>
              <a:ext uri="{FF2B5EF4-FFF2-40B4-BE49-F238E27FC236}">
                <a16:creationId xmlns:a16="http://schemas.microsoft.com/office/drawing/2014/main" id="{C07DF28F-AF10-4E3B-9804-28298EA9B940}"/>
              </a:ext>
            </a:extLst>
          </p:cNvPr>
          <p:cNvSpPr>
            <a:spLocks noGrp="1"/>
          </p:cNvSpPr>
          <p:nvPr>
            <p:ph idx="1"/>
          </p:nvPr>
        </p:nvSpPr>
        <p:spPr>
          <a:xfrm>
            <a:off x="609600" y="1140335"/>
            <a:ext cx="10972800" cy="4061048"/>
          </a:xfrm>
        </p:spPr>
        <p:txBody>
          <a:bodyPr/>
          <a:lstStyle/>
          <a:p>
            <a:pPr>
              <a:buFont typeface="Wingdings" panose="05000000000000000000" pitchFamily="2" charset="2"/>
              <a:buChar char="ü"/>
            </a:pPr>
            <a:r>
              <a:rPr lang="en-US" sz="2800" dirty="0"/>
              <a:t>Initially, consideration should be given to internal candidates. </a:t>
            </a:r>
          </a:p>
          <a:p>
            <a:pPr>
              <a:buFont typeface="Wingdings" panose="05000000000000000000" pitchFamily="2" charset="2"/>
              <a:buChar char="ü"/>
            </a:pPr>
            <a:r>
              <a:rPr lang="en-US" sz="2800" dirty="0"/>
              <a:t>An attempt can be made to persuade former employees to return to the organization or obtain suggestions from existing employees (referrals). </a:t>
            </a:r>
          </a:p>
          <a:p>
            <a:pPr>
              <a:buFont typeface="Wingdings" panose="05000000000000000000" pitchFamily="2" charset="2"/>
              <a:buChar char="ü"/>
            </a:pPr>
            <a:r>
              <a:rPr lang="en-US" sz="2800" dirty="0"/>
              <a:t>If these approaches do not work the main sources of candidates are online recruiting, advertising, agencies and job </a:t>
            </a:r>
            <a:r>
              <a:rPr lang="en-US" sz="2800" dirty="0" err="1"/>
              <a:t>centres</a:t>
            </a:r>
            <a:r>
              <a:rPr lang="en-US" sz="2800" dirty="0"/>
              <a:t>, consultants, recruitment process outsourcing providers and direct approaches to educational establishments.</a:t>
            </a:r>
          </a:p>
          <a:p>
            <a:endParaRPr lang="en-US" dirty="0"/>
          </a:p>
        </p:txBody>
      </p:sp>
    </p:spTree>
    <p:extLst>
      <p:ext uri="{BB962C8B-B14F-4D97-AF65-F5344CB8AC3E}">
        <p14:creationId xmlns:p14="http://schemas.microsoft.com/office/powerpoint/2010/main" val="36011712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6E3D580-B31B-4040-91B2-5736BD261EEB}"/>
              </a:ext>
            </a:extLst>
          </p:cNvPr>
          <p:cNvSpPr>
            <a:spLocks noGrp="1"/>
          </p:cNvSpPr>
          <p:nvPr>
            <p:ph idx="1"/>
          </p:nvPr>
        </p:nvSpPr>
        <p:spPr>
          <a:xfrm>
            <a:off x="479376" y="980728"/>
            <a:ext cx="10972800" cy="3917032"/>
          </a:xfrm>
        </p:spPr>
        <p:txBody>
          <a:bodyPr/>
          <a:lstStyle/>
          <a:p>
            <a:pPr marL="0" indent="0">
              <a:buNone/>
            </a:pPr>
            <a:r>
              <a:rPr lang="en-GB" dirty="0"/>
              <a:t>           </a:t>
            </a:r>
          </a:p>
          <a:p>
            <a:pPr marL="0" indent="0">
              <a:buNone/>
            </a:pPr>
            <a:r>
              <a:rPr lang="en-GB" sz="4800" b="1" dirty="0"/>
              <a:t>       Reflection Time - Fair Selection</a:t>
            </a:r>
            <a:endParaRPr lang="en-US" sz="4800" b="1" dirty="0"/>
          </a:p>
        </p:txBody>
      </p:sp>
    </p:spTree>
    <p:extLst>
      <p:ext uri="{BB962C8B-B14F-4D97-AF65-F5344CB8AC3E}">
        <p14:creationId xmlns:p14="http://schemas.microsoft.com/office/powerpoint/2010/main" val="245514122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C0906-71B7-48AB-969D-28B63590F972}"/>
              </a:ext>
            </a:extLst>
          </p:cNvPr>
          <p:cNvSpPr>
            <a:spLocks noGrp="1"/>
          </p:cNvSpPr>
          <p:nvPr>
            <p:ph type="title"/>
          </p:nvPr>
        </p:nvSpPr>
        <p:spPr/>
        <p:txBody>
          <a:bodyPr/>
          <a:lstStyle/>
          <a:p>
            <a:r>
              <a:rPr lang="en-GB" b="1" dirty="0"/>
              <a:t>Fair Selection</a:t>
            </a:r>
            <a:endParaRPr lang="en-US" b="1" dirty="0"/>
          </a:p>
        </p:txBody>
      </p:sp>
      <p:sp>
        <p:nvSpPr>
          <p:cNvPr id="3" name="Content Placeholder 2">
            <a:extLst>
              <a:ext uri="{FF2B5EF4-FFF2-40B4-BE49-F238E27FC236}">
                <a16:creationId xmlns:a16="http://schemas.microsoft.com/office/drawing/2014/main" id="{DB130E28-405C-4D38-A506-4ECB0629ECD1}"/>
              </a:ext>
            </a:extLst>
          </p:cNvPr>
          <p:cNvSpPr>
            <a:spLocks noGrp="1"/>
          </p:cNvSpPr>
          <p:nvPr>
            <p:ph idx="1"/>
          </p:nvPr>
        </p:nvSpPr>
        <p:spPr/>
        <p:txBody>
          <a:bodyPr/>
          <a:lstStyle/>
          <a:p>
            <a:pPr marL="0" indent="0">
              <a:buNone/>
            </a:pPr>
            <a:r>
              <a:rPr lang="en-GB" dirty="0"/>
              <a:t>Thinking of a time when you have been through a selection process, what made it fair (or not) in your experience?</a:t>
            </a:r>
          </a:p>
          <a:p>
            <a:endParaRPr lang="en-US" dirty="0"/>
          </a:p>
        </p:txBody>
      </p:sp>
    </p:spTree>
    <p:extLst>
      <p:ext uri="{BB962C8B-B14F-4D97-AF65-F5344CB8AC3E}">
        <p14:creationId xmlns:p14="http://schemas.microsoft.com/office/powerpoint/2010/main" val="309145336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5115C1-0AFF-4BB6-910D-7603B73DD77B}"/>
              </a:ext>
            </a:extLst>
          </p:cNvPr>
          <p:cNvSpPr>
            <a:spLocks noGrp="1"/>
          </p:cNvSpPr>
          <p:nvPr>
            <p:ph type="title"/>
          </p:nvPr>
        </p:nvSpPr>
        <p:spPr/>
        <p:txBody>
          <a:bodyPr/>
          <a:lstStyle/>
          <a:p>
            <a:br>
              <a:rPr lang="en-GB" dirty="0"/>
            </a:br>
            <a:r>
              <a:rPr lang="en-GB" b="1" dirty="0"/>
              <a:t>Fair Selection - Gilliland’s Rules (1993)</a:t>
            </a:r>
            <a:br>
              <a:rPr lang="en-GB" b="1" dirty="0"/>
            </a:br>
            <a:endParaRPr lang="en-US" b="1" dirty="0"/>
          </a:p>
        </p:txBody>
      </p:sp>
      <p:sp>
        <p:nvSpPr>
          <p:cNvPr id="3" name="Content Placeholder 2">
            <a:extLst>
              <a:ext uri="{FF2B5EF4-FFF2-40B4-BE49-F238E27FC236}">
                <a16:creationId xmlns:a16="http://schemas.microsoft.com/office/drawing/2014/main" id="{C5950070-80B2-4346-BF11-96CD8924847E}"/>
              </a:ext>
            </a:extLst>
          </p:cNvPr>
          <p:cNvSpPr>
            <a:spLocks noGrp="1"/>
          </p:cNvSpPr>
          <p:nvPr>
            <p:ph idx="1"/>
          </p:nvPr>
        </p:nvSpPr>
        <p:spPr/>
        <p:txBody>
          <a:bodyPr/>
          <a:lstStyle/>
          <a:p>
            <a:pPr marL="915987" lvl="1" indent="-514350">
              <a:buFont typeface="+mj-lt"/>
              <a:buAutoNum type="arabicPeriod"/>
            </a:pPr>
            <a:r>
              <a:rPr lang="en-GB" dirty="0"/>
              <a:t>Job-related</a:t>
            </a:r>
          </a:p>
          <a:p>
            <a:pPr marL="915987" lvl="1" indent="-514350">
              <a:buFont typeface="+mj-lt"/>
              <a:buAutoNum type="arabicPeriod"/>
            </a:pPr>
            <a:r>
              <a:rPr lang="en-GB" dirty="0"/>
              <a:t>Opportunity to perform</a:t>
            </a:r>
          </a:p>
          <a:p>
            <a:pPr marL="915987" lvl="1" indent="-514350">
              <a:buFont typeface="+mj-lt"/>
              <a:buAutoNum type="arabicPeriod"/>
            </a:pPr>
            <a:r>
              <a:rPr lang="en-GB" i="1" dirty="0"/>
              <a:t>Reconsideration opportunity</a:t>
            </a:r>
          </a:p>
          <a:p>
            <a:pPr marL="915987" lvl="1" indent="-514350">
              <a:buFont typeface="+mj-lt"/>
              <a:buAutoNum type="arabicPeriod"/>
            </a:pPr>
            <a:r>
              <a:rPr lang="en-GB" dirty="0"/>
              <a:t>Consistency</a:t>
            </a:r>
          </a:p>
          <a:p>
            <a:pPr marL="915987" lvl="1" indent="-514350">
              <a:buFont typeface="+mj-lt"/>
              <a:buAutoNum type="arabicPeriod"/>
            </a:pPr>
            <a:r>
              <a:rPr lang="en-GB" dirty="0"/>
              <a:t>Explanation feedback</a:t>
            </a:r>
          </a:p>
          <a:p>
            <a:pPr marL="915987" lvl="1" indent="-514350">
              <a:buFont typeface="+mj-lt"/>
              <a:buAutoNum type="arabicPeriod"/>
            </a:pPr>
            <a:r>
              <a:rPr lang="en-GB" dirty="0"/>
              <a:t>Selection information</a:t>
            </a:r>
          </a:p>
          <a:p>
            <a:pPr marL="915987" lvl="1" indent="-514350">
              <a:buFont typeface="+mj-lt"/>
              <a:buAutoNum type="arabicPeriod"/>
            </a:pPr>
            <a:r>
              <a:rPr lang="en-GB" dirty="0"/>
              <a:t>Honesty</a:t>
            </a:r>
          </a:p>
          <a:p>
            <a:pPr marL="915987" lvl="1" indent="-514350">
              <a:buFont typeface="+mj-lt"/>
              <a:buAutoNum type="arabicPeriod"/>
            </a:pPr>
            <a:r>
              <a:rPr lang="en-GB" dirty="0"/>
              <a:t>Two-way communication</a:t>
            </a:r>
          </a:p>
          <a:p>
            <a:endParaRPr lang="en-US" dirty="0"/>
          </a:p>
        </p:txBody>
      </p:sp>
    </p:spTree>
    <p:extLst>
      <p:ext uri="{BB962C8B-B14F-4D97-AF65-F5344CB8AC3E}">
        <p14:creationId xmlns:p14="http://schemas.microsoft.com/office/powerpoint/2010/main" val="16623990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FEA919-DE61-429A-9AF8-53277C1CBB9C}"/>
              </a:ext>
            </a:extLst>
          </p:cNvPr>
          <p:cNvSpPr>
            <a:spLocks noGrp="1"/>
          </p:cNvSpPr>
          <p:nvPr>
            <p:ph idx="1"/>
          </p:nvPr>
        </p:nvSpPr>
        <p:spPr>
          <a:xfrm>
            <a:off x="609600" y="908720"/>
            <a:ext cx="10972800" cy="3917032"/>
          </a:xfrm>
        </p:spPr>
        <p:txBody>
          <a:bodyPr/>
          <a:lstStyle/>
          <a:p>
            <a:pPr marL="0" indent="0">
              <a:buNone/>
            </a:pPr>
            <a:r>
              <a:rPr lang="en-US" dirty="0"/>
              <a:t>                      </a:t>
            </a:r>
          </a:p>
          <a:p>
            <a:pPr marL="0" indent="0">
              <a:buNone/>
            </a:pPr>
            <a:r>
              <a:rPr lang="en-US" dirty="0"/>
              <a:t>            </a:t>
            </a:r>
            <a:r>
              <a:rPr lang="en-US" sz="4400" b="1" dirty="0"/>
              <a:t>What is internal recruitment? </a:t>
            </a:r>
          </a:p>
        </p:txBody>
      </p:sp>
    </p:spTree>
    <p:extLst>
      <p:ext uri="{BB962C8B-B14F-4D97-AF65-F5344CB8AC3E}">
        <p14:creationId xmlns:p14="http://schemas.microsoft.com/office/powerpoint/2010/main" val="953734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2D98C-6A58-4C0E-A789-23CD5863F5D5}"/>
              </a:ext>
            </a:extLst>
          </p:cNvPr>
          <p:cNvSpPr>
            <a:spLocks noGrp="1"/>
          </p:cNvSpPr>
          <p:nvPr>
            <p:ph type="title"/>
          </p:nvPr>
        </p:nvSpPr>
        <p:spPr/>
        <p:txBody>
          <a:bodyPr/>
          <a:lstStyle/>
          <a:p>
            <a:r>
              <a:rPr lang="en-GB" b="1" dirty="0"/>
              <a:t>Advantages of Internal Recruitment</a:t>
            </a:r>
            <a:endParaRPr lang="en-US" b="1" dirty="0"/>
          </a:p>
        </p:txBody>
      </p:sp>
      <p:pic>
        <p:nvPicPr>
          <p:cNvPr id="4" name="Content Placeholder 3">
            <a:extLst>
              <a:ext uri="{FF2B5EF4-FFF2-40B4-BE49-F238E27FC236}">
                <a16:creationId xmlns:a16="http://schemas.microsoft.com/office/drawing/2014/main" id="{758C2D5D-EADC-4F58-8F8B-48811B3F1910}"/>
              </a:ext>
            </a:extLst>
          </p:cNvPr>
          <p:cNvPicPr>
            <a:picLocks noGrp="1" noChangeAspect="1"/>
          </p:cNvPicPr>
          <p:nvPr>
            <p:ph idx="1"/>
          </p:nvPr>
        </p:nvPicPr>
        <p:blipFill>
          <a:blip r:embed="rId2"/>
          <a:stretch>
            <a:fillRect/>
          </a:stretch>
        </p:blipFill>
        <p:spPr>
          <a:xfrm>
            <a:off x="2824404" y="1600200"/>
            <a:ext cx="6543192" cy="3916363"/>
          </a:xfrm>
          <a:prstGeom prst="rect">
            <a:avLst/>
          </a:prstGeom>
        </p:spPr>
      </p:pic>
    </p:spTree>
    <p:extLst>
      <p:ext uri="{BB962C8B-B14F-4D97-AF65-F5344CB8AC3E}">
        <p14:creationId xmlns:p14="http://schemas.microsoft.com/office/powerpoint/2010/main" val="25956994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4CC35-0E6E-48B3-AD9B-31580DB1330C}"/>
              </a:ext>
            </a:extLst>
          </p:cNvPr>
          <p:cNvSpPr>
            <a:spLocks noGrp="1"/>
          </p:cNvSpPr>
          <p:nvPr>
            <p:ph type="title"/>
          </p:nvPr>
        </p:nvSpPr>
        <p:spPr/>
        <p:txBody>
          <a:bodyPr/>
          <a:lstStyle/>
          <a:p>
            <a:r>
              <a:rPr lang="en-GB" b="1" dirty="0"/>
              <a:t>Disadvantages of Internal Recruitment</a:t>
            </a:r>
            <a:endParaRPr lang="en-US" b="1" dirty="0"/>
          </a:p>
        </p:txBody>
      </p:sp>
      <p:pic>
        <p:nvPicPr>
          <p:cNvPr id="4" name="Content Placeholder 3">
            <a:extLst>
              <a:ext uri="{FF2B5EF4-FFF2-40B4-BE49-F238E27FC236}">
                <a16:creationId xmlns:a16="http://schemas.microsoft.com/office/drawing/2014/main" id="{F37AAD20-E237-4666-B8F7-0855F6FB963F}"/>
              </a:ext>
            </a:extLst>
          </p:cNvPr>
          <p:cNvPicPr>
            <a:picLocks noGrp="1" noChangeAspect="1"/>
          </p:cNvPicPr>
          <p:nvPr>
            <p:ph idx="1"/>
          </p:nvPr>
        </p:nvPicPr>
        <p:blipFill>
          <a:blip r:embed="rId2"/>
          <a:stretch>
            <a:fillRect/>
          </a:stretch>
        </p:blipFill>
        <p:spPr>
          <a:xfrm>
            <a:off x="2047066" y="1600200"/>
            <a:ext cx="8097867" cy="3916363"/>
          </a:xfrm>
          <a:prstGeom prst="rect">
            <a:avLst/>
          </a:prstGeom>
        </p:spPr>
      </p:pic>
    </p:spTree>
    <p:extLst>
      <p:ext uri="{BB962C8B-B14F-4D97-AF65-F5344CB8AC3E}">
        <p14:creationId xmlns:p14="http://schemas.microsoft.com/office/powerpoint/2010/main" val="15521238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D0E33-B2F4-4DC1-94FD-CC5E9033D1E3}"/>
              </a:ext>
            </a:extLst>
          </p:cNvPr>
          <p:cNvSpPr>
            <a:spLocks noGrp="1"/>
          </p:cNvSpPr>
          <p:nvPr>
            <p:ph type="title"/>
          </p:nvPr>
        </p:nvSpPr>
        <p:spPr/>
        <p:txBody>
          <a:bodyPr/>
          <a:lstStyle/>
          <a:p>
            <a:r>
              <a:rPr lang="en-US" b="1" dirty="0"/>
              <a:t>Recruitment and selection </a:t>
            </a:r>
          </a:p>
        </p:txBody>
      </p:sp>
      <p:sp>
        <p:nvSpPr>
          <p:cNvPr id="3" name="Content Placeholder 2">
            <a:extLst>
              <a:ext uri="{FF2B5EF4-FFF2-40B4-BE49-F238E27FC236}">
                <a16:creationId xmlns:a16="http://schemas.microsoft.com/office/drawing/2014/main" id="{A25675CB-2E1E-422A-8AE8-55729EC815D9}"/>
              </a:ext>
            </a:extLst>
          </p:cNvPr>
          <p:cNvSpPr>
            <a:spLocks noGrp="1"/>
          </p:cNvSpPr>
          <p:nvPr>
            <p:ph idx="1"/>
          </p:nvPr>
        </p:nvSpPr>
        <p:spPr/>
        <p:txBody>
          <a:bodyPr/>
          <a:lstStyle/>
          <a:p>
            <a:r>
              <a:rPr lang="en-US" dirty="0"/>
              <a:t>From internal sources e.g. existing staff</a:t>
            </a:r>
          </a:p>
          <a:p>
            <a:r>
              <a:rPr lang="en-US" dirty="0"/>
              <a:t>Coffee machine chats (informal interest shown whilst getting coffee)</a:t>
            </a:r>
          </a:p>
          <a:p>
            <a:r>
              <a:rPr lang="en-US" dirty="0"/>
              <a:t>Interviews</a:t>
            </a:r>
          </a:p>
          <a:p>
            <a:r>
              <a:rPr lang="en-US" dirty="0"/>
              <a:t>Personal statements</a:t>
            </a:r>
          </a:p>
          <a:p>
            <a:r>
              <a:rPr lang="en-US" dirty="0"/>
              <a:t>Tests / Assessments</a:t>
            </a:r>
          </a:p>
          <a:p>
            <a:endParaRPr lang="en-US" dirty="0"/>
          </a:p>
        </p:txBody>
      </p:sp>
    </p:spTree>
    <p:extLst>
      <p:ext uri="{BB962C8B-B14F-4D97-AF65-F5344CB8AC3E}">
        <p14:creationId xmlns:p14="http://schemas.microsoft.com/office/powerpoint/2010/main" val="1115068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0BD3ED-AC46-4DD6-B801-BEDDFEFFDE18}"/>
              </a:ext>
            </a:extLst>
          </p:cNvPr>
          <p:cNvSpPr>
            <a:spLocks noGrp="1"/>
          </p:cNvSpPr>
          <p:nvPr>
            <p:ph type="title"/>
          </p:nvPr>
        </p:nvSpPr>
        <p:spPr>
          <a:xfrm>
            <a:off x="609600" y="274638"/>
            <a:ext cx="10972800" cy="634082"/>
          </a:xfrm>
        </p:spPr>
        <p:txBody>
          <a:bodyPr wrap="square" anchor="ctr">
            <a:normAutofit fontScale="90000"/>
          </a:bodyPr>
          <a:lstStyle/>
          <a:p>
            <a:r>
              <a:rPr lang="en-GB" b="1" dirty="0"/>
              <a:t>Factors in Expatriate Selection</a:t>
            </a:r>
            <a:endParaRPr lang="en-US" b="1" dirty="0"/>
          </a:p>
        </p:txBody>
      </p:sp>
      <p:pic>
        <p:nvPicPr>
          <p:cNvPr id="4" name="Content Placeholder 3" descr="Diagram of the Factors in Expatriate Selection">
            <a:extLst>
              <a:ext uri="{FF2B5EF4-FFF2-40B4-BE49-F238E27FC236}">
                <a16:creationId xmlns:a16="http://schemas.microsoft.com/office/drawing/2014/main" id="{22299EE4-D4DB-41D7-BF9E-8F9AAB677B7A}"/>
              </a:ext>
            </a:extLst>
          </p:cNvPr>
          <p:cNvPicPr>
            <a:picLocks noGrp="1"/>
          </p:cNvPicPr>
          <p:nvPr>
            <p:ph idx="1"/>
          </p:nvPr>
        </p:nvPicPr>
        <p:blipFill>
          <a:blip r:embed="rId3">
            <a:extLst>
              <a:ext uri="{28A0092B-C50C-407E-A947-70E740481C1C}">
                <a14:useLocalDpi xmlns:a14="http://schemas.microsoft.com/office/drawing/2010/main" val="0"/>
              </a:ext>
            </a:extLst>
          </a:blip>
          <a:stretch>
            <a:fillRect/>
          </a:stretch>
        </p:blipFill>
        <p:spPr bwMode="auto">
          <a:xfrm>
            <a:off x="1847528" y="1124744"/>
            <a:ext cx="7992888" cy="4320480"/>
          </a:xfrm>
          <a:prstGeom prst="rect">
            <a:avLst/>
          </a:prstGeom>
          <a:noFill/>
          <a:ln>
            <a:noFill/>
          </a:ln>
        </p:spPr>
      </p:pic>
    </p:spTree>
    <p:extLst>
      <p:ext uri="{BB962C8B-B14F-4D97-AF65-F5344CB8AC3E}">
        <p14:creationId xmlns:p14="http://schemas.microsoft.com/office/powerpoint/2010/main" val="10321209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BB040-3D48-43EE-9359-A70FF8DD680B}"/>
              </a:ext>
            </a:extLst>
          </p:cNvPr>
          <p:cNvSpPr>
            <a:spLocks noGrp="1"/>
          </p:cNvSpPr>
          <p:nvPr>
            <p:ph type="title"/>
          </p:nvPr>
        </p:nvSpPr>
        <p:spPr/>
        <p:txBody>
          <a:bodyPr/>
          <a:lstStyle/>
          <a:p>
            <a:r>
              <a:rPr lang="en-US" b="1" dirty="0"/>
              <a:t>Conclusion </a:t>
            </a:r>
          </a:p>
        </p:txBody>
      </p:sp>
      <p:sp>
        <p:nvSpPr>
          <p:cNvPr id="3" name="Content Placeholder 2">
            <a:extLst>
              <a:ext uri="{FF2B5EF4-FFF2-40B4-BE49-F238E27FC236}">
                <a16:creationId xmlns:a16="http://schemas.microsoft.com/office/drawing/2014/main" id="{E40E22DE-EB25-4B94-A0CB-E7B8E67E5EE4}"/>
              </a:ext>
            </a:extLst>
          </p:cNvPr>
          <p:cNvSpPr>
            <a:spLocks noGrp="1"/>
          </p:cNvSpPr>
          <p:nvPr>
            <p:ph idx="1"/>
          </p:nvPr>
        </p:nvSpPr>
        <p:spPr/>
        <p:txBody>
          <a:bodyPr/>
          <a:lstStyle/>
          <a:p>
            <a:pPr marL="0" indent="0">
              <a:buNone/>
            </a:pPr>
            <a:r>
              <a:rPr lang="en-GB" dirty="0"/>
              <a:t>Critical awareness and understanding of the recruitment and selection process as part of human resource management process</a:t>
            </a:r>
          </a:p>
          <a:p>
            <a:endParaRPr lang="en-US" dirty="0"/>
          </a:p>
        </p:txBody>
      </p:sp>
    </p:spTree>
    <p:extLst>
      <p:ext uri="{BB962C8B-B14F-4D97-AF65-F5344CB8AC3E}">
        <p14:creationId xmlns:p14="http://schemas.microsoft.com/office/powerpoint/2010/main" val="21921294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224E6-1932-4EC8-9B19-BD1269BE4C12}"/>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98F7F7A4-9890-4B21-866D-914AF47C40BA}"/>
              </a:ext>
            </a:extLst>
          </p:cNvPr>
          <p:cNvSpPr>
            <a:spLocks noGrp="1"/>
          </p:cNvSpPr>
          <p:nvPr>
            <p:ph idx="1"/>
          </p:nvPr>
        </p:nvSpPr>
        <p:spPr>
          <a:xfrm>
            <a:off x="609600" y="1268760"/>
            <a:ext cx="10972800" cy="4248473"/>
          </a:xfrm>
        </p:spPr>
        <p:txBody>
          <a:bodyPr/>
          <a:lstStyle/>
          <a:p>
            <a:pPr marL="365125" marR="0" lvl="0" indent="-255588" algn="l" defTabSz="914400" rtl="0" eaLnBrk="0" fontAlgn="base" latinLnBrk="0" hangingPunct="0">
              <a:lnSpc>
                <a:spcPct val="100000"/>
              </a:lnSpc>
              <a:spcBef>
                <a:spcPts val="300"/>
              </a:spcBef>
              <a:spcAft>
                <a:spcPct val="0"/>
              </a:spcAft>
              <a:buClr>
                <a:srgbClr val="A04DA3"/>
              </a:buClr>
              <a:buSzTx/>
              <a:buFont typeface="Georgia" pitchFamily="18" charset="0"/>
              <a:buChar char="•"/>
              <a:tabLst/>
              <a:defRPr/>
            </a:pPr>
            <a:r>
              <a:rPr kumimoji="0" lang="en-GB" sz="1200" b="0" i="0" u="none" strike="noStrike" kern="1200" cap="none" spc="0" normalizeH="0" baseline="0" noProof="0" dirty="0">
                <a:ln>
                  <a:noFill/>
                </a:ln>
                <a:solidFill>
                  <a:prstClr val="black"/>
                </a:solidFill>
                <a:effectLst/>
                <a:uLnTx/>
                <a:uFillTx/>
                <a:latin typeface="Verdana" pitchFamily="34" charset="0"/>
                <a:ea typeface="+mn-ea"/>
                <a:cs typeface="+mn-cs"/>
              </a:rPr>
              <a:t>Burke, RJ &amp; Cooper, CL 2006, 'The new world of work and organizations: implications for human resource management' </a:t>
            </a:r>
            <a:r>
              <a:rPr kumimoji="0" lang="en-GB" sz="1200" b="0" i="1" u="none" strike="noStrike" kern="1200" cap="none" spc="0" normalizeH="0" baseline="0" noProof="0" dirty="0">
                <a:ln>
                  <a:noFill/>
                </a:ln>
                <a:solidFill>
                  <a:prstClr val="black"/>
                </a:solidFill>
                <a:effectLst/>
                <a:uLnTx/>
                <a:uFillTx/>
                <a:latin typeface="Verdana" pitchFamily="34" charset="0"/>
                <a:ea typeface="+mn-ea"/>
                <a:cs typeface="+mn-cs"/>
              </a:rPr>
              <a:t>Human Resource Management Review</a:t>
            </a:r>
            <a:r>
              <a:rPr kumimoji="0" lang="en-GB" sz="1200" b="0" i="0" u="none" strike="noStrike" kern="1200" cap="none" spc="0" normalizeH="0" baseline="0" noProof="0" dirty="0">
                <a:ln>
                  <a:noFill/>
                </a:ln>
                <a:solidFill>
                  <a:prstClr val="black"/>
                </a:solidFill>
                <a:effectLst/>
                <a:uLnTx/>
                <a:uFillTx/>
                <a:latin typeface="Verdana" pitchFamily="34" charset="0"/>
                <a:ea typeface="+mn-ea"/>
                <a:cs typeface="+mn-cs"/>
              </a:rPr>
              <a:t>, vol 16, no. 2, pp. 83-85.</a:t>
            </a:r>
          </a:p>
          <a:p>
            <a:pPr marL="365125" marR="0" lvl="0" indent="-255588" algn="l" defTabSz="914400" rtl="0" eaLnBrk="0" fontAlgn="base" latinLnBrk="0" hangingPunct="0">
              <a:lnSpc>
                <a:spcPct val="100000"/>
              </a:lnSpc>
              <a:spcBef>
                <a:spcPts val="300"/>
              </a:spcBef>
              <a:spcAft>
                <a:spcPct val="0"/>
              </a:spcAft>
              <a:buClr>
                <a:srgbClr val="A04DA3"/>
              </a:buClr>
              <a:buSzTx/>
              <a:buFont typeface="Georgia" pitchFamily="18" charset="0"/>
              <a:buChar char="•"/>
              <a:tabLst/>
              <a:defRPr/>
            </a:pPr>
            <a:r>
              <a:rPr kumimoji="0" lang="en-US" sz="1200" b="0" i="0" u="none" strike="noStrike" kern="1200" cap="none" spc="0" normalizeH="0" baseline="0" noProof="0" dirty="0" err="1">
                <a:ln>
                  <a:noFill/>
                </a:ln>
                <a:solidFill>
                  <a:prstClr val="black"/>
                </a:solidFill>
                <a:effectLst/>
                <a:uLnTx/>
                <a:uFillTx/>
                <a:latin typeface="Verdana" pitchFamily="34" charset="0"/>
                <a:ea typeface="+mn-ea"/>
                <a:cs typeface="+mn-cs"/>
              </a:rPr>
              <a:t>Hausknecht</a:t>
            </a:r>
            <a:r>
              <a:rPr kumimoji="0" lang="en-US" sz="1200" b="0" i="0" u="none" strike="noStrike" kern="1200" cap="none" spc="0" normalizeH="0" baseline="0" noProof="0" dirty="0">
                <a:ln>
                  <a:noFill/>
                </a:ln>
                <a:solidFill>
                  <a:prstClr val="black"/>
                </a:solidFill>
                <a:effectLst/>
                <a:uLnTx/>
                <a:uFillTx/>
                <a:latin typeface="Verdana" pitchFamily="34" charset="0"/>
                <a:ea typeface="+mn-ea"/>
                <a:cs typeface="+mn-cs"/>
              </a:rPr>
              <a:t>, J. P., Day, D. V., &amp; Thomas, S. C. (2004). Applicant reactions to selection procedures: An updated model and meta‐analysis. </a:t>
            </a:r>
            <a:r>
              <a:rPr kumimoji="0" lang="en-US" sz="1200" b="0" i="1" u="none" strike="noStrike" kern="1200" cap="none" spc="0" normalizeH="0" baseline="0" noProof="0" dirty="0">
                <a:ln>
                  <a:noFill/>
                </a:ln>
                <a:solidFill>
                  <a:prstClr val="black"/>
                </a:solidFill>
                <a:effectLst/>
                <a:uLnTx/>
                <a:uFillTx/>
                <a:latin typeface="Verdana" pitchFamily="34" charset="0"/>
                <a:ea typeface="+mn-ea"/>
                <a:cs typeface="+mn-cs"/>
              </a:rPr>
              <a:t>Personnel Psychology</a:t>
            </a:r>
            <a:r>
              <a:rPr kumimoji="0" lang="en-US" sz="1200" b="0" i="0" u="none" strike="noStrike" kern="1200" cap="none" spc="0" normalizeH="0" baseline="0" noProof="0" dirty="0">
                <a:ln>
                  <a:noFill/>
                </a:ln>
                <a:solidFill>
                  <a:prstClr val="black"/>
                </a:solidFill>
                <a:effectLst/>
                <a:uLnTx/>
                <a:uFillTx/>
                <a:latin typeface="Verdana" pitchFamily="34" charset="0"/>
                <a:ea typeface="+mn-ea"/>
                <a:cs typeface="+mn-cs"/>
              </a:rPr>
              <a:t>, 57(3), 639-683.</a:t>
            </a:r>
            <a:endParaRPr kumimoji="0" lang="en-GB" sz="1200" b="0" i="0" u="none" strike="noStrike" kern="1200" cap="none" spc="0" normalizeH="0" baseline="0" noProof="0" dirty="0">
              <a:ln>
                <a:noFill/>
              </a:ln>
              <a:solidFill>
                <a:prstClr val="black"/>
              </a:solidFill>
              <a:effectLst/>
              <a:uLnTx/>
              <a:uFillTx/>
              <a:latin typeface="Verdana" pitchFamily="34" charset="0"/>
              <a:ea typeface="+mn-ea"/>
              <a:cs typeface="+mn-cs"/>
            </a:endParaRPr>
          </a:p>
          <a:p>
            <a:pPr marL="365125" marR="0" lvl="0" indent="-255588" algn="l" defTabSz="914400" rtl="0" eaLnBrk="0" fontAlgn="base" latinLnBrk="0" hangingPunct="0">
              <a:lnSpc>
                <a:spcPct val="100000"/>
              </a:lnSpc>
              <a:spcBef>
                <a:spcPts val="300"/>
              </a:spcBef>
              <a:spcAft>
                <a:spcPct val="0"/>
              </a:spcAft>
              <a:buClr>
                <a:srgbClr val="A04DA3"/>
              </a:buClr>
              <a:buSzTx/>
              <a:buFont typeface="Georgia" pitchFamily="18" charset="0"/>
              <a:buChar char="•"/>
              <a:tabLst/>
              <a:defRPr/>
            </a:pPr>
            <a:r>
              <a:rPr kumimoji="0" lang="en-GB" sz="1200" b="0" i="0" u="none" strike="noStrike" kern="1200" cap="none" spc="0" normalizeH="0" baseline="0" noProof="0" dirty="0" err="1">
                <a:ln>
                  <a:noFill/>
                </a:ln>
                <a:solidFill>
                  <a:prstClr val="black"/>
                </a:solidFill>
                <a:effectLst/>
                <a:uLnTx/>
                <a:uFillTx/>
                <a:latin typeface="Verdana" pitchFamily="34" charset="0"/>
                <a:ea typeface="+mn-ea"/>
                <a:cs typeface="+mn-cs"/>
              </a:rPr>
              <a:t>Huffcutt</a:t>
            </a:r>
            <a:r>
              <a:rPr kumimoji="0" lang="en-GB" sz="1200" b="0" i="0" u="none" strike="noStrike" kern="1200" cap="none" spc="0" normalizeH="0" baseline="0" noProof="0" dirty="0">
                <a:ln>
                  <a:noFill/>
                </a:ln>
                <a:solidFill>
                  <a:prstClr val="black"/>
                </a:solidFill>
                <a:effectLst/>
                <a:uLnTx/>
                <a:uFillTx/>
                <a:latin typeface="Verdana" pitchFamily="34" charset="0"/>
                <a:ea typeface="+mn-ea"/>
                <a:cs typeface="+mn-cs"/>
              </a:rPr>
              <a:t>, A. I., Culbertson, S. S. and </a:t>
            </a:r>
            <a:r>
              <a:rPr kumimoji="0" lang="en-GB" sz="1200" b="0" i="0" u="none" strike="noStrike" kern="1200" cap="none" spc="0" normalizeH="0" baseline="0" noProof="0" dirty="0" err="1">
                <a:ln>
                  <a:noFill/>
                </a:ln>
                <a:solidFill>
                  <a:prstClr val="black"/>
                </a:solidFill>
                <a:effectLst/>
                <a:uLnTx/>
                <a:uFillTx/>
                <a:latin typeface="Verdana" pitchFamily="34" charset="0"/>
                <a:ea typeface="+mn-ea"/>
                <a:cs typeface="+mn-cs"/>
              </a:rPr>
              <a:t>Weyhrauch</a:t>
            </a:r>
            <a:r>
              <a:rPr kumimoji="0" lang="en-GB" sz="1200" b="0" i="0" u="none" strike="noStrike" kern="1200" cap="none" spc="0" normalizeH="0" baseline="0" noProof="0" dirty="0">
                <a:ln>
                  <a:noFill/>
                </a:ln>
                <a:solidFill>
                  <a:prstClr val="black"/>
                </a:solidFill>
                <a:effectLst/>
                <a:uLnTx/>
                <a:uFillTx/>
                <a:latin typeface="Verdana" pitchFamily="34" charset="0"/>
                <a:ea typeface="+mn-ea"/>
                <a:cs typeface="+mn-cs"/>
              </a:rPr>
              <a:t>, W. S. (2013), Employment Interview Reliability: New meta-analytic estimates by structure and format. </a:t>
            </a:r>
            <a:r>
              <a:rPr kumimoji="0" lang="en-GB" sz="1200" b="0" i="1" u="none" strike="noStrike" kern="1200" cap="none" spc="0" normalizeH="0" baseline="0" noProof="0" dirty="0">
                <a:ln>
                  <a:noFill/>
                </a:ln>
                <a:solidFill>
                  <a:prstClr val="black"/>
                </a:solidFill>
                <a:effectLst/>
                <a:uLnTx/>
                <a:uFillTx/>
                <a:latin typeface="Verdana" pitchFamily="34" charset="0"/>
                <a:ea typeface="+mn-ea"/>
                <a:cs typeface="+mn-cs"/>
              </a:rPr>
              <a:t>International Journal of Selection and Assessment</a:t>
            </a:r>
            <a:r>
              <a:rPr kumimoji="0" lang="en-GB" sz="1200" b="0" i="0" u="none" strike="noStrike" kern="1200" cap="none" spc="0" normalizeH="0" baseline="0" noProof="0" dirty="0">
                <a:ln>
                  <a:noFill/>
                </a:ln>
                <a:solidFill>
                  <a:prstClr val="black"/>
                </a:solidFill>
                <a:effectLst/>
                <a:uLnTx/>
                <a:uFillTx/>
                <a:latin typeface="Verdana" pitchFamily="34" charset="0"/>
                <a:ea typeface="+mn-ea"/>
                <a:cs typeface="+mn-cs"/>
              </a:rPr>
              <a:t>, 21: 264–2760</a:t>
            </a:r>
          </a:p>
          <a:p>
            <a:pPr marL="365125" marR="0" lvl="0" indent="-255588" algn="l" defTabSz="914400" rtl="0" eaLnBrk="0" fontAlgn="base" latinLnBrk="0" hangingPunct="0">
              <a:lnSpc>
                <a:spcPct val="100000"/>
              </a:lnSpc>
              <a:spcBef>
                <a:spcPts val="300"/>
              </a:spcBef>
              <a:spcAft>
                <a:spcPct val="0"/>
              </a:spcAft>
              <a:buClr>
                <a:srgbClr val="A04DA3"/>
              </a:buClr>
              <a:buSzTx/>
              <a:buFont typeface="Georgia" pitchFamily="18" charset="0"/>
              <a:buChar char="•"/>
              <a:tabLst/>
              <a:defRPr/>
            </a:pPr>
            <a:r>
              <a:rPr kumimoji="0" lang="en-GB" sz="1200" b="0" i="0" u="none" strike="noStrike" kern="1200" cap="none" spc="0" normalizeH="0" baseline="0" noProof="0" dirty="0">
                <a:ln>
                  <a:noFill/>
                </a:ln>
                <a:solidFill>
                  <a:prstClr val="black"/>
                </a:solidFill>
                <a:effectLst/>
                <a:uLnTx/>
                <a:uFillTx/>
                <a:latin typeface="Verdana" pitchFamily="34" charset="0"/>
                <a:ea typeface="+mn-ea"/>
                <a:cs typeface="+mn-cs"/>
              </a:rPr>
              <a:t>McDaniel, M. A., </a:t>
            </a:r>
            <a:r>
              <a:rPr kumimoji="0" lang="en-GB" sz="1200" b="0" i="0" u="none" strike="noStrike" kern="1200" cap="none" spc="0" normalizeH="0" baseline="0" noProof="0" dirty="0" err="1">
                <a:ln>
                  <a:noFill/>
                </a:ln>
                <a:solidFill>
                  <a:prstClr val="black"/>
                </a:solidFill>
                <a:effectLst/>
                <a:uLnTx/>
                <a:uFillTx/>
                <a:latin typeface="Verdana" pitchFamily="34" charset="0"/>
                <a:ea typeface="+mn-ea"/>
                <a:cs typeface="+mn-cs"/>
              </a:rPr>
              <a:t>Morgeson</a:t>
            </a:r>
            <a:r>
              <a:rPr kumimoji="0" lang="en-GB" sz="1200" b="0" i="0" u="none" strike="noStrike" kern="1200" cap="none" spc="0" normalizeH="0" baseline="0" noProof="0" dirty="0">
                <a:ln>
                  <a:noFill/>
                </a:ln>
                <a:solidFill>
                  <a:prstClr val="black"/>
                </a:solidFill>
                <a:effectLst/>
                <a:uLnTx/>
                <a:uFillTx/>
                <a:latin typeface="Verdana" pitchFamily="34" charset="0"/>
                <a:ea typeface="+mn-ea"/>
                <a:cs typeface="+mn-cs"/>
              </a:rPr>
              <a:t>, F. P., Finnegan, E. B., Campion, M. A., &amp; Braverman, E. P. (2001). Predicting job performance using situational judgment tests: A clarification of the literature. </a:t>
            </a:r>
            <a:r>
              <a:rPr kumimoji="0" lang="en-GB" sz="1200" b="0" i="1" u="none" strike="noStrike" kern="1200" cap="none" spc="0" normalizeH="0" baseline="0" noProof="0" dirty="0">
                <a:ln>
                  <a:noFill/>
                </a:ln>
                <a:solidFill>
                  <a:prstClr val="black"/>
                </a:solidFill>
                <a:effectLst/>
                <a:uLnTx/>
                <a:uFillTx/>
                <a:latin typeface="Verdana" pitchFamily="34" charset="0"/>
                <a:ea typeface="+mn-ea"/>
                <a:cs typeface="+mn-cs"/>
              </a:rPr>
              <a:t>Journal of Applied Psychology</a:t>
            </a:r>
            <a:r>
              <a:rPr kumimoji="0" lang="en-GB" sz="1200" b="0" i="0" u="none" strike="noStrike" kern="1200" cap="none" spc="0" normalizeH="0" baseline="0" noProof="0" dirty="0">
                <a:ln>
                  <a:noFill/>
                </a:ln>
                <a:solidFill>
                  <a:prstClr val="black"/>
                </a:solidFill>
                <a:effectLst/>
                <a:uLnTx/>
                <a:uFillTx/>
                <a:latin typeface="Verdana" pitchFamily="34" charset="0"/>
                <a:ea typeface="+mn-ea"/>
                <a:cs typeface="+mn-cs"/>
              </a:rPr>
              <a:t>, 86, 730−740.</a:t>
            </a:r>
          </a:p>
          <a:p>
            <a:pPr marL="365125" marR="0" lvl="0" indent="-255588" algn="l" defTabSz="914400" rtl="0" eaLnBrk="0" fontAlgn="base" latinLnBrk="0" hangingPunct="0">
              <a:lnSpc>
                <a:spcPct val="100000"/>
              </a:lnSpc>
              <a:spcBef>
                <a:spcPts val="300"/>
              </a:spcBef>
              <a:spcAft>
                <a:spcPct val="0"/>
              </a:spcAft>
              <a:buClr>
                <a:srgbClr val="A04DA3"/>
              </a:buClr>
              <a:buSzTx/>
              <a:buFont typeface="Georgia" pitchFamily="18" charset="0"/>
              <a:buChar char="•"/>
              <a:tabLst/>
              <a:defRPr/>
            </a:pPr>
            <a:r>
              <a:rPr kumimoji="0" lang="en-GB" sz="1200" b="0" i="0" u="none" strike="noStrike" kern="1200" cap="none" spc="0" normalizeH="0" baseline="0" noProof="0" dirty="0">
                <a:ln>
                  <a:noFill/>
                </a:ln>
                <a:solidFill>
                  <a:prstClr val="black"/>
                </a:solidFill>
                <a:effectLst/>
                <a:uLnTx/>
                <a:uFillTx/>
                <a:latin typeface="Verdana" pitchFamily="34" charset="0"/>
                <a:ea typeface="+mn-ea"/>
                <a:cs typeface="+mn-cs"/>
              </a:rPr>
              <a:t>Palmer, H. and Valet, W. (2001), Job Analysis: Targeting Needed Skills. Employment Relations Today, 28: 85–92. </a:t>
            </a:r>
          </a:p>
          <a:p>
            <a:pPr marL="365125" marR="0" lvl="0" indent="-255588" algn="l" defTabSz="914400" rtl="0" eaLnBrk="0" fontAlgn="base" latinLnBrk="0" hangingPunct="0">
              <a:lnSpc>
                <a:spcPct val="100000"/>
              </a:lnSpc>
              <a:spcBef>
                <a:spcPts val="300"/>
              </a:spcBef>
              <a:spcAft>
                <a:spcPct val="0"/>
              </a:spcAft>
              <a:buClr>
                <a:srgbClr val="A04DA3"/>
              </a:buClr>
              <a:buSzTx/>
              <a:buFont typeface="Georgia" pitchFamily="18" charset="0"/>
              <a:buChar char="•"/>
              <a:tabLst/>
              <a:defRPr/>
            </a:pPr>
            <a:r>
              <a:rPr kumimoji="0" lang="en-US" sz="1200" b="0" i="0" u="none" strike="noStrike" kern="1200" cap="none" spc="0" normalizeH="0" baseline="0" noProof="0" dirty="0">
                <a:ln>
                  <a:noFill/>
                </a:ln>
                <a:solidFill>
                  <a:prstClr val="black"/>
                </a:solidFill>
                <a:effectLst/>
                <a:uLnTx/>
                <a:uFillTx/>
                <a:latin typeface="Verdana" pitchFamily="34" charset="0"/>
                <a:ea typeface="+mn-ea"/>
                <a:cs typeface="+mn-cs"/>
              </a:rPr>
              <a:t>Roth, P. L., </a:t>
            </a:r>
            <a:r>
              <a:rPr kumimoji="0" lang="en-US" sz="1200" b="0" i="0" u="none" strike="noStrike" kern="1200" cap="none" spc="0" normalizeH="0" baseline="0" noProof="0" dirty="0" err="1">
                <a:ln>
                  <a:noFill/>
                </a:ln>
                <a:solidFill>
                  <a:prstClr val="black"/>
                </a:solidFill>
                <a:effectLst/>
                <a:uLnTx/>
                <a:uFillTx/>
                <a:latin typeface="Verdana" pitchFamily="34" charset="0"/>
                <a:ea typeface="+mn-ea"/>
                <a:cs typeface="+mn-cs"/>
              </a:rPr>
              <a:t>Huffcutt</a:t>
            </a:r>
            <a:r>
              <a:rPr kumimoji="0" lang="en-US" sz="1200" b="0" i="0" u="none" strike="noStrike" kern="1200" cap="none" spc="0" normalizeH="0" baseline="0" noProof="0" dirty="0">
                <a:ln>
                  <a:noFill/>
                </a:ln>
                <a:solidFill>
                  <a:prstClr val="black"/>
                </a:solidFill>
                <a:effectLst/>
                <a:uLnTx/>
                <a:uFillTx/>
                <a:latin typeface="Verdana" pitchFamily="34" charset="0"/>
                <a:ea typeface="+mn-ea"/>
                <a:cs typeface="+mn-cs"/>
              </a:rPr>
              <a:t>, A. I., &amp; </a:t>
            </a:r>
            <a:r>
              <a:rPr kumimoji="0" lang="en-US" sz="1200" b="0" i="0" u="none" strike="noStrike" kern="1200" cap="none" spc="0" normalizeH="0" baseline="0" noProof="0" dirty="0" err="1">
                <a:ln>
                  <a:noFill/>
                </a:ln>
                <a:solidFill>
                  <a:prstClr val="black"/>
                </a:solidFill>
                <a:effectLst/>
                <a:uLnTx/>
                <a:uFillTx/>
                <a:latin typeface="Verdana" pitchFamily="34" charset="0"/>
                <a:ea typeface="+mn-ea"/>
                <a:cs typeface="+mn-cs"/>
              </a:rPr>
              <a:t>Bobko</a:t>
            </a:r>
            <a:r>
              <a:rPr kumimoji="0" lang="en-US" sz="1200" b="0" i="0" u="none" strike="noStrike" kern="1200" cap="none" spc="0" normalizeH="0" baseline="0" noProof="0" dirty="0">
                <a:ln>
                  <a:noFill/>
                </a:ln>
                <a:solidFill>
                  <a:prstClr val="black"/>
                </a:solidFill>
                <a:effectLst/>
                <a:uLnTx/>
                <a:uFillTx/>
                <a:latin typeface="Verdana" pitchFamily="34" charset="0"/>
                <a:ea typeface="+mn-ea"/>
                <a:cs typeface="+mn-cs"/>
              </a:rPr>
              <a:t>, P. (2003). Ethnic group differences in measures of job performance: A new meta-analysis. </a:t>
            </a:r>
            <a:r>
              <a:rPr kumimoji="0" lang="en-US" sz="1200" b="0" i="1" u="none" strike="noStrike" kern="1200" cap="none" spc="0" normalizeH="0" baseline="0" noProof="0" dirty="0">
                <a:ln>
                  <a:noFill/>
                </a:ln>
                <a:solidFill>
                  <a:prstClr val="black"/>
                </a:solidFill>
                <a:effectLst/>
                <a:uLnTx/>
                <a:uFillTx/>
                <a:latin typeface="Verdana" pitchFamily="34" charset="0"/>
                <a:ea typeface="+mn-ea"/>
                <a:cs typeface="+mn-cs"/>
              </a:rPr>
              <a:t>Journal of Applied Psychology, 88</a:t>
            </a:r>
            <a:r>
              <a:rPr kumimoji="0" lang="en-US" sz="1200" b="0" i="0" u="none" strike="noStrike" kern="1200" cap="none" spc="0" normalizeH="0" baseline="0" noProof="0" dirty="0">
                <a:ln>
                  <a:noFill/>
                </a:ln>
                <a:solidFill>
                  <a:prstClr val="black"/>
                </a:solidFill>
                <a:effectLst/>
                <a:uLnTx/>
                <a:uFillTx/>
                <a:latin typeface="Verdana" pitchFamily="34" charset="0"/>
                <a:ea typeface="+mn-ea"/>
                <a:cs typeface="+mn-cs"/>
              </a:rPr>
              <a:t>(4), 694-706.</a:t>
            </a:r>
          </a:p>
          <a:p>
            <a:pPr marL="365125" marR="0" lvl="0" indent="-255588" algn="l" defTabSz="914400" rtl="0" eaLnBrk="0" fontAlgn="base" latinLnBrk="0" hangingPunct="0">
              <a:lnSpc>
                <a:spcPct val="100000"/>
              </a:lnSpc>
              <a:spcBef>
                <a:spcPts val="300"/>
              </a:spcBef>
              <a:spcAft>
                <a:spcPct val="0"/>
              </a:spcAft>
              <a:buClr>
                <a:srgbClr val="A04DA3"/>
              </a:buClr>
              <a:buSzTx/>
              <a:buFont typeface="Georgia" pitchFamily="18" charset="0"/>
              <a:buChar char="•"/>
              <a:tabLst/>
              <a:defRPr/>
            </a:pPr>
            <a:r>
              <a:rPr kumimoji="0" lang="en-US" sz="1200" b="0" i="0" u="none" strike="noStrike" kern="1200" cap="none" spc="0" normalizeH="0" baseline="0" noProof="0" dirty="0" err="1">
                <a:ln>
                  <a:noFill/>
                </a:ln>
                <a:solidFill>
                  <a:prstClr val="black"/>
                </a:solidFill>
                <a:effectLst/>
                <a:uLnTx/>
                <a:uFillTx/>
                <a:latin typeface="Verdana" pitchFamily="34" charset="0"/>
                <a:ea typeface="+mn-ea"/>
                <a:cs typeface="+mn-cs"/>
              </a:rPr>
              <a:t>Roznowski</a:t>
            </a:r>
            <a:r>
              <a:rPr kumimoji="0" lang="en-US" sz="1200" b="0" i="0" u="none" strike="noStrike" kern="1200" cap="none" spc="0" normalizeH="0" baseline="0" noProof="0" dirty="0">
                <a:ln>
                  <a:noFill/>
                </a:ln>
                <a:solidFill>
                  <a:prstClr val="black"/>
                </a:solidFill>
                <a:effectLst/>
                <a:uLnTx/>
                <a:uFillTx/>
                <a:latin typeface="Verdana" pitchFamily="34" charset="0"/>
                <a:ea typeface="+mn-ea"/>
                <a:cs typeface="+mn-cs"/>
              </a:rPr>
              <a:t>, M., </a:t>
            </a:r>
            <a:r>
              <a:rPr kumimoji="0" lang="en-US" sz="1200" b="0" i="0" u="none" strike="noStrike" kern="1200" cap="none" spc="0" normalizeH="0" baseline="0" noProof="0" dirty="0" err="1">
                <a:ln>
                  <a:noFill/>
                </a:ln>
                <a:solidFill>
                  <a:prstClr val="black"/>
                </a:solidFill>
                <a:effectLst/>
                <a:uLnTx/>
                <a:uFillTx/>
                <a:latin typeface="Verdana" pitchFamily="34" charset="0"/>
                <a:ea typeface="+mn-ea"/>
                <a:cs typeface="+mn-cs"/>
              </a:rPr>
              <a:t>Dickter</a:t>
            </a:r>
            <a:r>
              <a:rPr kumimoji="0" lang="en-US" sz="1200" b="0" i="0" u="none" strike="noStrike" kern="1200" cap="none" spc="0" normalizeH="0" baseline="0" noProof="0" dirty="0">
                <a:ln>
                  <a:noFill/>
                </a:ln>
                <a:solidFill>
                  <a:prstClr val="black"/>
                </a:solidFill>
                <a:effectLst/>
                <a:uLnTx/>
                <a:uFillTx/>
                <a:latin typeface="Verdana" pitchFamily="34" charset="0"/>
                <a:ea typeface="+mn-ea"/>
                <a:cs typeface="+mn-cs"/>
              </a:rPr>
              <a:t>, D. N., Hong, S., </a:t>
            </a:r>
            <a:r>
              <a:rPr kumimoji="0" lang="en-US" sz="1200" b="0" i="0" u="none" strike="noStrike" kern="1200" cap="none" spc="0" normalizeH="0" baseline="0" noProof="0" dirty="0" err="1">
                <a:ln>
                  <a:noFill/>
                </a:ln>
                <a:solidFill>
                  <a:prstClr val="black"/>
                </a:solidFill>
                <a:effectLst/>
                <a:uLnTx/>
                <a:uFillTx/>
                <a:latin typeface="Verdana" pitchFamily="34" charset="0"/>
                <a:ea typeface="+mn-ea"/>
                <a:cs typeface="+mn-cs"/>
              </a:rPr>
              <a:t>Sawin</a:t>
            </a:r>
            <a:r>
              <a:rPr kumimoji="0" lang="en-US" sz="1200" b="0" i="0" u="none" strike="noStrike" kern="1200" cap="none" spc="0" normalizeH="0" baseline="0" noProof="0" dirty="0">
                <a:ln>
                  <a:noFill/>
                </a:ln>
                <a:solidFill>
                  <a:prstClr val="black"/>
                </a:solidFill>
                <a:effectLst/>
                <a:uLnTx/>
                <a:uFillTx/>
                <a:latin typeface="Verdana" pitchFamily="34" charset="0"/>
                <a:ea typeface="+mn-ea"/>
                <a:cs typeface="+mn-cs"/>
              </a:rPr>
              <a:t>, L. L., &amp; Shute, V. J. (2000). Validity of measures of cognitive processes and general ability for learning and performance on highly complex computerized tutors: Is the g factor of intelligence even more general? </a:t>
            </a:r>
            <a:r>
              <a:rPr kumimoji="0" lang="en-US" sz="1200" b="0" i="1" u="none" strike="noStrike" kern="1200" cap="none" spc="0" normalizeH="0" baseline="0" noProof="0" dirty="0">
                <a:ln>
                  <a:noFill/>
                </a:ln>
                <a:solidFill>
                  <a:prstClr val="black"/>
                </a:solidFill>
                <a:effectLst/>
                <a:uLnTx/>
                <a:uFillTx/>
                <a:latin typeface="Verdana" pitchFamily="34" charset="0"/>
                <a:ea typeface="+mn-ea"/>
                <a:cs typeface="+mn-cs"/>
              </a:rPr>
              <a:t>Journal of Applied Psychology, 85</a:t>
            </a:r>
            <a:r>
              <a:rPr kumimoji="0" lang="en-US" sz="1200" b="0" i="0" u="none" strike="noStrike" kern="1200" cap="none" spc="0" normalizeH="0" baseline="0" noProof="0" dirty="0">
                <a:ln>
                  <a:noFill/>
                </a:ln>
                <a:solidFill>
                  <a:prstClr val="black"/>
                </a:solidFill>
                <a:effectLst/>
                <a:uLnTx/>
                <a:uFillTx/>
                <a:latin typeface="Verdana" pitchFamily="34" charset="0"/>
                <a:ea typeface="+mn-ea"/>
                <a:cs typeface="+mn-cs"/>
              </a:rPr>
              <a:t>(6), 940-955.</a:t>
            </a:r>
          </a:p>
          <a:p>
            <a:pPr marL="365125" marR="0" lvl="0" indent="-255588" algn="l" defTabSz="914400" rtl="0" eaLnBrk="0" fontAlgn="base" latinLnBrk="0" hangingPunct="0">
              <a:lnSpc>
                <a:spcPct val="100000"/>
              </a:lnSpc>
              <a:spcBef>
                <a:spcPts val="300"/>
              </a:spcBef>
              <a:spcAft>
                <a:spcPct val="0"/>
              </a:spcAft>
              <a:buClr>
                <a:srgbClr val="A04DA3"/>
              </a:buClr>
              <a:buSzTx/>
              <a:buFont typeface="Georgia" pitchFamily="18" charset="0"/>
              <a:buChar char="•"/>
              <a:tabLst/>
              <a:defRPr/>
            </a:pPr>
            <a:r>
              <a:rPr kumimoji="0" lang="en-GB" sz="1200" b="0" i="0" u="none" strike="noStrike" kern="1200" cap="none" spc="0" normalizeH="0" baseline="0" noProof="0" dirty="0">
                <a:ln>
                  <a:noFill/>
                </a:ln>
                <a:solidFill>
                  <a:prstClr val="black"/>
                </a:solidFill>
                <a:effectLst/>
                <a:uLnTx/>
                <a:uFillTx/>
                <a:latin typeface="Verdana" pitchFamily="34" charset="0"/>
                <a:ea typeface="+mn-ea"/>
                <a:cs typeface="+mn-cs"/>
              </a:rPr>
              <a:t>Sackett P.R., </a:t>
            </a:r>
            <a:r>
              <a:rPr kumimoji="0" lang="en-GB" sz="1200" b="0" i="0" u="none" strike="noStrike" kern="1200" cap="none" spc="0" normalizeH="0" baseline="0" noProof="0" dirty="0" err="1">
                <a:ln>
                  <a:noFill/>
                </a:ln>
                <a:solidFill>
                  <a:prstClr val="black"/>
                </a:solidFill>
                <a:effectLst/>
                <a:uLnTx/>
                <a:uFillTx/>
                <a:latin typeface="Verdana" pitchFamily="34" charset="0"/>
                <a:ea typeface="+mn-ea"/>
                <a:cs typeface="+mn-cs"/>
              </a:rPr>
              <a:t>Shewach</a:t>
            </a:r>
            <a:r>
              <a:rPr kumimoji="0" lang="en-GB" sz="1200" b="0" i="0" u="none" strike="noStrike" kern="1200" cap="none" spc="0" normalizeH="0" baseline="0" noProof="0" dirty="0">
                <a:ln>
                  <a:noFill/>
                </a:ln>
                <a:solidFill>
                  <a:prstClr val="black"/>
                </a:solidFill>
                <a:effectLst/>
                <a:uLnTx/>
                <a:uFillTx/>
                <a:latin typeface="Verdana" pitchFamily="34" charset="0"/>
                <a:ea typeface="+mn-ea"/>
                <a:cs typeface="+mn-cs"/>
              </a:rPr>
              <a:t>, O.R. and Keiser H.N. (2017), Assessment </a:t>
            </a:r>
            <a:r>
              <a:rPr kumimoji="0" lang="en-GB" sz="1200" b="0" i="0" u="none" strike="noStrike" kern="1200" cap="none" spc="0" normalizeH="0" baseline="0" noProof="0" dirty="0" err="1">
                <a:ln>
                  <a:noFill/>
                </a:ln>
                <a:solidFill>
                  <a:prstClr val="black"/>
                </a:solidFill>
                <a:effectLst/>
                <a:uLnTx/>
                <a:uFillTx/>
                <a:latin typeface="Verdana" pitchFamily="34" charset="0"/>
                <a:ea typeface="+mn-ea"/>
                <a:cs typeface="+mn-cs"/>
              </a:rPr>
              <a:t>centers</a:t>
            </a:r>
            <a:r>
              <a:rPr kumimoji="0" lang="en-GB" sz="1200" b="0" i="0" u="none" strike="noStrike" kern="1200" cap="none" spc="0" normalizeH="0" baseline="0" noProof="0" dirty="0">
                <a:ln>
                  <a:noFill/>
                </a:ln>
                <a:solidFill>
                  <a:prstClr val="black"/>
                </a:solidFill>
                <a:effectLst/>
                <a:uLnTx/>
                <a:uFillTx/>
                <a:latin typeface="Verdana" pitchFamily="34" charset="0"/>
                <a:ea typeface="+mn-ea"/>
                <a:cs typeface="+mn-cs"/>
              </a:rPr>
              <a:t> versus cognitive ability tests: Challenging the conventional wisdom on criterion-related validity. </a:t>
            </a:r>
            <a:r>
              <a:rPr kumimoji="0" lang="en-GB" sz="1200" b="0" i="1" u="none" strike="noStrike" kern="1200" cap="none" spc="0" normalizeH="0" baseline="0" noProof="0" dirty="0">
                <a:ln>
                  <a:noFill/>
                </a:ln>
                <a:solidFill>
                  <a:prstClr val="black"/>
                </a:solidFill>
                <a:effectLst/>
                <a:uLnTx/>
                <a:uFillTx/>
                <a:latin typeface="Verdana" pitchFamily="34" charset="0"/>
                <a:ea typeface="+mn-ea"/>
                <a:cs typeface="+mn-cs"/>
              </a:rPr>
              <a:t>Journal of Applied Psychology</a:t>
            </a:r>
            <a:r>
              <a:rPr kumimoji="0" lang="en-GB" sz="1200" b="0" i="0" u="none" strike="noStrike" kern="1200" cap="none" spc="0" normalizeH="0" baseline="0" noProof="0" dirty="0">
                <a:ln>
                  <a:noFill/>
                </a:ln>
                <a:solidFill>
                  <a:prstClr val="black"/>
                </a:solidFill>
                <a:effectLst/>
                <a:uLnTx/>
                <a:uFillTx/>
                <a:latin typeface="Verdana" pitchFamily="34" charset="0"/>
                <a:ea typeface="+mn-ea"/>
                <a:cs typeface="+mn-cs"/>
              </a:rPr>
              <a:t>, 102 (10),1435-1447.</a:t>
            </a:r>
          </a:p>
          <a:p>
            <a:pPr marL="365125" marR="0" lvl="0" indent="-255588" algn="l" defTabSz="914400" rtl="0" eaLnBrk="0" fontAlgn="base" latinLnBrk="0" hangingPunct="0">
              <a:lnSpc>
                <a:spcPct val="100000"/>
              </a:lnSpc>
              <a:spcBef>
                <a:spcPts val="300"/>
              </a:spcBef>
              <a:spcAft>
                <a:spcPct val="0"/>
              </a:spcAft>
              <a:buClr>
                <a:srgbClr val="A04DA3"/>
              </a:buClr>
              <a:buSzTx/>
              <a:buFont typeface="Georgia" pitchFamily="18" charset="0"/>
              <a:buChar char="•"/>
              <a:tabLst/>
              <a:defRPr/>
            </a:pPr>
            <a:r>
              <a:rPr kumimoji="0" lang="en-US" sz="1200" b="0" i="0" u="none" strike="noStrike" kern="1200" cap="none" spc="0" normalizeH="0" baseline="0" noProof="0" dirty="0">
                <a:ln>
                  <a:noFill/>
                </a:ln>
                <a:solidFill>
                  <a:prstClr val="black"/>
                </a:solidFill>
                <a:effectLst/>
                <a:uLnTx/>
                <a:uFillTx/>
                <a:latin typeface="Verdana" pitchFamily="34" charset="0"/>
                <a:ea typeface="+mn-ea"/>
                <a:cs typeface="+mn-cs"/>
              </a:rPr>
              <a:t>Truxillo, D. M., Bodner, T. E., </a:t>
            </a:r>
            <a:r>
              <a:rPr kumimoji="0" lang="en-US" sz="1200" b="0" i="0" u="none" strike="noStrike" kern="1200" cap="none" spc="0" normalizeH="0" baseline="0" noProof="0" dirty="0" err="1">
                <a:ln>
                  <a:noFill/>
                </a:ln>
                <a:solidFill>
                  <a:prstClr val="black"/>
                </a:solidFill>
                <a:effectLst/>
                <a:uLnTx/>
                <a:uFillTx/>
                <a:latin typeface="Verdana" pitchFamily="34" charset="0"/>
                <a:ea typeface="+mn-ea"/>
                <a:cs typeface="+mn-cs"/>
              </a:rPr>
              <a:t>Bertolino</a:t>
            </a:r>
            <a:r>
              <a:rPr kumimoji="0" lang="en-US" sz="1200" b="0" i="0" u="none" strike="noStrike" kern="1200" cap="none" spc="0" normalizeH="0" baseline="0" noProof="0" dirty="0">
                <a:ln>
                  <a:noFill/>
                </a:ln>
                <a:solidFill>
                  <a:prstClr val="black"/>
                </a:solidFill>
                <a:effectLst/>
                <a:uLnTx/>
                <a:uFillTx/>
                <a:latin typeface="Verdana" pitchFamily="34" charset="0"/>
                <a:ea typeface="+mn-ea"/>
                <a:cs typeface="+mn-cs"/>
              </a:rPr>
              <a:t>, M., Bauer, T. N., &amp; </a:t>
            </a:r>
            <a:r>
              <a:rPr kumimoji="0" lang="en-US" sz="1200" b="0" i="0" u="none" strike="noStrike" kern="1200" cap="none" spc="0" normalizeH="0" baseline="0" noProof="0" dirty="0" err="1">
                <a:ln>
                  <a:noFill/>
                </a:ln>
                <a:solidFill>
                  <a:prstClr val="black"/>
                </a:solidFill>
                <a:effectLst/>
                <a:uLnTx/>
                <a:uFillTx/>
                <a:latin typeface="Verdana" pitchFamily="34" charset="0"/>
                <a:ea typeface="+mn-ea"/>
                <a:cs typeface="+mn-cs"/>
              </a:rPr>
              <a:t>Yonce</a:t>
            </a:r>
            <a:r>
              <a:rPr kumimoji="0" lang="en-US" sz="1200" b="0" i="0" u="none" strike="noStrike" kern="1200" cap="none" spc="0" normalizeH="0" baseline="0" noProof="0" dirty="0">
                <a:ln>
                  <a:noFill/>
                </a:ln>
                <a:solidFill>
                  <a:prstClr val="black"/>
                </a:solidFill>
                <a:effectLst/>
                <a:uLnTx/>
                <a:uFillTx/>
                <a:latin typeface="Verdana" pitchFamily="34" charset="0"/>
                <a:ea typeface="+mn-ea"/>
                <a:cs typeface="+mn-cs"/>
              </a:rPr>
              <a:t>, C. A. (2009). Effects of Explanations on Applicant Reactions: A meta-analytic review. </a:t>
            </a:r>
            <a:r>
              <a:rPr kumimoji="0" lang="en-US" sz="1200" b="0" i="1" u="none" strike="noStrike" kern="1200" cap="none" spc="0" normalizeH="0" baseline="0" noProof="0" dirty="0">
                <a:ln>
                  <a:noFill/>
                </a:ln>
                <a:solidFill>
                  <a:prstClr val="black"/>
                </a:solidFill>
                <a:effectLst/>
                <a:uLnTx/>
                <a:uFillTx/>
                <a:latin typeface="Verdana" pitchFamily="34" charset="0"/>
                <a:ea typeface="+mn-ea"/>
                <a:cs typeface="+mn-cs"/>
              </a:rPr>
              <a:t>International Journal of Selection and Assessment</a:t>
            </a:r>
            <a:r>
              <a:rPr kumimoji="0" lang="en-US" sz="1200" b="0" i="0" u="none" strike="noStrike" kern="1200" cap="none" spc="0" normalizeH="0" baseline="0" noProof="0" dirty="0">
                <a:ln>
                  <a:noFill/>
                </a:ln>
                <a:solidFill>
                  <a:prstClr val="black"/>
                </a:solidFill>
                <a:effectLst/>
                <a:uLnTx/>
                <a:uFillTx/>
                <a:latin typeface="Verdana" pitchFamily="34" charset="0"/>
                <a:ea typeface="+mn-ea"/>
                <a:cs typeface="+mn-cs"/>
              </a:rPr>
              <a:t>, 17(4), 346-361.</a:t>
            </a:r>
            <a:endParaRPr kumimoji="0" lang="en-GB" sz="1200" b="0" i="0" u="none" strike="noStrike" kern="1200" cap="none" spc="0" normalizeH="0" baseline="0" noProof="0" dirty="0">
              <a:ln>
                <a:noFill/>
              </a:ln>
              <a:solidFill>
                <a:prstClr val="black"/>
              </a:solidFill>
              <a:effectLst/>
              <a:uLnTx/>
              <a:uFillTx/>
              <a:latin typeface="Verdana" pitchFamily="34" charset="0"/>
              <a:ea typeface="+mn-ea"/>
              <a:cs typeface="+mn-cs"/>
            </a:endParaRPr>
          </a:p>
          <a:p>
            <a:endParaRPr lang="en-US" dirty="0"/>
          </a:p>
        </p:txBody>
      </p:sp>
    </p:spTree>
    <p:extLst>
      <p:ext uri="{BB962C8B-B14F-4D97-AF65-F5344CB8AC3E}">
        <p14:creationId xmlns:p14="http://schemas.microsoft.com/office/powerpoint/2010/main" val="317006777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1422</Words>
  <Application>Microsoft Office PowerPoint</Application>
  <PresentationFormat>Widescreen</PresentationFormat>
  <Paragraphs>135</Paragraphs>
  <Slides>33</Slides>
  <Notes>2</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33</vt:i4>
      </vt:variant>
    </vt:vector>
  </HeadingPairs>
  <TitlesOfParts>
    <vt:vector size="41" baseType="lpstr">
      <vt:lpstr>Myriad Pro</vt:lpstr>
      <vt:lpstr>Arial</vt:lpstr>
      <vt:lpstr>Calibri</vt:lpstr>
      <vt:lpstr>Georgia</vt:lpstr>
      <vt:lpstr>Verdana</vt:lpstr>
      <vt:lpstr>Wingdings</vt:lpstr>
      <vt:lpstr>20140311PresentationUWTSDTemplate</vt:lpstr>
      <vt:lpstr>1_20140311PresentationUWTSDTemplate</vt:lpstr>
      <vt:lpstr>Bachelor of Arts Business Management   MBA Human Resource Management  (LCMB7000)  HR Planning- recruitment &amp; selection</vt:lpstr>
      <vt:lpstr>Learning outcomes</vt:lpstr>
      <vt:lpstr>Human Resource Planning </vt:lpstr>
      <vt:lpstr>Human Resource Planning –Contd </vt:lpstr>
      <vt:lpstr>PowerPoint Presentation</vt:lpstr>
      <vt:lpstr>Meaning of recruitment  and selection </vt:lpstr>
      <vt:lpstr>Meaning of Recruitment </vt:lpstr>
      <vt:lpstr>Views on Recruitment</vt:lpstr>
      <vt:lpstr>Important considerations in  recruitment and selection decision </vt:lpstr>
      <vt:lpstr>Aims of recruitment</vt:lpstr>
      <vt:lpstr>Aims of Recruitment</vt:lpstr>
      <vt:lpstr>Meaning of selection</vt:lpstr>
      <vt:lpstr>Purpose of selection </vt:lpstr>
      <vt:lpstr>Purpose of selection -contd</vt:lpstr>
      <vt:lpstr>Most Common Selection Methods</vt:lpstr>
      <vt:lpstr>Selection as a ‘two-way’ process</vt:lpstr>
      <vt:lpstr>Use of technology in recruitment</vt:lpstr>
      <vt:lpstr>Discussion</vt:lpstr>
      <vt:lpstr>Recruitment methods </vt:lpstr>
      <vt:lpstr>Selection Methods</vt:lpstr>
      <vt:lpstr>Selection Methods- Contd</vt:lpstr>
      <vt:lpstr>Selection Criteria</vt:lpstr>
      <vt:lpstr>Identify source of candidates</vt:lpstr>
      <vt:lpstr>PowerPoint Presentation</vt:lpstr>
      <vt:lpstr>Fair Selection</vt:lpstr>
      <vt:lpstr> Fair Selection - Gilliland’s Rules (1993) </vt:lpstr>
      <vt:lpstr>PowerPoint Presentation</vt:lpstr>
      <vt:lpstr>Advantages of Internal Recruitment</vt:lpstr>
      <vt:lpstr>Disadvantages of Internal Recruitment</vt:lpstr>
      <vt:lpstr>Recruitment and selection </vt:lpstr>
      <vt:lpstr>Factors in Expatriate Selection</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LCMB7014</dc:title>
  <dc:creator>Hossein Shokri (Doctoral Researcher)</dc:creator>
  <cp:lastModifiedBy>Vasilios Tavlaridis</cp:lastModifiedBy>
  <cp:revision>81</cp:revision>
  <dcterms:created xsi:type="dcterms:W3CDTF">2020-09-30T03:06:41Z</dcterms:created>
  <dcterms:modified xsi:type="dcterms:W3CDTF">2022-10-12T21:03:00Z</dcterms:modified>
</cp:coreProperties>
</file>