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handoutMasterIdLst>
    <p:handoutMasterId r:id="rId42"/>
  </p:handoutMasterIdLst>
  <p:sldIdLst>
    <p:sldId id="306" r:id="rId2"/>
    <p:sldId id="258" r:id="rId3"/>
    <p:sldId id="259" r:id="rId4"/>
    <p:sldId id="288" r:id="rId5"/>
    <p:sldId id="260" r:id="rId6"/>
    <p:sldId id="261" r:id="rId7"/>
    <p:sldId id="289" r:id="rId8"/>
    <p:sldId id="262" r:id="rId9"/>
    <p:sldId id="263" r:id="rId10"/>
    <p:sldId id="264" r:id="rId11"/>
    <p:sldId id="265" r:id="rId12"/>
    <p:sldId id="290" r:id="rId13"/>
    <p:sldId id="291" r:id="rId14"/>
    <p:sldId id="292" r:id="rId15"/>
    <p:sldId id="293" r:id="rId16"/>
    <p:sldId id="294" r:id="rId17"/>
    <p:sldId id="295" r:id="rId18"/>
    <p:sldId id="267" r:id="rId19"/>
    <p:sldId id="296" r:id="rId20"/>
    <p:sldId id="297" r:id="rId21"/>
    <p:sldId id="269" r:id="rId22"/>
    <p:sldId id="298" r:id="rId23"/>
    <p:sldId id="299" r:id="rId24"/>
    <p:sldId id="300" r:id="rId25"/>
    <p:sldId id="272" r:id="rId26"/>
    <p:sldId id="301" r:id="rId27"/>
    <p:sldId id="302" r:id="rId28"/>
    <p:sldId id="303" r:id="rId29"/>
    <p:sldId id="275" r:id="rId30"/>
    <p:sldId id="304" r:id="rId31"/>
    <p:sldId id="276" r:id="rId32"/>
    <p:sldId id="278" r:id="rId33"/>
    <p:sldId id="280" r:id="rId34"/>
    <p:sldId id="281" r:id="rId35"/>
    <p:sldId id="282" r:id="rId36"/>
    <p:sldId id="305" r:id="rId37"/>
    <p:sldId id="283" r:id="rId38"/>
    <p:sldId id="284" r:id="rId39"/>
    <p:sldId id="287" r:id="rId4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75501285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11509557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93B76B-0942-4829-8E45-6EE6ED04F8A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5E9FF6-1F18-418A-B162-87A5D932DEDA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CB8676-C2D4-49F2-A358-B357F713B41A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631AB2B-8C43-4586-BCB9-552F4ACC964C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7C6D10-69BA-4D20-A34A-752540F25989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6D38B3-F1C8-4B52-99CC-D98B7B16959D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9151FA-3730-4F41-9074-76125E78DB16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6F3852-FF89-48D7-A3C3-8940E704EC26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0EBB14-0E81-4538-AA56-0DA257CF8EEE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61E138-AD72-4EC6-9798-F8D039E9AC51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20BFA5-1A49-4785-BCC2-E80A41B1FE46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C873F8D0-68AC-4F3E-814C-E2F9B532CC40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17</a:t>
            </a:r>
          </a:p>
          <a:p>
            <a:r>
              <a:rPr lang="en-GB" dirty="0" smtClean="0"/>
              <a:t>Budgetary Control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5148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9221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Arial" charset="0"/>
              </a:rPr>
              <a:t>Budgetary control</a:t>
            </a:r>
          </a:p>
          <a:p>
            <a:pPr eaLnBrk="1" hangingPunct="1"/>
            <a:r>
              <a:rPr lang="en-GB" dirty="0" smtClean="0">
                <a:latin typeface="Arial" charset="0"/>
              </a:rPr>
              <a:t>Variance </a:t>
            </a:r>
            <a:r>
              <a:rPr lang="en-GB" dirty="0">
                <a:latin typeface="Arial" charset="0"/>
              </a:rPr>
              <a:t>analysis</a:t>
            </a:r>
          </a:p>
          <a:p>
            <a:pPr lvl="1" eaLnBrk="1" hangingPunct="1"/>
            <a:r>
              <a:rPr lang="en-GB" dirty="0" smtClean="0">
                <a:latin typeface="Arial" charset="0"/>
              </a:rPr>
              <a:t>Flexible budgets</a:t>
            </a:r>
          </a:p>
          <a:p>
            <a:pPr lvl="1" eaLnBrk="1" hangingPunct="1"/>
            <a:r>
              <a:rPr lang="en-GB" dirty="0" smtClean="0">
                <a:latin typeface="Arial" charset="0"/>
              </a:rPr>
              <a:t>Sales variances </a:t>
            </a:r>
          </a:p>
          <a:p>
            <a:pPr lvl="1" eaLnBrk="1" hangingPunct="1"/>
            <a:r>
              <a:rPr lang="en-GB" dirty="0" smtClean="0">
                <a:latin typeface="Arial" charset="0"/>
              </a:rPr>
              <a:t>Cost </a:t>
            </a:r>
            <a:r>
              <a:rPr lang="en-GB" dirty="0">
                <a:latin typeface="Arial" charset="0"/>
              </a:rPr>
              <a:t>variances </a:t>
            </a:r>
            <a:r>
              <a:rPr lang="en-GB" dirty="0" smtClean="0">
                <a:latin typeface="Arial" charset="0"/>
              </a:rPr>
              <a:t>(price &amp; efficiency)</a:t>
            </a:r>
            <a:endParaRPr lang="en-GB" dirty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Criticism </a:t>
            </a:r>
            <a:r>
              <a:rPr lang="en-GB" dirty="0">
                <a:latin typeface="Arial" charset="0"/>
              </a:rPr>
              <a:t>of variance analysis</a:t>
            </a:r>
          </a:p>
          <a:p>
            <a:pPr eaLnBrk="1" hangingPunct="1"/>
            <a:r>
              <a:rPr lang="en-GB" dirty="0">
                <a:latin typeface="Arial" charset="0"/>
              </a:rPr>
              <a:t>Cost </a:t>
            </a:r>
            <a:r>
              <a:rPr lang="en-GB" dirty="0" smtClean="0">
                <a:latin typeface="Arial" charset="0"/>
              </a:rPr>
              <a:t>control</a:t>
            </a:r>
            <a:endParaRPr lang="en-GB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3054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Budgetary control</a:t>
            </a:r>
          </a:p>
        </p:txBody>
      </p:sp>
      <p:sp>
        <p:nvSpPr>
          <p:cNvPr id="1024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 smtClean="0">
                <a:latin typeface="Arial" charset="0"/>
              </a:rPr>
              <a:t>Ensuring </a:t>
            </a:r>
            <a:r>
              <a:rPr lang="en-GB" dirty="0">
                <a:latin typeface="Arial" charset="0"/>
              </a:rPr>
              <a:t>that actual financial results are in line with targets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charset="0"/>
              </a:rPr>
              <a:t>Feedback: investigating variations between actual results and budgeted results and taking appropriate corrective action </a:t>
            </a:r>
          </a:p>
          <a:p>
            <a:pPr lvl="2"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A favourable variance occurs where income exceeds budget and/or expenses are lower than budget.</a:t>
            </a:r>
          </a:p>
          <a:p>
            <a:pPr lvl="2"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An adverse variance occurs where income is less than budget and/or expenses are greater than budget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902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Typical budget v actual report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0" y="1844824"/>
            <a:ext cx="9130420" cy="2447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99018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 Variance report for a single cost</a:t>
            </a:r>
            <a:endParaRPr lang="en-GB" dirty="0">
              <a:latin typeface="Arial" charset="0"/>
            </a:endParaRPr>
          </a:p>
        </p:txBody>
      </p:sp>
      <p:graphicFrame>
        <p:nvGraphicFramePr>
          <p:cNvPr id="102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11909887"/>
              </p:ext>
            </p:extLst>
          </p:nvPr>
        </p:nvGraphicFramePr>
        <p:xfrm>
          <a:off x="250825" y="2586038"/>
          <a:ext cx="8137525" cy="1614487"/>
        </p:xfrm>
        <a:graphic>
          <a:graphicData uri="http://schemas.openxmlformats.org/presentationml/2006/ole">
            <p:oleObj spid="_x0000_s3080" name="Document" r:id="rId3" imgW="5257080" imgH="1042200" progId="Word.Document.8">
              <p:embed/>
            </p:oleObj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30" name="Text Box 4"/>
          <p:cNvSpPr txBox="1">
            <a:spLocks noChangeArrowheads="1"/>
          </p:cNvSpPr>
          <p:nvPr/>
        </p:nvSpPr>
        <p:spPr bwMode="auto">
          <a:xfrm>
            <a:off x="500063" y="4786313"/>
            <a:ext cx="80645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Can we compare budget and actual where the underlying activity is different?</a:t>
            </a:r>
          </a:p>
        </p:txBody>
      </p:sp>
    </p:spTree>
    <p:extLst>
      <p:ext uri="{BB962C8B-B14F-4D97-AF65-F5344CB8AC3E}">
        <p14:creationId xmlns="" xmlns:p14="http://schemas.microsoft.com/office/powerpoint/2010/main" val="397129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Flexible budgets</a:t>
            </a:r>
          </a:p>
        </p:txBody>
      </p:sp>
      <p:graphicFrame>
        <p:nvGraphicFramePr>
          <p:cNvPr id="2050" name="Object 6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96214100"/>
              </p:ext>
            </p:extLst>
          </p:nvPr>
        </p:nvGraphicFramePr>
        <p:xfrm>
          <a:off x="1258888" y="3582988"/>
          <a:ext cx="7137400" cy="1866900"/>
        </p:xfrm>
        <a:graphic>
          <a:graphicData uri="http://schemas.openxmlformats.org/presentationml/2006/ole">
            <p:oleObj spid="_x0000_s4104" name="Document" r:id="rId3" imgW="5275080" imgH="1380240" progId="Word.Document.8">
              <p:embed/>
            </p:oleObj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ea typeface="+mn-ea"/>
              </a:rPr>
              <a:t>A budget that is </a:t>
            </a:r>
            <a:r>
              <a:rPr lang="en-GB" i="1" dirty="0" smtClean="0">
                <a:ea typeface="+mn-ea"/>
              </a:rPr>
              <a:t>flexed</a:t>
            </a:r>
            <a:r>
              <a:rPr lang="en-GB" dirty="0" smtClean="0">
                <a:ea typeface="+mn-ea"/>
              </a:rPr>
              <a:t>, i.e. standard costs per unit are applied to the actual level of business activity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116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 of the flexed budget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flexed budget identifies the two separate components of this variance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$</a:t>
            </a:r>
            <a:r>
              <a:rPr lang="en-US" dirty="0"/>
              <a:t>10,000 </a:t>
            </a:r>
            <a:r>
              <a:rPr lang="en-US" dirty="0" err="1"/>
              <a:t>favourable</a:t>
            </a:r>
            <a:r>
              <a:rPr lang="en-US" dirty="0"/>
              <a:t> variance (in terms of cost) because of the reduction in volume from 40,000 to </a:t>
            </a:r>
            <a:r>
              <a:rPr lang="en-US" dirty="0" smtClean="0"/>
              <a:t>35,000 units </a:t>
            </a:r>
            <a:r>
              <a:rPr lang="en-US" dirty="0"/>
              <a:t>at $2 each. </a:t>
            </a:r>
            <a:r>
              <a:rPr lang="en-US" i="1" dirty="0"/>
              <a:t>This is offset </a:t>
            </a:r>
            <a:r>
              <a:rPr lang="en-US" i="1" dirty="0" smtClean="0"/>
              <a:t>by</a:t>
            </a:r>
          </a:p>
          <a:p>
            <a:pPr lvl="1"/>
            <a:r>
              <a:rPr lang="en-US" dirty="0" smtClean="0"/>
              <a:t>$</a:t>
            </a:r>
            <a:r>
              <a:rPr lang="en-US" dirty="0"/>
              <a:t>3,500 adverse variance because the 35,000 units produced each cost </a:t>
            </a:r>
            <a:r>
              <a:rPr lang="en-US" dirty="0" smtClean="0"/>
              <a:t>10c </a:t>
            </a:r>
            <a:r>
              <a:rPr lang="en-US" dirty="0"/>
              <a:t>more than the standard cost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These may be controllable by different managers.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21092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Variance analysis</a:t>
            </a:r>
          </a:p>
        </p:txBody>
      </p:sp>
      <p:sp>
        <p:nvSpPr>
          <p:cNvPr id="1126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Comparing actual performance against plan, investigating the causes of the variance and taking corrective action to ensure that targets are achieved</a:t>
            </a:r>
          </a:p>
          <a:p>
            <a:pPr lvl="1" eaLnBrk="1" hangingPunct="1"/>
            <a:r>
              <a:rPr lang="en-GB">
                <a:latin typeface="Arial" charset="0"/>
              </a:rPr>
              <a:t>For each responsibility centre, product/service and for each line item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9222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Variance analysis process</a:t>
            </a:r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2800" dirty="0">
                <a:latin typeface="Arial" charset="0"/>
              </a:rPr>
              <a:t>Ascertain the budget and phasing for each period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2800" dirty="0">
                <a:latin typeface="Arial" charset="0"/>
              </a:rPr>
              <a:t>Report the actual spending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2800" dirty="0">
                <a:latin typeface="Arial" charset="0"/>
              </a:rPr>
              <a:t>Determine the variance between budget and actual (and determine whether it is either favourable or adverse)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2800" dirty="0">
                <a:latin typeface="Arial" charset="0"/>
              </a:rPr>
              <a:t>Investigate why the variance occurred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sz="2800" dirty="0">
                <a:latin typeface="Arial" charset="0"/>
              </a:rPr>
              <a:t>Take corrective action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688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Variance analysis</a:t>
            </a:r>
          </a:p>
        </p:txBody>
      </p:sp>
      <p:sp>
        <p:nvSpPr>
          <p:cNvPr id="1331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Is the variance significant?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Is it early or late in the year?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Is it likely to be repeated?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Can it be explained (and understood)?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Is it controllable?</a:t>
            </a:r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07758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Variance analysis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>
                <a:latin typeface="Arial" charset="0"/>
              </a:rPr>
              <a:t>Types of variance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sales variances: price and quantity of </a:t>
            </a:r>
            <a:r>
              <a:rPr lang="en-GB" sz="2400" dirty="0" smtClean="0">
                <a:latin typeface="Arial" charset="0"/>
              </a:rPr>
              <a:t>finished product</a:t>
            </a:r>
            <a:r>
              <a:rPr lang="en-GB" sz="2400" dirty="0">
                <a:latin typeface="Arial" charset="0"/>
              </a:rPr>
              <a:t>/services sold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material variances: price and quantity of </a:t>
            </a:r>
            <a:r>
              <a:rPr lang="en-GB" sz="2400" dirty="0" smtClean="0">
                <a:latin typeface="Arial" charset="0"/>
              </a:rPr>
              <a:t>raw materials </a:t>
            </a:r>
            <a:r>
              <a:rPr lang="en-GB" sz="2400" dirty="0">
                <a:latin typeface="Arial" charset="0"/>
              </a:rPr>
              <a:t>used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labour variances: wage rate and production efficiency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overhead variances: spending and efficiency </a:t>
            </a:r>
          </a:p>
          <a:p>
            <a:pPr eaLnBrk="1" hangingPunct="1">
              <a:buFont typeface="Wingdings" charset="0"/>
              <a:buNone/>
            </a:pPr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360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en-US" dirty="0" smtClean="0"/>
              <a:t>Budget v. actual report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8820472" cy="5450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24192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dirty="0" smtClean="0"/>
              <a:t>Flexible budget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97" y="1052736"/>
            <a:ext cx="9036496" cy="4867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43893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1574"/>
            <a:ext cx="8229600" cy="1143000"/>
          </a:xfrm>
        </p:spPr>
        <p:txBody>
          <a:bodyPr/>
          <a:lstStyle/>
          <a:p>
            <a:r>
              <a:rPr lang="en-US" dirty="0" smtClean="0"/>
              <a:t>Variance report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280920" cy="5472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324939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Sales variances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sales </a:t>
            </a:r>
            <a:r>
              <a:rPr lang="en-US" i="1" dirty="0"/>
              <a:t>price</a:t>
            </a:r>
            <a:r>
              <a:rPr lang="en-US" dirty="0"/>
              <a:t> variance is the difference between the actual price and the standard price for the </a:t>
            </a:r>
            <a:r>
              <a:rPr lang="en-US" dirty="0" smtClean="0"/>
              <a:t>actual quantity </a:t>
            </a:r>
            <a:r>
              <a:rPr lang="en-US" dirty="0"/>
              <a:t>sold.</a:t>
            </a:r>
          </a:p>
          <a:p>
            <a:r>
              <a:rPr lang="en-US" dirty="0" smtClean="0"/>
              <a:t>The </a:t>
            </a:r>
            <a:r>
              <a:rPr lang="en-US" dirty="0"/>
              <a:t>sales </a:t>
            </a:r>
            <a:r>
              <a:rPr lang="en-US" i="1" dirty="0"/>
              <a:t>quantity</a:t>
            </a:r>
            <a:r>
              <a:rPr lang="en-US" dirty="0"/>
              <a:t> variance is the difference between the budget and actual quantity at the </a:t>
            </a:r>
            <a:r>
              <a:rPr lang="en-US" dirty="0" smtClean="0"/>
              <a:t>standard margin </a:t>
            </a:r>
            <a:r>
              <a:rPr lang="en-US" dirty="0"/>
              <a:t>(i.e. the difference between the budget price and the standard variable costs</a:t>
            </a:r>
            <a:r>
              <a:rPr lang="en-US" dirty="0" smtClean="0"/>
              <a:t>).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71330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Sales variances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38" y="1052736"/>
            <a:ext cx="6105525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152" y="3645024"/>
            <a:ext cx="617220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217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 variances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The </a:t>
            </a:r>
            <a:r>
              <a:rPr lang="en-US" i="1" dirty="0"/>
              <a:t>usage</a:t>
            </a:r>
            <a:r>
              <a:rPr lang="en-US" dirty="0"/>
              <a:t> </a:t>
            </a:r>
            <a:r>
              <a:rPr lang="en-US" dirty="0" smtClean="0"/>
              <a:t>or </a:t>
            </a:r>
            <a:r>
              <a:rPr lang="en-US" i="1" dirty="0" smtClean="0"/>
              <a:t>efficiency</a:t>
            </a:r>
            <a:r>
              <a:rPr lang="en-US" dirty="0" smtClean="0"/>
              <a:t> variance </a:t>
            </a:r>
            <a:r>
              <a:rPr lang="en-US" dirty="0"/>
              <a:t>is the difference between the standard and actual quantity, while holding </a:t>
            </a:r>
            <a:r>
              <a:rPr lang="en-US" dirty="0" smtClean="0"/>
              <a:t>the standard </a:t>
            </a:r>
            <a:r>
              <a:rPr lang="en-US" dirty="0"/>
              <a:t>price constant, i.e. it tells us, at the standard or expected price, the excess material, </a:t>
            </a:r>
            <a:r>
              <a:rPr lang="en-US" dirty="0" err="1"/>
              <a:t>labour</a:t>
            </a:r>
            <a:r>
              <a:rPr lang="en-US" dirty="0"/>
              <a:t> </a:t>
            </a:r>
            <a:r>
              <a:rPr lang="en-US" dirty="0" smtClean="0"/>
              <a:t>or variable </a:t>
            </a:r>
            <a:r>
              <a:rPr lang="en-US" dirty="0"/>
              <a:t>overhead consumed in producing the actual quantity of finished goods.</a:t>
            </a:r>
          </a:p>
          <a:p>
            <a:r>
              <a:rPr lang="en-US" dirty="0" smtClean="0"/>
              <a:t>The </a:t>
            </a:r>
            <a:r>
              <a:rPr lang="en-US" i="1" dirty="0"/>
              <a:t>price</a:t>
            </a:r>
            <a:r>
              <a:rPr lang="en-US" dirty="0"/>
              <a:t> </a:t>
            </a:r>
            <a:r>
              <a:rPr lang="en-US" dirty="0" smtClean="0"/>
              <a:t>or </a:t>
            </a:r>
            <a:r>
              <a:rPr lang="en-US" i="1" dirty="0" smtClean="0"/>
              <a:t>wage rate </a:t>
            </a:r>
            <a:r>
              <a:rPr lang="en-US" dirty="0" smtClean="0"/>
              <a:t>variance </a:t>
            </a:r>
            <a:r>
              <a:rPr lang="en-US" dirty="0"/>
              <a:t>is the difference between the standard price and the actual price, while holding </a:t>
            </a:r>
            <a:r>
              <a:rPr lang="en-US" dirty="0" smtClean="0"/>
              <a:t>the actual </a:t>
            </a:r>
            <a:r>
              <a:rPr lang="en-US" dirty="0"/>
              <a:t>quantity of material or </a:t>
            </a:r>
            <a:r>
              <a:rPr lang="en-US" dirty="0" err="1"/>
              <a:t>labour</a:t>
            </a:r>
            <a:r>
              <a:rPr lang="en-US" dirty="0"/>
              <a:t> used constant, i.e. it tells us, given the actual quantity of </a:t>
            </a:r>
            <a:r>
              <a:rPr lang="en-US" dirty="0" smtClean="0"/>
              <a:t>resource used</a:t>
            </a:r>
            <a:r>
              <a:rPr lang="en-US" dirty="0"/>
              <a:t>, the additional price or </a:t>
            </a:r>
            <a:r>
              <a:rPr lang="en-US" dirty="0" smtClean="0"/>
              <a:t>wage rate </a:t>
            </a:r>
            <a:r>
              <a:rPr lang="en-US" dirty="0"/>
              <a:t>paid in producing the actual quantity of finished goods.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6125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 smtClean="0">
                <a:latin typeface="Arial" charset="0"/>
              </a:rPr>
              <a:t>Calculating price </a:t>
            </a:r>
            <a:r>
              <a:rPr lang="en-AU" dirty="0">
                <a:latin typeface="Arial" charset="0"/>
              </a:rPr>
              <a:t>and usage variances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527932" y="5157192"/>
            <a:ext cx="7848871" cy="1061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 dirty="0"/>
              <a:t>Based on the Flexed budget</a:t>
            </a:r>
          </a:p>
          <a:p>
            <a:pPr eaLnBrk="1" hangingPunct="1">
              <a:spcBef>
                <a:spcPct val="50000"/>
              </a:spcBef>
            </a:pPr>
            <a:r>
              <a:rPr lang="en-AU" u="sng" dirty="0" err="1" smtClean="0"/>
              <a:t>Note</a:t>
            </a:r>
            <a:r>
              <a:rPr lang="en-AU" dirty="0" err="1" smtClean="0"/>
              <a:t>:Standard</a:t>
            </a:r>
            <a:r>
              <a:rPr lang="en-AU" dirty="0" smtClean="0"/>
              <a:t> </a:t>
            </a:r>
            <a:r>
              <a:rPr lang="en-AU" dirty="0"/>
              <a:t>quantity refers to the quantity of materials or labour based on the actual quantity of finished goods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1" y="1626887"/>
            <a:ext cx="6810375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387723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0"/>
            <a:ext cx="8229600" cy="836712"/>
          </a:xfrm>
        </p:spPr>
        <p:txBody>
          <a:bodyPr/>
          <a:lstStyle/>
          <a:p>
            <a:r>
              <a:rPr lang="en-US" dirty="0" smtClean="0"/>
              <a:t>Materials usage variance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1681"/>
            <a:ext cx="6264696" cy="5405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8753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Materials price variance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25540"/>
            <a:ext cx="6929016" cy="3103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344" y="3840069"/>
            <a:ext cx="6929016" cy="2397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941965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9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sz="3600">
                <a:latin typeface="Arial" charset="0"/>
              </a:rPr>
              <a:t>Materials price and usage variance: Plastic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  <p:graphicFrame>
        <p:nvGraphicFramePr>
          <p:cNvPr id="48193" name="Group 6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663449324"/>
              </p:ext>
            </p:extLst>
          </p:nvPr>
        </p:nvGraphicFramePr>
        <p:xfrm>
          <a:off x="0" y="1341438"/>
          <a:ext cx="8353425" cy="4640262"/>
        </p:xfrm>
        <a:graphic>
          <a:graphicData uri="http://schemas.openxmlformats.org/drawingml/2006/table">
            <a:tbl>
              <a:tblPr/>
              <a:tblGrid>
                <a:gridCol w="2784475"/>
                <a:gridCol w="2784475"/>
                <a:gridCol w="2784475"/>
              </a:tblGrid>
              <a:tr h="649288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SQ x SP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SP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AP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9000 x 2 = 18000 @ £1.50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£27,000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19,000 @ £1.50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£28,500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19,000 @ £1.40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£26,600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Usage variance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Price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£1,500 A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(Table 17.8)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£1,900 F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(Table 17.9)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875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1000 pieces of plastic @ £1.50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Total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19000 pieces of plastic @ 10 cents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2013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£400 F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(Table 17.7)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38844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Understanding material variances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Efficiency variance:</a:t>
            </a:r>
          </a:p>
          <a:p>
            <a:pPr lvl="1"/>
            <a:r>
              <a:rPr lang="en-US" dirty="0"/>
              <a:t>poor productivity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out</a:t>
            </a:r>
            <a:r>
              <a:rPr lang="en-US" dirty="0"/>
              <a:t>-of-date bill of materials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poor </a:t>
            </a:r>
            <a:r>
              <a:rPr lang="en-US" dirty="0"/>
              <a:t>quality materials</a:t>
            </a:r>
            <a:r>
              <a:rPr lang="en-US" dirty="0" smtClean="0"/>
              <a:t>.</a:t>
            </a:r>
          </a:p>
          <a:p>
            <a:r>
              <a:rPr lang="en-US" dirty="0" smtClean="0"/>
              <a:t>Price variance:</a:t>
            </a:r>
          </a:p>
          <a:p>
            <a:pPr lvl="1"/>
            <a:r>
              <a:rPr lang="en-US" dirty="0"/>
              <a:t>changes in supplier prices not yet reflected in the bill of materials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poor </a:t>
            </a:r>
            <a:r>
              <a:rPr lang="en-US" dirty="0"/>
              <a:t>purchasing.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27392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Labour</a:t>
            </a:r>
            <a:r>
              <a:rPr lang="en-US" dirty="0" smtClean="0"/>
              <a:t> efficiency variance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915275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79181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Labour</a:t>
            </a:r>
            <a:r>
              <a:rPr lang="en-US" dirty="0" smtClean="0"/>
              <a:t> rate variance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863" y="1484784"/>
            <a:ext cx="6772275" cy="461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34336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sz="3600">
                <a:latin typeface="Arial" charset="0"/>
              </a:rPr>
              <a:t>Labour efficiency &amp; rate variance: Skilled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  <p:graphicFrame>
        <p:nvGraphicFramePr>
          <p:cNvPr id="54319" name="Group 47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401473823"/>
              </p:ext>
            </p:extLst>
          </p:nvPr>
        </p:nvGraphicFramePr>
        <p:xfrm>
          <a:off x="0" y="1928813"/>
          <a:ext cx="8353425" cy="4132262"/>
        </p:xfrm>
        <a:graphic>
          <a:graphicData uri="http://schemas.openxmlformats.org/drawingml/2006/table">
            <a:tbl>
              <a:tblPr/>
              <a:tblGrid>
                <a:gridCol w="2784475"/>
                <a:gridCol w="2784475"/>
                <a:gridCol w="2784475"/>
              </a:tblGrid>
              <a:tr h="500063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SQ x SP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SP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AP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9000 x 6 = 54,000 @ £15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£810,000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@ £15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£825,000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@ £15.25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£838,750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5638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Efficiency variance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Rate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£15,000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£13,750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0063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1,000 hours @ £15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Total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hours @ 0.25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£28,750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86621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Understanding </a:t>
            </a:r>
            <a:r>
              <a:rPr lang="en-US" dirty="0" err="1" smtClean="0"/>
              <a:t>labour</a:t>
            </a:r>
            <a:r>
              <a:rPr lang="en-US" dirty="0" smtClean="0"/>
              <a:t> variances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Efficiency:</a:t>
            </a:r>
          </a:p>
          <a:p>
            <a:pPr lvl="1"/>
            <a:r>
              <a:rPr lang="en-US" dirty="0"/>
              <a:t>poor-quality material that required greater skill to work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lack of unskilled </a:t>
            </a:r>
            <a:r>
              <a:rPr lang="en-US" dirty="0" err="1"/>
              <a:t>labour</a:t>
            </a:r>
            <a:r>
              <a:rPr lang="en-US" dirty="0"/>
              <a:t> that was replaced by skilled </a:t>
            </a:r>
            <a:r>
              <a:rPr lang="en-US" dirty="0" err="1"/>
              <a:t>labour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poor </a:t>
            </a:r>
            <a:r>
              <a:rPr lang="en-US" dirty="0"/>
              <a:t>production planning</a:t>
            </a:r>
            <a:r>
              <a:rPr lang="en-US" dirty="0" smtClean="0"/>
              <a:t>.</a:t>
            </a:r>
          </a:p>
          <a:p>
            <a:r>
              <a:rPr lang="en-US" dirty="0" smtClean="0"/>
              <a:t>Rate:</a:t>
            </a:r>
          </a:p>
          <a:p>
            <a:pPr lvl="1"/>
            <a:r>
              <a:rPr lang="en-US" dirty="0"/>
              <a:t>unplanned overtime payments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a </a:t>
            </a:r>
            <a:r>
              <a:rPr lang="en-US" dirty="0"/>
              <a:t>negotiated wage increase that has not been included in the </a:t>
            </a:r>
            <a:r>
              <a:rPr lang="en-US" dirty="0" err="1"/>
              <a:t>labour</a:t>
            </a:r>
            <a:r>
              <a:rPr lang="en-US" dirty="0"/>
              <a:t> routing.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807842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Variable overhead efficiency variance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2309813"/>
            <a:ext cx="6934200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06489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Variable overhead spending variance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2338388"/>
            <a:ext cx="687705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94388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Variable overhead variance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/>
          </a:p>
        </p:txBody>
      </p:sp>
      <p:graphicFrame>
        <p:nvGraphicFramePr>
          <p:cNvPr id="77827" name="Group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466022220"/>
              </p:ext>
            </p:extLst>
          </p:nvPr>
        </p:nvGraphicFramePr>
        <p:xfrm>
          <a:off x="0" y="1484313"/>
          <a:ext cx="8353425" cy="4132262"/>
        </p:xfrm>
        <a:graphic>
          <a:graphicData uri="http://schemas.openxmlformats.org/drawingml/2006/table">
            <a:tbl>
              <a:tblPr/>
              <a:tblGrid>
                <a:gridCol w="2784475"/>
                <a:gridCol w="2784475"/>
                <a:gridCol w="2784475"/>
              </a:tblGrid>
              <a:tr h="500063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SQ x SP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SP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AQ x AP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9000 x 6 = 54,000 @ £5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£270,000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@ £5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£275,000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@ £5.15</a:t>
                      </a:r>
                    </a:p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£283,250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5638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Efficiency variance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Spending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£5,000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£8,250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0063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1,000 hours @ £5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Total variance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55,000 hours @ 0.15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£13,250 </a:t>
                      </a:r>
                      <a:r>
                        <a:rPr kumimoji="0" lang="en-AU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</a:t>
                      </a:r>
                      <a:endParaRPr kumimoji="0" lang="en-AU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5173824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Fixed cost variance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Changes </a:t>
            </a:r>
            <a:r>
              <a:rPr lang="en-US" dirty="0"/>
              <a:t>in quantity cannot influence fixed costs (which by </a:t>
            </a:r>
            <a:r>
              <a:rPr lang="en-US" dirty="0" smtClean="0"/>
              <a:t>definition are </a:t>
            </a:r>
            <a:r>
              <a:rPr lang="en-US" dirty="0"/>
              <a:t>constant over different levels of production), so any variance must be the result of a spending variance.</a:t>
            </a:r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variance is an adverse </a:t>
            </a:r>
            <a:r>
              <a:rPr lang="en-US" dirty="0" smtClean="0"/>
              <a:t>£5,000</a:t>
            </a:r>
            <a:r>
              <a:rPr lang="en-US" dirty="0"/>
              <a:t>, because costs of £</a:t>
            </a:r>
            <a:r>
              <a:rPr lang="en-US" dirty="0" smtClean="0"/>
              <a:t>130,000 </a:t>
            </a:r>
            <a:r>
              <a:rPr lang="en-US" dirty="0"/>
              <a:t>exceed the budget cost of £</a:t>
            </a:r>
            <a:r>
              <a:rPr lang="en-US" dirty="0" smtClean="0"/>
              <a:t>125,000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247243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Overhead variances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As variable overheads will commonly be based on labour hours, the reasons for a labour efficiency variance will also relate to variable overhead variance, although the reasons for a spending variance may be different</a:t>
            </a:r>
          </a:p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As fixed costs are independent of volume, the fixed cost variance is always a spending variance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120746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739775"/>
          </a:xfrm>
        </p:spPr>
        <p:txBody>
          <a:bodyPr/>
          <a:lstStyle/>
          <a:p>
            <a:pPr eaLnBrk="1" hangingPunct="1"/>
            <a:r>
              <a:rPr lang="en-GB" sz="4000" dirty="0">
                <a:latin typeface="Arial" charset="0"/>
              </a:rPr>
              <a:t>Reconciling </a:t>
            </a:r>
            <a:r>
              <a:rPr lang="en-GB" sz="4000" dirty="0" smtClean="0">
                <a:latin typeface="Arial" charset="0"/>
              </a:rPr>
              <a:t>the variances</a:t>
            </a:r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056783" cy="541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1217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Understanding variances</a:t>
            </a:r>
            <a:endParaRPr lang="en-AU">
              <a:latin typeface="Arial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Interdependencies</a:t>
            </a:r>
          </a:p>
          <a:p>
            <a:pPr lvl="1" eaLnBrk="1" hangingPunct="1"/>
            <a:r>
              <a:rPr lang="en-AU">
                <a:latin typeface="Arial" charset="0"/>
              </a:rPr>
              <a:t>Between efficiency and price</a:t>
            </a:r>
          </a:p>
          <a:p>
            <a:pPr lvl="1" eaLnBrk="1" hangingPunct="1"/>
            <a:r>
              <a:rPr lang="en-AU">
                <a:latin typeface="Arial" charset="0"/>
              </a:rPr>
              <a:t>Between materials and labour</a:t>
            </a:r>
          </a:p>
          <a:p>
            <a:pPr eaLnBrk="1" hangingPunct="1"/>
            <a:r>
              <a:rPr lang="en-AU">
                <a:latin typeface="Arial" charset="0"/>
              </a:rPr>
              <a:t>Poor quality materials may result in more labour hours</a:t>
            </a:r>
          </a:p>
          <a:p>
            <a:pPr eaLnBrk="1" hangingPunct="1"/>
            <a:r>
              <a:rPr lang="en-AU">
                <a:latin typeface="Arial" charset="0"/>
              </a:rPr>
              <a:t>Untrained labour may result in more wastage of materials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940623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Limitations </a:t>
            </a:r>
            <a:r>
              <a:rPr lang="en-GB" dirty="0">
                <a:latin typeface="Arial" charset="0"/>
              </a:rPr>
              <a:t>of variance analysis</a:t>
            </a:r>
          </a:p>
        </p:txBody>
      </p:sp>
      <p:sp>
        <p:nvSpPr>
          <p:cNvPr id="26627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sz="2400" dirty="0">
                <a:latin typeface="Arial" charset="0"/>
              </a:rPr>
              <a:t>Variance analysis </a:t>
            </a:r>
            <a:r>
              <a:rPr lang="en-GB" sz="2400" dirty="0" smtClean="0">
                <a:latin typeface="Arial" charset="0"/>
              </a:rPr>
              <a:t>emphasises </a:t>
            </a:r>
            <a:r>
              <a:rPr lang="en-GB" sz="2400" dirty="0">
                <a:latin typeface="Arial" charset="0"/>
              </a:rPr>
              <a:t>variable costs in a manufacturing </a:t>
            </a:r>
            <a:r>
              <a:rPr lang="en-GB" sz="2400" dirty="0" smtClean="0">
                <a:latin typeface="Arial" charset="0"/>
              </a:rPr>
              <a:t>environment where </a:t>
            </a:r>
            <a:r>
              <a:rPr lang="en-US" sz="2400" dirty="0" err="1" smtClean="0"/>
              <a:t>labour</a:t>
            </a:r>
            <a:r>
              <a:rPr lang="en-US" sz="2400" dirty="0" smtClean="0"/>
              <a:t> </a:t>
            </a:r>
            <a:r>
              <a:rPr lang="en-US" sz="2400" dirty="0"/>
              <a:t>costs </a:t>
            </a:r>
            <a:r>
              <a:rPr lang="en-US" sz="2400" dirty="0" smtClean="0"/>
              <a:t>are typically </a:t>
            </a:r>
            <a:r>
              <a:rPr lang="en-US" sz="2400" dirty="0"/>
              <a:t>a low proportion of manufacturing cost, </a:t>
            </a:r>
            <a:r>
              <a:rPr lang="en-US" sz="2400" dirty="0" smtClean="0"/>
              <a:t>but material </a:t>
            </a:r>
            <a:r>
              <a:rPr lang="en-US" sz="2400" dirty="0"/>
              <a:t>costs are typically high and variance analysis has </a:t>
            </a:r>
            <a:r>
              <a:rPr lang="en-US" sz="2400" dirty="0" smtClean="0"/>
              <a:t>a role </a:t>
            </a:r>
            <a:r>
              <a:rPr lang="en-US" sz="2400" dirty="0"/>
              <a:t>to play in many organizations that incur high costs for purchased goods (including retailers).</a:t>
            </a:r>
            <a:endParaRPr lang="en-GB" sz="2400" dirty="0">
              <a:latin typeface="Arial" charset="0"/>
            </a:endParaRPr>
          </a:p>
          <a:p>
            <a:pPr>
              <a:buFont typeface="Wingdings" charset="2"/>
              <a:buChar char="Ø"/>
            </a:pPr>
            <a:r>
              <a:rPr lang="en-GB" sz="2400" dirty="0">
                <a:latin typeface="Arial" charset="0"/>
              </a:rPr>
              <a:t>In the non-manufacturing sector, overheads form the dominant part of the cost of producing a service and so price and usage variance analysis has a limited role to play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82019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Limitations </a:t>
            </a:r>
            <a:r>
              <a:rPr lang="en-GB" dirty="0">
                <a:latin typeface="Arial" charset="0"/>
              </a:rPr>
              <a:t>of variance analysis</a:t>
            </a:r>
            <a:endParaRPr lang="en-AU" dirty="0">
              <a:latin typeface="Arial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Reducing variances based on standard costs can be an overly restrictive approach in a TQM, JIT or continuous improvement environment as the tendency may be to aim at the more obvious cost reductions (cheaper labour and materials) rather than issues of quality, reliability, on-time-delivery, flexibility, etc.</a:t>
            </a:r>
            <a:r>
              <a:rPr lang="en-GB" sz="2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  <a:p>
            <a:pPr eaLnBrk="1" hangingPunct="1">
              <a:buFont typeface="Wingdings" pitchFamily="2" charset="2"/>
              <a:buChar char="n"/>
              <a:defRPr/>
            </a:pPr>
            <a:endParaRPr lang="en-AU" sz="2800" dirty="0" smtClean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088025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From variance analysis to cost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O</a:t>
            </a:r>
            <a:r>
              <a:rPr lang="en-US" dirty="0" smtClean="0"/>
              <a:t>rganizations </a:t>
            </a:r>
            <a:r>
              <a:rPr lang="en-US" dirty="0"/>
              <a:t>can use variance analysis in a number of ways to support their business strategy</a:t>
            </a:r>
            <a:r>
              <a:rPr lang="en-US" dirty="0" smtClean="0"/>
              <a:t>, most commonly by </a:t>
            </a:r>
            <a:r>
              <a:rPr lang="en-US" dirty="0"/>
              <a:t>investigating the reasons for variations between budget and actual costs, even if those costs are </a:t>
            </a:r>
            <a:r>
              <a:rPr lang="en-US" dirty="0" smtClean="0"/>
              <a:t>independent of </a:t>
            </a:r>
            <a:r>
              <a:rPr lang="en-US" dirty="0"/>
              <a:t>volume. </a:t>
            </a:r>
            <a:endParaRPr lang="en-US" dirty="0" smtClean="0"/>
          </a:p>
          <a:p>
            <a:r>
              <a:rPr lang="en-US" dirty="0" smtClean="0"/>
              <a:t>These variations may </a:t>
            </a:r>
            <a:r>
              <a:rPr lang="en-US" dirty="0"/>
              <a:t>identify poor budgeting practice, lack of effective cost control, poor </a:t>
            </a:r>
            <a:r>
              <a:rPr lang="en-US" dirty="0" smtClean="0"/>
              <a:t>purchasing practices</a:t>
            </a:r>
            <a:r>
              <a:rPr lang="en-US" dirty="0"/>
              <a:t>, or variations in the usage or purchase price of resources that may be outside a manager’s control.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447359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>
                <a:latin typeface="Arial" charset="0"/>
              </a:rPr>
              <a:t>Cost control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Cost control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reducing costs while maintaining the same levels of productivity or maintaining costs while increasing levels of </a:t>
            </a:r>
            <a:r>
              <a:rPr lang="en-GB" dirty="0" smtClean="0">
                <a:latin typeface="Arial" charset="0"/>
              </a:rPr>
              <a:t>productivity, typically through </a:t>
            </a:r>
            <a:r>
              <a:rPr lang="en-GB" dirty="0">
                <a:latin typeface="Arial" charset="0"/>
              </a:rPr>
              <a:t>economies of scale or efficiencies in producing goods or services </a:t>
            </a:r>
            <a:endParaRPr lang="en-GB" dirty="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dirty="0" smtClean="0">
                <a:latin typeface="Arial" charset="0"/>
              </a:rPr>
              <a:t>“Cost down”</a:t>
            </a:r>
          </a:p>
          <a:p>
            <a:pPr lvl="1"/>
            <a:r>
              <a:rPr lang="en-US" dirty="0"/>
              <a:t>working with suppliers to reduce the cost of purchased materials or components, improve </a:t>
            </a:r>
            <a:r>
              <a:rPr lang="en-US" dirty="0" smtClean="0"/>
              <a:t>purchasing processes</a:t>
            </a:r>
            <a:r>
              <a:rPr lang="en-US" dirty="0"/>
              <a:t>, reduce inventory and eliminate waste.</a:t>
            </a:r>
            <a:endParaRPr lang="en-GB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3635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Cost improvement</a:t>
            </a:r>
            <a:endParaRPr lang="en-AU">
              <a:latin typeface="Arial" charset="0"/>
            </a:endParaRPr>
          </a:p>
        </p:txBody>
      </p:sp>
      <p:sp>
        <p:nvSpPr>
          <p:cNvPr id="29699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400" dirty="0">
                <a:latin typeface="Arial" charset="0"/>
              </a:rPr>
              <a:t>Cost improvement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ensure that limited resources are effectively utilised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best achieved by understanding the causes of costs – the cost drivers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Business process re-engineering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Examining cross-departmental activities to identify duplication and quality problems</a:t>
            </a:r>
          </a:p>
          <a:p>
            <a:r>
              <a:rPr lang="en-US" sz="2400" dirty="0"/>
              <a:t>What is being done? Why is it being done</a:t>
            </a:r>
            <a:r>
              <a:rPr lang="en-US" sz="2400" dirty="0" smtClean="0"/>
              <a:t>? When </a:t>
            </a:r>
            <a:r>
              <a:rPr lang="en-US" sz="2400" dirty="0"/>
              <a:t>is it being done? Where is it being done? How is it being done?</a:t>
            </a: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02447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AU" sz="2800" dirty="0">
                <a:latin typeface="Arial" charset="0"/>
              </a:rPr>
              <a:t>Flexible budgets</a:t>
            </a:r>
          </a:p>
          <a:p>
            <a:pPr eaLnBrk="1" hangingPunct="1"/>
            <a:r>
              <a:rPr lang="en-AU" sz="2800" dirty="0" smtClean="0">
                <a:latin typeface="Arial" charset="0"/>
              </a:rPr>
              <a:t>Calculating </a:t>
            </a:r>
            <a:endParaRPr lang="en-AU" sz="2800" dirty="0">
              <a:latin typeface="Arial" charset="0"/>
            </a:endParaRPr>
          </a:p>
          <a:p>
            <a:pPr lvl="1" eaLnBrk="1" hangingPunct="1"/>
            <a:r>
              <a:rPr lang="en-AU" sz="2600" dirty="0">
                <a:latin typeface="Arial" charset="0"/>
              </a:rPr>
              <a:t>Sales price/quantity variances</a:t>
            </a:r>
          </a:p>
          <a:p>
            <a:pPr lvl="1" eaLnBrk="1" hangingPunct="1"/>
            <a:r>
              <a:rPr lang="en-AU" sz="2600" dirty="0" smtClean="0">
                <a:latin typeface="Arial" charset="0"/>
              </a:rPr>
              <a:t>Material price</a:t>
            </a:r>
            <a:r>
              <a:rPr lang="en-AU" sz="2600" dirty="0">
                <a:latin typeface="Arial" charset="0"/>
              </a:rPr>
              <a:t>/usage </a:t>
            </a:r>
            <a:r>
              <a:rPr lang="en-AU" sz="2600" dirty="0" smtClean="0">
                <a:latin typeface="Arial" charset="0"/>
              </a:rPr>
              <a:t>variances</a:t>
            </a:r>
            <a:endParaRPr lang="en-AU" sz="2600" dirty="0">
              <a:latin typeface="Arial" charset="0"/>
            </a:endParaRPr>
          </a:p>
          <a:p>
            <a:pPr lvl="1" eaLnBrk="1" hangingPunct="1"/>
            <a:r>
              <a:rPr lang="en-AU" sz="2600" dirty="0" smtClean="0">
                <a:latin typeface="Arial" charset="0"/>
              </a:rPr>
              <a:t>Labour efficiency</a:t>
            </a:r>
            <a:r>
              <a:rPr lang="en-AU" sz="2600" dirty="0">
                <a:latin typeface="Arial" charset="0"/>
              </a:rPr>
              <a:t>/rate variances </a:t>
            </a:r>
            <a:endParaRPr lang="en-AU" sz="2600" dirty="0" smtClean="0">
              <a:latin typeface="Arial" charset="0"/>
            </a:endParaRPr>
          </a:p>
          <a:p>
            <a:pPr lvl="1" eaLnBrk="1" hangingPunct="1"/>
            <a:r>
              <a:rPr lang="en-AU" sz="2600" dirty="0" smtClean="0">
                <a:latin typeface="Arial" charset="0"/>
              </a:rPr>
              <a:t>Efficiency</a:t>
            </a:r>
            <a:r>
              <a:rPr lang="en-AU" sz="2600" dirty="0">
                <a:latin typeface="Arial" charset="0"/>
              </a:rPr>
              <a:t>/spending variances for </a:t>
            </a:r>
            <a:r>
              <a:rPr lang="en-AU" sz="2600" dirty="0" smtClean="0">
                <a:latin typeface="Arial" charset="0"/>
              </a:rPr>
              <a:t>overhead</a:t>
            </a:r>
          </a:p>
          <a:p>
            <a:r>
              <a:rPr lang="en-AU" sz="2800" dirty="0" smtClean="0">
                <a:latin typeface="Arial" charset="0"/>
              </a:rPr>
              <a:t>Reconciling the variances</a:t>
            </a:r>
            <a:endParaRPr lang="en-AU" sz="2800" dirty="0">
              <a:latin typeface="Arial" charset="0"/>
            </a:endParaRPr>
          </a:p>
          <a:p>
            <a:pPr eaLnBrk="1" hangingPunct="1"/>
            <a:r>
              <a:rPr lang="en-AU" sz="2800" dirty="0" smtClean="0">
                <a:latin typeface="Arial" charset="0"/>
              </a:rPr>
              <a:t>Understanding the </a:t>
            </a:r>
            <a:r>
              <a:rPr lang="en-AU" sz="2800">
                <a:latin typeface="Arial" charset="0"/>
              </a:rPr>
              <a:t>causes </a:t>
            </a:r>
            <a:r>
              <a:rPr lang="en-AU" sz="2800" smtClean="0">
                <a:latin typeface="Arial" charset="0"/>
              </a:rPr>
              <a:t>of, and </a:t>
            </a:r>
            <a:r>
              <a:rPr lang="en-AU" sz="2800" dirty="0" smtClean="0">
                <a:latin typeface="Arial" charset="0"/>
              </a:rPr>
              <a:t>interdependencies between variances</a:t>
            </a:r>
            <a:endParaRPr lang="en-AU" sz="2800" dirty="0">
              <a:latin typeface="Arial" charset="0"/>
            </a:endParaRPr>
          </a:p>
          <a:p>
            <a:pPr eaLnBrk="1" hangingPunct="1"/>
            <a:r>
              <a:rPr lang="en-AU" sz="2800" dirty="0">
                <a:latin typeface="Arial" charset="0"/>
              </a:rPr>
              <a:t>Limitations </a:t>
            </a:r>
            <a:r>
              <a:rPr lang="en-AU" sz="2800" dirty="0" smtClean="0">
                <a:latin typeface="Arial" charset="0"/>
              </a:rPr>
              <a:t>of </a:t>
            </a:r>
            <a:r>
              <a:rPr lang="en-AU" sz="2800" dirty="0">
                <a:latin typeface="Arial" charset="0"/>
              </a:rPr>
              <a:t>variance analysis</a:t>
            </a:r>
          </a:p>
          <a:p>
            <a:pPr eaLnBrk="1" hangingPunct="1"/>
            <a:r>
              <a:rPr lang="en-AU" sz="2800" dirty="0" smtClean="0">
                <a:latin typeface="Arial" charset="0"/>
              </a:rPr>
              <a:t>Approaches to cost </a:t>
            </a:r>
            <a:r>
              <a:rPr lang="en-AU" sz="2800" dirty="0">
                <a:latin typeface="Arial" charset="0"/>
              </a:rPr>
              <a:t>control</a:t>
            </a:r>
          </a:p>
          <a:p>
            <a:pPr eaLnBrk="1" hangingPunct="1">
              <a:buFont typeface="Wingdings" charset="0"/>
              <a:buNone/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2190425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99</TotalTime>
  <Words>1456</Words>
  <Application>Microsoft Office PowerPoint</Application>
  <PresentationFormat>On-screen Show (4:3)</PresentationFormat>
  <Paragraphs>223</Paragraphs>
  <Slides>39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1" baseType="lpstr">
      <vt:lpstr>Theme2</vt:lpstr>
      <vt:lpstr>Document</vt:lpstr>
      <vt:lpstr>Slide 1</vt:lpstr>
      <vt:lpstr>Overview</vt:lpstr>
      <vt:lpstr>Budgetary control</vt:lpstr>
      <vt:lpstr>Typical budget v actual report</vt:lpstr>
      <vt:lpstr> Variance report for a single cost</vt:lpstr>
      <vt:lpstr>Flexible budgets</vt:lpstr>
      <vt:lpstr>Advantages of the flexed budget</vt:lpstr>
      <vt:lpstr>Variance analysis</vt:lpstr>
      <vt:lpstr>Variance analysis process</vt:lpstr>
      <vt:lpstr>Variance analysis</vt:lpstr>
      <vt:lpstr>Variance analysis</vt:lpstr>
      <vt:lpstr>Budget v. actual report</vt:lpstr>
      <vt:lpstr>Flexible budget</vt:lpstr>
      <vt:lpstr>Variance report</vt:lpstr>
      <vt:lpstr>Sales variances</vt:lpstr>
      <vt:lpstr>Sales variances</vt:lpstr>
      <vt:lpstr>Cost variances</vt:lpstr>
      <vt:lpstr>Calculating price and usage variances</vt:lpstr>
      <vt:lpstr>Materials usage variance</vt:lpstr>
      <vt:lpstr>Materials price variance</vt:lpstr>
      <vt:lpstr>Materials price and usage variance: Plastic</vt:lpstr>
      <vt:lpstr>Understanding material variances</vt:lpstr>
      <vt:lpstr>Labour efficiency variance</vt:lpstr>
      <vt:lpstr>Labour rate variance</vt:lpstr>
      <vt:lpstr>Labour efficiency &amp; rate variance: Skilled</vt:lpstr>
      <vt:lpstr>Understanding labour variances</vt:lpstr>
      <vt:lpstr>Variable overhead efficiency variance</vt:lpstr>
      <vt:lpstr>Variable overhead spending variance</vt:lpstr>
      <vt:lpstr>Variable overhead variance</vt:lpstr>
      <vt:lpstr>Fixed cost variance</vt:lpstr>
      <vt:lpstr>Overhead variances</vt:lpstr>
      <vt:lpstr>Reconciling the variances</vt:lpstr>
      <vt:lpstr>Understanding variances</vt:lpstr>
      <vt:lpstr>Limitations of variance analysis</vt:lpstr>
      <vt:lpstr>Limitations of variance analysis</vt:lpstr>
      <vt:lpstr>From variance analysis to cost control</vt:lpstr>
      <vt:lpstr>Cost control</vt:lpstr>
      <vt:lpstr>Cost improvement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15</cp:revision>
  <dcterms:created xsi:type="dcterms:W3CDTF">2011-03-17T09:17:02Z</dcterms:created>
  <dcterms:modified xsi:type="dcterms:W3CDTF">2012-09-27T16:00:22Z</dcterms:modified>
</cp:coreProperties>
</file>