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9" r:id="rId2"/>
    <p:sldId id="256" r:id="rId3"/>
    <p:sldId id="257" r:id="rId4"/>
    <p:sldId id="258" r:id="rId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BC22C65-973F-1850-63D8-C79C27DE543D}" v="145" dt="2026-10-17T12:31:49.92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p:cViewPr>
        <p:scale>
          <a:sx n="102" d="100"/>
          <a:sy n="102" d="100"/>
        </p:scale>
        <p:origin x="918" y="162"/>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11" Type="http://schemas.microsoft.com/office/2015/10/relationships/revisionInfo" Target="revisionInfo.xml"/><Relationship Id="rId5" Type="http://schemas.openxmlformats.org/officeDocument/2006/relationships/slide" Target="slides/slide4.xml"/><Relationship Id="rId10"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on Castro Solonzo (2408787)" userId="S::2408787@student.uwtsd.ac.uk::691f3cef-9680-4626-bb8a-bad18efa9ede" providerId="AD" clId="Web-{7BC22C65-973F-1850-63D8-C79C27DE543D}"/>
    <pc:docChg chg="modSld">
      <pc:chgData name="Don Castro Solonzo (2408787)" userId="S::2408787@student.uwtsd.ac.uk::691f3cef-9680-4626-bb8a-bad18efa9ede" providerId="AD" clId="Web-{7BC22C65-973F-1850-63D8-C79C27DE543D}" dt="2026-10-17T12:31:48.070" v="102" actId="20577"/>
      <pc:docMkLst>
        <pc:docMk/>
      </pc:docMkLst>
      <pc:sldChg chg="modSp">
        <pc:chgData name="Don Castro Solonzo (2408787)" userId="S::2408787@student.uwtsd.ac.uk::691f3cef-9680-4626-bb8a-bad18efa9ede" providerId="AD" clId="Web-{7BC22C65-973F-1850-63D8-C79C27DE543D}" dt="2026-10-17T12:10:49.775" v="13" actId="1076"/>
        <pc:sldMkLst>
          <pc:docMk/>
          <pc:sldMk cId="0" sldId="256"/>
        </pc:sldMkLst>
        <pc:spChg chg="mod">
          <ac:chgData name="Don Castro Solonzo (2408787)" userId="S::2408787@student.uwtsd.ac.uk::691f3cef-9680-4626-bb8a-bad18efa9ede" providerId="AD" clId="Web-{7BC22C65-973F-1850-63D8-C79C27DE543D}" dt="2026-10-17T12:10:42.712" v="12" actId="1076"/>
          <ac:spMkLst>
            <pc:docMk/>
            <pc:sldMk cId="0" sldId="256"/>
            <ac:spMk id="11" creationId="{00000000-0000-0000-0000-000000000000}"/>
          </ac:spMkLst>
        </pc:spChg>
        <pc:spChg chg="mod">
          <ac:chgData name="Don Castro Solonzo (2408787)" userId="S::2408787@student.uwtsd.ac.uk::691f3cef-9680-4626-bb8a-bad18efa9ede" providerId="AD" clId="Web-{7BC22C65-973F-1850-63D8-C79C27DE543D}" dt="2026-10-17T12:10:49.775" v="13" actId="1076"/>
          <ac:spMkLst>
            <pc:docMk/>
            <pc:sldMk cId="0" sldId="256"/>
            <ac:spMk id="12" creationId="{00000000-0000-0000-0000-000000000000}"/>
          </ac:spMkLst>
        </pc:spChg>
        <pc:spChg chg="mod">
          <ac:chgData name="Don Castro Solonzo (2408787)" userId="S::2408787@student.uwtsd.ac.uk::691f3cef-9680-4626-bb8a-bad18efa9ede" providerId="AD" clId="Web-{7BC22C65-973F-1850-63D8-C79C27DE543D}" dt="2026-10-17T12:10:30.243" v="11" actId="1076"/>
          <ac:spMkLst>
            <pc:docMk/>
            <pc:sldMk cId="0" sldId="256"/>
            <ac:spMk id="17" creationId="{00000000-0000-0000-0000-000000000000}"/>
          </ac:spMkLst>
        </pc:spChg>
        <pc:spChg chg="mod">
          <ac:chgData name="Don Castro Solonzo (2408787)" userId="S::2408787@student.uwtsd.ac.uk::691f3cef-9680-4626-bb8a-bad18efa9ede" providerId="AD" clId="Web-{7BC22C65-973F-1850-63D8-C79C27DE543D}" dt="2026-10-17T12:10:24.400" v="10" actId="1076"/>
          <ac:spMkLst>
            <pc:docMk/>
            <pc:sldMk cId="0" sldId="256"/>
            <ac:spMk id="18" creationId="{00000000-0000-0000-0000-000000000000}"/>
          </ac:spMkLst>
        </pc:spChg>
        <pc:spChg chg="mod">
          <ac:chgData name="Don Castro Solonzo (2408787)" userId="S::2408787@student.uwtsd.ac.uk::691f3cef-9680-4626-bb8a-bad18efa9ede" providerId="AD" clId="Web-{7BC22C65-973F-1850-63D8-C79C27DE543D}" dt="2026-10-17T12:10:14.243" v="6" actId="1076"/>
          <ac:spMkLst>
            <pc:docMk/>
            <pc:sldMk cId="0" sldId="256"/>
            <ac:spMk id="19" creationId="{00000000-0000-0000-0000-000000000000}"/>
          </ac:spMkLst>
        </pc:spChg>
        <pc:spChg chg="mod">
          <ac:chgData name="Don Castro Solonzo (2408787)" userId="S::2408787@student.uwtsd.ac.uk::691f3cef-9680-4626-bb8a-bad18efa9ede" providerId="AD" clId="Web-{7BC22C65-973F-1850-63D8-C79C27DE543D}" dt="2026-10-17T12:10:14.275" v="7" actId="1076"/>
          <ac:spMkLst>
            <pc:docMk/>
            <pc:sldMk cId="0" sldId="256"/>
            <ac:spMk id="20" creationId="{00000000-0000-0000-0000-000000000000}"/>
          </ac:spMkLst>
        </pc:spChg>
        <pc:spChg chg="mod">
          <ac:chgData name="Don Castro Solonzo (2408787)" userId="S::2408787@student.uwtsd.ac.uk::691f3cef-9680-4626-bb8a-bad18efa9ede" providerId="AD" clId="Web-{7BC22C65-973F-1850-63D8-C79C27DE543D}" dt="2026-10-17T12:10:14.290" v="8" actId="1076"/>
          <ac:spMkLst>
            <pc:docMk/>
            <pc:sldMk cId="0" sldId="256"/>
            <ac:spMk id="21" creationId="{00000000-0000-0000-0000-000000000000}"/>
          </ac:spMkLst>
        </pc:spChg>
        <pc:spChg chg="mod">
          <ac:chgData name="Don Castro Solonzo (2408787)" userId="S::2408787@student.uwtsd.ac.uk::691f3cef-9680-4626-bb8a-bad18efa9ede" providerId="AD" clId="Web-{7BC22C65-973F-1850-63D8-C79C27DE543D}" dt="2026-10-17T12:10:14.321" v="9" actId="1076"/>
          <ac:spMkLst>
            <pc:docMk/>
            <pc:sldMk cId="0" sldId="256"/>
            <ac:spMk id="22" creationId="{00000000-0000-0000-0000-000000000000}"/>
          </ac:spMkLst>
        </pc:spChg>
      </pc:sldChg>
      <pc:sldChg chg="modSp">
        <pc:chgData name="Don Castro Solonzo (2408787)" userId="S::2408787@student.uwtsd.ac.uk::691f3cef-9680-4626-bb8a-bad18efa9ede" providerId="AD" clId="Web-{7BC22C65-973F-1850-63D8-C79C27DE543D}" dt="2026-10-17T12:31:48.070" v="102" actId="20577"/>
        <pc:sldMkLst>
          <pc:docMk/>
          <pc:sldMk cId="0" sldId="257"/>
        </pc:sldMkLst>
        <pc:spChg chg="mod">
          <ac:chgData name="Don Castro Solonzo (2408787)" userId="S::2408787@student.uwtsd.ac.uk::691f3cef-9680-4626-bb8a-bad18efa9ede" providerId="AD" clId="Web-{7BC22C65-973F-1850-63D8-C79C27DE543D}" dt="2026-10-17T12:31:48.070" v="102" actId="20577"/>
          <ac:spMkLst>
            <pc:docMk/>
            <pc:sldMk cId="0" sldId="257"/>
            <ac:spMk id="13" creationId="{00000000-0000-0000-0000-000000000000}"/>
          </ac:spMkLst>
        </pc:spChg>
      </pc:sldChg>
      <pc:sldChg chg="modSp">
        <pc:chgData name="Don Castro Solonzo (2408787)" userId="S::2408787@student.uwtsd.ac.uk::691f3cef-9680-4626-bb8a-bad18efa9ede" providerId="AD" clId="Web-{7BC22C65-973F-1850-63D8-C79C27DE543D}" dt="2026-10-17T12:17:23.248" v="62"/>
        <pc:sldMkLst>
          <pc:docMk/>
          <pc:sldMk cId="3856621150" sldId="258"/>
        </pc:sldMkLst>
        <pc:spChg chg="mod">
          <ac:chgData name="Don Castro Solonzo (2408787)" userId="S::2408787@student.uwtsd.ac.uk::691f3cef-9680-4626-bb8a-bad18efa9ede" providerId="AD" clId="Web-{7BC22C65-973F-1850-63D8-C79C27DE543D}" dt="2026-10-17T12:17:23.029" v="49"/>
          <ac:spMkLst>
            <pc:docMk/>
            <pc:sldMk cId="3856621150" sldId="258"/>
            <ac:spMk id="3" creationId="{42A6B819-7735-BFF6-DF47-E38AEC4E3E9C}"/>
          </ac:spMkLst>
        </pc:spChg>
        <pc:spChg chg="mod">
          <ac:chgData name="Don Castro Solonzo (2408787)" userId="S::2408787@student.uwtsd.ac.uk::691f3cef-9680-4626-bb8a-bad18efa9ede" providerId="AD" clId="Web-{7BC22C65-973F-1850-63D8-C79C27DE543D}" dt="2026-10-17T12:17:23.029" v="50"/>
          <ac:spMkLst>
            <pc:docMk/>
            <pc:sldMk cId="3856621150" sldId="258"/>
            <ac:spMk id="5" creationId="{5553BF5D-3E7E-6CA3-53BB-8BF6F43E6161}"/>
          </ac:spMkLst>
        </pc:spChg>
        <pc:spChg chg="mod">
          <ac:chgData name="Don Castro Solonzo (2408787)" userId="S::2408787@student.uwtsd.ac.uk::691f3cef-9680-4626-bb8a-bad18efa9ede" providerId="AD" clId="Web-{7BC22C65-973F-1850-63D8-C79C27DE543D}" dt="2026-10-17T12:17:23.029" v="51"/>
          <ac:spMkLst>
            <pc:docMk/>
            <pc:sldMk cId="3856621150" sldId="258"/>
            <ac:spMk id="10" creationId="{250AEDD9-CDE3-CE11-3E36-76D5B91BD072}"/>
          </ac:spMkLst>
        </pc:spChg>
        <pc:spChg chg="mod">
          <ac:chgData name="Don Castro Solonzo (2408787)" userId="S::2408787@student.uwtsd.ac.uk::691f3cef-9680-4626-bb8a-bad18efa9ede" providerId="AD" clId="Web-{7BC22C65-973F-1850-63D8-C79C27DE543D}" dt="2026-10-17T12:17:23.029" v="52"/>
          <ac:spMkLst>
            <pc:docMk/>
            <pc:sldMk cId="3856621150" sldId="258"/>
            <ac:spMk id="12" creationId="{85487515-FF19-54A6-8A22-A649869145A7}"/>
          </ac:spMkLst>
        </pc:spChg>
        <pc:spChg chg="mod">
          <ac:chgData name="Don Castro Solonzo (2408787)" userId="S::2408787@student.uwtsd.ac.uk::691f3cef-9680-4626-bb8a-bad18efa9ede" providerId="AD" clId="Web-{7BC22C65-973F-1850-63D8-C79C27DE543D}" dt="2026-10-17T12:17:23.029" v="53"/>
          <ac:spMkLst>
            <pc:docMk/>
            <pc:sldMk cId="3856621150" sldId="258"/>
            <ac:spMk id="14" creationId="{B77843D8-18E4-1AD5-5911-6AE230D34E0F}"/>
          </ac:spMkLst>
        </pc:spChg>
        <pc:spChg chg="mod">
          <ac:chgData name="Don Castro Solonzo (2408787)" userId="S::2408787@student.uwtsd.ac.uk::691f3cef-9680-4626-bb8a-bad18efa9ede" providerId="AD" clId="Web-{7BC22C65-973F-1850-63D8-C79C27DE543D}" dt="2026-10-17T12:17:23.045" v="54"/>
          <ac:spMkLst>
            <pc:docMk/>
            <pc:sldMk cId="3856621150" sldId="258"/>
            <ac:spMk id="16" creationId="{0DCFF9A7-DA3D-D3F5-BDFF-865DE3C08FD5}"/>
          </ac:spMkLst>
        </pc:spChg>
        <pc:spChg chg="mod">
          <ac:chgData name="Don Castro Solonzo (2408787)" userId="S::2408787@student.uwtsd.ac.uk::691f3cef-9680-4626-bb8a-bad18efa9ede" providerId="AD" clId="Web-{7BC22C65-973F-1850-63D8-C79C27DE543D}" dt="2026-10-17T12:17:23.045" v="55"/>
          <ac:spMkLst>
            <pc:docMk/>
            <pc:sldMk cId="3856621150" sldId="258"/>
            <ac:spMk id="18" creationId="{382BA5D3-CF1A-E5D7-1303-1D5D8CECF18D}"/>
          </ac:spMkLst>
        </pc:spChg>
        <pc:spChg chg="mod">
          <ac:chgData name="Don Castro Solonzo (2408787)" userId="S::2408787@student.uwtsd.ac.uk::691f3cef-9680-4626-bb8a-bad18efa9ede" providerId="AD" clId="Web-{7BC22C65-973F-1850-63D8-C79C27DE543D}" dt="2026-10-17T12:17:23.045" v="56"/>
          <ac:spMkLst>
            <pc:docMk/>
            <pc:sldMk cId="3856621150" sldId="258"/>
            <ac:spMk id="20" creationId="{06DCA502-D074-D3F4-7260-28A437C4C717}"/>
          </ac:spMkLst>
        </pc:spChg>
        <pc:spChg chg="mod">
          <ac:chgData name="Don Castro Solonzo (2408787)" userId="S::2408787@student.uwtsd.ac.uk::691f3cef-9680-4626-bb8a-bad18efa9ede" providerId="AD" clId="Web-{7BC22C65-973F-1850-63D8-C79C27DE543D}" dt="2026-10-17T12:17:23.045" v="57"/>
          <ac:spMkLst>
            <pc:docMk/>
            <pc:sldMk cId="3856621150" sldId="258"/>
            <ac:spMk id="22" creationId="{367A8A94-E19B-22C4-7AF4-2721097366B0}"/>
          </ac:spMkLst>
        </pc:spChg>
        <pc:spChg chg="mod">
          <ac:chgData name="Don Castro Solonzo (2408787)" userId="S::2408787@student.uwtsd.ac.uk::691f3cef-9680-4626-bb8a-bad18efa9ede" providerId="AD" clId="Web-{7BC22C65-973F-1850-63D8-C79C27DE543D}" dt="2026-10-17T12:17:23.045" v="58"/>
          <ac:spMkLst>
            <pc:docMk/>
            <pc:sldMk cId="3856621150" sldId="258"/>
            <ac:spMk id="24" creationId="{BCCED764-A06D-4F93-8691-C89FCC214D44}"/>
          </ac:spMkLst>
        </pc:spChg>
        <pc:spChg chg="mod">
          <ac:chgData name="Don Castro Solonzo (2408787)" userId="S::2408787@student.uwtsd.ac.uk::691f3cef-9680-4626-bb8a-bad18efa9ede" providerId="AD" clId="Web-{7BC22C65-973F-1850-63D8-C79C27DE543D}" dt="2026-10-17T12:17:23.045" v="59"/>
          <ac:spMkLst>
            <pc:docMk/>
            <pc:sldMk cId="3856621150" sldId="258"/>
            <ac:spMk id="26" creationId="{A83D96A7-1B40-96AD-B7D7-560D7B8D37D8}"/>
          </ac:spMkLst>
        </pc:spChg>
        <pc:spChg chg="mod">
          <ac:chgData name="Don Castro Solonzo (2408787)" userId="S::2408787@student.uwtsd.ac.uk::691f3cef-9680-4626-bb8a-bad18efa9ede" providerId="AD" clId="Web-{7BC22C65-973F-1850-63D8-C79C27DE543D}" dt="2026-10-17T12:17:23.045" v="60"/>
          <ac:spMkLst>
            <pc:docMk/>
            <pc:sldMk cId="3856621150" sldId="258"/>
            <ac:spMk id="28" creationId="{2CFAD3AC-55B8-723B-2BCB-F27D0E76C9AC}"/>
          </ac:spMkLst>
        </pc:spChg>
        <pc:spChg chg="mod">
          <ac:chgData name="Don Castro Solonzo (2408787)" userId="S::2408787@student.uwtsd.ac.uk::691f3cef-9680-4626-bb8a-bad18efa9ede" providerId="AD" clId="Web-{7BC22C65-973F-1850-63D8-C79C27DE543D}" dt="2026-10-17T12:17:23.045" v="61"/>
          <ac:spMkLst>
            <pc:docMk/>
            <pc:sldMk cId="3856621150" sldId="258"/>
            <ac:spMk id="30" creationId="{507EE45D-84DF-C913-3DD1-F6DC7A7FA8F0}"/>
          </ac:spMkLst>
        </pc:spChg>
        <pc:spChg chg="mod">
          <ac:chgData name="Don Castro Solonzo (2408787)" userId="S::2408787@student.uwtsd.ac.uk::691f3cef-9680-4626-bb8a-bad18efa9ede" providerId="AD" clId="Web-{7BC22C65-973F-1850-63D8-C79C27DE543D}" dt="2026-10-17T12:17:23.248" v="62"/>
          <ac:spMkLst>
            <pc:docMk/>
            <pc:sldMk cId="3856621150" sldId="258"/>
            <ac:spMk id="32" creationId="{DC6EF625-5FEB-7CC2-6026-9984598E6AE9}"/>
          </ac:spMkLst>
        </pc:spChg>
      </pc:sldChg>
    </pc:docChg>
  </pc:docChgLst>
  <pc:docChgLst>
    <pc:chgData name="Don Castro Solonzo (2408787)" userId="691f3cef-9680-4626-bb8a-bad18efa9ede" providerId="ADAL" clId="{8A8D08C6-4ADD-44FA-9176-B43708312421}"/>
    <pc:docChg chg="undo custSel modSld">
      <pc:chgData name="Don Castro Solonzo (2408787)" userId="691f3cef-9680-4626-bb8a-bad18efa9ede" providerId="ADAL" clId="{8A8D08C6-4ADD-44FA-9176-B43708312421}" dt="2026-10-03T15:04:31.133" v="77" actId="20577"/>
      <pc:docMkLst>
        <pc:docMk/>
      </pc:docMkLst>
      <pc:sldChg chg="modSp mod">
        <pc:chgData name="Don Castro Solonzo (2408787)" userId="691f3cef-9680-4626-bb8a-bad18efa9ede" providerId="ADAL" clId="{8A8D08C6-4ADD-44FA-9176-B43708312421}" dt="2026-10-03T15:04:31.133" v="77" actId="20577"/>
        <pc:sldMkLst>
          <pc:docMk/>
          <pc:sldMk cId="0" sldId="256"/>
        </pc:sldMkLst>
        <pc:spChg chg="mod">
          <ac:chgData name="Don Castro Solonzo (2408787)" userId="691f3cef-9680-4626-bb8a-bad18efa9ede" providerId="ADAL" clId="{8A8D08C6-4ADD-44FA-9176-B43708312421}" dt="2026-10-03T15:02:05.151" v="73" actId="403"/>
          <ac:spMkLst>
            <pc:docMk/>
            <pc:sldMk cId="0" sldId="256"/>
            <ac:spMk id="2" creationId="{00000000-0000-0000-0000-000000000000}"/>
          </ac:spMkLst>
        </pc:spChg>
        <pc:spChg chg="mod">
          <ac:chgData name="Don Castro Solonzo (2408787)" userId="691f3cef-9680-4626-bb8a-bad18efa9ede" providerId="ADAL" clId="{8A8D08C6-4ADD-44FA-9176-B43708312421}" dt="2026-10-03T15:01:29.060" v="70" actId="255"/>
          <ac:spMkLst>
            <pc:docMk/>
            <pc:sldMk cId="0" sldId="256"/>
            <ac:spMk id="4" creationId="{00000000-0000-0000-0000-000000000000}"/>
          </ac:spMkLst>
        </pc:spChg>
        <pc:spChg chg="mod">
          <ac:chgData name="Don Castro Solonzo (2408787)" userId="691f3cef-9680-4626-bb8a-bad18efa9ede" providerId="ADAL" clId="{8A8D08C6-4ADD-44FA-9176-B43708312421}" dt="2026-10-03T15:02:24.487" v="75" actId="14100"/>
          <ac:spMkLst>
            <pc:docMk/>
            <pc:sldMk cId="0" sldId="256"/>
            <ac:spMk id="5" creationId="{00000000-0000-0000-0000-000000000000}"/>
          </ac:spMkLst>
        </pc:spChg>
        <pc:spChg chg="mod">
          <ac:chgData name="Don Castro Solonzo (2408787)" userId="691f3cef-9680-4626-bb8a-bad18efa9ede" providerId="ADAL" clId="{8A8D08C6-4ADD-44FA-9176-B43708312421}" dt="2026-10-03T15:04:27.739" v="76" actId="14100"/>
          <ac:spMkLst>
            <pc:docMk/>
            <pc:sldMk cId="0" sldId="256"/>
            <ac:spMk id="6" creationId="{00000000-0000-0000-0000-000000000000}"/>
          </ac:spMkLst>
        </pc:spChg>
        <pc:spChg chg="mod">
          <ac:chgData name="Don Castro Solonzo (2408787)" userId="691f3cef-9680-4626-bb8a-bad18efa9ede" providerId="ADAL" clId="{8A8D08C6-4ADD-44FA-9176-B43708312421}" dt="2026-10-03T15:04:31.133" v="77" actId="20577"/>
          <ac:spMkLst>
            <pc:docMk/>
            <pc:sldMk cId="0" sldId="256"/>
            <ac:spMk id="8" creationId="{00000000-0000-0000-0000-000000000000}"/>
          </ac:spMkLst>
        </pc:spChg>
        <pc:spChg chg="mod">
          <ac:chgData name="Don Castro Solonzo (2408787)" userId="691f3cef-9680-4626-bb8a-bad18efa9ede" providerId="ADAL" clId="{8A8D08C6-4ADD-44FA-9176-B43708312421}" dt="2026-10-03T14:59:20.989" v="57" actId="14100"/>
          <ac:spMkLst>
            <pc:docMk/>
            <pc:sldMk cId="0" sldId="256"/>
            <ac:spMk id="42" creationId="{00000000-0000-0000-0000-000000000000}"/>
          </ac:spMkLst>
        </pc:spChg>
        <pc:spChg chg="mod">
          <ac:chgData name="Don Castro Solonzo (2408787)" userId="691f3cef-9680-4626-bb8a-bad18efa9ede" providerId="ADAL" clId="{8A8D08C6-4ADD-44FA-9176-B43708312421}" dt="2026-10-03T14:59:30.464" v="58" actId="14100"/>
          <ac:spMkLst>
            <pc:docMk/>
            <pc:sldMk cId="0" sldId="256"/>
            <ac:spMk id="46" creationId="{00000000-0000-0000-0000-000000000000}"/>
          </ac:spMkLst>
        </pc:spChg>
        <pc:spChg chg="mod">
          <ac:chgData name="Don Castro Solonzo (2408787)" userId="691f3cef-9680-4626-bb8a-bad18efa9ede" providerId="ADAL" clId="{8A8D08C6-4ADD-44FA-9176-B43708312421}" dt="2026-10-03T14:59:38.979" v="59" actId="14100"/>
          <ac:spMkLst>
            <pc:docMk/>
            <pc:sldMk cId="0" sldId="256"/>
            <ac:spMk id="50" creationId="{00000000-0000-0000-0000-000000000000}"/>
          </ac:spMkLst>
        </pc:spChg>
        <pc:spChg chg="mod">
          <ac:chgData name="Don Castro Solonzo (2408787)" userId="691f3cef-9680-4626-bb8a-bad18efa9ede" providerId="ADAL" clId="{8A8D08C6-4ADD-44FA-9176-B43708312421}" dt="2026-10-03T14:59:11.547" v="56" actId="1036"/>
          <ac:spMkLst>
            <pc:docMk/>
            <pc:sldMk cId="0" sldId="256"/>
            <ac:spMk id="54" creationId="{00000000-0000-0000-0000-000000000000}"/>
          </ac:spMkLst>
        </pc:spChg>
      </pc:sldChg>
      <pc:sldChg chg="delSp modSp mod">
        <pc:chgData name="Don Castro Solonzo (2408787)" userId="691f3cef-9680-4626-bb8a-bad18efa9ede" providerId="ADAL" clId="{8A8D08C6-4ADD-44FA-9176-B43708312421}" dt="2026-10-03T14:58:03.139" v="36" actId="255"/>
        <pc:sldMkLst>
          <pc:docMk/>
          <pc:sldMk cId="0" sldId="257"/>
        </pc:sldMkLst>
        <pc:spChg chg="mod">
          <ac:chgData name="Don Castro Solonzo (2408787)" userId="691f3cef-9680-4626-bb8a-bad18efa9ede" providerId="ADAL" clId="{8A8D08C6-4ADD-44FA-9176-B43708312421}" dt="2026-10-03T14:58:03.139" v="36" actId="255"/>
          <ac:spMkLst>
            <pc:docMk/>
            <pc:sldMk cId="0" sldId="257"/>
            <ac:spMk id="5" creationId="{00000000-0000-0000-0000-000000000000}"/>
          </ac:spMkLst>
        </pc:spChg>
        <pc:spChg chg="mod">
          <ac:chgData name="Don Castro Solonzo (2408787)" userId="691f3cef-9680-4626-bb8a-bad18efa9ede" providerId="ADAL" clId="{8A8D08C6-4ADD-44FA-9176-B43708312421}" dt="2026-10-03T14:56:56.495" v="33" actId="14100"/>
          <ac:spMkLst>
            <pc:docMk/>
            <pc:sldMk cId="0" sldId="257"/>
            <ac:spMk id="6" creationId="{00000000-0000-0000-0000-000000000000}"/>
          </ac:spMkLst>
        </pc:spChg>
        <pc:spChg chg="mod">
          <ac:chgData name="Don Castro Solonzo (2408787)" userId="691f3cef-9680-4626-bb8a-bad18efa9ede" providerId="ADAL" clId="{8A8D08C6-4ADD-44FA-9176-B43708312421}" dt="2026-10-03T14:57:09.919" v="34" actId="1076"/>
          <ac:spMkLst>
            <pc:docMk/>
            <pc:sldMk cId="0" sldId="257"/>
            <ac:spMk id="9" creationId="{00000000-0000-0000-0000-000000000000}"/>
          </ac:spMkLst>
        </pc:spChg>
        <pc:spChg chg="mod">
          <ac:chgData name="Don Castro Solonzo (2408787)" userId="691f3cef-9680-4626-bb8a-bad18efa9ede" providerId="ADAL" clId="{8A8D08C6-4ADD-44FA-9176-B43708312421}" dt="2026-10-03T14:57:35.030" v="35" actId="14100"/>
          <ac:spMkLst>
            <pc:docMk/>
            <pc:sldMk cId="0" sldId="257"/>
            <ac:spMk id="10" creationId="{00000000-0000-0000-0000-000000000000}"/>
          </ac:spMkLst>
        </pc:spChg>
        <pc:spChg chg="mod">
          <ac:chgData name="Don Castro Solonzo (2408787)" userId="691f3cef-9680-4626-bb8a-bad18efa9ede" providerId="ADAL" clId="{8A8D08C6-4ADD-44FA-9176-B43708312421}" dt="2026-10-03T14:55:58.650" v="26" actId="14100"/>
          <ac:spMkLst>
            <pc:docMk/>
            <pc:sldMk cId="0" sldId="257"/>
            <ac:spMk id="14" creationId="{00000000-0000-0000-0000-000000000000}"/>
          </ac:spMkLst>
        </pc:spChg>
        <pc:spChg chg="mod">
          <ac:chgData name="Don Castro Solonzo (2408787)" userId="691f3cef-9680-4626-bb8a-bad18efa9ede" providerId="ADAL" clId="{8A8D08C6-4ADD-44FA-9176-B43708312421}" dt="2026-10-03T14:56:16" v="27" actId="1076"/>
          <ac:spMkLst>
            <pc:docMk/>
            <pc:sldMk cId="0" sldId="257"/>
            <ac:spMk id="28" creationId="{00000000-0000-0000-0000-000000000000}"/>
          </ac:spMkLst>
        </pc:spChg>
        <pc:spChg chg="mod">
          <ac:chgData name="Don Castro Solonzo (2408787)" userId="691f3cef-9680-4626-bb8a-bad18efa9ede" providerId="ADAL" clId="{8A8D08C6-4ADD-44FA-9176-B43708312421}" dt="2026-10-03T14:53:38.297" v="12" actId="14100"/>
          <ac:spMkLst>
            <pc:docMk/>
            <pc:sldMk cId="0" sldId="257"/>
            <ac:spMk id="37" creationId="{00000000-0000-0000-0000-000000000000}"/>
          </ac:spMkLst>
        </pc:spChg>
        <pc:spChg chg="mod">
          <ac:chgData name="Don Castro Solonzo (2408787)" userId="691f3cef-9680-4626-bb8a-bad18efa9ede" providerId="ADAL" clId="{8A8D08C6-4ADD-44FA-9176-B43708312421}" dt="2026-10-03T14:56:19.329" v="28" actId="1076"/>
          <ac:spMkLst>
            <pc:docMk/>
            <pc:sldMk cId="0" sldId="257"/>
            <ac:spMk id="41" creationId="{00000000-0000-0000-0000-000000000000}"/>
          </ac:spMkLst>
        </pc:spChg>
        <pc:spChg chg="mod">
          <ac:chgData name="Don Castro Solonzo (2408787)" userId="691f3cef-9680-4626-bb8a-bad18efa9ede" providerId="ADAL" clId="{8A8D08C6-4ADD-44FA-9176-B43708312421}" dt="2026-10-03T14:56:25.012" v="29" actId="1076"/>
          <ac:spMkLst>
            <pc:docMk/>
            <pc:sldMk cId="0" sldId="257"/>
            <ac:spMk id="42" creationId="{00000000-0000-0000-0000-000000000000}"/>
          </ac:spMkLst>
        </pc:spChg>
        <pc:spChg chg="mod">
          <ac:chgData name="Don Castro Solonzo (2408787)" userId="691f3cef-9680-4626-bb8a-bad18efa9ede" providerId="ADAL" clId="{8A8D08C6-4ADD-44FA-9176-B43708312421}" dt="2026-10-03T14:56:30.100" v="30" actId="1076"/>
          <ac:spMkLst>
            <pc:docMk/>
            <pc:sldMk cId="0" sldId="257"/>
            <ac:spMk id="43" creationId="{00000000-0000-0000-0000-000000000000}"/>
          </ac:spMkLst>
        </pc:spChg>
        <pc:spChg chg="mod">
          <ac:chgData name="Don Castro Solonzo (2408787)" userId="691f3cef-9680-4626-bb8a-bad18efa9ede" providerId="ADAL" clId="{8A8D08C6-4ADD-44FA-9176-B43708312421}" dt="2026-10-03T14:54:49.885" v="23" actId="14100"/>
          <ac:spMkLst>
            <pc:docMk/>
            <pc:sldMk cId="0" sldId="257"/>
            <ac:spMk id="44" creationId="{00000000-0000-0000-0000-000000000000}"/>
          </ac:spMkLst>
        </pc:spChg>
        <pc:spChg chg="mod">
          <ac:chgData name="Don Castro Solonzo (2408787)" userId="691f3cef-9680-4626-bb8a-bad18efa9ede" providerId="ADAL" clId="{8A8D08C6-4ADD-44FA-9176-B43708312421}" dt="2026-10-03T14:54:38.887" v="21" actId="1036"/>
          <ac:spMkLst>
            <pc:docMk/>
            <pc:sldMk cId="0" sldId="257"/>
            <ac:spMk id="45" creationId="{00000000-0000-0000-0000-000000000000}"/>
          </ac:spMkLst>
        </pc:spChg>
      </pc:sldChg>
      <pc:sldChg chg="addSp delSp modSp mod">
        <pc:chgData name="Don Castro Solonzo (2408787)" userId="691f3cef-9680-4626-bb8a-bad18efa9ede" providerId="ADAL" clId="{8A8D08C6-4ADD-44FA-9176-B43708312421}" dt="2026-10-03T14:52:55.502" v="9" actId="478"/>
        <pc:sldMkLst>
          <pc:docMk/>
          <pc:sldMk cId="3856621150" sldId="258"/>
        </pc:sldMkLst>
        <pc:spChg chg="add">
          <ac:chgData name="Don Castro Solonzo (2408787)" userId="691f3cef-9680-4626-bb8a-bad18efa9ede" providerId="ADAL" clId="{8A8D08C6-4ADD-44FA-9176-B43708312421}" dt="2026-10-03T14:49:39.927" v="0" actId="22"/>
          <ac:spMkLst>
            <pc:docMk/>
            <pc:sldMk cId="3856621150" sldId="258"/>
            <ac:spMk id="10" creationId="{250AEDD9-CDE3-CE11-3E36-76D5B91BD072}"/>
          </ac:spMkLst>
        </pc:spChg>
        <pc:spChg chg="add">
          <ac:chgData name="Don Castro Solonzo (2408787)" userId="691f3cef-9680-4626-bb8a-bad18efa9ede" providerId="ADAL" clId="{8A8D08C6-4ADD-44FA-9176-B43708312421}" dt="2026-10-03T14:49:39.927" v="0" actId="22"/>
          <ac:spMkLst>
            <pc:docMk/>
            <pc:sldMk cId="3856621150" sldId="258"/>
            <ac:spMk id="12" creationId="{85487515-FF19-54A6-8A22-A649869145A7}"/>
          </ac:spMkLst>
        </pc:spChg>
        <pc:spChg chg="add">
          <ac:chgData name="Don Castro Solonzo (2408787)" userId="691f3cef-9680-4626-bb8a-bad18efa9ede" providerId="ADAL" clId="{8A8D08C6-4ADD-44FA-9176-B43708312421}" dt="2026-10-03T14:49:39.927" v="0" actId="22"/>
          <ac:spMkLst>
            <pc:docMk/>
            <pc:sldMk cId="3856621150" sldId="258"/>
            <ac:spMk id="16" creationId="{0DCFF9A7-DA3D-D3F5-BDFF-865DE3C08FD5}"/>
          </ac:spMkLst>
        </pc:spChg>
        <pc:spChg chg="add">
          <ac:chgData name="Don Castro Solonzo (2408787)" userId="691f3cef-9680-4626-bb8a-bad18efa9ede" providerId="ADAL" clId="{8A8D08C6-4ADD-44FA-9176-B43708312421}" dt="2026-10-03T14:49:39.927" v="0" actId="22"/>
          <ac:spMkLst>
            <pc:docMk/>
            <pc:sldMk cId="3856621150" sldId="258"/>
            <ac:spMk id="18" creationId="{382BA5D3-CF1A-E5D7-1303-1D5D8CECF18D}"/>
          </ac:spMkLst>
        </pc:spChg>
        <pc:spChg chg="add">
          <ac:chgData name="Don Castro Solonzo (2408787)" userId="691f3cef-9680-4626-bb8a-bad18efa9ede" providerId="ADAL" clId="{8A8D08C6-4ADD-44FA-9176-B43708312421}" dt="2026-10-03T14:49:39.927" v="0" actId="22"/>
          <ac:spMkLst>
            <pc:docMk/>
            <pc:sldMk cId="3856621150" sldId="258"/>
            <ac:spMk id="20" creationId="{06DCA502-D074-D3F4-7260-28A437C4C717}"/>
          </ac:spMkLst>
        </pc:spChg>
        <pc:spChg chg="add">
          <ac:chgData name="Don Castro Solonzo (2408787)" userId="691f3cef-9680-4626-bb8a-bad18efa9ede" providerId="ADAL" clId="{8A8D08C6-4ADD-44FA-9176-B43708312421}" dt="2026-10-03T14:49:39.927" v="0" actId="22"/>
          <ac:spMkLst>
            <pc:docMk/>
            <pc:sldMk cId="3856621150" sldId="258"/>
            <ac:spMk id="22" creationId="{367A8A94-E19B-22C4-7AF4-2721097366B0}"/>
          </ac:spMkLst>
        </pc:spChg>
        <pc:spChg chg="add">
          <ac:chgData name="Don Castro Solonzo (2408787)" userId="691f3cef-9680-4626-bb8a-bad18efa9ede" providerId="ADAL" clId="{8A8D08C6-4ADD-44FA-9176-B43708312421}" dt="2026-10-03T14:49:39.927" v="0" actId="22"/>
          <ac:spMkLst>
            <pc:docMk/>
            <pc:sldMk cId="3856621150" sldId="258"/>
            <ac:spMk id="24" creationId="{BCCED764-A06D-4F93-8691-C89FCC214D44}"/>
          </ac:spMkLst>
        </pc:spChg>
        <pc:spChg chg="add">
          <ac:chgData name="Don Castro Solonzo (2408787)" userId="691f3cef-9680-4626-bb8a-bad18efa9ede" providerId="ADAL" clId="{8A8D08C6-4ADD-44FA-9176-B43708312421}" dt="2026-10-03T14:49:39.927" v="0" actId="22"/>
          <ac:spMkLst>
            <pc:docMk/>
            <pc:sldMk cId="3856621150" sldId="258"/>
            <ac:spMk id="28" creationId="{2CFAD3AC-55B8-723B-2BCB-F27D0E76C9AC}"/>
          </ac:spMkLst>
        </pc:spChg>
        <pc:spChg chg="add">
          <ac:chgData name="Don Castro Solonzo (2408787)" userId="691f3cef-9680-4626-bb8a-bad18efa9ede" providerId="ADAL" clId="{8A8D08C6-4ADD-44FA-9176-B43708312421}" dt="2026-10-03T14:49:39.927" v="0" actId="22"/>
          <ac:spMkLst>
            <pc:docMk/>
            <pc:sldMk cId="3856621150" sldId="258"/>
            <ac:spMk id="30" creationId="{507EE45D-84DF-C913-3DD1-F6DC7A7FA8F0}"/>
          </ac:spMkLst>
        </pc:spChg>
      </pc:sldChg>
      <pc:sldChg chg="addSp delSp modSp mod">
        <pc:chgData name="Don Castro Solonzo (2408787)" userId="691f3cef-9680-4626-bb8a-bad18efa9ede" providerId="ADAL" clId="{8A8D08C6-4ADD-44FA-9176-B43708312421}" dt="2026-10-03T14:52:23.315" v="7" actId="14100"/>
        <pc:sldMkLst>
          <pc:docMk/>
          <pc:sldMk cId="2094583195" sldId="259"/>
        </pc:sldMkLst>
        <pc:picChg chg="add del mod">
          <ac:chgData name="Don Castro Solonzo (2408787)" userId="691f3cef-9680-4626-bb8a-bad18efa9ede" providerId="ADAL" clId="{8A8D08C6-4ADD-44FA-9176-B43708312421}" dt="2026-10-03T14:52:23.315" v="7" actId="14100"/>
          <ac:picMkLst>
            <pc:docMk/>
            <pc:sldMk cId="2094583195" sldId="259"/>
            <ac:picMk id="4" creationId="{70EA8B6E-6142-F59F-71E9-550F2EE701F2}"/>
          </ac:picMkLst>
        </pc:picChg>
      </pc:sldChg>
    </pc:docChg>
  </pc:docChgLst>
  <pc:docChgLst>
    <pc:chgData clId="Web-{7BC22C65-973F-1850-63D8-C79C27DE543D}"/>
    <pc:docChg chg="modSld">
      <pc:chgData name="" userId="" providerId="" clId="Web-{7BC22C65-973F-1850-63D8-C79C27DE543D}" dt="2026-10-17T12:05:24.411" v="0" actId="1076"/>
      <pc:docMkLst>
        <pc:docMk/>
      </pc:docMkLst>
      <pc:sldChg chg="modSp">
        <pc:chgData name="" userId="" providerId="" clId="Web-{7BC22C65-973F-1850-63D8-C79C27DE543D}" dt="2026-10-17T12:05:24.411" v="0" actId="1076"/>
        <pc:sldMkLst>
          <pc:docMk/>
          <pc:sldMk cId="0" sldId="256"/>
        </pc:sldMkLst>
        <pc:spChg chg="mod">
          <ac:chgData name="" userId="" providerId="" clId="Web-{7BC22C65-973F-1850-63D8-C79C27DE543D}" dt="2026-10-17T12:05:24.411" v="0" actId="1076"/>
          <ac:spMkLst>
            <pc:docMk/>
            <pc:sldMk cId="0" sldId="256"/>
            <ac:spMk id="19" creationId="{00000000-0000-0000-0000-000000000000}"/>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10/17/2026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10/17/2026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10/17/2026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10/17/2026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10/17/2026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10/17/2026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10/17/2026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10/17/2026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10/17/2026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hyperlink" Target="https://www.nice.org.uk/guidance/CG51"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ウェールズ大学トリニティ・セント・デイヴィッド校 | Uni4Edu">
            <a:extLst>
              <a:ext uri="{FF2B5EF4-FFF2-40B4-BE49-F238E27FC236}">
                <a16:creationId xmlns:a16="http://schemas.microsoft.com/office/drawing/2014/main" id="{70EA8B6E-6142-F59F-71E9-550F2EE701F2}"/>
              </a:ext>
            </a:extLst>
          </p:cNvPr>
          <p:cNvPicPr>
            <a:picLocks noChangeAspect="1"/>
          </p:cNvPicPr>
          <p:nvPr/>
        </p:nvPicPr>
        <p:blipFill>
          <a:blip r:embed="rId2"/>
          <a:srcRect l="20703" r="20568" b="1"/>
          <a:stretch>
            <a:fillRect/>
          </a:stretch>
        </p:blipFill>
        <p:spPr>
          <a:xfrm>
            <a:off x="20" y="10"/>
            <a:ext cx="7390243" cy="6857990"/>
          </a:xfrm>
          <a:prstGeom prst="rect">
            <a:avLst/>
          </a:prstGeom>
        </p:spPr>
      </p:pic>
      <p:sp>
        <p:nvSpPr>
          <p:cNvPr id="9" name="Rectangle 8">
            <a:extLst>
              <a:ext uri="{FF2B5EF4-FFF2-40B4-BE49-F238E27FC236}">
                <a16:creationId xmlns:a16="http://schemas.microsoft.com/office/drawing/2014/main" id="{AE3A741D-C19B-960A-5803-1C58871478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879677" y="2347416"/>
            <a:ext cx="1630908" cy="7390262"/>
          </a:xfrm>
          <a:prstGeom prst="rect">
            <a:avLst/>
          </a:prstGeom>
          <a:gradFill>
            <a:gsLst>
              <a:gs pos="0">
                <a:schemeClr val="accent5"/>
              </a:gs>
              <a:gs pos="47000">
                <a:schemeClr val="accent2">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C39DE25-0E4E-0AA7-0932-1D78C23727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flipV="1">
            <a:off x="-1919061" y="1919060"/>
            <a:ext cx="6854280" cy="3016159"/>
          </a:xfrm>
          <a:prstGeom prst="rect">
            <a:avLst/>
          </a:prstGeom>
          <a:gradFill flip="none" rotWithShape="1">
            <a:gsLst>
              <a:gs pos="0">
                <a:schemeClr val="accent5"/>
              </a:gs>
              <a:gs pos="47000">
                <a:schemeClr val="accent2">
                  <a:alpha val="0"/>
                </a:schemeClr>
              </a:gs>
            </a:gsLst>
            <a:lin ang="42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3" name="Rectangle 12">
            <a:extLst>
              <a:ext uri="{FF2B5EF4-FFF2-40B4-BE49-F238E27FC236}">
                <a16:creationId xmlns:a16="http://schemas.microsoft.com/office/drawing/2014/main" id="{8D6EA299-0840-6DEA-E670-C49AEBC87E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461657" y="4425055"/>
            <a:ext cx="2928605" cy="2432945"/>
          </a:xfrm>
          <a:prstGeom prst="rect">
            <a:avLst/>
          </a:prstGeom>
          <a:gradFill flip="none" rotWithShape="1">
            <a:gsLst>
              <a:gs pos="0">
                <a:schemeClr val="accent2"/>
              </a:gs>
              <a:gs pos="51000">
                <a:schemeClr val="accent5">
                  <a:lumMod val="60000"/>
                  <a:lumOff val="40000"/>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3" name="TextBox 2">
            <a:extLst>
              <a:ext uri="{FF2B5EF4-FFF2-40B4-BE49-F238E27FC236}">
                <a16:creationId xmlns:a16="http://schemas.microsoft.com/office/drawing/2014/main" id="{71A7F1AF-BDC4-2A52-8401-A6549F41CF83}"/>
              </a:ext>
            </a:extLst>
          </p:cNvPr>
          <p:cNvSpPr txBox="1"/>
          <p:nvPr/>
        </p:nvSpPr>
        <p:spPr>
          <a:xfrm>
            <a:off x="8079978" y="1914351"/>
            <a:ext cx="3369234" cy="3447832"/>
          </a:xfrm>
          <a:prstGeom prst="rect">
            <a:avLst/>
          </a:prstGeom>
        </p:spPr>
        <p:txBody>
          <a:bodyPr vert="horz" lIns="91440" tIns="45720" rIns="91440" bIns="45720" rtlCol="0">
            <a:normAutofit/>
          </a:bodyPr>
          <a:lstStyle/>
          <a:p>
            <a:pPr marR="0" defTabSz="914400" fontAlgn="base">
              <a:lnSpc>
                <a:spcPct val="90000"/>
              </a:lnSpc>
              <a:spcAft>
                <a:spcPts val="800"/>
              </a:spcAft>
            </a:pPr>
            <a:r>
              <a:rPr lang="en-US" sz="1100" b="0" i="0" dirty="0">
                <a:effectLst/>
              </a:rPr>
              <a:t> </a:t>
            </a:r>
          </a:p>
        </p:txBody>
      </p:sp>
      <p:sp>
        <p:nvSpPr>
          <p:cNvPr id="6" name="TextBox 5">
            <a:extLst>
              <a:ext uri="{FF2B5EF4-FFF2-40B4-BE49-F238E27FC236}">
                <a16:creationId xmlns:a16="http://schemas.microsoft.com/office/drawing/2014/main" id="{C2BC265E-B372-C81F-7317-DB95BF448690}"/>
              </a:ext>
            </a:extLst>
          </p:cNvPr>
          <p:cNvSpPr txBox="1"/>
          <p:nvPr/>
        </p:nvSpPr>
        <p:spPr>
          <a:xfrm>
            <a:off x="7810480" y="702778"/>
            <a:ext cx="4381500" cy="4524315"/>
          </a:xfrm>
          <a:prstGeom prst="rect">
            <a:avLst/>
          </a:prstGeom>
          <a:noFill/>
        </p:spPr>
        <p:txBody>
          <a:bodyPr wrap="square">
            <a:spAutoFit/>
          </a:bodyPr>
          <a:lstStyle/>
          <a:p>
            <a:r>
              <a:rPr lang="en-GB" b="1" dirty="0"/>
              <a:t>BSc (HONS) HEALTH AND SOCIAL CARE </a:t>
            </a:r>
          </a:p>
          <a:p>
            <a:endParaRPr lang="en-GB" b="1" dirty="0"/>
          </a:p>
          <a:p>
            <a:r>
              <a:rPr lang="en-GB" b="1" dirty="0"/>
              <a:t>DON CASTRO SOLONZO </a:t>
            </a:r>
          </a:p>
          <a:p>
            <a:endParaRPr lang="en-GB" b="1" dirty="0"/>
          </a:p>
          <a:p>
            <a:r>
              <a:rPr lang="en-GB" b="1" dirty="0"/>
              <a:t>2408787 </a:t>
            </a:r>
          </a:p>
          <a:p>
            <a:endParaRPr lang="en-GB" b="1" dirty="0"/>
          </a:p>
          <a:p>
            <a:r>
              <a:rPr lang="en-GB" b="1" dirty="0"/>
              <a:t>BMHP6029 </a:t>
            </a:r>
          </a:p>
          <a:p>
            <a:endParaRPr lang="en-GB" b="1" dirty="0"/>
          </a:p>
          <a:p>
            <a:r>
              <a:rPr lang="en-GB" b="1" dirty="0"/>
              <a:t>PSYCHOPATHOLOGICAL CLASSIFICATIONS AND PROVISIONS </a:t>
            </a:r>
          </a:p>
          <a:p>
            <a:endParaRPr lang="en-GB" b="1" dirty="0"/>
          </a:p>
          <a:p>
            <a:r>
              <a:rPr lang="en-GB" b="1" dirty="0"/>
              <a:t>PRESENTATION (ACADEMIC POSTER) </a:t>
            </a:r>
          </a:p>
          <a:p>
            <a:endParaRPr lang="en-GB" b="1" dirty="0"/>
          </a:p>
          <a:p>
            <a:r>
              <a:rPr lang="en-GB" b="1" dirty="0"/>
              <a:t>AYAZULLAH SAFI </a:t>
            </a:r>
          </a:p>
          <a:p>
            <a:endParaRPr lang="en-GB" b="1" dirty="0"/>
          </a:p>
          <a:p>
            <a:r>
              <a:rPr lang="en-GB" b="1" dirty="0"/>
              <a:t>MON 2ND NOV 2026 </a:t>
            </a:r>
          </a:p>
        </p:txBody>
      </p:sp>
    </p:spTree>
    <p:extLst>
      <p:ext uri="{BB962C8B-B14F-4D97-AF65-F5344CB8AC3E}">
        <p14:creationId xmlns:p14="http://schemas.microsoft.com/office/powerpoint/2010/main" val="209458319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9F6EE"/>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1078992"/>
          </a:xfrm>
          <a:prstGeom prst="rect">
            <a:avLst/>
          </a:prstGeom>
          <a:solidFill>
            <a:srgbClr val="123042"/>
          </a:solidFill>
          <a:ln>
            <a:solidFill>
              <a:srgbClr val="123042"/>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2000"/>
          </a:p>
        </p:txBody>
      </p:sp>
      <p:sp>
        <p:nvSpPr>
          <p:cNvPr id="3" name="TextBox 2"/>
          <p:cNvSpPr txBox="1"/>
          <p:nvPr/>
        </p:nvSpPr>
        <p:spPr>
          <a:xfrm>
            <a:off x="502920" y="182880"/>
            <a:ext cx="594360" cy="502920"/>
          </a:xfrm>
          <a:prstGeom prst="rect">
            <a:avLst/>
          </a:prstGeom>
          <a:noFill/>
        </p:spPr>
        <p:txBody>
          <a:bodyPr wrap="square" anchor="t">
            <a:spAutoFit/>
          </a:bodyPr>
          <a:lstStyle/>
          <a:p>
            <a:pPr algn="ctr"/>
            <a:r>
              <a:rPr sz="2000" b="1">
                <a:solidFill>
                  <a:srgbClr val="D5A341"/>
                </a:solidFill>
                <a:latin typeface="Aptos"/>
              </a:rPr>
              <a:t>01</a:t>
            </a:r>
          </a:p>
        </p:txBody>
      </p:sp>
      <p:sp>
        <p:nvSpPr>
          <p:cNvPr id="4" name="TextBox 3"/>
          <p:cNvSpPr txBox="1"/>
          <p:nvPr/>
        </p:nvSpPr>
        <p:spPr>
          <a:xfrm>
            <a:off x="1133855" y="663807"/>
            <a:ext cx="9966960" cy="276999"/>
          </a:xfrm>
          <a:prstGeom prst="rect">
            <a:avLst/>
          </a:prstGeom>
          <a:noFill/>
        </p:spPr>
        <p:txBody>
          <a:bodyPr wrap="square" anchor="t">
            <a:spAutoFit/>
          </a:bodyPr>
          <a:lstStyle/>
          <a:p>
            <a:pPr algn="l"/>
            <a:r>
              <a:rPr sz="1200" b="1" dirty="0">
                <a:solidFill>
                  <a:srgbClr val="FFFFFF"/>
                </a:solidFill>
                <a:latin typeface="Aptos"/>
              </a:rPr>
              <a:t>Historical Evolution of Treatment &amp; Care</a:t>
            </a:r>
          </a:p>
        </p:txBody>
      </p:sp>
      <p:sp>
        <p:nvSpPr>
          <p:cNvPr id="5" name="TextBox 4"/>
          <p:cNvSpPr txBox="1"/>
          <p:nvPr/>
        </p:nvSpPr>
        <p:spPr>
          <a:xfrm>
            <a:off x="1097280" y="229354"/>
            <a:ext cx="10277856" cy="400110"/>
          </a:xfrm>
          <a:prstGeom prst="rect">
            <a:avLst/>
          </a:prstGeom>
          <a:noFill/>
        </p:spPr>
        <p:txBody>
          <a:bodyPr wrap="square" anchor="t">
            <a:spAutoFit/>
          </a:bodyPr>
          <a:lstStyle/>
          <a:p>
            <a:pPr algn="l"/>
            <a:r>
              <a:rPr lang="en-GB" sz="2000" b="1" dirty="0">
                <a:solidFill>
                  <a:srgbClr val="DAE8EA"/>
                </a:solidFill>
                <a:latin typeface="Aptos"/>
              </a:rPr>
              <a:t>DISORDERS DUE TO SUBSTANCE USE OR ADDICTIVE BEHAVIOURS | ICD-11 CHAPTER 6</a:t>
            </a:r>
          </a:p>
        </p:txBody>
      </p:sp>
      <p:sp>
        <p:nvSpPr>
          <p:cNvPr id="6" name="Rounded Rectangle 5"/>
          <p:cNvSpPr/>
          <p:nvPr/>
        </p:nvSpPr>
        <p:spPr>
          <a:xfrm>
            <a:off x="502920" y="1188720"/>
            <a:ext cx="11183112" cy="749808"/>
          </a:xfrm>
          <a:prstGeom prst="roundRect">
            <a:avLst/>
          </a:prstGeom>
          <a:solidFill>
            <a:srgbClr val="FAF2D8"/>
          </a:solidFill>
          <a:ln>
            <a:solidFill>
              <a:srgbClr val="D5A34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TextBox 6"/>
          <p:cNvSpPr txBox="1"/>
          <p:nvPr/>
        </p:nvSpPr>
        <p:spPr>
          <a:xfrm>
            <a:off x="713232" y="1435608"/>
            <a:ext cx="1417320" cy="228600"/>
          </a:xfrm>
          <a:prstGeom prst="rect">
            <a:avLst/>
          </a:prstGeom>
          <a:noFill/>
        </p:spPr>
        <p:txBody>
          <a:bodyPr wrap="square" anchor="t">
            <a:spAutoFit/>
          </a:bodyPr>
          <a:lstStyle/>
          <a:p>
            <a:pPr algn="l"/>
            <a:r>
              <a:rPr sz="1050" b="1">
                <a:solidFill>
                  <a:srgbClr val="D5A341"/>
                </a:solidFill>
                <a:latin typeface="Aptos"/>
              </a:rPr>
              <a:t>CORE ARGUMENT</a:t>
            </a:r>
          </a:p>
        </p:txBody>
      </p:sp>
      <p:sp>
        <p:nvSpPr>
          <p:cNvPr id="8" name="TextBox 7"/>
          <p:cNvSpPr txBox="1"/>
          <p:nvPr/>
        </p:nvSpPr>
        <p:spPr>
          <a:xfrm>
            <a:off x="2057400" y="1389888"/>
            <a:ext cx="9235440" cy="655564"/>
          </a:xfrm>
          <a:prstGeom prst="rect">
            <a:avLst/>
          </a:prstGeom>
          <a:noFill/>
        </p:spPr>
        <p:txBody>
          <a:bodyPr wrap="square" anchor="t">
            <a:spAutoFit/>
          </a:bodyPr>
          <a:lstStyle/>
          <a:p>
            <a:pPr algn="l"/>
            <a:r>
              <a:rPr sz="1220" b="1" dirty="0">
                <a:solidFill>
                  <a:srgbClr val="123042"/>
                </a:solidFill>
                <a:latin typeface="Aptos"/>
              </a:rPr>
              <a:t>UK approaches have shifted from moral judgement and social control towards medical, psychological and public-health models but legal control, stigma and inequality continue to influence care.</a:t>
            </a:r>
            <a:endParaRPr lang="en-GB" sz="1220" b="1" dirty="0">
              <a:solidFill>
                <a:srgbClr val="123042"/>
              </a:solidFill>
              <a:latin typeface="Aptos"/>
            </a:endParaRPr>
          </a:p>
          <a:p>
            <a:pPr algn="l"/>
            <a:endParaRPr sz="1220" b="1" dirty="0">
              <a:solidFill>
                <a:srgbClr val="123042"/>
              </a:solidFill>
              <a:latin typeface="Aptos"/>
            </a:endParaRPr>
          </a:p>
        </p:txBody>
      </p:sp>
      <p:sp>
        <p:nvSpPr>
          <p:cNvPr id="9" name="TextBox 8"/>
          <p:cNvSpPr txBox="1"/>
          <p:nvPr/>
        </p:nvSpPr>
        <p:spPr>
          <a:xfrm>
            <a:off x="566928" y="2139696"/>
            <a:ext cx="5029200" cy="292608"/>
          </a:xfrm>
          <a:prstGeom prst="rect">
            <a:avLst/>
          </a:prstGeom>
          <a:noFill/>
        </p:spPr>
        <p:txBody>
          <a:bodyPr wrap="square" anchor="t">
            <a:spAutoFit/>
          </a:bodyPr>
          <a:lstStyle/>
          <a:p>
            <a:pPr algn="l"/>
            <a:r>
              <a:rPr sz="1600" b="1">
                <a:solidFill>
                  <a:srgbClr val="123042"/>
                </a:solidFill>
                <a:latin typeface="Aptos"/>
              </a:rPr>
              <a:t>A changing understanding of addiction</a:t>
            </a:r>
          </a:p>
        </p:txBody>
      </p:sp>
      <p:sp>
        <p:nvSpPr>
          <p:cNvPr id="10" name="Rectangle 9"/>
          <p:cNvSpPr/>
          <p:nvPr/>
        </p:nvSpPr>
        <p:spPr>
          <a:xfrm>
            <a:off x="822960" y="2706624"/>
            <a:ext cx="10561320" cy="54864"/>
          </a:xfrm>
          <a:prstGeom prst="rect">
            <a:avLst/>
          </a:prstGeom>
          <a:solidFill>
            <a:srgbClr val="D3DADA"/>
          </a:solidFill>
          <a:ln>
            <a:solidFill>
              <a:srgbClr val="D3DADA"/>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Rounded Rectangle 10"/>
          <p:cNvSpPr/>
          <p:nvPr/>
        </p:nvSpPr>
        <p:spPr>
          <a:xfrm>
            <a:off x="880500" y="2596896"/>
            <a:ext cx="256032" cy="256032"/>
          </a:xfrm>
          <a:prstGeom prst="roundRect">
            <a:avLst/>
          </a:prstGeom>
          <a:solidFill>
            <a:srgbClr val="DD7168"/>
          </a:solidFill>
          <a:ln>
            <a:solidFill>
              <a:srgbClr val="DD716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2" name="TextBox 11"/>
          <p:cNvSpPr txBox="1"/>
          <p:nvPr/>
        </p:nvSpPr>
        <p:spPr>
          <a:xfrm>
            <a:off x="550424" y="2926080"/>
            <a:ext cx="822960" cy="256032"/>
          </a:xfrm>
          <a:prstGeom prst="rect">
            <a:avLst/>
          </a:prstGeom>
          <a:noFill/>
        </p:spPr>
        <p:txBody>
          <a:bodyPr wrap="square" anchor="t">
            <a:spAutoFit/>
          </a:bodyPr>
          <a:lstStyle/>
          <a:p>
            <a:pPr algn="ctr"/>
            <a:r>
              <a:rPr sz="1050" b="1">
                <a:solidFill>
                  <a:srgbClr val="DD7168"/>
                </a:solidFill>
                <a:latin typeface="Aptos"/>
              </a:rPr>
              <a:t>1898</a:t>
            </a:r>
          </a:p>
        </p:txBody>
      </p:sp>
      <p:sp>
        <p:nvSpPr>
          <p:cNvPr id="13" name="Rounded Rectangle 12"/>
          <p:cNvSpPr/>
          <p:nvPr/>
        </p:nvSpPr>
        <p:spPr>
          <a:xfrm>
            <a:off x="420624" y="3291840"/>
            <a:ext cx="1920240" cy="1143000"/>
          </a:xfrm>
          <a:prstGeom prst="roundRect">
            <a:avLst/>
          </a:prstGeom>
          <a:solidFill>
            <a:srgbClr val="FAE7E3"/>
          </a:solidFill>
          <a:ln>
            <a:solidFill>
              <a:srgbClr val="DCE1E2"/>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TextBox 13"/>
          <p:cNvSpPr txBox="1"/>
          <p:nvPr/>
        </p:nvSpPr>
        <p:spPr>
          <a:xfrm>
            <a:off x="548640" y="3401568"/>
            <a:ext cx="1645920" cy="320040"/>
          </a:xfrm>
          <a:prstGeom prst="rect">
            <a:avLst/>
          </a:prstGeom>
          <a:noFill/>
        </p:spPr>
        <p:txBody>
          <a:bodyPr wrap="square" anchor="t">
            <a:spAutoFit/>
          </a:bodyPr>
          <a:lstStyle/>
          <a:p>
            <a:pPr algn="ctr"/>
            <a:r>
              <a:rPr sz="1150" b="1">
                <a:solidFill>
                  <a:srgbClr val="123042"/>
                </a:solidFill>
                <a:latin typeface="Aptos"/>
              </a:rPr>
              <a:t>Inebriates Act</a:t>
            </a:r>
          </a:p>
        </p:txBody>
      </p:sp>
      <p:sp>
        <p:nvSpPr>
          <p:cNvPr id="15" name="TextBox 14"/>
          <p:cNvSpPr txBox="1"/>
          <p:nvPr/>
        </p:nvSpPr>
        <p:spPr>
          <a:xfrm>
            <a:off x="548640" y="3730752"/>
            <a:ext cx="1645920" cy="320040"/>
          </a:xfrm>
          <a:prstGeom prst="rect">
            <a:avLst/>
          </a:prstGeom>
          <a:noFill/>
        </p:spPr>
        <p:txBody>
          <a:bodyPr wrap="square" anchor="t">
            <a:spAutoFit/>
          </a:bodyPr>
          <a:lstStyle/>
          <a:p>
            <a:pPr algn="ctr"/>
            <a:r>
              <a:rPr sz="950" b="0">
                <a:solidFill>
                  <a:srgbClr val="222A2F"/>
                </a:solidFill>
                <a:latin typeface="Aptos"/>
              </a:rPr>
              <a:t>Control &amp; compulsory detention</a:t>
            </a:r>
          </a:p>
        </p:txBody>
      </p:sp>
      <p:sp>
        <p:nvSpPr>
          <p:cNvPr id="16" name="TextBox 15"/>
          <p:cNvSpPr txBox="1"/>
          <p:nvPr/>
        </p:nvSpPr>
        <p:spPr>
          <a:xfrm>
            <a:off x="548640" y="4069080"/>
            <a:ext cx="1645920" cy="274320"/>
          </a:xfrm>
          <a:prstGeom prst="rect">
            <a:avLst/>
          </a:prstGeom>
          <a:noFill/>
        </p:spPr>
        <p:txBody>
          <a:bodyPr wrap="square" anchor="t">
            <a:spAutoFit/>
          </a:bodyPr>
          <a:lstStyle/>
          <a:p>
            <a:pPr algn="ctr"/>
            <a:r>
              <a:rPr sz="880" b="1">
                <a:solidFill>
                  <a:srgbClr val="DD7168"/>
                </a:solidFill>
                <a:latin typeface="Aptos"/>
              </a:rPr>
              <a:t>Moral / regulatory model</a:t>
            </a:r>
          </a:p>
        </p:txBody>
      </p:sp>
      <p:sp>
        <p:nvSpPr>
          <p:cNvPr id="17" name="Rounded Rectangle 16"/>
          <p:cNvSpPr/>
          <p:nvPr/>
        </p:nvSpPr>
        <p:spPr>
          <a:xfrm>
            <a:off x="3064727" y="2596896"/>
            <a:ext cx="256032" cy="256032"/>
          </a:xfrm>
          <a:prstGeom prst="roundRect">
            <a:avLst/>
          </a:prstGeom>
          <a:solidFill>
            <a:srgbClr val="85689D"/>
          </a:solidFill>
          <a:ln>
            <a:solidFill>
              <a:srgbClr val="85689D"/>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8" name="TextBox 17"/>
          <p:cNvSpPr txBox="1"/>
          <p:nvPr/>
        </p:nvSpPr>
        <p:spPr>
          <a:xfrm>
            <a:off x="2771821" y="2926080"/>
            <a:ext cx="822960" cy="256032"/>
          </a:xfrm>
          <a:prstGeom prst="rect">
            <a:avLst/>
          </a:prstGeom>
          <a:noFill/>
        </p:spPr>
        <p:txBody>
          <a:bodyPr wrap="square" anchor="t">
            <a:spAutoFit/>
          </a:bodyPr>
          <a:lstStyle/>
          <a:p>
            <a:pPr algn="ctr"/>
            <a:r>
              <a:rPr sz="1050" b="1">
                <a:solidFill>
                  <a:srgbClr val="85689D"/>
                </a:solidFill>
                <a:latin typeface="Aptos"/>
              </a:rPr>
              <a:t>1926</a:t>
            </a:r>
          </a:p>
        </p:txBody>
      </p:sp>
      <p:sp>
        <p:nvSpPr>
          <p:cNvPr id="19" name="Rounded Rectangle 18"/>
          <p:cNvSpPr/>
          <p:nvPr/>
        </p:nvSpPr>
        <p:spPr>
          <a:xfrm>
            <a:off x="2632728" y="3301133"/>
            <a:ext cx="1920240" cy="1143000"/>
          </a:xfrm>
          <a:prstGeom prst="roundRect">
            <a:avLst/>
          </a:prstGeom>
          <a:solidFill>
            <a:srgbClr val="EFE9F5"/>
          </a:solidFill>
          <a:ln>
            <a:solidFill>
              <a:srgbClr val="DCE1E2"/>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0" name="TextBox 19"/>
          <p:cNvSpPr txBox="1"/>
          <p:nvPr/>
        </p:nvSpPr>
        <p:spPr>
          <a:xfrm>
            <a:off x="2630647" y="3559544"/>
            <a:ext cx="1645920" cy="320040"/>
          </a:xfrm>
          <a:prstGeom prst="rect">
            <a:avLst/>
          </a:prstGeom>
          <a:noFill/>
        </p:spPr>
        <p:txBody>
          <a:bodyPr wrap="square" anchor="t">
            <a:spAutoFit/>
          </a:bodyPr>
          <a:lstStyle/>
          <a:p>
            <a:pPr algn="ctr"/>
            <a:r>
              <a:rPr sz="1150" b="1">
                <a:solidFill>
                  <a:srgbClr val="123042"/>
                </a:solidFill>
                <a:latin typeface="Aptos"/>
              </a:rPr>
              <a:t>Rolleston Report</a:t>
            </a:r>
          </a:p>
        </p:txBody>
      </p:sp>
      <p:sp>
        <p:nvSpPr>
          <p:cNvPr id="21" name="TextBox 20"/>
          <p:cNvSpPr txBox="1"/>
          <p:nvPr/>
        </p:nvSpPr>
        <p:spPr>
          <a:xfrm>
            <a:off x="2630647" y="3888728"/>
            <a:ext cx="1645920" cy="320040"/>
          </a:xfrm>
          <a:prstGeom prst="rect">
            <a:avLst/>
          </a:prstGeom>
          <a:noFill/>
        </p:spPr>
        <p:txBody>
          <a:bodyPr wrap="square" anchor="t">
            <a:spAutoFit/>
          </a:bodyPr>
          <a:lstStyle/>
          <a:p>
            <a:pPr algn="ctr"/>
            <a:r>
              <a:rPr sz="950" b="0">
                <a:solidFill>
                  <a:srgbClr val="222A2F"/>
                </a:solidFill>
                <a:latin typeface="Aptos"/>
              </a:rPr>
              <a:t>Medical treatment recognised</a:t>
            </a:r>
          </a:p>
        </p:txBody>
      </p:sp>
      <p:sp>
        <p:nvSpPr>
          <p:cNvPr id="22" name="TextBox 21"/>
          <p:cNvSpPr txBox="1"/>
          <p:nvPr/>
        </p:nvSpPr>
        <p:spPr>
          <a:xfrm>
            <a:off x="2630647" y="4227056"/>
            <a:ext cx="1645920" cy="274320"/>
          </a:xfrm>
          <a:prstGeom prst="rect">
            <a:avLst/>
          </a:prstGeom>
          <a:noFill/>
        </p:spPr>
        <p:txBody>
          <a:bodyPr wrap="square" anchor="t">
            <a:spAutoFit/>
          </a:bodyPr>
          <a:lstStyle/>
          <a:p>
            <a:pPr algn="ctr"/>
            <a:r>
              <a:rPr sz="880" b="1">
                <a:solidFill>
                  <a:srgbClr val="85689D"/>
                </a:solidFill>
                <a:latin typeface="Aptos"/>
              </a:rPr>
              <a:t>Beginning of medical model</a:t>
            </a:r>
          </a:p>
        </p:txBody>
      </p:sp>
      <p:sp>
        <p:nvSpPr>
          <p:cNvPr id="23" name="Rounded Rectangle 22"/>
          <p:cNvSpPr/>
          <p:nvPr/>
        </p:nvSpPr>
        <p:spPr>
          <a:xfrm>
            <a:off x="5230368" y="2596896"/>
            <a:ext cx="256032" cy="256032"/>
          </a:xfrm>
          <a:prstGeom prst="roundRect">
            <a:avLst/>
          </a:prstGeom>
          <a:solidFill>
            <a:srgbClr val="D5A341"/>
          </a:solidFill>
          <a:ln>
            <a:solidFill>
              <a:srgbClr val="D5A34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4" name="TextBox 23"/>
          <p:cNvSpPr txBox="1"/>
          <p:nvPr/>
        </p:nvSpPr>
        <p:spPr>
          <a:xfrm>
            <a:off x="4956048" y="2926080"/>
            <a:ext cx="822960" cy="256032"/>
          </a:xfrm>
          <a:prstGeom prst="rect">
            <a:avLst/>
          </a:prstGeom>
          <a:noFill/>
        </p:spPr>
        <p:txBody>
          <a:bodyPr wrap="square" anchor="t">
            <a:spAutoFit/>
          </a:bodyPr>
          <a:lstStyle/>
          <a:p>
            <a:pPr algn="ctr"/>
            <a:r>
              <a:rPr sz="1050" b="1">
                <a:solidFill>
                  <a:srgbClr val="D5A341"/>
                </a:solidFill>
                <a:latin typeface="Aptos"/>
              </a:rPr>
              <a:t>1971</a:t>
            </a:r>
          </a:p>
        </p:txBody>
      </p:sp>
      <p:sp>
        <p:nvSpPr>
          <p:cNvPr id="25" name="Rounded Rectangle 24"/>
          <p:cNvSpPr/>
          <p:nvPr/>
        </p:nvSpPr>
        <p:spPr>
          <a:xfrm>
            <a:off x="4937759" y="3291840"/>
            <a:ext cx="1920240" cy="1143000"/>
          </a:xfrm>
          <a:prstGeom prst="roundRect">
            <a:avLst/>
          </a:prstGeom>
          <a:solidFill>
            <a:srgbClr val="FAF2D8"/>
          </a:solidFill>
          <a:ln>
            <a:solidFill>
              <a:srgbClr val="DCE1E2"/>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6" name="TextBox 25"/>
          <p:cNvSpPr txBox="1"/>
          <p:nvPr/>
        </p:nvSpPr>
        <p:spPr>
          <a:xfrm>
            <a:off x="5065776" y="3401568"/>
            <a:ext cx="1645920" cy="320040"/>
          </a:xfrm>
          <a:prstGeom prst="rect">
            <a:avLst/>
          </a:prstGeom>
          <a:noFill/>
        </p:spPr>
        <p:txBody>
          <a:bodyPr wrap="square" anchor="t">
            <a:spAutoFit/>
          </a:bodyPr>
          <a:lstStyle/>
          <a:p>
            <a:pPr algn="ctr"/>
            <a:r>
              <a:rPr sz="1150" b="1">
                <a:solidFill>
                  <a:srgbClr val="123042"/>
                </a:solidFill>
                <a:latin typeface="Aptos"/>
              </a:rPr>
              <a:t>Misuse of Drugs Act</a:t>
            </a:r>
          </a:p>
        </p:txBody>
      </p:sp>
      <p:sp>
        <p:nvSpPr>
          <p:cNvPr id="27" name="TextBox 26"/>
          <p:cNvSpPr txBox="1"/>
          <p:nvPr/>
        </p:nvSpPr>
        <p:spPr>
          <a:xfrm>
            <a:off x="5065776" y="3730752"/>
            <a:ext cx="1645920" cy="320040"/>
          </a:xfrm>
          <a:prstGeom prst="rect">
            <a:avLst/>
          </a:prstGeom>
          <a:noFill/>
        </p:spPr>
        <p:txBody>
          <a:bodyPr wrap="square" anchor="t">
            <a:spAutoFit/>
          </a:bodyPr>
          <a:lstStyle/>
          <a:p>
            <a:pPr algn="ctr"/>
            <a:r>
              <a:rPr sz="950" b="0">
                <a:solidFill>
                  <a:srgbClr val="222A2F"/>
                </a:solidFill>
                <a:latin typeface="Aptos"/>
              </a:rPr>
              <a:t>Drug classification + criminal law</a:t>
            </a:r>
          </a:p>
        </p:txBody>
      </p:sp>
      <p:sp>
        <p:nvSpPr>
          <p:cNvPr id="28" name="TextBox 27"/>
          <p:cNvSpPr txBox="1"/>
          <p:nvPr/>
        </p:nvSpPr>
        <p:spPr>
          <a:xfrm>
            <a:off x="5065776" y="4069080"/>
            <a:ext cx="1645920" cy="274320"/>
          </a:xfrm>
          <a:prstGeom prst="rect">
            <a:avLst/>
          </a:prstGeom>
          <a:noFill/>
        </p:spPr>
        <p:txBody>
          <a:bodyPr wrap="square" anchor="t">
            <a:spAutoFit/>
          </a:bodyPr>
          <a:lstStyle/>
          <a:p>
            <a:pPr algn="ctr"/>
            <a:r>
              <a:rPr sz="880" b="1">
                <a:solidFill>
                  <a:srgbClr val="D5A341"/>
                </a:solidFill>
                <a:latin typeface="Aptos"/>
              </a:rPr>
              <a:t>Health and enforcement coexist</a:t>
            </a:r>
          </a:p>
        </p:txBody>
      </p:sp>
      <p:sp>
        <p:nvSpPr>
          <p:cNvPr id="29" name="Rounded Rectangle 28"/>
          <p:cNvSpPr/>
          <p:nvPr/>
        </p:nvSpPr>
        <p:spPr>
          <a:xfrm>
            <a:off x="7488936" y="2596896"/>
            <a:ext cx="256032" cy="256032"/>
          </a:xfrm>
          <a:prstGeom prst="roundRect">
            <a:avLst/>
          </a:prstGeom>
          <a:solidFill>
            <a:srgbClr val="267771"/>
          </a:solidFill>
          <a:ln>
            <a:solidFill>
              <a:srgbClr val="26777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0" name="TextBox 29"/>
          <p:cNvSpPr txBox="1"/>
          <p:nvPr/>
        </p:nvSpPr>
        <p:spPr>
          <a:xfrm>
            <a:off x="7214616" y="2926080"/>
            <a:ext cx="822960" cy="256032"/>
          </a:xfrm>
          <a:prstGeom prst="rect">
            <a:avLst/>
          </a:prstGeom>
          <a:noFill/>
        </p:spPr>
        <p:txBody>
          <a:bodyPr wrap="square" anchor="t">
            <a:spAutoFit/>
          </a:bodyPr>
          <a:lstStyle/>
          <a:p>
            <a:pPr algn="ctr"/>
            <a:r>
              <a:rPr sz="1050" b="1">
                <a:solidFill>
                  <a:srgbClr val="267771"/>
                </a:solidFill>
                <a:latin typeface="Aptos"/>
              </a:rPr>
              <a:t>1980s–90s</a:t>
            </a:r>
          </a:p>
        </p:txBody>
      </p:sp>
      <p:sp>
        <p:nvSpPr>
          <p:cNvPr id="31" name="Rounded Rectangle 30"/>
          <p:cNvSpPr/>
          <p:nvPr/>
        </p:nvSpPr>
        <p:spPr>
          <a:xfrm>
            <a:off x="7196327" y="3291840"/>
            <a:ext cx="1920240" cy="1143000"/>
          </a:xfrm>
          <a:prstGeom prst="roundRect">
            <a:avLst/>
          </a:prstGeom>
          <a:solidFill>
            <a:srgbClr val="E5F1F2"/>
          </a:solidFill>
          <a:ln>
            <a:solidFill>
              <a:srgbClr val="DCE1E2"/>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2" name="TextBox 31"/>
          <p:cNvSpPr txBox="1"/>
          <p:nvPr/>
        </p:nvSpPr>
        <p:spPr>
          <a:xfrm>
            <a:off x="7324344" y="3401568"/>
            <a:ext cx="1645920" cy="320040"/>
          </a:xfrm>
          <a:prstGeom prst="rect">
            <a:avLst/>
          </a:prstGeom>
          <a:noFill/>
        </p:spPr>
        <p:txBody>
          <a:bodyPr wrap="square" anchor="t">
            <a:spAutoFit/>
          </a:bodyPr>
          <a:lstStyle/>
          <a:p>
            <a:pPr algn="ctr"/>
            <a:r>
              <a:rPr sz="1150" b="1">
                <a:solidFill>
                  <a:srgbClr val="123042"/>
                </a:solidFill>
                <a:latin typeface="Aptos"/>
              </a:rPr>
              <a:t>HIV/AIDS &amp; harm reduction</a:t>
            </a:r>
          </a:p>
        </p:txBody>
      </p:sp>
      <p:sp>
        <p:nvSpPr>
          <p:cNvPr id="33" name="TextBox 32"/>
          <p:cNvSpPr txBox="1"/>
          <p:nvPr/>
        </p:nvSpPr>
        <p:spPr>
          <a:xfrm>
            <a:off x="7324344" y="3730752"/>
            <a:ext cx="1645920" cy="320040"/>
          </a:xfrm>
          <a:prstGeom prst="rect">
            <a:avLst/>
          </a:prstGeom>
          <a:noFill/>
        </p:spPr>
        <p:txBody>
          <a:bodyPr wrap="square" anchor="t">
            <a:spAutoFit/>
          </a:bodyPr>
          <a:lstStyle/>
          <a:p>
            <a:pPr algn="ctr"/>
            <a:r>
              <a:rPr sz="950" b="0">
                <a:solidFill>
                  <a:srgbClr val="222A2F"/>
                </a:solidFill>
                <a:latin typeface="Aptos"/>
              </a:rPr>
              <a:t>Needle exchange + prevention</a:t>
            </a:r>
          </a:p>
        </p:txBody>
      </p:sp>
      <p:sp>
        <p:nvSpPr>
          <p:cNvPr id="34" name="TextBox 33"/>
          <p:cNvSpPr txBox="1"/>
          <p:nvPr/>
        </p:nvSpPr>
        <p:spPr>
          <a:xfrm>
            <a:off x="7324344" y="4069080"/>
            <a:ext cx="1645920" cy="274320"/>
          </a:xfrm>
          <a:prstGeom prst="rect">
            <a:avLst/>
          </a:prstGeom>
          <a:noFill/>
        </p:spPr>
        <p:txBody>
          <a:bodyPr wrap="square" anchor="t">
            <a:spAutoFit/>
          </a:bodyPr>
          <a:lstStyle/>
          <a:p>
            <a:pPr algn="ctr"/>
            <a:r>
              <a:rPr sz="880" b="1">
                <a:solidFill>
                  <a:srgbClr val="267771"/>
                </a:solidFill>
                <a:latin typeface="Aptos"/>
              </a:rPr>
              <a:t>Public-health model expands</a:t>
            </a:r>
          </a:p>
        </p:txBody>
      </p:sp>
      <p:sp>
        <p:nvSpPr>
          <p:cNvPr id="35" name="Rounded Rectangle 34"/>
          <p:cNvSpPr/>
          <p:nvPr/>
        </p:nvSpPr>
        <p:spPr>
          <a:xfrm>
            <a:off x="9747504" y="2596896"/>
            <a:ext cx="256032" cy="256032"/>
          </a:xfrm>
          <a:prstGeom prst="roundRect">
            <a:avLst/>
          </a:prstGeom>
          <a:solidFill>
            <a:srgbClr val="749782"/>
          </a:solidFill>
          <a:ln>
            <a:solidFill>
              <a:srgbClr val="749782"/>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6" name="TextBox 35"/>
          <p:cNvSpPr txBox="1"/>
          <p:nvPr/>
        </p:nvSpPr>
        <p:spPr>
          <a:xfrm>
            <a:off x="9473184" y="2926080"/>
            <a:ext cx="822960" cy="256032"/>
          </a:xfrm>
          <a:prstGeom prst="rect">
            <a:avLst/>
          </a:prstGeom>
          <a:noFill/>
        </p:spPr>
        <p:txBody>
          <a:bodyPr wrap="square" anchor="t">
            <a:spAutoFit/>
          </a:bodyPr>
          <a:lstStyle/>
          <a:p>
            <a:pPr algn="ctr"/>
            <a:r>
              <a:rPr sz="1050" b="1">
                <a:solidFill>
                  <a:srgbClr val="749782"/>
                </a:solidFill>
                <a:latin typeface="Aptos"/>
              </a:rPr>
              <a:t>2018–22</a:t>
            </a:r>
          </a:p>
        </p:txBody>
      </p:sp>
      <p:sp>
        <p:nvSpPr>
          <p:cNvPr id="37" name="Rounded Rectangle 36"/>
          <p:cNvSpPr/>
          <p:nvPr/>
        </p:nvSpPr>
        <p:spPr>
          <a:xfrm>
            <a:off x="9454896" y="3291840"/>
            <a:ext cx="1920240" cy="1143000"/>
          </a:xfrm>
          <a:prstGeom prst="roundRect">
            <a:avLst/>
          </a:prstGeom>
          <a:solidFill>
            <a:srgbClr val="E8F1EA"/>
          </a:solidFill>
          <a:ln>
            <a:solidFill>
              <a:srgbClr val="DCE1E2"/>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8" name="TextBox 37"/>
          <p:cNvSpPr txBox="1"/>
          <p:nvPr/>
        </p:nvSpPr>
        <p:spPr>
          <a:xfrm>
            <a:off x="9582912" y="3401568"/>
            <a:ext cx="1645920" cy="320040"/>
          </a:xfrm>
          <a:prstGeom prst="rect">
            <a:avLst/>
          </a:prstGeom>
          <a:noFill/>
        </p:spPr>
        <p:txBody>
          <a:bodyPr wrap="square" anchor="t">
            <a:spAutoFit/>
          </a:bodyPr>
          <a:lstStyle/>
          <a:p>
            <a:pPr algn="ctr"/>
            <a:r>
              <a:rPr sz="1150" b="1">
                <a:solidFill>
                  <a:srgbClr val="123042"/>
                </a:solidFill>
                <a:latin typeface="Aptos"/>
              </a:rPr>
              <a:t>ICD-11 development</a:t>
            </a:r>
          </a:p>
        </p:txBody>
      </p:sp>
      <p:sp>
        <p:nvSpPr>
          <p:cNvPr id="39" name="TextBox 38"/>
          <p:cNvSpPr txBox="1"/>
          <p:nvPr/>
        </p:nvSpPr>
        <p:spPr>
          <a:xfrm>
            <a:off x="9582912" y="3730752"/>
            <a:ext cx="1645920" cy="320040"/>
          </a:xfrm>
          <a:prstGeom prst="rect">
            <a:avLst/>
          </a:prstGeom>
          <a:noFill/>
        </p:spPr>
        <p:txBody>
          <a:bodyPr wrap="square" anchor="t">
            <a:spAutoFit/>
          </a:bodyPr>
          <a:lstStyle/>
          <a:p>
            <a:pPr algn="ctr"/>
            <a:r>
              <a:rPr sz="950" b="0">
                <a:solidFill>
                  <a:srgbClr val="222A2F"/>
                </a:solidFill>
                <a:latin typeface="Aptos"/>
              </a:rPr>
              <a:t>Substance + addictive behaviours</a:t>
            </a:r>
          </a:p>
        </p:txBody>
      </p:sp>
      <p:sp>
        <p:nvSpPr>
          <p:cNvPr id="40" name="TextBox 39"/>
          <p:cNvSpPr txBox="1"/>
          <p:nvPr/>
        </p:nvSpPr>
        <p:spPr>
          <a:xfrm>
            <a:off x="9582912" y="4069080"/>
            <a:ext cx="1645920" cy="274320"/>
          </a:xfrm>
          <a:prstGeom prst="rect">
            <a:avLst/>
          </a:prstGeom>
          <a:noFill/>
        </p:spPr>
        <p:txBody>
          <a:bodyPr wrap="square" anchor="t">
            <a:spAutoFit/>
          </a:bodyPr>
          <a:lstStyle/>
          <a:p>
            <a:pPr algn="ctr"/>
            <a:r>
              <a:rPr sz="880" b="1">
                <a:solidFill>
                  <a:srgbClr val="749782"/>
                </a:solidFill>
                <a:latin typeface="Aptos"/>
              </a:rPr>
              <a:t>Broader clinical classification</a:t>
            </a:r>
          </a:p>
        </p:txBody>
      </p:sp>
      <p:sp>
        <p:nvSpPr>
          <p:cNvPr id="41" name="TextBox 40"/>
          <p:cNvSpPr txBox="1"/>
          <p:nvPr/>
        </p:nvSpPr>
        <p:spPr>
          <a:xfrm>
            <a:off x="566928" y="4690872"/>
            <a:ext cx="2743200" cy="274320"/>
          </a:xfrm>
          <a:prstGeom prst="rect">
            <a:avLst/>
          </a:prstGeom>
          <a:noFill/>
        </p:spPr>
        <p:txBody>
          <a:bodyPr wrap="square" anchor="t">
            <a:spAutoFit/>
          </a:bodyPr>
          <a:lstStyle/>
          <a:p>
            <a:pPr algn="l"/>
            <a:r>
              <a:rPr sz="1500" b="1">
                <a:solidFill>
                  <a:srgbClr val="123042"/>
                </a:solidFill>
                <a:latin typeface="Aptos"/>
              </a:rPr>
              <a:t>Critical analysis</a:t>
            </a:r>
          </a:p>
        </p:txBody>
      </p:sp>
      <p:sp>
        <p:nvSpPr>
          <p:cNvPr id="42" name="Rounded Rectangle 41"/>
          <p:cNvSpPr/>
          <p:nvPr/>
        </p:nvSpPr>
        <p:spPr>
          <a:xfrm>
            <a:off x="566928" y="5056631"/>
            <a:ext cx="3566160" cy="1468983"/>
          </a:xfrm>
          <a:prstGeom prst="roundRect">
            <a:avLst/>
          </a:prstGeom>
          <a:solidFill>
            <a:srgbClr val="FAE7E3"/>
          </a:solidFill>
          <a:ln>
            <a:solidFill>
              <a:srgbClr val="DCE1E2"/>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3" name="Rectangle 42"/>
          <p:cNvSpPr/>
          <p:nvPr/>
        </p:nvSpPr>
        <p:spPr>
          <a:xfrm>
            <a:off x="566928" y="5056632"/>
            <a:ext cx="64008" cy="1143000"/>
          </a:xfrm>
          <a:prstGeom prst="rect">
            <a:avLst/>
          </a:prstGeom>
          <a:solidFill>
            <a:srgbClr val="DD7168"/>
          </a:solidFill>
          <a:ln>
            <a:solidFill>
              <a:srgbClr val="DD716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4" name="TextBox 43"/>
          <p:cNvSpPr txBox="1"/>
          <p:nvPr/>
        </p:nvSpPr>
        <p:spPr>
          <a:xfrm>
            <a:off x="731520" y="5166360"/>
            <a:ext cx="3291840" cy="274320"/>
          </a:xfrm>
          <a:prstGeom prst="rect">
            <a:avLst/>
          </a:prstGeom>
          <a:noFill/>
        </p:spPr>
        <p:txBody>
          <a:bodyPr wrap="square" anchor="t">
            <a:spAutoFit/>
          </a:bodyPr>
          <a:lstStyle/>
          <a:p>
            <a:pPr algn="l"/>
            <a:r>
              <a:rPr sz="1300" b="1">
                <a:solidFill>
                  <a:srgbClr val="123042"/>
                </a:solidFill>
                <a:latin typeface="Aptos"/>
              </a:rPr>
              <a:t>FROM MORAL FAILURE → HEALTH CONDITION</a:t>
            </a:r>
          </a:p>
        </p:txBody>
      </p:sp>
      <p:sp>
        <p:nvSpPr>
          <p:cNvPr id="45" name="TextBox 44"/>
          <p:cNvSpPr txBox="1"/>
          <p:nvPr/>
        </p:nvSpPr>
        <p:spPr>
          <a:xfrm>
            <a:off x="731520" y="5495544"/>
            <a:ext cx="3273552" cy="612648"/>
          </a:xfrm>
          <a:prstGeom prst="rect">
            <a:avLst/>
          </a:prstGeom>
          <a:noFill/>
        </p:spPr>
        <p:txBody>
          <a:bodyPr wrap="square" anchor="t">
            <a:spAutoFit/>
          </a:bodyPr>
          <a:lstStyle/>
          <a:p>
            <a:pPr algn="l"/>
            <a:r>
              <a:rPr sz="1019" b="0">
                <a:solidFill>
                  <a:srgbClr val="222A2F"/>
                </a:solidFill>
                <a:latin typeface="Aptos"/>
              </a:rPr>
              <a:t>Early responses often treated problematic substance use as deviance requiring discipline. Contemporary classification instead focuses on patterns of use, impaired control and clinically significant harm. This reduces moral judgement, but diagnosis can still carry stigma.</a:t>
            </a:r>
          </a:p>
        </p:txBody>
      </p:sp>
      <p:sp>
        <p:nvSpPr>
          <p:cNvPr id="46" name="Rounded Rectangle 45"/>
          <p:cNvSpPr/>
          <p:nvPr/>
        </p:nvSpPr>
        <p:spPr>
          <a:xfrm>
            <a:off x="4315968" y="5056632"/>
            <a:ext cx="3566160" cy="1414118"/>
          </a:xfrm>
          <a:prstGeom prst="roundRect">
            <a:avLst/>
          </a:prstGeom>
          <a:solidFill>
            <a:srgbClr val="E5F1F2"/>
          </a:solidFill>
          <a:ln>
            <a:solidFill>
              <a:srgbClr val="DCE1E2"/>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7" name="Rectangle 46"/>
          <p:cNvSpPr/>
          <p:nvPr/>
        </p:nvSpPr>
        <p:spPr>
          <a:xfrm>
            <a:off x="4315968" y="5056632"/>
            <a:ext cx="64008" cy="1143000"/>
          </a:xfrm>
          <a:prstGeom prst="rect">
            <a:avLst/>
          </a:prstGeom>
          <a:solidFill>
            <a:srgbClr val="267771"/>
          </a:solidFill>
          <a:ln>
            <a:solidFill>
              <a:srgbClr val="26777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8" name="TextBox 47"/>
          <p:cNvSpPr txBox="1"/>
          <p:nvPr/>
        </p:nvSpPr>
        <p:spPr>
          <a:xfrm>
            <a:off x="4480559" y="5166360"/>
            <a:ext cx="3291840" cy="274320"/>
          </a:xfrm>
          <a:prstGeom prst="rect">
            <a:avLst/>
          </a:prstGeom>
          <a:noFill/>
        </p:spPr>
        <p:txBody>
          <a:bodyPr wrap="square" anchor="t">
            <a:spAutoFit/>
          </a:bodyPr>
          <a:lstStyle/>
          <a:p>
            <a:pPr algn="l"/>
            <a:r>
              <a:rPr sz="1300" b="1">
                <a:solidFill>
                  <a:srgbClr val="123042"/>
                </a:solidFill>
                <a:latin typeface="Aptos"/>
              </a:rPr>
              <a:t>EVIDENCE CHANGED PRACTICE</a:t>
            </a:r>
          </a:p>
        </p:txBody>
      </p:sp>
      <p:sp>
        <p:nvSpPr>
          <p:cNvPr id="49" name="TextBox 48"/>
          <p:cNvSpPr txBox="1"/>
          <p:nvPr/>
        </p:nvSpPr>
        <p:spPr>
          <a:xfrm>
            <a:off x="4480559" y="5495544"/>
            <a:ext cx="3273552" cy="612648"/>
          </a:xfrm>
          <a:prstGeom prst="rect">
            <a:avLst/>
          </a:prstGeom>
          <a:noFill/>
        </p:spPr>
        <p:txBody>
          <a:bodyPr wrap="square" anchor="t">
            <a:spAutoFit/>
          </a:bodyPr>
          <a:lstStyle/>
          <a:p>
            <a:pPr algn="l"/>
            <a:r>
              <a:rPr sz="1019" b="0" dirty="0">
                <a:solidFill>
                  <a:srgbClr val="222A2F"/>
                </a:solidFill>
                <a:latin typeface="Aptos"/>
              </a:rPr>
              <a:t>The Rolleston approach, HIV/AIDS and harm reduction demonstrate that UK practice has repeatedly changed when clinical and public-health evidence challenged purely punitive approaches.</a:t>
            </a:r>
          </a:p>
        </p:txBody>
      </p:sp>
      <p:sp>
        <p:nvSpPr>
          <p:cNvPr id="50" name="Rounded Rectangle 49"/>
          <p:cNvSpPr/>
          <p:nvPr/>
        </p:nvSpPr>
        <p:spPr>
          <a:xfrm>
            <a:off x="8065008" y="5056631"/>
            <a:ext cx="3566160" cy="1414117"/>
          </a:xfrm>
          <a:prstGeom prst="roundRect">
            <a:avLst/>
          </a:prstGeom>
          <a:solidFill>
            <a:srgbClr val="FAF2D8"/>
          </a:solidFill>
          <a:ln>
            <a:solidFill>
              <a:srgbClr val="DCE1E2"/>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1" name="Rectangle 50"/>
          <p:cNvSpPr/>
          <p:nvPr/>
        </p:nvSpPr>
        <p:spPr>
          <a:xfrm>
            <a:off x="8065008" y="5056632"/>
            <a:ext cx="64008" cy="1143000"/>
          </a:xfrm>
          <a:prstGeom prst="rect">
            <a:avLst/>
          </a:prstGeom>
          <a:solidFill>
            <a:srgbClr val="D5A341"/>
          </a:solidFill>
          <a:ln>
            <a:solidFill>
              <a:srgbClr val="D5A34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2" name="TextBox 51"/>
          <p:cNvSpPr txBox="1"/>
          <p:nvPr/>
        </p:nvSpPr>
        <p:spPr>
          <a:xfrm>
            <a:off x="8229600" y="5166360"/>
            <a:ext cx="3291840" cy="274320"/>
          </a:xfrm>
          <a:prstGeom prst="rect">
            <a:avLst/>
          </a:prstGeom>
          <a:noFill/>
        </p:spPr>
        <p:txBody>
          <a:bodyPr wrap="square" anchor="t">
            <a:spAutoFit/>
          </a:bodyPr>
          <a:lstStyle/>
          <a:p>
            <a:pPr algn="l"/>
            <a:r>
              <a:rPr sz="1300" b="1">
                <a:solidFill>
                  <a:srgbClr val="123042"/>
                </a:solidFill>
                <a:latin typeface="Aptos"/>
              </a:rPr>
              <a:t>POLICY NEVER DISAPPEARED</a:t>
            </a:r>
          </a:p>
        </p:txBody>
      </p:sp>
      <p:sp>
        <p:nvSpPr>
          <p:cNvPr id="53" name="TextBox 52"/>
          <p:cNvSpPr txBox="1"/>
          <p:nvPr/>
        </p:nvSpPr>
        <p:spPr>
          <a:xfrm>
            <a:off x="8229600" y="5495544"/>
            <a:ext cx="3273552" cy="612648"/>
          </a:xfrm>
          <a:prstGeom prst="rect">
            <a:avLst/>
          </a:prstGeom>
          <a:noFill/>
        </p:spPr>
        <p:txBody>
          <a:bodyPr wrap="square" anchor="t">
            <a:spAutoFit/>
          </a:bodyPr>
          <a:lstStyle/>
          <a:p>
            <a:pPr algn="l"/>
            <a:r>
              <a:rPr sz="1019" b="0">
                <a:solidFill>
                  <a:srgbClr val="222A2F"/>
                </a:solidFill>
                <a:latin typeface="Aptos"/>
              </a:rPr>
              <a:t>The 1971 Act shows the continuing tension between treatment and criminal regulation. Research argues that political values and public narratives can influence drug policy alongside scientific evidence.</a:t>
            </a:r>
          </a:p>
        </p:txBody>
      </p:sp>
      <p:sp>
        <p:nvSpPr>
          <p:cNvPr id="54" name="TextBox 53"/>
          <p:cNvSpPr txBox="1"/>
          <p:nvPr/>
        </p:nvSpPr>
        <p:spPr>
          <a:xfrm>
            <a:off x="594360" y="6617055"/>
            <a:ext cx="10972800" cy="182880"/>
          </a:xfrm>
          <a:prstGeom prst="rect">
            <a:avLst/>
          </a:prstGeom>
          <a:noFill/>
        </p:spPr>
        <p:txBody>
          <a:bodyPr wrap="square" anchor="t">
            <a:spAutoFit/>
          </a:bodyPr>
          <a:lstStyle/>
          <a:p>
            <a:pPr algn="ctr"/>
            <a:r>
              <a:rPr sz="880" b="0" dirty="0">
                <a:solidFill>
                  <a:srgbClr val="56636A"/>
                </a:solidFill>
                <a:latin typeface="Aptos"/>
              </a:rPr>
              <a:t>Key sources: Berridge (1978); Monaghan (2014); Seddon (2021); Stothard (2021); WHO (2024).</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9F6EE"/>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1078992"/>
          </a:xfrm>
          <a:prstGeom prst="rect">
            <a:avLst/>
          </a:prstGeom>
          <a:solidFill>
            <a:srgbClr val="123042"/>
          </a:solidFill>
          <a:ln>
            <a:solidFill>
              <a:srgbClr val="123042"/>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502920" y="182880"/>
            <a:ext cx="594360" cy="502920"/>
          </a:xfrm>
          <a:prstGeom prst="rect">
            <a:avLst/>
          </a:prstGeom>
          <a:noFill/>
        </p:spPr>
        <p:txBody>
          <a:bodyPr wrap="square" anchor="t">
            <a:spAutoFit/>
          </a:bodyPr>
          <a:lstStyle/>
          <a:p>
            <a:pPr algn="ctr"/>
            <a:r>
              <a:rPr sz="2000" b="1">
                <a:solidFill>
                  <a:srgbClr val="D5A341"/>
                </a:solidFill>
                <a:latin typeface="Aptos"/>
              </a:rPr>
              <a:t>02</a:t>
            </a:r>
          </a:p>
        </p:txBody>
      </p:sp>
      <p:sp>
        <p:nvSpPr>
          <p:cNvPr id="4" name="TextBox 3"/>
          <p:cNvSpPr txBox="1"/>
          <p:nvPr/>
        </p:nvSpPr>
        <p:spPr>
          <a:xfrm>
            <a:off x="1170432" y="164592"/>
            <a:ext cx="9966960" cy="420624"/>
          </a:xfrm>
          <a:prstGeom prst="rect">
            <a:avLst/>
          </a:prstGeom>
          <a:noFill/>
        </p:spPr>
        <p:txBody>
          <a:bodyPr wrap="square" anchor="t">
            <a:spAutoFit/>
          </a:bodyPr>
          <a:lstStyle/>
          <a:p>
            <a:pPr algn="l"/>
            <a:r>
              <a:rPr sz="2400" b="1">
                <a:solidFill>
                  <a:srgbClr val="FFFFFF"/>
                </a:solidFill>
                <a:latin typeface="Aptos"/>
              </a:rPr>
              <a:t>Contemporary Care, Inequality &amp; Future Direction</a:t>
            </a:r>
          </a:p>
        </p:txBody>
      </p:sp>
      <p:sp>
        <p:nvSpPr>
          <p:cNvPr id="5" name="TextBox 4"/>
          <p:cNvSpPr txBox="1"/>
          <p:nvPr/>
        </p:nvSpPr>
        <p:spPr>
          <a:xfrm>
            <a:off x="1188720" y="621792"/>
            <a:ext cx="10058400" cy="307777"/>
          </a:xfrm>
          <a:prstGeom prst="rect">
            <a:avLst/>
          </a:prstGeom>
          <a:noFill/>
        </p:spPr>
        <p:txBody>
          <a:bodyPr wrap="square" anchor="t">
            <a:spAutoFit/>
          </a:bodyPr>
          <a:lstStyle/>
          <a:p>
            <a:pPr algn="l"/>
            <a:r>
              <a:rPr sz="1400" b="0" dirty="0">
                <a:solidFill>
                  <a:srgbClr val="DAE8EA"/>
                </a:solidFill>
                <a:latin typeface="Aptos"/>
              </a:rPr>
              <a:t>Critical evaluation: what has improved, what remains contested, and what should happen next</a:t>
            </a:r>
          </a:p>
        </p:txBody>
      </p:sp>
      <p:sp>
        <p:nvSpPr>
          <p:cNvPr id="6" name="Rounded Rectangle 5"/>
          <p:cNvSpPr/>
          <p:nvPr/>
        </p:nvSpPr>
        <p:spPr>
          <a:xfrm>
            <a:off x="502920" y="1213605"/>
            <a:ext cx="3611880" cy="1456441"/>
          </a:xfrm>
          <a:prstGeom prst="roundRect">
            <a:avLst/>
          </a:prstGeom>
          <a:solidFill>
            <a:srgbClr val="E5F1F2"/>
          </a:solidFill>
          <a:ln>
            <a:solidFill>
              <a:srgbClr val="DCE1E2"/>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Rectangle 6"/>
          <p:cNvSpPr/>
          <p:nvPr/>
        </p:nvSpPr>
        <p:spPr>
          <a:xfrm>
            <a:off x="502920" y="1298448"/>
            <a:ext cx="64008" cy="1234440"/>
          </a:xfrm>
          <a:prstGeom prst="rect">
            <a:avLst/>
          </a:prstGeom>
          <a:solidFill>
            <a:srgbClr val="267771"/>
          </a:solidFill>
          <a:ln>
            <a:solidFill>
              <a:srgbClr val="26777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667512" y="1408176"/>
            <a:ext cx="3337560" cy="274320"/>
          </a:xfrm>
          <a:prstGeom prst="rect">
            <a:avLst/>
          </a:prstGeom>
          <a:noFill/>
        </p:spPr>
        <p:txBody>
          <a:bodyPr wrap="square" anchor="t">
            <a:spAutoFit/>
          </a:bodyPr>
          <a:lstStyle/>
          <a:p>
            <a:pPr algn="l"/>
            <a:r>
              <a:rPr sz="1300" b="1">
                <a:solidFill>
                  <a:srgbClr val="123042"/>
                </a:solidFill>
                <a:latin typeface="Aptos"/>
              </a:rPr>
              <a:t>ICD-11: BROADER CLINICAL FRAME</a:t>
            </a:r>
          </a:p>
        </p:txBody>
      </p:sp>
      <p:sp>
        <p:nvSpPr>
          <p:cNvPr id="9" name="TextBox 8"/>
          <p:cNvSpPr txBox="1"/>
          <p:nvPr/>
        </p:nvSpPr>
        <p:spPr>
          <a:xfrm>
            <a:off x="649224" y="1682496"/>
            <a:ext cx="3319272" cy="704088"/>
          </a:xfrm>
          <a:prstGeom prst="rect">
            <a:avLst/>
          </a:prstGeom>
          <a:noFill/>
        </p:spPr>
        <p:txBody>
          <a:bodyPr wrap="square" anchor="t">
            <a:spAutoFit/>
          </a:bodyPr>
          <a:lstStyle/>
          <a:p>
            <a:pPr algn="l"/>
            <a:r>
              <a:rPr sz="1030" b="0" dirty="0">
                <a:solidFill>
                  <a:srgbClr val="222A2F"/>
                </a:solidFill>
                <a:latin typeface="Aptos"/>
              </a:rPr>
              <a:t>Substance-related disorders include alcohol, opioids, cannabis, stimulants and other substances. Addictive </a:t>
            </a:r>
            <a:r>
              <a:rPr sz="1030" b="0" dirty="0" err="1">
                <a:solidFill>
                  <a:srgbClr val="222A2F"/>
                </a:solidFill>
                <a:latin typeface="Aptos"/>
              </a:rPr>
              <a:t>behaviours</a:t>
            </a:r>
            <a:r>
              <a:rPr sz="1030" b="0" dirty="0">
                <a:solidFill>
                  <a:srgbClr val="222A2F"/>
                </a:solidFill>
                <a:latin typeface="Aptos"/>
              </a:rPr>
              <a:t> include gambling and gaming disorder. Diagnosis focuses on clinically significant patterns rather than simply whether a </a:t>
            </a:r>
            <a:r>
              <a:rPr sz="1030" b="0" dirty="0" err="1">
                <a:solidFill>
                  <a:srgbClr val="222A2F"/>
                </a:solidFill>
                <a:latin typeface="Aptos"/>
              </a:rPr>
              <a:t>behaviour</a:t>
            </a:r>
            <a:r>
              <a:rPr sz="1030" b="0" dirty="0">
                <a:solidFill>
                  <a:srgbClr val="222A2F"/>
                </a:solidFill>
                <a:latin typeface="Aptos"/>
              </a:rPr>
              <a:t> occurs (WHO, 2024).</a:t>
            </a:r>
          </a:p>
        </p:txBody>
      </p:sp>
      <p:sp>
        <p:nvSpPr>
          <p:cNvPr id="10" name="Rounded Rectangle 9"/>
          <p:cNvSpPr/>
          <p:nvPr/>
        </p:nvSpPr>
        <p:spPr>
          <a:xfrm>
            <a:off x="502920" y="2779775"/>
            <a:ext cx="3611880" cy="1922787"/>
          </a:xfrm>
          <a:prstGeom prst="roundRect">
            <a:avLst/>
          </a:prstGeom>
          <a:solidFill>
            <a:srgbClr val="E8F1EA"/>
          </a:solidFill>
          <a:ln>
            <a:solidFill>
              <a:srgbClr val="DCE1E2"/>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Rectangle 10"/>
          <p:cNvSpPr/>
          <p:nvPr/>
        </p:nvSpPr>
        <p:spPr>
          <a:xfrm>
            <a:off x="502920" y="2670048"/>
            <a:ext cx="64008" cy="1965960"/>
          </a:xfrm>
          <a:prstGeom prst="rect">
            <a:avLst/>
          </a:prstGeom>
          <a:solidFill>
            <a:srgbClr val="749782"/>
          </a:solidFill>
          <a:ln>
            <a:solidFill>
              <a:srgbClr val="749782"/>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2" name="TextBox 11"/>
          <p:cNvSpPr txBox="1"/>
          <p:nvPr/>
        </p:nvSpPr>
        <p:spPr>
          <a:xfrm>
            <a:off x="667512" y="2779776"/>
            <a:ext cx="3337560" cy="274320"/>
          </a:xfrm>
          <a:prstGeom prst="rect">
            <a:avLst/>
          </a:prstGeom>
          <a:noFill/>
        </p:spPr>
        <p:txBody>
          <a:bodyPr wrap="square" anchor="t">
            <a:spAutoFit/>
          </a:bodyPr>
          <a:lstStyle/>
          <a:p>
            <a:pPr algn="l"/>
            <a:r>
              <a:rPr sz="1300" b="1">
                <a:solidFill>
                  <a:srgbClr val="123042"/>
                </a:solidFill>
                <a:latin typeface="Aptos"/>
              </a:rPr>
              <a:t>CONTEMPORARY TREATMENT</a:t>
            </a:r>
          </a:p>
        </p:txBody>
      </p:sp>
      <p:sp>
        <p:nvSpPr>
          <p:cNvPr id="13" name="TextBox 12"/>
          <p:cNvSpPr txBox="1"/>
          <p:nvPr/>
        </p:nvSpPr>
        <p:spPr>
          <a:xfrm>
            <a:off x="667512" y="3108960"/>
            <a:ext cx="3319272" cy="1692771"/>
          </a:xfrm>
          <a:prstGeom prst="rect">
            <a:avLst/>
          </a:prstGeom>
          <a:noFill/>
        </p:spPr>
        <p:txBody>
          <a:bodyPr wrap="square" lIns="91440" tIns="45720" rIns="91440" bIns="45720" anchor="t">
            <a:spAutoFit/>
          </a:bodyPr>
          <a:lstStyle/>
          <a:p>
            <a:r>
              <a:rPr sz="1000" b="0" dirty="0">
                <a:solidFill>
                  <a:srgbClr val="222A2F"/>
                </a:solidFill>
                <a:latin typeface="Aptos"/>
              </a:rPr>
              <a:t>• Assessment + collaborative goals</a:t>
            </a:r>
            <a:r>
              <a:rPr lang="en-GB" sz="1000" dirty="0">
                <a:solidFill>
                  <a:srgbClr val="222A2F"/>
                </a:solidFill>
                <a:latin typeface="Aptos"/>
              </a:rPr>
              <a:t> </a:t>
            </a:r>
            <a:r>
              <a:rPr lang="en-GB" sz="1000">
                <a:solidFill>
                  <a:srgbClr val="222A2F"/>
                </a:solidFill>
                <a:ea typeface="+mn-lt"/>
                <a:cs typeface="+mn-lt"/>
              </a:rPr>
              <a:t>(NICE, 2007).</a:t>
            </a:r>
            <a:r>
              <a:rPr sz="1000" b="0" dirty="0">
                <a:solidFill>
                  <a:srgbClr val="222A2F"/>
                </a:solidFill>
                <a:latin typeface="Aptos"/>
              </a:rPr>
              <a:t>
</a:t>
            </a:r>
            <a:r>
              <a:rPr sz="1000" b="0">
                <a:solidFill>
                  <a:srgbClr val="222A2F"/>
                </a:solidFill>
                <a:latin typeface="Aptos"/>
              </a:rPr>
              <a:t>• Psychological therapies, including CBT/motivational approaches</a:t>
            </a:r>
            <a:r>
              <a:rPr lang="en-GB" sz="1000" dirty="0">
                <a:solidFill>
                  <a:srgbClr val="222A2F"/>
                </a:solidFill>
                <a:latin typeface="Aptos"/>
              </a:rPr>
              <a:t> </a:t>
            </a:r>
            <a:r>
              <a:rPr lang="en-GB" sz="1000">
                <a:solidFill>
                  <a:srgbClr val="222A2F"/>
                </a:solidFill>
                <a:ea typeface="+mn-lt"/>
                <a:cs typeface="+mn-lt"/>
              </a:rPr>
              <a:t>(Miller and Rollnick, 2013).</a:t>
            </a:r>
            <a:r>
              <a:rPr sz="1000" b="0" dirty="0">
                <a:solidFill>
                  <a:srgbClr val="222A2F"/>
                </a:solidFill>
                <a:latin typeface="Aptos"/>
              </a:rPr>
              <a:t>
</a:t>
            </a:r>
            <a:r>
              <a:rPr sz="1000" b="0">
                <a:solidFill>
                  <a:srgbClr val="222A2F"/>
                </a:solidFill>
                <a:latin typeface="Aptos"/>
              </a:rPr>
              <a:t>• Pharmacological treatment </a:t>
            </a:r>
            <a:r>
              <a:rPr lang="en-GB" sz="1000" b="0" dirty="0">
                <a:solidFill>
                  <a:srgbClr val="222A2F"/>
                </a:solidFill>
                <a:latin typeface="Aptos"/>
              </a:rPr>
              <a:t> </a:t>
            </a:r>
            <a:r>
              <a:rPr sz="1000" b="0" dirty="0">
                <a:solidFill>
                  <a:srgbClr val="222A2F"/>
                </a:solidFill>
                <a:latin typeface="Aptos"/>
              </a:rPr>
              <a:t>indicate</a:t>
            </a:r>
            <a:r>
              <a:rPr lang="en-GB" sz="1000" b="0">
                <a:solidFill>
                  <a:srgbClr val="222A2F"/>
                </a:solidFill>
                <a:latin typeface="Aptos"/>
              </a:rPr>
              <a:t>d</a:t>
            </a:r>
            <a:r>
              <a:rPr lang="en-GB" sz="1000">
                <a:solidFill>
                  <a:srgbClr val="222A2F"/>
                </a:solidFill>
                <a:latin typeface="Aptos"/>
              </a:rPr>
              <a:t> </a:t>
            </a:r>
            <a:r>
              <a:rPr lang="en-GB" sz="1000">
                <a:solidFill>
                  <a:srgbClr val="222A2F"/>
                </a:solidFill>
                <a:ea typeface="+mn-lt"/>
                <a:cs typeface="+mn-lt"/>
              </a:rPr>
              <a:t>(NICE, 2007).</a:t>
            </a:r>
            <a:r>
              <a:rPr sz="1000" b="0" dirty="0">
                <a:solidFill>
                  <a:srgbClr val="222A2F"/>
                </a:solidFill>
                <a:latin typeface="Aptos"/>
              </a:rPr>
              <a:t>
</a:t>
            </a:r>
            <a:r>
              <a:rPr sz="1000" b="0">
                <a:solidFill>
                  <a:srgbClr val="222A2F"/>
                </a:solidFill>
                <a:latin typeface="Aptos"/>
              </a:rPr>
              <a:t>• Opioid agonist treatment</a:t>
            </a:r>
            <a:r>
              <a:rPr lang="en-GB" sz="1000" dirty="0">
                <a:solidFill>
                  <a:srgbClr val="222A2F"/>
                </a:solidFill>
                <a:latin typeface="Aptos"/>
              </a:rPr>
              <a:t> </a:t>
            </a:r>
            <a:r>
              <a:rPr lang="en-GB" sz="1000">
                <a:solidFill>
                  <a:srgbClr val="222A2F"/>
                </a:solidFill>
                <a:ea typeface="+mn-lt"/>
                <a:cs typeface="+mn-lt"/>
              </a:rPr>
              <a:t>(NICE, 2007).</a:t>
            </a:r>
            <a:r>
              <a:rPr sz="1000" b="0" dirty="0">
                <a:solidFill>
                  <a:srgbClr val="222A2F"/>
                </a:solidFill>
                <a:latin typeface="Aptos"/>
              </a:rPr>
              <a:t>
</a:t>
            </a:r>
            <a:r>
              <a:rPr sz="1000" b="0">
                <a:solidFill>
                  <a:srgbClr val="222A2F"/>
                </a:solidFill>
                <a:latin typeface="Aptos"/>
              </a:rPr>
              <a:t>• Withdrawal management + relapse prevention</a:t>
            </a:r>
            <a:r>
              <a:rPr lang="en-GB" sz="1000" dirty="0">
                <a:solidFill>
                  <a:srgbClr val="222A2F"/>
                </a:solidFill>
                <a:latin typeface="Aptos"/>
              </a:rPr>
              <a:t> </a:t>
            </a:r>
            <a:r>
              <a:rPr lang="en-GB" sz="1000">
                <a:solidFill>
                  <a:srgbClr val="222A2F"/>
                </a:solidFill>
                <a:ea typeface="+mn-lt"/>
                <a:cs typeface="+mn-lt"/>
              </a:rPr>
              <a:t>(NICE, 2007).</a:t>
            </a:r>
            <a:r>
              <a:rPr sz="1000" b="0" dirty="0">
                <a:solidFill>
                  <a:srgbClr val="222A2F"/>
                </a:solidFill>
                <a:latin typeface="Aptos"/>
              </a:rPr>
              <a:t>
</a:t>
            </a:r>
            <a:r>
              <a:rPr sz="1000" b="0">
                <a:solidFill>
                  <a:srgbClr val="222A2F"/>
                </a:solidFill>
                <a:latin typeface="Aptos"/>
              </a:rPr>
              <a:t>• Harm reduction + recovery support</a:t>
            </a:r>
            <a:r>
              <a:rPr lang="en-GB" sz="1000" dirty="0">
                <a:solidFill>
                  <a:srgbClr val="222A2F"/>
                </a:solidFill>
                <a:latin typeface="Aptos"/>
              </a:rPr>
              <a:t> </a:t>
            </a:r>
            <a:r>
              <a:rPr lang="en-GB" sz="1000">
                <a:solidFill>
                  <a:srgbClr val="222A2F"/>
                </a:solidFill>
                <a:ea typeface="+mn-lt"/>
                <a:cs typeface="+mn-lt"/>
              </a:rPr>
              <a:t>(UNODC and WHO, 2020).</a:t>
            </a:r>
            <a:r>
              <a:rPr sz="1000" b="0" dirty="0">
                <a:solidFill>
                  <a:srgbClr val="222A2F"/>
                </a:solidFill>
                <a:latin typeface="Aptos"/>
              </a:rPr>
              <a:t>
</a:t>
            </a:r>
            <a:r>
              <a:rPr sz="1000" b="0">
                <a:solidFill>
                  <a:srgbClr val="222A2F"/>
                </a:solidFill>
                <a:latin typeface="Aptos"/>
              </a:rPr>
              <a:t>• Integrated mental/physical health care</a:t>
            </a:r>
            <a:r>
              <a:rPr lang="en-GB" sz="1000" dirty="0">
                <a:solidFill>
                  <a:srgbClr val="222A2F"/>
                </a:solidFill>
                <a:latin typeface="Aptos"/>
              </a:rPr>
              <a:t> </a:t>
            </a:r>
            <a:r>
              <a:rPr lang="en-GB" sz="1000">
                <a:solidFill>
                  <a:srgbClr val="222A2F"/>
                </a:solidFill>
                <a:ea typeface="+mn-lt"/>
                <a:cs typeface="+mn-lt"/>
              </a:rPr>
              <a:t>(NICE, 2011).</a:t>
            </a:r>
            <a:endParaRPr lang="en-US" sz="1000" b="0">
              <a:solidFill>
                <a:srgbClr val="222A2F"/>
              </a:solidFill>
              <a:ea typeface="+mn-lt"/>
              <a:cs typeface="+mn-lt"/>
            </a:endParaRPr>
          </a:p>
        </p:txBody>
      </p:sp>
      <p:sp>
        <p:nvSpPr>
          <p:cNvPr id="14" name="Rounded Rectangle 13"/>
          <p:cNvSpPr/>
          <p:nvPr/>
        </p:nvSpPr>
        <p:spPr>
          <a:xfrm>
            <a:off x="502920" y="4782311"/>
            <a:ext cx="3611880" cy="1465587"/>
          </a:xfrm>
          <a:prstGeom prst="roundRect">
            <a:avLst/>
          </a:prstGeom>
          <a:solidFill>
            <a:srgbClr val="EFE9F5"/>
          </a:solidFill>
          <a:ln>
            <a:solidFill>
              <a:srgbClr val="DCE1E2"/>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Rectangle 14"/>
          <p:cNvSpPr/>
          <p:nvPr/>
        </p:nvSpPr>
        <p:spPr>
          <a:xfrm>
            <a:off x="502920" y="4782312"/>
            <a:ext cx="64008" cy="1261872"/>
          </a:xfrm>
          <a:prstGeom prst="rect">
            <a:avLst/>
          </a:prstGeom>
          <a:solidFill>
            <a:srgbClr val="85689D"/>
          </a:solidFill>
          <a:ln>
            <a:solidFill>
              <a:srgbClr val="85689D"/>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6" name="TextBox 15"/>
          <p:cNvSpPr txBox="1"/>
          <p:nvPr/>
        </p:nvSpPr>
        <p:spPr>
          <a:xfrm>
            <a:off x="667512" y="4892040"/>
            <a:ext cx="3337560" cy="274320"/>
          </a:xfrm>
          <a:prstGeom prst="rect">
            <a:avLst/>
          </a:prstGeom>
          <a:noFill/>
        </p:spPr>
        <p:txBody>
          <a:bodyPr wrap="square" anchor="t">
            <a:spAutoFit/>
          </a:bodyPr>
          <a:lstStyle/>
          <a:p>
            <a:pPr algn="l"/>
            <a:r>
              <a:rPr sz="1300" b="1">
                <a:solidFill>
                  <a:srgbClr val="123042"/>
                </a:solidFill>
                <a:latin typeface="Aptos"/>
              </a:rPr>
              <a:t>WHAT THE EVIDENCE SUGGESTS</a:t>
            </a:r>
          </a:p>
        </p:txBody>
      </p:sp>
      <p:sp>
        <p:nvSpPr>
          <p:cNvPr id="17" name="TextBox 16"/>
          <p:cNvSpPr txBox="1"/>
          <p:nvPr/>
        </p:nvSpPr>
        <p:spPr>
          <a:xfrm>
            <a:off x="667512" y="5221224"/>
            <a:ext cx="3319272" cy="731519"/>
          </a:xfrm>
          <a:prstGeom prst="rect">
            <a:avLst/>
          </a:prstGeom>
          <a:noFill/>
        </p:spPr>
        <p:txBody>
          <a:bodyPr wrap="square" anchor="t">
            <a:spAutoFit/>
          </a:bodyPr>
          <a:lstStyle/>
          <a:p>
            <a:pPr algn="l"/>
            <a:r>
              <a:rPr sz="1000" b="0">
                <a:solidFill>
                  <a:srgbClr val="222A2F"/>
                </a:solidFill>
                <a:latin typeface="Aptos"/>
              </a:rPr>
              <a:t>For alcohol dependence, acamprosate and naltrexone can improve outcomes for some patients. For opioid dependence, systematic reviews show substantially lower mortality during opioid agonist treatment than when people are out of treatment (Donoghue et al., 2015; Santo et al., 2021).</a:t>
            </a:r>
          </a:p>
        </p:txBody>
      </p:sp>
      <p:sp>
        <p:nvSpPr>
          <p:cNvPr id="18" name="TextBox 17"/>
          <p:cNvSpPr txBox="1"/>
          <p:nvPr/>
        </p:nvSpPr>
        <p:spPr>
          <a:xfrm>
            <a:off x="4343400" y="1298448"/>
            <a:ext cx="2926080" cy="274320"/>
          </a:xfrm>
          <a:prstGeom prst="rect">
            <a:avLst/>
          </a:prstGeom>
          <a:noFill/>
        </p:spPr>
        <p:txBody>
          <a:bodyPr wrap="square" anchor="t">
            <a:spAutoFit/>
          </a:bodyPr>
          <a:lstStyle/>
          <a:p>
            <a:pPr algn="l"/>
            <a:r>
              <a:rPr sz="1500" b="1">
                <a:solidFill>
                  <a:srgbClr val="123042"/>
                </a:solidFill>
                <a:latin typeface="Aptos"/>
              </a:rPr>
              <a:t>UK SERVICE CONTEXT</a:t>
            </a:r>
          </a:p>
        </p:txBody>
      </p:sp>
      <p:sp>
        <p:nvSpPr>
          <p:cNvPr id="19" name="Rounded Rectangle 18"/>
          <p:cNvSpPr/>
          <p:nvPr/>
        </p:nvSpPr>
        <p:spPr>
          <a:xfrm>
            <a:off x="4343400" y="1664208"/>
            <a:ext cx="3337560" cy="914400"/>
          </a:xfrm>
          <a:prstGeom prst="roundRect">
            <a:avLst/>
          </a:prstGeom>
          <a:solidFill>
            <a:srgbClr val="E5F1F2"/>
          </a:solidFill>
          <a:ln>
            <a:solidFill>
              <a:srgbClr val="DCE1E2"/>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0" name="TextBox 19"/>
          <p:cNvSpPr txBox="1"/>
          <p:nvPr/>
        </p:nvSpPr>
        <p:spPr>
          <a:xfrm>
            <a:off x="4526280" y="1801368"/>
            <a:ext cx="1234440" cy="384048"/>
          </a:xfrm>
          <a:prstGeom prst="rect">
            <a:avLst/>
          </a:prstGeom>
          <a:noFill/>
        </p:spPr>
        <p:txBody>
          <a:bodyPr wrap="square" anchor="t">
            <a:spAutoFit/>
          </a:bodyPr>
          <a:lstStyle/>
          <a:p>
            <a:pPr algn="ctr"/>
            <a:r>
              <a:rPr sz="2200" b="1">
                <a:solidFill>
                  <a:srgbClr val="267771"/>
                </a:solidFill>
                <a:latin typeface="Aptos"/>
              </a:rPr>
              <a:t>329,646</a:t>
            </a:r>
          </a:p>
        </p:txBody>
      </p:sp>
      <p:sp>
        <p:nvSpPr>
          <p:cNvPr id="21" name="TextBox 20"/>
          <p:cNvSpPr txBox="1"/>
          <p:nvPr/>
        </p:nvSpPr>
        <p:spPr>
          <a:xfrm>
            <a:off x="5806440" y="1783080"/>
            <a:ext cx="1664208" cy="566928"/>
          </a:xfrm>
          <a:prstGeom prst="rect">
            <a:avLst/>
          </a:prstGeom>
          <a:noFill/>
        </p:spPr>
        <p:txBody>
          <a:bodyPr wrap="square" anchor="t">
            <a:spAutoFit/>
          </a:bodyPr>
          <a:lstStyle/>
          <a:p>
            <a:pPr algn="ctr"/>
            <a:r>
              <a:rPr sz="940" b="1">
                <a:solidFill>
                  <a:srgbClr val="123042"/>
                </a:solidFill>
                <a:latin typeface="Aptos"/>
              </a:rPr>
              <a:t>adults in contact with drug/alcohol treatment services, England 2024–25</a:t>
            </a:r>
          </a:p>
        </p:txBody>
      </p:sp>
      <p:sp>
        <p:nvSpPr>
          <p:cNvPr id="22" name="Rounded Rectangle 21"/>
          <p:cNvSpPr/>
          <p:nvPr/>
        </p:nvSpPr>
        <p:spPr>
          <a:xfrm>
            <a:off x="4343400" y="2715768"/>
            <a:ext cx="3337560" cy="914400"/>
          </a:xfrm>
          <a:prstGeom prst="roundRect">
            <a:avLst/>
          </a:prstGeom>
          <a:solidFill>
            <a:srgbClr val="FAE7E3"/>
          </a:solidFill>
          <a:ln>
            <a:solidFill>
              <a:srgbClr val="DCE1E2"/>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3" name="TextBox 22"/>
          <p:cNvSpPr txBox="1"/>
          <p:nvPr/>
        </p:nvSpPr>
        <p:spPr>
          <a:xfrm>
            <a:off x="4526280" y="2852927"/>
            <a:ext cx="1234440" cy="384048"/>
          </a:xfrm>
          <a:prstGeom prst="rect">
            <a:avLst/>
          </a:prstGeom>
          <a:noFill/>
        </p:spPr>
        <p:txBody>
          <a:bodyPr wrap="square" anchor="t">
            <a:spAutoFit/>
          </a:bodyPr>
          <a:lstStyle/>
          <a:p>
            <a:pPr algn="ctr"/>
            <a:r>
              <a:rPr sz="2200" b="1">
                <a:solidFill>
                  <a:srgbClr val="DD7168"/>
                </a:solidFill>
                <a:latin typeface="Aptos"/>
              </a:rPr>
              <a:t>74%</a:t>
            </a:r>
          </a:p>
        </p:txBody>
      </p:sp>
      <p:sp>
        <p:nvSpPr>
          <p:cNvPr id="24" name="TextBox 23"/>
          <p:cNvSpPr txBox="1"/>
          <p:nvPr/>
        </p:nvSpPr>
        <p:spPr>
          <a:xfrm>
            <a:off x="5806440" y="2834639"/>
            <a:ext cx="1664208" cy="566928"/>
          </a:xfrm>
          <a:prstGeom prst="rect">
            <a:avLst/>
          </a:prstGeom>
          <a:noFill/>
        </p:spPr>
        <p:txBody>
          <a:bodyPr wrap="square" anchor="t">
            <a:spAutoFit/>
          </a:bodyPr>
          <a:lstStyle/>
          <a:p>
            <a:pPr algn="ctr"/>
            <a:r>
              <a:rPr sz="940" b="1">
                <a:solidFill>
                  <a:srgbClr val="123042"/>
                </a:solidFill>
                <a:latin typeface="Aptos"/>
              </a:rPr>
              <a:t>of adults starting treatment reported a mental-health treatment need</a:t>
            </a:r>
          </a:p>
        </p:txBody>
      </p:sp>
      <p:sp>
        <p:nvSpPr>
          <p:cNvPr id="25" name="Rounded Rectangle 24"/>
          <p:cNvSpPr/>
          <p:nvPr/>
        </p:nvSpPr>
        <p:spPr>
          <a:xfrm>
            <a:off x="4343400" y="3767327"/>
            <a:ext cx="3337560" cy="914400"/>
          </a:xfrm>
          <a:prstGeom prst="roundRect">
            <a:avLst/>
          </a:prstGeom>
          <a:solidFill>
            <a:srgbClr val="FAF2D8"/>
          </a:solidFill>
          <a:ln>
            <a:solidFill>
              <a:srgbClr val="DCE1E2"/>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6" name="TextBox 25"/>
          <p:cNvSpPr txBox="1"/>
          <p:nvPr/>
        </p:nvSpPr>
        <p:spPr>
          <a:xfrm>
            <a:off x="4526280" y="3904487"/>
            <a:ext cx="1234440" cy="384048"/>
          </a:xfrm>
          <a:prstGeom prst="rect">
            <a:avLst/>
          </a:prstGeom>
          <a:noFill/>
        </p:spPr>
        <p:txBody>
          <a:bodyPr wrap="square" anchor="t">
            <a:spAutoFit/>
          </a:bodyPr>
          <a:lstStyle/>
          <a:p>
            <a:pPr algn="ctr"/>
            <a:r>
              <a:rPr sz="2200" b="1">
                <a:solidFill>
                  <a:srgbClr val="D5A341"/>
                </a:solidFill>
                <a:latin typeface="Aptos"/>
              </a:rPr>
              <a:t>37%</a:t>
            </a:r>
          </a:p>
        </p:txBody>
      </p:sp>
      <p:sp>
        <p:nvSpPr>
          <p:cNvPr id="27" name="TextBox 26"/>
          <p:cNvSpPr txBox="1"/>
          <p:nvPr/>
        </p:nvSpPr>
        <p:spPr>
          <a:xfrm>
            <a:off x="5806440" y="3886199"/>
            <a:ext cx="1664208" cy="566928"/>
          </a:xfrm>
          <a:prstGeom prst="rect">
            <a:avLst/>
          </a:prstGeom>
          <a:noFill/>
        </p:spPr>
        <p:txBody>
          <a:bodyPr wrap="square" anchor="t">
            <a:spAutoFit/>
          </a:bodyPr>
          <a:lstStyle/>
          <a:p>
            <a:pPr algn="ctr"/>
            <a:r>
              <a:rPr sz="940" b="1">
                <a:solidFill>
                  <a:srgbClr val="123042"/>
                </a:solidFill>
                <a:latin typeface="Aptos"/>
              </a:rPr>
              <a:t>of treatment exits were not completed successfully</a:t>
            </a:r>
          </a:p>
        </p:txBody>
      </p:sp>
      <p:sp>
        <p:nvSpPr>
          <p:cNvPr id="28" name="TextBox 27"/>
          <p:cNvSpPr txBox="1"/>
          <p:nvPr/>
        </p:nvSpPr>
        <p:spPr>
          <a:xfrm>
            <a:off x="4411980" y="4695443"/>
            <a:ext cx="3200400" cy="201168"/>
          </a:xfrm>
          <a:prstGeom prst="rect">
            <a:avLst/>
          </a:prstGeom>
          <a:noFill/>
        </p:spPr>
        <p:txBody>
          <a:bodyPr wrap="square" anchor="t">
            <a:spAutoFit/>
          </a:bodyPr>
          <a:lstStyle/>
          <a:p>
            <a:pPr algn="ctr"/>
            <a:r>
              <a:rPr sz="840" b="0" dirty="0">
                <a:solidFill>
                  <a:srgbClr val="56636A"/>
                </a:solidFill>
                <a:latin typeface="Aptos"/>
              </a:rPr>
              <a:t>Sources: OHID (2025); ONS (2025)</a:t>
            </a:r>
          </a:p>
        </p:txBody>
      </p:sp>
      <p:sp>
        <p:nvSpPr>
          <p:cNvPr id="29" name="Rounded Rectangle 28"/>
          <p:cNvSpPr/>
          <p:nvPr/>
        </p:nvSpPr>
        <p:spPr>
          <a:xfrm>
            <a:off x="7882127" y="1298448"/>
            <a:ext cx="3794760" cy="1417320"/>
          </a:xfrm>
          <a:prstGeom prst="roundRect">
            <a:avLst/>
          </a:prstGeom>
          <a:solidFill>
            <a:srgbClr val="FAE7E3"/>
          </a:solidFill>
          <a:ln>
            <a:solidFill>
              <a:srgbClr val="DCE1E2"/>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0" name="Rectangle 29"/>
          <p:cNvSpPr/>
          <p:nvPr/>
        </p:nvSpPr>
        <p:spPr>
          <a:xfrm>
            <a:off x="7882127" y="1298448"/>
            <a:ext cx="64008" cy="1417320"/>
          </a:xfrm>
          <a:prstGeom prst="rect">
            <a:avLst/>
          </a:prstGeom>
          <a:solidFill>
            <a:srgbClr val="DD7168"/>
          </a:solidFill>
          <a:ln>
            <a:solidFill>
              <a:srgbClr val="DD716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1" name="TextBox 30"/>
          <p:cNvSpPr txBox="1"/>
          <p:nvPr/>
        </p:nvSpPr>
        <p:spPr>
          <a:xfrm>
            <a:off x="8046719" y="1408176"/>
            <a:ext cx="3520440" cy="274320"/>
          </a:xfrm>
          <a:prstGeom prst="rect">
            <a:avLst/>
          </a:prstGeom>
          <a:noFill/>
        </p:spPr>
        <p:txBody>
          <a:bodyPr wrap="square" anchor="t">
            <a:spAutoFit/>
          </a:bodyPr>
          <a:lstStyle/>
          <a:p>
            <a:pPr algn="l"/>
            <a:r>
              <a:rPr sz="1300" b="1">
                <a:solidFill>
                  <a:srgbClr val="123042"/>
                </a:solidFill>
                <a:latin typeface="Aptos"/>
              </a:rPr>
              <a:t>STIGMA, DISCRIMINATION &amp; INEQUALITY</a:t>
            </a:r>
          </a:p>
        </p:txBody>
      </p:sp>
      <p:sp>
        <p:nvSpPr>
          <p:cNvPr id="32" name="TextBox 31"/>
          <p:cNvSpPr txBox="1"/>
          <p:nvPr/>
        </p:nvSpPr>
        <p:spPr>
          <a:xfrm>
            <a:off x="8046719" y="1737360"/>
            <a:ext cx="3502152" cy="886968"/>
          </a:xfrm>
          <a:prstGeom prst="rect">
            <a:avLst/>
          </a:prstGeom>
          <a:noFill/>
        </p:spPr>
        <p:txBody>
          <a:bodyPr wrap="square" anchor="t">
            <a:spAutoFit/>
          </a:bodyPr>
          <a:lstStyle/>
          <a:p>
            <a:pPr algn="l"/>
            <a:r>
              <a:rPr sz="1019" b="0">
                <a:solidFill>
                  <a:srgbClr val="222A2F"/>
                </a:solidFill>
                <a:latin typeface="Aptos"/>
              </a:rPr>
              <a:t>Stigma can delay help-seeking, undermine therapeutic relationships and affect quality of care. A 2024 systematic review found evidence of stigma among healthcare professionals/trainees, while many stigma-reduction interventions produced only small improvements (Sibley et al., 2024).</a:t>
            </a:r>
          </a:p>
        </p:txBody>
      </p:sp>
      <p:sp>
        <p:nvSpPr>
          <p:cNvPr id="33" name="Rounded Rectangle 32"/>
          <p:cNvSpPr/>
          <p:nvPr/>
        </p:nvSpPr>
        <p:spPr>
          <a:xfrm>
            <a:off x="7882127" y="2880360"/>
            <a:ext cx="3794760" cy="1325880"/>
          </a:xfrm>
          <a:prstGeom prst="roundRect">
            <a:avLst/>
          </a:prstGeom>
          <a:solidFill>
            <a:srgbClr val="FAF2D8"/>
          </a:solidFill>
          <a:ln>
            <a:solidFill>
              <a:srgbClr val="DCE1E2"/>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4" name="Rectangle 33"/>
          <p:cNvSpPr/>
          <p:nvPr/>
        </p:nvSpPr>
        <p:spPr>
          <a:xfrm>
            <a:off x="7882127" y="2880360"/>
            <a:ext cx="64008" cy="1325880"/>
          </a:xfrm>
          <a:prstGeom prst="rect">
            <a:avLst/>
          </a:prstGeom>
          <a:solidFill>
            <a:srgbClr val="D5A341"/>
          </a:solidFill>
          <a:ln>
            <a:solidFill>
              <a:srgbClr val="D5A34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5" name="TextBox 34"/>
          <p:cNvSpPr txBox="1"/>
          <p:nvPr/>
        </p:nvSpPr>
        <p:spPr>
          <a:xfrm>
            <a:off x="8046719" y="2990088"/>
            <a:ext cx="3520440" cy="274320"/>
          </a:xfrm>
          <a:prstGeom prst="rect">
            <a:avLst/>
          </a:prstGeom>
          <a:noFill/>
        </p:spPr>
        <p:txBody>
          <a:bodyPr wrap="square" anchor="t">
            <a:spAutoFit/>
          </a:bodyPr>
          <a:lstStyle/>
          <a:p>
            <a:pPr algn="l"/>
            <a:r>
              <a:rPr sz="1300" b="1">
                <a:solidFill>
                  <a:srgbClr val="123042"/>
                </a:solidFill>
                <a:latin typeface="Aptos"/>
              </a:rPr>
              <a:t>WHY ACCESS MATTERS</a:t>
            </a:r>
          </a:p>
        </p:txBody>
      </p:sp>
      <p:sp>
        <p:nvSpPr>
          <p:cNvPr id="36" name="TextBox 35"/>
          <p:cNvSpPr txBox="1"/>
          <p:nvPr/>
        </p:nvSpPr>
        <p:spPr>
          <a:xfrm>
            <a:off x="8046719" y="3319272"/>
            <a:ext cx="3502152" cy="795528"/>
          </a:xfrm>
          <a:prstGeom prst="rect">
            <a:avLst/>
          </a:prstGeom>
          <a:noFill/>
        </p:spPr>
        <p:txBody>
          <a:bodyPr wrap="square" anchor="t">
            <a:spAutoFit/>
          </a:bodyPr>
          <a:lstStyle/>
          <a:p>
            <a:pPr algn="l"/>
            <a:r>
              <a:rPr sz="1010" b="0">
                <a:solidFill>
                  <a:srgbClr val="222A2F"/>
                </a:solidFill>
                <a:latin typeface="Aptos"/>
              </a:rPr>
              <a:t>Substance-use problems intersect with deprivation, homelessness, mental illness, criminal-justice contact and other social determinants. Therefore, an intervention may be clinically effective yet still produce unequal outcomes when people face barriers to entering or remaining in care.</a:t>
            </a:r>
          </a:p>
        </p:txBody>
      </p:sp>
      <p:sp>
        <p:nvSpPr>
          <p:cNvPr id="37" name="Rounded Rectangle 36"/>
          <p:cNvSpPr/>
          <p:nvPr/>
        </p:nvSpPr>
        <p:spPr>
          <a:xfrm>
            <a:off x="7882127" y="4370832"/>
            <a:ext cx="3794760" cy="1408176"/>
          </a:xfrm>
          <a:prstGeom prst="roundRect">
            <a:avLst/>
          </a:prstGeom>
          <a:solidFill>
            <a:srgbClr val="EFE9F5"/>
          </a:solidFill>
          <a:ln>
            <a:solidFill>
              <a:srgbClr val="DCE1E2"/>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8" name="Rectangle 37"/>
          <p:cNvSpPr/>
          <p:nvPr/>
        </p:nvSpPr>
        <p:spPr>
          <a:xfrm>
            <a:off x="7882127" y="4370832"/>
            <a:ext cx="64008" cy="1188720"/>
          </a:xfrm>
          <a:prstGeom prst="rect">
            <a:avLst/>
          </a:prstGeom>
          <a:solidFill>
            <a:srgbClr val="85689D"/>
          </a:solidFill>
          <a:ln>
            <a:solidFill>
              <a:srgbClr val="85689D"/>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9" name="TextBox 38"/>
          <p:cNvSpPr txBox="1"/>
          <p:nvPr/>
        </p:nvSpPr>
        <p:spPr>
          <a:xfrm>
            <a:off x="8046719" y="4480560"/>
            <a:ext cx="3520440" cy="274320"/>
          </a:xfrm>
          <a:prstGeom prst="rect">
            <a:avLst/>
          </a:prstGeom>
          <a:noFill/>
        </p:spPr>
        <p:txBody>
          <a:bodyPr wrap="square" anchor="t">
            <a:spAutoFit/>
          </a:bodyPr>
          <a:lstStyle/>
          <a:p>
            <a:pPr algn="l"/>
            <a:r>
              <a:rPr sz="1300" b="1">
                <a:solidFill>
                  <a:srgbClr val="123042"/>
                </a:solidFill>
                <a:latin typeface="Aptos"/>
              </a:rPr>
              <a:t>POLICY &amp; ETHICAL TENSION</a:t>
            </a:r>
          </a:p>
        </p:txBody>
      </p:sp>
      <p:sp>
        <p:nvSpPr>
          <p:cNvPr id="40" name="TextBox 39"/>
          <p:cNvSpPr txBox="1"/>
          <p:nvPr/>
        </p:nvSpPr>
        <p:spPr>
          <a:xfrm>
            <a:off x="8046719" y="4809744"/>
            <a:ext cx="3502152" cy="658368"/>
          </a:xfrm>
          <a:prstGeom prst="rect">
            <a:avLst/>
          </a:prstGeom>
          <a:noFill/>
        </p:spPr>
        <p:txBody>
          <a:bodyPr wrap="square" anchor="t">
            <a:spAutoFit/>
          </a:bodyPr>
          <a:lstStyle/>
          <a:p>
            <a:pPr algn="l"/>
            <a:r>
              <a:rPr sz="1000" b="0" dirty="0">
                <a:solidFill>
                  <a:srgbClr val="222A2F"/>
                </a:solidFill>
                <a:latin typeface="Aptos"/>
              </a:rPr>
              <a:t>UK policy combines health interventions with criminal regulation. This creates a tension between seeing a person as someone needing care and as someone subject to legal control. Evidence, politics and public attitudes all influence the policy environment (Monaghan, 2014; Stothard, 2021).</a:t>
            </a:r>
          </a:p>
        </p:txBody>
      </p:sp>
      <p:sp>
        <p:nvSpPr>
          <p:cNvPr id="41" name="Rounded Rectangle 40"/>
          <p:cNvSpPr/>
          <p:nvPr/>
        </p:nvSpPr>
        <p:spPr>
          <a:xfrm>
            <a:off x="4343400" y="4939927"/>
            <a:ext cx="3264408" cy="1369054"/>
          </a:xfrm>
          <a:prstGeom prst="roundRect">
            <a:avLst/>
          </a:prstGeom>
          <a:solidFill>
            <a:srgbClr val="123042"/>
          </a:solidFill>
          <a:ln>
            <a:solidFill>
              <a:srgbClr val="123042"/>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2" name="TextBox 41"/>
          <p:cNvSpPr txBox="1"/>
          <p:nvPr/>
        </p:nvSpPr>
        <p:spPr>
          <a:xfrm>
            <a:off x="4535423" y="5125212"/>
            <a:ext cx="2926080" cy="228600"/>
          </a:xfrm>
          <a:prstGeom prst="rect">
            <a:avLst/>
          </a:prstGeom>
          <a:noFill/>
        </p:spPr>
        <p:txBody>
          <a:bodyPr wrap="square" anchor="t">
            <a:spAutoFit/>
          </a:bodyPr>
          <a:lstStyle/>
          <a:p>
            <a:pPr algn="ctr"/>
            <a:r>
              <a:rPr sz="1200" b="1" dirty="0">
                <a:solidFill>
                  <a:srgbClr val="D5A341"/>
                </a:solidFill>
                <a:latin typeface="Aptos"/>
              </a:rPr>
              <a:t>FUTURE PRACTICE</a:t>
            </a:r>
          </a:p>
        </p:txBody>
      </p:sp>
      <p:sp>
        <p:nvSpPr>
          <p:cNvPr id="43" name="TextBox 42"/>
          <p:cNvSpPr txBox="1"/>
          <p:nvPr/>
        </p:nvSpPr>
        <p:spPr>
          <a:xfrm>
            <a:off x="4553712" y="5407970"/>
            <a:ext cx="2926080" cy="640080"/>
          </a:xfrm>
          <a:prstGeom prst="rect">
            <a:avLst/>
          </a:prstGeom>
          <a:noFill/>
        </p:spPr>
        <p:txBody>
          <a:bodyPr wrap="square" anchor="t">
            <a:spAutoFit/>
          </a:bodyPr>
          <a:lstStyle/>
          <a:p>
            <a:pPr algn="l"/>
            <a:r>
              <a:rPr sz="940" b="1" dirty="0">
                <a:solidFill>
                  <a:srgbClr val="FFFFFF"/>
                </a:solidFill>
                <a:latin typeface="Aptos"/>
              </a:rPr>
              <a:t>1  Embed anti-stigma education
2  Protect harm-reduction access
3  Integrate mental + physical health
4  Co-produce culturally responsive care
5  Measure outcomes + equity</a:t>
            </a:r>
          </a:p>
        </p:txBody>
      </p:sp>
      <p:sp>
        <p:nvSpPr>
          <p:cNvPr id="44" name="Rounded Rectangle 43"/>
          <p:cNvSpPr/>
          <p:nvPr/>
        </p:nvSpPr>
        <p:spPr>
          <a:xfrm>
            <a:off x="502920" y="6382512"/>
            <a:ext cx="11173968" cy="219456"/>
          </a:xfrm>
          <a:prstGeom prst="roundRect">
            <a:avLst/>
          </a:prstGeom>
          <a:solidFill>
            <a:srgbClr val="267771"/>
          </a:solidFill>
          <a:ln>
            <a:solidFill>
              <a:srgbClr val="26777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5" name="TextBox 44"/>
          <p:cNvSpPr txBox="1"/>
          <p:nvPr/>
        </p:nvSpPr>
        <p:spPr>
          <a:xfrm>
            <a:off x="713232" y="6339339"/>
            <a:ext cx="10744200" cy="219456"/>
          </a:xfrm>
          <a:prstGeom prst="rect">
            <a:avLst/>
          </a:prstGeom>
          <a:noFill/>
        </p:spPr>
        <p:txBody>
          <a:bodyPr wrap="square" anchor="t">
            <a:spAutoFit/>
          </a:bodyPr>
          <a:lstStyle/>
          <a:p>
            <a:pPr algn="ctr"/>
            <a:r>
              <a:rPr sz="1120" b="1" dirty="0">
                <a:solidFill>
                  <a:srgbClr val="FFFFFF"/>
                </a:solidFill>
                <a:latin typeface="Aptos"/>
              </a:rPr>
              <a:t>CONCLUSION: Effective treatment requires effective interventions AND an equitable system that makes those interventions accessible.</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3" name="Rectangle 2">
            <a:extLst>
              <a:ext uri="{FF2B5EF4-FFF2-40B4-BE49-F238E27FC236}">
                <a16:creationId xmlns:a16="http://schemas.microsoft.com/office/drawing/2014/main" id="{42A6B819-7735-BFF6-DF47-E38AEC4E3E9C}"/>
              </a:ext>
            </a:extLst>
          </p:cNvPr>
          <p:cNvSpPr/>
          <p:nvPr/>
        </p:nvSpPr>
        <p:spPr>
          <a:xfrm>
            <a:off x="0" y="0"/>
            <a:ext cx="12191695" cy="146304"/>
          </a:xfrm>
          <a:prstGeom prst="rect">
            <a:avLst/>
          </a:prstGeom>
          <a:solidFill>
            <a:srgbClr val="007A7A"/>
          </a:solidFill>
          <a:ln>
            <a:solidFill>
              <a:srgbClr val="007A7A"/>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1100">
              <a:latin typeface="Arial"/>
              <a:cs typeface="Arial"/>
            </a:endParaRPr>
          </a:p>
        </p:txBody>
      </p:sp>
      <p:sp>
        <p:nvSpPr>
          <p:cNvPr id="5" name="TextBox 4">
            <a:extLst>
              <a:ext uri="{FF2B5EF4-FFF2-40B4-BE49-F238E27FC236}">
                <a16:creationId xmlns:a16="http://schemas.microsoft.com/office/drawing/2014/main" id="{5553BF5D-3E7E-6CA3-53BB-8BF6F43E6161}"/>
              </a:ext>
            </a:extLst>
          </p:cNvPr>
          <p:cNvSpPr txBox="1"/>
          <p:nvPr/>
        </p:nvSpPr>
        <p:spPr>
          <a:xfrm>
            <a:off x="548640" y="384048"/>
            <a:ext cx="10972800" cy="261610"/>
          </a:xfrm>
          <a:prstGeom prst="rect">
            <a:avLst/>
          </a:prstGeom>
          <a:noFill/>
        </p:spPr>
        <p:txBody>
          <a:bodyPr wrap="square" anchor="t">
            <a:spAutoFit/>
          </a:bodyPr>
          <a:lstStyle/>
          <a:p>
            <a:pPr algn="l"/>
            <a:r>
              <a:rPr sz="1100" b="1" dirty="0">
                <a:solidFill>
                  <a:srgbClr val="192B44"/>
                </a:solidFill>
                <a:latin typeface="Arial"/>
                <a:cs typeface="Arial"/>
              </a:rPr>
              <a:t>REFERENCES</a:t>
            </a:r>
          </a:p>
        </p:txBody>
      </p:sp>
      <p:sp>
        <p:nvSpPr>
          <p:cNvPr id="10" name="TextBox 9">
            <a:extLst>
              <a:ext uri="{FF2B5EF4-FFF2-40B4-BE49-F238E27FC236}">
                <a16:creationId xmlns:a16="http://schemas.microsoft.com/office/drawing/2014/main" id="{250AEDD9-CDE3-CE11-3E36-76D5B91BD072}"/>
              </a:ext>
            </a:extLst>
          </p:cNvPr>
          <p:cNvSpPr txBox="1"/>
          <p:nvPr/>
        </p:nvSpPr>
        <p:spPr>
          <a:xfrm>
            <a:off x="594360" y="1325880"/>
            <a:ext cx="5257800" cy="600164"/>
          </a:xfrm>
          <a:prstGeom prst="rect">
            <a:avLst/>
          </a:prstGeom>
          <a:noFill/>
        </p:spPr>
        <p:txBody>
          <a:bodyPr wrap="square" anchor="t">
            <a:spAutoFit/>
          </a:bodyPr>
          <a:lstStyle/>
          <a:p>
            <a:pPr algn="l"/>
            <a:r>
              <a:rPr sz="1100" b="0">
                <a:solidFill>
                  <a:srgbClr val="1E2328"/>
                </a:solidFill>
                <a:latin typeface="Arial"/>
                <a:cs typeface="Arial"/>
              </a:rPr>
              <a:t>Berridge, V. (1978) ‘Professionalization and narcotics: the medical and pharmaceutical professions and British narcotic use 1868–1926’, Psychological Medicine, 8(3), pp.361–372. doi:10.1017/S0033291700016044.</a:t>
            </a:r>
          </a:p>
        </p:txBody>
      </p:sp>
      <p:sp>
        <p:nvSpPr>
          <p:cNvPr id="12" name="TextBox 11">
            <a:extLst>
              <a:ext uri="{FF2B5EF4-FFF2-40B4-BE49-F238E27FC236}">
                <a16:creationId xmlns:a16="http://schemas.microsoft.com/office/drawing/2014/main" id="{85487515-FF19-54A6-8A22-A649869145A7}"/>
              </a:ext>
            </a:extLst>
          </p:cNvPr>
          <p:cNvSpPr txBox="1"/>
          <p:nvPr/>
        </p:nvSpPr>
        <p:spPr>
          <a:xfrm>
            <a:off x="594360" y="2167128"/>
            <a:ext cx="5257800" cy="600164"/>
          </a:xfrm>
          <a:prstGeom prst="rect">
            <a:avLst/>
          </a:prstGeom>
          <a:noFill/>
        </p:spPr>
        <p:txBody>
          <a:bodyPr wrap="square" anchor="t">
            <a:spAutoFit/>
          </a:bodyPr>
          <a:lstStyle/>
          <a:p>
            <a:pPr algn="l"/>
            <a:r>
              <a:rPr sz="1100" b="0" dirty="0">
                <a:solidFill>
                  <a:srgbClr val="1E2328"/>
                </a:solidFill>
                <a:latin typeface="Arial"/>
                <a:cs typeface="Arial"/>
              </a:rPr>
              <a:t>Donoghue, K. et al. (2015) ‘The efficacy of acamprosate and naltrexone in the treatment of alcohol dependence, Europe versus the rest of the world: a meta-analysis’, Addiction, 110(6), pp.920–930. doi:10.1111/add.12875.</a:t>
            </a:r>
          </a:p>
        </p:txBody>
      </p:sp>
      <p:sp>
        <p:nvSpPr>
          <p:cNvPr id="14" name="TextBox 13">
            <a:extLst>
              <a:ext uri="{FF2B5EF4-FFF2-40B4-BE49-F238E27FC236}">
                <a16:creationId xmlns:a16="http://schemas.microsoft.com/office/drawing/2014/main" id="{B77843D8-18E4-1AD5-5911-6AE230D34E0F}"/>
              </a:ext>
            </a:extLst>
          </p:cNvPr>
          <p:cNvSpPr txBox="1"/>
          <p:nvPr/>
        </p:nvSpPr>
        <p:spPr>
          <a:xfrm>
            <a:off x="594360" y="3008376"/>
            <a:ext cx="5257800" cy="769441"/>
          </a:xfrm>
          <a:prstGeom prst="rect">
            <a:avLst/>
          </a:prstGeom>
          <a:noFill/>
        </p:spPr>
        <p:txBody>
          <a:bodyPr wrap="square" anchor="t">
            <a:spAutoFit/>
          </a:bodyPr>
          <a:lstStyle/>
          <a:p>
            <a:pPr algn="l"/>
            <a:r>
              <a:rPr sz="1100" b="0">
                <a:solidFill>
                  <a:srgbClr val="1E2328"/>
                </a:solidFill>
                <a:latin typeface="Arial"/>
                <a:cs typeface="Arial"/>
              </a:rPr>
              <a:t>Monaghan, M. (2014) ‘Drug policy governance in the UK: lessons from changes to and debates concerning the classification of cannabis under the 1971 Misuse of Drugs Act’, International Journal of Drug Policy, 25(5), pp.1025–1030. doi:10.1016/j.drugpo.2014.02.001.</a:t>
            </a:r>
          </a:p>
        </p:txBody>
      </p:sp>
      <p:sp>
        <p:nvSpPr>
          <p:cNvPr id="16" name="TextBox 15">
            <a:extLst>
              <a:ext uri="{FF2B5EF4-FFF2-40B4-BE49-F238E27FC236}">
                <a16:creationId xmlns:a16="http://schemas.microsoft.com/office/drawing/2014/main" id="{0DCFF9A7-DA3D-D3F5-BDFF-865DE3C08FD5}"/>
              </a:ext>
            </a:extLst>
          </p:cNvPr>
          <p:cNvSpPr txBox="1"/>
          <p:nvPr/>
        </p:nvSpPr>
        <p:spPr>
          <a:xfrm>
            <a:off x="594360" y="3849624"/>
            <a:ext cx="5257800" cy="1107996"/>
          </a:xfrm>
          <a:prstGeom prst="rect">
            <a:avLst/>
          </a:prstGeom>
          <a:noFill/>
        </p:spPr>
        <p:txBody>
          <a:bodyPr wrap="square" lIns="91440" tIns="45720" rIns="91440" bIns="45720" anchor="t">
            <a:spAutoFit/>
          </a:bodyPr>
          <a:lstStyle/>
          <a:p>
            <a:r>
              <a:rPr lang="en-US" sz="1100">
                <a:solidFill>
                  <a:srgbClr val="0D0D0D"/>
                </a:solidFill>
                <a:highlight>
                  <a:srgbClr val="FCFCFC"/>
                </a:highlight>
                <a:latin typeface="Arial"/>
                <a:ea typeface="+mn-lt"/>
                <a:cs typeface="Arial"/>
              </a:rPr>
              <a:t>NICE (2007) </a:t>
            </a:r>
            <a:r>
              <a:rPr lang="en-US" sz="1100" i="1">
                <a:solidFill>
                  <a:srgbClr val="0D0D0D"/>
                </a:solidFill>
                <a:highlight>
                  <a:srgbClr val="FCFCFC"/>
                </a:highlight>
                <a:latin typeface="Arial"/>
                <a:ea typeface="+mn-lt"/>
                <a:cs typeface="Arial"/>
              </a:rPr>
              <a:t>Drug misuse in over 16s: psychosocial interventions (CG51).</a:t>
            </a:r>
            <a:r>
              <a:rPr lang="en-US" sz="1100">
                <a:solidFill>
                  <a:srgbClr val="0D0D0D"/>
                </a:solidFill>
                <a:highlight>
                  <a:srgbClr val="FCFCFC"/>
                </a:highlight>
                <a:latin typeface="Arial"/>
                <a:ea typeface="+mn-lt"/>
                <a:cs typeface="Arial"/>
              </a:rPr>
              <a:t> Available at: </a:t>
            </a:r>
            <a:r>
              <a:rPr lang="en-US" sz="1100" dirty="0">
                <a:solidFill>
                  <a:srgbClr val="0D0D0D"/>
                </a:solidFill>
                <a:highlight>
                  <a:srgbClr val="FCFCFC"/>
                </a:highlight>
                <a:latin typeface="Arial"/>
                <a:cs typeface="Arial"/>
                <a:hlinkClick r:id="rId2"/>
              </a:rPr>
              <a:t>https://www.nice.org.uk/guidance/CG51 </a:t>
            </a:r>
            <a:endParaRPr lang="en-US" sz="1100">
              <a:latin typeface="Arial"/>
              <a:ea typeface="Calibri"/>
              <a:cs typeface="Arial"/>
            </a:endParaRPr>
          </a:p>
          <a:p>
            <a:pPr marL="285750" indent="-285750">
              <a:buFont typeface="Arial"/>
              <a:buChar char="•"/>
            </a:pPr>
            <a:endParaRPr lang="en-GB" sz="1100" dirty="0">
              <a:solidFill>
                <a:srgbClr val="1E2328"/>
              </a:solidFill>
              <a:latin typeface="Arial"/>
              <a:cs typeface="Arial"/>
            </a:endParaRPr>
          </a:p>
          <a:p>
            <a:r>
              <a:rPr sz="1100" b="0">
                <a:solidFill>
                  <a:srgbClr val="1E2328"/>
                </a:solidFill>
                <a:latin typeface="Arial"/>
                <a:cs typeface="Arial"/>
              </a:rPr>
              <a:t>NICE (2011, updated 2026) Alcohol-use disorders: diagnosis, assessment and management of harmful drinking and alcohol dependence (CG115). London: NICE.</a:t>
            </a:r>
            <a:endParaRPr sz="1100">
              <a:latin typeface="Arial"/>
              <a:ea typeface="Calibri"/>
              <a:cs typeface="Arial"/>
            </a:endParaRPr>
          </a:p>
        </p:txBody>
      </p:sp>
      <p:sp>
        <p:nvSpPr>
          <p:cNvPr id="18" name="TextBox 17">
            <a:extLst>
              <a:ext uri="{FF2B5EF4-FFF2-40B4-BE49-F238E27FC236}">
                <a16:creationId xmlns:a16="http://schemas.microsoft.com/office/drawing/2014/main" id="{382BA5D3-CF1A-E5D7-1303-1D5D8CECF18D}"/>
              </a:ext>
            </a:extLst>
          </p:cNvPr>
          <p:cNvSpPr txBox="1"/>
          <p:nvPr/>
        </p:nvSpPr>
        <p:spPr>
          <a:xfrm>
            <a:off x="547897" y="4923189"/>
            <a:ext cx="5257800" cy="430887"/>
          </a:xfrm>
          <a:prstGeom prst="rect">
            <a:avLst/>
          </a:prstGeom>
          <a:noFill/>
        </p:spPr>
        <p:txBody>
          <a:bodyPr wrap="square" lIns="91440" tIns="45720" rIns="91440" bIns="45720" anchor="t">
            <a:spAutoFit/>
          </a:bodyPr>
          <a:lstStyle/>
          <a:p>
            <a:pPr algn="l"/>
            <a:r>
              <a:rPr sz="1100" b="0">
                <a:solidFill>
                  <a:srgbClr val="1E2328"/>
                </a:solidFill>
                <a:latin typeface="Arial"/>
                <a:cs typeface="Arial"/>
              </a:rPr>
              <a:t>Office for Health Improvement and Disparities (2025) Adult substance misuse treatment statistics 2024 to 2025. London: Department of Health and Social Care.</a:t>
            </a:r>
          </a:p>
        </p:txBody>
      </p:sp>
      <p:sp>
        <p:nvSpPr>
          <p:cNvPr id="20" name="TextBox 19">
            <a:extLst>
              <a:ext uri="{FF2B5EF4-FFF2-40B4-BE49-F238E27FC236}">
                <a16:creationId xmlns:a16="http://schemas.microsoft.com/office/drawing/2014/main" id="{06DCA502-D074-D3F4-7260-28A437C4C717}"/>
              </a:ext>
            </a:extLst>
          </p:cNvPr>
          <p:cNvSpPr txBox="1"/>
          <p:nvPr/>
        </p:nvSpPr>
        <p:spPr>
          <a:xfrm>
            <a:off x="594360" y="5532120"/>
            <a:ext cx="5257800" cy="430887"/>
          </a:xfrm>
          <a:prstGeom prst="rect">
            <a:avLst/>
          </a:prstGeom>
          <a:noFill/>
        </p:spPr>
        <p:txBody>
          <a:bodyPr wrap="square" anchor="t">
            <a:spAutoFit/>
          </a:bodyPr>
          <a:lstStyle/>
          <a:p>
            <a:pPr algn="l"/>
            <a:r>
              <a:rPr sz="1100" b="0">
                <a:solidFill>
                  <a:srgbClr val="1E2328"/>
                </a:solidFill>
                <a:latin typeface="Arial"/>
                <a:cs typeface="Arial"/>
              </a:rPr>
              <a:t>Office for National Statistics (2025) Deaths related to drug poisoning in England and Wales: 2024 registrations. Newport: ONS.</a:t>
            </a:r>
          </a:p>
        </p:txBody>
      </p:sp>
      <p:sp>
        <p:nvSpPr>
          <p:cNvPr id="22" name="TextBox 21">
            <a:extLst>
              <a:ext uri="{FF2B5EF4-FFF2-40B4-BE49-F238E27FC236}">
                <a16:creationId xmlns:a16="http://schemas.microsoft.com/office/drawing/2014/main" id="{367A8A94-E19B-22C4-7AF4-2721097366B0}"/>
              </a:ext>
            </a:extLst>
          </p:cNvPr>
          <p:cNvSpPr txBox="1"/>
          <p:nvPr/>
        </p:nvSpPr>
        <p:spPr>
          <a:xfrm>
            <a:off x="6309360" y="1325880"/>
            <a:ext cx="5257800" cy="430887"/>
          </a:xfrm>
          <a:prstGeom prst="rect">
            <a:avLst/>
          </a:prstGeom>
          <a:noFill/>
        </p:spPr>
        <p:txBody>
          <a:bodyPr wrap="square" anchor="t">
            <a:spAutoFit/>
          </a:bodyPr>
          <a:lstStyle/>
          <a:p>
            <a:pPr algn="l"/>
            <a:r>
              <a:rPr sz="1100" b="0" dirty="0">
                <a:solidFill>
                  <a:srgbClr val="1E2328"/>
                </a:solidFill>
                <a:latin typeface="Arial"/>
                <a:cs typeface="Arial"/>
              </a:rPr>
              <a:t>Rumpf, H.-J. et al. (2020) ‘Disorders due to substance use or addictive </a:t>
            </a:r>
            <a:r>
              <a:rPr sz="1100" b="0" dirty="0" err="1">
                <a:solidFill>
                  <a:srgbClr val="1E2328"/>
                </a:solidFill>
                <a:latin typeface="Arial"/>
                <a:cs typeface="Arial"/>
              </a:rPr>
              <a:t>behaviours</a:t>
            </a:r>
            <a:r>
              <a:rPr sz="1100" b="0" dirty="0">
                <a:solidFill>
                  <a:srgbClr val="1E2328"/>
                </a:solidFill>
                <a:latin typeface="Arial"/>
                <a:cs typeface="Arial"/>
              </a:rPr>
              <a:t> in the ICD-11’. doi:10.1024/1422-4917/a000748.</a:t>
            </a:r>
          </a:p>
        </p:txBody>
      </p:sp>
      <p:sp>
        <p:nvSpPr>
          <p:cNvPr id="24" name="TextBox 23">
            <a:extLst>
              <a:ext uri="{FF2B5EF4-FFF2-40B4-BE49-F238E27FC236}">
                <a16:creationId xmlns:a16="http://schemas.microsoft.com/office/drawing/2014/main" id="{BCCED764-A06D-4F93-8691-C89FCC214D44}"/>
              </a:ext>
            </a:extLst>
          </p:cNvPr>
          <p:cNvSpPr txBox="1"/>
          <p:nvPr/>
        </p:nvSpPr>
        <p:spPr>
          <a:xfrm>
            <a:off x="6309360" y="2167128"/>
            <a:ext cx="5257800" cy="769441"/>
          </a:xfrm>
          <a:prstGeom prst="rect">
            <a:avLst/>
          </a:prstGeom>
          <a:noFill/>
        </p:spPr>
        <p:txBody>
          <a:bodyPr wrap="square" anchor="t">
            <a:spAutoFit/>
          </a:bodyPr>
          <a:lstStyle/>
          <a:p>
            <a:pPr algn="l"/>
            <a:r>
              <a:rPr sz="1100" b="0">
                <a:solidFill>
                  <a:srgbClr val="1E2328"/>
                </a:solidFill>
                <a:latin typeface="Arial"/>
                <a:cs typeface="Arial"/>
              </a:rPr>
              <a:t>Santo, T. et al. (2021) ‘Association of opioid agonist treatment with all-cause mortality and specific causes of death among people with opioid dependence: a systematic review and meta-analysis’, JAMA Psychiatry, 78(9), pp.979–993. doi:10.1001/jamapsychiatry.2021.0979.</a:t>
            </a:r>
          </a:p>
        </p:txBody>
      </p:sp>
      <p:sp>
        <p:nvSpPr>
          <p:cNvPr id="26" name="TextBox 25">
            <a:extLst>
              <a:ext uri="{FF2B5EF4-FFF2-40B4-BE49-F238E27FC236}">
                <a16:creationId xmlns:a16="http://schemas.microsoft.com/office/drawing/2014/main" id="{A83D96A7-1B40-96AD-B7D7-560D7B8D37D8}"/>
              </a:ext>
            </a:extLst>
          </p:cNvPr>
          <p:cNvSpPr txBox="1"/>
          <p:nvPr/>
        </p:nvSpPr>
        <p:spPr>
          <a:xfrm>
            <a:off x="6309360" y="3008376"/>
            <a:ext cx="5257800" cy="600164"/>
          </a:xfrm>
          <a:prstGeom prst="rect">
            <a:avLst/>
          </a:prstGeom>
          <a:noFill/>
        </p:spPr>
        <p:txBody>
          <a:bodyPr wrap="square" anchor="t">
            <a:spAutoFit/>
          </a:bodyPr>
          <a:lstStyle/>
          <a:p>
            <a:pPr algn="l"/>
            <a:r>
              <a:rPr sz="1100" b="0">
                <a:solidFill>
                  <a:srgbClr val="1E2328"/>
                </a:solidFill>
                <a:latin typeface="Arial"/>
                <a:cs typeface="Arial"/>
              </a:rPr>
              <a:t>Seddon, T. (2021) ‘From law to regulation: re-appraising the Misuse of Drugs Act 1971’, Drugs and Alcohol Today, 21(4), pp.289–297. doi:10.1108/DAT-07-2021-0035.</a:t>
            </a:r>
          </a:p>
        </p:txBody>
      </p:sp>
      <p:sp>
        <p:nvSpPr>
          <p:cNvPr id="28" name="TextBox 27">
            <a:extLst>
              <a:ext uri="{FF2B5EF4-FFF2-40B4-BE49-F238E27FC236}">
                <a16:creationId xmlns:a16="http://schemas.microsoft.com/office/drawing/2014/main" id="{2CFAD3AC-55B8-723B-2BCB-F27D0E76C9AC}"/>
              </a:ext>
            </a:extLst>
          </p:cNvPr>
          <p:cNvSpPr txBox="1"/>
          <p:nvPr/>
        </p:nvSpPr>
        <p:spPr>
          <a:xfrm>
            <a:off x="6309360" y="3849624"/>
            <a:ext cx="5257800" cy="600164"/>
          </a:xfrm>
          <a:prstGeom prst="rect">
            <a:avLst/>
          </a:prstGeom>
          <a:noFill/>
        </p:spPr>
        <p:txBody>
          <a:bodyPr wrap="square" anchor="t">
            <a:spAutoFit/>
          </a:bodyPr>
          <a:lstStyle/>
          <a:p>
            <a:pPr algn="l"/>
            <a:r>
              <a:rPr sz="1100" b="0">
                <a:solidFill>
                  <a:srgbClr val="1E2328"/>
                </a:solidFill>
                <a:latin typeface="Arial"/>
                <a:cs typeface="Arial"/>
              </a:rPr>
              <a:t>Sibley, A.L. et al. (2024) ‘Stigma against patients with substance use disorders among health care professionals and trainees and stigma-reducing interventions: a systematic review’, Academic Medicine, 99(1).</a:t>
            </a:r>
          </a:p>
        </p:txBody>
      </p:sp>
      <p:sp>
        <p:nvSpPr>
          <p:cNvPr id="30" name="TextBox 29">
            <a:extLst>
              <a:ext uri="{FF2B5EF4-FFF2-40B4-BE49-F238E27FC236}">
                <a16:creationId xmlns:a16="http://schemas.microsoft.com/office/drawing/2014/main" id="{507EE45D-84DF-C913-3DD1-F6DC7A7FA8F0}"/>
              </a:ext>
            </a:extLst>
          </p:cNvPr>
          <p:cNvSpPr txBox="1"/>
          <p:nvPr/>
        </p:nvSpPr>
        <p:spPr>
          <a:xfrm>
            <a:off x="6309360" y="4690872"/>
            <a:ext cx="5257800" cy="600164"/>
          </a:xfrm>
          <a:prstGeom prst="rect">
            <a:avLst/>
          </a:prstGeom>
          <a:noFill/>
        </p:spPr>
        <p:txBody>
          <a:bodyPr wrap="square" anchor="t">
            <a:spAutoFit/>
          </a:bodyPr>
          <a:lstStyle/>
          <a:p>
            <a:pPr algn="l"/>
            <a:r>
              <a:rPr sz="1100" b="0">
                <a:solidFill>
                  <a:srgbClr val="1E2328"/>
                </a:solidFill>
                <a:latin typeface="Arial"/>
                <a:cs typeface="Arial"/>
              </a:rPr>
              <a:t>Stothard, B. (2021) ‘Fifty years of the UK Misuse of Drugs Act 1971: the legislative contexts’, Drugs and Alcohol Today, 21(4), pp.298–311. doi:10.1108/DAT-08-2021-0038.</a:t>
            </a:r>
          </a:p>
        </p:txBody>
      </p:sp>
      <p:sp>
        <p:nvSpPr>
          <p:cNvPr id="32" name="TextBox 31">
            <a:extLst>
              <a:ext uri="{FF2B5EF4-FFF2-40B4-BE49-F238E27FC236}">
                <a16:creationId xmlns:a16="http://schemas.microsoft.com/office/drawing/2014/main" id="{DC6EF625-5FEB-7CC2-6026-9984598E6AE9}"/>
              </a:ext>
            </a:extLst>
          </p:cNvPr>
          <p:cNvSpPr txBox="1"/>
          <p:nvPr/>
        </p:nvSpPr>
        <p:spPr>
          <a:xfrm>
            <a:off x="6309360" y="5532120"/>
            <a:ext cx="5257800" cy="430887"/>
          </a:xfrm>
          <a:prstGeom prst="rect">
            <a:avLst/>
          </a:prstGeom>
          <a:noFill/>
        </p:spPr>
        <p:txBody>
          <a:bodyPr wrap="square" anchor="t">
            <a:spAutoFit/>
          </a:bodyPr>
          <a:lstStyle/>
          <a:p>
            <a:pPr algn="l"/>
            <a:r>
              <a:rPr sz="1100" b="0">
                <a:solidFill>
                  <a:srgbClr val="1E2328"/>
                </a:solidFill>
                <a:latin typeface="Arial"/>
                <a:cs typeface="Arial"/>
              </a:rPr>
              <a:t>World Health Organization (2024) ICD-11: Disorders due to substance use or addictive behaviours. Geneva: WHO.</a:t>
            </a:r>
          </a:p>
        </p:txBody>
      </p:sp>
    </p:spTree>
    <p:extLst>
      <p:ext uri="{BB962C8B-B14F-4D97-AF65-F5344CB8AC3E}">
        <p14:creationId xmlns:p14="http://schemas.microsoft.com/office/powerpoint/2010/main" val="385662115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64</TotalTime>
  <Words>1135</Words>
  <Application>Microsoft Office PowerPoint</Application>
  <PresentationFormat>Widescreen</PresentationFormat>
  <Paragraphs>89</Paragraphs>
  <Slides>4</Slides>
  <Notes>0</Notes>
  <HiddenSlides>0</HiddenSlides>
  <MMClips>0</MMClips>
  <ScaleCrop>false</ScaleCrop>
  <HeadingPairs>
    <vt:vector size="4" baseType="variant">
      <vt:variant>
        <vt:lpstr>Theme</vt:lpstr>
      </vt:variant>
      <vt:variant>
        <vt:i4>1</vt:i4>
      </vt:variant>
      <vt:variant>
        <vt:lpstr>Slide Titles</vt:lpstr>
      </vt:variant>
      <vt:variant>
        <vt:i4>4</vt:i4>
      </vt:variant>
    </vt:vector>
  </HeadingPairs>
  <TitlesOfParts>
    <vt:vector size="5" baseType="lpstr">
      <vt:lpstr>Office Theme</vt:lpstr>
      <vt:lpstr>PowerPoint Presentation</vt:lpstr>
      <vt:lpstr>PowerPoint Presentation</vt:lpstr>
      <vt:lpstr>PowerPoint Presentation</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generated using python-pptx</dc:description>
  <cp:lastModifiedBy>Don Castro Solonzo (2408787)</cp:lastModifiedBy>
  <cp:revision>48</cp:revision>
  <dcterms:created xsi:type="dcterms:W3CDTF">2013-01-27T09:14:16Z</dcterms:created>
  <dcterms:modified xsi:type="dcterms:W3CDTF">2026-10-17T12:31:51Z</dcterms:modified>
  <cp:category/>
</cp:coreProperties>
</file>