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3"/>
  </p:notesMasterIdLst>
  <p:sldIdLst>
    <p:sldId id="256" r:id="rId3"/>
    <p:sldId id="271" r:id="rId4"/>
    <p:sldId id="259" r:id="rId5"/>
    <p:sldId id="273" r:id="rId6"/>
    <p:sldId id="278" r:id="rId7"/>
    <p:sldId id="274" r:id="rId8"/>
    <p:sldId id="279" r:id="rId9"/>
    <p:sldId id="275" r:id="rId10"/>
    <p:sldId id="276" r:id="rId11"/>
    <p:sldId id="26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5332" autoAdjust="0"/>
  </p:normalViewPr>
  <p:slideViewPr>
    <p:cSldViewPr snapToGrid="0">
      <p:cViewPr varScale="1">
        <p:scale>
          <a:sx n="108" d="100"/>
          <a:sy n="108" d="100"/>
        </p:scale>
        <p:origin x="714" y="-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E09C67-697E-4DA0-9367-E73B4AE506B9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036482-6711-4DB7-AA3E-89D618D91B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3451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98056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73056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91014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54230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04300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04154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6327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0DC7-0234-4090-9EC0-1269D09265D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E18FB-5196-44E8-BD1D-A0A2E3B31F07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9871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0DC7-0234-4090-9EC0-1269D09265D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E18FB-5196-44E8-BD1D-A0A2E3B31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203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0DC7-0234-4090-9EC0-1269D09265D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E18FB-5196-44E8-BD1D-A0A2E3B31F07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7940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0DC7-0234-4090-9EC0-1269D09265D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E18FB-5196-44E8-BD1D-A0A2E3B31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120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0DC7-0234-4090-9EC0-1269D09265D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E18FB-5196-44E8-BD1D-A0A2E3B31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734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0DC7-0234-4090-9EC0-1269D09265D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E18FB-5196-44E8-BD1D-A0A2E3B31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766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0DC7-0234-4090-9EC0-1269D09265D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E18FB-5196-44E8-BD1D-A0A2E3B31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455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68620DC7-0234-4090-9EC0-1269D09265D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4E18FB-5196-44E8-BD1D-A0A2E3B31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278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0DC7-0234-4090-9EC0-1269D09265D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E18FB-5196-44E8-BD1D-A0A2E3B31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567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0DC7-0234-4090-9EC0-1269D09265D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E18FB-5196-44E8-BD1D-A0A2E3B31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376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0DC7-0234-4090-9EC0-1269D09265D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E18FB-5196-44E8-BD1D-A0A2E3B31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3289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16006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8620DC7-0234-4090-9EC0-1269D09265D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0E4E18FB-5196-44E8-BD1D-A0A2E3B31F07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0113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42857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hf sldNum="0" hdr="0" ftr="0" dt="0"/>
  <p:txStyles>
    <p:titleStyle>
      <a:lvl1pPr algn="ctr" defTabSz="1219170" rtl="0" eaLnBrk="1" latinLnBrk="0" hangingPunct="1"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3.png"/><Relationship Id="rId5" Type="http://schemas.openxmlformats.org/officeDocument/2006/relationships/image" Target="../media/image26.png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4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0"/>
          <p:cNvSpPr/>
          <p:nvPr/>
        </p:nvSpPr>
        <p:spPr>
          <a:xfrm>
            <a:off x="0" y="0"/>
            <a:ext cx="4986528" cy="6858000"/>
          </a:xfrm>
          <a:prstGeom prst="rect">
            <a:avLst/>
          </a:prstGeom>
          <a:solidFill>
            <a:srgbClr val="2A7F7F"/>
          </a:solidFill>
          <a:ln w="12700">
            <a:solidFill>
              <a:srgbClr val="2A7F7F"/>
            </a:solidFill>
            <a:prstDash val="solid"/>
          </a:ln>
        </p:spPr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8503" y="198280"/>
            <a:ext cx="2362040" cy="236204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255420" y="3406244"/>
            <a:ext cx="4330406" cy="853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Pawsitive Haven</a:t>
            </a:r>
            <a:endParaRPr lang="en-US" sz="4000" dirty="0"/>
          </a:p>
        </p:txBody>
      </p:sp>
      <p:sp>
        <p:nvSpPr>
          <p:cNvPr id="7" name="Text 3"/>
          <p:cNvSpPr/>
          <p:nvPr/>
        </p:nvSpPr>
        <p:spPr>
          <a:xfrm>
            <a:off x="255420" y="4616092"/>
            <a:ext cx="4330406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CDEA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Animal Rescue &amp; Therapy</a:t>
            </a:r>
            <a:endParaRPr lang="en-US" sz="2000" dirty="0"/>
          </a:p>
          <a:p>
            <a:pPr marL="0" indent="0" algn="ctr">
              <a:buNone/>
            </a:pPr>
            <a:r>
              <a:rPr lang="en-US" sz="2000" dirty="0">
                <a:solidFill>
                  <a:srgbClr val="CDEA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Enterprise</a:t>
            </a:r>
            <a:endParaRPr lang="en-US" sz="2000" dirty="0"/>
          </a:p>
        </p:txBody>
      </p:sp>
      <p:sp>
        <p:nvSpPr>
          <p:cNvPr id="8" name="Shape 1"/>
          <p:cNvSpPr/>
          <p:nvPr/>
        </p:nvSpPr>
        <p:spPr>
          <a:xfrm>
            <a:off x="4986528" y="0"/>
            <a:ext cx="109728" cy="6858000"/>
          </a:xfrm>
          <a:prstGeom prst="rect">
            <a:avLst/>
          </a:prstGeom>
          <a:solidFill>
            <a:srgbClr val="E8A838"/>
          </a:solidFill>
          <a:ln w="12700">
            <a:solidFill>
              <a:srgbClr val="E8A838"/>
            </a:solidFill>
            <a:prstDash val="solid"/>
          </a:ln>
        </p:spPr>
      </p:sp>
      <p:sp>
        <p:nvSpPr>
          <p:cNvPr id="10" name="Text 4"/>
          <p:cNvSpPr/>
          <p:nvPr/>
        </p:nvSpPr>
        <p:spPr>
          <a:xfrm>
            <a:off x="5995415" y="1644292"/>
            <a:ext cx="5872183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Business Plan</a:t>
            </a:r>
            <a:endParaRPr lang="en-US" sz="4400" dirty="0"/>
          </a:p>
          <a:p>
            <a:pPr marL="0" indent="0">
              <a:buNone/>
            </a:pPr>
            <a:r>
              <a:rPr lang="en-US" sz="4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Presentation</a:t>
            </a:r>
            <a:endParaRPr lang="en-US" sz="4400" dirty="0"/>
          </a:p>
        </p:txBody>
      </p:sp>
      <p:sp>
        <p:nvSpPr>
          <p:cNvPr id="11" name="Text 5"/>
          <p:cNvSpPr/>
          <p:nvPr/>
        </p:nvSpPr>
        <p:spPr>
          <a:xfrm>
            <a:off x="5995415" y="338470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E8A8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5  |  LCBB5013 Entrepreneurship</a:t>
            </a:r>
            <a:endParaRPr lang="en-US" sz="1400" dirty="0"/>
          </a:p>
        </p:txBody>
      </p:sp>
      <p:sp>
        <p:nvSpPr>
          <p:cNvPr id="12" name="Shape 6"/>
          <p:cNvSpPr/>
          <p:nvPr/>
        </p:nvSpPr>
        <p:spPr>
          <a:xfrm>
            <a:off x="5995415" y="4021732"/>
            <a:ext cx="5721095" cy="45719"/>
          </a:xfrm>
          <a:prstGeom prst="rect">
            <a:avLst/>
          </a:prstGeom>
          <a:solidFill>
            <a:srgbClr val="AABDD0"/>
          </a:solidFill>
          <a:ln w="12700">
            <a:solidFill>
              <a:srgbClr val="AABDD0"/>
            </a:solidFill>
            <a:prstDash val="solid"/>
          </a:ln>
        </p:spPr>
      </p:sp>
      <p:sp>
        <p:nvSpPr>
          <p:cNvPr id="13" name="Text 7"/>
          <p:cNvSpPr/>
          <p:nvPr/>
        </p:nvSpPr>
        <p:spPr>
          <a:xfrm>
            <a:off x="5858256" y="4433212"/>
            <a:ext cx="4937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i="1" dirty="0">
                <a:solidFill>
                  <a:srgbClr val="CDEA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"Rescue. Rehabilitate. Restore."</a:t>
            </a:r>
            <a:endParaRPr lang="en-US" dirty="0"/>
          </a:p>
        </p:txBody>
      </p:sp>
      <p:sp>
        <p:nvSpPr>
          <p:cNvPr id="14" name="Shape 8"/>
          <p:cNvSpPr/>
          <p:nvPr/>
        </p:nvSpPr>
        <p:spPr>
          <a:xfrm>
            <a:off x="5950987" y="4981851"/>
            <a:ext cx="2014728" cy="1321413"/>
          </a:xfrm>
          <a:prstGeom prst="rect">
            <a:avLst/>
          </a:prstGeom>
          <a:solidFill>
            <a:srgbClr val="16404A"/>
          </a:solidFill>
          <a:ln w="12700">
            <a:solidFill>
              <a:srgbClr val="2A7F7F"/>
            </a:solidFill>
            <a:prstDash val="solid"/>
          </a:ln>
        </p:spPr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291" y="5039028"/>
            <a:ext cx="537181" cy="537181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5995414" y="5609383"/>
            <a:ext cx="1629185" cy="66070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CDEA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Animal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CDEA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Rescue</a:t>
            </a:r>
            <a:endParaRPr lang="en-US" sz="1600" dirty="0"/>
          </a:p>
        </p:txBody>
      </p:sp>
      <p:sp>
        <p:nvSpPr>
          <p:cNvPr id="17" name="Shape 10"/>
          <p:cNvSpPr/>
          <p:nvPr/>
        </p:nvSpPr>
        <p:spPr>
          <a:xfrm>
            <a:off x="7641336" y="4981851"/>
            <a:ext cx="1645920" cy="1321413"/>
          </a:xfrm>
          <a:prstGeom prst="rect">
            <a:avLst/>
          </a:prstGeom>
          <a:solidFill>
            <a:srgbClr val="16404A"/>
          </a:solidFill>
          <a:ln w="12700">
            <a:solidFill>
              <a:srgbClr val="2A7F7F"/>
            </a:solidFill>
            <a:prstDash val="solid"/>
          </a:ln>
        </p:spPr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2358" y="5076340"/>
            <a:ext cx="534902" cy="534902"/>
          </a:xfrm>
          <a:prstGeom prst="rect">
            <a:avLst/>
          </a:prstGeom>
        </p:spPr>
      </p:pic>
      <p:sp>
        <p:nvSpPr>
          <p:cNvPr id="19" name="Text 11"/>
          <p:cNvSpPr/>
          <p:nvPr/>
        </p:nvSpPr>
        <p:spPr>
          <a:xfrm>
            <a:off x="7456931" y="5609383"/>
            <a:ext cx="2014728" cy="66070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CDEA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Therapy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CDEA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Services</a:t>
            </a:r>
            <a:endParaRPr lang="en-US" sz="1600" dirty="0"/>
          </a:p>
        </p:txBody>
      </p:sp>
      <p:sp>
        <p:nvSpPr>
          <p:cNvPr id="20" name="Shape 12"/>
          <p:cNvSpPr/>
          <p:nvPr/>
        </p:nvSpPr>
        <p:spPr>
          <a:xfrm>
            <a:off x="9287256" y="4981851"/>
            <a:ext cx="2014728" cy="1321413"/>
          </a:xfrm>
          <a:prstGeom prst="rect">
            <a:avLst/>
          </a:prstGeom>
          <a:solidFill>
            <a:srgbClr val="16404A"/>
          </a:solidFill>
          <a:ln w="12700">
            <a:solidFill>
              <a:srgbClr val="2A7F7F"/>
            </a:solidFill>
            <a:prstDash val="solid"/>
          </a:ln>
        </p:spPr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65201" y="4949612"/>
            <a:ext cx="658838" cy="658838"/>
          </a:xfrm>
          <a:prstGeom prst="rect">
            <a:avLst/>
          </a:prstGeom>
        </p:spPr>
      </p:pic>
      <p:sp>
        <p:nvSpPr>
          <p:cNvPr id="22" name="Text 13"/>
          <p:cNvSpPr/>
          <p:nvPr/>
        </p:nvSpPr>
        <p:spPr>
          <a:xfrm>
            <a:off x="9287256" y="5576210"/>
            <a:ext cx="2014728" cy="66070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CDEA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dirty="0">
                <a:solidFill>
                  <a:srgbClr val="CDEA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Events</a:t>
            </a:r>
            <a:endParaRPr lang="en-US" sz="1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548B6F-01E8-487D-A2D9-24ED0F16EE32}"/>
              </a:ext>
            </a:extLst>
          </p:cNvPr>
          <p:cNvSpPr txBox="1"/>
          <p:nvPr/>
        </p:nvSpPr>
        <p:spPr>
          <a:xfrm>
            <a:off x="423193" y="6132950"/>
            <a:ext cx="43983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>
                <a:solidFill>
                  <a:schemeClr val="bg1"/>
                </a:solidFill>
              </a:rPr>
              <a:t>Student Name: </a:t>
            </a:r>
            <a:r>
              <a:rPr lang="en-GB" i="1" dirty="0">
                <a:solidFill>
                  <a:schemeClr val="bg1"/>
                </a:solidFill>
              </a:rPr>
              <a:t>Liliya Radoslavova Radeve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b="1" i="1" dirty="0">
                <a:solidFill>
                  <a:schemeClr val="bg1"/>
                </a:solidFill>
              </a:rPr>
              <a:t>Student Number: </a:t>
            </a:r>
            <a:r>
              <a:rPr lang="en-GB" i="1" dirty="0">
                <a:solidFill>
                  <a:schemeClr val="bg1"/>
                </a:solidFill>
              </a:rPr>
              <a:t>2418897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3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6437376"/>
            <a:ext cx="12192000" cy="420624"/>
          </a:xfrm>
          <a:prstGeom prst="rect">
            <a:avLst/>
          </a:prstGeom>
          <a:solidFill>
            <a:srgbClr val="89B4D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6437376"/>
            <a:ext cx="426720" cy="420624"/>
          </a:xfrm>
          <a:prstGeom prst="rect">
            <a:avLst/>
          </a:prstGeom>
          <a:solidFill>
            <a:srgbClr val="D4A800"/>
          </a:solidFill>
          <a:ln/>
        </p:spPr>
      </p:sp>
      <p:sp>
        <p:nvSpPr>
          <p:cNvPr id="4" name="Text 2"/>
          <p:cNvSpPr/>
          <p:nvPr/>
        </p:nvSpPr>
        <p:spPr>
          <a:xfrm>
            <a:off x="548640" y="219456"/>
            <a:ext cx="1109472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40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Why We Exist &amp; How We Solve It</a:t>
            </a:r>
            <a:endParaRPr lang="en-US" sz="4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926592"/>
            <a:ext cx="1219200" cy="67056"/>
          </a:xfrm>
          <a:prstGeom prst="rect">
            <a:avLst/>
          </a:prstGeom>
          <a:solidFill>
            <a:srgbClr val="D4A800"/>
          </a:solidFill>
          <a:ln/>
        </p:spPr>
      </p:sp>
      <p:sp>
        <p:nvSpPr>
          <p:cNvPr id="6" name="Shape 4"/>
          <p:cNvSpPr/>
          <p:nvPr/>
        </p:nvSpPr>
        <p:spPr>
          <a:xfrm>
            <a:off x="365760" y="1158240"/>
            <a:ext cx="5364480" cy="463296"/>
          </a:xfrm>
          <a:prstGeom prst="rect">
            <a:avLst/>
          </a:prstGeom>
          <a:solidFill>
            <a:srgbClr val="1B2343"/>
          </a:solidFill>
          <a:ln/>
        </p:spPr>
      </p:sp>
      <p:sp>
        <p:nvSpPr>
          <p:cNvPr id="7" name="Text 5"/>
          <p:cNvSpPr/>
          <p:nvPr/>
        </p:nvSpPr>
        <p:spPr>
          <a:xfrm>
            <a:off x="365760" y="1158240"/>
            <a:ext cx="536448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733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THE PROBLEM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20" y="1816608"/>
            <a:ext cx="365760" cy="36576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914400" y="1767840"/>
            <a:ext cx="463296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Animal neglect &amp; abandonment rising sharply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720" y="2548128"/>
            <a:ext cx="365760" cy="36576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914400" y="2499360"/>
            <a:ext cx="463296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RSPCA shelters at or beyond capacity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6720" y="3279648"/>
            <a:ext cx="365760" cy="36576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914400" y="3230880"/>
            <a:ext cx="463296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Post-COVID pet surge followed by abandonment spike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4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6720" y="4011168"/>
            <a:ext cx="365760" cy="365760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914400" y="3962400"/>
            <a:ext cx="463296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mental health services under sustained pressure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720" y="4742688"/>
            <a:ext cx="365760" cy="365760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914400" y="4693920"/>
            <a:ext cx="463296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Vulnerable groups underserved - elderly, children, disabled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8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6720" y="5474208"/>
            <a:ext cx="365760" cy="365760"/>
          </a:xfrm>
          <a:prstGeom prst="rect">
            <a:avLst/>
          </a:prstGeom>
        </p:spPr>
      </p:pic>
      <p:sp>
        <p:nvSpPr>
          <p:cNvPr id="19" name="Text 11"/>
          <p:cNvSpPr/>
          <p:nvPr/>
        </p:nvSpPr>
        <p:spPr>
          <a:xfrm>
            <a:off x="914400" y="5425440"/>
            <a:ext cx="463296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Community-based alternatives insufficient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Shape 12"/>
          <p:cNvSpPr/>
          <p:nvPr/>
        </p:nvSpPr>
        <p:spPr>
          <a:xfrm>
            <a:off x="5913120" y="1158240"/>
            <a:ext cx="48768" cy="4876800"/>
          </a:xfrm>
          <a:prstGeom prst="rect">
            <a:avLst/>
          </a:prstGeom>
          <a:solidFill>
            <a:srgbClr val="E8EEF0"/>
          </a:solidFill>
          <a:ln/>
        </p:spPr>
      </p:sp>
      <p:sp>
        <p:nvSpPr>
          <p:cNvPr id="21" name="Shape 13"/>
          <p:cNvSpPr/>
          <p:nvPr/>
        </p:nvSpPr>
        <p:spPr>
          <a:xfrm>
            <a:off x="6096000" y="1158240"/>
            <a:ext cx="5669280" cy="463296"/>
          </a:xfrm>
          <a:prstGeom prst="rect">
            <a:avLst/>
          </a:prstGeom>
          <a:solidFill>
            <a:srgbClr val="2A8080"/>
          </a:solidFill>
          <a:ln/>
        </p:spPr>
      </p:sp>
      <p:sp>
        <p:nvSpPr>
          <p:cNvPr id="22" name="Text 14"/>
          <p:cNvSpPr/>
          <p:nvPr/>
        </p:nvSpPr>
        <p:spPr>
          <a:xfrm>
            <a:off x="6096000" y="1158240"/>
            <a:ext cx="566928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733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OUR SOLUTION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3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56960" y="1816608"/>
            <a:ext cx="365760" cy="365760"/>
          </a:xfrm>
          <a:prstGeom prst="rect">
            <a:avLst/>
          </a:prstGeom>
        </p:spPr>
      </p:pic>
      <p:sp>
        <p:nvSpPr>
          <p:cNvPr id="24" name="Text 15"/>
          <p:cNvSpPr/>
          <p:nvPr/>
        </p:nvSpPr>
        <p:spPr>
          <a:xfrm>
            <a:off x="6644640" y="1767840"/>
            <a:ext cx="499872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Rescue-first social enterprise model (CIC)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5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56960" y="2548128"/>
            <a:ext cx="365760" cy="365760"/>
          </a:xfrm>
          <a:prstGeom prst="rect">
            <a:avLst/>
          </a:prstGeom>
        </p:spPr>
      </p:pic>
      <p:sp>
        <p:nvSpPr>
          <p:cNvPr id="26" name="Text 16"/>
          <p:cNvSpPr/>
          <p:nvPr/>
        </p:nvSpPr>
        <p:spPr>
          <a:xfrm>
            <a:off x="6644640" y="2499360"/>
            <a:ext cx="499872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Therapist-led animal-assisted therapy sessions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7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56960" y="3279648"/>
            <a:ext cx="365760" cy="365760"/>
          </a:xfrm>
          <a:prstGeom prst="rect">
            <a:avLst/>
          </a:prstGeom>
        </p:spPr>
      </p:pic>
      <p:sp>
        <p:nvSpPr>
          <p:cNvPr id="28" name="Text 17"/>
          <p:cNvSpPr/>
          <p:nvPr/>
        </p:nvSpPr>
        <p:spPr>
          <a:xfrm>
            <a:off x="6644640" y="3230880"/>
            <a:ext cx="499872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adoption with post-adoption support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9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960" y="4011168"/>
            <a:ext cx="365760" cy="365760"/>
          </a:xfrm>
          <a:prstGeom prst="rect">
            <a:avLst/>
          </a:prstGeom>
        </p:spPr>
      </p:pic>
      <p:sp>
        <p:nvSpPr>
          <p:cNvPr id="30" name="Text 18"/>
          <p:cNvSpPr/>
          <p:nvPr/>
        </p:nvSpPr>
        <p:spPr>
          <a:xfrm>
            <a:off x="6644640" y="3971925"/>
            <a:ext cx="499872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Educational community events &amp; workshops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31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156960" y="4742688"/>
            <a:ext cx="365760" cy="365760"/>
          </a:xfrm>
          <a:prstGeom prst="rect">
            <a:avLst/>
          </a:prstGeom>
        </p:spPr>
      </p:pic>
      <p:sp>
        <p:nvSpPr>
          <p:cNvPr id="32" name="Text 19"/>
          <p:cNvSpPr/>
          <p:nvPr/>
        </p:nvSpPr>
        <p:spPr>
          <a:xfrm>
            <a:off x="6644640" y="4693920"/>
            <a:ext cx="499872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referral &amp; corporate CSR partnerships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3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156960" y="5474208"/>
            <a:ext cx="365760" cy="365760"/>
          </a:xfrm>
          <a:prstGeom prst="rect">
            <a:avLst/>
          </a:prstGeom>
        </p:spPr>
      </p:pic>
      <p:sp>
        <p:nvSpPr>
          <p:cNvPr id="34" name="Text 20"/>
          <p:cNvSpPr/>
          <p:nvPr/>
        </p:nvSpPr>
        <p:spPr>
          <a:xfrm>
            <a:off x="6644640" y="5425440"/>
            <a:ext cx="499872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Mission: Rescue. Rehabilitate. Restore.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306856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rtrait of a dog, cat, rabbit and a parrot piled up vertically isolated on  a white background Stock Photo - Alamy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57" b="7110"/>
          <a:stretch/>
        </p:blipFill>
        <p:spPr bwMode="auto">
          <a:xfrm>
            <a:off x="8939463" y="117604"/>
            <a:ext cx="3252537" cy="615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Services Overview</a:t>
            </a:r>
            <a:endParaRPr lang="en-US" dirty="0"/>
          </a:p>
        </p:txBody>
      </p:sp>
      <p:pic>
        <p:nvPicPr>
          <p:cNvPr id="12" name="Picture 7" descr="Animal Rescue Logo, Dog &amp; Cat SVG Cut file by Creative Fabrica Crafts ·  Creative Fabric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71" t="12584" r="23794" b="45163"/>
          <a:stretch/>
        </p:blipFill>
        <p:spPr bwMode="auto">
          <a:xfrm rot="20759077">
            <a:off x="62129" y="254354"/>
            <a:ext cx="1210677" cy="661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15820" y="1830160"/>
            <a:ext cx="8994711" cy="45448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Animal Rescue &amp; Rehabilitation </a:t>
            </a:r>
            <a:r>
              <a:rPr lang="en-US" dirty="0"/>
              <a:t> </a:t>
            </a:r>
            <a:endParaRPr lang="en-US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Veterinary care, </a:t>
            </a:r>
            <a:r>
              <a:rPr lang="en-US" dirty="0" err="1"/>
              <a:t>behavioural</a:t>
            </a:r>
            <a:r>
              <a:rPr lang="en-US" dirty="0"/>
              <a:t> assessment, temporary shelter, responsible rehoming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Primary mission - not a revenue driver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Therapist-Led Animal-Assisted Therapy </a:t>
            </a:r>
            <a:r>
              <a:rPr lang="en-US" dirty="0"/>
              <a:t> </a:t>
            </a:r>
            <a:endParaRPr lang="en-US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Qualified BACP-registered therapist, structured clinical sessions for vulnerable groups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Session fees: £45-£65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Ethical Adoption Services</a:t>
            </a:r>
            <a:endParaRPr lang="en-US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Structured screening, UK &amp; international partnerships, post-adoption support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Adoption fees: £80-£150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Educational Community Events </a:t>
            </a:r>
            <a:endParaRPr lang="en-US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Supervised children's experiences, pet ownership workshops, outdoor events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Event packages: £15-£25 per child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Shape 0"/>
          <p:cNvSpPr/>
          <p:nvPr/>
        </p:nvSpPr>
        <p:spPr>
          <a:xfrm>
            <a:off x="-1" y="0"/>
            <a:ext cx="216131" cy="6858000"/>
          </a:xfrm>
          <a:prstGeom prst="rect">
            <a:avLst/>
          </a:prstGeom>
          <a:solidFill>
            <a:srgbClr val="2A7F7F"/>
          </a:solidFill>
          <a:ln w="12700">
            <a:solidFill>
              <a:srgbClr val="2A7F7F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12867763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6437376"/>
            <a:ext cx="12192000" cy="420624"/>
          </a:xfrm>
          <a:prstGeom prst="rect">
            <a:avLst/>
          </a:prstGeom>
          <a:solidFill>
            <a:srgbClr val="89B4D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6437376"/>
            <a:ext cx="426720" cy="420624"/>
          </a:xfrm>
          <a:prstGeom prst="rect">
            <a:avLst/>
          </a:prstGeom>
          <a:solidFill>
            <a:srgbClr val="D4A800"/>
          </a:solidFill>
          <a:ln/>
        </p:spPr>
      </p:sp>
      <p:sp>
        <p:nvSpPr>
          <p:cNvPr id="4" name="Text 2"/>
          <p:cNvSpPr/>
          <p:nvPr/>
        </p:nvSpPr>
        <p:spPr>
          <a:xfrm>
            <a:off x="548640" y="219456"/>
            <a:ext cx="1109472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40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PESTEL &amp; SWOT: Strategic Snapshot</a:t>
            </a:r>
            <a:endParaRPr lang="en-US" sz="4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926592"/>
            <a:ext cx="1219200" cy="67056"/>
          </a:xfrm>
          <a:prstGeom prst="rect">
            <a:avLst/>
          </a:prstGeom>
          <a:solidFill>
            <a:srgbClr val="D4A800"/>
          </a:solidFill>
          <a:ln/>
        </p:spPr>
      </p:sp>
      <p:sp>
        <p:nvSpPr>
          <p:cNvPr id="6" name="Shape 4"/>
          <p:cNvSpPr/>
          <p:nvPr/>
        </p:nvSpPr>
        <p:spPr>
          <a:xfrm>
            <a:off x="365760" y="1121664"/>
            <a:ext cx="5730240" cy="463296"/>
          </a:xfrm>
          <a:prstGeom prst="rect">
            <a:avLst/>
          </a:prstGeom>
          <a:solidFill>
            <a:srgbClr val="1B2343"/>
          </a:solidFill>
          <a:ln/>
        </p:spPr>
      </p:sp>
      <p:sp>
        <p:nvSpPr>
          <p:cNvPr id="7" name="Text 5"/>
          <p:cNvSpPr/>
          <p:nvPr/>
        </p:nvSpPr>
        <p:spPr>
          <a:xfrm>
            <a:off x="365760" y="1121664"/>
            <a:ext cx="573024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PESTEL ANALYSIS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Shape 6"/>
          <p:cNvSpPr/>
          <p:nvPr/>
        </p:nvSpPr>
        <p:spPr>
          <a:xfrm>
            <a:off x="365760" y="1731264"/>
            <a:ext cx="463296" cy="512064"/>
          </a:xfrm>
          <a:prstGeom prst="rect">
            <a:avLst/>
          </a:prstGeom>
          <a:solidFill>
            <a:srgbClr val="2471A3"/>
          </a:solidFill>
          <a:ln/>
        </p:spPr>
      </p:sp>
      <p:sp>
        <p:nvSpPr>
          <p:cNvPr id="9" name="Text 7"/>
          <p:cNvSpPr/>
          <p:nvPr/>
        </p:nvSpPr>
        <p:spPr>
          <a:xfrm>
            <a:off x="365760" y="1731264"/>
            <a:ext cx="463296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467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8"/>
          <p:cNvSpPr/>
          <p:nvPr/>
        </p:nvSpPr>
        <p:spPr>
          <a:xfrm>
            <a:off x="914400" y="1755648"/>
            <a:ext cx="499872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Animal Welfare Act 2006 · NHS social prescribing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365760" y="2450592"/>
            <a:ext cx="463296" cy="512064"/>
          </a:xfrm>
          <a:prstGeom prst="rect">
            <a:avLst/>
          </a:prstGeom>
          <a:solidFill>
            <a:srgbClr val="1A5276"/>
          </a:solidFill>
          <a:ln/>
        </p:spPr>
      </p:sp>
      <p:sp>
        <p:nvSpPr>
          <p:cNvPr id="12" name="Text 10"/>
          <p:cNvSpPr/>
          <p:nvPr/>
        </p:nvSpPr>
        <p:spPr>
          <a:xfrm>
            <a:off x="365760" y="2450592"/>
            <a:ext cx="463296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467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914400" y="2474976"/>
            <a:ext cx="499872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Cost-of-living crisis driving abandonment · Grant barriers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365760" y="3169920"/>
            <a:ext cx="463296" cy="512064"/>
          </a:xfrm>
          <a:prstGeom prst="rect">
            <a:avLst/>
          </a:prstGeom>
          <a:solidFill>
            <a:srgbClr val="1A7A4A"/>
          </a:solidFill>
          <a:ln/>
        </p:spPr>
      </p:sp>
      <p:sp>
        <p:nvSpPr>
          <p:cNvPr id="15" name="Text 13"/>
          <p:cNvSpPr/>
          <p:nvPr/>
        </p:nvSpPr>
        <p:spPr>
          <a:xfrm>
            <a:off x="365760" y="3169920"/>
            <a:ext cx="463296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467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914400" y="3194304"/>
            <a:ext cx="499872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Post-COVID abandonment surge · Mental health demand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365760" y="3889248"/>
            <a:ext cx="463296" cy="512064"/>
          </a:xfrm>
          <a:prstGeom prst="rect">
            <a:avLst/>
          </a:prstGeom>
          <a:solidFill>
            <a:srgbClr val="7D3C98"/>
          </a:solidFill>
          <a:ln/>
        </p:spPr>
      </p:sp>
      <p:sp>
        <p:nvSpPr>
          <p:cNvPr id="18" name="Text 16"/>
          <p:cNvSpPr/>
          <p:nvPr/>
        </p:nvSpPr>
        <p:spPr>
          <a:xfrm>
            <a:off x="365760" y="3889248"/>
            <a:ext cx="463296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467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914400" y="3913632"/>
            <a:ext cx="499872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adoption platforms · Social media storytelling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365760" y="4608576"/>
            <a:ext cx="463296" cy="512064"/>
          </a:xfrm>
          <a:prstGeom prst="rect">
            <a:avLst/>
          </a:prstGeom>
          <a:solidFill>
            <a:srgbClr val="2E8B5A"/>
          </a:solidFill>
          <a:ln/>
        </p:spPr>
      </p:sp>
      <p:sp>
        <p:nvSpPr>
          <p:cNvPr id="21" name="Text 19"/>
          <p:cNvSpPr/>
          <p:nvPr/>
        </p:nvSpPr>
        <p:spPr>
          <a:xfrm>
            <a:off x="365760" y="4608576"/>
            <a:ext cx="463296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467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En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914400" y="4632960"/>
            <a:ext cx="499872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Sustainable procurement · Ethical animal care standards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Shape 21"/>
          <p:cNvSpPr/>
          <p:nvPr/>
        </p:nvSpPr>
        <p:spPr>
          <a:xfrm>
            <a:off x="365760" y="5327904"/>
            <a:ext cx="463296" cy="512064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24" name="Text 22"/>
          <p:cNvSpPr/>
          <p:nvPr/>
        </p:nvSpPr>
        <p:spPr>
          <a:xfrm>
            <a:off x="365760" y="5327904"/>
            <a:ext cx="463296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467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914400" y="5352288"/>
            <a:ext cx="499872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Children Act 1989 · BACP registration · GDPR compliance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6339840" y="1121664"/>
            <a:ext cx="5486400" cy="463296"/>
          </a:xfrm>
          <a:prstGeom prst="rect">
            <a:avLst/>
          </a:prstGeom>
          <a:solidFill>
            <a:srgbClr val="2A8080"/>
          </a:solidFill>
          <a:ln/>
        </p:spPr>
      </p:sp>
      <p:sp>
        <p:nvSpPr>
          <p:cNvPr id="27" name="Text 25"/>
          <p:cNvSpPr/>
          <p:nvPr/>
        </p:nvSpPr>
        <p:spPr>
          <a:xfrm>
            <a:off x="6339840" y="1121664"/>
            <a:ext cx="548640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SWOT ANALYSIS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8" name="Shape 26"/>
          <p:cNvSpPr/>
          <p:nvPr/>
        </p:nvSpPr>
        <p:spPr>
          <a:xfrm>
            <a:off x="6339840" y="1731264"/>
            <a:ext cx="2621280" cy="20116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9" name="Shape 27"/>
          <p:cNvSpPr/>
          <p:nvPr/>
        </p:nvSpPr>
        <p:spPr>
          <a:xfrm>
            <a:off x="6339840" y="1731264"/>
            <a:ext cx="2621280" cy="414528"/>
          </a:xfrm>
          <a:prstGeom prst="rect">
            <a:avLst/>
          </a:prstGeom>
          <a:solidFill>
            <a:srgbClr val="1A5276"/>
          </a:solidFill>
          <a:ln/>
        </p:spPr>
      </p:sp>
      <p:sp>
        <p:nvSpPr>
          <p:cNvPr id="30" name="Text 28"/>
          <p:cNvSpPr/>
          <p:nvPr/>
        </p:nvSpPr>
        <p:spPr>
          <a:xfrm>
            <a:off x="6339840" y="1731264"/>
            <a:ext cx="262128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333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STRENGTHS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1" name="Text 29"/>
          <p:cNvSpPr/>
          <p:nvPr/>
        </p:nvSpPr>
        <p:spPr>
          <a:xfrm>
            <a:off x="6437376" y="2194560"/>
            <a:ext cx="243840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267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Rescue-first dual-impact model</a:t>
            </a:r>
            <a:endParaRPr lang="en-US" sz="1267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267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Qualified therapist supervision</a:t>
            </a:r>
            <a:endParaRPr lang="en-US" sz="1267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267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Diversified revenue streams</a:t>
            </a:r>
            <a:endParaRPr lang="en-US" sz="1267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267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CIC public sector credibility</a:t>
            </a:r>
            <a:endParaRPr lang="en-US" sz="12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2" name="Shape 30"/>
          <p:cNvSpPr/>
          <p:nvPr/>
        </p:nvSpPr>
        <p:spPr>
          <a:xfrm>
            <a:off x="9107424" y="1731264"/>
            <a:ext cx="2621280" cy="20116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3" name="Shape 31"/>
          <p:cNvSpPr/>
          <p:nvPr/>
        </p:nvSpPr>
        <p:spPr>
          <a:xfrm>
            <a:off x="9107424" y="1731264"/>
            <a:ext cx="2621280" cy="414528"/>
          </a:xfrm>
          <a:prstGeom prst="rect">
            <a:avLst/>
          </a:prstGeom>
          <a:solidFill>
            <a:srgbClr val="7D3C98"/>
          </a:solidFill>
          <a:ln/>
        </p:spPr>
      </p:sp>
      <p:sp>
        <p:nvSpPr>
          <p:cNvPr id="34" name="Text 32"/>
          <p:cNvSpPr/>
          <p:nvPr/>
        </p:nvSpPr>
        <p:spPr>
          <a:xfrm>
            <a:off x="9107424" y="1731264"/>
            <a:ext cx="262128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333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WEAKNESSES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5" name="Text 33"/>
          <p:cNvSpPr/>
          <p:nvPr/>
        </p:nvSpPr>
        <p:spPr>
          <a:xfrm>
            <a:off x="9204960" y="2194560"/>
            <a:ext cx="243840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London operational costs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Therapist dependency risk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initial brand recognition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6" name="Shape 34"/>
          <p:cNvSpPr/>
          <p:nvPr/>
        </p:nvSpPr>
        <p:spPr>
          <a:xfrm>
            <a:off x="6339840" y="3925824"/>
            <a:ext cx="2621280" cy="20116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7" name="Shape 35"/>
          <p:cNvSpPr/>
          <p:nvPr/>
        </p:nvSpPr>
        <p:spPr>
          <a:xfrm>
            <a:off x="6339840" y="3925824"/>
            <a:ext cx="2621280" cy="414528"/>
          </a:xfrm>
          <a:prstGeom prst="rect">
            <a:avLst/>
          </a:prstGeom>
          <a:solidFill>
            <a:srgbClr val="1A7A4A"/>
          </a:solidFill>
          <a:ln/>
        </p:spPr>
      </p:sp>
      <p:sp>
        <p:nvSpPr>
          <p:cNvPr id="38" name="Text 36"/>
          <p:cNvSpPr/>
          <p:nvPr/>
        </p:nvSpPr>
        <p:spPr>
          <a:xfrm>
            <a:off x="6339840" y="3925824"/>
            <a:ext cx="262128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333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OPPORTUNITIES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9" name="Text 37"/>
          <p:cNvSpPr/>
          <p:nvPr/>
        </p:nvSpPr>
        <p:spPr>
          <a:xfrm>
            <a:off x="6437376" y="4389120"/>
            <a:ext cx="243840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social prescribing growth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Underdeveloped AAT in East London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Corporate CSR partnerships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0" name="Shape 38"/>
          <p:cNvSpPr/>
          <p:nvPr/>
        </p:nvSpPr>
        <p:spPr>
          <a:xfrm>
            <a:off x="9107424" y="3925824"/>
            <a:ext cx="2621280" cy="20116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41" name="Shape 39"/>
          <p:cNvSpPr/>
          <p:nvPr/>
        </p:nvSpPr>
        <p:spPr>
          <a:xfrm>
            <a:off x="9107424" y="3925824"/>
            <a:ext cx="2621280" cy="414528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42" name="Text 40"/>
          <p:cNvSpPr/>
          <p:nvPr/>
        </p:nvSpPr>
        <p:spPr>
          <a:xfrm>
            <a:off x="9107424" y="3925824"/>
            <a:ext cx="262128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333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THREATS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3" name="Text 41"/>
          <p:cNvSpPr/>
          <p:nvPr/>
        </p:nvSpPr>
        <p:spPr>
          <a:xfrm>
            <a:off x="9204960" y="4389120"/>
            <a:ext cx="243840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Battersea &amp; Blue Cross competition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Grant funding volatility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 downturn reducing adoption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92769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B23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6437376"/>
            <a:ext cx="12192000" cy="420624"/>
          </a:xfrm>
          <a:prstGeom prst="rect">
            <a:avLst/>
          </a:prstGeom>
          <a:solidFill>
            <a:srgbClr val="89B4D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6437376"/>
            <a:ext cx="426720" cy="420624"/>
          </a:xfrm>
          <a:prstGeom prst="rect">
            <a:avLst/>
          </a:prstGeom>
          <a:solidFill>
            <a:srgbClr val="D4A800"/>
          </a:solidFill>
          <a:ln/>
        </p:spPr>
      </p:sp>
      <p:sp>
        <p:nvSpPr>
          <p:cNvPr id="4" name="Text 2"/>
          <p:cNvSpPr/>
          <p:nvPr/>
        </p:nvSpPr>
        <p:spPr>
          <a:xfrm>
            <a:off x="548640" y="219456"/>
            <a:ext cx="1109472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4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Porter's Five Forces</a:t>
            </a:r>
            <a:endParaRPr lang="en-US" sz="4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926592"/>
            <a:ext cx="1219200" cy="67056"/>
          </a:xfrm>
          <a:prstGeom prst="rect">
            <a:avLst/>
          </a:prstGeom>
          <a:solidFill>
            <a:srgbClr val="D4A800"/>
          </a:solidFill>
          <a:ln/>
        </p:spPr>
      </p:sp>
      <p:sp>
        <p:nvSpPr>
          <p:cNvPr id="6" name="Shape 4"/>
          <p:cNvSpPr/>
          <p:nvPr/>
        </p:nvSpPr>
        <p:spPr>
          <a:xfrm>
            <a:off x="365760" y="1121664"/>
            <a:ext cx="2133600" cy="5120640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365760" y="1121664"/>
            <a:ext cx="2133600" cy="463296"/>
          </a:xfrm>
          <a:prstGeom prst="rect">
            <a:avLst/>
          </a:prstGeom>
          <a:solidFill>
            <a:srgbClr val="2471A3"/>
          </a:solidFill>
          <a:ln/>
        </p:spPr>
      </p:sp>
      <p:sp>
        <p:nvSpPr>
          <p:cNvPr id="8" name="Text 6"/>
          <p:cNvSpPr/>
          <p:nvPr/>
        </p:nvSpPr>
        <p:spPr>
          <a:xfrm>
            <a:off x="365760" y="1121664"/>
            <a:ext cx="213360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MODERATE</a:t>
            </a: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1664" y="1682496"/>
            <a:ext cx="609600" cy="60960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426720" y="2340864"/>
            <a:ext cx="201168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New Entrants</a:t>
            </a: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8"/>
          <p:cNvSpPr/>
          <p:nvPr/>
        </p:nvSpPr>
        <p:spPr>
          <a:xfrm>
            <a:off x="487680" y="2987040"/>
            <a:ext cx="188976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20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Informal animal therapy providers could enter with lower overheads</a:t>
            </a:r>
            <a:endParaRPr lang="en-US" sz="2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2779776" y="1121664"/>
            <a:ext cx="2133600" cy="5120640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3" name="Shape 10"/>
          <p:cNvSpPr/>
          <p:nvPr/>
        </p:nvSpPr>
        <p:spPr>
          <a:xfrm>
            <a:off x="2779776" y="1121664"/>
            <a:ext cx="2133600" cy="463296"/>
          </a:xfrm>
          <a:prstGeom prst="rect">
            <a:avLst/>
          </a:prstGeom>
          <a:solidFill>
            <a:srgbClr val="2E8B5A"/>
          </a:solidFill>
          <a:ln/>
        </p:spPr>
      </p:sp>
      <p:sp>
        <p:nvSpPr>
          <p:cNvPr id="14" name="Text 11"/>
          <p:cNvSpPr/>
          <p:nvPr/>
        </p:nvSpPr>
        <p:spPr>
          <a:xfrm>
            <a:off x="2779776" y="1121664"/>
            <a:ext cx="213360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LOW</a:t>
            </a: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5680" y="1682496"/>
            <a:ext cx="609600" cy="609600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2840736" y="2340864"/>
            <a:ext cx="201168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Supplier Power</a:t>
            </a: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3"/>
          <p:cNvSpPr/>
          <p:nvPr/>
        </p:nvSpPr>
        <p:spPr>
          <a:xfrm>
            <a:off x="2901696" y="2987040"/>
            <a:ext cx="188976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20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Competitive vet market · BACP therapists are a constrained specialist pool</a:t>
            </a:r>
            <a:endParaRPr lang="en-US" sz="2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Shape 14"/>
          <p:cNvSpPr/>
          <p:nvPr/>
        </p:nvSpPr>
        <p:spPr>
          <a:xfrm>
            <a:off x="5193792" y="1121664"/>
            <a:ext cx="2133600" cy="5120640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9" name="Shape 15"/>
          <p:cNvSpPr/>
          <p:nvPr/>
        </p:nvSpPr>
        <p:spPr>
          <a:xfrm>
            <a:off x="5193792" y="1121664"/>
            <a:ext cx="2133600" cy="463296"/>
          </a:xfrm>
          <a:prstGeom prst="rect">
            <a:avLst/>
          </a:prstGeom>
          <a:solidFill>
            <a:srgbClr val="2471A3"/>
          </a:solidFill>
          <a:ln/>
        </p:spPr>
      </p:sp>
      <p:sp>
        <p:nvSpPr>
          <p:cNvPr id="20" name="Text 16"/>
          <p:cNvSpPr/>
          <p:nvPr/>
        </p:nvSpPr>
        <p:spPr>
          <a:xfrm>
            <a:off x="5193792" y="1121664"/>
            <a:ext cx="213360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MODERATE</a:t>
            </a: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9696" y="1682496"/>
            <a:ext cx="609600" cy="609600"/>
          </a:xfrm>
          <a:prstGeom prst="rect">
            <a:avLst/>
          </a:prstGeom>
        </p:spPr>
      </p:pic>
      <p:sp>
        <p:nvSpPr>
          <p:cNvPr id="22" name="Text 17"/>
          <p:cNvSpPr/>
          <p:nvPr/>
        </p:nvSpPr>
        <p:spPr>
          <a:xfrm>
            <a:off x="5254752" y="2340864"/>
            <a:ext cx="201168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Buyer Power</a:t>
            </a: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Text 18"/>
          <p:cNvSpPr/>
          <p:nvPr/>
        </p:nvSpPr>
        <p:spPr>
          <a:xfrm>
            <a:off x="5315712" y="2987040"/>
            <a:ext cx="188976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20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brand positioning reduces direct price sensitivity</a:t>
            </a:r>
            <a:endParaRPr lang="en-US" sz="2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Shape 19"/>
          <p:cNvSpPr/>
          <p:nvPr/>
        </p:nvSpPr>
        <p:spPr>
          <a:xfrm>
            <a:off x="7607808" y="1121664"/>
            <a:ext cx="2133600" cy="5120640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5" name="Shape 20"/>
          <p:cNvSpPr/>
          <p:nvPr/>
        </p:nvSpPr>
        <p:spPr>
          <a:xfrm>
            <a:off x="7607808" y="1121664"/>
            <a:ext cx="2133600" cy="463296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26" name="Text 21"/>
          <p:cNvSpPr/>
          <p:nvPr/>
        </p:nvSpPr>
        <p:spPr>
          <a:xfrm>
            <a:off x="7607808" y="1121664"/>
            <a:ext cx="213360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HIGH</a:t>
            </a: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63712" y="1682496"/>
            <a:ext cx="609600" cy="609600"/>
          </a:xfrm>
          <a:prstGeom prst="rect">
            <a:avLst/>
          </a:prstGeom>
        </p:spPr>
      </p:pic>
      <p:sp>
        <p:nvSpPr>
          <p:cNvPr id="28" name="Text 22"/>
          <p:cNvSpPr/>
          <p:nvPr/>
        </p:nvSpPr>
        <p:spPr>
          <a:xfrm>
            <a:off x="7668768" y="2340864"/>
            <a:ext cx="201168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Substitutes</a:t>
            </a: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9" name="Text 23"/>
          <p:cNvSpPr/>
          <p:nvPr/>
        </p:nvSpPr>
        <p:spPr>
          <a:xfrm>
            <a:off x="7729728" y="2987040"/>
            <a:ext cx="188976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9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counselling, mindfulness apps &amp; other shelters substitute individual services</a:t>
            </a:r>
            <a:endParaRPr lang="en-US" sz="19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0" name="Shape 24"/>
          <p:cNvSpPr/>
          <p:nvPr/>
        </p:nvSpPr>
        <p:spPr>
          <a:xfrm>
            <a:off x="10021824" y="1121664"/>
            <a:ext cx="2133600" cy="5120640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1" name="Shape 25"/>
          <p:cNvSpPr/>
          <p:nvPr/>
        </p:nvSpPr>
        <p:spPr>
          <a:xfrm>
            <a:off x="10021824" y="1121664"/>
            <a:ext cx="2133600" cy="463296"/>
          </a:xfrm>
          <a:prstGeom prst="rect">
            <a:avLst/>
          </a:prstGeom>
          <a:solidFill>
            <a:srgbClr val="2471A3"/>
          </a:solidFill>
          <a:ln/>
        </p:spPr>
      </p:sp>
      <p:sp>
        <p:nvSpPr>
          <p:cNvPr id="32" name="Text 26"/>
          <p:cNvSpPr/>
          <p:nvPr/>
        </p:nvSpPr>
        <p:spPr>
          <a:xfrm>
            <a:off x="10021824" y="1121664"/>
            <a:ext cx="213360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MODERATE</a:t>
            </a: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3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77728" y="1682496"/>
            <a:ext cx="609600" cy="609600"/>
          </a:xfrm>
          <a:prstGeom prst="rect">
            <a:avLst/>
          </a:prstGeom>
        </p:spPr>
      </p:pic>
      <p:sp>
        <p:nvSpPr>
          <p:cNvPr id="34" name="Text 27"/>
          <p:cNvSpPr/>
          <p:nvPr/>
        </p:nvSpPr>
        <p:spPr>
          <a:xfrm>
            <a:off x="10082784" y="2340864"/>
            <a:ext cx="201168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Rivalry</a:t>
            </a: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5" name="Text 28"/>
          <p:cNvSpPr/>
          <p:nvPr/>
        </p:nvSpPr>
        <p:spPr>
          <a:xfrm>
            <a:off x="10143744" y="2987040"/>
            <a:ext cx="188976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20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Pawsitive Haven occupies an uncontested niche in East London</a:t>
            </a:r>
            <a:endParaRPr lang="en-US" sz="20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5114577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6437376"/>
            <a:ext cx="12192000" cy="420624"/>
          </a:xfrm>
          <a:prstGeom prst="rect">
            <a:avLst/>
          </a:prstGeom>
          <a:solidFill>
            <a:srgbClr val="89B4D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6437376"/>
            <a:ext cx="426720" cy="420624"/>
          </a:xfrm>
          <a:prstGeom prst="rect">
            <a:avLst/>
          </a:prstGeom>
          <a:solidFill>
            <a:srgbClr val="D4A800"/>
          </a:solidFill>
          <a:ln/>
        </p:spPr>
      </p:sp>
      <p:sp>
        <p:nvSpPr>
          <p:cNvPr id="4" name="Text 2"/>
          <p:cNvSpPr/>
          <p:nvPr/>
        </p:nvSpPr>
        <p:spPr>
          <a:xfrm>
            <a:off x="548640" y="219456"/>
            <a:ext cx="1109472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40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Target Market &amp; Marketing Strategy</a:t>
            </a:r>
            <a:endParaRPr lang="en-US" sz="4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926592"/>
            <a:ext cx="1219200" cy="67056"/>
          </a:xfrm>
          <a:prstGeom prst="rect">
            <a:avLst/>
          </a:prstGeom>
          <a:solidFill>
            <a:srgbClr val="D4A800"/>
          </a:solidFill>
          <a:ln/>
        </p:spPr>
      </p:sp>
      <p:sp>
        <p:nvSpPr>
          <p:cNvPr id="6" name="Shape 4"/>
          <p:cNvSpPr/>
          <p:nvPr/>
        </p:nvSpPr>
        <p:spPr>
          <a:xfrm>
            <a:off x="365760" y="1121664"/>
            <a:ext cx="5486400" cy="463296"/>
          </a:xfrm>
          <a:prstGeom prst="rect">
            <a:avLst/>
          </a:prstGeom>
          <a:solidFill>
            <a:srgbClr val="1B2343"/>
          </a:solidFill>
          <a:ln/>
        </p:spPr>
      </p:sp>
      <p:sp>
        <p:nvSpPr>
          <p:cNvPr id="7" name="Text 5"/>
          <p:cNvSpPr/>
          <p:nvPr/>
        </p:nvSpPr>
        <p:spPr>
          <a:xfrm>
            <a:off x="365760" y="1121664"/>
            <a:ext cx="548640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TARGET SEGMENTS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Shape 6"/>
          <p:cNvSpPr/>
          <p:nvPr/>
        </p:nvSpPr>
        <p:spPr>
          <a:xfrm>
            <a:off x="365760" y="1731264"/>
            <a:ext cx="5486400" cy="115824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365760" y="1731264"/>
            <a:ext cx="463296" cy="1158240"/>
          </a:xfrm>
          <a:prstGeom prst="rect">
            <a:avLst/>
          </a:prstGeom>
          <a:solidFill>
            <a:srgbClr val="7D3C98"/>
          </a:solidFill>
          <a:ln/>
        </p:spPr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296" y="2072640"/>
            <a:ext cx="268224" cy="463296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950976" y="1792224"/>
            <a:ext cx="475488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Therapy Clients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Text 9"/>
          <p:cNvSpPr/>
          <p:nvPr/>
        </p:nvSpPr>
        <p:spPr>
          <a:xfrm>
            <a:off x="950976" y="2279904"/>
            <a:ext cx="4754880" cy="48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67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Children 5-17 · Adults 25-55 · Elderly 65+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365760" y="3048000"/>
            <a:ext cx="5486400" cy="115824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4" name="Shape 11"/>
          <p:cNvSpPr/>
          <p:nvPr/>
        </p:nvSpPr>
        <p:spPr>
          <a:xfrm>
            <a:off x="365760" y="3048000"/>
            <a:ext cx="463296" cy="1158240"/>
          </a:xfrm>
          <a:prstGeom prst="rect">
            <a:avLst/>
          </a:prstGeom>
          <a:solidFill>
            <a:srgbClr val="1A7A4A"/>
          </a:solidFill>
          <a:ln/>
        </p:spPr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96" y="3389376"/>
            <a:ext cx="268224" cy="463296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950976" y="3108960"/>
            <a:ext cx="475488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Adoption Clients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3"/>
          <p:cNvSpPr/>
          <p:nvPr/>
        </p:nvSpPr>
        <p:spPr>
          <a:xfrm>
            <a:off x="950976" y="3596640"/>
            <a:ext cx="4754880" cy="48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67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Families &amp; individuals 25-50, East London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Shape 14"/>
          <p:cNvSpPr/>
          <p:nvPr/>
        </p:nvSpPr>
        <p:spPr>
          <a:xfrm>
            <a:off x="365760" y="4364736"/>
            <a:ext cx="5486400" cy="115824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9" name="Shape 15"/>
          <p:cNvSpPr/>
          <p:nvPr/>
        </p:nvSpPr>
        <p:spPr>
          <a:xfrm>
            <a:off x="365760" y="4364736"/>
            <a:ext cx="463296" cy="1158240"/>
          </a:xfrm>
          <a:prstGeom prst="rect">
            <a:avLst/>
          </a:prstGeom>
          <a:solidFill>
            <a:srgbClr val="2471A3"/>
          </a:solidFill>
          <a:ln/>
        </p:spPr>
      </p:sp>
      <p:pic>
        <p:nvPicPr>
          <p:cNvPr id="2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296" y="4706112"/>
            <a:ext cx="268224" cy="463296"/>
          </a:xfrm>
          <a:prstGeom prst="rect">
            <a:avLst/>
          </a:prstGeom>
        </p:spPr>
      </p:pic>
      <p:sp>
        <p:nvSpPr>
          <p:cNvPr id="21" name="Text 16"/>
          <p:cNvSpPr/>
          <p:nvPr/>
        </p:nvSpPr>
        <p:spPr>
          <a:xfrm>
            <a:off x="950976" y="4425696"/>
            <a:ext cx="475488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Event Participants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Text 17"/>
          <p:cNvSpPr/>
          <p:nvPr/>
        </p:nvSpPr>
        <p:spPr>
          <a:xfrm>
            <a:off x="950976" y="4913376"/>
            <a:ext cx="4754880" cy="48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67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Families with children aged 3-12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Shape 18"/>
          <p:cNvSpPr/>
          <p:nvPr/>
        </p:nvSpPr>
        <p:spPr>
          <a:xfrm>
            <a:off x="6096000" y="1121664"/>
            <a:ext cx="5730240" cy="463296"/>
          </a:xfrm>
          <a:prstGeom prst="rect">
            <a:avLst/>
          </a:prstGeom>
          <a:solidFill>
            <a:srgbClr val="2A8080"/>
          </a:solidFill>
          <a:ln/>
        </p:spPr>
      </p:sp>
      <p:sp>
        <p:nvSpPr>
          <p:cNvPr id="24" name="Text 19"/>
          <p:cNvSpPr/>
          <p:nvPr/>
        </p:nvSpPr>
        <p:spPr>
          <a:xfrm>
            <a:off x="6096000" y="1121664"/>
            <a:ext cx="573024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4Ps MARKETING MIX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Shape 20"/>
          <p:cNvSpPr/>
          <p:nvPr/>
        </p:nvSpPr>
        <p:spPr>
          <a:xfrm>
            <a:off x="6096000" y="1731264"/>
            <a:ext cx="5730240" cy="950976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6" name="Shape 21"/>
          <p:cNvSpPr/>
          <p:nvPr/>
        </p:nvSpPr>
        <p:spPr>
          <a:xfrm>
            <a:off x="6096000" y="1731264"/>
            <a:ext cx="463296" cy="950976"/>
          </a:xfrm>
          <a:prstGeom prst="rect">
            <a:avLst/>
          </a:prstGeom>
          <a:solidFill>
            <a:srgbClr val="2A8080"/>
          </a:solidFill>
          <a:ln/>
        </p:spPr>
      </p:sp>
      <p:pic>
        <p:nvPicPr>
          <p:cNvPr id="2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81344" y="1975104"/>
            <a:ext cx="304800" cy="463296"/>
          </a:xfrm>
          <a:prstGeom prst="rect">
            <a:avLst/>
          </a:prstGeom>
        </p:spPr>
      </p:pic>
      <p:sp>
        <p:nvSpPr>
          <p:cNvPr id="28" name="Text 22"/>
          <p:cNvSpPr/>
          <p:nvPr/>
        </p:nvSpPr>
        <p:spPr>
          <a:xfrm>
            <a:off x="6681216" y="1780032"/>
            <a:ext cx="4998720" cy="3901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Product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9" name="Text 23"/>
          <p:cNvSpPr/>
          <p:nvPr/>
        </p:nvSpPr>
        <p:spPr>
          <a:xfrm>
            <a:off x="6681216" y="2170176"/>
            <a:ext cx="499872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333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Rescue · therapy · adoption · events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  <a:p>
            <a:pPr defTabSz="1219170"/>
            <a:r>
              <a:rPr lang="en-US" sz="1333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Welfare-first quality markers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0" name="Shape 24"/>
          <p:cNvSpPr/>
          <p:nvPr/>
        </p:nvSpPr>
        <p:spPr>
          <a:xfrm>
            <a:off x="6096000" y="2804160"/>
            <a:ext cx="5730240" cy="950976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1" name="Shape 25"/>
          <p:cNvSpPr/>
          <p:nvPr/>
        </p:nvSpPr>
        <p:spPr>
          <a:xfrm>
            <a:off x="6096000" y="2804160"/>
            <a:ext cx="463296" cy="950976"/>
          </a:xfrm>
          <a:prstGeom prst="rect">
            <a:avLst/>
          </a:prstGeom>
          <a:solidFill>
            <a:srgbClr val="2471A3"/>
          </a:solidFill>
          <a:ln/>
        </p:spPr>
      </p:sp>
      <p:pic>
        <p:nvPicPr>
          <p:cNvPr id="32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1344" y="3048000"/>
            <a:ext cx="304800" cy="463296"/>
          </a:xfrm>
          <a:prstGeom prst="rect">
            <a:avLst/>
          </a:prstGeom>
        </p:spPr>
      </p:pic>
      <p:sp>
        <p:nvSpPr>
          <p:cNvPr id="33" name="Text 26"/>
          <p:cNvSpPr/>
          <p:nvPr/>
        </p:nvSpPr>
        <p:spPr>
          <a:xfrm>
            <a:off x="6681216" y="2852928"/>
            <a:ext cx="4998720" cy="3901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Price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4" name="Text 27"/>
          <p:cNvSpPr/>
          <p:nvPr/>
        </p:nvSpPr>
        <p:spPr>
          <a:xfrm>
            <a:off x="6681216" y="3243072"/>
            <a:ext cx="499872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333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£45-£65 therapy · £80-£150 adoption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  <a:p>
            <a:pPr defTabSz="1219170"/>
            <a:r>
              <a:rPr lang="en-US" sz="1333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£15-£25 events · Value-based pricing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5" name="Shape 28"/>
          <p:cNvSpPr/>
          <p:nvPr/>
        </p:nvSpPr>
        <p:spPr>
          <a:xfrm>
            <a:off x="6096000" y="3877056"/>
            <a:ext cx="5730240" cy="950976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6" name="Shape 29"/>
          <p:cNvSpPr/>
          <p:nvPr/>
        </p:nvSpPr>
        <p:spPr>
          <a:xfrm>
            <a:off x="6096000" y="3877056"/>
            <a:ext cx="463296" cy="950976"/>
          </a:xfrm>
          <a:prstGeom prst="rect">
            <a:avLst/>
          </a:prstGeom>
          <a:solidFill>
            <a:srgbClr val="1A7A4A"/>
          </a:solidFill>
          <a:ln/>
        </p:spPr>
      </p:sp>
      <p:pic>
        <p:nvPicPr>
          <p:cNvPr id="3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1344" y="4120896"/>
            <a:ext cx="304800" cy="463296"/>
          </a:xfrm>
          <a:prstGeom prst="rect">
            <a:avLst/>
          </a:prstGeom>
        </p:spPr>
      </p:pic>
      <p:sp>
        <p:nvSpPr>
          <p:cNvPr id="38" name="Text 30"/>
          <p:cNvSpPr/>
          <p:nvPr/>
        </p:nvSpPr>
        <p:spPr>
          <a:xfrm>
            <a:off x="6681216" y="3925824"/>
            <a:ext cx="4998720" cy="3901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Place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9" name="Text 31"/>
          <p:cNvSpPr/>
          <p:nvPr/>
        </p:nvSpPr>
        <p:spPr>
          <a:xfrm>
            <a:off x="6681216" y="4315968"/>
            <a:ext cx="499872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333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East London facility + outreach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  <a:p>
            <a:pPr defTabSz="1219170"/>
            <a:r>
              <a:rPr lang="en-US" sz="1333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homes · schools · community hubs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0" name="Shape 32"/>
          <p:cNvSpPr/>
          <p:nvPr/>
        </p:nvSpPr>
        <p:spPr>
          <a:xfrm>
            <a:off x="6096000" y="4949952"/>
            <a:ext cx="5730240" cy="950976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41" name="Shape 33"/>
          <p:cNvSpPr/>
          <p:nvPr/>
        </p:nvSpPr>
        <p:spPr>
          <a:xfrm>
            <a:off x="6096000" y="4949952"/>
            <a:ext cx="463296" cy="950976"/>
          </a:xfrm>
          <a:prstGeom prst="rect">
            <a:avLst/>
          </a:prstGeom>
          <a:solidFill>
            <a:srgbClr val="7D3C98"/>
          </a:solidFill>
          <a:ln/>
        </p:spPr>
      </p:sp>
      <p:pic>
        <p:nvPicPr>
          <p:cNvPr id="42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1344" y="5193792"/>
            <a:ext cx="304800" cy="463296"/>
          </a:xfrm>
          <a:prstGeom prst="rect">
            <a:avLst/>
          </a:prstGeom>
        </p:spPr>
      </p:pic>
      <p:sp>
        <p:nvSpPr>
          <p:cNvPr id="43" name="Text 34"/>
          <p:cNvSpPr/>
          <p:nvPr/>
        </p:nvSpPr>
        <p:spPr>
          <a:xfrm>
            <a:off x="6681216" y="4998720"/>
            <a:ext cx="4998720" cy="3901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6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Promotion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4" name="Text 35"/>
          <p:cNvSpPr/>
          <p:nvPr/>
        </p:nvSpPr>
        <p:spPr>
          <a:xfrm>
            <a:off x="6681216" y="5388864"/>
            <a:ext cx="499872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333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Instagram &amp; TikTok rescue stories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  <a:p>
            <a:pPr defTabSz="1219170"/>
            <a:r>
              <a:rPr lang="en-US" sz="1333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referrals · Google for Nonprofits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506004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B23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6437376"/>
            <a:ext cx="12192000" cy="420624"/>
          </a:xfrm>
          <a:prstGeom prst="rect">
            <a:avLst/>
          </a:prstGeom>
          <a:solidFill>
            <a:srgbClr val="89B4D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6437376"/>
            <a:ext cx="426720" cy="420624"/>
          </a:xfrm>
          <a:prstGeom prst="rect">
            <a:avLst/>
          </a:prstGeom>
          <a:solidFill>
            <a:srgbClr val="D4A800"/>
          </a:solidFill>
          <a:ln/>
        </p:spPr>
      </p:sp>
      <p:sp>
        <p:nvSpPr>
          <p:cNvPr id="4" name="Text 2"/>
          <p:cNvSpPr/>
          <p:nvPr/>
        </p:nvSpPr>
        <p:spPr>
          <a:xfrm>
            <a:off x="548640" y="219456"/>
            <a:ext cx="1109472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4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Short-Term Objectives (Year 1)</a:t>
            </a:r>
            <a:endParaRPr lang="en-US" sz="4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926592"/>
            <a:ext cx="1219200" cy="67056"/>
          </a:xfrm>
          <a:prstGeom prst="rect">
            <a:avLst/>
          </a:prstGeom>
          <a:solidFill>
            <a:srgbClr val="D4A800"/>
          </a:solidFill>
          <a:ln/>
        </p:spPr>
      </p:sp>
      <p:sp>
        <p:nvSpPr>
          <p:cNvPr id="6" name="Shape 4"/>
          <p:cNvSpPr/>
          <p:nvPr/>
        </p:nvSpPr>
        <p:spPr>
          <a:xfrm>
            <a:off x="426720" y="4479370"/>
            <a:ext cx="11338560" cy="73152"/>
          </a:xfrm>
          <a:prstGeom prst="rect">
            <a:avLst/>
          </a:prstGeom>
          <a:solidFill>
            <a:srgbClr val="2C3E6A"/>
          </a:solidFill>
          <a:ln/>
        </p:spPr>
      </p:sp>
      <p:sp>
        <p:nvSpPr>
          <p:cNvPr id="7" name="Shape 5"/>
          <p:cNvSpPr/>
          <p:nvPr/>
        </p:nvSpPr>
        <p:spPr>
          <a:xfrm>
            <a:off x="1463040" y="3206496"/>
            <a:ext cx="243840" cy="243840"/>
          </a:xfrm>
          <a:prstGeom prst="line">
            <a:avLst/>
          </a:prstGeom>
          <a:solidFill>
            <a:srgbClr val="2A8080"/>
          </a:solidFill>
          <a:ln/>
        </p:spPr>
      </p:sp>
      <p:sp>
        <p:nvSpPr>
          <p:cNvPr id="8" name="Shape 6"/>
          <p:cNvSpPr/>
          <p:nvPr/>
        </p:nvSpPr>
        <p:spPr>
          <a:xfrm>
            <a:off x="426720" y="1121663"/>
            <a:ext cx="2657856" cy="3235785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426720" y="1121664"/>
            <a:ext cx="2657856" cy="463296"/>
          </a:xfrm>
          <a:prstGeom prst="rect">
            <a:avLst/>
          </a:prstGeom>
          <a:solidFill>
            <a:srgbClr val="2A8080"/>
          </a:solidFill>
          <a:ln/>
        </p:spPr>
      </p:sp>
      <p:sp>
        <p:nvSpPr>
          <p:cNvPr id="10" name="Text 8"/>
          <p:cNvSpPr/>
          <p:nvPr/>
        </p:nvSpPr>
        <p:spPr>
          <a:xfrm>
            <a:off x="426720" y="1121664"/>
            <a:ext cx="2657856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867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Q1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48640" y="1633728"/>
            <a:ext cx="2438400" cy="2723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Secure CIC registration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Secure £75k-£100k start-up funding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Lease &amp; fit out East London facility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Hire Director, animal care staff &amp; therapist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426720" y="4572000"/>
            <a:ext cx="2743200" cy="1243584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548639" y="4566238"/>
            <a:ext cx="2516697" cy="112742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D4A8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income: £40,020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D4A8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Secure initial grants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D4A8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brand presence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4328160" y="3206496"/>
            <a:ext cx="243840" cy="243840"/>
          </a:xfrm>
          <a:prstGeom prst="line">
            <a:avLst/>
          </a:prstGeom>
          <a:solidFill>
            <a:srgbClr val="2471A3"/>
          </a:solidFill>
          <a:ln/>
        </p:spPr>
      </p:sp>
      <p:sp>
        <p:nvSpPr>
          <p:cNvPr id="15" name="Shape 13"/>
          <p:cNvSpPr/>
          <p:nvPr/>
        </p:nvSpPr>
        <p:spPr>
          <a:xfrm>
            <a:off x="3291840" y="1121664"/>
            <a:ext cx="2657856" cy="3235784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6" name="Shape 14"/>
          <p:cNvSpPr/>
          <p:nvPr/>
        </p:nvSpPr>
        <p:spPr>
          <a:xfrm>
            <a:off x="3291840" y="1121664"/>
            <a:ext cx="2657856" cy="463296"/>
          </a:xfrm>
          <a:prstGeom prst="rect">
            <a:avLst/>
          </a:prstGeom>
          <a:solidFill>
            <a:srgbClr val="2471A3"/>
          </a:solidFill>
          <a:ln/>
        </p:spPr>
      </p:sp>
      <p:sp>
        <p:nvSpPr>
          <p:cNvPr id="17" name="Text 15"/>
          <p:cNvSpPr/>
          <p:nvPr/>
        </p:nvSpPr>
        <p:spPr>
          <a:xfrm>
            <a:off x="3291840" y="1121664"/>
            <a:ext cx="2657856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867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Q2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3413760" y="1633728"/>
            <a:ext cx="2438400" cy="2723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Rescue &amp; rehabilitate first 10 animals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Launch therapy sessions (6/week)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Begin community event programme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Secure first local authority contract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3291840" y="4572000"/>
            <a:ext cx="2743200" cy="1243584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0" name="Text 18"/>
          <p:cNvSpPr/>
          <p:nvPr/>
        </p:nvSpPr>
        <p:spPr>
          <a:xfrm>
            <a:off x="3413759" y="4566238"/>
            <a:ext cx="2516697" cy="112742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400" dirty="0">
                <a:solidFill>
                  <a:srgbClr val="D4A8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income: £14,540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400" dirty="0">
                <a:solidFill>
                  <a:srgbClr val="D4A8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 therapy bookings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400" dirty="0">
                <a:solidFill>
                  <a:srgbClr val="D4A8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adoptions completed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7193280" y="3206496"/>
            <a:ext cx="243840" cy="243840"/>
          </a:xfrm>
          <a:prstGeom prst="line">
            <a:avLst/>
          </a:prstGeom>
          <a:solidFill>
            <a:srgbClr val="1A7A4A"/>
          </a:solidFill>
          <a:ln/>
        </p:spPr>
      </p:sp>
      <p:sp>
        <p:nvSpPr>
          <p:cNvPr id="22" name="Shape 20"/>
          <p:cNvSpPr/>
          <p:nvPr/>
        </p:nvSpPr>
        <p:spPr>
          <a:xfrm>
            <a:off x="6156960" y="1121664"/>
            <a:ext cx="2657856" cy="3235784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3" name="Shape 21"/>
          <p:cNvSpPr/>
          <p:nvPr/>
        </p:nvSpPr>
        <p:spPr>
          <a:xfrm>
            <a:off x="6156960" y="1121664"/>
            <a:ext cx="2657856" cy="463296"/>
          </a:xfrm>
          <a:prstGeom prst="rect">
            <a:avLst/>
          </a:prstGeom>
          <a:solidFill>
            <a:srgbClr val="1A7A4A"/>
          </a:solidFill>
          <a:ln/>
        </p:spPr>
      </p:sp>
      <p:sp>
        <p:nvSpPr>
          <p:cNvPr id="24" name="Text 22"/>
          <p:cNvSpPr/>
          <p:nvPr/>
        </p:nvSpPr>
        <p:spPr>
          <a:xfrm>
            <a:off x="6156960" y="1121664"/>
            <a:ext cx="2657856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867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Q3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6278880" y="1633728"/>
            <a:ext cx="2438400" cy="2723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Achieve 50+ therapy sessions delivered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20+ ethical adoptions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Launch social media storytelling campaign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for corporate CSR sponsorships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6156960" y="4572000"/>
            <a:ext cx="2743200" cy="1243584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7" name="Text 25"/>
          <p:cNvSpPr/>
          <p:nvPr/>
        </p:nvSpPr>
        <p:spPr>
          <a:xfrm>
            <a:off x="6278879" y="4566238"/>
            <a:ext cx="2516697" cy="112742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D4A8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income: £14,860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D4A8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Event season launch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D4A8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media growth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8" name="Shape 26"/>
          <p:cNvSpPr/>
          <p:nvPr/>
        </p:nvSpPr>
        <p:spPr>
          <a:xfrm>
            <a:off x="10058400" y="3206496"/>
            <a:ext cx="243840" cy="243840"/>
          </a:xfrm>
          <a:prstGeom prst="line">
            <a:avLst/>
          </a:prstGeom>
          <a:solidFill>
            <a:srgbClr val="7D3C98"/>
          </a:solidFill>
          <a:ln/>
        </p:spPr>
      </p:sp>
      <p:sp>
        <p:nvSpPr>
          <p:cNvPr id="29" name="Shape 27"/>
          <p:cNvSpPr/>
          <p:nvPr/>
        </p:nvSpPr>
        <p:spPr>
          <a:xfrm>
            <a:off x="9022080" y="1121664"/>
            <a:ext cx="2657856" cy="3235784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0" name="Shape 28"/>
          <p:cNvSpPr/>
          <p:nvPr/>
        </p:nvSpPr>
        <p:spPr>
          <a:xfrm>
            <a:off x="9022080" y="1121664"/>
            <a:ext cx="2657856" cy="463296"/>
          </a:xfrm>
          <a:prstGeom prst="rect">
            <a:avLst/>
          </a:prstGeom>
          <a:solidFill>
            <a:srgbClr val="7D3C98"/>
          </a:solidFill>
          <a:ln/>
        </p:spPr>
      </p:sp>
      <p:sp>
        <p:nvSpPr>
          <p:cNvPr id="31" name="Text 29"/>
          <p:cNvSpPr/>
          <p:nvPr/>
        </p:nvSpPr>
        <p:spPr>
          <a:xfrm>
            <a:off x="9022080" y="1121664"/>
            <a:ext cx="2657856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867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Q4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9144000" y="1633728"/>
            <a:ext cx="2438400" cy="2723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&amp; report social impact metrics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Achieve near-breakeven cash position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Year 2 growth strategy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C8D8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Begin NHS social prescribing referral pathway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3" name="Shape 31"/>
          <p:cNvSpPr/>
          <p:nvPr/>
        </p:nvSpPr>
        <p:spPr>
          <a:xfrm>
            <a:off x="9022080" y="4572000"/>
            <a:ext cx="2743200" cy="1243584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4" name="Text 32"/>
          <p:cNvSpPr/>
          <p:nvPr/>
        </p:nvSpPr>
        <p:spPr>
          <a:xfrm>
            <a:off x="9143999" y="4566238"/>
            <a:ext cx="2516697" cy="112742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D4A8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income: £20,320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D4A8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Near break-even Q4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D4A8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 report ready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351763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6766560"/>
            <a:ext cx="12192000" cy="91440"/>
          </a:xfrm>
          <a:prstGeom prst="rect">
            <a:avLst/>
          </a:prstGeom>
          <a:solidFill>
            <a:srgbClr val="89B4D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6608064"/>
            <a:ext cx="426720" cy="249936"/>
          </a:xfrm>
          <a:prstGeom prst="rect">
            <a:avLst/>
          </a:prstGeom>
          <a:solidFill>
            <a:srgbClr val="D4A800"/>
          </a:solidFill>
          <a:ln/>
        </p:spPr>
      </p:sp>
      <p:sp>
        <p:nvSpPr>
          <p:cNvPr id="4" name="Text 2"/>
          <p:cNvSpPr/>
          <p:nvPr/>
        </p:nvSpPr>
        <p:spPr>
          <a:xfrm>
            <a:off x="548640" y="219456"/>
            <a:ext cx="1109472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40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Financial Plan &amp; Startup Costs</a:t>
            </a:r>
            <a:endParaRPr lang="en-US" sz="4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926592"/>
            <a:ext cx="1219200" cy="67056"/>
          </a:xfrm>
          <a:prstGeom prst="rect">
            <a:avLst/>
          </a:prstGeom>
          <a:solidFill>
            <a:srgbClr val="D4A800"/>
          </a:solidFill>
          <a:ln/>
        </p:spPr>
      </p:sp>
      <p:sp>
        <p:nvSpPr>
          <p:cNvPr id="6" name="Shape 4"/>
          <p:cNvSpPr/>
          <p:nvPr/>
        </p:nvSpPr>
        <p:spPr>
          <a:xfrm>
            <a:off x="365760" y="1121664"/>
            <a:ext cx="2621280" cy="1682496"/>
          </a:xfrm>
          <a:prstGeom prst="rect">
            <a:avLst/>
          </a:prstGeom>
          <a:solidFill>
            <a:srgbClr val="2A808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365760" y="1219200"/>
            <a:ext cx="2621280" cy="853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2933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£75k–100k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6"/>
          <p:cNvSpPr/>
          <p:nvPr/>
        </p:nvSpPr>
        <p:spPr>
          <a:xfrm>
            <a:off x="365760" y="2048256"/>
            <a:ext cx="2621280" cy="670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Start-Up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170"/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Funding Required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Shape 7"/>
          <p:cNvSpPr/>
          <p:nvPr/>
        </p:nvSpPr>
        <p:spPr>
          <a:xfrm>
            <a:off x="3267456" y="1121664"/>
            <a:ext cx="2621280" cy="1682496"/>
          </a:xfrm>
          <a:prstGeom prst="rect">
            <a:avLst/>
          </a:prstGeom>
          <a:solidFill>
            <a:srgbClr val="1A7A4A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0" name="Text 8"/>
          <p:cNvSpPr/>
          <p:nvPr/>
        </p:nvSpPr>
        <p:spPr>
          <a:xfrm>
            <a:off x="3267456" y="1219200"/>
            <a:ext cx="2621280" cy="853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2933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£89,740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9"/>
          <p:cNvSpPr/>
          <p:nvPr/>
        </p:nvSpPr>
        <p:spPr>
          <a:xfrm>
            <a:off x="3267456" y="2048256"/>
            <a:ext cx="2621280" cy="670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Projected Year 1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170"/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Income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169152" y="1121664"/>
            <a:ext cx="2621280" cy="1682496"/>
          </a:xfrm>
          <a:prstGeom prst="rect">
            <a:avLst/>
          </a:prstGeom>
          <a:solidFill>
            <a:srgbClr val="2471A3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6169152" y="1219200"/>
            <a:ext cx="2621280" cy="853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2933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£83,000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6169152" y="2048256"/>
            <a:ext cx="2621280" cy="670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Projected Year 1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170"/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Costs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9070848" y="1121664"/>
            <a:ext cx="2621280" cy="1682496"/>
          </a:xfrm>
          <a:prstGeom prst="rect">
            <a:avLst/>
          </a:prstGeom>
          <a:solidFill>
            <a:srgbClr val="7D3C98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6" name="Text 14"/>
          <p:cNvSpPr/>
          <p:nvPr/>
        </p:nvSpPr>
        <p:spPr>
          <a:xfrm>
            <a:off x="9070848" y="1219200"/>
            <a:ext cx="2621280" cy="853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2933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+£6,740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9070848" y="2048256"/>
            <a:ext cx="2621280" cy="670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1 Net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170"/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Surplus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365760" y="3048000"/>
            <a:ext cx="5486400" cy="438912"/>
          </a:xfrm>
          <a:prstGeom prst="rect">
            <a:avLst/>
          </a:prstGeom>
          <a:solidFill>
            <a:srgbClr val="1B2343"/>
          </a:solidFill>
          <a:ln/>
        </p:spPr>
      </p:sp>
      <p:sp>
        <p:nvSpPr>
          <p:cNvPr id="19" name="Text 17"/>
          <p:cNvSpPr/>
          <p:nvPr/>
        </p:nvSpPr>
        <p:spPr>
          <a:xfrm>
            <a:off x="365760" y="3048000"/>
            <a:ext cx="54864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467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STARTUP COST BREAKDOWN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426720" y="3608832"/>
            <a:ext cx="329184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Premises fit-out &amp; deposit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3657600" y="3608832"/>
            <a:ext cx="109728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defTabSz="1219170"/>
            <a:r>
              <a:rPr lang="en-US" sz="14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£25,000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4876800" y="3706368"/>
            <a:ext cx="1097280" cy="219456"/>
          </a:xfrm>
          <a:prstGeom prst="rect">
            <a:avLst/>
          </a:prstGeom>
          <a:solidFill>
            <a:srgbClr val="E8EEF0"/>
          </a:solidFill>
          <a:ln/>
        </p:spPr>
      </p:sp>
      <p:sp>
        <p:nvSpPr>
          <p:cNvPr id="23" name="Shape 21"/>
          <p:cNvSpPr/>
          <p:nvPr/>
        </p:nvSpPr>
        <p:spPr>
          <a:xfrm>
            <a:off x="4876801" y="3706368"/>
            <a:ext cx="307239" cy="219456"/>
          </a:xfrm>
          <a:prstGeom prst="rect">
            <a:avLst/>
          </a:prstGeom>
          <a:solidFill>
            <a:srgbClr val="2A8080"/>
          </a:solidFill>
          <a:ln/>
        </p:spPr>
      </p:sp>
      <p:sp>
        <p:nvSpPr>
          <p:cNvPr id="24" name="Text 22"/>
          <p:cNvSpPr/>
          <p:nvPr/>
        </p:nvSpPr>
        <p:spPr>
          <a:xfrm>
            <a:off x="426720" y="4084320"/>
            <a:ext cx="329184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Veterinary &amp; animal equipment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3657600" y="4084320"/>
            <a:ext cx="109728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defTabSz="1219170"/>
            <a:r>
              <a:rPr lang="en-US" sz="14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£15,000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4876800" y="4181856"/>
            <a:ext cx="1097280" cy="219456"/>
          </a:xfrm>
          <a:prstGeom prst="rect">
            <a:avLst/>
          </a:prstGeom>
          <a:solidFill>
            <a:srgbClr val="E8EEF0"/>
          </a:solidFill>
          <a:ln/>
        </p:spPr>
      </p:sp>
      <p:sp>
        <p:nvSpPr>
          <p:cNvPr id="27" name="Shape 25"/>
          <p:cNvSpPr/>
          <p:nvPr/>
        </p:nvSpPr>
        <p:spPr>
          <a:xfrm>
            <a:off x="4876801" y="4181856"/>
            <a:ext cx="186537" cy="219456"/>
          </a:xfrm>
          <a:prstGeom prst="rect">
            <a:avLst/>
          </a:prstGeom>
          <a:solidFill>
            <a:srgbClr val="2A8080"/>
          </a:solidFill>
          <a:ln/>
        </p:spPr>
      </p:sp>
      <p:sp>
        <p:nvSpPr>
          <p:cNvPr id="28" name="Text 26"/>
          <p:cNvSpPr/>
          <p:nvPr/>
        </p:nvSpPr>
        <p:spPr>
          <a:xfrm>
            <a:off x="426720" y="4559808"/>
            <a:ext cx="329184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Staffing (3-month runway)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3657600" y="4559808"/>
            <a:ext cx="109728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defTabSz="1219170"/>
            <a:r>
              <a:rPr lang="en-US" sz="14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£22,500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0" name="Shape 28"/>
          <p:cNvSpPr/>
          <p:nvPr/>
        </p:nvSpPr>
        <p:spPr>
          <a:xfrm>
            <a:off x="4876800" y="4657344"/>
            <a:ext cx="1097280" cy="219456"/>
          </a:xfrm>
          <a:prstGeom prst="rect">
            <a:avLst/>
          </a:prstGeom>
          <a:solidFill>
            <a:srgbClr val="E8EEF0"/>
          </a:solidFill>
          <a:ln/>
        </p:spPr>
      </p:sp>
      <p:sp>
        <p:nvSpPr>
          <p:cNvPr id="31" name="Shape 29"/>
          <p:cNvSpPr/>
          <p:nvPr/>
        </p:nvSpPr>
        <p:spPr>
          <a:xfrm>
            <a:off x="4876800" y="4657344"/>
            <a:ext cx="274320" cy="219456"/>
          </a:xfrm>
          <a:prstGeom prst="rect">
            <a:avLst/>
          </a:prstGeom>
          <a:solidFill>
            <a:srgbClr val="2A8080"/>
          </a:solidFill>
          <a:ln/>
        </p:spPr>
      </p:sp>
      <p:sp>
        <p:nvSpPr>
          <p:cNvPr id="32" name="Text 30"/>
          <p:cNvSpPr/>
          <p:nvPr/>
        </p:nvSpPr>
        <p:spPr>
          <a:xfrm>
            <a:off x="426720" y="5035296"/>
            <a:ext cx="329184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Insurance &amp; compliance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3" name="Text 31"/>
          <p:cNvSpPr/>
          <p:nvPr/>
        </p:nvSpPr>
        <p:spPr>
          <a:xfrm>
            <a:off x="3657600" y="5035296"/>
            <a:ext cx="109728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defTabSz="1219170"/>
            <a:r>
              <a:rPr lang="en-US" sz="14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£8,000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4" name="Shape 32"/>
          <p:cNvSpPr/>
          <p:nvPr/>
        </p:nvSpPr>
        <p:spPr>
          <a:xfrm>
            <a:off x="4876800" y="5132832"/>
            <a:ext cx="1097280" cy="219456"/>
          </a:xfrm>
          <a:prstGeom prst="rect">
            <a:avLst/>
          </a:prstGeom>
          <a:solidFill>
            <a:srgbClr val="E8EEF0"/>
          </a:solidFill>
          <a:ln/>
        </p:spPr>
      </p:sp>
      <p:sp>
        <p:nvSpPr>
          <p:cNvPr id="35" name="Shape 33"/>
          <p:cNvSpPr/>
          <p:nvPr/>
        </p:nvSpPr>
        <p:spPr>
          <a:xfrm>
            <a:off x="4876800" y="5132832"/>
            <a:ext cx="98755" cy="219456"/>
          </a:xfrm>
          <a:prstGeom prst="rect">
            <a:avLst/>
          </a:prstGeom>
          <a:solidFill>
            <a:srgbClr val="2A8080"/>
          </a:solidFill>
          <a:ln/>
        </p:spPr>
      </p:sp>
      <p:sp>
        <p:nvSpPr>
          <p:cNvPr id="36" name="Text 34"/>
          <p:cNvSpPr/>
          <p:nvPr/>
        </p:nvSpPr>
        <p:spPr>
          <a:xfrm>
            <a:off x="426720" y="5510784"/>
            <a:ext cx="329184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&amp; website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7" name="Text 35"/>
          <p:cNvSpPr/>
          <p:nvPr/>
        </p:nvSpPr>
        <p:spPr>
          <a:xfrm>
            <a:off x="3657600" y="5510784"/>
            <a:ext cx="109728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defTabSz="1219170"/>
            <a:r>
              <a:rPr lang="en-US" sz="14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£5,000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8" name="Shape 36"/>
          <p:cNvSpPr/>
          <p:nvPr/>
        </p:nvSpPr>
        <p:spPr>
          <a:xfrm>
            <a:off x="4876800" y="5608320"/>
            <a:ext cx="1097280" cy="219456"/>
          </a:xfrm>
          <a:prstGeom prst="rect">
            <a:avLst/>
          </a:prstGeom>
          <a:solidFill>
            <a:srgbClr val="E8EEF0"/>
          </a:solidFill>
          <a:ln/>
        </p:spPr>
      </p:sp>
      <p:sp>
        <p:nvSpPr>
          <p:cNvPr id="39" name="Shape 37"/>
          <p:cNvSpPr/>
          <p:nvPr/>
        </p:nvSpPr>
        <p:spPr>
          <a:xfrm>
            <a:off x="4876800" y="5608320"/>
            <a:ext cx="65837" cy="219456"/>
          </a:xfrm>
          <a:prstGeom prst="rect">
            <a:avLst/>
          </a:prstGeom>
          <a:solidFill>
            <a:srgbClr val="2A8080"/>
          </a:solidFill>
          <a:ln/>
        </p:spPr>
      </p:sp>
      <p:sp>
        <p:nvSpPr>
          <p:cNvPr id="40" name="Text 38"/>
          <p:cNvSpPr/>
          <p:nvPr/>
        </p:nvSpPr>
        <p:spPr>
          <a:xfrm>
            <a:off x="426720" y="5986272"/>
            <a:ext cx="329184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00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Contingency &amp; working capital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1" name="Text 39"/>
          <p:cNvSpPr/>
          <p:nvPr/>
        </p:nvSpPr>
        <p:spPr>
          <a:xfrm>
            <a:off x="3657600" y="5986272"/>
            <a:ext cx="1097280" cy="4145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defTabSz="1219170"/>
            <a:r>
              <a:rPr lang="en-US" sz="1400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£12,000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2" name="Shape 40"/>
          <p:cNvSpPr/>
          <p:nvPr/>
        </p:nvSpPr>
        <p:spPr>
          <a:xfrm>
            <a:off x="4876800" y="6083808"/>
            <a:ext cx="1097280" cy="219456"/>
          </a:xfrm>
          <a:prstGeom prst="rect">
            <a:avLst/>
          </a:prstGeom>
          <a:solidFill>
            <a:srgbClr val="E8EEF0"/>
          </a:solidFill>
          <a:ln/>
        </p:spPr>
      </p:sp>
      <p:sp>
        <p:nvSpPr>
          <p:cNvPr id="43" name="Shape 41"/>
          <p:cNvSpPr/>
          <p:nvPr/>
        </p:nvSpPr>
        <p:spPr>
          <a:xfrm>
            <a:off x="4876801" y="6083808"/>
            <a:ext cx="142647" cy="219456"/>
          </a:xfrm>
          <a:prstGeom prst="rect">
            <a:avLst/>
          </a:prstGeom>
          <a:solidFill>
            <a:srgbClr val="2A8080"/>
          </a:solidFill>
          <a:ln/>
        </p:spPr>
      </p:sp>
      <p:sp>
        <p:nvSpPr>
          <p:cNvPr id="44" name="Shape 42"/>
          <p:cNvSpPr/>
          <p:nvPr/>
        </p:nvSpPr>
        <p:spPr>
          <a:xfrm>
            <a:off x="6217920" y="3048000"/>
            <a:ext cx="5608320" cy="438912"/>
          </a:xfrm>
          <a:prstGeom prst="rect">
            <a:avLst/>
          </a:prstGeom>
          <a:solidFill>
            <a:srgbClr val="2A8080"/>
          </a:solidFill>
          <a:ln/>
        </p:spPr>
      </p:sp>
      <p:sp>
        <p:nvSpPr>
          <p:cNvPr id="45" name="Text 43"/>
          <p:cNvSpPr/>
          <p:nvPr/>
        </p:nvSpPr>
        <p:spPr>
          <a:xfrm>
            <a:off x="6217920" y="3048000"/>
            <a:ext cx="56083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467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FUNDING SOURCES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6" name="Shape 44"/>
          <p:cNvSpPr/>
          <p:nvPr/>
        </p:nvSpPr>
        <p:spPr>
          <a:xfrm>
            <a:off x="6217920" y="3608832"/>
            <a:ext cx="5608320" cy="6096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47" name="Shape 45"/>
          <p:cNvSpPr/>
          <p:nvPr/>
        </p:nvSpPr>
        <p:spPr>
          <a:xfrm>
            <a:off x="6217920" y="3608832"/>
            <a:ext cx="426720" cy="609600"/>
          </a:xfrm>
          <a:prstGeom prst="rect">
            <a:avLst/>
          </a:prstGeom>
          <a:solidFill>
            <a:srgbClr val="1A5276"/>
          </a:solidFill>
          <a:ln/>
        </p:spPr>
      </p:sp>
      <p:pic>
        <p:nvPicPr>
          <p:cNvPr id="4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1072" y="3730752"/>
            <a:ext cx="268224" cy="365760"/>
          </a:xfrm>
          <a:prstGeom prst="rect">
            <a:avLst/>
          </a:prstGeom>
        </p:spPr>
      </p:pic>
      <p:sp>
        <p:nvSpPr>
          <p:cNvPr id="49" name="Text 46"/>
          <p:cNvSpPr/>
          <p:nvPr/>
        </p:nvSpPr>
        <p:spPr>
          <a:xfrm>
            <a:off x="6729984" y="3633216"/>
            <a:ext cx="49377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67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National Lottery Community Fund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0" name="Text 47"/>
          <p:cNvSpPr/>
          <p:nvPr/>
        </p:nvSpPr>
        <p:spPr>
          <a:xfrm>
            <a:off x="6729984" y="3925824"/>
            <a:ext cx="4937760" cy="268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333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Facility fit-out &amp; animal welfare equipment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1" name="Shape 48"/>
          <p:cNvSpPr/>
          <p:nvPr/>
        </p:nvSpPr>
        <p:spPr>
          <a:xfrm>
            <a:off x="6217920" y="4315968"/>
            <a:ext cx="5608320" cy="6096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52" name="Shape 49"/>
          <p:cNvSpPr/>
          <p:nvPr/>
        </p:nvSpPr>
        <p:spPr>
          <a:xfrm>
            <a:off x="6217920" y="4315968"/>
            <a:ext cx="426720" cy="609600"/>
          </a:xfrm>
          <a:prstGeom prst="rect">
            <a:avLst/>
          </a:prstGeom>
          <a:solidFill>
            <a:srgbClr val="1A7A4A"/>
          </a:solidFill>
          <a:ln/>
        </p:spPr>
      </p:sp>
      <p:pic>
        <p:nvPicPr>
          <p:cNvPr id="5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1072" y="4437888"/>
            <a:ext cx="268224" cy="365760"/>
          </a:xfrm>
          <a:prstGeom prst="rect">
            <a:avLst/>
          </a:prstGeom>
        </p:spPr>
      </p:pic>
      <p:sp>
        <p:nvSpPr>
          <p:cNvPr id="54" name="Text 50"/>
          <p:cNvSpPr/>
          <p:nvPr/>
        </p:nvSpPr>
        <p:spPr>
          <a:xfrm>
            <a:off x="6729984" y="4340352"/>
            <a:ext cx="49377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67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British Business Bank Start Up Loan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5" name="Text 51"/>
          <p:cNvSpPr/>
          <p:nvPr/>
        </p:nvSpPr>
        <p:spPr>
          <a:xfrm>
            <a:off x="6729984" y="4632960"/>
            <a:ext cx="4937760" cy="268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333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 cash flow &amp; working capital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6" name="Shape 52"/>
          <p:cNvSpPr/>
          <p:nvPr/>
        </p:nvSpPr>
        <p:spPr>
          <a:xfrm>
            <a:off x="6217920" y="5023104"/>
            <a:ext cx="5608320" cy="6096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57" name="Shape 53"/>
          <p:cNvSpPr/>
          <p:nvPr/>
        </p:nvSpPr>
        <p:spPr>
          <a:xfrm>
            <a:off x="6217920" y="5023104"/>
            <a:ext cx="426720" cy="609600"/>
          </a:xfrm>
          <a:prstGeom prst="rect">
            <a:avLst/>
          </a:prstGeom>
          <a:solidFill>
            <a:srgbClr val="7D3C98"/>
          </a:solidFill>
          <a:ln/>
        </p:spPr>
      </p:sp>
      <p:pic>
        <p:nvPicPr>
          <p:cNvPr id="5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1072" y="5145024"/>
            <a:ext cx="268224" cy="365760"/>
          </a:xfrm>
          <a:prstGeom prst="rect">
            <a:avLst/>
          </a:prstGeom>
        </p:spPr>
      </p:pic>
      <p:sp>
        <p:nvSpPr>
          <p:cNvPr id="59" name="Text 54"/>
          <p:cNvSpPr/>
          <p:nvPr/>
        </p:nvSpPr>
        <p:spPr>
          <a:xfrm>
            <a:off x="6729984" y="5047488"/>
            <a:ext cx="49377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67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Crowdfunding (Crowdfunder.co.uk)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0" name="Text 55"/>
          <p:cNvSpPr/>
          <p:nvPr/>
        </p:nvSpPr>
        <p:spPr>
          <a:xfrm>
            <a:off x="6729984" y="5340096"/>
            <a:ext cx="4937760" cy="268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333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Brand awareness &amp; community buy-in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1" name="Shape 56"/>
          <p:cNvSpPr/>
          <p:nvPr/>
        </p:nvSpPr>
        <p:spPr>
          <a:xfrm>
            <a:off x="6217920" y="5730240"/>
            <a:ext cx="5608320" cy="6096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62" name="Shape 57"/>
          <p:cNvSpPr/>
          <p:nvPr/>
        </p:nvSpPr>
        <p:spPr>
          <a:xfrm>
            <a:off x="6217920" y="5730240"/>
            <a:ext cx="426720" cy="609600"/>
          </a:xfrm>
          <a:prstGeom prst="rect">
            <a:avLst/>
          </a:prstGeom>
          <a:solidFill>
            <a:srgbClr val="2A8080"/>
          </a:solidFill>
          <a:ln/>
        </p:spPr>
      </p:sp>
      <p:pic>
        <p:nvPicPr>
          <p:cNvPr id="6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91072" y="5852160"/>
            <a:ext cx="268224" cy="365760"/>
          </a:xfrm>
          <a:prstGeom prst="rect">
            <a:avLst/>
          </a:prstGeom>
        </p:spPr>
      </p:pic>
      <p:sp>
        <p:nvSpPr>
          <p:cNvPr id="64" name="Text 58"/>
          <p:cNvSpPr/>
          <p:nvPr/>
        </p:nvSpPr>
        <p:spPr>
          <a:xfrm>
            <a:off x="6729984" y="5754624"/>
            <a:ext cx="49377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467" b="1" dirty="0">
                <a:solidFill>
                  <a:srgbClr val="1B2343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Corporate CSR Partnerships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5" name="Text 59"/>
          <p:cNvSpPr/>
          <p:nvPr/>
        </p:nvSpPr>
        <p:spPr>
          <a:xfrm>
            <a:off x="6729984" y="6047232"/>
            <a:ext cx="4937760" cy="2682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defTabSz="1219170"/>
            <a:r>
              <a:rPr lang="en-US" sz="1333" dirty="0">
                <a:solidFill>
                  <a:srgbClr val="3A4A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In-kind &amp; monetary sponsorship from Year 1 Q2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6" name="Shape 60"/>
          <p:cNvSpPr/>
          <p:nvPr/>
        </p:nvSpPr>
        <p:spPr>
          <a:xfrm>
            <a:off x="6217920" y="6339839"/>
            <a:ext cx="5608320" cy="422911"/>
          </a:xfrm>
          <a:prstGeom prst="rect">
            <a:avLst/>
          </a:prstGeom>
          <a:solidFill>
            <a:srgbClr val="D4A800"/>
          </a:solidFill>
          <a:ln/>
        </p:spPr>
      </p:sp>
      <p:sp>
        <p:nvSpPr>
          <p:cNvPr id="67" name="Text 61"/>
          <p:cNvSpPr/>
          <p:nvPr/>
        </p:nvSpPr>
        <p:spPr>
          <a:xfrm>
            <a:off x="6217920" y="6343650"/>
            <a:ext cx="5608320" cy="499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200" b="1" dirty="0">
                <a:solidFill>
                  <a:srgbClr val="1B234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 Structure: Community Interest Company (CIC) - asset-locked social mission protection</a:t>
            </a:r>
            <a:endParaRPr lang="en-US" sz="12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2268990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B23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6437376"/>
            <a:ext cx="12192000" cy="420624"/>
          </a:xfrm>
          <a:prstGeom prst="rect">
            <a:avLst/>
          </a:prstGeom>
          <a:solidFill>
            <a:srgbClr val="89B4D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6437376"/>
            <a:ext cx="426720" cy="420624"/>
          </a:xfrm>
          <a:prstGeom prst="rect">
            <a:avLst/>
          </a:prstGeom>
          <a:solidFill>
            <a:srgbClr val="D4A800"/>
          </a:solidFill>
          <a:ln/>
        </p:spPr>
      </p:sp>
      <p:sp>
        <p:nvSpPr>
          <p:cNvPr id="4" name="Text 2"/>
          <p:cNvSpPr/>
          <p:nvPr/>
        </p:nvSpPr>
        <p:spPr>
          <a:xfrm>
            <a:off x="609600" y="243840"/>
            <a:ext cx="10972800" cy="1584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3467" b="1" i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"More than a shelter.</a:t>
            </a:r>
            <a:endParaRPr lang="en-US" sz="3467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170"/>
            <a:r>
              <a:rPr lang="en-US" sz="3467" b="1" i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More than a therapy centre."</a:t>
            </a:r>
            <a:endParaRPr lang="en-US" sz="3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511040" y="1731264"/>
            <a:ext cx="2926080" cy="67056"/>
          </a:xfrm>
          <a:prstGeom prst="rect">
            <a:avLst/>
          </a:prstGeom>
          <a:solidFill>
            <a:srgbClr val="D4A800"/>
          </a:solidFill>
          <a:ln/>
        </p:spPr>
      </p:sp>
      <p:sp>
        <p:nvSpPr>
          <p:cNvPr id="6" name="Shape 4"/>
          <p:cNvSpPr/>
          <p:nvPr/>
        </p:nvSpPr>
        <p:spPr>
          <a:xfrm>
            <a:off x="975360" y="1950720"/>
            <a:ext cx="2926080" cy="2804160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975360" y="1950720"/>
            <a:ext cx="2926080" cy="97536"/>
          </a:xfrm>
          <a:prstGeom prst="rect">
            <a:avLst/>
          </a:prstGeom>
          <a:solidFill>
            <a:srgbClr val="D4A800"/>
          </a:solidFill>
          <a:ln/>
        </p:spPr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8256" y="2097024"/>
            <a:ext cx="780288" cy="780288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975360" y="2901696"/>
            <a:ext cx="2926080" cy="670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3733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250+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7"/>
          <p:cNvSpPr/>
          <p:nvPr/>
        </p:nvSpPr>
        <p:spPr>
          <a:xfrm>
            <a:off x="975360" y="3560064"/>
            <a:ext cx="2926080" cy="1072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600" dirty="0">
                <a:solidFill>
                  <a:srgbClr val="89B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Animals Rescued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170"/>
            <a:r>
              <a:rPr lang="en-US" sz="1600" dirty="0">
                <a:solidFill>
                  <a:srgbClr val="89B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Rehomed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4511040" y="1950720"/>
            <a:ext cx="2926080" cy="2804160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2" name="Shape 9"/>
          <p:cNvSpPr/>
          <p:nvPr/>
        </p:nvSpPr>
        <p:spPr>
          <a:xfrm>
            <a:off x="4511040" y="1950720"/>
            <a:ext cx="2926080" cy="97536"/>
          </a:xfrm>
          <a:prstGeom prst="rect">
            <a:avLst/>
          </a:prstGeom>
          <a:solidFill>
            <a:srgbClr val="D4A800"/>
          </a:solidFill>
          <a:ln/>
        </p:spPr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3936" y="2097024"/>
            <a:ext cx="780288" cy="780288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4511040" y="2901696"/>
            <a:ext cx="2926080" cy="670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3733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1,000+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Text 11"/>
          <p:cNvSpPr/>
          <p:nvPr/>
        </p:nvSpPr>
        <p:spPr>
          <a:xfrm>
            <a:off x="4511040" y="3560064"/>
            <a:ext cx="2926080" cy="1072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600" dirty="0">
                <a:solidFill>
                  <a:srgbClr val="89B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Therapy Sessions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170"/>
            <a:r>
              <a:rPr lang="en-US" sz="1600" dirty="0">
                <a:solidFill>
                  <a:srgbClr val="89B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Vulnerable Groups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Shape 12"/>
          <p:cNvSpPr/>
          <p:nvPr/>
        </p:nvSpPr>
        <p:spPr>
          <a:xfrm>
            <a:off x="8046720" y="1950720"/>
            <a:ext cx="2926080" cy="2804160"/>
          </a:xfrm>
          <a:prstGeom prst="rect">
            <a:avLst/>
          </a:prstGeom>
          <a:solidFill>
            <a:srgbClr val="1E2E50"/>
          </a:solidFill>
          <a:ln/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7" name="Shape 13"/>
          <p:cNvSpPr/>
          <p:nvPr/>
        </p:nvSpPr>
        <p:spPr>
          <a:xfrm>
            <a:off x="8046720" y="1950720"/>
            <a:ext cx="2926080" cy="97536"/>
          </a:xfrm>
          <a:prstGeom prst="rect">
            <a:avLst/>
          </a:prstGeom>
          <a:solidFill>
            <a:srgbClr val="D4A800"/>
          </a:solidFill>
          <a:ln/>
        </p:spPr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19616" y="2097024"/>
            <a:ext cx="780288" cy="780288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8046720" y="2901696"/>
            <a:ext cx="2926080" cy="670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3733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UK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Text 15"/>
          <p:cNvSpPr/>
          <p:nvPr/>
        </p:nvSpPr>
        <p:spPr>
          <a:xfrm>
            <a:off x="8046720" y="3560064"/>
            <a:ext cx="2926080" cy="1072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1600" dirty="0">
                <a:solidFill>
                  <a:srgbClr val="89B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Replicable Social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170"/>
            <a:r>
              <a:rPr lang="en-US" sz="1600" dirty="0">
                <a:solidFill>
                  <a:srgbClr val="89B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Model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Shape 16"/>
          <p:cNvSpPr/>
          <p:nvPr/>
        </p:nvSpPr>
        <p:spPr>
          <a:xfrm>
            <a:off x="609600" y="4937760"/>
            <a:ext cx="10972800" cy="512064"/>
          </a:xfrm>
          <a:prstGeom prst="rect">
            <a:avLst/>
          </a:prstGeom>
          <a:solidFill>
            <a:srgbClr val="2A8080"/>
          </a:solidFill>
          <a:ln/>
        </p:spPr>
      </p:sp>
      <p:sp>
        <p:nvSpPr>
          <p:cNvPr id="22" name="Text 17"/>
          <p:cNvSpPr/>
          <p:nvPr/>
        </p:nvSpPr>
        <p:spPr>
          <a:xfrm>
            <a:off x="609600" y="4937760"/>
            <a:ext cx="10972800" cy="512064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ctr"/>
          <a:lstStyle/>
          <a:p>
            <a:pPr defTabSz="1219170"/>
            <a:r>
              <a:rPr lang="en-US" sz="1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Why Now?  </a:t>
            </a:r>
            <a:r>
              <a:rPr lang="en-US" sz="1467" dirty="0">
                <a:solidFill>
                  <a:srgbClr val="D0EC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abandonment · Mental health need · Underdeveloped market · Proven evidence base · Scalable model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Text 18"/>
          <p:cNvSpPr/>
          <p:nvPr/>
        </p:nvSpPr>
        <p:spPr>
          <a:xfrm>
            <a:off x="609600" y="5608320"/>
            <a:ext cx="1097280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defTabSz="1219170"/>
            <a:r>
              <a:rPr lang="en-US" sz="2133" b="1" i="1" dirty="0">
                <a:solidFill>
                  <a:srgbClr val="D4A800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Rescue.  Rehabilitate.  Restore.</a:t>
            </a:r>
            <a:endParaRPr lang="en-US" sz="2133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6959625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ny Questions School Blue Stock Photos - Free &amp; Royalty-Free Stock Photos  from Dreamstim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13" t="12104" r="13584" b="9280"/>
          <a:stretch/>
        </p:blipFill>
        <p:spPr bwMode="auto">
          <a:xfrm>
            <a:off x="5219701" y="1743075"/>
            <a:ext cx="5924550" cy="401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ank you words Vectors - Download Free High-Quality Vectors from Freepik |  Freepik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95" t="7444" r="13964" b="2481"/>
          <a:stretch/>
        </p:blipFill>
        <p:spPr bwMode="auto">
          <a:xfrm>
            <a:off x="809625" y="914400"/>
            <a:ext cx="4410076" cy="398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Animal Rescue Logo, Dog &amp; Cat SVG Cut file by Creative Fabrica Crafts ·  Creative Fabrica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71" t="12584" r="23794" b="45163"/>
          <a:stretch/>
        </p:blipFill>
        <p:spPr bwMode="auto">
          <a:xfrm rot="20759077">
            <a:off x="62129" y="254354"/>
            <a:ext cx="1210677" cy="661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906720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700</TotalTime>
  <Words>819</Words>
  <Application>Microsoft Office PowerPoint</Application>
  <PresentationFormat>Widescreen</PresentationFormat>
  <Paragraphs>201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Trebuchet MS</vt:lpstr>
      <vt:lpstr>Retrospect</vt:lpstr>
      <vt:lpstr>Office Theme</vt:lpstr>
      <vt:lpstr>PowerPoint Presentation</vt:lpstr>
      <vt:lpstr>PowerPoint Presentation</vt:lpstr>
      <vt:lpstr>Services 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Pawsitive Haven   Animal Rescue &amp; Therapy Social Enterprise</dc:title>
  <dc:creator>AA</dc:creator>
  <cp:lastModifiedBy>Justyna Kwiatkowska</cp:lastModifiedBy>
  <cp:revision>24</cp:revision>
  <dcterms:created xsi:type="dcterms:W3CDTF">2026-03-16T21:42:06Z</dcterms:created>
  <dcterms:modified xsi:type="dcterms:W3CDTF">2026-04-16T07:10:47Z</dcterms:modified>
</cp:coreProperties>
</file>