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72" r:id="rId5"/>
    <p:sldMasterId id="2147483648" r:id="rId6"/>
  </p:sldMasterIdLst>
  <p:notesMasterIdLst>
    <p:notesMasterId r:id="rId78"/>
  </p:notesMasterIdLst>
  <p:sldIdLst>
    <p:sldId id="256" r:id="rId7"/>
    <p:sldId id="280" r:id="rId8"/>
    <p:sldId id="370" r:id="rId9"/>
    <p:sldId id="294" r:id="rId10"/>
    <p:sldId id="347" r:id="rId11"/>
    <p:sldId id="267" r:id="rId12"/>
    <p:sldId id="337" r:id="rId13"/>
    <p:sldId id="268" r:id="rId14"/>
    <p:sldId id="257" r:id="rId15"/>
    <p:sldId id="271" r:id="rId16"/>
    <p:sldId id="272" r:id="rId17"/>
    <p:sldId id="297" r:id="rId18"/>
    <p:sldId id="348" r:id="rId19"/>
    <p:sldId id="349" r:id="rId20"/>
    <p:sldId id="350" r:id="rId21"/>
    <p:sldId id="351" r:id="rId22"/>
    <p:sldId id="352" r:id="rId23"/>
    <p:sldId id="353" r:id="rId24"/>
    <p:sldId id="322" r:id="rId25"/>
    <p:sldId id="319" r:id="rId26"/>
    <p:sldId id="261" r:id="rId27"/>
    <p:sldId id="281" r:id="rId28"/>
    <p:sldId id="282" r:id="rId29"/>
    <p:sldId id="274" r:id="rId30"/>
    <p:sldId id="275" r:id="rId31"/>
    <p:sldId id="276" r:id="rId32"/>
    <p:sldId id="298" r:id="rId33"/>
    <p:sldId id="265" r:id="rId34"/>
    <p:sldId id="266" r:id="rId35"/>
    <p:sldId id="354" r:id="rId36"/>
    <p:sldId id="283" r:id="rId37"/>
    <p:sldId id="262" r:id="rId38"/>
    <p:sldId id="313" r:id="rId39"/>
    <p:sldId id="264" r:id="rId40"/>
    <p:sldId id="299" r:id="rId41"/>
    <p:sldId id="356" r:id="rId42"/>
    <p:sldId id="358" r:id="rId43"/>
    <p:sldId id="359" r:id="rId44"/>
    <p:sldId id="360" r:id="rId45"/>
    <p:sldId id="365" r:id="rId46"/>
    <p:sldId id="366" r:id="rId47"/>
    <p:sldId id="361" r:id="rId48"/>
    <p:sldId id="362" r:id="rId49"/>
    <p:sldId id="363" r:id="rId50"/>
    <p:sldId id="364" r:id="rId51"/>
    <p:sldId id="367" r:id="rId52"/>
    <p:sldId id="368" r:id="rId53"/>
    <p:sldId id="338" r:id="rId54"/>
    <p:sldId id="339" r:id="rId55"/>
    <p:sldId id="305" r:id="rId56"/>
    <p:sldId id="304" r:id="rId57"/>
    <p:sldId id="291" r:id="rId58"/>
    <p:sldId id="303" r:id="rId59"/>
    <p:sldId id="302" r:id="rId60"/>
    <p:sldId id="301" r:id="rId61"/>
    <p:sldId id="300" r:id="rId62"/>
    <p:sldId id="357" r:id="rId63"/>
    <p:sldId id="307" r:id="rId64"/>
    <p:sldId id="306" r:id="rId65"/>
    <p:sldId id="308" r:id="rId66"/>
    <p:sldId id="333" r:id="rId67"/>
    <p:sldId id="332" r:id="rId68"/>
    <p:sldId id="344" r:id="rId69"/>
    <p:sldId id="273" r:id="rId70"/>
    <p:sldId id="270" r:id="rId71"/>
    <p:sldId id="289" r:id="rId72"/>
    <p:sldId id="312" r:id="rId73"/>
    <p:sldId id="311" r:id="rId74"/>
    <p:sldId id="355" r:id="rId75"/>
    <p:sldId id="335" r:id="rId76"/>
    <p:sldId id="314"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01" autoAdjust="0"/>
    <p:restoredTop sz="94015" autoAdjust="0"/>
  </p:normalViewPr>
  <p:slideViewPr>
    <p:cSldViewPr snapToGrid="0">
      <p:cViewPr varScale="1">
        <p:scale>
          <a:sx n="70" d="100"/>
          <a:sy n="70" d="100"/>
        </p:scale>
        <p:origin x="81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5.xml"/><Relationship Id="rId82"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diagrams/_rels/data6.xml.rels><?xml version="1.0" encoding="UTF-8" standalone="yes"?>
<Relationships xmlns="http://schemas.openxmlformats.org/package/2006/relationships"><Relationship Id="rId1" Type="http://schemas.openxmlformats.org/officeDocument/2006/relationships/hyperlink" Target="https://www.independent.co.uk/news/world/americas/stanford-university-rape-case-the-victim-s-letter-in-full-a7067146.html" TargetMode="External"/></Relationships>
</file>

<file path=ppt/diagrams/_rels/data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ata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ata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ata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_rels/drawing6.xml.rels><?xml version="1.0" encoding="UTF-8" standalone="yes"?>
<Relationships xmlns="http://schemas.openxmlformats.org/package/2006/relationships"><Relationship Id="rId1" Type="http://schemas.openxmlformats.org/officeDocument/2006/relationships/hyperlink" Target="https://www.independent.co.uk/news/world/americas/stanford-university-rape-case-the-victim-s-letter-in-full-a7067146.html" TargetMode="External"/></Relationships>
</file>

<file path=ppt/diagrams/_rels/drawing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rawing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rawing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377EE5-54D7-492E-9D82-78A8D3F779E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16E87640-7769-4492-922D-E4CB938B4D92}">
      <dgm:prSet/>
      <dgm:spPr/>
      <dgm:t>
        <a:bodyPr/>
        <a:lstStyle/>
        <a:p>
          <a:r>
            <a:rPr lang="en-US"/>
            <a:t>Allows the criminal justice system to succeed</a:t>
          </a:r>
        </a:p>
      </dgm:t>
    </dgm:pt>
    <dgm:pt modelId="{A689331C-60B9-4E55-A406-BE592DF1031D}" type="parTrans" cxnId="{590730C9-DA4D-44A8-88F5-C6DE1DD98062}">
      <dgm:prSet/>
      <dgm:spPr/>
      <dgm:t>
        <a:bodyPr/>
        <a:lstStyle/>
        <a:p>
          <a:endParaRPr lang="en-US"/>
        </a:p>
      </dgm:t>
    </dgm:pt>
    <dgm:pt modelId="{A737B5E3-9F2A-462D-925C-B2FA9529CCB0}" type="sibTrans" cxnId="{590730C9-DA4D-44A8-88F5-C6DE1DD98062}">
      <dgm:prSet/>
      <dgm:spPr/>
      <dgm:t>
        <a:bodyPr/>
        <a:lstStyle/>
        <a:p>
          <a:endParaRPr lang="en-US"/>
        </a:p>
      </dgm:t>
    </dgm:pt>
    <dgm:pt modelId="{CC63E6A6-FE26-47DA-B227-7A144FDCBBD7}">
      <dgm:prSet/>
      <dgm:spPr/>
      <dgm:t>
        <a:bodyPr/>
        <a:lstStyle/>
        <a:p>
          <a:r>
            <a:rPr lang="en-US"/>
            <a:t>Narrows the justice gap</a:t>
          </a:r>
        </a:p>
      </dgm:t>
    </dgm:pt>
    <dgm:pt modelId="{2C8CF9A7-6BD0-450C-ABBB-CC3942D9F373}" type="parTrans" cxnId="{6F63C0F4-5EF6-4E42-AA76-3F1BAEAC9F2B}">
      <dgm:prSet/>
      <dgm:spPr/>
      <dgm:t>
        <a:bodyPr/>
        <a:lstStyle/>
        <a:p>
          <a:endParaRPr lang="en-US"/>
        </a:p>
      </dgm:t>
    </dgm:pt>
    <dgm:pt modelId="{B1C5025B-AA28-4327-9054-B93E4A89CCA9}" type="sibTrans" cxnId="{6F63C0F4-5EF6-4E42-AA76-3F1BAEAC9F2B}">
      <dgm:prSet/>
      <dgm:spPr/>
      <dgm:t>
        <a:bodyPr/>
        <a:lstStyle/>
        <a:p>
          <a:endParaRPr lang="en-US"/>
        </a:p>
      </dgm:t>
    </dgm:pt>
    <dgm:pt modelId="{ED6873F2-A510-46C6-A8B5-36940AC2FCF8}">
      <dgm:prSet/>
      <dgm:spPr/>
      <dgm:t>
        <a:bodyPr/>
        <a:lstStyle/>
        <a:p>
          <a:r>
            <a:rPr lang="en-US"/>
            <a:t>Helps avoid ineffective trials</a:t>
          </a:r>
        </a:p>
      </dgm:t>
    </dgm:pt>
    <dgm:pt modelId="{D706762B-FA22-42FB-B1D3-C7D0ED107DAB}" type="parTrans" cxnId="{A3EF52D8-D62A-4A60-93C9-F4E7491DCE99}">
      <dgm:prSet/>
      <dgm:spPr/>
      <dgm:t>
        <a:bodyPr/>
        <a:lstStyle/>
        <a:p>
          <a:endParaRPr lang="en-US"/>
        </a:p>
      </dgm:t>
    </dgm:pt>
    <dgm:pt modelId="{532E3248-7C7D-40EC-AA97-D819E3B1A6A4}" type="sibTrans" cxnId="{A3EF52D8-D62A-4A60-93C9-F4E7491DCE99}">
      <dgm:prSet/>
      <dgm:spPr/>
      <dgm:t>
        <a:bodyPr/>
        <a:lstStyle/>
        <a:p>
          <a:endParaRPr lang="en-US"/>
        </a:p>
      </dgm:t>
    </dgm:pt>
    <dgm:pt modelId="{F3F68AC8-3AD4-473D-968B-AFDC312F4294}">
      <dgm:prSet/>
      <dgm:spPr/>
      <dgm:t>
        <a:bodyPr/>
        <a:lstStyle/>
        <a:p>
          <a:r>
            <a:rPr lang="en-US"/>
            <a:t>Government initiated changes</a:t>
          </a:r>
        </a:p>
      </dgm:t>
    </dgm:pt>
    <dgm:pt modelId="{F294D8C9-7829-42CA-9D2B-FDEB6E847282}" type="parTrans" cxnId="{31D01172-2941-4504-B1DC-5F64E200B78C}">
      <dgm:prSet/>
      <dgm:spPr/>
      <dgm:t>
        <a:bodyPr/>
        <a:lstStyle/>
        <a:p>
          <a:endParaRPr lang="en-US"/>
        </a:p>
      </dgm:t>
    </dgm:pt>
    <dgm:pt modelId="{94E697C3-4D94-421A-94CA-FF22C68DC4C9}" type="sibTrans" cxnId="{31D01172-2941-4504-B1DC-5F64E200B78C}">
      <dgm:prSet/>
      <dgm:spPr/>
      <dgm:t>
        <a:bodyPr/>
        <a:lstStyle/>
        <a:p>
          <a:endParaRPr lang="en-US"/>
        </a:p>
      </dgm:t>
    </dgm:pt>
    <dgm:pt modelId="{0D146389-ED47-44DC-82F7-5A06734DAA09}" type="pres">
      <dgm:prSet presAssocID="{D1377EE5-54D7-492E-9D82-78A8D3F779E2}" presName="vert0" presStyleCnt="0">
        <dgm:presLayoutVars>
          <dgm:dir/>
          <dgm:animOne val="branch"/>
          <dgm:animLvl val="lvl"/>
        </dgm:presLayoutVars>
      </dgm:prSet>
      <dgm:spPr/>
    </dgm:pt>
    <dgm:pt modelId="{FCF304F4-014F-482F-BBAF-F8DD4DC2E621}" type="pres">
      <dgm:prSet presAssocID="{16E87640-7769-4492-922D-E4CB938B4D92}" presName="thickLine" presStyleLbl="alignNode1" presStyleIdx="0" presStyleCnt="4"/>
      <dgm:spPr/>
    </dgm:pt>
    <dgm:pt modelId="{20CD422E-F6A0-47A2-83D5-E9215780C851}" type="pres">
      <dgm:prSet presAssocID="{16E87640-7769-4492-922D-E4CB938B4D92}" presName="horz1" presStyleCnt="0"/>
      <dgm:spPr/>
    </dgm:pt>
    <dgm:pt modelId="{5D5ABADB-A6D4-4A65-8116-99AADBE2FB7B}" type="pres">
      <dgm:prSet presAssocID="{16E87640-7769-4492-922D-E4CB938B4D92}" presName="tx1" presStyleLbl="revTx" presStyleIdx="0" presStyleCnt="4"/>
      <dgm:spPr/>
    </dgm:pt>
    <dgm:pt modelId="{EACD6F84-05A0-440A-A467-66E400B4778E}" type="pres">
      <dgm:prSet presAssocID="{16E87640-7769-4492-922D-E4CB938B4D92}" presName="vert1" presStyleCnt="0"/>
      <dgm:spPr/>
    </dgm:pt>
    <dgm:pt modelId="{951B700C-AA77-4BF2-9D53-08B98ADCF00F}" type="pres">
      <dgm:prSet presAssocID="{CC63E6A6-FE26-47DA-B227-7A144FDCBBD7}" presName="thickLine" presStyleLbl="alignNode1" presStyleIdx="1" presStyleCnt="4"/>
      <dgm:spPr/>
    </dgm:pt>
    <dgm:pt modelId="{31A96E2C-45A0-4169-B73C-B7F30F0D5F90}" type="pres">
      <dgm:prSet presAssocID="{CC63E6A6-FE26-47DA-B227-7A144FDCBBD7}" presName="horz1" presStyleCnt="0"/>
      <dgm:spPr/>
    </dgm:pt>
    <dgm:pt modelId="{F9F84F88-85EF-4013-8B26-6F6FA2BA15F7}" type="pres">
      <dgm:prSet presAssocID="{CC63E6A6-FE26-47DA-B227-7A144FDCBBD7}" presName="tx1" presStyleLbl="revTx" presStyleIdx="1" presStyleCnt="4"/>
      <dgm:spPr/>
    </dgm:pt>
    <dgm:pt modelId="{4526D830-958F-41E7-8432-786D30A21BEE}" type="pres">
      <dgm:prSet presAssocID="{CC63E6A6-FE26-47DA-B227-7A144FDCBBD7}" presName="vert1" presStyleCnt="0"/>
      <dgm:spPr/>
    </dgm:pt>
    <dgm:pt modelId="{6B28BE4E-7ED1-4E6A-9147-86AAFD42FEE1}" type="pres">
      <dgm:prSet presAssocID="{ED6873F2-A510-46C6-A8B5-36940AC2FCF8}" presName="thickLine" presStyleLbl="alignNode1" presStyleIdx="2" presStyleCnt="4"/>
      <dgm:spPr/>
    </dgm:pt>
    <dgm:pt modelId="{BBC93012-C2BB-4208-8609-05E0DA9F7C3F}" type="pres">
      <dgm:prSet presAssocID="{ED6873F2-A510-46C6-A8B5-36940AC2FCF8}" presName="horz1" presStyleCnt="0"/>
      <dgm:spPr/>
    </dgm:pt>
    <dgm:pt modelId="{B46843E7-E998-4680-BFFE-0B59534A723F}" type="pres">
      <dgm:prSet presAssocID="{ED6873F2-A510-46C6-A8B5-36940AC2FCF8}" presName="tx1" presStyleLbl="revTx" presStyleIdx="2" presStyleCnt="4"/>
      <dgm:spPr/>
    </dgm:pt>
    <dgm:pt modelId="{EE7268E7-507E-4770-BF04-DB65D2DC89C2}" type="pres">
      <dgm:prSet presAssocID="{ED6873F2-A510-46C6-A8B5-36940AC2FCF8}" presName="vert1" presStyleCnt="0"/>
      <dgm:spPr/>
    </dgm:pt>
    <dgm:pt modelId="{6A8FD6BB-A8D8-40BB-82C6-1D57BAA1A5A5}" type="pres">
      <dgm:prSet presAssocID="{F3F68AC8-3AD4-473D-968B-AFDC312F4294}" presName="thickLine" presStyleLbl="alignNode1" presStyleIdx="3" presStyleCnt="4"/>
      <dgm:spPr/>
    </dgm:pt>
    <dgm:pt modelId="{09B71658-A586-431A-A1C0-BB2F63E821E1}" type="pres">
      <dgm:prSet presAssocID="{F3F68AC8-3AD4-473D-968B-AFDC312F4294}" presName="horz1" presStyleCnt="0"/>
      <dgm:spPr/>
    </dgm:pt>
    <dgm:pt modelId="{3AB38DE8-3089-4133-8598-4537B6557803}" type="pres">
      <dgm:prSet presAssocID="{F3F68AC8-3AD4-473D-968B-AFDC312F4294}" presName="tx1" presStyleLbl="revTx" presStyleIdx="3" presStyleCnt="4"/>
      <dgm:spPr/>
    </dgm:pt>
    <dgm:pt modelId="{C195925A-AAF2-4220-88A3-CF4F75EBF6F3}" type="pres">
      <dgm:prSet presAssocID="{F3F68AC8-3AD4-473D-968B-AFDC312F4294}" presName="vert1" presStyleCnt="0"/>
      <dgm:spPr/>
    </dgm:pt>
  </dgm:ptLst>
  <dgm:cxnLst>
    <dgm:cxn modelId="{92D56E35-CA23-44FA-81F2-FE8D0D2B77C8}" type="presOf" srcId="{F3F68AC8-3AD4-473D-968B-AFDC312F4294}" destId="{3AB38DE8-3089-4133-8598-4537B6557803}" srcOrd="0" destOrd="0" presId="urn:microsoft.com/office/officeart/2008/layout/LinedList"/>
    <dgm:cxn modelId="{31D01172-2941-4504-B1DC-5F64E200B78C}" srcId="{D1377EE5-54D7-492E-9D82-78A8D3F779E2}" destId="{F3F68AC8-3AD4-473D-968B-AFDC312F4294}" srcOrd="3" destOrd="0" parTransId="{F294D8C9-7829-42CA-9D2B-FDEB6E847282}" sibTransId="{94E697C3-4D94-421A-94CA-FF22C68DC4C9}"/>
    <dgm:cxn modelId="{B42B797D-264E-4D4C-9693-682BB818B2F2}" type="presOf" srcId="{ED6873F2-A510-46C6-A8B5-36940AC2FCF8}" destId="{B46843E7-E998-4680-BFFE-0B59534A723F}" srcOrd="0" destOrd="0" presId="urn:microsoft.com/office/officeart/2008/layout/LinedList"/>
    <dgm:cxn modelId="{B4DF1193-1D15-411F-B822-795834BD6BE9}" type="presOf" srcId="{D1377EE5-54D7-492E-9D82-78A8D3F779E2}" destId="{0D146389-ED47-44DC-82F7-5A06734DAA09}" srcOrd="0" destOrd="0" presId="urn:microsoft.com/office/officeart/2008/layout/LinedList"/>
    <dgm:cxn modelId="{B4A0C4B1-9DAC-4D5C-B7A9-2FC8CFACF04C}" type="presOf" srcId="{16E87640-7769-4492-922D-E4CB938B4D92}" destId="{5D5ABADB-A6D4-4A65-8116-99AADBE2FB7B}" srcOrd="0" destOrd="0" presId="urn:microsoft.com/office/officeart/2008/layout/LinedList"/>
    <dgm:cxn modelId="{CB248FB8-2156-464F-968D-EB5C7B9A6166}" type="presOf" srcId="{CC63E6A6-FE26-47DA-B227-7A144FDCBBD7}" destId="{F9F84F88-85EF-4013-8B26-6F6FA2BA15F7}" srcOrd="0" destOrd="0" presId="urn:microsoft.com/office/officeart/2008/layout/LinedList"/>
    <dgm:cxn modelId="{590730C9-DA4D-44A8-88F5-C6DE1DD98062}" srcId="{D1377EE5-54D7-492E-9D82-78A8D3F779E2}" destId="{16E87640-7769-4492-922D-E4CB938B4D92}" srcOrd="0" destOrd="0" parTransId="{A689331C-60B9-4E55-A406-BE592DF1031D}" sibTransId="{A737B5E3-9F2A-462D-925C-B2FA9529CCB0}"/>
    <dgm:cxn modelId="{A3EF52D8-D62A-4A60-93C9-F4E7491DCE99}" srcId="{D1377EE5-54D7-492E-9D82-78A8D3F779E2}" destId="{ED6873F2-A510-46C6-A8B5-36940AC2FCF8}" srcOrd="2" destOrd="0" parTransId="{D706762B-FA22-42FB-B1D3-C7D0ED107DAB}" sibTransId="{532E3248-7C7D-40EC-AA97-D819E3B1A6A4}"/>
    <dgm:cxn modelId="{6F63C0F4-5EF6-4E42-AA76-3F1BAEAC9F2B}" srcId="{D1377EE5-54D7-492E-9D82-78A8D3F779E2}" destId="{CC63E6A6-FE26-47DA-B227-7A144FDCBBD7}" srcOrd="1" destOrd="0" parTransId="{2C8CF9A7-6BD0-450C-ABBB-CC3942D9F373}" sibTransId="{B1C5025B-AA28-4327-9054-B93E4A89CCA9}"/>
    <dgm:cxn modelId="{F1FD88E7-A11A-410B-868C-531E612E42B3}" type="presParOf" srcId="{0D146389-ED47-44DC-82F7-5A06734DAA09}" destId="{FCF304F4-014F-482F-BBAF-F8DD4DC2E621}" srcOrd="0" destOrd="0" presId="urn:microsoft.com/office/officeart/2008/layout/LinedList"/>
    <dgm:cxn modelId="{57EBA157-3EFF-41BA-AEC7-C5396129F452}" type="presParOf" srcId="{0D146389-ED47-44DC-82F7-5A06734DAA09}" destId="{20CD422E-F6A0-47A2-83D5-E9215780C851}" srcOrd="1" destOrd="0" presId="urn:microsoft.com/office/officeart/2008/layout/LinedList"/>
    <dgm:cxn modelId="{1D94C561-1F1F-422D-B382-A7683C928B91}" type="presParOf" srcId="{20CD422E-F6A0-47A2-83D5-E9215780C851}" destId="{5D5ABADB-A6D4-4A65-8116-99AADBE2FB7B}" srcOrd="0" destOrd="0" presId="urn:microsoft.com/office/officeart/2008/layout/LinedList"/>
    <dgm:cxn modelId="{7DFF01DD-4121-4D2E-9248-16DCD8F7B789}" type="presParOf" srcId="{20CD422E-F6A0-47A2-83D5-E9215780C851}" destId="{EACD6F84-05A0-440A-A467-66E400B4778E}" srcOrd="1" destOrd="0" presId="urn:microsoft.com/office/officeart/2008/layout/LinedList"/>
    <dgm:cxn modelId="{FEBE6042-5758-4469-801D-80A467378111}" type="presParOf" srcId="{0D146389-ED47-44DC-82F7-5A06734DAA09}" destId="{951B700C-AA77-4BF2-9D53-08B98ADCF00F}" srcOrd="2" destOrd="0" presId="urn:microsoft.com/office/officeart/2008/layout/LinedList"/>
    <dgm:cxn modelId="{F5BF9582-A127-4A93-A9A8-0C2AD92F6106}" type="presParOf" srcId="{0D146389-ED47-44DC-82F7-5A06734DAA09}" destId="{31A96E2C-45A0-4169-B73C-B7F30F0D5F90}" srcOrd="3" destOrd="0" presId="urn:microsoft.com/office/officeart/2008/layout/LinedList"/>
    <dgm:cxn modelId="{A13F9C08-465E-419D-97D4-AB8853EC052C}" type="presParOf" srcId="{31A96E2C-45A0-4169-B73C-B7F30F0D5F90}" destId="{F9F84F88-85EF-4013-8B26-6F6FA2BA15F7}" srcOrd="0" destOrd="0" presId="urn:microsoft.com/office/officeart/2008/layout/LinedList"/>
    <dgm:cxn modelId="{69669856-7AFC-4832-917B-17BD52483B0B}" type="presParOf" srcId="{31A96E2C-45A0-4169-B73C-B7F30F0D5F90}" destId="{4526D830-958F-41E7-8432-786D30A21BEE}" srcOrd="1" destOrd="0" presId="urn:microsoft.com/office/officeart/2008/layout/LinedList"/>
    <dgm:cxn modelId="{E141F553-90D2-4B4B-908F-DEECAAAF796A}" type="presParOf" srcId="{0D146389-ED47-44DC-82F7-5A06734DAA09}" destId="{6B28BE4E-7ED1-4E6A-9147-86AAFD42FEE1}" srcOrd="4" destOrd="0" presId="urn:microsoft.com/office/officeart/2008/layout/LinedList"/>
    <dgm:cxn modelId="{FB673496-575F-4B8A-848A-EB1A8F5291C8}" type="presParOf" srcId="{0D146389-ED47-44DC-82F7-5A06734DAA09}" destId="{BBC93012-C2BB-4208-8609-05E0DA9F7C3F}" srcOrd="5" destOrd="0" presId="urn:microsoft.com/office/officeart/2008/layout/LinedList"/>
    <dgm:cxn modelId="{74B29108-0459-496E-9514-7BFCFB3AB6AF}" type="presParOf" srcId="{BBC93012-C2BB-4208-8609-05E0DA9F7C3F}" destId="{B46843E7-E998-4680-BFFE-0B59534A723F}" srcOrd="0" destOrd="0" presId="urn:microsoft.com/office/officeart/2008/layout/LinedList"/>
    <dgm:cxn modelId="{150AB9E3-42F3-4AD7-BE8F-50417D733D54}" type="presParOf" srcId="{BBC93012-C2BB-4208-8609-05E0DA9F7C3F}" destId="{EE7268E7-507E-4770-BF04-DB65D2DC89C2}" srcOrd="1" destOrd="0" presId="urn:microsoft.com/office/officeart/2008/layout/LinedList"/>
    <dgm:cxn modelId="{2114ED2D-0B62-44ED-8A57-4EDCEBABCC42}" type="presParOf" srcId="{0D146389-ED47-44DC-82F7-5A06734DAA09}" destId="{6A8FD6BB-A8D8-40BB-82C6-1D57BAA1A5A5}" srcOrd="6" destOrd="0" presId="urn:microsoft.com/office/officeart/2008/layout/LinedList"/>
    <dgm:cxn modelId="{37BF3BDC-2A23-410D-8E43-7FE54C3B9D39}" type="presParOf" srcId="{0D146389-ED47-44DC-82F7-5A06734DAA09}" destId="{09B71658-A586-431A-A1C0-BB2F63E821E1}" srcOrd="7" destOrd="0" presId="urn:microsoft.com/office/officeart/2008/layout/LinedList"/>
    <dgm:cxn modelId="{2ADD84F6-6C3C-45E9-9852-AD7742B4C0A6}" type="presParOf" srcId="{09B71658-A586-431A-A1C0-BB2F63E821E1}" destId="{3AB38DE8-3089-4133-8598-4537B6557803}" srcOrd="0" destOrd="0" presId="urn:microsoft.com/office/officeart/2008/layout/LinedList"/>
    <dgm:cxn modelId="{AB6460BF-FEB2-4EEE-8DCA-759252908C53}" type="presParOf" srcId="{09B71658-A586-431A-A1C0-BB2F63E821E1}" destId="{C195925A-AAF2-4220-88A3-CF4F75EBF6F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5B7BFC-E760-4AA6-8164-A8AF2C971960}"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91308230-139E-4D71-91A6-33F592F1AC5A}">
      <dgm:prSet/>
      <dgm:spPr/>
      <dgm:t>
        <a:bodyPr/>
        <a:lstStyle/>
        <a:p>
          <a:r>
            <a:rPr lang="en-GB" dirty="0"/>
            <a:t>Mid 1800’s theorist development of why people become victims</a:t>
          </a:r>
          <a:endParaRPr lang="en-US" dirty="0"/>
        </a:p>
      </dgm:t>
    </dgm:pt>
    <dgm:pt modelId="{C9F6942E-7BE1-4643-999B-BE65507A001A}" type="parTrans" cxnId="{BD3DEFD5-3179-4FA0-8522-71B210C30967}">
      <dgm:prSet/>
      <dgm:spPr/>
      <dgm:t>
        <a:bodyPr/>
        <a:lstStyle/>
        <a:p>
          <a:endParaRPr lang="en-US"/>
        </a:p>
      </dgm:t>
    </dgm:pt>
    <dgm:pt modelId="{C1E87AC7-1CD8-4464-BDF0-0F32A2436549}" type="sibTrans" cxnId="{BD3DEFD5-3179-4FA0-8522-71B210C30967}">
      <dgm:prSet/>
      <dgm:spPr/>
      <dgm:t>
        <a:bodyPr/>
        <a:lstStyle/>
        <a:p>
          <a:endParaRPr lang="en-US"/>
        </a:p>
      </dgm:t>
    </dgm:pt>
    <dgm:pt modelId="{6B72CA33-E010-43D4-B9C4-1CF74DFA5941}">
      <dgm:prSet phldr="0"/>
      <dgm:spPr/>
      <dgm:t>
        <a:bodyPr/>
        <a:lstStyle/>
        <a:p>
          <a:pPr algn="l"/>
          <a:r>
            <a:rPr lang="en-GB" dirty="0"/>
            <a:t>By the Twentieth Century victims were the ‘forgotten element’ in the Criminal Justice Process.</a:t>
          </a:r>
        </a:p>
      </dgm:t>
    </dgm:pt>
    <dgm:pt modelId="{46F1789D-9B15-4681-BC13-B06E60219A96}" type="parTrans" cxnId="{4BC5D297-F2E0-41A9-8FCF-F9940FAEBE6C}">
      <dgm:prSet/>
      <dgm:spPr/>
      <dgm:t>
        <a:bodyPr/>
        <a:lstStyle/>
        <a:p>
          <a:endParaRPr lang="en-GB"/>
        </a:p>
      </dgm:t>
    </dgm:pt>
    <dgm:pt modelId="{AAC60A41-79A4-48B8-B442-4DD5614C7820}" type="sibTrans" cxnId="{4BC5D297-F2E0-41A9-8FCF-F9940FAEBE6C}">
      <dgm:prSet/>
      <dgm:spPr/>
      <dgm:t>
        <a:bodyPr/>
        <a:lstStyle/>
        <a:p>
          <a:endParaRPr lang="en-GB"/>
        </a:p>
      </dgm:t>
    </dgm:pt>
    <dgm:pt modelId="{861CECC3-F681-440F-8A26-6D58CE41D247}">
      <dgm:prSet phldr="0"/>
      <dgm:spPr/>
      <dgm:t>
        <a:bodyPr/>
        <a:lstStyle/>
        <a:p>
          <a:pPr algn="l" rtl="0"/>
          <a:r>
            <a:rPr lang="en-GB" dirty="0"/>
            <a:t>Started a ‘Victim </a:t>
          </a:r>
          <a:r>
            <a:rPr lang="en-GB" dirty="0">
              <a:latin typeface="Calibri Light" panose="020F0302020204030204"/>
            </a:rPr>
            <a:t>Movement’ This</a:t>
          </a:r>
          <a:r>
            <a:rPr lang="en-GB" dirty="0"/>
            <a:t> drew attention to the problems victims faced within the criminal justice system.</a:t>
          </a:r>
          <a:r>
            <a:rPr lang="en-GB" dirty="0">
              <a:latin typeface="Calibri Light" panose="020F0302020204030204"/>
            </a:rPr>
            <a:t> 1940's victims voice</a:t>
          </a:r>
          <a:endParaRPr lang="en-GB" dirty="0"/>
        </a:p>
      </dgm:t>
    </dgm:pt>
    <dgm:pt modelId="{8256899B-1000-4BDB-932D-3A836FE29036}" type="parTrans" cxnId="{159B0D43-F441-48B8-855E-BEE8BEC901C9}">
      <dgm:prSet/>
      <dgm:spPr/>
      <dgm:t>
        <a:bodyPr/>
        <a:lstStyle/>
        <a:p>
          <a:endParaRPr lang="en-GB"/>
        </a:p>
      </dgm:t>
    </dgm:pt>
    <dgm:pt modelId="{1AABFE6D-43C2-425F-A712-B3DA5F3A5DA2}" type="sibTrans" cxnId="{159B0D43-F441-48B8-855E-BEE8BEC901C9}">
      <dgm:prSet/>
      <dgm:spPr/>
      <dgm:t>
        <a:bodyPr/>
        <a:lstStyle/>
        <a:p>
          <a:endParaRPr lang="en-GB"/>
        </a:p>
      </dgm:t>
    </dgm:pt>
    <dgm:pt modelId="{8AC65B21-FCF2-404F-817D-84A6D74D3345}">
      <dgm:prSet phldr="0"/>
      <dgm:spPr/>
      <dgm:t>
        <a:bodyPr/>
        <a:lstStyle/>
        <a:p>
          <a:pPr algn="l" rtl="0"/>
          <a:r>
            <a:rPr lang="en-GB" dirty="0"/>
            <a:t>Nineteenth Century and before Professional Police Forces the victim initiated criminal prosecutions. </a:t>
          </a:r>
          <a:endParaRPr lang="en-US" dirty="0">
            <a:latin typeface="Calibri Light" panose="020F0302020204030204"/>
          </a:endParaRPr>
        </a:p>
      </dgm:t>
    </dgm:pt>
    <dgm:pt modelId="{EFBA9288-82F8-46B8-90B1-8AC275A85136}" type="parTrans" cxnId="{20789ED9-4A25-47F4-B18A-3BF3CCD4924F}">
      <dgm:prSet/>
      <dgm:spPr/>
      <dgm:t>
        <a:bodyPr/>
        <a:lstStyle/>
        <a:p>
          <a:endParaRPr lang="en-GB"/>
        </a:p>
      </dgm:t>
    </dgm:pt>
    <dgm:pt modelId="{45C2EF64-3F67-41A5-BB80-3AB30F5D8514}" type="sibTrans" cxnId="{20789ED9-4A25-47F4-B18A-3BF3CCD4924F}">
      <dgm:prSet/>
      <dgm:spPr/>
      <dgm:t>
        <a:bodyPr/>
        <a:lstStyle/>
        <a:p>
          <a:endParaRPr lang="en-GB"/>
        </a:p>
      </dgm:t>
    </dgm:pt>
    <dgm:pt modelId="{3C79FA8C-2584-4D95-ADCE-DF7A0E0A4035}" type="pres">
      <dgm:prSet presAssocID="{595B7BFC-E760-4AA6-8164-A8AF2C971960}" presName="hierChild1" presStyleCnt="0">
        <dgm:presLayoutVars>
          <dgm:chPref val="1"/>
          <dgm:dir/>
          <dgm:animOne val="branch"/>
          <dgm:animLvl val="lvl"/>
          <dgm:resizeHandles/>
        </dgm:presLayoutVars>
      </dgm:prSet>
      <dgm:spPr/>
    </dgm:pt>
    <dgm:pt modelId="{3A28B0AD-D20D-468E-8649-8377B64B5B10}" type="pres">
      <dgm:prSet presAssocID="{91308230-139E-4D71-91A6-33F592F1AC5A}" presName="hierRoot1" presStyleCnt="0"/>
      <dgm:spPr/>
    </dgm:pt>
    <dgm:pt modelId="{ACD04DE8-6720-44D1-B248-BC8CDF22A357}" type="pres">
      <dgm:prSet presAssocID="{91308230-139E-4D71-91A6-33F592F1AC5A}" presName="composite" presStyleCnt="0"/>
      <dgm:spPr/>
    </dgm:pt>
    <dgm:pt modelId="{E628133C-5FAC-4D50-900F-DEB6C642A892}" type="pres">
      <dgm:prSet presAssocID="{91308230-139E-4D71-91A6-33F592F1AC5A}" presName="background" presStyleLbl="node0" presStyleIdx="0" presStyleCnt="4"/>
      <dgm:spPr/>
    </dgm:pt>
    <dgm:pt modelId="{994AE38E-DA02-47DD-9B96-0F02ABD63885}" type="pres">
      <dgm:prSet presAssocID="{91308230-139E-4D71-91A6-33F592F1AC5A}" presName="text" presStyleLbl="fgAcc0" presStyleIdx="0" presStyleCnt="4" custScaleY="204345">
        <dgm:presLayoutVars>
          <dgm:chPref val="3"/>
        </dgm:presLayoutVars>
      </dgm:prSet>
      <dgm:spPr/>
    </dgm:pt>
    <dgm:pt modelId="{D8AF83E9-12C0-4C2E-A3D0-F3AE03A8BDE2}" type="pres">
      <dgm:prSet presAssocID="{91308230-139E-4D71-91A6-33F592F1AC5A}" presName="hierChild2" presStyleCnt="0"/>
      <dgm:spPr/>
    </dgm:pt>
    <dgm:pt modelId="{362E981A-7AA5-42B5-AD89-496EFDA84D91}" type="pres">
      <dgm:prSet presAssocID="{8AC65B21-FCF2-404F-817D-84A6D74D3345}" presName="hierRoot1" presStyleCnt="0"/>
      <dgm:spPr/>
    </dgm:pt>
    <dgm:pt modelId="{7F9BBA13-60D2-4A15-99EB-77FE2C61CE09}" type="pres">
      <dgm:prSet presAssocID="{8AC65B21-FCF2-404F-817D-84A6D74D3345}" presName="composite" presStyleCnt="0"/>
      <dgm:spPr/>
    </dgm:pt>
    <dgm:pt modelId="{E67C6400-1C26-43D6-B175-A6C6CFCBD8D9}" type="pres">
      <dgm:prSet presAssocID="{8AC65B21-FCF2-404F-817D-84A6D74D3345}" presName="background" presStyleLbl="node0" presStyleIdx="1" presStyleCnt="4"/>
      <dgm:spPr/>
    </dgm:pt>
    <dgm:pt modelId="{B89AB4A4-CC20-4D01-B995-5FBA087027D9}" type="pres">
      <dgm:prSet presAssocID="{8AC65B21-FCF2-404F-817D-84A6D74D3345}" presName="text" presStyleLbl="fgAcc0" presStyleIdx="1" presStyleCnt="4" custScaleY="205839">
        <dgm:presLayoutVars>
          <dgm:chPref val="3"/>
        </dgm:presLayoutVars>
      </dgm:prSet>
      <dgm:spPr/>
    </dgm:pt>
    <dgm:pt modelId="{52B7CFDE-4E0D-4A40-A575-D18B0302FB83}" type="pres">
      <dgm:prSet presAssocID="{8AC65B21-FCF2-404F-817D-84A6D74D3345}" presName="hierChild2" presStyleCnt="0"/>
      <dgm:spPr/>
    </dgm:pt>
    <dgm:pt modelId="{446623B9-18F7-44EE-8ACA-C665619850D5}" type="pres">
      <dgm:prSet presAssocID="{6B72CA33-E010-43D4-B9C4-1CF74DFA5941}" presName="hierRoot1" presStyleCnt="0"/>
      <dgm:spPr/>
    </dgm:pt>
    <dgm:pt modelId="{3BF9FF3F-9E7A-41AA-8DBB-84909ECF1C8A}" type="pres">
      <dgm:prSet presAssocID="{6B72CA33-E010-43D4-B9C4-1CF74DFA5941}" presName="composite" presStyleCnt="0"/>
      <dgm:spPr/>
    </dgm:pt>
    <dgm:pt modelId="{EC16855D-4A1E-4EA1-9745-4C43F1855099}" type="pres">
      <dgm:prSet presAssocID="{6B72CA33-E010-43D4-B9C4-1CF74DFA5941}" presName="background" presStyleLbl="node0" presStyleIdx="2" presStyleCnt="4"/>
      <dgm:spPr/>
    </dgm:pt>
    <dgm:pt modelId="{C057F8F2-8A00-4CC3-906F-D94EFD0A51E7}" type="pres">
      <dgm:prSet presAssocID="{6B72CA33-E010-43D4-B9C4-1CF74DFA5941}" presName="text" presStyleLbl="fgAcc0" presStyleIdx="2" presStyleCnt="4" custScaleY="200984">
        <dgm:presLayoutVars>
          <dgm:chPref val="3"/>
        </dgm:presLayoutVars>
      </dgm:prSet>
      <dgm:spPr/>
    </dgm:pt>
    <dgm:pt modelId="{549EDAFF-9190-42D1-9125-DBF10B0A7FD9}" type="pres">
      <dgm:prSet presAssocID="{6B72CA33-E010-43D4-B9C4-1CF74DFA5941}" presName="hierChild2" presStyleCnt="0"/>
      <dgm:spPr/>
    </dgm:pt>
    <dgm:pt modelId="{142CFEA0-9A32-4662-9EFE-3740ECB89CA5}" type="pres">
      <dgm:prSet presAssocID="{861CECC3-F681-440F-8A26-6D58CE41D247}" presName="hierRoot1" presStyleCnt="0"/>
      <dgm:spPr/>
    </dgm:pt>
    <dgm:pt modelId="{A31829E2-1E26-4FE9-94D4-E62BEC56FA68}" type="pres">
      <dgm:prSet presAssocID="{861CECC3-F681-440F-8A26-6D58CE41D247}" presName="composite" presStyleCnt="0"/>
      <dgm:spPr/>
    </dgm:pt>
    <dgm:pt modelId="{3C4F278B-202F-4434-976A-3896312FB151}" type="pres">
      <dgm:prSet presAssocID="{861CECC3-F681-440F-8A26-6D58CE41D247}" presName="background" presStyleLbl="node0" presStyleIdx="3" presStyleCnt="4"/>
      <dgm:spPr/>
    </dgm:pt>
    <dgm:pt modelId="{0C38B0FB-281E-4167-9A40-6A5A055DC96D}" type="pres">
      <dgm:prSet presAssocID="{861CECC3-F681-440F-8A26-6D58CE41D247}" presName="text" presStyleLbl="fgAcc0" presStyleIdx="3" presStyleCnt="4" custScaleY="215697">
        <dgm:presLayoutVars>
          <dgm:chPref val="3"/>
        </dgm:presLayoutVars>
      </dgm:prSet>
      <dgm:spPr/>
    </dgm:pt>
    <dgm:pt modelId="{93D1D759-D966-48D0-B7E5-5DB713F8A82C}" type="pres">
      <dgm:prSet presAssocID="{861CECC3-F681-440F-8A26-6D58CE41D247}" presName="hierChild2" presStyleCnt="0"/>
      <dgm:spPr/>
    </dgm:pt>
  </dgm:ptLst>
  <dgm:cxnLst>
    <dgm:cxn modelId="{58AE7129-201F-4AEC-AB7E-1D1FAD0E4895}" type="presOf" srcId="{861CECC3-F681-440F-8A26-6D58CE41D247}" destId="{0C38B0FB-281E-4167-9A40-6A5A055DC96D}" srcOrd="0" destOrd="0" presId="urn:microsoft.com/office/officeart/2005/8/layout/hierarchy1"/>
    <dgm:cxn modelId="{159B0D43-F441-48B8-855E-BEE8BEC901C9}" srcId="{595B7BFC-E760-4AA6-8164-A8AF2C971960}" destId="{861CECC3-F681-440F-8A26-6D58CE41D247}" srcOrd="3" destOrd="0" parTransId="{8256899B-1000-4BDB-932D-3A836FE29036}" sibTransId="{1AABFE6D-43C2-425F-A712-B3DA5F3A5DA2}"/>
    <dgm:cxn modelId="{AF22F144-4ED6-426C-ACDD-784D50E5D21F}" type="presOf" srcId="{91308230-139E-4D71-91A6-33F592F1AC5A}" destId="{994AE38E-DA02-47DD-9B96-0F02ABD63885}" srcOrd="0" destOrd="0" presId="urn:microsoft.com/office/officeart/2005/8/layout/hierarchy1"/>
    <dgm:cxn modelId="{F75E2054-72FE-4873-92B2-8D1FAA09784B}" type="presOf" srcId="{595B7BFC-E760-4AA6-8164-A8AF2C971960}" destId="{3C79FA8C-2584-4D95-ADCE-DF7A0E0A4035}" srcOrd="0" destOrd="0" presId="urn:microsoft.com/office/officeart/2005/8/layout/hierarchy1"/>
    <dgm:cxn modelId="{4BC5D297-F2E0-41A9-8FCF-F9940FAEBE6C}" srcId="{595B7BFC-E760-4AA6-8164-A8AF2C971960}" destId="{6B72CA33-E010-43D4-B9C4-1CF74DFA5941}" srcOrd="2" destOrd="0" parTransId="{46F1789D-9B15-4681-BC13-B06E60219A96}" sibTransId="{AAC60A41-79A4-48B8-B442-4DD5614C7820}"/>
    <dgm:cxn modelId="{343B79C5-A89F-47B3-BD1D-36086BAA3E46}" type="presOf" srcId="{6B72CA33-E010-43D4-B9C4-1CF74DFA5941}" destId="{C057F8F2-8A00-4CC3-906F-D94EFD0A51E7}" srcOrd="0" destOrd="0" presId="urn:microsoft.com/office/officeart/2005/8/layout/hierarchy1"/>
    <dgm:cxn modelId="{BD3DEFD5-3179-4FA0-8522-71B210C30967}" srcId="{595B7BFC-E760-4AA6-8164-A8AF2C971960}" destId="{91308230-139E-4D71-91A6-33F592F1AC5A}" srcOrd="0" destOrd="0" parTransId="{C9F6942E-7BE1-4643-999B-BE65507A001A}" sibTransId="{C1E87AC7-1CD8-4464-BDF0-0F32A2436549}"/>
    <dgm:cxn modelId="{20789ED9-4A25-47F4-B18A-3BF3CCD4924F}" srcId="{595B7BFC-E760-4AA6-8164-A8AF2C971960}" destId="{8AC65B21-FCF2-404F-817D-84A6D74D3345}" srcOrd="1" destOrd="0" parTransId="{EFBA9288-82F8-46B8-90B1-8AC275A85136}" sibTransId="{45C2EF64-3F67-41A5-BB80-3AB30F5D8514}"/>
    <dgm:cxn modelId="{B94987DE-701C-417C-957E-C8110BB5A44A}" type="presOf" srcId="{8AC65B21-FCF2-404F-817D-84A6D74D3345}" destId="{B89AB4A4-CC20-4D01-B995-5FBA087027D9}" srcOrd="0" destOrd="0" presId="urn:microsoft.com/office/officeart/2005/8/layout/hierarchy1"/>
    <dgm:cxn modelId="{00CD4D71-5EDF-48BA-B1F3-BFD2692DD709}" type="presParOf" srcId="{3C79FA8C-2584-4D95-ADCE-DF7A0E0A4035}" destId="{3A28B0AD-D20D-468E-8649-8377B64B5B10}" srcOrd="0" destOrd="0" presId="urn:microsoft.com/office/officeart/2005/8/layout/hierarchy1"/>
    <dgm:cxn modelId="{4A4C17BE-B49F-42A4-8503-495A8BE7BD29}" type="presParOf" srcId="{3A28B0AD-D20D-468E-8649-8377B64B5B10}" destId="{ACD04DE8-6720-44D1-B248-BC8CDF22A357}" srcOrd="0" destOrd="0" presId="urn:microsoft.com/office/officeart/2005/8/layout/hierarchy1"/>
    <dgm:cxn modelId="{F1CA07CD-75D1-4549-86A8-19E4E61EBE85}" type="presParOf" srcId="{ACD04DE8-6720-44D1-B248-BC8CDF22A357}" destId="{E628133C-5FAC-4D50-900F-DEB6C642A892}" srcOrd="0" destOrd="0" presId="urn:microsoft.com/office/officeart/2005/8/layout/hierarchy1"/>
    <dgm:cxn modelId="{07969980-D2FE-4301-8306-D66523853E61}" type="presParOf" srcId="{ACD04DE8-6720-44D1-B248-BC8CDF22A357}" destId="{994AE38E-DA02-47DD-9B96-0F02ABD63885}" srcOrd="1" destOrd="0" presId="urn:microsoft.com/office/officeart/2005/8/layout/hierarchy1"/>
    <dgm:cxn modelId="{77515AFF-112B-46E1-857D-9134EC1A6A4E}" type="presParOf" srcId="{3A28B0AD-D20D-468E-8649-8377B64B5B10}" destId="{D8AF83E9-12C0-4C2E-A3D0-F3AE03A8BDE2}" srcOrd="1" destOrd="0" presId="urn:microsoft.com/office/officeart/2005/8/layout/hierarchy1"/>
    <dgm:cxn modelId="{A4087AFE-7A24-4CCE-8ABD-F8DB46B127D9}" type="presParOf" srcId="{3C79FA8C-2584-4D95-ADCE-DF7A0E0A4035}" destId="{362E981A-7AA5-42B5-AD89-496EFDA84D91}" srcOrd="1" destOrd="0" presId="urn:microsoft.com/office/officeart/2005/8/layout/hierarchy1"/>
    <dgm:cxn modelId="{66C76E9B-B31E-4512-A07D-BCA251ECDAF7}" type="presParOf" srcId="{362E981A-7AA5-42B5-AD89-496EFDA84D91}" destId="{7F9BBA13-60D2-4A15-99EB-77FE2C61CE09}" srcOrd="0" destOrd="0" presId="urn:microsoft.com/office/officeart/2005/8/layout/hierarchy1"/>
    <dgm:cxn modelId="{611FC82D-F7BF-475A-A302-94F90B83E026}" type="presParOf" srcId="{7F9BBA13-60D2-4A15-99EB-77FE2C61CE09}" destId="{E67C6400-1C26-43D6-B175-A6C6CFCBD8D9}" srcOrd="0" destOrd="0" presId="urn:microsoft.com/office/officeart/2005/8/layout/hierarchy1"/>
    <dgm:cxn modelId="{1134A915-EAA3-46B4-9C64-7763F7F2BE82}" type="presParOf" srcId="{7F9BBA13-60D2-4A15-99EB-77FE2C61CE09}" destId="{B89AB4A4-CC20-4D01-B995-5FBA087027D9}" srcOrd="1" destOrd="0" presId="urn:microsoft.com/office/officeart/2005/8/layout/hierarchy1"/>
    <dgm:cxn modelId="{8928C954-E541-496F-98A4-6D16D9711717}" type="presParOf" srcId="{362E981A-7AA5-42B5-AD89-496EFDA84D91}" destId="{52B7CFDE-4E0D-4A40-A575-D18B0302FB83}" srcOrd="1" destOrd="0" presId="urn:microsoft.com/office/officeart/2005/8/layout/hierarchy1"/>
    <dgm:cxn modelId="{A4C56F6B-4663-4CC7-B6DC-E151736DF36E}" type="presParOf" srcId="{3C79FA8C-2584-4D95-ADCE-DF7A0E0A4035}" destId="{446623B9-18F7-44EE-8ACA-C665619850D5}" srcOrd="2" destOrd="0" presId="urn:microsoft.com/office/officeart/2005/8/layout/hierarchy1"/>
    <dgm:cxn modelId="{821D2EB5-80CD-4A5D-9A3F-4384CB716FA8}" type="presParOf" srcId="{446623B9-18F7-44EE-8ACA-C665619850D5}" destId="{3BF9FF3F-9E7A-41AA-8DBB-84909ECF1C8A}" srcOrd="0" destOrd="0" presId="urn:microsoft.com/office/officeart/2005/8/layout/hierarchy1"/>
    <dgm:cxn modelId="{692DE732-7B16-4215-87F2-8AE7C2FF2D67}" type="presParOf" srcId="{3BF9FF3F-9E7A-41AA-8DBB-84909ECF1C8A}" destId="{EC16855D-4A1E-4EA1-9745-4C43F1855099}" srcOrd="0" destOrd="0" presId="urn:microsoft.com/office/officeart/2005/8/layout/hierarchy1"/>
    <dgm:cxn modelId="{1FC3482F-B3A9-4D81-AE56-9787D807318C}" type="presParOf" srcId="{3BF9FF3F-9E7A-41AA-8DBB-84909ECF1C8A}" destId="{C057F8F2-8A00-4CC3-906F-D94EFD0A51E7}" srcOrd="1" destOrd="0" presId="urn:microsoft.com/office/officeart/2005/8/layout/hierarchy1"/>
    <dgm:cxn modelId="{8C08AA44-4173-40F8-8DCB-D7186730592C}" type="presParOf" srcId="{446623B9-18F7-44EE-8ACA-C665619850D5}" destId="{549EDAFF-9190-42D1-9125-DBF10B0A7FD9}" srcOrd="1" destOrd="0" presId="urn:microsoft.com/office/officeart/2005/8/layout/hierarchy1"/>
    <dgm:cxn modelId="{7FC1F8A2-E8EB-44F6-81EC-55898D4CA740}" type="presParOf" srcId="{3C79FA8C-2584-4D95-ADCE-DF7A0E0A4035}" destId="{142CFEA0-9A32-4662-9EFE-3740ECB89CA5}" srcOrd="3" destOrd="0" presId="urn:microsoft.com/office/officeart/2005/8/layout/hierarchy1"/>
    <dgm:cxn modelId="{6713E0EF-B941-4C08-9470-BB4DC080940C}" type="presParOf" srcId="{142CFEA0-9A32-4662-9EFE-3740ECB89CA5}" destId="{A31829E2-1E26-4FE9-94D4-E62BEC56FA68}" srcOrd="0" destOrd="0" presId="urn:microsoft.com/office/officeart/2005/8/layout/hierarchy1"/>
    <dgm:cxn modelId="{82C1618C-14D7-44C1-9660-51DC1995CC96}" type="presParOf" srcId="{A31829E2-1E26-4FE9-94D4-E62BEC56FA68}" destId="{3C4F278B-202F-4434-976A-3896312FB151}" srcOrd="0" destOrd="0" presId="urn:microsoft.com/office/officeart/2005/8/layout/hierarchy1"/>
    <dgm:cxn modelId="{7CBC2FEB-441D-4B3F-8F84-766A0BF0C903}" type="presParOf" srcId="{A31829E2-1E26-4FE9-94D4-E62BEC56FA68}" destId="{0C38B0FB-281E-4167-9A40-6A5A055DC96D}" srcOrd="1" destOrd="0" presId="urn:microsoft.com/office/officeart/2005/8/layout/hierarchy1"/>
    <dgm:cxn modelId="{4E91EB39-C704-486D-8D9A-A64C6ECCC5E9}" type="presParOf" srcId="{142CFEA0-9A32-4662-9EFE-3740ECB89CA5}" destId="{93D1D759-D966-48D0-B7E5-5DB713F8A82C}"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49E609-2BF0-4BCD-9FDA-0170C5490DD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24BBD75-5D4F-4AEB-A0C4-1548455D1AAB}">
      <dgm:prSet/>
      <dgm:spPr/>
      <dgm:t>
        <a:bodyPr/>
        <a:lstStyle/>
        <a:p>
          <a:r>
            <a:rPr lang="en-US"/>
            <a:t>Victims may:</a:t>
          </a:r>
        </a:p>
      </dgm:t>
    </dgm:pt>
    <dgm:pt modelId="{8D511D8A-CC3E-45CE-81EB-BED630C57DFF}" type="parTrans" cxnId="{EDB6905E-39F4-416D-8473-AF862AA49BEB}">
      <dgm:prSet/>
      <dgm:spPr/>
      <dgm:t>
        <a:bodyPr/>
        <a:lstStyle/>
        <a:p>
          <a:endParaRPr lang="en-US"/>
        </a:p>
      </dgm:t>
    </dgm:pt>
    <dgm:pt modelId="{BECDAC9F-483C-4A95-AC5B-127820637F61}" type="sibTrans" cxnId="{EDB6905E-39F4-416D-8473-AF862AA49BEB}">
      <dgm:prSet/>
      <dgm:spPr/>
      <dgm:t>
        <a:bodyPr/>
        <a:lstStyle/>
        <a:p>
          <a:endParaRPr lang="en-US"/>
        </a:p>
      </dgm:t>
    </dgm:pt>
    <dgm:pt modelId="{E5BC95E5-1140-49E5-AF5D-6326A06898EC}">
      <dgm:prSet/>
      <dgm:spPr/>
      <dgm:t>
        <a:bodyPr/>
        <a:lstStyle/>
        <a:p>
          <a:r>
            <a:rPr lang="en-US"/>
            <a:t>Suffer short term &amp; long term effects</a:t>
          </a:r>
        </a:p>
      </dgm:t>
    </dgm:pt>
    <dgm:pt modelId="{37D9B203-E937-4D81-BCC0-D17AD7E82A56}" type="parTrans" cxnId="{66F6AAF4-ACEA-4D67-8D9F-97950A59E484}">
      <dgm:prSet/>
      <dgm:spPr/>
      <dgm:t>
        <a:bodyPr/>
        <a:lstStyle/>
        <a:p>
          <a:endParaRPr lang="en-US"/>
        </a:p>
      </dgm:t>
    </dgm:pt>
    <dgm:pt modelId="{D06040EA-CC72-4D8D-A041-04004BD2D515}" type="sibTrans" cxnId="{66F6AAF4-ACEA-4D67-8D9F-97950A59E484}">
      <dgm:prSet/>
      <dgm:spPr/>
      <dgm:t>
        <a:bodyPr/>
        <a:lstStyle/>
        <a:p>
          <a:endParaRPr lang="en-US"/>
        </a:p>
      </dgm:t>
    </dgm:pt>
    <dgm:pt modelId="{45779C02-858A-4A6A-A624-21C56D120F8B}">
      <dgm:prSet/>
      <dgm:spPr/>
      <dgm:t>
        <a:bodyPr/>
        <a:lstStyle/>
        <a:p>
          <a:r>
            <a:rPr lang="en-US"/>
            <a:t>They may have friends, partners &amp; children who may also be affected by the crime</a:t>
          </a:r>
        </a:p>
      </dgm:t>
    </dgm:pt>
    <dgm:pt modelId="{DED69393-C4ED-44E4-AA29-A589350E5E8D}" type="parTrans" cxnId="{9CD8E2BD-1AE6-4C8D-B324-632018E2BC74}">
      <dgm:prSet/>
      <dgm:spPr/>
      <dgm:t>
        <a:bodyPr/>
        <a:lstStyle/>
        <a:p>
          <a:endParaRPr lang="en-US"/>
        </a:p>
      </dgm:t>
    </dgm:pt>
    <dgm:pt modelId="{99546BB8-345A-484F-A7F8-96063DDC1B93}" type="sibTrans" cxnId="{9CD8E2BD-1AE6-4C8D-B324-632018E2BC74}">
      <dgm:prSet/>
      <dgm:spPr/>
      <dgm:t>
        <a:bodyPr/>
        <a:lstStyle/>
        <a:p>
          <a:endParaRPr lang="en-US"/>
        </a:p>
      </dgm:t>
    </dgm:pt>
    <dgm:pt modelId="{43E4EB3B-A1BD-4B6A-8D6C-4E461E49C959}">
      <dgm:prSet/>
      <dgm:spPr/>
      <dgm:t>
        <a:bodyPr/>
        <a:lstStyle/>
        <a:p>
          <a:r>
            <a:rPr lang="en-US"/>
            <a:t>They may have a strong reaction to the crime even if others do not think of the crime as very serious</a:t>
          </a:r>
        </a:p>
      </dgm:t>
    </dgm:pt>
    <dgm:pt modelId="{A9C84A6A-2961-417C-A851-9846A5C12849}" type="parTrans" cxnId="{D1A173FE-1142-445C-9F03-D4F4A7FB30AF}">
      <dgm:prSet/>
      <dgm:spPr/>
      <dgm:t>
        <a:bodyPr/>
        <a:lstStyle/>
        <a:p>
          <a:endParaRPr lang="en-US"/>
        </a:p>
      </dgm:t>
    </dgm:pt>
    <dgm:pt modelId="{A52450F9-3249-47FD-93FE-CBBE8F8FD1A0}" type="sibTrans" cxnId="{D1A173FE-1142-445C-9F03-D4F4A7FB30AF}">
      <dgm:prSet/>
      <dgm:spPr/>
      <dgm:t>
        <a:bodyPr/>
        <a:lstStyle/>
        <a:p>
          <a:endParaRPr lang="en-US"/>
        </a:p>
      </dgm:t>
    </dgm:pt>
    <dgm:pt modelId="{7A15C386-AC62-4E8E-B136-A3CBAAB16EB2}" type="pres">
      <dgm:prSet presAssocID="{E949E609-2BF0-4BCD-9FDA-0170C5490DD2}" presName="vert0" presStyleCnt="0">
        <dgm:presLayoutVars>
          <dgm:dir/>
          <dgm:animOne val="branch"/>
          <dgm:animLvl val="lvl"/>
        </dgm:presLayoutVars>
      </dgm:prSet>
      <dgm:spPr/>
    </dgm:pt>
    <dgm:pt modelId="{13343A88-80CC-4326-AB32-4D184E482AD8}" type="pres">
      <dgm:prSet presAssocID="{624BBD75-5D4F-4AEB-A0C4-1548455D1AAB}" presName="thickLine" presStyleLbl="alignNode1" presStyleIdx="0" presStyleCnt="4"/>
      <dgm:spPr/>
    </dgm:pt>
    <dgm:pt modelId="{91BCAC41-5A25-4398-A5BB-4FC0DDF85952}" type="pres">
      <dgm:prSet presAssocID="{624BBD75-5D4F-4AEB-A0C4-1548455D1AAB}" presName="horz1" presStyleCnt="0"/>
      <dgm:spPr/>
    </dgm:pt>
    <dgm:pt modelId="{1D228FB1-862A-46BD-834A-8474C2712DCC}" type="pres">
      <dgm:prSet presAssocID="{624BBD75-5D4F-4AEB-A0C4-1548455D1AAB}" presName="tx1" presStyleLbl="revTx" presStyleIdx="0" presStyleCnt="4"/>
      <dgm:spPr/>
    </dgm:pt>
    <dgm:pt modelId="{491AB4A1-FCAF-4718-BB7B-9F2294B08CE5}" type="pres">
      <dgm:prSet presAssocID="{624BBD75-5D4F-4AEB-A0C4-1548455D1AAB}" presName="vert1" presStyleCnt="0"/>
      <dgm:spPr/>
    </dgm:pt>
    <dgm:pt modelId="{BDD7DC8A-3994-4100-825C-EC7F89206BBE}" type="pres">
      <dgm:prSet presAssocID="{E5BC95E5-1140-49E5-AF5D-6326A06898EC}" presName="thickLine" presStyleLbl="alignNode1" presStyleIdx="1" presStyleCnt="4"/>
      <dgm:spPr/>
    </dgm:pt>
    <dgm:pt modelId="{C0474D53-D5DB-494A-8E76-04DA3C373080}" type="pres">
      <dgm:prSet presAssocID="{E5BC95E5-1140-49E5-AF5D-6326A06898EC}" presName="horz1" presStyleCnt="0"/>
      <dgm:spPr/>
    </dgm:pt>
    <dgm:pt modelId="{BAC208A1-5FD7-4D04-9494-8EBFDA515926}" type="pres">
      <dgm:prSet presAssocID="{E5BC95E5-1140-49E5-AF5D-6326A06898EC}" presName="tx1" presStyleLbl="revTx" presStyleIdx="1" presStyleCnt="4"/>
      <dgm:spPr/>
    </dgm:pt>
    <dgm:pt modelId="{6B57FDC8-BEE3-421D-8283-890D26B51971}" type="pres">
      <dgm:prSet presAssocID="{E5BC95E5-1140-49E5-AF5D-6326A06898EC}" presName="vert1" presStyleCnt="0"/>
      <dgm:spPr/>
    </dgm:pt>
    <dgm:pt modelId="{3EC408D5-03C4-4B46-9512-0A7F71770C08}" type="pres">
      <dgm:prSet presAssocID="{45779C02-858A-4A6A-A624-21C56D120F8B}" presName="thickLine" presStyleLbl="alignNode1" presStyleIdx="2" presStyleCnt="4"/>
      <dgm:spPr/>
    </dgm:pt>
    <dgm:pt modelId="{AFEFBEE9-0B29-4BED-95A3-436AEAD2DF1B}" type="pres">
      <dgm:prSet presAssocID="{45779C02-858A-4A6A-A624-21C56D120F8B}" presName="horz1" presStyleCnt="0"/>
      <dgm:spPr/>
    </dgm:pt>
    <dgm:pt modelId="{A21CEAE9-F2C3-4E06-A449-4B60B5EA7E2A}" type="pres">
      <dgm:prSet presAssocID="{45779C02-858A-4A6A-A624-21C56D120F8B}" presName="tx1" presStyleLbl="revTx" presStyleIdx="2" presStyleCnt="4"/>
      <dgm:spPr/>
    </dgm:pt>
    <dgm:pt modelId="{86AE482C-C587-4536-A4F7-408FC7F35E5F}" type="pres">
      <dgm:prSet presAssocID="{45779C02-858A-4A6A-A624-21C56D120F8B}" presName="vert1" presStyleCnt="0"/>
      <dgm:spPr/>
    </dgm:pt>
    <dgm:pt modelId="{75C0DF02-B758-41EC-892F-FC3C30667397}" type="pres">
      <dgm:prSet presAssocID="{43E4EB3B-A1BD-4B6A-8D6C-4E461E49C959}" presName="thickLine" presStyleLbl="alignNode1" presStyleIdx="3" presStyleCnt="4"/>
      <dgm:spPr/>
    </dgm:pt>
    <dgm:pt modelId="{BE1087D2-886B-4353-8E49-F8BD6E7A8EBF}" type="pres">
      <dgm:prSet presAssocID="{43E4EB3B-A1BD-4B6A-8D6C-4E461E49C959}" presName="horz1" presStyleCnt="0"/>
      <dgm:spPr/>
    </dgm:pt>
    <dgm:pt modelId="{5E5A88ED-2E31-4A2A-A53C-79F9B4EC1FB2}" type="pres">
      <dgm:prSet presAssocID="{43E4EB3B-A1BD-4B6A-8D6C-4E461E49C959}" presName="tx1" presStyleLbl="revTx" presStyleIdx="3" presStyleCnt="4"/>
      <dgm:spPr/>
    </dgm:pt>
    <dgm:pt modelId="{5F307391-4023-4797-8052-4C316FA6FB64}" type="pres">
      <dgm:prSet presAssocID="{43E4EB3B-A1BD-4B6A-8D6C-4E461E49C959}" presName="vert1" presStyleCnt="0"/>
      <dgm:spPr/>
    </dgm:pt>
  </dgm:ptLst>
  <dgm:cxnLst>
    <dgm:cxn modelId="{4046A308-03D6-477A-B683-AD5E0FBED638}" type="presOf" srcId="{624BBD75-5D4F-4AEB-A0C4-1548455D1AAB}" destId="{1D228FB1-862A-46BD-834A-8474C2712DCC}" srcOrd="0" destOrd="0" presId="urn:microsoft.com/office/officeart/2008/layout/LinedList"/>
    <dgm:cxn modelId="{EDB6905E-39F4-416D-8473-AF862AA49BEB}" srcId="{E949E609-2BF0-4BCD-9FDA-0170C5490DD2}" destId="{624BBD75-5D4F-4AEB-A0C4-1548455D1AAB}" srcOrd="0" destOrd="0" parTransId="{8D511D8A-CC3E-45CE-81EB-BED630C57DFF}" sibTransId="{BECDAC9F-483C-4A95-AC5B-127820637F61}"/>
    <dgm:cxn modelId="{6B19F246-52DB-45EC-924A-19F9729C68D5}" type="presOf" srcId="{43E4EB3B-A1BD-4B6A-8D6C-4E461E49C959}" destId="{5E5A88ED-2E31-4A2A-A53C-79F9B4EC1FB2}" srcOrd="0" destOrd="0" presId="urn:microsoft.com/office/officeart/2008/layout/LinedList"/>
    <dgm:cxn modelId="{2348D178-09CD-4AD8-8E30-1E02CB178D3A}" type="presOf" srcId="{E5BC95E5-1140-49E5-AF5D-6326A06898EC}" destId="{BAC208A1-5FD7-4D04-9494-8EBFDA515926}" srcOrd="0" destOrd="0" presId="urn:microsoft.com/office/officeart/2008/layout/LinedList"/>
    <dgm:cxn modelId="{10C80C88-375F-4AD1-B434-06BD0781C839}" type="presOf" srcId="{E949E609-2BF0-4BCD-9FDA-0170C5490DD2}" destId="{7A15C386-AC62-4E8E-B136-A3CBAAB16EB2}" srcOrd="0" destOrd="0" presId="urn:microsoft.com/office/officeart/2008/layout/LinedList"/>
    <dgm:cxn modelId="{2D3FD2B1-BF8C-4056-B31C-03ECE743B335}" type="presOf" srcId="{45779C02-858A-4A6A-A624-21C56D120F8B}" destId="{A21CEAE9-F2C3-4E06-A449-4B60B5EA7E2A}" srcOrd="0" destOrd="0" presId="urn:microsoft.com/office/officeart/2008/layout/LinedList"/>
    <dgm:cxn modelId="{9CD8E2BD-1AE6-4C8D-B324-632018E2BC74}" srcId="{E949E609-2BF0-4BCD-9FDA-0170C5490DD2}" destId="{45779C02-858A-4A6A-A624-21C56D120F8B}" srcOrd="2" destOrd="0" parTransId="{DED69393-C4ED-44E4-AA29-A589350E5E8D}" sibTransId="{99546BB8-345A-484F-A7F8-96063DDC1B93}"/>
    <dgm:cxn modelId="{66F6AAF4-ACEA-4D67-8D9F-97950A59E484}" srcId="{E949E609-2BF0-4BCD-9FDA-0170C5490DD2}" destId="{E5BC95E5-1140-49E5-AF5D-6326A06898EC}" srcOrd="1" destOrd="0" parTransId="{37D9B203-E937-4D81-BCC0-D17AD7E82A56}" sibTransId="{D06040EA-CC72-4D8D-A041-04004BD2D515}"/>
    <dgm:cxn modelId="{D1A173FE-1142-445C-9F03-D4F4A7FB30AF}" srcId="{E949E609-2BF0-4BCD-9FDA-0170C5490DD2}" destId="{43E4EB3B-A1BD-4B6A-8D6C-4E461E49C959}" srcOrd="3" destOrd="0" parTransId="{A9C84A6A-2961-417C-A851-9846A5C12849}" sibTransId="{A52450F9-3249-47FD-93FE-CBBE8F8FD1A0}"/>
    <dgm:cxn modelId="{4EA7E560-9705-4F05-AABB-DAFE5263D32E}" type="presParOf" srcId="{7A15C386-AC62-4E8E-B136-A3CBAAB16EB2}" destId="{13343A88-80CC-4326-AB32-4D184E482AD8}" srcOrd="0" destOrd="0" presId="urn:microsoft.com/office/officeart/2008/layout/LinedList"/>
    <dgm:cxn modelId="{3D1936DD-D1E1-48E3-9DA1-E8C3AE5EFB11}" type="presParOf" srcId="{7A15C386-AC62-4E8E-B136-A3CBAAB16EB2}" destId="{91BCAC41-5A25-4398-A5BB-4FC0DDF85952}" srcOrd="1" destOrd="0" presId="urn:microsoft.com/office/officeart/2008/layout/LinedList"/>
    <dgm:cxn modelId="{14226195-D0A8-4DCF-A361-8C2E39AF0811}" type="presParOf" srcId="{91BCAC41-5A25-4398-A5BB-4FC0DDF85952}" destId="{1D228FB1-862A-46BD-834A-8474C2712DCC}" srcOrd="0" destOrd="0" presId="urn:microsoft.com/office/officeart/2008/layout/LinedList"/>
    <dgm:cxn modelId="{D19125A6-EBED-4498-8DC6-5309F1F83C29}" type="presParOf" srcId="{91BCAC41-5A25-4398-A5BB-4FC0DDF85952}" destId="{491AB4A1-FCAF-4718-BB7B-9F2294B08CE5}" srcOrd="1" destOrd="0" presId="urn:microsoft.com/office/officeart/2008/layout/LinedList"/>
    <dgm:cxn modelId="{34E3F963-AE6D-4ED4-B628-D5A482CF0CA2}" type="presParOf" srcId="{7A15C386-AC62-4E8E-B136-A3CBAAB16EB2}" destId="{BDD7DC8A-3994-4100-825C-EC7F89206BBE}" srcOrd="2" destOrd="0" presId="urn:microsoft.com/office/officeart/2008/layout/LinedList"/>
    <dgm:cxn modelId="{3E70B7BD-731E-4996-9321-452A336DBC23}" type="presParOf" srcId="{7A15C386-AC62-4E8E-B136-A3CBAAB16EB2}" destId="{C0474D53-D5DB-494A-8E76-04DA3C373080}" srcOrd="3" destOrd="0" presId="urn:microsoft.com/office/officeart/2008/layout/LinedList"/>
    <dgm:cxn modelId="{C577BD24-CA31-476A-BB36-29A8181BA559}" type="presParOf" srcId="{C0474D53-D5DB-494A-8E76-04DA3C373080}" destId="{BAC208A1-5FD7-4D04-9494-8EBFDA515926}" srcOrd="0" destOrd="0" presId="urn:microsoft.com/office/officeart/2008/layout/LinedList"/>
    <dgm:cxn modelId="{76E68B61-8F94-432F-8058-91BC9DE5298B}" type="presParOf" srcId="{C0474D53-D5DB-494A-8E76-04DA3C373080}" destId="{6B57FDC8-BEE3-421D-8283-890D26B51971}" srcOrd="1" destOrd="0" presId="urn:microsoft.com/office/officeart/2008/layout/LinedList"/>
    <dgm:cxn modelId="{4D666D2A-3515-4661-B43B-460E801AA4BE}" type="presParOf" srcId="{7A15C386-AC62-4E8E-B136-A3CBAAB16EB2}" destId="{3EC408D5-03C4-4B46-9512-0A7F71770C08}" srcOrd="4" destOrd="0" presId="urn:microsoft.com/office/officeart/2008/layout/LinedList"/>
    <dgm:cxn modelId="{B6D1B531-BDDD-4C11-B607-664C6F04433C}" type="presParOf" srcId="{7A15C386-AC62-4E8E-B136-A3CBAAB16EB2}" destId="{AFEFBEE9-0B29-4BED-95A3-436AEAD2DF1B}" srcOrd="5" destOrd="0" presId="urn:microsoft.com/office/officeart/2008/layout/LinedList"/>
    <dgm:cxn modelId="{8881019E-6C84-49CA-95E9-812AB5FC60D2}" type="presParOf" srcId="{AFEFBEE9-0B29-4BED-95A3-436AEAD2DF1B}" destId="{A21CEAE9-F2C3-4E06-A449-4B60B5EA7E2A}" srcOrd="0" destOrd="0" presId="urn:microsoft.com/office/officeart/2008/layout/LinedList"/>
    <dgm:cxn modelId="{914FC7D9-5172-430F-81B6-2C1FAE02015B}" type="presParOf" srcId="{AFEFBEE9-0B29-4BED-95A3-436AEAD2DF1B}" destId="{86AE482C-C587-4536-A4F7-408FC7F35E5F}" srcOrd="1" destOrd="0" presId="urn:microsoft.com/office/officeart/2008/layout/LinedList"/>
    <dgm:cxn modelId="{CDD9EDEB-BC54-4448-A9CA-432FD829FF19}" type="presParOf" srcId="{7A15C386-AC62-4E8E-B136-A3CBAAB16EB2}" destId="{75C0DF02-B758-41EC-892F-FC3C30667397}" srcOrd="6" destOrd="0" presId="urn:microsoft.com/office/officeart/2008/layout/LinedList"/>
    <dgm:cxn modelId="{C43B0E91-FE61-42A0-9AA0-19987AB03ED0}" type="presParOf" srcId="{7A15C386-AC62-4E8E-B136-A3CBAAB16EB2}" destId="{BE1087D2-886B-4353-8E49-F8BD6E7A8EBF}" srcOrd="7" destOrd="0" presId="urn:microsoft.com/office/officeart/2008/layout/LinedList"/>
    <dgm:cxn modelId="{55206159-50DD-4E50-8BE0-436DAAEC2B3E}" type="presParOf" srcId="{BE1087D2-886B-4353-8E49-F8BD6E7A8EBF}" destId="{5E5A88ED-2E31-4A2A-A53C-79F9B4EC1FB2}" srcOrd="0" destOrd="0" presId="urn:microsoft.com/office/officeart/2008/layout/LinedList"/>
    <dgm:cxn modelId="{4DF93BFB-C31E-4A2A-8412-97FE669655BC}" type="presParOf" srcId="{BE1087D2-886B-4353-8E49-F8BD6E7A8EBF}" destId="{5F307391-4023-4797-8052-4C316FA6FB6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7D0F53-9195-4BB2-858E-D0DA1B2A968D}"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0A2CBD6D-3BBA-4E98-9C67-3CEA314DE160}">
      <dgm:prSet/>
      <dgm:spPr/>
      <dgm:t>
        <a:bodyPr/>
        <a:lstStyle/>
        <a:p>
          <a:r>
            <a:rPr lang="en-US"/>
            <a:t>•Nervousness, anxiety, sleeplessness</a:t>
          </a:r>
        </a:p>
      </dgm:t>
    </dgm:pt>
    <dgm:pt modelId="{B7EF7407-2A00-4909-BF42-FC4A284086EB}" type="parTrans" cxnId="{7FC52555-0D1C-49F5-938A-4189E8844D7B}">
      <dgm:prSet/>
      <dgm:spPr/>
      <dgm:t>
        <a:bodyPr/>
        <a:lstStyle/>
        <a:p>
          <a:endParaRPr lang="en-US"/>
        </a:p>
      </dgm:t>
    </dgm:pt>
    <dgm:pt modelId="{0E2DCE1B-AB14-49B7-B682-DEECE6E60D31}" type="sibTrans" cxnId="{7FC52555-0D1C-49F5-938A-4189E8844D7B}">
      <dgm:prSet/>
      <dgm:spPr/>
      <dgm:t>
        <a:bodyPr/>
        <a:lstStyle/>
        <a:p>
          <a:endParaRPr lang="en-US"/>
        </a:p>
      </dgm:t>
    </dgm:pt>
    <dgm:pt modelId="{3CA01507-593E-4F3E-8CC1-31E8D4FA35E0}">
      <dgm:prSet/>
      <dgm:spPr/>
      <dgm:t>
        <a:bodyPr/>
        <a:lstStyle/>
        <a:p>
          <a:r>
            <a:rPr lang="en-US"/>
            <a:t>•Powerlessness, vulnerability &amp; self blame</a:t>
          </a:r>
        </a:p>
      </dgm:t>
    </dgm:pt>
    <dgm:pt modelId="{72061825-42CF-4E1E-B1D2-132051960B11}" type="parTrans" cxnId="{FCCCCE14-E623-4A4B-82FC-896C8F93E29A}">
      <dgm:prSet/>
      <dgm:spPr/>
      <dgm:t>
        <a:bodyPr/>
        <a:lstStyle/>
        <a:p>
          <a:endParaRPr lang="en-US"/>
        </a:p>
      </dgm:t>
    </dgm:pt>
    <dgm:pt modelId="{704332BD-70E3-4C25-A35B-6B2CA31570C8}" type="sibTrans" cxnId="{FCCCCE14-E623-4A4B-82FC-896C8F93E29A}">
      <dgm:prSet/>
      <dgm:spPr/>
      <dgm:t>
        <a:bodyPr/>
        <a:lstStyle/>
        <a:p>
          <a:endParaRPr lang="en-US"/>
        </a:p>
      </dgm:t>
    </dgm:pt>
    <dgm:pt modelId="{9D115504-2418-4102-AEA3-1591B7E4DDB7}">
      <dgm:prSet/>
      <dgm:spPr/>
      <dgm:t>
        <a:bodyPr/>
        <a:lstStyle/>
        <a:p>
          <a:r>
            <a:rPr lang="en-US"/>
            <a:t>•Fear of a repeat attack</a:t>
          </a:r>
        </a:p>
      </dgm:t>
    </dgm:pt>
    <dgm:pt modelId="{6269DC79-47CA-4A70-981E-F9FBD2BE4F24}" type="parTrans" cxnId="{8F6559BA-95C4-41F0-9B14-DB1B00F75BC7}">
      <dgm:prSet/>
      <dgm:spPr/>
      <dgm:t>
        <a:bodyPr/>
        <a:lstStyle/>
        <a:p>
          <a:endParaRPr lang="en-US"/>
        </a:p>
      </dgm:t>
    </dgm:pt>
    <dgm:pt modelId="{44F39C1C-3386-4BE0-851F-6B4D7B90496E}" type="sibTrans" cxnId="{8F6559BA-95C4-41F0-9B14-DB1B00F75BC7}">
      <dgm:prSet/>
      <dgm:spPr/>
      <dgm:t>
        <a:bodyPr/>
        <a:lstStyle/>
        <a:p>
          <a:endParaRPr lang="en-US"/>
        </a:p>
      </dgm:t>
    </dgm:pt>
    <dgm:pt modelId="{5C72E9F4-3F06-4B38-A4D1-8AAB0D0191EB}">
      <dgm:prSet/>
      <dgm:spPr/>
      <dgm:t>
        <a:bodyPr/>
        <a:lstStyle/>
        <a:p>
          <a:r>
            <a:rPr lang="en-US"/>
            <a:t>•Vulnerability to repeat attack</a:t>
          </a:r>
        </a:p>
      </dgm:t>
    </dgm:pt>
    <dgm:pt modelId="{490F6BB1-04F1-4E75-9C96-2D8F08056C5E}" type="parTrans" cxnId="{5D2D5B4A-6461-4B5E-B55C-4E72815DEAE4}">
      <dgm:prSet/>
      <dgm:spPr/>
      <dgm:t>
        <a:bodyPr/>
        <a:lstStyle/>
        <a:p>
          <a:endParaRPr lang="en-US"/>
        </a:p>
      </dgm:t>
    </dgm:pt>
    <dgm:pt modelId="{AF76A89C-FC00-4E75-B88A-082977F0B1F1}" type="sibTrans" cxnId="{5D2D5B4A-6461-4B5E-B55C-4E72815DEAE4}">
      <dgm:prSet/>
      <dgm:spPr/>
      <dgm:t>
        <a:bodyPr/>
        <a:lstStyle/>
        <a:p>
          <a:endParaRPr lang="en-US"/>
        </a:p>
      </dgm:t>
    </dgm:pt>
    <dgm:pt modelId="{071DAF90-B37F-43D1-A554-EF0CD5F8B908}">
      <dgm:prSet/>
      <dgm:spPr/>
      <dgm:t>
        <a:bodyPr/>
        <a:lstStyle/>
        <a:p>
          <a:r>
            <a:rPr lang="en-US" dirty="0"/>
            <a:t>They might also be:</a:t>
          </a:r>
        </a:p>
      </dgm:t>
    </dgm:pt>
    <dgm:pt modelId="{98BB2B85-12D1-4C2A-8CD1-6C5148076FFD}" type="parTrans" cxnId="{DA8AE4D1-9DCE-43AF-AC52-ACD221CC7E16}">
      <dgm:prSet/>
      <dgm:spPr/>
      <dgm:t>
        <a:bodyPr/>
        <a:lstStyle/>
        <a:p>
          <a:endParaRPr lang="en-US"/>
        </a:p>
      </dgm:t>
    </dgm:pt>
    <dgm:pt modelId="{D4951BBE-8726-4612-AF11-F30D56434D24}" type="sibTrans" cxnId="{DA8AE4D1-9DCE-43AF-AC52-ACD221CC7E16}">
      <dgm:prSet/>
      <dgm:spPr/>
      <dgm:t>
        <a:bodyPr/>
        <a:lstStyle/>
        <a:p>
          <a:endParaRPr lang="en-US"/>
        </a:p>
      </dgm:t>
    </dgm:pt>
    <dgm:pt modelId="{75A714C9-0022-471B-A7BF-BE4CCA3698BD}">
      <dgm:prSet/>
      <dgm:spPr/>
      <dgm:t>
        <a:bodyPr/>
        <a:lstStyle/>
        <a:p>
          <a:r>
            <a:rPr lang="en-US"/>
            <a:t>•An increase in fear of crime</a:t>
          </a:r>
        </a:p>
      </dgm:t>
    </dgm:pt>
    <dgm:pt modelId="{8D4374A4-3DF8-4491-9144-946464A8667D}" type="parTrans" cxnId="{BD76F204-6FF6-45D7-9C07-73E95350C22C}">
      <dgm:prSet/>
      <dgm:spPr/>
      <dgm:t>
        <a:bodyPr/>
        <a:lstStyle/>
        <a:p>
          <a:endParaRPr lang="en-US"/>
        </a:p>
      </dgm:t>
    </dgm:pt>
    <dgm:pt modelId="{78DFA1FD-6951-4318-B540-77BE10199CF7}" type="sibTrans" cxnId="{BD76F204-6FF6-45D7-9C07-73E95350C22C}">
      <dgm:prSet/>
      <dgm:spPr/>
      <dgm:t>
        <a:bodyPr/>
        <a:lstStyle/>
        <a:p>
          <a:endParaRPr lang="en-US"/>
        </a:p>
      </dgm:t>
    </dgm:pt>
    <dgm:pt modelId="{14F64498-5325-4FF9-ADBF-1AFDAE1E58CB}">
      <dgm:prSet/>
      <dgm:spPr/>
      <dgm:t>
        <a:bodyPr/>
        <a:lstStyle/>
        <a:p>
          <a:r>
            <a:rPr lang="en-US"/>
            <a:t>•A lack of faith in the police</a:t>
          </a:r>
        </a:p>
      </dgm:t>
    </dgm:pt>
    <dgm:pt modelId="{5F19A8B3-640B-45EA-AADF-9D826AEFC7C5}" type="parTrans" cxnId="{D2199265-EB0B-4BFF-A8AA-1233A17DD8B2}">
      <dgm:prSet/>
      <dgm:spPr/>
      <dgm:t>
        <a:bodyPr/>
        <a:lstStyle/>
        <a:p>
          <a:endParaRPr lang="en-US"/>
        </a:p>
      </dgm:t>
    </dgm:pt>
    <dgm:pt modelId="{A35C5926-E54B-42C1-BCED-A453E89ED448}" type="sibTrans" cxnId="{D2199265-EB0B-4BFF-A8AA-1233A17DD8B2}">
      <dgm:prSet/>
      <dgm:spPr/>
      <dgm:t>
        <a:bodyPr/>
        <a:lstStyle/>
        <a:p>
          <a:endParaRPr lang="en-US"/>
        </a:p>
      </dgm:t>
    </dgm:pt>
    <dgm:pt modelId="{93B9E69B-F5F8-46EB-8E91-579C26EFB2E5}" type="pres">
      <dgm:prSet presAssocID="{9C7D0F53-9195-4BB2-858E-D0DA1B2A968D}" presName="vert0" presStyleCnt="0">
        <dgm:presLayoutVars>
          <dgm:dir/>
          <dgm:animOne val="branch"/>
          <dgm:animLvl val="lvl"/>
        </dgm:presLayoutVars>
      </dgm:prSet>
      <dgm:spPr/>
    </dgm:pt>
    <dgm:pt modelId="{802B4917-13DD-4E79-BE29-82B1B85F325A}" type="pres">
      <dgm:prSet presAssocID="{0A2CBD6D-3BBA-4E98-9C67-3CEA314DE160}" presName="thickLine" presStyleLbl="alignNode1" presStyleIdx="0" presStyleCnt="7"/>
      <dgm:spPr/>
    </dgm:pt>
    <dgm:pt modelId="{9F35FD3E-8257-4296-B1BC-DFB408EF9314}" type="pres">
      <dgm:prSet presAssocID="{0A2CBD6D-3BBA-4E98-9C67-3CEA314DE160}" presName="horz1" presStyleCnt="0"/>
      <dgm:spPr/>
    </dgm:pt>
    <dgm:pt modelId="{2678DCA4-8DE5-4A61-943C-3ABFD54D0AAB}" type="pres">
      <dgm:prSet presAssocID="{0A2CBD6D-3BBA-4E98-9C67-3CEA314DE160}" presName="tx1" presStyleLbl="revTx" presStyleIdx="0" presStyleCnt="7"/>
      <dgm:spPr/>
    </dgm:pt>
    <dgm:pt modelId="{5401E6A1-C819-4483-B897-A9441DBBEF71}" type="pres">
      <dgm:prSet presAssocID="{0A2CBD6D-3BBA-4E98-9C67-3CEA314DE160}" presName="vert1" presStyleCnt="0"/>
      <dgm:spPr/>
    </dgm:pt>
    <dgm:pt modelId="{4FA157D2-40DA-417C-8948-5CBCCEF5949C}" type="pres">
      <dgm:prSet presAssocID="{3CA01507-593E-4F3E-8CC1-31E8D4FA35E0}" presName="thickLine" presStyleLbl="alignNode1" presStyleIdx="1" presStyleCnt="7"/>
      <dgm:spPr/>
    </dgm:pt>
    <dgm:pt modelId="{1C8F37EC-CDED-4384-9F82-21303F9FC54D}" type="pres">
      <dgm:prSet presAssocID="{3CA01507-593E-4F3E-8CC1-31E8D4FA35E0}" presName="horz1" presStyleCnt="0"/>
      <dgm:spPr/>
    </dgm:pt>
    <dgm:pt modelId="{F09CCA1B-9E5D-4865-9367-C27FADCC1255}" type="pres">
      <dgm:prSet presAssocID="{3CA01507-593E-4F3E-8CC1-31E8D4FA35E0}" presName="tx1" presStyleLbl="revTx" presStyleIdx="1" presStyleCnt="7"/>
      <dgm:spPr/>
    </dgm:pt>
    <dgm:pt modelId="{BC689401-C24B-41B8-BF29-235E43609DC7}" type="pres">
      <dgm:prSet presAssocID="{3CA01507-593E-4F3E-8CC1-31E8D4FA35E0}" presName="vert1" presStyleCnt="0"/>
      <dgm:spPr/>
    </dgm:pt>
    <dgm:pt modelId="{0FEBFE38-EFAD-448A-9C29-3A69CC711C0C}" type="pres">
      <dgm:prSet presAssocID="{9D115504-2418-4102-AEA3-1591B7E4DDB7}" presName="thickLine" presStyleLbl="alignNode1" presStyleIdx="2" presStyleCnt="7"/>
      <dgm:spPr/>
    </dgm:pt>
    <dgm:pt modelId="{85FD1597-65EA-45C6-AB14-A3F6085D7839}" type="pres">
      <dgm:prSet presAssocID="{9D115504-2418-4102-AEA3-1591B7E4DDB7}" presName="horz1" presStyleCnt="0"/>
      <dgm:spPr/>
    </dgm:pt>
    <dgm:pt modelId="{A17D8902-F94C-4EC7-99AB-98CE5308C109}" type="pres">
      <dgm:prSet presAssocID="{9D115504-2418-4102-AEA3-1591B7E4DDB7}" presName="tx1" presStyleLbl="revTx" presStyleIdx="2" presStyleCnt="7"/>
      <dgm:spPr/>
    </dgm:pt>
    <dgm:pt modelId="{C644E6F0-99AC-462B-844C-0395664B24CF}" type="pres">
      <dgm:prSet presAssocID="{9D115504-2418-4102-AEA3-1591B7E4DDB7}" presName="vert1" presStyleCnt="0"/>
      <dgm:spPr/>
    </dgm:pt>
    <dgm:pt modelId="{D3AE842B-A038-443F-91B1-E46784548643}" type="pres">
      <dgm:prSet presAssocID="{5C72E9F4-3F06-4B38-A4D1-8AAB0D0191EB}" presName="thickLine" presStyleLbl="alignNode1" presStyleIdx="3" presStyleCnt="7"/>
      <dgm:spPr/>
    </dgm:pt>
    <dgm:pt modelId="{3BB6697B-8941-44DC-BA68-126027961641}" type="pres">
      <dgm:prSet presAssocID="{5C72E9F4-3F06-4B38-A4D1-8AAB0D0191EB}" presName="horz1" presStyleCnt="0"/>
      <dgm:spPr/>
    </dgm:pt>
    <dgm:pt modelId="{55B775A9-F24F-4956-AAE1-2A0DA8C82E2C}" type="pres">
      <dgm:prSet presAssocID="{5C72E9F4-3F06-4B38-A4D1-8AAB0D0191EB}" presName="tx1" presStyleLbl="revTx" presStyleIdx="3" presStyleCnt="7"/>
      <dgm:spPr/>
    </dgm:pt>
    <dgm:pt modelId="{128E00F3-4183-4963-95B4-56D8C1A407FF}" type="pres">
      <dgm:prSet presAssocID="{5C72E9F4-3F06-4B38-A4D1-8AAB0D0191EB}" presName="vert1" presStyleCnt="0"/>
      <dgm:spPr/>
    </dgm:pt>
    <dgm:pt modelId="{5722BB36-25B7-4EB9-97E2-B669E047365F}" type="pres">
      <dgm:prSet presAssocID="{071DAF90-B37F-43D1-A554-EF0CD5F8B908}" presName="thickLine" presStyleLbl="alignNode1" presStyleIdx="4" presStyleCnt="7"/>
      <dgm:spPr/>
    </dgm:pt>
    <dgm:pt modelId="{CB0A0298-BF43-4B01-A16F-B0429F1AE40D}" type="pres">
      <dgm:prSet presAssocID="{071DAF90-B37F-43D1-A554-EF0CD5F8B908}" presName="horz1" presStyleCnt="0"/>
      <dgm:spPr/>
    </dgm:pt>
    <dgm:pt modelId="{F88ACB75-0D88-4892-A248-43241CD5A9BB}" type="pres">
      <dgm:prSet presAssocID="{071DAF90-B37F-43D1-A554-EF0CD5F8B908}" presName="tx1" presStyleLbl="revTx" presStyleIdx="4" presStyleCnt="7"/>
      <dgm:spPr/>
    </dgm:pt>
    <dgm:pt modelId="{7FABF9C0-2E18-45FC-9B0C-CA145C872B46}" type="pres">
      <dgm:prSet presAssocID="{071DAF90-B37F-43D1-A554-EF0CD5F8B908}" presName="vert1" presStyleCnt="0"/>
      <dgm:spPr/>
    </dgm:pt>
    <dgm:pt modelId="{A3F5D477-897F-476D-B8E2-292842A60F9F}" type="pres">
      <dgm:prSet presAssocID="{75A714C9-0022-471B-A7BF-BE4CCA3698BD}" presName="thickLine" presStyleLbl="alignNode1" presStyleIdx="5" presStyleCnt="7"/>
      <dgm:spPr/>
    </dgm:pt>
    <dgm:pt modelId="{28D895E5-1912-475E-9BE5-434999833703}" type="pres">
      <dgm:prSet presAssocID="{75A714C9-0022-471B-A7BF-BE4CCA3698BD}" presName="horz1" presStyleCnt="0"/>
      <dgm:spPr/>
    </dgm:pt>
    <dgm:pt modelId="{6BE3F471-B6D3-4C49-A25A-30A9D2F683B5}" type="pres">
      <dgm:prSet presAssocID="{75A714C9-0022-471B-A7BF-BE4CCA3698BD}" presName="tx1" presStyleLbl="revTx" presStyleIdx="5" presStyleCnt="7"/>
      <dgm:spPr/>
    </dgm:pt>
    <dgm:pt modelId="{86CFA1E1-079A-41E9-8072-A5BEF5EBBC93}" type="pres">
      <dgm:prSet presAssocID="{75A714C9-0022-471B-A7BF-BE4CCA3698BD}" presName="vert1" presStyleCnt="0"/>
      <dgm:spPr/>
    </dgm:pt>
    <dgm:pt modelId="{5AABECB1-758D-4843-AB72-04F609ABB95E}" type="pres">
      <dgm:prSet presAssocID="{14F64498-5325-4FF9-ADBF-1AFDAE1E58CB}" presName="thickLine" presStyleLbl="alignNode1" presStyleIdx="6" presStyleCnt="7"/>
      <dgm:spPr/>
    </dgm:pt>
    <dgm:pt modelId="{FC834076-1615-4F15-9AC3-EB5F734FE03F}" type="pres">
      <dgm:prSet presAssocID="{14F64498-5325-4FF9-ADBF-1AFDAE1E58CB}" presName="horz1" presStyleCnt="0"/>
      <dgm:spPr/>
    </dgm:pt>
    <dgm:pt modelId="{F46976EA-E1A6-494D-A78D-8C2ED27AE5CF}" type="pres">
      <dgm:prSet presAssocID="{14F64498-5325-4FF9-ADBF-1AFDAE1E58CB}" presName="tx1" presStyleLbl="revTx" presStyleIdx="6" presStyleCnt="7"/>
      <dgm:spPr/>
    </dgm:pt>
    <dgm:pt modelId="{B95E73B9-CDA5-4F29-8040-8B14A5DE338A}" type="pres">
      <dgm:prSet presAssocID="{14F64498-5325-4FF9-ADBF-1AFDAE1E58CB}" presName="vert1" presStyleCnt="0"/>
      <dgm:spPr/>
    </dgm:pt>
  </dgm:ptLst>
  <dgm:cxnLst>
    <dgm:cxn modelId="{BD76F204-6FF6-45D7-9C07-73E95350C22C}" srcId="{9C7D0F53-9195-4BB2-858E-D0DA1B2A968D}" destId="{75A714C9-0022-471B-A7BF-BE4CCA3698BD}" srcOrd="5" destOrd="0" parTransId="{8D4374A4-3DF8-4491-9144-946464A8667D}" sibTransId="{78DFA1FD-6951-4318-B540-77BE10199CF7}"/>
    <dgm:cxn modelId="{0115C50B-10B8-4E87-B001-24B41C808F75}" type="presOf" srcId="{14F64498-5325-4FF9-ADBF-1AFDAE1E58CB}" destId="{F46976EA-E1A6-494D-A78D-8C2ED27AE5CF}" srcOrd="0" destOrd="0" presId="urn:microsoft.com/office/officeart/2008/layout/LinedList"/>
    <dgm:cxn modelId="{4D38DB11-4717-4100-AC7C-DC21457C5C4F}" type="presOf" srcId="{0A2CBD6D-3BBA-4E98-9C67-3CEA314DE160}" destId="{2678DCA4-8DE5-4A61-943C-3ABFD54D0AAB}" srcOrd="0" destOrd="0" presId="urn:microsoft.com/office/officeart/2008/layout/LinedList"/>
    <dgm:cxn modelId="{FCCCCE14-E623-4A4B-82FC-896C8F93E29A}" srcId="{9C7D0F53-9195-4BB2-858E-D0DA1B2A968D}" destId="{3CA01507-593E-4F3E-8CC1-31E8D4FA35E0}" srcOrd="1" destOrd="0" parTransId="{72061825-42CF-4E1E-B1D2-132051960B11}" sibTransId="{704332BD-70E3-4C25-A35B-6B2CA31570C8}"/>
    <dgm:cxn modelId="{7B4DF224-D7A6-4040-93C5-C0770F1F1CCC}" type="presOf" srcId="{9D115504-2418-4102-AEA3-1591B7E4DDB7}" destId="{A17D8902-F94C-4EC7-99AB-98CE5308C109}" srcOrd="0" destOrd="0" presId="urn:microsoft.com/office/officeart/2008/layout/LinedList"/>
    <dgm:cxn modelId="{EF600E64-7468-4974-A900-5C5518FEE308}" type="presOf" srcId="{75A714C9-0022-471B-A7BF-BE4CCA3698BD}" destId="{6BE3F471-B6D3-4C49-A25A-30A9D2F683B5}" srcOrd="0" destOrd="0" presId="urn:microsoft.com/office/officeart/2008/layout/LinedList"/>
    <dgm:cxn modelId="{D2199265-EB0B-4BFF-A8AA-1233A17DD8B2}" srcId="{9C7D0F53-9195-4BB2-858E-D0DA1B2A968D}" destId="{14F64498-5325-4FF9-ADBF-1AFDAE1E58CB}" srcOrd="6" destOrd="0" parTransId="{5F19A8B3-640B-45EA-AADF-9D826AEFC7C5}" sibTransId="{A35C5926-E54B-42C1-BCED-A453E89ED448}"/>
    <dgm:cxn modelId="{5D2D5B4A-6461-4B5E-B55C-4E72815DEAE4}" srcId="{9C7D0F53-9195-4BB2-858E-D0DA1B2A968D}" destId="{5C72E9F4-3F06-4B38-A4D1-8AAB0D0191EB}" srcOrd="3" destOrd="0" parTransId="{490F6BB1-04F1-4E75-9C96-2D8F08056C5E}" sibTransId="{AF76A89C-FC00-4E75-B88A-082977F0B1F1}"/>
    <dgm:cxn modelId="{7FC52555-0D1C-49F5-938A-4189E8844D7B}" srcId="{9C7D0F53-9195-4BB2-858E-D0DA1B2A968D}" destId="{0A2CBD6D-3BBA-4E98-9C67-3CEA314DE160}" srcOrd="0" destOrd="0" parTransId="{B7EF7407-2A00-4909-BF42-FC4A284086EB}" sibTransId="{0E2DCE1B-AB14-49B7-B682-DEECE6E60D31}"/>
    <dgm:cxn modelId="{8C4A28AC-30A3-4FB8-ABB0-6E73B4CE49C7}" type="presOf" srcId="{3CA01507-593E-4F3E-8CC1-31E8D4FA35E0}" destId="{F09CCA1B-9E5D-4865-9367-C27FADCC1255}" srcOrd="0" destOrd="0" presId="urn:microsoft.com/office/officeart/2008/layout/LinedList"/>
    <dgm:cxn modelId="{8F6559BA-95C4-41F0-9B14-DB1B00F75BC7}" srcId="{9C7D0F53-9195-4BB2-858E-D0DA1B2A968D}" destId="{9D115504-2418-4102-AEA3-1591B7E4DDB7}" srcOrd="2" destOrd="0" parTransId="{6269DC79-47CA-4A70-981E-F9FBD2BE4F24}" sibTransId="{44F39C1C-3386-4BE0-851F-6B4D7B90496E}"/>
    <dgm:cxn modelId="{4DBAF8C8-F320-47A3-8D62-CEEDEE3C6797}" type="presOf" srcId="{5C72E9F4-3F06-4B38-A4D1-8AAB0D0191EB}" destId="{55B775A9-F24F-4956-AAE1-2A0DA8C82E2C}" srcOrd="0" destOrd="0" presId="urn:microsoft.com/office/officeart/2008/layout/LinedList"/>
    <dgm:cxn modelId="{DA8AE4D1-9DCE-43AF-AC52-ACD221CC7E16}" srcId="{9C7D0F53-9195-4BB2-858E-D0DA1B2A968D}" destId="{071DAF90-B37F-43D1-A554-EF0CD5F8B908}" srcOrd="4" destOrd="0" parTransId="{98BB2B85-12D1-4C2A-8CD1-6C5148076FFD}" sibTransId="{D4951BBE-8726-4612-AF11-F30D56434D24}"/>
    <dgm:cxn modelId="{7D8119D8-984C-401E-B9BF-FE4513CBEDC2}" type="presOf" srcId="{9C7D0F53-9195-4BB2-858E-D0DA1B2A968D}" destId="{93B9E69B-F5F8-46EB-8E91-579C26EFB2E5}" srcOrd="0" destOrd="0" presId="urn:microsoft.com/office/officeart/2008/layout/LinedList"/>
    <dgm:cxn modelId="{8EB31CE2-6B72-4933-8B14-F583EBCFEF8B}" type="presOf" srcId="{071DAF90-B37F-43D1-A554-EF0CD5F8B908}" destId="{F88ACB75-0D88-4892-A248-43241CD5A9BB}" srcOrd="0" destOrd="0" presId="urn:microsoft.com/office/officeart/2008/layout/LinedList"/>
    <dgm:cxn modelId="{5B3F4113-F24B-4179-B4C8-86A03E4AACF9}" type="presParOf" srcId="{93B9E69B-F5F8-46EB-8E91-579C26EFB2E5}" destId="{802B4917-13DD-4E79-BE29-82B1B85F325A}" srcOrd="0" destOrd="0" presId="urn:microsoft.com/office/officeart/2008/layout/LinedList"/>
    <dgm:cxn modelId="{3067138A-5F9B-42BD-8DA0-978535270D22}" type="presParOf" srcId="{93B9E69B-F5F8-46EB-8E91-579C26EFB2E5}" destId="{9F35FD3E-8257-4296-B1BC-DFB408EF9314}" srcOrd="1" destOrd="0" presId="urn:microsoft.com/office/officeart/2008/layout/LinedList"/>
    <dgm:cxn modelId="{D7D1BAEC-E825-4291-A397-4A96F42FDE8D}" type="presParOf" srcId="{9F35FD3E-8257-4296-B1BC-DFB408EF9314}" destId="{2678DCA4-8DE5-4A61-943C-3ABFD54D0AAB}" srcOrd="0" destOrd="0" presId="urn:microsoft.com/office/officeart/2008/layout/LinedList"/>
    <dgm:cxn modelId="{53924B1A-B263-4A2C-84C5-3179F9953133}" type="presParOf" srcId="{9F35FD3E-8257-4296-B1BC-DFB408EF9314}" destId="{5401E6A1-C819-4483-B897-A9441DBBEF71}" srcOrd="1" destOrd="0" presId="urn:microsoft.com/office/officeart/2008/layout/LinedList"/>
    <dgm:cxn modelId="{E2CA705D-CE2D-488E-A42A-8F8ACCEF1355}" type="presParOf" srcId="{93B9E69B-F5F8-46EB-8E91-579C26EFB2E5}" destId="{4FA157D2-40DA-417C-8948-5CBCCEF5949C}" srcOrd="2" destOrd="0" presId="urn:microsoft.com/office/officeart/2008/layout/LinedList"/>
    <dgm:cxn modelId="{71C854D5-234C-4DDB-8056-E4D208E7E6F9}" type="presParOf" srcId="{93B9E69B-F5F8-46EB-8E91-579C26EFB2E5}" destId="{1C8F37EC-CDED-4384-9F82-21303F9FC54D}" srcOrd="3" destOrd="0" presId="urn:microsoft.com/office/officeart/2008/layout/LinedList"/>
    <dgm:cxn modelId="{4A83B6DE-2AAE-45F9-84AF-0BAA62B9B834}" type="presParOf" srcId="{1C8F37EC-CDED-4384-9F82-21303F9FC54D}" destId="{F09CCA1B-9E5D-4865-9367-C27FADCC1255}" srcOrd="0" destOrd="0" presId="urn:microsoft.com/office/officeart/2008/layout/LinedList"/>
    <dgm:cxn modelId="{229F68DC-B398-43F3-85AA-E4B7E2108FE5}" type="presParOf" srcId="{1C8F37EC-CDED-4384-9F82-21303F9FC54D}" destId="{BC689401-C24B-41B8-BF29-235E43609DC7}" srcOrd="1" destOrd="0" presId="urn:microsoft.com/office/officeart/2008/layout/LinedList"/>
    <dgm:cxn modelId="{D539A494-8F9B-48BE-96F5-16EA591A31E9}" type="presParOf" srcId="{93B9E69B-F5F8-46EB-8E91-579C26EFB2E5}" destId="{0FEBFE38-EFAD-448A-9C29-3A69CC711C0C}" srcOrd="4" destOrd="0" presId="urn:microsoft.com/office/officeart/2008/layout/LinedList"/>
    <dgm:cxn modelId="{1715A09F-016F-4132-8A2F-519B5969A4A9}" type="presParOf" srcId="{93B9E69B-F5F8-46EB-8E91-579C26EFB2E5}" destId="{85FD1597-65EA-45C6-AB14-A3F6085D7839}" srcOrd="5" destOrd="0" presId="urn:microsoft.com/office/officeart/2008/layout/LinedList"/>
    <dgm:cxn modelId="{63526EFB-F2B2-47F4-9B93-0C0AA2A72D4E}" type="presParOf" srcId="{85FD1597-65EA-45C6-AB14-A3F6085D7839}" destId="{A17D8902-F94C-4EC7-99AB-98CE5308C109}" srcOrd="0" destOrd="0" presId="urn:microsoft.com/office/officeart/2008/layout/LinedList"/>
    <dgm:cxn modelId="{5E29EB44-4CD2-4CF5-926B-206BE0BC0733}" type="presParOf" srcId="{85FD1597-65EA-45C6-AB14-A3F6085D7839}" destId="{C644E6F0-99AC-462B-844C-0395664B24CF}" srcOrd="1" destOrd="0" presId="urn:microsoft.com/office/officeart/2008/layout/LinedList"/>
    <dgm:cxn modelId="{28F309BF-B288-4DF5-8392-C1298846057C}" type="presParOf" srcId="{93B9E69B-F5F8-46EB-8E91-579C26EFB2E5}" destId="{D3AE842B-A038-443F-91B1-E46784548643}" srcOrd="6" destOrd="0" presId="urn:microsoft.com/office/officeart/2008/layout/LinedList"/>
    <dgm:cxn modelId="{B6544937-BFD4-44EC-AAAC-F6B3C0C88CC4}" type="presParOf" srcId="{93B9E69B-F5F8-46EB-8E91-579C26EFB2E5}" destId="{3BB6697B-8941-44DC-BA68-126027961641}" srcOrd="7" destOrd="0" presId="urn:microsoft.com/office/officeart/2008/layout/LinedList"/>
    <dgm:cxn modelId="{72F30C40-8105-4878-ABB3-B0C354CC07AD}" type="presParOf" srcId="{3BB6697B-8941-44DC-BA68-126027961641}" destId="{55B775A9-F24F-4956-AAE1-2A0DA8C82E2C}" srcOrd="0" destOrd="0" presId="urn:microsoft.com/office/officeart/2008/layout/LinedList"/>
    <dgm:cxn modelId="{EF9C7AF7-BA96-4123-8B74-0416B394C29F}" type="presParOf" srcId="{3BB6697B-8941-44DC-BA68-126027961641}" destId="{128E00F3-4183-4963-95B4-56D8C1A407FF}" srcOrd="1" destOrd="0" presId="urn:microsoft.com/office/officeart/2008/layout/LinedList"/>
    <dgm:cxn modelId="{3A246B7D-F96F-4798-BC41-21C08DC3DEEB}" type="presParOf" srcId="{93B9E69B-F5F8-46EB-8E91-579C26EFB2E5}" destId="{5722BB36-25B7-4EB9-97E2-B669E047365F}" srcOrd="8" destOrd="0" presId="urn:microsoft.com/office/officeart/2008/layout/LinedList"/>
    <dgm:cxn modelId="{F57A0667-D7A2-4499-B4D4-49AC9C7E7608}" type="presParOf" srcId="{93B9E69B-F5F8-46EB-8E91-579C26EFB2E5}" destId="{CB0A0298-BF43-4B01-A16F-B0429F1AE40D}" srcOrd="9" destOrd="0" presId="urn:microsoft.com/office/officeart/2008/layout/LinedList"/>
    <dgm:cxn modelId="{7DD5C060-FACB-4B33-B46A-E8C95D9D408E}" type="presParOf" srcId="{CB0A0298-BF43-4B01-A16F-B0429F1AE40D}" destId="{F88ACB75-0D88-4892-A248-43241CD5A9BB}" srcOrd="0" destOrd="0" presId="urn:microsoft.com/office/officeart/2008/layout/LinedList"/>
    <dgm:cxn modelId="{789C6925-5410-42B6-AFA6-2D437B3E807E}" type="presParOf" srcId="{CB0A0298-BF43-4B01-A16F-B0429F1AE40D}" destId="{7FABF9C0-2E18-45FC-9B0C-CA145C872B46}" srcOrd="1" destOrd="0" presId="urn:microsoft.com/office/officeart/2008/layout/LinedList"/>
    <dgm:cxn modelId="{B18A9634-F464-4A1F-AE2F-3F69B2EF4A4A}" type="presParOf" srcId="{93B9E69B-F5F8-46EB-8E91-579C26EFB2E5}" destId="{A3F5D477-897F-476D-B8E2-292842A60F9F}" srcOrd="10" destOrd="0" presId="urn:microsoft.com/office/officeart/2008/layout/LinedList"/>
    <dgm:cxn modelId="{EE282686-006B-4DED-AC4C-5E6399649DB5}" type="presParOf" srcId="{93B9E69B-F5F8-46EB-8E91-579C26EFB2E5}" destId="{28D895E5-1912-475E-9BE5-434999833703}" srcOrd="11" destOrd="0" presId="urn:microsoft.com/office/officeart/2008/layout/LinedList"/>
    <dgm:cxn modelId="{74156128-7C20-40EF-9EBC-BE69A789A624}" type="presParOf" srcId="{28D895E5-1912-475E-9BE5-434999833703}" destId="{6BE3F471-B6D3-4C49-A25A-30A9D2F683B5}" srcOrd="0" destOrd="0" presId="urn:microsoft.com/office/officeart/2008/layout/LinedList"/>
    <dgm:cxn modelId="{B98ECCDF-22B0-4433-9FD2-1F9B5140EC07}" type="presParOf" srcId="{28D895E5-1912-475E-9BE5-434999833703}" destId="{86CFA1E1-079A-41E9-8072-A5BEF5EBBC93}" srcOrd="1" destOrd="0" presId="urn:microsoft.com/office/officeart/2008/layout/LinedList"/>
    <dgm:cxn modelId="{C911EDFD-ED43-4F19-8E72-51C7B2CA3ADF}" type="presParOf" srcId="{93B9E69B-F5F8-46EB-8E91-579C26EFB2E5}" destId="{5AABECB1-758D-4843-AB72-04F609ABB95E}" srcOrd="12" destOrd="0" presId="urn:microsoft.com/office/officeart/2008/layout/LinedList"/>
    <dgm:cxn modelId="{7F50FB39-94AD-4CC6-8897-CB118CC4AE2B}" type="presParOf" srcId="{93B9E69B-F5F8-46EB-8E91-579C26EFB2E5}" destId="{FC834076-1615-4F15-9AC3-EB5F734FE03F}" srcOrd="13" destOrd="0" presId="urn:microsoft.com/office/officeart/2008/layout/LinedList"/>
    <dgm:cxn modelId="{03019F21-302E-403C-993F-8E3A8E554FD8}" type="presParOf" srcId="{FC834076-1615-4F15-9AC3-EB5F734FE03F}" destId="{F46976EA-E1A6-494D-A78D-8C2ED27AE5CF}" srcOrd="0" destOrd="0" presId="urn:microsoft.com/office/officeart/2008/layout/LinedList"/>
    <dgm:cxn modelId="{F6218BDE-DA55-4936-B795-D86BE19FB3C0}" type="presParOf" srcId="{FC834076-1615-4F15-9AC3-EB5F734FE03F}" destId="{B95E73B9-CDA5-4F29-8040-8B14A5DE338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038FE3-C89F-4170-8786-E14E26E24AB9}"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1B3A9771-68D1-498B-A4E6-EECE2D4EA1C2}">
      <dgm:prSet/>
      <dgm:spPr/>
      <dgm:t>
        <a:bodyPr/>
        <a:lstStyle/>
        <a:p>
          <a:r>
            <a:rPr lang="en-GB"/>
            <a:t>Feelings of powerlessness</a:t>
          </a:r>
          <a:endParaRPr lang="en-US"/>
        </a:p>
      </dgm:t>
    </dgm:pt>
    <dgm:pt modelId="{65410CD9-9BD3-4A6E-B265-8BFF166506EF}" type="parTrans" cxnId="{3694A203-4A10-4CC5-AF2E-FF7E6597CE00}">
      <dgm:prSet/>
      <dgm:spPr/>
      <dgm:t>
        <a:bodyPr/>
        <a:lstStyle/>
        <a:p>
          <a:endParaRPr lang="en-US"/>
        </a:p>
      </dgm:t>
    </dgm:pt>
    <dgm:pt modelId="{342370D2-3357-456C-A0AF-D0D1EE8ECBE6}" type="sibTrans" cxnId="{3694A203-4A10-4CC5-AF2E-FF7E6597CE00}">
      <dgm:prSet/>
      <dgm:spPr/>
      <dgm:t>
        <a:bodyPr/>
        <a:lstStyle/>
        <a:p>
          <a:endParaRPr lang="en-US"/>
        </a:p>
      </dgm:t>
    </dgm:pt>
    <dgm:pt modelId="{ED3F78AC-F346-4742-8D16-80C0E23B663D}">
      <dgm:prSet/>
      <dgm:spPr/>
      <dgm:t>
        <a:bodyPr/>
        <a:lstStyle/>
        <a:p>
          <a:r>
            <a:rPr lang="en-GB"/>
            <a:t>Vulnerability to repeat attack</a:t>
          </a:r>
          <a:endParaRPr lang="en-US"/>
        </a:p>
      </dgm:t>
    </dgm:pt>
    <dgm:pt modelId="{DA5D709D-ACF3-45EC-A06B-12C2E33C9C46}" type="parTrans" cxnId="{B42A2160-EA64-40B8-8B0E-F8458E34F388}">
      <dgm:prSet/>
      <dgm:spPr/>
      <dgm:t>
        <a:bodyPr/>
        <a:lstStyle/>
        <a:p>
          <a:endParaRPr lang="en-US"/>
        </a:p>
      </dgm:t>
    </dgm:pt>
    <dgm:pt modelId="{FECAAE3A-19AF-4C26-80A6-E95DD6787A99}" type="sibTrans" cxnId="{B42A2160-EA64-40B8-8B0E-F8458E34F388}">
      <dgm:prSet/>
      <dgm:spPr/>
      <dgm:t>
        <a:bodyPr/>
        <a:lstStyle/>
        <a:p>
          <a:endParaRPr lang="en-US"/>
        </a:p>
      </dgm:t>
    </dgm:pt>
    <dgm:pt modelId="{E6677625-560D-4F74-8F9E-689F680F39CC}">
      <dgm:prSet/>
      <dgm:spPr/>
      <dgm:t>
        <a:bodyPr/>
        <a:lstStyle/>
        <a:p>
          <a:r>
            <a:rPr lang="en-GB"/>
            <a:t>Depression or anxiety related illnesses</a:t>
          </a:r>
          <a:endParaRPr lang="en-US"/>
        </a:p>
      </dgm:t>
    </dgm:pt>
    <dgm:pt modelId="{0FC2C7EB-6963-481C-9DC9-7DE1A8CDFFBD}" type="parTrans" cxnId="{19C5415B-FAD5-4B58-80B2-199C2B2ABF11}">
      <dgm:prSet/>
      <dgm:spPr/>
      <dgm:t>
        <a:bodyPr/>
        <a:lstStyle/>
        <a:p>
          <a:endParaRPr lang="en-US"/>
        </a:p>
      </dgm:t>
    </dgm:pt>
    <dgm:pt modelId="{1071525A-C92F-4A68-BD66-1B366BEFFE8C}" type="sibTrans" cxnId="{19C5415B-FAD5-4B58-80B2-199C2B2ABF11}">
      <dgm:prSet/>
      <dgm:spPr/>
      <dgm:t>
        <a:bodyPr/>
        <a:lstStyle/>
        <a:p>
          <a:endParaRPr lang="en-US"/>
        </a:p>
      </dgm:t>
    </dgm:pt>
    <dgm:pt modelId="{9779F99E-505C-44E2-887A-DBB7916F22A0}">
      <dgm:prSet/>
      <dgm:spPr/>
      <dgm:t>
        <a:bodyPr/>
        <a:lstStyle/>
        <a:p>
          <a:r>
            <a:rPr lang="en-GB"/>
            <a:t>Post Traumatic Stress Disorder</a:t>
          </a:r>
          <a:endParaRPr lang="en-US"/>
        </a:p>
      </dgm:t>
    </dgm:pt>
    <dgm:pt modelId="{2813D919-18DB-4AFD-AB27-3D0D53B01A76}" type="parTrans" cxnId="{BAF666A9-E962-41B6-B764-4D800D2FA305}">
      <dgm:prSet/>
      <dgm:spPr/>
      <dgm:t>
        <a:bodyPr/>
        <a:lstStyle/>
        <a:p>
          <a:endParaRPr lang="en-US"/>
        </a:p>
      </dgm:t>
    </dgm:pt>
    <dgm:pt modelId="{CD5394CF-A833-4C40-9038-694C8EC66691}" type="sibTrans" cxnId="{BAF666A9-E962-41B6-B764-4D800D2FA305}">
      <dgm:prSet/>
      <dgm:spPr/>
      <dgm:t>
        <a:bodyPr/>
        <a:lstStyle/>
        <a:p>
          <a:endParaRPr lang="en-US"/>
        </a:p>
      </dgm:t>
    </dgm:pt>
    <dgm:pt modelId="{86792537-AB54-4F67-9F6C-6DC5978485E6}">
      <dgm:prSet/>
      <dgm:spPr/>
      <dgm:t>
        <a:bodyPr/>
        <a:lstStyle/>
        <a:p>
          <a:r>
            <a:rPr lang="en-GB"/>
            <a:t>Inappropriate behaviour towards suspect (vigilante behaviour if police take no action)</a:t>
          </a:r>
          <a:endParaRPr lang="en-US"/>
        </a:p>
      </dgm:t>
    </dgm:pt>
    <dgm:pt modelId="{9B5A8920-B672-458B-90F2-6CB8F1353BEA}" type="parTrans" cxnId="{EF8CC4FC-D98A-4EB2-ADC8-EE996F360D7D}">
      <dgm:prSet/>
      <dgm:spPr/>
      <dgm:t>
        <a:bodyPr/>
        <a:lstStyle/>
        <a:p>
          <a:endParaRPr lang="en-US"/>
        </a:p>
      </dgm:t>
    </dgm:pt>
    <dgm:pt modelId="{1FD5EC80-A24A-4C6D-96B8-D9A5AA787D87}" type="sibTrans" cxnId="{EF8CC4FC-D98A-4EB2-ADC8-EE996F360D7D}">
      <dgm:prSet/>
      <dgm:spPr/>
      <dgm:t>
        <a:bodyPr/>
        <a:lstStyle/>
        <a:p>
          <a:endParaRPr lang="en-US"/>
        </a:p>
      </dgm:t>
    </dgm:pt>
    <dgm:pt modelId="{FB9294D6-073F-4227-88CD-43C76177DEB1}" type="pres">
      <dgm:prSet presAssocID="{83038FE3-C89F-4170-8786-E14E26E24AB9}" presName="vert0" presStyleCnt="0">
        <dgm:presLayoutVars>
          <dgm:dir/>
          <dgm:animOne val="branch"/>
          <dgm:animLvl val="lvl"/>
        </dgm:presLayoutVars>
      </dgm:prSet>
      <dgm:spPr/>
    </dgm:pt>
    <dgm:pt modelId="{BEF061D9-A9C4-40FE-9300-ED266FE2910C}" type="pres">
      <dgm:prSet presAssocID="{1B3A9771-68D1-498B-A4E6-EECE2D4EA1C2}" presName="thickLine" presStyleLbl="alignNode1" presStyleIdx="0" presStyleCnt="5"/>
      <dgm:spPr/>
    </dgm:pt>
    <dgm:pt modelId="{F22E34C2-B2DA-4889-BB1C-19F8D8438263}" type="pres">
      <dgm:prSet presAssocID="{1B3A9771-68D1-498B-A4E6-EECE2D4EA1C2}" presName="horz1" presStyleCnt="0"/>
      <dgm:spPr/>
    </dgm:pt>
    <dgm:pt modelId="{1586C7EB-2019-4D43-BCFC-D64FF322E084}" type="pres">
      <dgm:prSet presAssocID="{1B3A9771-68D1-498B-A4E6-EECE2D4EA1C2}" presName="tx1" presStyleLbl="revTx" presStyleIdx="0" presStyleCnt="5"/>
      <dgm:spPr/>
    </dgm:pt>
    <dgm:pt modelId="{D9F82B1C-4EAC-431A-8C25-FB12CB1AA626}" type="pres">
      <dgm:prSet presAssocID="{1B3A9771-68D1-498B-A4E6-EECE2D4EA1C2}" presName="vert1" presStyleCnt="0"/>
      <dgm:spPr/>
    </dgm:pt>
    <dgm:pt modelId="{C68335C6-7EC6-4FDF-BAE4-93E89B13132A}" type="pres">
      <dgm:prSet presAssocID="{ED3F78AC-F346-4742-8D16-80C0E23B663D}" presName="thickLine" presStyleLbl="alignNode1" presStyleIdx="1" presStyleCnt="5"/>
      <dgm:spPr/>
    </dgm:pt>
    <dgm:pt modelId="{4FA1EF18-BFD6-41E9-B83A-B1E019EBC7AB}" type="pres">
      <dgm:prSet presAssocID="{ED3F78AC-F346-4742-8D16-80C0E23B663D}" presName="horz1" presStyleCnt="0"/>
      <dgm:spPr/>
    </dgm:pt>
    <dgm:pt modelId="{8AB9FB34-09CE-49BD-8DB2-48C520C97A91}" type="pres">
      <dgm:prSet presAssocID="{ED3F78AC-F346-4742-8D16-80C0E23B663D}" presName="tx1" presStyleLbl="revTx" presStyleIdx="1" presStyleCnt="5"/>
      <dgm:spPr/>
    </dgm:pt>
    <dgm:pt modelId="{0980E06A-0441-4F19-8C65-BC52B78035F6}" type="pres">
      <dgm:prSet presAssocID="{ED3F78AC-F346-4742-8D16-80C0E23B663D}" presName="vert1" presStyleCnt="0"/>
      <dgm:spPr/>
    </dgm:pt>
    <dgm:pt modelId="{3D7D5607-78E5-4179-AEDD-D7FDE39231A5}" type="pres">
      <dgm:prSet presAssocID="{E6677625-560D-4F74-8F9E-689F680F39CC}" presName="thickLine" presStyleLbl="alignNode1" presStyleIdx="2" presStyleCnt="5"/>
      <dgm:spPr/>
    </dgm:pt>
    <dgm:pt modelId="{FD62DC56-8C59-47D7-88E3-1E5D4536EBC5}" type="pres">
      <dgm:prSet presAssocID="{E6677625-560D-4F74-8F9E-689F680F39CC}" presName="horz1" presStyleCnt="0"/>
      <dgm:spPr/>
    </dgm:pt>
    <dgm:pt modelId="{C0A217A9-177F-490A-A07E-595E3F555BD8}" type="pres">
      <dgm:prSet presAssocID="{E6677625-560D-4F74-8F9E-689F680F39CC}" presName="tx1" presStyleLbl="revTx" presStyleIdx="2" presStyleCnt="5"/>
      <dgm:spPr/>
    </dgm:pt>
    <dgm:pt modelId="{CD693111-9DA9-48B1-9DCD-2A229E78C8CC}" type="pres">
      <dgm:prSet presAssocID="{E6677625-560D-4F74-8F9E-689F680F39CC}" presName="vert1" presStyleCnt="0"/>
      <dgm:spPr/>
    </dgm:pt>
    <dgm:pt modelId="{CDCD1BB8-563A-4BAE-8FF6-9BB18804D8B9}" type="pres">
      <dgm:prSet presAssocID="{9779F99E-505C-44E2-887A-DBB7916F22A0}" presName="thickLine" presStyleLbl="alignNode1" presStyleIdx="3" presStyleCnt="5"/>
      <dgm:spPr/>
    </dgm:pt>
    <dgm:pt modelId="{7046F542-41F9-4905-95F1-5354A2F604E2}" type="pres">
      <dgm:prSet presAssocID="{9779F99E-505C-44E2-887A-DBB7916F22A0}" presName="horz1" presStyleCnt="0"/>
      <dgm:spPr/>
    </dgm:pt>
    <dgm:pt modelId="{013395BE-C4C0-4A8D-AD29-DCF903ADEBAD}" type="pres">
      <dgm:prSet presAssocID="{9779F99E-505C-44E2-887A-DBB7916F22A0}" presName="tx1" presStyleLbl="revTx" presStyleIdx="3" presStyleCnt="5"/>
      <dgm:spPr/>
    </dgm:pt>
    <dgm:pt modelId="{8106F3ED-753B-40C6-A224-F5E3F542E8B7}" type="pres">
      <dgm:prSet presAssocID="{9779F99E-505C-44E2-887A-DBB7916F22A0}" presName="vert1" presStyleCnt="0"/>
      <dgm:spPr/>
    </dgm:pt>
    <dgm:pt modelId="{7B07B743-6C6F-4B5C-B420-E94BECA5FA41}" type="pres">
      <dgm:prSet presAssocID="{86792537-AB54-4F67-9F6C-6DC5978485E6}" presName="thickLine" presStyleLbl="alignNode1" presStyleIdx="4" presStyleCnt="5"/>
      <dgm:spPr/>
    </dgm:pt>
    <dgm:pt modelId="{97AB498D-D430-4251-A253-AF9DA2AAA11A}" type="pres">
      <dgm:prSet presAssocID="{86792537-AB54-4F67-9F6C-6DC5978485E6}" presName="horz1" presStyleCnt="0"/>
      <dgm:spPr/>
    </dgm:pt>
    <dgm:pt modelId="{652E555F-C0DA-41F9-A33B-D337D43EFC1A}" type="pres">
      <dgm:prSet presAssocID="{86792537-AB54-4F67-9F6C-6DC5978485E6}" presName="tx1" presStyleLbl="revTx" presStyleIdx="4" presStyleCnt="5"/>
      <dgm:spPr/>
    </dgm:pt>
    <dgm:pt modelId="{B44DDE99-5BE5-40BA-9B31-DD8B1D6DBDE2}" type="pres">
      <dgm:prSet presAssocID="{86792537-AB54-4F67-9F6C-6DC5978485E6}" presName="vert1" presStyleCnt="0"/>
      <dgm:spPr/>
    </dgm:pt>
  </dgm:ptLst>
  <dgm:cxnLst>
    <dgm:cxn modelId="{3694A203-4A10-4CC5-AF2E-FF7E6597CE00}" srcId="{83038FE3-C89F-4170-8786-E14E26E24AB9}" destId="{1B3A9771-68D1-498B-A4E6-EECE2D4EA1C2}" srcOrd="0" destOrd="0" parTransId="{65410CD9-9BD3-4A6E-B265-8BFF166506EF}" sibTransId="{342370D2-3357-456C-A0AF-D0D1EE8ECBE6}"/>
    <dgm:cxn modelId="{FD9E4424-0C95-4EFB-9118-C9D14D82C4F7}" type="presOf" srcId="{86792537-AB54-4F67-9F6C-6DC5978485E6}" destId="{652E555F-C0DA-41F9-A33B-D337D43EFC1A}" srcOrd="0" destOrd="0" presId="urn:microsoft.com/office/officeart/2008/layout/LinedList"/>
    <dgm:cxn modelId="{19C5415B-FAD5-4B58-80B2-199C2B2ABF11}" srcId="{83038FE3-C89F-4170-8786-E14E26E24AB9}" destId="{E6677625-560D-4F74-8F9E-689F680F39CC}" srcOrd="2" destOrd="0" parTransId="{0FC2C7EB-6963-481C-9DC9-7DE1A8CDFFBD}" sibTransId="{1071525A-C92F-4A68-BD66-1B366BEFFE8C}"/>
    <dgm:cxn modelId="{B42A2160-EA64-40B8-8B0E-F8458E34F388}" srcId="{83038FE3-C89F-4170-8786-E14E26E24AB9}" destId="{ED3F78AC-F346-4742-8D16-80C0E23B663D}" srcOrd="1" destOrd="0" parTransId="{DA5D709D-ACF3-45EC-A06B-12C2E33C9C46}" sibTransId="{FECAAE3A-19AF-4C26-80A6-E95DD6787A99}"/>
    <dgm:cxn modelId="{83359549-81A7-4095-90A8-54D2187D4308}" type="presOf" srcId="{E6677625-560D-4F74-8F9E-689F680F39CC}" destId="{C0A217A9-177F-490A-A07E-595E3F555BD8}" srcOrd="0" destOrd="0" presId="urn:microsoft.com/office/officeart/2008/layout/LinedList"/>
    <dgm:cxn modelId="{BAF666A9-E962-41B6-B764-4D800D2FA305}" srcId="{83038FE3-C89F-4170-8786-E14E26E24AB9}" destId="{9779F99E-505C-44E2-887A-DBB7916F22A0}" srcOrd="3" destOrd="0" parTransId="{2813D919-18DB-4AFD-AB27-3D0D53B01A76}" sibTransId="{CD5394CF-A833-4C40-9038-694C8EC66691}"/>
    <dgm:cxn modelId="{43F71AB5-1A6A-46FB-A1A7-9CE1B3164C05}" type="presOf" srcId="{83038FE3-C89F-4170-8786-E14E26E24AB9}" destId="{FB9294D6-073F-4227-88CD-43C76177DEB1}" srcOrd="0" destOrd="0" presId="urn:microsoft.com/office/officeart/2008/layout/LinedList"/>
    <dgm:cxn modelId="{4DE216BB-0243-40A8-A425-F7C04636F331}" type="presOf" srcId="{ED3F78AC-F346-4742-8D16-80C0E23B663D}" destId="{8AB9FB34-09CE-49BD-8DB2-48C520C97A91}" srcOrd="0" destOrd="0" presId="urn:microsoft.com/office/officeart/2008/layout/LinedList"/>
    <dgm:cxn modelId="{EF9672DB-1672-403B-8D26-01D76BEEAA5A}" type="presOf" srcId="{1B3A9771-68D1-498B-A4E6-EECE2D4EA1C2}" destId="{1586C7EB-2019-4D43-BCFC-D64FF322E084}" srcOrd="0" destOrd="0" presId="urn:microsoft.com/office/officeart/2008/layout/LinedList"/>
    <dgm:cxn modelId="{F624C2F4-07C4-4A7A-981E-2575FCA78A22}" type="presOf" srcId="{9779F99E-505C-44E2-887A-DBB7916F22A0}" destId="{013395BE-C4C0-4A8D-AD29-DCF903ADEBAD}" srcOrd="0" destOrd="0" presId="urn:microsoft.com/office/officeart/2008/layout/LinedList"/>
    <dgm:cxn modelId="{EF8CC4FC-D98A-4EB2-ADC8-EE996F360D7D}" srcId="{83038FE3-C89F-4170-8786-E14E26E24AB9}" destId="{86792537-AB54-4F67-9F6C-6DC5978485E6}" srcOrd="4" destOrd="0" parTransId="{9B5A8920-B672-458B-90F2-6CB8F1353BEA}" sibTransId="{1FD5EC80-A24A-4C6D-96B8-D9A5AA787D87}"/>
    <dgm:cxn modelId="{88EA8DDE-1929-4E77-8397-596D936B0A02}" type="presParOf" srcId="{FB9294D6-073F-4227-88CD-43C76177DEB1}" destId="{BEF061D9-A9C4-40FE-9300-ED266FE2910C}" srcOrd="0" destOrd="0" presId="urn:microsoft.com/office/officeart/2008/layout/LinedList"/>
    <dgm:cxn modelId="{202F5816-BAE3-4ACB-9B52-1551C6CD39D6}" type="presParOf" srcId="{FB9294D6-073F-4227-88CD-43C76177DEB1}" destId="{F22E34C2-B2DA-4889-BB1C-19F8D8438263}" srcOrd="1" destOrd="0" presId="urn:microsoft.com/office/officeart/2008/layout/LinedList"/>
    <dgm:cxn modelId="{1B2515F4-A689-4E95-9903-48E934607791}" type="presParOf" srcId="{F22E34C2-B2DA-4889-BB1C-19F8D8438263}" destId="{1586C7EB-2019-4D43-BCFC-D64FF322E084}" srcOrd="0" destOrd="0" presId="urn:microsoft.com/office/officeart/2008/layout/LinedList"/>
    <dgm:cxn modelId="{1A7E6F04-4656-4C39-9081-4420D85DA33C}" type="presParOf" srcId="{F22E34C2-B2DA-4889-BB1C-19F8D8438263}" destId="{D9F82B1C-4EAC-431A-8C25-FB12CB1AA626}" srcOrd="1" destOrd="0" presId="urn:microsoft.com/office/officeart/2008/layout/LinedList"/>
    <dgm:cxn modelId="{F12EC892-6F5D-4426-A858-04CE66F61AF2}" type="presParOf" srcId="{FB9294D6-073F-4227-88CD-43C76177DEB1}" destId="{C68335C6-7EC6-4FDF-BAE4-93E89B13132A}" srcOrd="2" destOrd="0" presId="urn:microsoft.com/office/officeart/2008/layout/LinedList"/>
    <dgm:cxn modelId="{86E8EB90-0765-4D36-A5F6-4C0D46A628A3}" type="presParOf" srcId="{FB9294D6-073F-4227-88CD-43C76177DEB1}" destId="{4FA1EF18-BFD6-41E9-B83A-B1E019EBC7AB}" srcOrd="3" destOrd="0" presId="urn:microsoft.com/office/officeart/2008/layout/LinedList"/>
    <dgm:cxn modelId="{813CE52B-5E3E-458E-A5B6-86838A4F11B2}" type="presParOf" srcId="{4FA1EF18-BFD6-41E9-B83A-B1E019EBC7AB}" destId="{8AB9FB34-09CE-49BD-8DB2-48C520C97A91}" srcOrd="0" destOrd="0" presId="urn:microsoft.com/office/officeart/2008/layout/LinedList"/>
    <dgm:cxn modelId="{D125BD37-1270-49BA-B16C-E3AF36AF6C4B}" type="presParOf" srcId="{4FA1EF18-BFD6-41E9-B83A-B1E019EBC7AB}" destId="{0980E06A-0441-4F19-8C65-BC52B78035F6}" srcOrd="1" destOrd="0" presId="urn:microsoft.com/office/officeart/2008/layout/LinedList"/>
    <dgm:cxn modelId="{D4374DC8-E890-4D56-834B-F365433C3E45}" type="presParOf" srcId="{FB9294D6-073F-4227-88CD-43C76177DEB1}" destId="{3D7D5607-78E5-4179-AEDD-D7FDE39231A5}" srcOrd="4" destOrd="0" presId="urn:microsoft.com/office/officeart/2008/layout/LinedList"/>
    <dgm:cxn modelId="{E1AEB19A-F7F0-4DE1-93EA-9AD96A66C456}" type="presParOf" srcId="{FB9294D6-073F-4227-88CD-43C76177DEB1}" destId="{FD62DC56-8C59-47D7-88E3-1E5D4536EBC5}" srcOrd="5" destOrd="0" presId="urn:microsoft.com/office/officeart/2008/layout/LinedList"/>
    <dgm:cxn modelId="{62D75FF9-A192-44AC-A2BC-5751C56E9623}" type="presParOf" srcId="{FD62DC56-8C59-47D7-88E3-1E5D4536EBC5}" destId="{C0A217A9-177F-490A-A07E-595E3F555BD8}" srcOrd="0" destOrd="0" presId="urn:microsoft.com/office/officeart/2008/layout/LinedList"/>
    <dgm:cxn modelId="{DF351D30-5E1C-45A7-9A2F-BAE37FC1D0ED}" type="presParOf" srcId="{FD62DC56-8C59-47D7-88E3-1E5D4536EBC5}" destId="{CD693111-9DA9-48B1-9DCD-2A229E78C8CC}" srcOrd="1" destOrd="0" presId="urn:microsoft.com/office/officeart/2008/layout/LinedList"/>
    <dgm:cxn modelId="{2538CC63-2A6D-4A2C-99E4-572BDB3C298E}" type="presParOf" srcId="{FB9294D6-073F-4227-88CD-43C76177DEB1}" destId="{CDCD1BB8-563A-4BAE-8FF6-9BB18804D8B9}" srcOrd="6" destOrd="0" presId="urn:microsoft.com/office/officeart/2008/layout/LinedList"/>
    <dgm:cxn modelId="{D06C1BF7-7BBA-460C-87E0-67A448D34121}" type="presParOf" srcId="{FB9294D6-073F-4227-88CD-43C76177DEB1}" destId="{7046F542-41F9-4905-95F1-5354A2F604E2}" srcOrd="7" destOrd="0" presId="urn:microsoft.com/office/officeart/2008/layout/LinedList"/>
    <dgm:cxn modelId="{82FD9E38-F305-4BB0-939F-EF5CB60BD596}" type="presParOf" srcId="{7046F542-41F9-4905-95F1-5354A2F604E2}" destId="{013395BE-C4C0-4A8D-AD29-DCF903ADEBAD}" srcOrd="0" destOrd="0" presId="urn:microsoft.com/office/officeart/2008/layout/LinedList"/>
    <dgm:cxn modelId="{157C1148-552C-437A-A208-160A03B486F2}" type="presParOf" srcId="{7046F542-41F9-4905-95F1-5354A2F604E2}" destId="{8106F3ED-753B-40C6-A224-F5E3F542E8B7}" srcOrd="1" destOrd="0" presId="urn:microsoft.com/office/officeart/2008/layout/LinedList"/>
    <dgm:cxn modelId="{C63B5F98-566B-4B66-9B42-043AF69E1A21}" type="presParOf" srcId="{FB9294D6-073F-4227-88CD-43C76177DEB1}" destId="{7B07B743-6C6F-4B5C-B420-E94BECA5FA41}" srcOrd="8" destOrd="0" presId="urn:microsoft.com/office/officeart/2008/layout/LinedList"/>
    <dgm:cxn modelId="{E11CC876-CA48-4AD3-B599-4EC9F0FA7697}" type="presParOf" srcId="{FB9294D6-073F-4227-88CD-43C76177DEB1}" destId="{97AB498D-D430-4251-A253-AF9DA2AAA11A}" srcOrd="9" destOrd="0" presId="urn:microsoft.com/office/officeart/2008/layout/LinedList"/>
    <dgm:cxn modelId="{C26B5E1E-1E66-4E5D-9651-F879B2CB3155}" type="presParOf" srcId="{97AB498D-D430-4251-A253-AF9DA2AAA11A}" destId="{652E555F-C0DA-41F9-A33B-D337D43EFC1A}" srcOrd="0" destOrd="0" presId="urn:microsoft.com/office/officeart/2008/layout/LinedList"/>
    <dgm:cxn modelId="{A26B82FF-30D7-434A-A2E5-B861DE48317A}" type="presParOf" srcId="{97AB498D-D430-4251-A253-AF9DA2AAA11A}" destId="{B44DDE99-5BE5-40BA-9B31-DD8B1D6DBDE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8A9B30-3A6F-4269-BBF1-8B95D50D2693}"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B3A3EFEB-03ED-46BA-A215-5FC388AD4A46}">
      <dgm:prSet/>
      <dgm:spPr/>
      <dgm:t>
        <a:bodyPr/>
        <a:lstStyle/>
        <a:p>
          <a:r>
            <a:rPr lang="en-GB"/>
            <a:t>Review The Standford Rape Case 2015</a:t>
          </a:r>
          <a:endParaRPr lang="en-US"/>
        </a:p>
      </dgm:t>
    </dgm:pt>
    <dgm:pt modelId="{F1D34B40-AEA6-4922-A01A-0A183D288A9A}" type="parTrans" cxnId="{6999B256-6E1C-4A4C-98CF-2347CD1B6256}">
      <dgm:prSet/>
      <dgm:spPr/>
      <dgm:t>
        <a:bodyPr/>
        <a:lstStyle/>
        <a:p>
          <a:endParaRPr lang="en-US"/>
        </a:p>
      </dgm:t>
    </dgm:pt>
    <dgm:pt modelId="{ABCC5D00-A566-48AB-A5E9-42200562F3E6}" type="sibTrans" cxnId="{6999B256-6E1C-4A4C-98CF-2347CD1B6256}">
      <dgm:prSet/>
      <dgm:spPr/>
      <dgm:t>
        <a:bodyPr/>
        <a:lstStyle/>
        <a:p>
          <a:endParaRPr lang="en-US"/>
        </a:p>
      </dgm:t>
    </dgm:pt>
    <dgm:pt modelId="{19CD89E7-7C64-4164-9B55-716B1218C934}">
      <dgm:prSet/>
      <dgm:spPr/>
      <dgm:t>
        <a:bodyPr/>
        <a:lstStyle/>
        <a:p>
          <a:r>
            <a:rPr lang="en-GB"/>
            <a:t>Independent News Paper: </a:t>
          </a:r>
          <a:endParaRPr lang="en-US"/>
        </a:p>
      </dgm:t>
    </dgm:pt>
    <dgm:pt modelId="{0FB58342-8AB6-4348-A360-DCC4E39F6890}" type="parTrans" cxnId="{BB16F533-48A9-4FFB-87DB-CAF66B1FEAB6}">
      <dgm:prSet/>
      <dgm:spPr/>
      <dgm:t>
        <a:bodyPr/>
        <a:lstStyle/>
        <a:p>
          <a:endParaRPr lang="en-US"/>
        </a:p>
      </dgm:t>
    </dgm:pt>
    <dgm:pt modelId="{0236992D-8CFF-4FD6-BF59-CCF3CBDF18CC}" type="sibTrans" cxnId="{BB16F533-48A9-4FFB-87DB-CAF66B1FEAB6}">
      <dgm:prSet/>
      <dgm:spPr/>
      <dgm:t>
        <a:bodyPr/>
        <a:lstStyle/>
        <a:p>
          <a:endParaRPr lang="en-US"/>
        </a:p>
      </dgm:t>
    </dgm:pt>
    <dgm:pt modelId="{2B90F5D1-7E9E-445F-8118-B7BCE5465BEE}">
      <dgm:prSet/>
      <dgm:spPr/>
      <dgm:t>
        <a:bodyPr/>
        <a:lstStyle/>
        <a:p>
          <a:r>
            <a:rPr lang="en-GB">
              <a:hlinkClick xmlns:r="http://schemas.openxmlformats.org/officeDocument/2006/relationships" r:id="rId1"/>
            </a:rPr>
            <a:t>Stanford University rape case: Victim's letter in full | The Independent | The Independent</a:t>
          </a:r>
          <a:r>
            <a:rPr lang="en-GB"/>
            <a:t> </a:t>
          </a:r>
          <a:endParaRPr lang="en-US"/>
        </a:p>
      </dgm:t>
    </dgm:pt>
    <dgm:pt modelId="{9EC2CB62-DB0C-45CA-AE6A-50F721DA674F}" type="parTrans" cxnId="{F10E3A03-9935-493B-99ED-79C6025B25AD}">
      <dgm:prSet/>
      <dgm:spPr/>
      <dgm:t>
        <a:bodyPr/>
        <a:lstStyle/>
        <a:p>
          <a:endParaRPr lang="en-US"/>
        </a:p>
      </dgm:t>
    </dgm:pt>
    <dgm:pt modelId="{D50038DA-7592-4AC7-9DFD-8D32EF1DF3F3}" type="sibTrans" cxnId="{F10E3A03-9935-493B-99ED-79C6025B25AD}">
      <dgm:prSet/>
      <dgm:spPr/>
      <dgm:t>
        <a:bodyPr/>
        <a:lstStyle/>
        <a:p>
          <a:endParaRPr lang="en-US"/>
        </a:p>
      </dgm:t>
    </dgm:pt>
    <dgm:pt modelId="{238842F8-605A-4A9D-9426-F3675DF2AEC9}" type="pres">
      <dgm:prSet presAssocID="{828A9B30-3A6F-4269-BBF1-8B95D50D2693}" presName="vert0" presStyleCnt="0">
        <dgm:presLayoutVars>
          <dgm:dir/>
          <dgm:animOne val="branch"/>
          <dgm:animLvl val="lvl"/>
        </dgm:presLayoutVars>
      </dgm:prSet>
      <dgm:spPr/>
    </dgm:pt>
    <dgm:pt modelId="{8F3DAB5D-2C9F-4C40-A65F-23D49B32A219}" type="pres">
      <dgm:prSet presAssocID="{B3A3EFEB-03ED-46BA-A215-5FC388AD4A46}" presName="thickLine" presStyleLbl="alignNode1" presStyleIdx="0" presStyleCnt="3"/>
      <dgm:spPr/>
    </dgm:pt>
    <dgm:pt modelId="{C58E6ACF-9CE3-4913-9BCE-02F34FF0B97D}" type="pres">
      <dgm:prSet presAssocID="{B3A3EFEB-03ED-46BA-A215-5FC388AD4A46}" presName="horz1" presStyleCnt="0"/>
      <dgm:spPr/>
    </dgm:pt>
    <dgm:pt modelId="{952E7754-DF1F-45E8-AF35-FE7643B382CC}" type="pres">
      <dgm:prSet presAssocID="{B3A3EFEB-03ED-46BA-A215-5FC388AD4A46}" presName="tx1" presStyleLbl="revTx" presStyleIdx="0" presStyleCnt="3"/>
      <dgm:spPr/>
    </dgm:pt>
    <dgm:pt modelId="{72A59666-C9A8-4BC9-9B35-5ACD0A90BD6F}" type="pres">
      <dgm:prSet presAssocID="{B3A3EFEB-03ED-46BA-A215-5FC388AD4A46}" presName="vert1" presStyleCnt="0"/>
      <dgm:spPr/>
    </dgm:pt>
    <dgm:pt modelId="{9700421E-747D-4393-998A-274B20E9E67B}" type="pres">
      <dgm:prSet presAssocID="{19CD89E7-7C64-4164-9B55-716B1218C934}" presName="thickLine" presStyleLbl="alignNode1" presStyleIdx="1" presStyleCnt="3"/>
      <dgm:spPr/>
    </dgm:pt>
    <dgm:pt modelId="{952DD25F-51A7-4C2C-89CA-EE10E1058A16}" type="pres">
      <dgm:prSet presAssocID="{19CD89E7-7C64-4164-9B55-716B1218C934}" presName="horz1" presStyleCnt="0"/>
      <dgm:spPr/>
    </dgm:pt>
    <dgm:pt modelId="{548015BF-E569-4DE8-8CAF-046B56BC686A}" type="pres">
      <dgm:prSet presAssocID="{19CD89E7-7C64-4164-9B55-716B1218C934}" presName="tx1" presStyleLbl="revTx" presStyleIdx="1" presStyleCnt="3"/>
      <dgm:spPr/>
    </dgm:pt>
    <dgm:pt modelId="{EA0D5DD0-1132-46D1-A91C-91BB2B39F3AE}" type="pres">
      <dgm:prSet presAssocID="{19CD89E7-7C64-4164-9B55-716B1218C934}" presName="vert1" presStyleCnt="0"/>
      <dgm:spPr/>
    </dgm:pt>
    <dgm:pt modelId="{D46EF3BA-0846-42A3-962F-1D754D301684}" type="pres">
      <dgm:prSet presAssocID="{2B90F5D1-7E9E-445F-8118-B7BCE5465BEE}" presName="thickLine" presStyleLbl="alignNode1" presStyleIdx="2" presStyleCnt="3"/>
      <dgm:spPr/>
    </dgm:pt>
    <dgm:pt modelId="{BDD65023-9F03-480E-BA26-7F8AD7288306}" type="pres">
      <dgm:prSet presAssocID="{2B90F5D1-7E9E-445F-8118-B7BCE5465BEE}" presName="horz1" presStyleCnt="0"/>
      <dgm:spPr/>
    </dgm:pt>
    <dgm:pt modelId="{3E376E09-BB32-41E4-91AA-4DCB60DD01D8}" type="pres">
      <dgm:prSet presAssocID="{2B90F5D1-7E9E-445F-8118-B7BCE5465BEE}" presName="tx1" presStyleLbl="revTx" presStyleIdx="2" presStyleCnt="3"/>
      <dgm:spPr/>
    </dgm:pt>
    <dgm:pt modelId="{538BC6B6-F194-4AF8-B852-E31C3E968F97}" type="pres">
      <dgm:prSet presAssocID="{2B90F5D1-7E9E-445F-8118-B7BCE5465BEE}" presName="vert1" presStyleCnt="0"/>
      <dgm:spPr/>
    </dgm:pt>
  </dgm:ptLst>
  <dgm:cxnLst>
    <dgm:cxn modelId="{F10E3A03-9935-493B-99ED-79C6025B25AD}" srcId="{828A9B30-3A6F-4269-BBF1-8B95D50D2693}" destId="{2B90F5D1-7E9E-445F-8118-B7BCE5465BEE}" srcOrd="2" destOrd="0" parTransId="{9EC2CB62-DB0C-45CA-AE6A-50F721DA674F}" sibTransId="{D50038DA-7592-4AC7-9DFD-8D32EF1DF3F3}"/>
    <dgm:cxn modelId="{BB16F533-48A9-4FFB-87DB-CAF66B1FEAB6}" srcId="{828A9B30-3A6F-4269-BBF1-8B95D50D2693}" destId="{19CD89E7-7C64-4164-9B55-716B1218C934}" srcOrd="1" destOrd="0" parTransId="{0FB58342-8AB6-4348-A360-DCC4E39F6890}" sibTransId="{0236992D-8CFF-4FD6-BF59-CCF3CBDF18CC}"/>
    <dgm:cxn modelId="{6999B256-6E1C-4A4C-98CF-2347CD1B6256}" srcId="{828A9B30-3A6F-4269-BBF1-8B95D50D2693}" destId="{B3A3EFEB-03ED-46BA-A215-5FC388AD4A46}" srcOrd="0" destOrd="0" parTransId="{F1D34B40-AEA6-4922-A01A-0A183D288A9A}" sibTransId="{ABCC5D00-A566-48AB-A5E9-42200562F3E6}"/>
    <dgm:cxn modelId="{D867F68C-FA6C-49F6-A822-EBE585404383}" type="presOf" srcId="{2B90F5D1-7E9E-445F-8118-B7BCE5465BEE}" destId="{3E376E09-BB32-41E4-91AA-4DCB60DD01D8}" srcOrd="0" destOrd="0" presId="urn:microsoft.com/office/officeart/2008/layout/LinedList"/>
    <dgm:cxn modelId="{A55E84BF-6E92-4177-B2A8-3F53D73D6DEA}" type="presOf" srcId="{19CD89E7-7C64-4164-9B55-716B1218C934}" destId="{548015BF-E569-4DE8-8CAF-046B56BC686A}" srcOrd="0" destOrd="0" presId="urn:microsoft.com/office/officeart/2008/layout/LinedList"/>
    <dgm:cxn modelId="{41DC3CC7-E3C8-427F-B19B-3D5DC1868F3A}" type="presOf" srcId="{B3A3EFEB-03ED-46BA-A215-5FC388AD4A46}" destId="{952E7754-DF1F-45E8-AF35-FE7643B382CC}" srcOrd="0" destOrd="0" presId="urn:microsoft.com/office/officeart/2008/layout/LinedList"/>
    <dgm:cxn modelId="{979F1AF9-182F-467E-9C29-84FBA5588FCA}" type="presOf" srcId="{828A9B30-3A6F-4269-BBF1-8B95D50D2693}" destId="{238842F8-605A-4A9D-9426-F3675DF2AEC9}" srcOrd="0" destOrd="0" presId="urn:microsoft.com/office/officeart/2008/layout/LinedList"/>
    <dgm:cxn modelId="{DB9DC733-4118-4D6C-8C9F-8F04C008715B}" type="presParOf" srcId="{238842F8-605A-4A9D-9426-F3675DF2AEC9}" destId="{8F3DAB5D-2C9F-4C40-A65F-23D49B32A219}" srcOrd="0" destOrd="0" presId="urn:microsoft.com/office/officeart/2008/layout/LinedList"/>
    <dgm:cxn modelId="{BE9F5A87-2624-49F6-A9C3-A27F0BA1E087}" type="presParOf" srcId="{238842F8-605A-4A9D-9426-F3675DF2AEC9}" destId="{C58E6ACF-9CE3-4913-9BCE-02F34FF0B97D}" srcOrd="1" destOrd="0" presId="urn:microsoft.com/office/officeart/2008/layout/LinedList"/>
    <dgm:cxn modelId="{104A19BB-575A-4C40-B4B4-D81375413348}" type="presParOf" srcId="{C58E6ACF-9CE3-4913-9BCE-02F34FF0B97D}" destId="{952E7754-DF1F-45E8-AF35-FE7643B382CC}" srcOrd="0" destOrd="0" presId="urn:microsoft.com/office/officeart/2008/layout/LinedList"/>
    <dgm:cxn modelId="{06BC18B0-A667-49B3-86B2-A79D5AB93E20}" type="presParOf" srcId="{C58E6ACF-9CE3-4913-9BCE-02F34FF0B97D}" destId="{72A59666-C9A8-4BC9-9B35-5ACD0A90BD6F}" srcOrd="1" destOrd="0" presId="urn:microsoft.com/office/officeart/2008/layout/LinedList"/>
    <dgm:cxn modelId="{8F0AE4D5-D83B-47EC-8CA6-655C096F31AB}" type="presParOf" srcId="{238842F8-605A-4A9D-9426-F3675DF2AEC9}" destId="{9700421E-747D-4393-998A-274B20E9E67B}" srcOrd="2" destOrd="0" presId="urn:microsoft.com/office/officeart/2008/layout/LinedList"/>
    <dgm:cxn modelId="{5A37656A-EDAD-4CCB-B608-8BC2F3AEC995}" type="presParOf" srcId="{238842F8-605A-4A9D-9426-F3675DF2AEC9}" destId="{952DD25F-51A7-4C2C-89CA-EE10E1058A16}" srcOrd="3" destOrd="0" presId="urn:microsoft.com/office/officeart/2008/layout/LinedList"/>
    <dgm:cxn modelId="{0048B9DC-F0E4-4E89-9063-28A1B4BF90D0}" type="presParOf" srcId="{952DD25F-51A7-4C2C-89CA-EE10E1058A16}" destId="{548015BF-E569-4DE8-8CAF-046B56BC686A}" srcOrd="0" destOrd="0" presId="urn:microsoft.com/office/officeart/2008/layout/LinedList"/>
    <dgm:cxn modelId="{9B0E260F-51EE-4607-B360-890DF4D5DE4C}" type="presParOf" srcId="{952DD25F-51A7-4C2C-89CA-EE10E1058A16}" destId="{EA0D5DD0-1132-46D1-A91C-91BB2B39F3AE}" srcOrd="1" destOrd="0" presId="urn:microsoft.com/office/officeart/2008/layout/LinedList"/>
    <dgm:cxn modelId="{5B22A4C1-AD88-4367-A2B8-6DA7303C1B74}" type="presParOf" srcId="{238842F8-605A-4A9D-9426-F3675DF2AEC9}" destId="{D46EF3BA-0846-42A3-962F-1D754D301684}" srcOrd="4" destOrd="0" presId="urn:microsoft.com/office/officeart/2008/layout/LinedList"/>
    <dgm:cxn modelId="{25237A39-CD47-4FFD-B540-3FE492D83E73}" type="presParOf" srcId="{238842F8-605A-4A9D-9426-F3675DF2AEC9}" destId="{BDD65023-9F03-480E-BA26-7F8AD7288306}" srcOrd="5" destOrd="0" presId="urn:microsoft.com/office/officeart/2008/layout/LinedList"/>
    <dgm:cxn modelId="{C0F9235B-CA22-4CC0-B3F4-A1D0E2A56974}" type="presParOf" srcId="{BDD65023-9F03-480E-BA26-7F8AD7288306}" destId="{3E376E09-BB32-41E4-91AA-4DCB60DD01D8}" srcOrd="0" destOrd="0" presId="urn:microsoft.com/office/officeart/2008/layout/LinedList"/>
    <dgm:cxn modelId="{B1CEA95F-75AD-4836-86F8-AC203ACF7B06}" type="presParOf" srcId="{BDD65023-9F03-480E-BA26-7F8AD7288306}" destId="{538BC6B6-F194-4AF8-B852-E31C3E968F9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10E6AEC-73DB-4A6D-AFDE-FCA5CA73F6EF}" type="doc">
      <dgm:prSet loTypeId="urn:microsoft.com/office/officeart/2005/8/layout/pList2" loCatId="list" qsTypeId="urn:microsoft.com/office/officeart/2005/8/quickstyle/simple1" qsCatId="simple" csTypeId="urn:microsoft.com/office/officeart/2005/8/colors/accent1_2" csCatId="accent1" phldr="1"/>
      <dgm:spPr/>
    </dgm:pt>
    <dgm:pt modelId="{5EA88163-EA69-4DBE-BF1C-0168BD0B7D1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Screening the witness from the accused</a:t>
          </a:r>
        </a:p>
      </dgm:t>
    </dgm:pt>
    <dgm:pt modelId="{A8C5C97A-D3F1-4FB4-858E-39D0C45B2572}" type="parTrans" cxnId="{8D2881AD-E980-465D-A48E-E535A2F12336}">
      <dgm:prSet/>
      <dgm:spPr/>
      <dgm:t>
        <a:bodyPr/>
        <a:lstStyle/>
        <a:p>
          <a:endParaRPr lang="en-GB"/>
        </a:p>
      </dgm:t>
    </dgm:pt>
    <dgm:pt modelId="{6113DB03-ADF2-469F-BFC6-A23453252941}" type="sibTrans" cxnId="{8D2881AD-E980-465D-A48E-E535A2F12336}">
      <dgm:prSet/>
      <dgm:spPr/>
      <dgm:t>
        <a:bodyPr/>
        <a:lstStyle/>
        <a:p>
          <a:endParaRPr lang="en-GB"/>
        </a:p>
      </dgm:t>
    </dgm:pt>
    <dgm:pt modelId="{F99258FB-B68B-4C1D-8403-F58B0BF0990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Giving evidence by means of a TV link</a:t>
          </a:r>
        </a:p>
      </dgm:t>
    </dgm:pt>
    <dgm:pt modelId="{E71D6261-3903-4D00-A69E-3C4B127ED0CE}" type="parTrans" cxnId="{29761615-37EB-48F6-B2FD-79C9F4BF0ECE}">
      <dgm:prSet/>
      <dgm:spPr/>
      <dgm:t>
        <a:bodyPr/>
        <a:lstStyle/>
        <a:p>
          <a:endParaRPr lang="en-GB"/>
        </a:p>
      </dgm:t>
    </dgm:pt>
    <dgm:pt modelId="{7AB1A850-B23A-4D07-BC50-7A591DC66D3E}" type="sibTrans" cxnId="{29761615-37EB-48F6-B2FD-79C9F4BF0ECE}">
      <dgm:prSet/>
      <dgm:spPr/>
      <dgm:t>
        <a:bodyPr/>
        <a:lstStyle/>
        <a:p>
          <a:endParaRPr lang="en-GB"/>
        </a:p>
      </dgm:t>
    </dgm:pt>
    <dgm:pt modelId="{BF78EDB2-50BA-481F-899B-5702AA5A0B91}" type="pres">
      <dgm:prSet presAssocID="{010E6AEC-73DB-4A6D-AFDE-FCA5CA73F6EF}" presName="Name0" presStyleCnt="0">
        <dgm:presLayoutVars>
          <dgm:dir/>
          <dgm:resizeHandles val="exact"/>
        </dgm:presLayoutVars>
      </dgm:prSet>
      <dgm:spPr/>
    </dgm:pt>
    <dgm:pt modelId="{BB1902AA-3EDC-4476-8BA7-B2E3FE148E83}" type="pres">
      <dgm:prSet presAssocID="{010E6AEC-73DB-4A6D-AFDE-FCA5CA73F6EF}" presName="bkgdShp" presStyleLbl="alignAccFollowNode1" presStyleIdx="0" presStyleCnt="1"/>
      <dgm:spPr>
        <a:solidFill>
          <a:schemeClr val="accent2">
            <a:lumMod val="60000"/>
            <a:lumOff val="40000"/>
            <a:alpha val="90000"/>
          </a:schemeClr>
        </a:solidFill>
        <a:ln>
          <a:solidFill>
            <a:schemeClr val="tx1">
              <a:alpha val="90000"/>
            </a:schemeClr>
          </a:solidFill>
        </a:ln>
      </dgm:spPr>
    </dgm:pt>
    <dgm:pt modelId="{A7881F52-1908-4660-876A-36459C2199E5}" type="pres">
      <dgm:prSet presAssocID="{010E6AEC-73DB-4A6D-AFDE-FCA5CA73F6EF}" presName="linComp" presStyleCnt="0"/>
      <dgm:spPr/>
    </dgm:pt>
    <dgm:pt modelId="{7A36E53D-530C-4E53-AFBE-76CDBE247777}" type="pres">
      <dgm:prSet presAssocID="{5EA88163-EA69-4DBE-BF1C-0168BD0B7D12}" presName="compNode" presStyleCnt="0"/>
      <dgm:spPr/>
    </dgm:pt>
    <dgm:pt modelId="{601DAB12-D792-47CE-8D69-F4A4ED7B3C08}" type="pres">
      <dgm:prSet presAssocID="{5EA88163-EA69-4DBE-BF1C-0168BD0B7D12}" presName="node" presStyleLbl="node1" presStyleIdx="0" presStyleCnt="2">
        <dgm:presLayoutVars>
          <dgm:bulletEnabled val="1"/>
        </dgm:presLayoutVars>
      </dgm:prSet>
      <dgm:spPr/>
    </dgm:pt>
    <dgm:pt modelId="{0A72B306-DDAB-4D26-B36E-FEE9D03C3BEE}" type="pres">
      <dgm:prSet presAssocID="{5EA88163-EA69-4DBE-BF1C-0168BD0B7D12}" presName="invisiNode" presStyleLbl="node1" presStyleIdx="0" presStyleCnt="2"/>
      <dgm:spPr/>
    </dgm:pt>
    <dgm:pt modelId="{F6CBAD31-2F8A-42D3-8803-0D806601CBE9}" type="pres">
      <dgm:prSet presAssocID="{5EA88163-EA69-4DBE-BF1C-0168BD0B7D12}" presName="imagNode" presStyleLbl="fgImgPlace1" presStyleIdx="0" presStyleCnt="2"/>
      <dgm:spPr>
        <a:blipFill rotWithShape="1">
          <a:blip xmlns:r="http://schemas.openxmlformats.org/officeDocument/2006/relationships" r:embed="rId1"/>
          <a:srcRect/>
          <a:stretch>
            <a:fillRect/>
          </a:stretch>
        </a:blipFill>
        <a:ln>
          <a:solidFill>
            <a:schemeClr val="tx1"/>
          </a:solidFill>
        </a:ln>
      </dgm:spPr>
    </dgm:pt>
    <dgm:pt modelId="{4CBEF841-EED3-46F2-B8FA-AF58D8C6E8AB}" type="pres">
      <dgm:prSet presAssocID="{6113DB03-ADF2-469F-BFC6-A23453252941}" presName="sibTrans" presStyleLbl="sibTrans2D1" presStyleIdx="0" presStyleCnt="0"/>
      <dgm:spPr/>
    </dgm:pt>
    <dgm:pt modelId="{C3575E1A-7DF4-4EED-8FE6-A84C47CBBA38}" type="pres">
      <dgm:prSet presAssocID="{F99258FB-B68B-4C1D-8403-F58B0BF09900}" presName="compNode" presStyleCnt="0"/>
      <dgm:spPr/>
    </dgm:pt>
    <dgm:pt modelId="{6E8C608E-6F32-481E-A1D8-52F57B72F082}" type="pres">
      <dgm:prSet presAssocID="{F99258FB-B68B-4C1D-8403-F58B0BF09900}" presName="node" presStyleLbl="node1" presStyleIdx="1" presStyleCnt="2">
        <dgm:presLayoutVars>
          <dgm:bulletEnabled val="1"/>
        </dgm:presLayoutVars>
      </dgm:prSet>
      <dgm:spPr/>
    </dgm:pt>
    <dgm:pt modelId="{9DE59D6A-8CD3-4F9E-AE7B-9EAC576BC086}" type="pres">
      <dgm:prSet presAssocID="{F99258FB-B68B-4C1D-8403-F58B0BF09900}" presName="invisiNode" presStyleLbl="node1" presStyleIdx="1" presStyleCnt="2"/>
      <dgm:spPr/>
    </dgm:pt>
    <dgm:pt modelId="{C84B9DF4-CBB9-476C-A0AD-21174F9780E7}" type="pres">
      <dgm:prSet presAssocID="{F99258FB-B68B-4C1D-8403-F58B0BF09900}" presName="imagNode" presStyleLbl="fgImgPlace1" presStyleIdx="1" presStyleCnt="2"/>
      <dgm:spPr>
        <a:blipFill rotWithShape="1">
          <a:blip xmlns:r="http://schemas.openxmlformats.org/officeDocument/2006/relationships" r:embed="rId2"/>
          <a:srcRect/>
          <a:stretch>
            <a:fillRect t="-6000" b="-6000"/>
          </a:stretch>
        </a:blipFill>
        <a:ln>
          <a:solidFill>
            <a:schemeClr val="tx1"/>
          </a:solidFill>
        </a:ln>
      </dgm:spPr>
    </dgm:pt>
  </dgm:ptLst>
  <dgm:cxnLst>
    <dgm:cxn modelId="{3B28B914-B495-4454-B758-75C86D31F7B3}" type="presOf" srcId="{6113DB03-ADF2-469F-BFC6-A23453252941}" destId="{4CBEF841-EED3-46F2-B8FA-AF58D8C6E8AB}" srcOrd="0" destOrd="0" presId="urn:microsoft.com/office/officeart/2005/8/layout/pList2"/>
    <dgm:cxn modelId="{29761615-37EB-48F6-B2FD-79C9F4BF0ECE}" srcId="{010E6AEC-73DB-4A6D-AFDE-FCA5CA73F6EF}" destId="{F99258FB-B68B-4C1D-8403-F58B0BF09900}" srcOrd="1" destOrd="0" parTransId="{E71D6261-3903-4D00-A69E-3C4B127ED0CE}" sibTransId="{7AB1A850-B23A-4D07-BC50-7A591DC66D3E}"/>
    <dgm:cxn modelId="{13A20E5F-4D0C-4C84-913B-63C44A86C70C}" type="presOf" srcId="{F99258FB-B68B-4C1D-8403-F58B0BF09900}" destId="{6E8C608E-6F32-481E-A1D8-52F57B72F082}" srcOrd="0" destOrd="0" presId="urn:microsoft.com/office/officeart/2005/8/layout/pList2"/>
    <dgm:cxn modelId="{1B99A872-52DD-40B3-809E-D352AD056129}" type="presOf" srcId="{5EA88163-EA69-4DBE-BF1C-0168BD0B7D12}" destId="{601DAB12-D792-47CE-8D69-F4A4ED7B3C08}" srcOrd="0" destOrd="0" presId="urn:microsoft.com/office/officeart/2005/8/layout/pList2"/>
    <dgm:cxn modelId="{8D2881AD-E980-465D-A48E-E535A2F12336}" srcId="{010E6AEC-73DB-4A6D-AFDE-FCA5CA73F6EF}" destId="{5EA88163-EA69-4DBE-BF1C-0168BD0B7D12}" srcOrd="0" destOrd="0" parTransId="{A8C5C97A-D3F1-4FB4-858E-39D0C45B2572}" sibTransId="{6113DB03-ADF2-469F-BFC6-A23453252941}"/>
    <dgm:cxn modelId="{ED2369F7-FBAF-489D-8CC8-82FE33934B8D}" type="presOf" srcId="{010E6AEC-73DB-4A6D-AFDE-FCA5CA73F6EF}" destId="{BF78EDB2-50BA-481F-899B-5702AA5A0B91}" srcOrd="0" destOrd="0" presId="urn:microsoft.com/office/officeart/2005/8/layout/pList2"/>
    <dgm:cxn modelId="{EA492BC1-C087-4F7A-B6BD-219B6E05C9D3}" type="presParOf" srcId="{BF78EDB2-50BA-481F-899B-5702AA5A0B91}" destId="{BB1902AA-3EDC-4476-8BA7-B2E3FE148E83}" srcOrd="0" destOrd="0" presId="urn:microsoft.com/office/officeart/2005/8/layout/pList2"/>
    <dgm:cxn modelId="{7E2626A8-E214-41BA-BE90-A179E0103157}" type="presParOf" srcId="{BF78EDB2-50BA-481F-899B-5702AA5A0B91}" destId="{A7881F52-1908-4660-876A-36459C2199E5}" srcOrd="1" destOrd="0" presId="urn:microsoft.com/office/officeart/2005/8/layout/pList2"/>
    <dgm:cxn modelId="{6DFE0A5D-0B24-4BC9-B35D-0B28DB619343}" type="presParOf" srcId="{A7881F52-1908-4660-876A-36459C2199E5}" destId="{7A36E53D-530C-4E53-AFBE-76CDBE247777}" srcOrd="0" destOrd="0" presId="urn:microsoft.com/office/officeart/2005/8/layout/pList2"/>
    <dgm:cxn modelId="{C7A47F9D-94A0-40FB-8FF0-40DEF702213F}" type="presParOf" srcId="{7A36E53D-530C-4E53-AFBE-76CDBE247777}" destId="{601DAB12-D792-47CE-8D69-F4A4ED7B3C08}" srcOrd="0" destOrd="0" presId="urn:microsoft.com/office/officeart/2005/8/layout/pList2"/>
    <dgm:cxn modelId="{F91C459D-BB48-4146-B1C5-A81A0C262417}" type="presParOf" srcId="{7A36E53D-530C-4E53-AFBE-76CDBE247777}" destId="{0A72B306-DDAB-4D26-B36E-FEE9D03C3BEE}" srcOrd="1" destOrd="0" presId="urn:microsoft.com/office/officeart/2005/8/layout/pList2"/>
    <dgm:cxn modelId="{D7076821-B084-42A8-9621-58ADA1127126}" type="presParOf" srcId="{7A36E53D-530C-4E53-AFBE-76CDBE247777}" destId="{F6CBAD31-2F8A-42D3-8803-0D806601CBE9}" srcOrd="2" destOrd="0" presId="urn:microsoft.com/office/officeart/2005/8/layout/pList2"/>
    <dgm:cxn modelId="{AA3223B8-2E12-4261-BAA3-109C09113827}" type="presParOf" srcId="{A7881F52-1908-4660-876A-36459C2199E5}" destId="{4CBEF841-EED3-46F2-B8FA-AF58D8C6E8AB}" srcOrd="1" destOrd="0" presId="urn:microsoft.com/office/officeart/2005/8/layout/pList2"/>
    <dgm:cxn modelId="{DB7D748B-188E-4FBB-B68E-FAAFECDEF64D}" type="presParOf" srcId="{A7881F52-1908-4660-876A-36459C2199E5}" destId="{C3575E1A-7DF4-4EED-8FE6-A84C47CBBA38}" srcOrd="2" destOrd="0" presId="urn:microsoft.com/office/officeart/2005/8/layout/pList2"/>
    <dgm:cxn modelId="{3C1E42F3-3BB3-4FD0-BA3E-A9D8EA265EDD}" type="presParOf" srcId="{C3575E1A-7DF4-4EED-8FE6-A84C47CBBA38}" destId="{6E8C608E-6F32-481E-A1D8-52F57B72F082}" srcOrd="0" destOrd="0" presId="urn:microsoft.com/office/officeart/2005/8/layout/pList2"/>
    <dgm:cxn modelId="{34A920DE-BF8E-48B0-BCBA-A50E6EDD4248}" type="presParOf" srcId="{C3575E1A-7DF4-4EED-8FE6-A84C47CBBA38}" destId="{9DE59D6A-8CD3-4F9E-AE7B-9EAC576BC086}" srcOrd="1" destOrd="0" presId="urn:microsoft.com/office/officeart/2005/8/layout/pList2"/>
    <dgm:cxn modelId="{C7FC01DE-8517-4440-BB13-579E01C5AB9B}" type="presParOf" srcId="{C3575E1A-7DF4-4EED-8FE6-A84C47CBBA38}" destId="{C84B9DF4-CBB9-476C-A0AD-21174F9780E7}" srcOrd="2" destOrd="0" presId="urn:microsoft.com/office/officeart/2005/8/layout/p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10E6AEC-73DB-4A6D-AFDE-FCA5CA73F6EF}" type="doc">
      <dgm:prSet loTypeId="urn:microsoft.com/office/officeart/2005/8/layout/pList2" loCatId="list" qsTypeId="urn:microsoft.com/office/officeart/2005/8/quickstyle/simple1" qsCatId="simple" csTypeId="urn:microsoft.com/office/officeart/2005/8/colors/accent1_2" csCatId="accent1" phldr="1"/>
      <dgm:spPr/>
    </dgm:pt>
    <dgm:pt modelId="{5EA88163-EA69-4DBE-BF1C-0168BD0B7D1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Removal of wigs &amp; gowns</a:t>
          </a:r>
        </a:p>
      </dgm:t>
    </dgm:pt>
    <dgm:pt modelId="{A8C5C97A-D3F1-4FB4-858E-39D0C45B2572}" type="parTrans" cxnId="{8D2881AD-E980-465D-A48E-E535A2F12336}">
      <dgm:prSet/>
      <dgm:spPr/>
      <dgm:t>
        <a:bodyPr/>
        <a:lstStyle/>
        <a:p>
          <a:endParaRPr lang="en-GB"/>
        </a:p>
      </dgm:t>
    </dgm:pt>
    <dgm:pt modelId="{6113DB03-ADF2-469F-BFC6-A23453252941}" type="sibTrans" cxnId="{8D2881AD-E980-465D-A48E-E535A2F12336}">
      <dgm:prSet/>
      <dgm:spPr/>
      <dgm:t>
        <a:bodyPr/>
        <a:lstStyle/>
        <a:p>
          <a:endParaRPr lang="en-GB"/>
        </a:p>
      </dgm:t>
    </dgm:pt>
    <dgm:pt modelId="{F99258FB-B68B-4C1D-8403-F58B0BF0990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Video recorded interview</a:t>
          </a:r>
        </a:p>
      </dgm:t>
    </dgm:pt>
    <dgm:pt modelId="{E71D6261-3903-4D00-A69E-3C4B127ED0CE}" type="parTrans" cxnId="{29761615-37EB-48F6-B2FD-79C9F4BF0ECE}">
      <dgm:prSet/>
      <dgm:spPr/>
      <dgm:t>
        <a:bodyPr/>
        <a:lstStyle/>
        <a:p>
          <a:endParaRPr lang="en-GB"/>
        </a:p>
      </dgm:t>
    </dgm:pt>
    <dgm:pt modelId="{7AB1A850-B23A-4D07-BC50-7A591DC66D3E}" type="sibTrans" cxnId="{29761615-37EB-48F6-B2FD-79C9F4BF0ECE}">
      <dgm:prSet/>
      <dgm:spPr/>
      <dgm:t>
        <a:bodyPr/>
        <a:lstStyle/>
        <a:p>
          <a:endParaRPr lang="en-GB"/>
        </a:p>
      </dgm:t>
    </dgm:pt>
    <dgm:pt modelId="{BF78EDB2-50BA-481F-899B-5702AA5A0B91}" type="pres">
      <dgm:prSet presAssocID="{010E6AEC-73DB-4A6D-AFDE-FCA5CA73F6EF}" presName="Name0" presStyleCnt="0">
        <dgm:presLayoutVars>
          <dgm:dir/>
          <dgm:resizeHandles val="exact"/>
        </dgm:presLayoutVars>
      </dgm:prSet>
      <dgm:spPr/>
    </dgm:pt>
    <dgm:pt modelId="{BB1902AA-3EDC-4476-8BA7-B2E3FE148E83}" type="pres">
      <dgm:prSet presAssocID="{010E6AEC-73DB-4A6D-AFDE-FCA5CA73F6EF}" presName="bkgdShp" presStyleLbl="alignAccFollowNode1" presStyleIdx="0" presStyleCnt="1"/>
      <dgm:spPr>
        <a:solidFill>
          <a:schemeClr val="accent2">
            <a:lumMod val="60000"/>
            <a:lumOff val="40000"/>
            <a:alpha val="90000"/>
          </a:schemeClr>
        </a:solidFill>
        <a:ln>
          <a:solidFill>
            <a:schemeClr val="tx1">
              <a:alpha val="90000"/>
            </a:schemeClr>
          </a:solidFill>
        </a:ln>
      </dgm:spPr>
    </dgm:pt>
    <dgm:pt modelId="{A7881F52-1908-4660-876A-36459C2199E5}" type="pres">
      <dgm:prSet presAssocID="{010E6AEC-73DB-4A6D-AFDE-FCA5CA73F6EF}" presName="linComp" presStyleCnt="0"/>
      <dgm:spPr/>
    </dgm:pt>
    <dgm:pt modelId="{7A36E53D-530C-4E53-AFBE-76CDBE247777}" type="pres">
      <dgm:prSet presAssocID="{5EA88163-EA69-4DBE-BF1C-0168BD0B7D12}" presName="compNode" presStyleCnt="0"/>
      <dgm:spPr/>
    </dgm:pt>
    <dgm:pt modelId="{601DAB12-D792-47CE-8D69-F4A4ED7B3C08}" type="pres">
      <dgm:prSet presAssocID="{5EA88163-EA69-4DBE-BF1C-0168BD0B7D12}" presName="node" presStyleLbl="node1" presStyleIdx="0" presStyleCnt="2">
        <dgm:presLayoutVars>
          <dgm:bulletEnabled val="1"/>
        </dgm:presLayoutVars>
      </dgm:prSet>
      <dgm:spPr/>
    </dgm:pt>
    <dgm:pt modelId="{0A72B306-DDAB-4D26-B36E-FEE9D03C3BEE}" type="pres">
      <dgm:prSet presAssocID="{5EA88163-EA69-4DBE-BF1C-0168BD0B7D12}" presName="invisiNode" presStyleLbl="node1" presStyleIdx="0" presStyleCnt="2"/>
      <dgm:spPr/>
    </dgm:pt>
    <dgm:pt modelId="{F6CBAD31-2F8A-42D3-8803-0D806601CBE9}" type="pres">
      <dgm:prSet presAssocID="{5EA88163-EA69-4DBE-BF1C-0168BD0B7D12}" presName="imagNode" presStyleLbl="fgImgPlace1" presStyleIdx="0" presStyleCnt="2" custLinFactX="9600" custLinFactNeighborX="100000" custLinFactNeighborY="-1137"/>
      <dgm:spPr>
        <a:blipFill rotWithShape="1">
          <a:blip xmlns:r="http://schemas.openxmlformats.org/officeDocument/2006/relationships" r:embed="rId1"/>
          <a:srcRect/>
          <a:stretch>
            <a:fillRect t="-5000" b="-5000"/>
          </a:stretch>
        </a:blipFill>
        <a:ln>
          <a:solidFill>
            <a:schemeClr val="tx1"/>
          </a:solidFill>
        </a:ln>
      </dgm:spPr>
    </dgm:pt>
    <dgm:pt modelId="{4CBEF841-EED3-46F2-B8FA-AF58D8C6E8AB}" type="pres">
      <dgm:prSet presAssocID="{6113DB03-ADF2-469F-BFC6-A23453252941}" presName="sibTrans" presStyleLbl="sibTrans2D1" presStyleIdx="0" presStyleCnt="0"/>
      <dgm:spPr/>
    </dgm:pt>
    <dgm:pt modelId="{C3575E1A-7DF4-4EED-8FE6-A84C47CBBA38}" type="pres">
      <dgm:prSet presAssocID="{F99258FB-B68B-4C1D-8403-F58B0BF09900}" presName="compNode" presStyleCnt="0"/>
      <dgm:spPr/>
    </dgm:pt>
    <dgm:pt modelId="{6E8C608E-6F32-481E-A1D8-52F57B72F082}" type="pres">
      <dgm:prSet presAssocID="{F99258FB-B68B-4C1D-8403-F58B0BF09900}" presName="node" presStyleLbl="node1" presStyleIdx="1" presStyleCnt="2">
        <dgm:presLayoutVars>
          <dgm:bulletEnabled val="1"/>
        </dgm:presLayoutVars>
      </dgm:prSet>
      <dgm:spPr/>
    </dgm:pt>
    <dgm:pt modelId="{9DE59D6A-8CD3-4F9E-AE7B-9EAC576BC086}" type="pres">
      <dgm:prSet presAssocID="{F99258FB-B68B-4C1D-8403-F58B0BF09900}" presName="invisiNode" presStyleLbl="node1" presStyleIdx="1" presStyleCnt="2"/>
      <dgm:spPr/>
    </dgm:pt>
    <dgm:pt modelId="{C84B9DF4-CBB9-476C-A0AD-21174F9780E7}" type="pres">
      <dgm:prSet presAssocID="{F99258FB-B68B-4C1D-8403-F58B0BF09900}" presName="imagNode" presStyleLbl="fgImgPlace1" presStyleIdx="1" presStyleCnt="2" custLinFactX="-7296" custLinFactNeighborX="-100000" custLinFactNeighborY="-1"/>
      <dgm:spPr>
        <a:blipFill rotWithShape="1">
          <a:blip xmlns:r="http://schemas.openxmlformats.org/officeDocument/2006/relationships" r:embed="rId2"/>
          <a:srcRect/>
          <a:stretch>
            <a:fillRect t="-10000" b="-10000"/>
          </a:stretch>
        </a:blipFill>
        <a:ln>
          <a:solidFill>
            <a:schemeClr val="tx1"/>
          </a:solidFill>
        </a:ln>
      </dgm:spPr>
    </dgm:pt>
  </dgm:ptLst>
  <dgm:cxnLst>
    <dgm:cxn modelId="{3B28B914-B495-4454-B758-75C86D31F7B3}" type="presOf" srcId="{6113DB03-ADF2-469F-BFC6-A23453252941}" destId="{4CBEF841-EED3-46F2-B8FA-AF58D8C6E8AB}" srcOrd="0" destOrd="0" presId="urn:microsoft.com/office/officeart/2005/8/layout/pList2"/>
    <dgm:cxn modelId="{29761615-37EB-48F6-B2FD-79C9F4BF0ECE}" srcId="{010E6AEC-73DB-4A6D-AFDE-FCA5CA73F6EF}" destId="{F99258FB-B68B-4C1D-8403-F58B0BF09900}" srcOrd="1" destOrd="0" parTransId="{E71D6261-3903-4D00-A69E-3C4B127ED0CE}" sibTransId="{7AB1A850-B23A-4D07-BC50-7A591DC66D3E}"/>
    <dgm:cxn modelId="{13A20E5F-4D0C-4C84-913B-63C44A86C70C}" type="presOf" srcId="{F99258FB-B68B-4C1D-8403-F58B0BF09900}" destId="{6E8C608E-6F32-481E-A1D8-52F57B72F082}" srcOrd="0" destOrd="0" presId="urn:microsoft.com/office/officeart/2005/8/layout/pList2"/>
    <dgm:cxn modelId="{1B99A872-52DD-40B3-809E-D352AD056129}" type="presOf" srcId="{5EA88163-EA69-4DBE-BF1C-0168BD0B7D12}" destId="{601DAB12-D792-47CE-8D69-F4A4ED7B3C08}" srcOrd="0" destOrd="0" presId="urn:microsoft.com/office/officeart/2005/8/layout/pList2"/>
    <dgm:cxn modelId="{8D2881AD-E980-465D-A48E-E535A2F12336}" srcId="{010E6AEC-73DB-4A6D-AFDE-FCA5CA73F6EF}" destId="{5EA88163-EA69-4DBE-BF1C-0168BD0B7D12}" srcOrd="0" destOrd="0" parTransId="{A8C5C97A-D3F1-4FB4-858E-39D0C45B2572}" sibTransId="{6113DB03-ADF2-469F-BFC6-A23453252941}"/>
    <dgm:cxn modelId="{ED2369F7-FBAF-489D-8CC8-82FE33934B8D}" type="presOf" srcId="{010E6AEC-73DB-4A6D-AFDE-FCA5CA73F6EF}" destId="{BF78EDB2-50BA-481F-899B-5702AA5A0B91}" srcOrd="0" destOrd="0" presId="urn:microsoft.com/office/officeart/2005/8/layout/pList2"/>
    <dgm:cxn modelId="{EA492BC1-C087-4F7A-B6BD-219B6E05C9D3}" type="presParOf" srcId="{BF78EDB2-50BA-481F-899B-5702AA5A0B91}" destId="{BB1902AA-3EDC-4476-8BA7-B2E3FE148E83}" srcOrd="0" destOrd="0" presId="urn:microsoft.com/office/officeart/2005/8/layout/pList2"/>
    <dgm:cxn modelId="{7E2626A8-E214-41BA-BE90-A179E0103157}" type="presParOf" srcId="{BF78EDB2-50BA-481F-899B-5702AA5A0B91}" destId="{A7881F52-1908-4660-876A-36459C2199E5}" srcOrd="1" destOrd="0" presId="urn:microsoft.com/office/officeart/2005/8/layout/pList2"/>
    <dgm:cxn modelId="{6DFE0A5D-0B24-4BC9-B35D-0B28DB619343}" type="presParOf" srcId="{A7881F52-1908-4660-876A-36459C2199E5}" destId="{7A36E53D-530C-4E53-AFBE-76CDBE247777}" srcOrd="0" destOrd="0" presId="urn:microsoft.com/office/officeart/2005/8/layout/pList2"/>
    <dgm:cxn modelId="{C7A47F9D-94A0-40FB-8FF0-40DEF702213F}" type="presParOf" srcId="{7A36E53D-530C-4E53-AFBE-76CDBE247777}" destId="{601DAB12-D792-47CE-8D69-F4A4ED7B3C08}" srcOrd="0" destOrd="0" presId="urn:microsoft.com/office/officeart/2005/8/layout/pList2"/>
    <dgm:cxn modelId="{F91C459D-BB48-4146-B1C5-A81A0C262417}" type="presParOf" srcId="{7A36E53D-530C-4E53-AFBE-76CDBE247777}" destId="{0A72B306-DDAB-4D26-B36E-FEE9D03C3BEE}" srcOrd="1" destOrd="0" presId="urn:microsoft.com/office/officeart/2005/8/layout/pList2"/>
    <dgm:cxn modelId="{D7076821-B084-42A8-9621-58ADA1127126}" type="presParOf" srcId="{7A36E53D-530C-4E53-AFBE-76CDBE247777}" destId="{F6CBAD31-2F8A-42D3-8803-0D806601CBE9}" srcOrd="2" destOrd="0" presId="urn:microsoft.com/office/officeart/2005/8/layout/pList2"/>
    <dgm:cxn modelId="{AA3223B8-2E12-4261-BAA3-109C09113827}" type="presParOf" srcId="{A7881F52-1908-4660-876A-36459C2199E5}" destId="{4CBEF841-EED3-46F2-B8FA-AF58D8C6E8AB}" srcOrd="1" destOrd="0" presId="urn:microsoft.com/office/officeart/2005/8/layout/pList2"/>
    <dgm:cxn modelId="{DB7D748B-188E-4FBB-B68E-FAAFECDEF64D}" type="presParOf" srcId="{A7881F52-1908-4660-876A-36459C2199E5}" destId="{C3575E1A-7DF4-4EED-8FE6-A84C47CBBA38}" srcOrd="2" destOrd="0" presId="urn:microsoft.com/office/officeart/2005/8/layout/pList2"/>
    <dgm:cxn modelId="{3C1E42F3-3BB3-4FD0-BA3E-A9D8EA265EDD}" type="presParOf" srcId="{C3575E1A-7DF4-4EED-8FE6-A84C47CBBA38}" destId="{6E8C608E-6F32-481E-A1D8-52F57B72F082}" srcOrd="0" destOrd="0" presId="urn:microsoft.com/office/officeart/2005/8/layout/pList2"/>
    <dgm:cxn modelId="{34A920DE-BF8E-48B0-BCBA-A50E6EDD4248}" type="presParOf" srcId="{C3575E1A-7DF4-4EED-8FE6-A84C47CBBA38}" destId="{9DE59D6A-8CD3-4F9E-AE7B-9EAC576BC086}" srcOrd="1" destOrd="0" presId="urn:microsoft.com/office/officeart/2005/8/layout/pList2"/>
    <dgm:cxn modelId="{C7FC01DE-8517-4440-BB13-579E01C5AB9B}" type="presParOf" srcId="{C3575E1A-7DF4-4EED-8FE6-A84C47CBBA38}" destId="{C84B9DF4-CBB9-476C-A0AD-21174F9780E7}" srcOrd="2" destOrd="0" presId="urn:microsoft.com/office/officeart/2005/8/layout/p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10E6AEC-73DB-4A6D-AFDE-FCA5CA73F6EF}" type="doc">
      <dgm:prSet loTypeId="urn:microsoft.com/office/officeart/2005/8/layout/pList2" loCatId="list" qsTypeId="urn:microsoft.com/office/officeart/2005/8/quickstyle/simple1" qsCatId="simple" csTypeId="urn:microsoft.com/office/officeart/2005/8/colors/accent1_2" csCatId="accent1" phldr="1"/>
      <dgm:spPr/>
    </dgm:pt>
    <dgm:pt modelId="{5EA88163-EA69-4DBE-BF1C-0168BD0B7D1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Giving</a:t>
          </a:r>
          <a:r>
            <a:rPr lang="en-GB" sz="2400" baseline="0" dirty="0">
              <a:solidFill>
                <a:schemeClr val="tx1"/>
              </a:solidFill>
            </a:rPr>
            <a:t> evidence in private</a:t>
          </a:r>
          <a:endParaRPr lang="en-GB" sz="2400" dirty="0">
            <a:solidFill>
              <a:schemeClr val="tx1"/>
            </a:solidFill>
          </a:endParaRPr>
        </a:p>
      </dgm:t>
    </dgm:pt>
    <dgm:pt modelId="{A8C5C97A-D3F1-4FB4-858E-39D0C45B2572}" type="parTrans" cxnId="{8D2881AD-E980-465D-A48E-E535A2F12336}">
      <dgm:prSet/>
      <dgm:spPr/>
      <dgm:t>
        <a:bodyPr/>
        <a:lstStyle/>
        <a:p>
          <a:endParaRPr lang="en-GB"/>
        </a:p>
      </dgm:t>
    </dgm:pt>
    <dgm:pt modelId="{6113DB03-ADF2-469F-BFC6-A23453252941}" type="sibTrans" cxnId="{8D2881AD-E980-465D-A48E-E535A2F12336}">
      <dgm:prSet/>
      <dgm:spPr/>
      <dgm:t>
        <a:bodyPr/>
        <a:lstStyle/>
        <a:p>
          <a:endParaRPr lang="en-GB"/>
        </a:p>
      </dgm:t>
    </dgm:pt>
    <dgm:pt modelId="{F99258FB-B68B-4C1D-8403-F58B0BF0990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Examination of witnesses  through </a:t>
          </a:r>
          <a:r>
            <a:rPr lang="en-GB" sz="2400" baseline="0" dirty="0">
              <a:solidFill>
                <a:schemeClr val="tx1"/>
              </a:solidFill>
            </a:rPr>
            <a:t>intermediary</a:t>
          </a:r>
          <a:endParaRPr lang="en-GB" sz="2400" dirty="0">
            <a:solidFill>
              <a:schemeClr val="tx1"/>
            </a:solidFill>
          </a:endParaRPr>
        </a:p>
      </dgm:t>
    </dgm:pt>
    <dgm:pt modelId="{E71D6261-3903-4D00-A69E-3C4B127ED0CE}" type="parTrans" cxnId="{29761615-37EB-48F6-B2FD-79C9F4BF0ECE}">
      <dgm:prSet/>
      <dgm:spPr/>
      <dgm:t>
        <a:bodyPr/>
        <a:lstStyle/>
        <a:p>
          <a:endParaRPr lang="en-GB"/>
        </a:p>
      </dgm:t>
    </dgm:pt>
    <dgm:pt modelId="{7AB1A850-B23A-4D07-BC50-7A591DC66D3E}" type="sibTrans" cxnId="{29761615-37EB-48F6-B2FD-79C9F4BF0ECE}">
      <dgm:prSet/>
      <dgm:spPr/>
      <dgm:t>
        <a:bodyPr/>
        <a:lstStyle/>
        <a:p>
          <a:endParaRPr lang="en-GB"/>
        </a:p>
      </dgm:t>
    </dgm:pt>
    <dgm:pt modelId="{BF78EDB2-50BA-481F-899B-5702AA5A0B91}" type="pres">
      <dgm:prSet presAssocID="{010E6AEC-73DB-4A6D-AFDE-FCA5CA73F6EF}" presName="Name0" presStyleCnt="0">
        <dgm:presLayoutVars>
          <dgm:dir/>
          <dgm:resizeHandles val="exact"/>
        </dgm:presLayoutVars>
      </dgm:prSet>
      <dgm:spPr/>
    </dgm:pt>
    <dgm:pt modelId="{BB1902AA-3EDC-4476-8BA7-B2E3FE148E83}" type="pres">
      <dgm:prSet presAssocID="{010E6AEC-73DB-4A6D-AFDE-FCA5CA73F6EF}" presName="bkgdShp" presStyleLbl="alignAccFollowNode1" presStyleIdx="0" presStyleCnt="1"/>
      <dgm:spPr>
        <a:solidFill>
          <a:schemeClr val="accent2">
            <a:lumMod val="60000"/>
            <a:lumOff val="40000"/>
            <a:alpha val="90000"/>
          </a:schemeClr>
        </a:solidFill>
        <a:ln>
          <a:solidFill>
            <a:schemeClr val="tx1">
              <a:alpha val="90000"/>
            </a:schemeClr>
          </a:solidFill>
        </a:ln>
      </dgm:spPr>
    </dgm:pt>
    <dgm:pt modelId="{A7881F52-1908-4660-876A-36459C2199E5}" type="pres">
      <dgm:prSet presAssocID="{010E6AEC-73DB-4A6D-AFDE-FCA5CA73F6EF}" presName="linComp" presStyleCnt="0"/>
      <dgm:spPr/>
    </dgm:pt>
    <dgm:pt modelId="{7A36E53D-530C-4E53-AFBE-76CDBE247777}" type="pres">
      <dgm:prSet presAssocID="{5EA88163-EA69-4DBE-BF1C-0168BD0B7D12}" presName="compNode" presStyleCnt="0"/>
      <dgm:spPr/>
    </dgm:pt>
    <dgm:pt modelId="{601DAB12-D792-47CE-8D69-F4A4ED7B3C08}" type="pres">
      <dgm:prSet presAssocID="{5EA88163-EA69-4DBE-BF1C-0168BD0B7D12}" presName="node" presStyleLbl="node1" presStyleIdx="0" presStyleCnt="2">
        <dgm:presLayoutVars>
          <dgm:bulletEnabled val="1"/>
        </dgm:presLayoutVars>
      </dgm:prSet>
      <dgm:spPr/>
    </dgm:pt>
    <dgm:pt modelId="{0A72B306-DDAB-4D26-B36E-FEE9D03C3BEE}" type="pres">
      <dgm:prSet presAssocID="{5EA88163-EA69-4DBE-BF1C-0168BD0B7D12}" presName="invisiNode" presStyleLbl="node1" presStyleIdx="0" presStyleCnt="2"/>
      <dgm:spPr/>
    </dgm:pt>
    <dgm:pt modelId="{F6CBAD31-2F8A-42D3-8803-0D806601CBE9}" type="pres">
      <dgm:prSet presAssocID="{5EA88163-EA69-4DBE-BF1C-0168BD0B7D12}" presName="imagNode" presStyleLbl="fgImgPlace1" presStyleIdx="0" presStyleCnt="2"/>
      <dgm:spPr>
        <a:blipFill rotWithShape="1">
          <a:blip xmlns:r="http://schemas.openxmlformats.org/officeDocument/2006/relationships" r:embed="rId1"/>
          <a:srcRect/>
          <a:stretch>
            <a:fillRect/>
          </a:stretch>
        </a:blipFill>
        <a:ln>
          <a:solidFill>
            <a:schemeClr val="tx1"/>
          </a:solidFill>
        </a:ln>
      </dgm:spPr>
    </dgm:pt>
    <dgm:pt modelId="{4CBEF841-EED3-46F2-B8FA-AF58D8C6E8AB}" type="pres">
      <dgm:prSet presAssocID="{6113DB03-ADF2-469F-BFC6-A23453252941}" presName="sibTrans" presStyleLbl="sibTrans2D1" presStyleIdx="0" presStyleCnt="0"/>
      <dgm:spPr/>
    </dgm:pt>
    <dgm:pt modelId="{C3575E1A-7DF4-4EED-8FE6-A84C47CBBA38}" type="pres">
      <dgm:prSet presAssocID="{F99258FB-B68B-4C1D-8403-F58B0BF09900}" presName="compNode" presStyleCnt="0"/>
      <dgm:spPr/>
    </dgm:pt>
    <dgm:pt modelId="{6E8C608E-6F32-481E-A1D8-52F57B72F082}" type="pres">
      <dgm:prSet presAssocID="{F99258FB-B68B-4C1D-8403-F58B0BF09900}" presName="node" presStyleLbl="node1" presStyleIdx="1" presStyleCnt="2">
        <dgm:presLayoutVars>
          <dgm:bulletEnabled val="1"/>
        </dgm:presLayoutVars>
      </dgm:prSet>
      <dgm:spPr/>
    </dgm:pt>
    <dgm:pt modelId="{9DE59D6A-8CD3-4F9E-AE7B-9EAC576BC086}" type="pres">
      <dgm:prSet presAssocID="{F99258FB-B68B-4C1D-8403-F58B0BF09900}" presName="invisiNode" presStyleLbl="node1" presStyleIdx="1" presStyleCnt="2"/>
      <dgm:spPr/>
    </dgm:pt>
    <dgm:pt modelId="{C84B9DF4-CBB9-476C-A0AD-21174F9780E7}" type="pres">
      <dgm:prSet presAssocID="{F99258FB-B68B-4C1D-8403-F58B0BF09900}" presName="imagNode" presStyleLbl="fgImgPlace1" presStyleIdx="1" presStyleCnt="2"/>
      <dgm:spPr>
        <a:blipFill rotWithShape="1">
          <a:blip xmlns:r="http://schemas.openxmlformats.org/officeDocument/2006/relationships" r:embed="rId2"/>
          <a:srcRect/>
          <a:stretch>
            <a:fillRect t="-6000" b="-6000"/>
          </a:stretch>
        </a:blipFill>
        <a:ln>
          <a:solidFill>
            <a:schemeClr val="tx1"/>
          </a:solidFill>
        </a:ln>
      </dgm:spPr>
    </dgm:pt>
  </dgm:ptLst>
  <dgm:cxnLst>
    <dgm:cxn modelId="{3B28B914-B495-4454-B758-75C86D31F7B3}" type="presOf" srcId="{6113DB03-ADF2-469F-BFC6-A23453252941}" destId="{4CBEF841-EED3-46F2-B8FA-AF58D8C6E8AB}" srcOrd="0" destOrd="0" presId="urn:microsoft.com/office/officeart/2005/8/layout/pList2"/>
    <dgm:cxn modelId="{29761615-37EB-48F6-B2FD-79C9F4BF0ECE}" srcId="{010E6AEC-73DB-4A6D-AFDE-FCA5CA73F6EF}" destId="{F99258FB-B68B-4C1D-8403-F58B0BF09900}" srcOrd="1" destOrd="0" parTransId="{E71D6261-3903-4D00-A69E-3C4B127ED0CE}" sibTransId="{7AB1A850-B23A-4D07-BC50-7A591DC66D3E}"/>
    <dgm:cxn modelId="{13A20E5F-4D0C-4C84-913B-63C44A86C70C}" type="presOf" srcId="{F99258FB-B68B-4C1D-8403-F58B0BF09900}" destId="{6E8C608E-6F32-481E-A1D8-52F57B72F082}" srcOrd="0" destOrd="0" presId="urn:microsoft.com/office/officeart/2005/8/layout/pList2"/>
    <dgm:cxn modelId="{1B99A872-52DD-40B3-809E-D352AD056129}" type="presOf" srcId="{5EA88163-EA69-4DBE-BF1C-0168BD0B7D12}" destId="{601DAB12-D792-47CE-8D69-F4A4ED7B3C08}" srcOrd="0" destOrd="0" presId="urn:microsoft.com/office/officeart/2005/8/layout/pList2"/>
    <dgm:cxn modelId="{8D2881AD-E980-465D-A48E-E535A2F12336}" srcId="{010E6AEC-73DB-4A6D-AFDE-FCA5CA73F6EF}" destId="{5EA88163-EA69-4DBE-BF1C-0168BD0B7D12}" srcOrd="0" destOrd="0" parTransId="{A8C5C97A-D3F1-4FB4-858E-39D0C45B2572}" sibTransId="{6113DB03-ADF2-469F-BFC6-A23453252941}"/>
    <dgm:cxn modelId="{ED2369F7-FBAF-489D-8CC8-82FE33934B8D}" type="presOf" srcId="{010E6AEC-73DB-4A6D-AFDE-FCA5CA73F6EF}" destId="{BF78EDB2-50BA-481F-899B-5702AA5A0B91}" srcOrd="0" destOrd="0" presId="urn:microsoft.com/office/officeart/2005/8/layout/pList2"/>
    <dgm:cxn modelId="{EA492BC1-C087-4F7A-B6BD-219B6E05C9D3}" type="presParOf" srcId="{BF78EDB2-50BA-481F-899B-5702AA5A0B91}" destId="{BB1902AA-3EDC-4476-8BA7-B2E3FE148E83}" srcOrd="0" destOrd="0" presId="urn:microsoft.com/office/officeart/2005/8/layout/pList2"/>
    <dgm:cxn modelId="{7E2626A8-E214-41BA-BE90-A179E0103157}" type="presParOf" srcId="{BF78EDB2-50BA-481F-899B-5702AA5A0B91}" destId="{A7881F52-1908-4660-876A-36459C2199E5}" srcOrd="1" destOrd="0" presId="urn:microsoft.com/office/officeart/2005/8/layout/pList2"/>
    <dgm:cxn modelId="{6DFE0A5D-0B24-4BC9-B35D-0B28DB619343}" type="presParOf" srcId="{A7881F52-1908-4660-876A-36459C2199E5}" destId="{7A36E53D-530C-4E53-AFBE-76CDBE247777}" srcOrd="0" destOrd="0" presId="urn:microsoft.com/office/officeart/2005/8/layout/pList2"/>
    <dgm:cxn modelId="{C7A47F9D-94A0-40FB-8FF0-40DEF702213F}" type="presParOf" srcId="{7A36E53D-530C-4E53-AFBE-76CDBE247777}" destId="{601DAB12-D792-47CE-8D69-F4A4ED7B3C08}" srcOrd="0" destOrd="0" presId="urn:microsoft.com/office/officeart/2005/8/layout/pList2"/>
    <dgm:cxn modelId="{F91C459D-BB48-4146-B1C5-A81A0C262417}" type="presParOf" srcId="{7A36E53D-530C-4E53-AFBE-76CDBE247777}" destId="{0A72B306-DDAB-4D26-B36E-FEE9D03C3BEE}" srcOrd="1" destOrd="0" presId="urn:microsoft.com/office/officeart/2005/8/layout/pList2"/>
    <dgm:cxn modelId="{D7076821-B084-42A8-9621-58ADA1127126}" type="presParOf" srcId="{7A36E53D-530C-4E53-AFBE-76CDBE247777}" destId="{F6CBAD31-2F8A-42D3-8803-0D806601CBE9}" srcOrd="2" destOrd="0" presId="urn:microsoft.com/office/officeart/2005/8/layout/pList2"/>
    <dgm:cxn modelId="{AA3223B8-2E12-4261-BAA3-109C09113827}" type="presParOf" srcId="{A7881F52-1908-4660-876A-36459C2199E5}" destId="{4CBEF841-EED3-46F2-B8FA-AF58D8C6E8AB}" srcOrd="1" destOrd="0" presId="urn:microsoft.com/office/officeart/2005/8/layout/pList2"/>
    <dgm:cxn modelId="{DB7D748B-188E-4FBB-B68E-FAAFECDEF64D}" type="presParOf" srcId="{A7881F52-1908-4660-876A-36459C2199E5}" destId="{C3575E1A-7DF4-4EED-8FE6-A84C47CBBA38}" srcOrd="2" destOrd="0" presId="urn:microsoft.com/office/officeart/2005/8/layout/pList2"/>
    <dgm:cxn modelId="{3C1E42F3-3BB3-4FD0-BA3E-A9D8EA265EDD}" type="presParOf" srcId="{C3575E1A-7DF4-4EED-8FE6-A84C47CBBA38}" destId="{6E8C608E-6F32-481E-A1D8-52F57B72F082}" srcOrd="0" destOrd="0" presId="urn:microsoft.com/office/officeart/2005/8/layout/pList2"/>
    <dgm:cxn modelId="{34A920DE-BF8E-48B0-BCBA-A50E6EDD4248}" type="presParOf" srcId="{C3575E1A-7DF4-4EED-8FE6-A84C47CBBA38}" destId="{9DE59D6A-8CD3-4F9E-AE7B-9EAC576BC086}" srcOrd="1" destOrd="0" presId="urn:microsoft.com/office/officeart/2005/8/layout/pList2"/>
    <dgm:cxn modelId="{C7FC01DE-8517-4440-BB13-579E01C5AB9B}" type="presParOf" srcId="{C3575E1A-7DF4-4EED-8FE6-A84C47CBBA38}" destId="{C84B9DF4-CBB9-476C-A0AD-21174F9780E7}" srcOrd="2" destOrd="0" presId="urn:microsoft.com/office/officeart/2005/8/layout/p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10E6AEC-73DB-4A6D-AFDE-FCA5CA73F6EF}" type="doc">
      <dgm:prSet loTypeId="urn:microsoft.com/office/officeart/2005/8/layout/pList2" loCatId="list" qsTypeId="urn:microsoft.com/office/officeart/2005/8/quickstyle/simple1" qsCatId="simple" csTypeId="urn:microsoft.com/office/officeart/2005/8/colors/accent1_2" csCatId="accent1" phldr="1"/>
      <dgm:spPr/>
    </dgm:pt>
    <dgm:pt modelId="{5EA88163-EA69-4DBE-BF1C-0168BD0B7D1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Aids to communication</a:t>
          </a:r>
        </a:p>
      </dgm:t>
    </dgm:pt>
    <dgm:pt modelId="{A8C5C97A-D3F1-4FB4-858E-39D0C45B2572}" type="parTrans" cxnId="{8D2881AD-E980-465D-A48E-E535A2F12336}">
      <dgm:prSet/>
      <dgm:spPr/>
      <dgm:t>
        <a:bodyPr/>
        <a:lstStyle/>
        <a:p>
          <a:endParaRPr lang="en-GB"/>
        </a:p>
      </dgm:t>
    </dgm:pt>
    <dgm:pt modelId="{6113DB03-ADF2-469F-BFC6-A23453252941}" type="sibTrans" cxnId="{8D2881AD-E980-465D-A48E-E535A2F12336}">
      <dgm:prSet/>
      <dgm:spPr/>
      <dgm:t>
        <a:bodyPr/>
        <a:lstStyle/>
        <a:p>
          <a:endParaRPr lang="en-GB"/>
        </a:p>
      </dgm:t>
    </dgm:pt>
    <dgm:pt modelId="{F99258FB-B68B-4C1D-8403-F58B0BF0990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Using video recording for giving evidence</a:t>
          </a:r>
        </a:p>
      </dgm:t>
    </dgm:pt>
    <dgm:pt modelId="{E71D6261-3903-4D00-A69E-3C4B127ED0CE}" type="parTrans" cxnId="{29761615-37EB-48F6-B2FD-79C9F4BF0ECE}">
      <dgm:prSet/>
      <dgm:spPr/>
      <dgm:t>
        <a:bodyPr/>
        <a:lstStyle/>
        <a:p>
          <a:endParaRPr lang="en-GB"/>
        </a:p>
      </dgm:t>
    </dgm:pt>
    <dgm:pt modelId="{7AB1A850-B23A-4D07-BC50-7A591DC66D3E}" type="sibTrans" cxnId="{29761615-37EB-48F6-B2FD-79C9F4BF0ECE}">
      <dgm:prSet/>
      <dgm:spPr/>
      <dgm:t>
        <a:bodyPr/>
        <a:lstStyle/>
        <a:p>
          <a:endParaRPr lang="en-GB"/>
        </a:p>
      </dgm:t>
    </dgm:pt>
    <dgm:pt modelId="{BF78EDB2-50BA-481F-899B-5702AA5A0B91}" type="pres">
      <dgm:prSet presAssocID="{010E6AEC-73DB-4A6D-AFDE-FCA5CA73F6EF}" presName="Name0" presStyleCnt="0">
        <dgm:presLayoutVars>
          <dgm:dir/>
          <dgm:resizeHandles val="exact"/>
        </dgm:presLayoutVars>
      </dgm:prSet>
      <dgm:spPr/>
    </dgm:pt>
    <dgm:pt modelId="{BB1902AA-3EDC-4476-8BA7-B2E3FE148E83}" type="pres">
      <dgm:prSet presAssocID="{010E6AEC-73DB-4A6D-AFDE-FCA5CA73F6EF}" presName="bkgdShp" presStyleLbl="alignAccFollowNode1" presStyleIdx="0" presStyleCnt="1"/>
      <dgm:spPr>
        <a:solidFill>
          <a:schemeClr val="accent2">
            <a:lumMod val="60000"/>
            <a:lumOff val="40000"/>
            <a:alpha val="90000"/>
          </a:schemeClr>
        </a:solidFill>
        <a:ln>
          <a:solidFill>
            <a:schemeClr val="tx1">
              <a:alpha val="90000"/>
            </a:schemeClr>
          </a:solidFill>
        </a:ln>
      </dgm:spPr>
    </dgm:pt>
    <dgm:pt modelId="{A7881F52-1908-4660-876A-36459C2199E5}" type="pres">
      <dgm:prSet presAssocID="{010E6AEC-73DB-4A6D-AFDE-FCA5CA73F6EF}" presName="linComp" presStyleCnt="0"/>
      <dgm:spPr/>
    </dgm:pt>
    <dgm:pt modelId="{7A36E53D-530C-4E53-AFBE-76CDBE247777}" type="pres">
      <dgm:prSet presAssocID="{5EA88163-EA69-4DBE-BF1C-0168BD0B7D12}" presName="compNode" presStyleCnt="0"/>
      <dgm:spPr/>
    </dgm:pt>
    <dgm:pt modelId="{601DAB12-D792-47CE-8D69-F4A4ED7B3C08}" type="pres">
      <dgm:prSet presAssocID="{5EA88163-EA69-4DBE-BF1C-0168BD0B7D12}" presName="node" presStyleLbl="node1" presStyleIdx="0" presStyleCnt="2" custScaleX="116038">
        <dgm:presLayoutVars>
          <dgm:bulletEnabled val="1"/>
        </dgm:presLayoutVars>
      </dgm:prSet>
      <dgm:spPr/>
    </dgm:pt>
    <dgm:pt modelId="{0A72B306-DDAB-4D26-B36E-FEE9D03C3BEE}" type="pres">
      <dgm:prSet presAssocID="{5EA88163-EA69-4DBE-BF1C-0168BD0B7D12}" presName="invisiNode" presStyleLbl="node1" presStyleIdx="0" presStyleCnt="2"/>
      <dgm:spPr/>
    </dgm:pt>
    <dgm:pt modelId="{F6CBAD31-2F8A-42D3-8803-0D806601CBE9}" type="pres">
      <dgm:prSet presAssocID="{5EA88163-EA69-4DBE-BF1C-0168BD0B7D12}" presName="imagNode" presStyleLbl="fgImgPlace1" presStyleIdx="0" presStyleCnt="2" custLinFactX="9600" custLinFactNeighborX="100000" custLinFactNeighborY="-1137"/>
      <dgm:spPr>
        <a:blipFill rotWithShape="1">
          <a:blip xmlns:r="http://schemas.openxmlformats.org/officeDocument/2006/relationships" r:embed="rId1"/>
          <a:srcRect/>
          <a:stretch>
            <a:fillRect l="-4000" r="-4000"/>
          </a:stretch>
        </a:blipFill>
        <a:ln>
          <a:solidFill>
            <a:schemeClr val="tx1"/>
          </a:solidFill>
        </a:ln>
      </dgm:spPr>
    </dgm:pt>
    <dgm:pt modelId="{4CBEF841-EED3-46F2-B8FA-AF58D8C6E8AB}" type="pres">
      <dgm:prSet presAssocID="{6113DB03-ADF2-469F-BFC6-A23453252941}" presName="sibTrans" presStyleLbl="sibTrans2D1" presStyleIdx="0" presStyleCnt="0"/>
      <dgm:spPr/>
    </dgm:pt>
    <dgm:pt modelId="{C3575E1A-7DF4-4EED-8FE6-A84C47CBBA38}" type="pres">
      <dgm:prSet presAssocID="{F99258FB-B68B-4C1D-8403-F58B0BF09900}" presName="compNode" presStyleCnt="0"/>
      <dgm:spPr/>
    </dgm:pt>
    <dgm:pt modelId="{6E8C608E-6F32-481E-A1D8-52F57B72F082}" type="pres">
      <dgm:prSet presAssocID="{F99258FB-B68B-4C1D-8403-F58B0BF09900}" presName="node" presStyleLbl="node1" presStyleIdx="1" presStyleCnt="2">
        <dgm:presLayoutVars>
          <dgm:bulletEnabled val="1"/>
        </dgm:presLayoutVars>
      </dgm:prSet>
      <dgm:spPr/>
    </dgm:pt>
    <dgm:pt modelId="{9DE59D6A-8CD3-4F9E-AE7B-9EAC576BC086}" type="pres">
      <dgm:prSet presAssocID="{F99258FB-B68B-4C1D-8403-F58B0BF09900}" presName="invisiNode" presStyleLbl="node1" presStyleIdx="1" presStyleCnt="2"/>
      <dgm:spPr/>
    </dgm:pt>
    <dgm:pt modelId="{C84B9DF4-CBB9-476C-A0AD-21174F9780E7}" type="pres">
      <dgm:prSet presAssocID="{F99258FB-B68B-4C1D-8403-F58B0BF09900}" presName="imagNode" presStyleLbl="fgImgPlace1" presStyleIdx="1" presStyleCnt="2" custLinFactX="-7296" custLinFactNeighborX="-100000" custLinFactNeighborY="-1"/>
      <dgm:spPr>
        <a:blipFill rotWithShape="1">
          <a:blip xmlns:r="http://schemas.openxmlformats.org/officeDocument/2006/relationships" r:embed="rId2"/>
          <a:srcRect/>
          <a:stretch>
            <a:fillRect t="-37000" b="-37000"/>
          </a:stretch>
        </a:blipFill>
        <a:ln>
          <a:solidFill>
            <a:schemeClr val="tx1"/>
          </a:solidFill>
        </a:ln>
      </dgm:spPr>
    </dgm:pt>
  </dgm:ptLst>
  <dgm:cxnLst>
    <dgm:cxn modelId="{3B28B914-B495-4454-B758-75C86D31F7B3}" type="presOf" srcId="{6113DB03-ADF2-469F-BFC6-A23453252941}" destId="{4CBEF841-EED3-46F2-B8FA-AF58D8C6E8AB}" srcOrd="0" destOrd="0" presId="urn:microsoft.com/office/officeart/2005/8/layout/pList2"/>
    <dgm:cxn modelId="{29761615-37EB-48F6-B2FD-79C9F4BF0ECE}" srcId="{010E6AEC-73DB-4A6D-AFDE-FCA5CA73F6EF}" destId="{F99258FB-B68B-4C1D-8403-F58B0BF09900}" srcOrd="1" destOrd="0" parTransId="{E71D6261-3903-4D00-A69E-3C4B127ED0CE}" sibTransId="{7AB1A850-B23A-4D07-BC50-7A591DC66D3E}"/>
    <dgm:cxn modelId="{13A20E5F-4D0C-4C84-913B-63C44A86C70C}" type="presOf" srcId="{F99258FB-B68B-4C1D-8403-F58B0BF09900}" destId="{6E8C608E-6F32-481E-A1D8-52F57B72F082}" srcOrd="0" destOrd="0" presId="urn:microsoft.com/office/officeart/2005/8/layout/pList2"/>
    <dgm:cxn modelId="{1B99A872-52DD-40B3-809E-D352AD056129}" type="presOf" srcId="{5EA88163-EA69-4DBE-BF1C-0168BD0B7D12}" destId="{601DAB12-D792-47CE-8D69-F4A4ED7B3C08}" srcOrd="0" destOrd="0" presId="urn:microsoft.com/office/officeart/2005/8/layout/pList2"/>
    <dgm:cxn modelId="{8D2881AD-E980-465D-A48E-E535A2F12336}" srcId="{010E6AEC-73DB-4A6D-AFDE-FCA5CA73F6EF}" destId="{5EA88163-EA69-4DBE-BF1C-0168BD0B7D12}" srcOrd="0" destOrd="0" parTransId="{A8C5C97A-D3F1-4FB4-858E-39D0C45B2572}" sibTransId="{6113DB03-ADF2-469F-BFC6-A23453252941}"/>
    <dgm:cxn modelId="{ED2369F7-FBAF-489D-8CC8-82FE33934B8D}" type="presOf" srcId="{010E6AEC-73DB-4A6D-AFDE-FCA5CA73F6EF}" destId="{BF78EDB2-50BA-481F-899B-5702AA5A0B91}" srcOrd="0" destOrd="0" presId="urn:microsoft.com/office/officeart/2005/8/layout/pList2"/>
    <dgm:cxn modelId="{EA492BC1-C087-4F7A-B6BD-219B6E05C9D3}" type="presParOf" srcId="{BF78EDB2-50BA-481F-899B-5702AA5A0B91}" destId="{BB1902AA-3EDC-4476-8BA7-B2E3FE148E83}" srcOrd="0" destOrd="0" presId="urn:microsoft.com/office/officeart/2005/8/layout/pList2"/>
    <dgm:cxn modelId="{7E2626A8-E214-41BA-BE90-A179E0103157}" type="presParOf" srcId="{BF78EDB2-50BA-481F-899B-5702AA5A0B91}" destId="{A7881F52-1908-4660-876A-36459C2199E5}" srcOrd="1" destOrd="0" presId="urn:microsoft.com/office/officeart/2005/8/layout/pList2"/>
    <dgm:cxn modelId="{6DFE0A5D-0B24-4BC9-B35D-0B28DB619343}" type="presParOf" srcId="{A7881F52-1908-4660-876A-36459C2199E5}" destId="{7A36E53D-530C-4E53-AFBE-76CDBE247777}" srcOrd="0" destOrd="0" presId="urn:microsoft.com/office/officeart/2005/8/layout/pList2"/>
    <dgm:cxn modelId="{C7A47F9D-94A0-40FB-8FF0-40DEF702213F}" type="presParOf" srcId="{7A36E53D-530C-4E53-AFBE-76CDBE247777}" destId="{601DAB12-D792-47CE-8D69-F4A4ED7B3C08}" srcOrd="0" destOrd="0" presId="urn:microsoft.com/office/officeart/2005/8/layout/pList2"/>
    <dgm:cxn modelId="{F91C459D-BB48-4146-B1C5-A81A0C262417}" type="presParOf" srcId="{7A36E53D-530C-4E53-AFBE-76CDBE247777}" destId="{0A72B306-DDAB-4D26-B36E-FEE9D03C3BEE}" srcOrd="1" destOrd="0" presId="urn:microsoft.com/office/officeart/2005/8/layout/pList2"/>
    <dgm:cxn modelId="{D7076821-B084-42A8-9621-58ADA1127126}" type="presParOf" srcId="{7A36E53D-530C-4E53-AFBE-76CDBE247777}" destId="{F6CBAD31-2F8A-42D3-8803-0D806601CBE9}" srcOrd="2" destOrd="0" presId="urn:microsoft.com/office/officeart/2005/8/layout/pList2"/>
    <dgm:cxn modelId="{AA3223B8-2E12-4261-BAA3-109C09113827}" type="presParOf" srcId="{A7881F52-1908-4660-876A-36459C2199E5}" destId="{4CBEF841-EED3-46F2-B8FA-AF58D8C6E8AB}" srcOrd="1" destOrd="0" presId="urn:microsoft.com/office/officeart/2005/8/layout/pList2"/>
    <dgm:cxn modelId="{DB7D748B-188E-4FBB-B68E-FAAFECDEF64D}" type="presParOf" srcId="{A7881F52-1908-4660-876A-36459C2199E5}" destId="{C3575E1A-7DF4-4EED-8FE6-A84C47CBBA38}" srcOrd="2" destOrd="0" presId="urn:microsoft.com/office/officeart/2005/8/layout/pList2"/>
    <dgm:cxn modelId="{3C1E42F3-3BB3-4FD0-BA3E-A9D8EA265EDD}" type="presParOf" srcId="{C3575E1A-7DF4-4EED-8FE6-A84C47CBBA38}" destId="{6E8C608E-6F32-481E-A1D8-52F57B72F082}" srcOrd="0" destOrd="0" presId="urn:microsoft.com/office/officeart/2005/8/layout/pList2"/>
    <dgm:cxn modelId="{34A920DE-BF8E-48B0-BCBA-A50E6EDD4248}" type="presParOf" srcId="{C3575E1A-7DF4-4EED-8FE6-A84C47CBBA38}" destId="{9DE59D6A-8CD3-4F9E-AE7B-9EAC576BC086}" srcOrd="1" destOrd="0" presId="urn:microsoft.com/office/officeart/2005/8/layout/pList2"/>
    <dgm:cxn modelId="{C7FC01DE-8517-4440-BB13-579E01C5AB9B}" type="presParOf" srcId="{C3575E1A-7DF4-4EED-8FE6-A84C47CBBA38}" destId="{C84B9DF4-CBB9-476C-A0AD-21174F9780E7}" srcOrd="2" destOrd="0" presId="urn:microsoft.com/office/officeart/2005/8/layout/p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F304F4-014F-482F-BBAF-F8DD4DC2E621}">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5ABADB-A6D4-4A65-8116-99AADBE2FB7B}">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Allows the criminal justice system to succeed</a:t>
          </a:r>
        </a:p>
      </dsp:txBody>
      <dsp:txXfrm>
        <a:off x="0" y="0"/>
        <a:ext cx="6900512" cy="1384035"/>
      </dsp:txXfrm>
    </dsp:sp>
    <dsp:sp modelId="{951B700C-AA77-4BF2-9D53-08B98ADCF00F}">
      <dsp:nvSpPr>
        <dsp:cNvPr id="0" name=""/>
        <dsp:cNvSpPr/>
      </dsp:nvSpPr>
      <dsp:spPr>
        <a:xfrm>
          <a:off x="0" y="138403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F84F88-85EF-4013-8B26-6F6FA2BA15F7}">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Narrows the justice gap</a:t>
          </a:r>
        </a:p>
      </dsp:txBody>
      <dsp:txXfrm>
        <a:off x="0" y="1384035"/>
        <a:ext cx="6900512" cy="1384035"/>
      </dsp:txXfrm>
    </dsp:sp>
    <dsp:sp modelId="{6B28BE4E-7ED1-4E6A-9147-86AAFD42FEE1}">
      <dsp:nvSpPr>
        <dsp:cNvPr id="0" name=""/>
        <dsp:cNvSpPr/>
      </dsp:nvSpPr>
      <dsp:spPr>
        <a:xfrm>
          <a:off x="0" y="27680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6843E7-E998-4680-BFFE-0B59534A723F}">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Helps avoid ineffective trials</a:t>
          </a:r>
        </a:p>
      </dsp:txBody>
      <dsp:txXfrm>
        <a:off x="0" y="2768070"/>
        <a:ext cx="6900512" cy="1384035"/>
      </dsp:txXfrm>
    </dsp:sp>
    <dsp:sp modelId="{6A8FD6BB-A8D8-40BB-82C6-1D57BAA1A5A5}">
      <dsp:nvSpPr>
        <dsp:cNvPr id="0" name=""/>
        <dsp:cNvSpPr/>
      </dsp:nvSpPr>
      <dsp:spPr>
        <a:xfrm>
          <a:off x="0" y="415210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B38DE8-3089-4133-8598-4537B6557803}">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Government initiated changes</a:t>
          </a:r>
        </a:p>
      </dsp:txBody>
      <dsp:txXfrm>
        <a:off x="0" y="4152105"/>
        <a:ext cx="6900512" cy="13840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8133C-5FAC-4D50-900F-DEB6C642A892}">
      <dsp:nvSpPr>
        <dsp:cNvPr id="0" name=""/>
        <dsp:cNvSpPr/>
      </dsp:nvSpPr>
      <dsp:spPr>
        <a:xfrm>
          <a:off x="3201" y="158601"/>
          <a:ext cx="2285879" cy="29661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4AE38E-DA02-47DD-9B96-0F02ABD63885}">
      <dsp:nvSpPr>
        <dsp:cNvPr id="0" name=""/>
        <dsp:cNvSpPr/>
      </dsp:nvSpPr>
      <dsp:spPr>
        <a:xfrm>
          <a:off x="257188" y="399888"/>
          <a:ext cx="2285879" cy="29661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Mid 1800’s theorist development of why people become victims</a:t>
          </a:r>
          <a:endParaRPr lang="en-US" sz="1700" kern="1200" dirty="0"/>
        </a:p>
      </dsp:txBody>
      <dsp:txXfrm>
        <a:off x="324139" y="466839"/>
        <a:ext cx="2151977" cy="2832234"/>
      </dsp:txXfrm>
    </dsp:sp>
    <dsp:sp modelId="{E67C6400-1C26-43D6-B175-A6C6CFCBD8D9}">
      <dsp:nvSpPr>
        <dsp:cNvPr id="0" name=""/>
        <dsp:cNvSpPr/>
      </dsp:nvSpPr>
      <dsp:spPr>
        <a:xfrm>
          <a:off x="2797054" y="158601"/>
          <a:ext cx="2285879" cy="298782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9AB4A4-CC20-4D01-B995-5FBA087027D9}">
      <dsp:nvSpPr>
        <dsp:cNvPr id="0" name=""/>
        <dsp:cNvSpPr/>
      </dsp:nvSpPr>
      <dsp:spPr>
        <a:xfrm>
          <a:off x="3051041" y="399888"/>
          <a:ext cx="2285879" cy="298782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t>Nineteenth Century and before Professional Police Forces the victim initiated criminal prosecutions. </a:t>
          </a:r>
          <a:endParaRPr lang="en-US" sz="1700" kern="1200" dirty="0">
            <a:latin typeface="Calibri Light" panose="020F0302020204030204"/>
          </a:endParaRPr>
        </a:p>
      </dsp:txBody>
      <dsp:txXfrm>
        <a:off x="3117992" y="466839"/>
        <a:ext cx="2151977" cy="2853920"/>
      </dsp:txXfrm>
    </dsp:sp>
    <dsp:sp modelId="{EC16855D-4A1E-4EA1-9745-4C43F1855099}">
      <dsp:nvSpPr>
        <dsp:cNvPr id="0" name=""/>
        <dsp:cNvSpPr/>
      </dsp:nvSpPr>
      <dsp:spPr>
        <a:xfrm>
          <a:off x="5590907" y="158601"/>
          <a:ext cx="2285879" cy="29173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57F8F2-8A00-4CC3-906F-D94EFD0A51E7}">
      <dsp:nvSpPr>
        <dsp:cNvPr id="0" name=""/>
        <dsp:cNvSpPr/>
      </dsp:nvSpPr>
      <dsp:spPr>
        <a:xfrm>
          <a:off x="5844894" y="399888"/>
          <a:ext cx="2285879" cy="29173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By the Twentieth Century victims were the ‘forgotten element’ in the Criminal Justice Process.</a:t>
          </a:r>
        </a:p>
      </dsp:txBody>
      <dsp:txXfrm>
        <a:off x="5911845" y="466839"/>
        <a:ext cx="2151977" cy="2783448"/>
      </dsp:txXfrm>
    </dsp:sp>
    <dsp:sp modelId="{3C4F278B-202F-4434-976A-3896312FB151}">
      <dsp:nvSpPr>
        <dsp:cNvPr id="0" name=""/>
        <dsp:cNvSpPr/>
      </dsp:nvSpPr>
      <dsp:spPr>
        <a:xfrm>
          <a:off x="8384760" y="158601"/>
          <a:ext cx="2285879" cy="3130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38B0FB-281E-4167-9A40-6A5A055DC96D}">
      <dsp:nvSpPr>
        <dsp:cNvPr id="0" name=""/>
        <dsp:cNvSpPr/>
      </dsp:nvSpPr>
      <dsp:spPr>
        <a:xfrm>
          <a:off x="8638747" y="399888"/>
          <a:ext cx="2285879" cy="3130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t>Started a ‘Victim </a:t>
          </a:r>
          <a:r>
            <a:rPr lang="en-GB" sz="1700" kern="1200" dirty="0">
              <a:latin typeface="Calibri Light" panose="020F0302020204030204"/>
            </a:rPr>
            <a:t>Movement’ This</a:t>
          </a:r>
          <a:r>
            <a:rPr lang="en-GB" sz="1700" kern="1200" dirty="0"/>
            <a:t> drew attention to the problems victims faced within the criminal justice system.</a:t>
          </a:r>
          <a:r>
            <a:rPr lang="en-GB" sz="1700" kern="1200" dirty="0">
              <a:latin typeface="Calibri Light" panose="020F0302020204030204"/>
            </a:rPr>
            <a:t> 1940's victims voice</a:t>
          </a:r>
          <a:endParaRPr lang="en-GB" sz="1700" kern="1200" dirty="0"/>
        </a:p>
      </dsp:txBody>
      <dsp:txXfrm>
        <a:off x="8705698" y="466839"/>
        <a:ext cx="2151977" cy="29970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43A88-80CC-4326-AB32-4D184E482AD8}">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228FB1-862A-46BD-834A-8474C2712DCC}">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Victims may:</a:t>
          </a:r>
        </a:p>
      </dsp:txBody>
      <dsp:txXfrm>
        <a:off x="0" y="0"/>
        <a:ext cx="6900512" cy="1384035"/>
      </dsp:txXfrm>
    </dsp:sp>
    <dsp:sp modelId="{BDD7DC8A-3994-4100-825C-EC7F89206BBE}">
      <dsp:nvSpPr>
        <dsp:cNvPr id="0" name=""/>
        <dsp:cNvSpPr/>
      </dsp:nvSpPr>
      <dsp:spPr>
        <a:xfrm>
          <a:off x="0" y="1384035"/>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C208A1-5FD7-4D04-9494-8EBFDA515926}">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Suffer short term &amp; long term effects</a:t>
          </a:r>
        </a:p>
      </dsp:txBody>
      <dsp:txXfrm>
        <a:off x="0" y="1384035"/>
        <a:ext cx="6900512" cy="1384035"/>
      </dsp:txXfrm>
    </dsp:sp>
    <dsp:sp modelId="{3EC408D5-03C4-4B46-9512-0A7F71770C08}">
      <dsp:nvSpPr>
        <dsp:cNvPr id="0" name=""/>
        <dsp:cNvSpPr/>
      </dsp:nvSpPr>
      <dsp:spPr>
        <a:xfrm>
          <a:off x="0" y="2768070"/>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1CEAE9-F2C3-4E06-A449-4B60B5EA7E2A}">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They may have friends, partners &amp; children who may also be affected by the crime</a:t>
          </a:r>
        </a:p>
      </dsp:txBody>
      <dsp:txXfrm>
        <a:off x="0" y="2768070"/>
        <a:ext cx="6900512" cy="1384035"/>
      </dsp:txXfrm>
    </dsp:sp>
    <dsp:sp modelId="{75C0DF02-B758-41EC-892F-FC3C30667397}">
      <dsp:nvSpPr>
        <dsp:cNvPr id="0" name=""/>
        <dsp:cNvSpPr/>
      </dsp:nvSpPr>
      <dsp:spPr>
        <a:xfrm>
          <a:off x="0" y="4152105"/>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5A88ED-2E31-4A2A-A53C-79F9B4EC1FB2}">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They may have a strong reaction to the crime even if others do not think of the crime as very serious</a:t>
          </a:r>
        </a:p>
      </dsp:txBody>
      <dsp:txXfrm>
        <a:off x="0" y="4152105"/>
        <a:ext cx="6900512" cy="13840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B4917-13DD-4E79-BE29-82B1B85F325A}">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78DCA4-8DE5-4A61-943C-3ABFD54D0AAB}">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•Nervousness, anxiety, sleeplessness</a:t>
          </a:r>
        </a:p>
      </dsp:txBody>
      <dsp:txXfrm>
        <a:off x="0" y="675"/>
        <a:ext cx="6900512" cy="790684"/>
      </dsp:txXfrm>
    </dsp:sp>
    <dsp:sp modelId="{4FA157D2-40DA-417C-8948-5CBCCEF5949C}">
      <dsp:nvSpPr>
        <dsp:cNvPr id="0" name=""/>
        <dsp:cNvSpPr/>
      </dsp:nvSpPr>
      <dsp:spPr>
        <a:xfrm>
          <a:off x="0" y="7913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9CCA1B-9E5D-4865-9367-C27FADCC1255}">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•Powerlessness, vulnerability &amp; self blame</a:t>
          </a:r>
        </a:p>
      </dsp:txBody>
      <dsp:txXfrm>
        <a:off x="0" y="791359"/>
        <a:ext cx="6900512" cy="790684"/>
      </dsp:txXfrm>
    </dsp:sp>
    <dsp:sp modelId="{0FEBFE38-EFAD-448A-9C29-3A69CC711C0C}">
      <dsp:nvSpPr>
        <dsp:cNvPr id="0" name=""/>
        <dsp:cNvSpPr/>
      </dsp:nvSpPr>
      <dsp:spPr>
        <a:xfrm>
          <a:off x="0" y="1582044"/>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7D8902-F94C-4EC7-99AB-98CE5308C109}">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•Fear of a repeat attack</a:t>
          </a:r>
        </a:p>
      </dsp:txBody>
      <dsp:txXfrm>
        <a:off x="0" y="1582044"/>
        <a:ext cx="6900512" cy="790684"/>
      </dsp:txXfrm>
    </dsp:sp>
    <dsp:sp modelId="{D3AE842B-A038-443F-91B1-E46784548643}">
      <dsp:nvSpPr>
        <dsp:cNvPr id="0" name=""/>
        <dsp:cNvSpPr/>
      </dsp:nvSpPr>
      <dsp:spPr>
        <a:xfrm>
          <a:off x="0" y="237272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775A9-F24F-4956-AAE1-2A0DA8C82E2C}">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•Vulnerability to repeat attack</a:t>
          </a:r>
        </a:p>
      </dsp:txBody>
      <dsp:txXfrm>
        <a:off x="0" y="2372728"/>
        <a:ext cx="6900512" cy="790684"/>
      </dsp:txXfrm>
    </dsp:sp>
    <dsp:sp modelId="{5722BB36-25B7-4EB9-97E2-B669E047365F}">
      <dsp:nvSpPr>
        <dsp:cNvPr id="0" name=""/>
        <dsp:cNvSpPr/>
      </dsp:nvSpPr>
      <dsp:spPr>
        <a:xfrm>
          <a:off x="0" y="316341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8ACB75-0D88-4892-A248-43241CD5A9BB}">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They might also be:</a:t>
          </a:r>
        </a:p>
      </dsp:txBody>
      <dsp:txXfrm>
        <a:off x="0" y="3163412"/>
        <a:ext cx="6900512" cy="790684"/>
      </dsp:txXfrm>
    </dsp:sp>
    <dsp:sp modelId="{A3F5D477-897F-476D-B8E2-292842A60F9F}">
      <dsp:nvSpPr>
        <dsp:cNvPr id="0" name=""/>
        <dsp:cNvSpPr/>
      </dsp:nvSpPr>
      <dsp:spPr>
        <a:xfrm>
          <a:off x="0" y="3954096"/>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3F471-B6D3-4C49-A25A-30A9D2F683B5}">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•An increase in fear of crime</a:t>
          </a:r>
        </a:p>
      </dsp:txBody>
      <dsp:txXfrm>
        <a:off x="0" y="3954096"/>
        <a:ext cx="6900512" cy="790684"/>
      </dsp:txXfrm>
    </dsp:sp>
    <dsp:sp modelId="{5AABECB1-758D-4843-AB72-04F609ABB95E}">
      <dsp:nvSpPr>
        <dsp:cNvPr id="0" name=""/>
        <dsp:cNvSpPr/>
      </dsp:nvSpPr>
      <dsp:spPr>
        <a:xfrm>
          <a:off x="0" y="47447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6976EA-E1A6-494D-A78D-8C2ED27AE5CF}">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 lack of faith in the police</a:t>
          </a:r>
        </a:p>
      </dsp:txBody>
      <dsp:txXfrm>
        <a:off x="0" y="4744781"/>
        <a:ext cx="6900512" cy="7906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061D9-A9C4-40FE-9300-ED266FE2910C}">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86C7EB-2019-4D43-BCFC-D64FF322E084}">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Feelings of powerlessness</a:t>
          </a:r>
          <a:endParaRPr lang="en-US" sz="2900" kern="1200"/>
        </a:p>
      </dsp:txBody>
      <dsp:txXfrm>
        <a:off x="0" y="675"/>
        <a:ext cx="6900512" cy="1106957"/>
      </dsp:txXfrm>
    </dsp:sp>
    <dsp:sp modelId="{C68335C6-7EC6-4FDF-BAE4-93E89B13132A}">
      <dsp:nvSpPr>
        <dsp:cNvPr id="0" name=""/>
        <dsp:cNvSpPr/>
      </dsp:nvSpPr>
      <dsp:spPr>
        <a:xfrm>
          <a:off x="0" y="110763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B9FB34-09CE-49BD-8DB2-48C520C97A91}">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Vulnerability to repeat attack</a:t>
          </a:r>
          <a:endParaRPr lang="en-US" sz="2900" kern="1200"/>
        </a:p>
      </dsp:txBody>
      <dsp:txXfrm>
        <a:off x="0" y="1107633"/>
        <a:ext cx="6900512" cy="1106957"/>
      </dsp:txXfrm>
    </dsp:sp>
    <dsp:sp modelId="{3D7D5607-78E5-4179-AEDD-D7FDE39231A5}">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A217A9-177F-490A-A07E-595E3F555BD8}">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Depression or anxiety related illnesses</a:t>
          </a:r>
          <a:endParaRPr lang="en-US" sz="2900" kern="1200"/>
        </a:p>
      </dsp:txBody>
      <dsp:txXfrm>
        <a:off x="0" y="2214591"/>
        <a:ext cx="6900512" cy="1106957"/>
      </dsp:txXfrm>
    </dsp:sp>
    <dsp:sp modelId="{CDCD1BB8-563A-4BAE-8FF6-9BB18804D8B9}">
      <dsp:nvSpPr>
        <dsp:cNvPr id="0" name=""/>
        <dsp:cNvSpPr/>
      </dsp:nvSpPr>
      <dsp:spPr>
        <a:xfrm>
          <a:off x="0" y="332154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3395BE-C4C0-4A8D-AD29-DCF903ADEBAD}">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Post Traumatic Stress Disorder</a:t>
          </a:r>
          <a:endParaRPr lang="en-US" sz="2900" kern="1200"/>
        </a:p>
      </dsp:txBody>
      <dsp:txXfrm>
        <a:off x="0" y="3321549"/>
        <a:ext cx="6900512" cy="1106957"/>
      </dsp:txXfrm>
    </dsp:sp>
    <dsp:sp modelId="{7B07B743-6C6F-4B5C-B420-E94BECA5FA41}">
      <dsp:nvSpPr>
        <dsp:cNvPr id="0" name=""/>
        <dsp:cNvSpPr/>
      </dsp:nvSpPr>
      <dsp:spPr>
        <a:xfrm>
          <a:off x="0" y="4428507"/>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E555F-C0DA-41F9-A33B-D337D43EFC1A}">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Inappropriate behaviour towards suspect (vigilante behaviour if police take no action)</a:t>
          </a:r>
          <a:endParaRPr lang="en-US" sz="2900" kern="1200"/>
        </a:p>
      </dsp:txBody>
      <dsp:txXfrm>
        <a:off x="0" y="4428507"/>
        <a:ext cx="6900512" cy="11069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DAB5D-2C9F-4C40-A65F-23D49B32A219}">
      <dsp:nvSpPr>
        <dsp:cNvPr id="0" name=""/>
        <dsp:cNvSpPr/>
      </dsp:nvSpPr>
      <dsp:spPr>
        <a:xfrm>
          <a:off x="0" y="270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2E7754-DF1F-45E8-AF35-FE7643B382CC}">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t>Review The Standford Rape Case 2015</a:t>
          </a:r>
          <a:endParaRPr lang="en-US" sz="3700" kern="1200"/>
        </a:p>
      </dsp:txBody>
      <dsp:txXfrm>
        <a:off x="0" y="2703"/>
        <a:ext cx="6900512" cy="1843578"/>
      </dsp:txXfrm>
    </dsp:sp>
    <dsp:sp modelId="{9700421E-747D-4393-998A-274B20E9E67B}">
      <dsp:nvSpPr>
        <dsp:cNvPr id="0" name=""/>
        <dsp:cNvSpPr/>
      </dsp:nvSpPr>
      <dsp:spPr>
        <a:xfrm>
          <a:off x="0" y="18462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8015BF-E569-4DE8-8CAF-046B56BC686A}">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t>Independent News Paper: </a:t>
          </a:r>
          <a:endParaRPr lang="en-US" sz="3700" kern="1200"/>
        </a:p>
      </dsp:txBody>
      <dsp:txXfrm>
        <a:off x="0" y="1846281"/>
        <a:ext cx="6900512" cy="1843578"/>
      </dsp:txXfrm>
    </dsp:sp>
    <dsp:sp modelId="{D46EF3BA-0846-42A3-962F-1D754D301684}">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376E09-BB32-41E4-91AA-4DCB60DD01D8}">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hlinkClick xmlns:r="http://schemas.openxmlformats.org/officeDocument/2006/relationships" r:id="rId1"/>
            </a:rPr>
            <a:t>Stanford University rape case: Victim's letter in full | The Independent | The Independent</a:t>
          </a:r>
          <a:r>
            <a:rPr lang="en-GB" sz="3700" kern="1200"/>
            <a:t> </a:t>
          </a:r>
          <a:endParaRPr lang="en-US" sz="3700" kern="1200"/>
        </a:p>
      </dsp:txBody>
      <dsp:txXfrm>
        <a:off x="0" y="3689859"/>
        <a:ext cx="6900512" cy="18435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902AA-3EDC-4476-8BA7-B2E3FE148E83}">
      <dsp:nvSpPr>
        <dsp:cNvPr id="0" name=""/>
        <dsp:cNvSpPr/>
      </dsp:nvSpPr>
      <dsp:spPr>
        <a:xfrm>
          <a:off x="0" y="0"/>
          <a:ext cx="5228428" cy="189184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F6CBAD31-2F8A-42D3-8803-0D806601CBE9}">
      <dsp:nvSpPr>
        <dsp:cNvPr id="0" name=""/>
        <dsp:cNvSpPr/>
      </dsp:nvSpPr>
      <dsp:spPr>
        <a:xfrm>
          <a:off x="157452" y="252245"/>
          <a:ext cx="2339772" cy="1387352"/>
        </a:xfrm>
        <a:prstGeom prst="roundRect">
          <a:avLst>
            <a:gd name="adj" fmla="val 10000"/>
          </a:avLst>
        </a:prstGeom>
        <a:blipFill rotWithShape="1">
          <a:blip xmlns:r="http://schemas.openxmlformats.org/officeDocument/2006/relationships" r:embed="rId1"/>
          <a:srcRect/>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01DAB12-D792-47CE-8D69-F4A4ED7B3C08}">
      <dsp:nvSpPr>
        <dsp:cNvPr id="0" name=""/>
        <dsp:cNvSpPr/>
      </dsp:nvSpPr>
      <dsp:spPr>
        <a:xfrm rot="10800000">
          <a:off x="15745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Screening the witness from the accused</a:t>
          </a:r>
        </a:p>
      </dsp:txBody>
      <dsp:txXfrm rot="10800000">
        <a:off x="228562" y="1891843"/>
        <a:ext cx="2197552" cy="2241143"/>
      </dsp:txXfrm>
    </dsp:sp>
    <dsp:sp modelId="{C84B9DF4-CBB9-476C-A0AD-21174F9780E7}">
      <dsp:nvSpPr>
        <dsp:cNvPr id="0" name=""/>
        <dsp:cNvSpPr/>
      </dsp:nvSpPr>
      <dsp:spPr>
        <a:xfrm>
          <a:off x="2731202" y="252245"/>
          <a:ext cx="2339772" cy="1387352"/>
        </a:xfrm>
        <a:prstGeom prst="roundRect">
          <a:avLst>
            <a:gd name="adj" fmla="val 10000"/>
          </a:avLst>
        </a:prstGeom>
        <a:blipFill rotWithShape="1">
          <a:blip xmlns:r="http://schemas.openxmlformats.org/officeDocument/2006/relationships" r:embed="rId2"/>
          <a:srcRect/>
          <a:stretch>
            <a:fillRect t="-6000" b="-6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E8C608E-6F32-481E-A1D8-52F57B72F082}">
      <dsp:nvSpPr>
        <dsp:cNvPr id="0" name=""/>
        <dsp:cNvSpPr/>
      </dsp:nvSpPr>
      <dsp:spPr>
        <a:xfrm rot="10800000">
          <a:off x="273120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Giving evidence by means of a TV link</a:t>
          </a:r>
        </a:p>
      </dsp:txBody>
      <dsp:txXfrm rot="10800000">
        <a:off x="2802312" y="1891843"/>
        <a:ext cx="2197552" cy="224114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902AA-3EDC-4476-8BA7-B2E3FE148E83}">
      <dsp:nvSpPr>
        <dsp:cNvPr id="0" name=""/>
        <dsp:cNvSpPr/>
      </dsp:nvSpPr>
      <dsp:spPr>
        <a:xfrm>
          <a:off x="0" y="0"/>
          <a:ext cx="5228428" cy="189184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F6CBAD31-2F8A-42D3-8803-0D806601CBE9}">
      <dsp:nvSpPr>
        <dsp:cNvPr id="0" name=""/>
        <dsp:cNvSpPr/>
      </dsp:nvSpPr>
      <dsp:spPr>
        <a:xfrm>
          <a:off x="2721843" y="236471"/>
          <a:ext cx="2339772" cy="1387352"/>
        </a:xfrm>
        <a:prstGeom prst="roundRect">
          <a:avLst>
            <a:gd name="adj" fmla="val 10000"/>
          </a:avLst>
        </a:prstGeom>
        <a:blipFill rotWithShape="1">
          <a:blip xmlns:r="http://schemas.openxmlformats.org/officeDocument/2006/relationships" r:embed="rId1"/>
          <a:srcRect/>
          <a:stretch>
            <a:fillRect t="-5000" b="-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01DAB12-D792-47CE-8D69-F4A4ED7B3C08}">
      <dsp:nvSpPr>
        <dsp:cNvPr id="0" name=""/>
        <dsp:cNvSpPr/>
      </dsp:nvSpPr>
      <dsp:spPr>
        <a:xfrm rot="10800000">
          <a:off x="15745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Removal of wigs &amp; gowns</a:t>
          </a:r>
        </a:p>
      </dsp:txBody>
      <dsp:txXfrm rot="10800000">
        <a:off x="228562" y="1891843"/>
        <a:ext cx="2197552" cy="2241143"/>
      </dsp:txXfrm>
    </dsp:sp>
    <dsp:sp modelId="{C84B9DF4-CBB9-476C-A0AD-21174F9780E7}">
      <dsp:nvSpPr>
        <dsp:cNvPr id="0" name=""/>
        <dsp:cNvSpPr/>
      </dsp:nvSpPr>
      <dsp:spPr>
        <a:xfrm>
          <a:off x="220720" y="252231"/>
          <a:ext cx="2339772" cy="1387352"/>
        </a:xfrm>
        <a:prstGeom prst="roundRect">
          <a:avLst>
            <a:gd name="adj" fmla="val 10000"/>
          </a:avLst>
        </a:prstGeom>
        <a:blipFill rotWithShape="1">
          <a:blip xmlns:r="http://schemas.openxmlformats.org/officeDocument/2006/relationships" r:embed="rId2"/>
          <a:srcRect/>
          <a:stretch>
            <a:fillRect t="-10000" b="-10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E8C608E-6F32-481E-A1D8-52F57B72F082}">
      <dsp:nvSpPr>
        <dsp:cNvPr id="0" name=""/>
        <dsp:cNvSpPr/>
      </dsp:nvSpPr>
      <dsp:spPr>
        <a:xfrm rot="10800000">
          <a:off x="273120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Video recorded interview</a:t>
          </a:r>
        </a:p>
      </dsp:txBody>
      <dsp:txXfrm rot="10800000">
        <a:off x="2802312" y="1891843"/>
        <a:ext cx="2197552" cy="224114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902AA-3EDC-4476-8BA7-B2E3FE148E83}">
      <dsp:nvSpPr>
        <dsp:cNvPr id="0" name=""/>
        <dsp:cNvSpPr/>
      </dsp:nvSpPr>
      <dsp:spPr>
        <a:xfrm>
          <a:off x="0" y="0"/>
          <a:ext cx="5228428" cy="189184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F6CBAD31-2F8A-42D3-8803-0D806601CBE9}">
      <dsp:nvSpPr>
        <dsp:cNvPr id="0" name=""/>
        <dsp:cNvSpPr/>
      </dsp:nvSpPr>
      <dsp:spPr>
        <a:xfrm>
          <a:off x="157452" y="252245"/>
          <a:ext cx="2339772" cy="1387352"/>
        </a:xfrm>
        <a:prstGeom prst="roundRect">
          <a:avLst>
            <a:gd name="adj" fmla="val 10000"/>
          </a:avLst>
        </a:prstGeom>
        <a:blipFill rotWithShape="1">
          <a:blip xmlns:r="http://schemas.openxmlformats.org/officeDocument/2006/relationships" r:embed="rId1"/>
          <a:srcRect/>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01DAB12-D792-47CE-8D69-F4A4ED7B3C08}">
      <dsp:nvSpPr>
        <dsp:cNvPr id="0" name=""/>
        <dsp:cNvSpPr/>
      </dsp:nvSpPr>
      <dsp:spPr>
        <a:xfrm rot="10800000">
          <a:off x="15745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Giving</a:t>
          </a:r>
          <a:r>
            <a:rPr lang="en-GB" sz="2400" kern="1200" baseline="0" dirty="0">
              <a:solidFill>
                <a:schemeClr val="tx1"/>
              </a:solidFill>
            </a:rPr>
            <a:t> evidence in private</a:t>
          </a:r>
          <a:endParaRPr lang="en-GB" sz="2400" kern="1200" dirty="0">
            <a:solidFill>
              <a:schemeClr val="tx1"/>
            </a:solidFill>
          </a:endParaRPr>
        </a:p>
      </dsp:txBody>
      <dsp:txXfrm rot="10800000">
        <a:off x="228562" y="1891843"/>
        <a:ext cx="2197552" cy="2241143"/>
      </dsp:txXfrm>
    </dsp:sp>
    <dsp:sp modelId="{C84B9DF4-CBB9-476C-A0AD-21174F9780E7}">
      <dsp:nvSpPr>
        <dsp:cNvPr id="0" name=""/>
        <dsp:cNvSpPr/>
      </dsp:nvSpPr>
      <dsp:spPr>
        <a:xfrm>
          <a:off x="2731202" y="252245"/>
          <a:ext cx="2339772" cy="1387352"/>
        </a:xfrm>
        <a:prstGeom prst="roundRect">
          <a:avLst>
            <a:gd name="adj" fmla="val 10000"/>
          </a:avLst>
        </a:prstGeom>
        <a:blipFill rotWithShape="1">
          <a:blip xmlns:r="http://schemas.openxmlformats.org/officeDocument/2006/relationships" r:embed="rId2"/>
          <a:srcRect/>
          <a:stretch>
            <a:fillRect t="-6000" b="-6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E8C608E-6F32-481E-A1D8-52F57B72F082}">
      <dsp:nvSpPr>
        <dsp:cNvPr id="0" name=""/>
        <dsp:cNvSpPr/>
      </dsp:nvSpPr>
      <dsp:spPr>
        <a:xfrm rot="10800000">
          <a:off x="2731202" y="1891843"/>
          <a:ext cx="2339772"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Examination of witnesses  through </a:t>
          </a:r>
          <a:r>
            <a:rPr lang="en-GB" sz="2400" kern="1200" baseline="0" dirty="0">
              <a:solidFill>
                <a:schemeClr val="tx1"/>
              </a:solidFill>
            </a:rPr>
            <a:t>intermediary</a:t>
          </a:r>
          <a:endParaRPr lang="en-GB" sz="2400" kern="1200" dirty="0">
            <a:solidFill>
              <a:schemeClr val="tx1"/>
            </a:solidFill>
          </a:endParaRPr>
        </a:p>
      </dsp:txBody>
      <dsp:txXfrm rot="10800000">
        <a:off x="2802312" y="1891843"/>
        <a:ext cx="2197552" cy="224114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902AA-3EDC-4476-8BA7-B2E3FE148E83}">
      <dsp:nvSpPr>
        <dsp:cNvPr id="0" name=""/>
        <dsp:cNvSpPr/>
      </dsp:nvSpPr>
      <dsp:spPr>
        <a:xfrm>
          <a:off x="0" y="0"/>
          <a:ext cx="5228428" cy="189184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F6CBAD31-2F8A-42D3-8803-0D806601CBE9}">
      <dsp:nvSpPr>
        <dsp:cNvPr id="0" name=""/>
        <dsp:cNvSpPr/>
      </dsp:nvSpPr>
      <dsp:spPr>
        <a:xfrm>
          <a:off x="2714226" y="236471"/>
          <a:ext cx="2174188" cy="1387352"/>
        </a:xfrm>
        <a:prstGeom prst="roundRect">
          <a:avLst>
            <a:gd name="adj" fmla="val 10000"/>
          </a:avLst>
        </a:prstGeom>
        <a:blipFill rotWithShape="1">
          <a:blip xmlns:r="http://schemas.openxmlformats.org/officeDocument/2006/relationships" r:embed="rId1"/>
          <a:srcRect/>
          <a:stretch>
            <a:fillRect l="-4000" r="-4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01DAB12-D792-47CE-8D69-F4A4ED7B3C08}">
      <dsp:nvSpPr>
        <dsp:cNvPr id="0" name=""/>
        <dsp:cNvSpPr/>
      </dsp:nvSpPr>
      <dsp:spPr>
        <a:xfrm rot="10800000">
          <a:off x="156967" y="1891843"/>
          <a:ext cx="2522885"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Aids to communication</a:t>
          </a:r>
        </a:p>
      </dsp:txBody>
      <dsp:txXfrm rot="10800000">
        <a:off x="228077" y="1891843"/>
        <a:ext cx="2380665" cy="2241143"/>
      </dsp:txXfrm>
    </dsp:sp>
    <dsp:sp modelId="{C84B9DF4-CBB9-476C-A0AD-21174F9780E7}">
      <dsp:nvSpPr>
        <dsp:cNvPr id="0" name=""/>
        <dsp:cNvSpPr/>
      </dsp:nvSpPr>
      <dsp:spPr>
        <a:xfrm>
          <a:off x="564454" y="252231"/>
          <a:ext cx="2174188" cy="1387352"/>
        </a:xfrm>
        <a:prstGeom prst="roundRect">
          <a:avLst>
            <a:gd name="adj" fmla="val 10000"/>
          </a:avLst>
        </a:prstGeom>
        <a:blipFill rotWithShape="1">
          <a:blip xmlns:r="http://schemas.openxmlformats.org/officeDocument/2006/relationships" r:embed="rId2"/>
          <a:srcRect/>
          <a:stretch>
            <a:fillRect t="-37000" b="-37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E8C608E-6F32-481E-A1D8-52F57B72F082}">
      <dsp:nvSpPr>
        <dsp:cNvPr id="0" name=""/>
        <dsp:cNvSpPr/>
      </dsp:nvSpPr>
      <dsp:spPr>
        <a:xfrm rot="10800000">
          <a:off x="2897271" y="1891843"/>
          <a:ext cx="2174188" cy="2312253"/>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Using video recording for giving evidence</a:t>
          </a:r>
        </a:p>
      </dsp:txBody>
      <dsp:txXfrm rot="10800000">
        <a:off x="2964135" y="1891843"/>
        <a:ext cx="2040460" cy="224538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9.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0.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B786F0-A5EE-4C6B-8EB2-490418C94451}" type="datetimeFigureOut">
              <a:t>11/29/2024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DDE0D5-A8D5-4FFA-BA8D-DFD6D4E04E2C}" type="slidenum">
              <a:t>‹#›</a:t>
            </a:fld>
            <a:endParaRPr lang="en-US"/>
          </a:p>
        </p:txBody>
      </p:sp>
    </p:spTree>
    <p:extLst>
      <p:ext uri="{BB962C8B-B14F-4D97-AF65-F5344CB8AC3E}">
        <p14:creationId xmlns:p14="http://schemas.microsoft.com/office/powerpoint/2010/main" val="1706301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victimscommissioner.org.uk/victims-commissioner/"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victimsupport.org.uk/help-and-support/your-rights/victims-code/"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theguardian.com/uk-news/2019/jul/10/parents-victim-statement-edited-to-spare-feelings-of-driver-who-killed-child"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independent.co.uk/news/world/americas/stanford-rape-case-judge-aaron-persky-brock-turner-latino-man-sentence-a7110586.html" TargetMode="External"/><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restorativejustice.org.uk/resources/evidence-supporting-use-restorative-justice" TargetMode="External"/><Relationship Id="rId2" Type="http://schemas.openxmlformats.org/officeDocument/2006/relationships/slide" Target="../slides/slide68.xml"/><Relationship Id="rId1" Type="http://schemas.openxmlformats.org/officeDocument/2006/relationships/notesMaster" Target="../notesMasters/notesMaster1.xml"/><Relationship Id="rId4" Type="http://schemas.openxmlformats.org/officeDocument/2006/relationships/hyperlink" Target="https://yjresourcehub.uk/restorative-approach/item/360-victims-commissioner-review-into-restorative-justice.html"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What makes someone a victim? - </a:t>
            </a:r>
            <a:r>
              <a:rPr lang="en-US"/>
              <a:t>Under the revised (2020) Victims' Code, a 'victim' is defined as:</a:t>
            </a:r>
          </a:p>
          <a:p>
            <a:r>
              <a:rPr lang="en-US"/>
              <a:t>The term </a:t>
            </a:r>
            <a:r>
              <a:rPr lang="en-US" b="1" i="1"/>
              <a:t>close relative </a:t>
            </a:r>
            <a:r>
              <a:rPr lang="en-US"/>
              <a:t>includes bereaved relatives or partners (including same sex partners) in homicide and fatal road traffic cases, as well as parents or </a:t>
            </a:r>
            <a:r>
              <a:rPr lang="en-US" err="1"/>
              <a:t>carers</a:t>
            </a:r>
            <a:r>
              <a:rPr lang="en-US"/>
              <a:t> where the victim is a child or a vulnerable adult. </a:t>
            </a:r>
            <a:endParaRPr lang="en-US">
              <a:cs typeface="Calibri"/>
            </a:endParaRPr>
          </a:p>
          <a:p>
            <a:r>
              <a:rPr lang="en-US"/>
              <a:t>Small businesses are included, but large retailers or corporations do not come within the definition of victim. </a:t>
            </a:r>
            <a:endParaRPr lang="en-US">
              <a:cs typeface="Calibri"/>
            </a:endParaRPr>
          </a:p>
          <a:p>
            <a:r>
              <a:rPr lang="en-US" b="1"/>
              <a:t>It is important to note that the victim can also be the complainant </a:t>
            </a:r>
            <a:r>
              <a:rPr lang="en-US" b="1" err="1"/>
              <a:t>i.e</a:t>
            </a:r>
            <a:r>
              <a:rPr lang="en-US" b="1"/>
              <a:t> a person who makes a formal complaint in a court of law.</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6</a:t>
            </a:fld>
            <a:endParaRPr lang="en-US"/>
          </a:p>
        </p:txBody>
      </p:sp>
    </p:spTree>
    <p:extLst>
      <p:ext uri="{BB962C8B-B14F-4D97-AF65-F5344CB8AC3E}">
        <p14:creationId xmlns:p14="http://schemas.microsoft.com/office/powerpoint/2010/main" val="3567794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https://www.gov.uk/government/publications/the-code-of-practice-for-victims-of-crime</a:t>
            </a:r>
          </a:p>
        </p:txBody>
      </p:sp>
      <p:sp>
        <p:nvSpPr>
          <p:cNvPr id="4" name="Slide Number Placeholder 3"/>
          <p:cNvSpPr>
            <a:spLocks noGrp="1"/>
          </p:cNvSpPr>
          <p:nvPr>
            <p:ph type="sldNum" sz="quarter" idx="5"/>
          </p:nvPr>
        </p:nvSpPr>
        <p:spPr/>
        <p:txBody>
          <a:bodyPr/>
          <a:lstStyle/>
          <a:p>
            <a:fld id="{ADDDE0D5-A8D5-4FFA-BA8D-DFD6D4E04E2C}" type="slidenum">
              <a:rPr lang="en-GB"/>
              <a:t>7</a:t>
            </a:fld>
            <a:endParaRPr lang="en-GB"/>
          </a:p>
        </p:txBody>
      </p:sp>
    </p:spTree>
    <p:extLst>
      <p:ext uri="{BB962C8B-B14F-4D97-AF65-F5344CB8AC3E}">
        <p14:creationId xmlns:p14="http://schemas.microsoft.com/office/powerpoint/2010/main" val="639095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what does the term ‘witness’ mean to you? -  A witness is someone who stands up in court to state what they know after taking an oath to tell the truth </a:t>
            </a:r>
            <a:r>
              <a:rPr lang="en-US" dirty="0"/>
              <a:t>(unless they are under 14 years of age, in which case their evidence is unsworn). An individual can be both a victim and a witness. </a:t>
            </a:r>
          </a:p>
          <a:p>
            <a:r>
              <a:rPr lang="en-US" dirty="0"/>
              <a:t>Witnesses play a vital role in bringing criminals to justice. In general, being a witness is a voluntary process (the person is prepared to make a statement and possibly go to court to give evidence).</a:t>
            </a:r>
            <a:endParaRPr lang="en-US" dirty="0">
              <a:cs typeface="Calibri"/>
            </a:endParaRPr>
          </a:p>
          <a:p>
            <a:r>
              <a:rPr lang="en-US" dirty="0"/>
              <a:t>The Criminal Justice System (CJS) has to </a:t>
            </a:r>
            <a:r>
              <a:rPr lang="en-US" dirty="0" err="1"/>
              <a:t>categorise</a:t>
            </a:r>
            <a:r>
              <a:rPr lang="en-US" dirty="0"/>
              <a:t> victims and witnesses so that the best evidence can be presented to the court, which leads ultimately to a fair and balanced trial</a:t>
            </a:r>
            <a:endParaRPr lang="en-US" b="1"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t>8</a:t>
            </a:fld>
            <a:endParaRPr lang="en-US"/>
          </a:p>
        </p:txBody>
      </p:sp>
    </p:spTree>
    <p:extLst>
      <p:ext uri="{BB962C8B-B14F-4D97-AF65-F5344CB8AC3E}">
        <p14:creationId xmlns:p14="http://schemas.microsoft.com/office/powerpoint/2010/main" val="3107264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Why are victims and witnesses important? – </a:t>
            </a:r>
            <a:r>
              <a:rPr lang="en-US" dirty="0"/>
              <a:t>In relation to obtaining best evidence from Victims, Witnesses and Defendants, it would be best practice where you can to separate all involved to take accounts, which will help assist you in making decisions.</a:t>
            </a:r>
            <a:endParaRPr lang="en-US" dirty="0">
              <a:cs typeface="Calibri"/>
            </a:endParaRPr>
          </a:p>
          <a:p>
            <a:r>
              <a:rPr lang="en-US" dirty="0"/>
              <a:t>There are some areas for consideration:</a:t>
            </a:r>
            <a:endParaRPr lang="en-US" dirty="0">
              <a:cs typeface="Calibri"/>
            </a:endParaRPr>
          </a:p>
          <a:p>
            <a:r>
              <a:rPr lang="en-US" dirty="0"/>
              <a:t>•There will be a variance in accounts – each person will see things from a different perspective i.e. angle of viewpoint.</a:t>
            </a:r>
            <a:endParaRPr lang="en-US" dirty="0">
              <a:cs typeface="Calibri"/>
            </a:endParaRPr>
          </a:p>
          <a:p>
            <a:r>
              <a:rPr lang="en-US" dirty="0"/>
              <a:t>•Are there any other information sources that can be obtained? – CCTV</a:t>
            </a:r>
            <a:endParaRPr lang="en-US" dirty="0">
              <a:cs typeface="Calibri"/>
            </a:endParaRPr>
          </a:p>
          <a:p>
            <a:r>
              <a:rPr lang="en-US" dirty="0"/>
              <a:t>•It </a:t>
            </a:r>
            <a:r>
              <a:rPr lang="en-GB" dirty="0"/>
              <a:t>is important to keep the defendant/suspect from the victim and witnesses where possible, to prevent an escalation of the situation</a:t>
            </a:r>
            <a:endParaRPr lang="en-GB" dirty="0">
              <a:cs typeface="Calibri"/>
            </a:endParaRPr>
          </a:p>
          <a:p>
            <a:r>
              <a:rPr lang="en-GB" dirty="0"/>
              <a:t>•It is also important that the account are taking separately in order to obtain the accounts are as sterile as possible and can prevent ideas being planted by over hearing accounts, whereby a witness who did not see something may turn around and say ‘I saw this happen…’ when they did not, but said it because the victim or another witness had said it. Even if this is not malicious, it can happen.</a:t>
            </a:r>
            <a:endParaRPr lang="en-GB" dirty="0">
              <a:cs typeface="Calibri"/>
            </a:endParaRPr>
          </a:p>
          <a:p>
            <a:r>
              <a:rPr lang="en-GB" dirty="0"/>
              <a:t>•Dependant on the course of action you will take e.g. arrest, PCR, PND, the defendant will give an account either in a PACE custody based interview, or on the street whereby you will issue the correct disposal. </a:t>
            </a:r>
            <a:endParaRPr lang="en-GB" dirty="0">
              <a:cs typeface="Calibri"/>
            </a:endParaRPr>
          </a:p>
          <a:p>
            <a:endParaRPr lang="en-GB" dirty="0">
              <a:cs typeface="Calibri"/>
            </a:endParaRPr>
          </a:p>
          <a:p>
            <a:r>
              <a:rPr lang="en-GB" dirty="0"/>
              <a:t>•Incident – what has happened; to whom; timings; </a:t>
            </a:r>
            <a:endParaRPr lang="en-GB" dirty="0">
              <a:cs typeface="Calibri"/>
            </a:endParaRPr>
          </a:p>
          <a:p>
            <a:r>
              <a:rPr lang="en-GB" dirty="0"/>
              <a:t>•Victim account - note injury, damage or theft etc.</a:t>
            </a:r>
            <a:endParaRPr lang="en-GB" dirty="0">
              <a:cs typeface="Calibri"/>
            </a:endParaRPr>
          </a:p>
          <a:p>
            <a:r>
              <a:rPr lang="en-GB" dirty="0"/>
              <a:t>•Witness account – what have they seen, where were they when it happened, is there any CCTV</a:t>
            </a:r>
            <a:endParaRPr lang="en-GB" dirty="0">
              <a:cs typeface="Calibri"/>
            </a:endParaRPr>
          </a:p>
          <a:p>
            <a:r>
              <a:rPr lang="en-GB" dirty="0"/>
              <a:t>•Defence account – Interview in Custody; contemporaneous account; Body Warn, EPNB </a:t>
            </a:r>
            <a:endParaRPr lang="en-GB" dirty="0">
              <a:cs typeface="Calibri"/>
            </a:endParaRPr>
          </a:p>
          <a:p>
            <a:r>
              <a:rPr lang="en-GB" dirty="0"/>
              <a:t>•Police Action – Examples can be: Report for prosecution; arrest and charge; No further action. In essence, we must use the necessary legislation that is applicable at the time, or if other issues arise. Remember unconscious bias and try not to react on it</a:t>
            </a:r>
            <a:endParaRPr lang="en-GB"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t>9</a:t>
            </a:fld>
            <a:endParaRPr lang="en-US"/>
          </a:p>
        </p:txBody>
      </p:sp>
    </p:spTree>
    <p:extLst>
      <p:ext uri="{BB962C8B-B14F-4D97-AF65-F5344CB8AC3E}">
        <p14:creationId xmlns:p14="http://schemas.microsoft.com/office/powerpoint/2010/main" val="2159151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Victims &amp; witnesses provide information, intelligence &amp; evidence which enables offenders to be brought to justice. The criminal justice system relies on them to help identify offenders and give evidence. They are essential to successful prosecutions. </a:t>
            </a:r>
          </a:p>
          <a:p>
            <a:r>
              <a:rPr lang="en-US"/>
              <a:t>A better level of service from the police means a victim is more likely to stay engaged with the system and help bring the offender to justice. </a:t>
            </a:r>
            <a:endParaRPr lang="en-US">
              <a:cs typeface="Calibri"/>
            </a:endParaRPr>
          </a:p>
          <a:p>
            <a:r>
              <a:rPr lang="en-US" b="1"/>
              <a:t>Justice gap - </a:t>
            </a:r>
            <a:r>
              <a:rPr lang="en-US"/>
              <a:t>the difference between the number of recorded crimes and the number of convictions.  </a:t>
            </a:r>
            <a:endParaRPr lang="en-US">
              <a:cs typeface="Calibri"/>
            </a:endParaRPr>
          </a:p>
          <a:p>
            <a:r>
              <a:rPr lang="en-US" b="1"/>
              <a:t>Ineffective trial </a:t>
            </a:r>
            <a:r>
              <a:rPr lang="en-US"/>
              <a:t>- Witness non attendance at court is the most common cause of an ineffective trial (ineffective trials are one reason that a case may not lead to a conviction). </a:t>
            </a:r>
            <a:endParaRPr lang="en-US">
              <a:cs typeface="Calibri"/>
            </a:endParaRPr>
          </a:p>
          <a:p>
            <a:r>
              <a:rPr lang="en-US"/>
              <a:t>A witness might decide not to give evidence in court for a variety of reasons, including:</a:t>
            </a:r>
            <a:endParaRPr lang="en-US">
              <a:cs typeface="Calibri"/>
            </a:endParaRPr>
          </a:p>
          <a:p>
            <a:r>
              <a:rPr lang="en-US"/>
              <a:t>•Intimidation</a:t>
            </a:r>
            <a:endParaRPr lang="en-US">
              <a:cs typeface="Calibri"/>
            </a:endParaRPr>
          </a:p>
          <a:p>
            <a:r>
              <a:rPr lang="en-US"/>
              <a:t>•Underestimating the importance of their evidence to the trial</a:t>
            </a:r>
            <a:endParaRPr lang="en-US">
              <a:cs typeface="Calibri"/>
            </a:endParaRPr>
          </a:p>
          <a:p>
            <a:r>
              <a:rPr lang="en-US"/>
              <a:t>•A lack of the support needed to enable them to attend court; or</a:t>
            </a:r>
            <a:endParaRPr lang="en-US">
              <a:cs typeface="Calibri"/>
            </a:endParaRPr>
          </a:p>
          <a:p>
            <a:r>
              <a:rPr lang="en-US"/>
              <a:t>•Unwillingness to be involved in the criminal justice system.</a:t>
            </a:r>
            <a:endParaRPr lang="en-US">
              <a:cs typeface="Calibri"/>
            </a:endParaRPr>
          </a:p>
          <a:p>
            <a:r>
              <a:rPr lang="en-US"/>
              <a:t>A better level of service from the police means a victim is more likely to stay engaged with the system and help bring the offender to justice. </a:t>
            </a:r>
            <a:endParaRPr lang="en-US">
              <a:cs typeface="Calibri"/>
            </a:endParaRPr>
          </a:p>
          <a:p>
            <a:r>
              <a:rPr lang="en-US"/>
              <a:t>•</a:t>
            </a:r>
            <a:endParaRPr lang="en-US">
              <a:cs typeface="Calibri"/>
            </a:endParaRPr>
          </a:p>
          <a:p>
            <a:r>
              <a:rPr lang="en-US"/>
              <a:t>In 2005, the government initiated changes to the criminal justice system to improve the level of care provided to victims and witnesses, bring more offenders to justice and so increase the delivery of justice by: </a:t>
            </a:r>
            <a:endParaRPr lang="en-US">
              <a:cs typeface="Calibri"/>
            </a:endParaRPr>
          </a:p>
          <a:p>
            <a:r>
              <a:rPr lang="en-US"/>
              <a:t>•Reducing the time between point of charge and trial </a:t>
            </a:r>
            <a:endParaRPr lang="en-US">
              <a:cs typeface="Calibri"/>
            </a:endParaRPr>
          </a:p>
          <a:p>
            <a:r>
              <a:rPr lang="en-US"/>
              <a:t>•Improving witness attendance at court </a:t>
            </a:r>
            <a:endParaRPr lang="en-US">
              <a:cs typeface="Calibri"/>
            </a:endParaRPr>
          </a:p>
          <a:p>
            <a:r>
              <a:rPr lang="en-US"/>
              <a:t>•Providing special measures, enabling witnesses to give the best evidence </a:t>
            </a:r>
            <a:endParaRPr lang="en-US">
              <a:cs typeface="Calibri"/>
            </a:endParaRPr>
          </a:p>
          <a:p>
            <a:r>
              <a:rPr lang="en-US"/>
              <a:t>•Setting up a single point of contact to provide </a:t>
            </a:r>
            <a:r>
              <a:rPr lang="en-US" err="1"/>
              <a:t>focussed</a:t>
            </a:r>
            <a:r>
              <a:rPr lang="en-US"/>
              <a:t> help and support for witnesses </a:t>
            </a:r>
            <a:endParaRPr lang="en-US">
              <a:cs typeface="Calibri"/>
            </a:endParaRPr>
          </a:p>
          <a:p>
            <a:r>
              <a:rPr lang="en-US"/>
              <a:t>•Improving victim and witness satisfaction with the criminal justice system. </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10</a:t>
            </a:fld>
            <a:endParaRPr lang="en-US"/>
          </a:p>
        </p:txBody>
      </p:sp>
    </p:spTree>
    <p:extLst>
      <p:ext uri="{BB962C8B-B14F-4D97-AF65-F5344CB8AC3E}">
        <p14:creationId xmlns:p14="http://schemas.microsoft.com/office/powerpoint/2010/main" val="1811200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Wayne Couzens </a:t>
            </a:r>
          </a:p>
          <a:p>
            <a:r>
              <a:rPr lang="en-US" dirty="0">
                <a:cs typeface="Calibri"/>
              </a:rPr>
              <a:t>Yorkshire Ripper</a:t>
            </a:r>
          </a:p>
        </p:txBody>
      </p:sp>
      <p:sp>
        <p:nvSpPr>
          <p:cNvPr id="4" name="Slide Number Placeholder 3"/>
          <p:cNvSpPr>
            <a:spLocks noGrp="1"/>
          </p:cNvSpPr>
          <p:nvPr>
            <p:ph type="sldNum" sz="quarter" idx="5"/>
          </p:nvPr>
        </p:nvSpPr>
        <p:spPr/>
        <p:txBody>
          <a:bodyPr/>
          <a:lstStyle/>
          <a:p>
            <a:fld id="{ADDDE0D5-A8D5-4FFA-BA8D-DFD6D4E04E2C}" type="slidenum">
              <a:rPr lang="en-GB"/>
              <a:t>12</a:t>
            </a:fld>
            <a:endParaRPr lang="en-GB"/>
          </a:p>
        </p:txBody>
      </p:sp>
    </p:spTree>
    <p:extLst>
      <p:ext uri="{BB962C8B-B14F-4D97-AF65-F5344CB8AC3E}">
        <p14:creationId xmlns:p14="http://schemas.microsoft.com/office/powerpoint/2010/main" val="2002326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Fiona Pilkington</a:t>
            </a:r>
          </a:p>
          <a:p>
            <a:r>
              <a:rPr lang="en-US" dirty="0">
                <a:ea typeface="Calibri"/>
                <a:cs typeface="Calibri"/>
              </a:rPr>
              <a:t>Diana Lofthouse</a:t>
            </a:r>
          </a:p>
        </p:txBody>
      </p:sp>
      <p:sp>
        <p:nvSpPr>
          <p:cNvPr id="4" name="Slide Number Placeholder 3"/>
          <p:cNvSpPr>
            <a:spLocks noGrp="1"/>
          </p:cNvSpPr>
          <p:nvPr>
            <p:ph type="sldNum" sz="quarter" idx="5"/>
          </p:nvPr>
        </p:nvSpPr>
        <p:spPr/>
        <p:txBody>
          <a:bodyPr/>
          <a:lstStyle/>
          <a:p>
            <a:fld id="{ADDDE0D5-A8D5-4FFA-BA8D-DFD6D4E04E2C}" type="slidenum">
              <a:rPr lang="en-US"/>
              <a:t>19</a:t>
            </a:fld>
            <a:endParaRPr lang="en-US"/>
          </a:p>
        </p:txBody>
      </p:sp>
    </p:spTree>
    <p:extLst>
      <p:ext uri="{BB962C8B-B14F-4D97-AF65-F5344CB8AC3E}">
        <p14:creationId xmlns:p14="http://schemas.microsoft.com/office/powerpoint/2010/main" val="13045947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individuals and communities are more likely to experience repeat victimisation: </a:t>
            </a:r>
            <a:endParaRPr lang="en-US"/>
          </a:p>
          <a:p>
            <a:pPr marL="285750" indent="-285750">
              <a:buFont typeface="Arial,Sans-Serif"/>
              <a:buChar char="•"/>
            </a:pPr>
            <a:r>
              <a:rPr lang="en-GB" dirty="0"/>
              <a:t>Residential areas where a high proportion of older people live (including council owned properties and sheltered housing organisations) </a:t>
            </a:r>
            <a:endParaRPr lang="en-US"/>
          </a:p>
          <a:p>
            <a:pPr marL="285750" indent="-285750">
              <a:buFont typeface="Arial,Sans-Serif"/>
              <a:buChar char="•"/>
            </a:pPr>
            <a:r>
              <a:rPr lang="en-GB" dirty="0"/>
              <a:t>Areas where young people congregate, </a:t>
            </a:r>
            <a:r>
              <a:rPr lang="en-GB" dirty="0" err="1"/>
              <a:t>eg</a:t>
            </a:r>
            <a:r>
              <a:rPr lang="en-GB" dirty="0"/>
              <a:t> local parks  </a:t>
            </a:r>
            <a:endParaRPr lang="en-US" dirty="0"/>
          </a:p>
          <a:p>
            <a:pPr marL="285750" indent="-285750">
              <a:buFont typeface="Arial,Sans-Serif"/>
              <a:buChar char="•"/>
            </a:pPr>
            <a:r>
              <a:rPr lang="en-GB" dirty="0"/>
              <a:t>High density housing estates, either council or privately owned </a:t>
            </a:r>
            <a:endParaRPr lang="en-US" dirty="0"/>
          </a:p>
          <a:p>
            <a:pPr marL="285750" indent="-285750">
              <a:buFont typeface="Arial,Sans-Serif"/>
              <a:buChar char="•"/>
            </a:pPr>
            <a:r>
              <a:rPr lang="en-GB" dirty="0"/>
              <a:t>Industrial and/or business areas </a:t>
            </a:r>
            <a:endParaRPr lang="en-US" dirty="0"/>
          </a:p>
          <a:p>
            <a:pPr marL="285750" indent="-285750">
              <a:buFont typeface="Arial,Sans-Serif"/>
              <a:buChar char="•"/>
            </a:pPr>
            <a:r>
              <a:rPr lang="en-GB" dirty="0"/>
              <a:t>Areas with a collection of shops </a:t>
            </a:r>
            <a:r>
              <a:rPr lang="en-GB" dirty="0" err="1"/>
              <a:t>eg</a:t>
            </a:r>
            <a:r>
              <a:rPr lang="en-GB" dirty="0"/>
              <a:t> shopping centres </a:t>
            </a:r>
            <a:endParaRPr lang="en-US" dirty="0"/>
          </a:p>
          <a:p>
            <a:pPr marL="285750" indent="-285750">
              <a:buFont typeface="Arial,Sans-Serif"/>
              <a:buChar char="•"/>
            </a:pPr>
            <a:endParaRPr lang="en-GB" dirty="0"/>
          </a:p>
          <a:p>
            <a:r>
              <a:rPr lang="en-GB" dirty="0"/>
              <a:t>Certain types of criminal activity are more common in cases of repeat victimisation;  criminal damage/vandalism, burglary (both dwelling and commercial), theft (including theft of or from motor vehicles), assaults, domestic abuse, robbery, sexual offences and fraud. </a:t>
            </a:r>
            <a:endParaRPr lang="en-US" dirty="0"/>
          </a:p>
          <a:p>
            <a:r>
              <a:rPr lang="en-GB" dirty="0"/>
              <a:t>   </a:t>
            </a:r>
            <a:endParaRPr lang="en-US" dirty="0"/>
          </a:p>
          <a:p>
            <a:r>
              <a:rPr lang="en-GB" dirty="0"/>
              <a:t>Repeat Victimisation is often not reported to the police, or alternatively, the victim may report the crime but not give the full picture. A victim’s reasons for not reporting (or under-reporting) crimes may include that they may:</a:t>
            </a:r>
            <a:endParaRPr lang="en-US" dirty="0"/>
          </a:p>
          <a:p>
            <a:pPr marL="285750" indent="-285750">
              <a:buFont typeface="Arial,Sans-Serif"/>
              <a:buChar char="•"/>
            </a:pPr>
            <a:r>
              <a:rPr lang="en-GB" dirty="0"/>
              <a:t>be too embarrassed or afraid to tell anyone </a:t>
            </a:r>
            <a:endParaRPr lang="en-US" dirty="0"/>
          </a:p>
          <a:p>
            <a:pPr marL="285750" indent="-285750">
              <a:buFont typeface="Arial,Sans-Serif"/>
              <a:buChar char="•"/>
            </a:pPr>
            <a:r>
              <a:rPr lang="en-GB" dirty="0"/>
              <a:t>wish to maintain their privacy or deal with the matter themselves </a:t>
            </a:r>
            <a:endParaRPr lang="en-US" dirty="0"/>
          </a:p>
          <a:p>
            <a:pPr marL="285750" indent="-285750">
              <a:buFont typeface="Arial,Sans-Serif"/>
              <a:buChar char="•"/>
            </a:pPr>
            <a:r>
              <a:rPr lang="en-GB" dirty="0"/>
              <a:t>believe the police would not or could not do anything </a:t>
            </a:r>
            <a:endParaRPr lang="en-US" dirty="0"/>
          </a:p>
          <a:p>
            <a:pPr marL="285750" indent="-285750">
              <a:buFont typeface="Arial,Sans-Serif"/>
              <a:buChar char="•"/>
            </a:pPr>
            <a:r>
              <a:rPr lang="en-GB" dirty="0"/>
              <a:t>be desensitised or resigned to crime as ‘a common occurrence’ </a:t>
            </a:r>
            <a:endParaRPr lang="en-US" dirty="0"/>
          </a:p>
          <a:p>
            <a:pPr marL="285750" indent="-285750">
              <a:buFont typeface="Arial,Sans-Serif"/>
              <a:buChar char="•"/>
            </a:pPr>
            <a:r>
              <a:rPr lang="en-GB" dirty="0"/>
              <a:t>fear reprisal (e.g. in the case of sexual assault by a family member) </a:t>
            </a:r>
            <a:endParaRPr lang="en-US" dirty="0"/>
          </a:p>
          <a:p>
            <a:pPr marL="285750" indent="-285750">
              <a:buFont typeface="Arial,Sans-Serif"/>
              <a:buChar char="•"/>
            </a:pPr>
            <a:r>
              <a:rPr lang="en-GB" dirty="0"/>
              <a:t>dislike or fear the police </a:t>
            </a:r>
            <a:endParaRPr lang="en-US" dirty="0"/>
          </a:p>
          <a:p>
            <a:pPr marL="285750" indent="-285750">
              <a:buFont typeface="Arial,Sans-Serif"/>
              <a:buChar char="•"/>
            </a:pPr>
            <a:r>
              <a:rPr lang="en-GB" dirty="0"/>
              <a:t>be discouraged, following a negative previous experience of police or courts. </a:t>
            </a:r>
            <a:endParaRPr lang="en-US" dirty="0"/>
          </a:p>
          <a:p>
            <a:endParaRPr lang="en-GB" dirty="0"/>
          </a:p>
          <a:p>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rPr lang="en-GB"/>
              <a:t>20</a:t>
            </a:fld>
            <a:endParaRPr lang="en-GB"/>
          </a:p>
        </p:txBody>
      </p:sp>
    </p:spTree>
    <p:extLst>
      <p:ext uri="{BB962C8B-B14F-4D97-AF65-F5344CB8AC3E}">
        <p14:creationId xmlns:p14="http://schemas.microsoft.com/office/powerpoint/2010/main" val="1105471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Wolfgang, Marvin - •</a:t>
            </a:r>
            <a:r>
              <a:rPr lang="en-US" i="1"/>
              <a:t>Patterns in Criminal Homicide </a:t>
            </a:r>
            <a:r>
              <a:rPr lang="en-US"/>
              <a:t>(1958)</a:t>
            </a:r>
          </a:p>
          <a:p>
            <a:r>
              <a:rPr lang="en-US"/>
              <a:t>•‘victims were a direct positive precipitator in the crime’</a:t>
            </a:r>
            <a:endParaRPr lang="en-US">
              <a:cs typeface="Calibri"/>
            </a:endParaRPr>
          </a:p>
          <a:p>
            <a:r>
              <a:rPr lang="en-US"/>
              <a:t>•588 homicides Philadelphia 26% of homicides was victim-initiated </a:t>
            </a:r>
          </a:p>
          <a:p>
            <a:r>
              <a:rPr lang="en-US"/>
              <a:t>•Inspired other studies Amir </a:t>
            </a:r>
            <a:r>
              <a:rPr lang="en-US" i="1"/>
              <a:t>Patterns of Forcible Rape </a:t>
            </a:r>
            <a:r>
              <a:rPr lang="en-US"/>
              <a:t>(1971)</a:t>
            </a:r>
            <a:endParaRPr lang="en-US">
              <a:cs typeface="Calibri"/>
            </a:endParaRPr>
          </a:p>
          <a:p>
            <a:r>
              <a:rPr lang="en-US"/>
              <a:t>•646 forcible rapes in Philadelphia</a:t>
            </a:r>
            <a:endParaRPr lang="en-US">
              <a:cs typeface="Calibri"/>
            </a:endParaRPr>
          </a:p>
          <a:p>
            <a:r>
              <a:rPr lang="en-US"/>
              <a:t>•19% of these rapes were victim-initiated (agreeing to sexual relations but retracting)</a:t>
            </a:r>
            <a:endParaRPr lang="en-US">
              <a:cs typeface="Calibri"/>
            </a:endParaRPr>
          </a:p>
          <a:p>
            <a:r>
              <a:rPr lang="en-US"/>
              <a:t>•Was </a:t>
            </a:r>
            <a:r>
              <a:rPr lang="en-US" err="1"/>
              <a:t>criticised</a:t>
            </a:r>
            <a:r>
              <a:rPr lang="en-US"/>
              <a:t> Feminist movement, police attitude to rape victims, factors on the victim “ walk in dark alleys after dark”.</a:t>
            </a:r>
            <a:endParaRPr lang="en-US">
              <a:cs typeface="Calibri"/>
            </a:endParaRPr>
          </a:p>
          <a:p>
            <a:r>
              <a:rPr lang="en-US"/>
              <a:t>•Rape victims blamed for what they wear, drunk, nightclubs, sexual partners – always revisited evening today. </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21</a:t>
            </a:fld>
            <a:endParaRPr lang="en-US"/>
          </a:p>
        </p:txBody>
      </p:sp>
    </p:spTree>
    <p:extLst>
      <p:ext uri="{BB962C8B-B14F-4D97-AF65-F5344CB8AC3E}">
        <p14:creationId xmlns:p14="http://schemas.microsoft.com/office/powerpoint/2010/main" val="4020943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What do you think the impact of crime and ASB has on victims and witnesses? –</a:t>
            </a:r>
            <a:endParaRPr lang="en-US" dirty="0"/>
          </a:p>
          <a:p>
            <a:r>
              <a:rPr lang="en-US" dirty="0"/>
              <a:t>Crime and ASB can affect people in many different ways. Although a crime may take only a relatively short time to commit, the effects on the victim can be long-lasting; in some cases for the rest of the victim’s life.</a:t>
            </a:r>
            <a:endParaRPr lang="en-US" dirty="0">
              <a:cs typeface="Calibri"/>
            </a:endParaRPr>
          </a:p>
          <a:p>
            <a:r>
              <a:rPr lang="en-US" dirty="0"/>
              <a:t>Individual reactions may depend on: </a:t>
            </a:r>
          </a:p>
          <a:p>
            <a:r>
              <a:rPr lang="en-US" dirty="0"/>
              <a:t>•The type of offence </a:t>
            </a:r>
            <a:endParaRPr lang="en-US" dirty="0">
              <a:cs typeface="Calibri"/>
            </a:endParaRPr>
          </a:p>
          <a:p>
            <a:r>
              <a:rPr lang="en-US" dirty="0"/>
              <a:t>•Whether they knew the perpetrator </a:t>
            </a:r>
            <a:endParaRPr lang="en-US" dirty="0">
              <a:cs typeface="Calibri"/>
            </a:endParaRPr>
          </a:p>
          <a:p>
            <a:r>
              <a:rPr lang="en-US" dirty="0"/>
              <a:t>•The support they get from their family, friends, the police and other people they come in contact with </a:t>
            </a:r>
            <a:endParaRPr lang="en-US" dirty="0">
              <a:cs typeface="Calibri"/>
            </a:endParaRPr>
          </a:p>
          <a:p>
            <a:r>
              <a:rPr lang="en-US" dirty="0"/>
              <a:t>•Their vulnerability </a:t>
            </a:r>
            <a:endParaRPr lang="en-US" dirty="0">
              <a:cs typeface="Calibri"/>
            </a:endParaRPr>
          </a:p>
          <a:p>
            <a:r>
              <a:rPr lang="en-US" dirty="0"/>
              <a:t>•Their past experiences.</a:t>
            </a:r>
            <a:endParaRPr lang="en-US" dirty="0">
              <a:cs typeface="Calibri"/>
            </a:endParaRPr>
          </a:p>
          <a:p>
            <a:endParaRPr lang="en-US" dirty="0"/>
          </a:p>
        </p:txBody>
      </p:sp>
      <p:sp>
        <p:nvSpPr>
          <p:cNvPr id="4" name="Slide Number Placeholder 3"/>
          <p:cNvSpPr>
            <a:spLocks noGrp="1"/>
          </p:cNvSpPr>
          <p:nvPr>
            <p:ph type="sldNum" sz="quarter" idx="5"/>
          </p:nvPr>
        </p:nvSpPr>
        <p:spPr/>
        <p:txBody>
          <a:bodyPr/>
          <a:lstStyle/>
          <a:p>
            <a:fld id="{ADDDE0D5-A8D5-4FFA-BA8D-DFD6D4E04E2C}" type="slidenum">
              <a:t>24</a:t>
            </a:fld>
            <a:endParaRPr lang="en-US"/>
          </a:p>
        </p:txBody>
      </p:sp>
    </p:spTree>
    <p:extLst>
      <p:ext uri="{BB962C8B-B14F-4D97-AF65-F5344CB8AC3E}">
        <p14:creationId xmlns:p14="http://schemas.microsoft.com/office/powerpoint/2010/main" val="197561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How might this manifest itself within communities? –</a:t>
            </a:r>
            <a:r>
              <a:rPr lang="en-US"/>
              <a:t>Crime can be hard to cope with as there is the knowledge that it was probably committed deliberately, unlike an accident where there is normally no harm intended. This can make the victim feel powerless and vulnerable.</a:t>
            </a:r>
            <a:endParaRPr lang="en-US">
              <a:cs typeface="Calibri"/>
            </a:endParaRPr>
          </a:p>
          <a:p>
            <a:r>
              <a:rPr lang="en-US"/>
              <a:t>This can be especially difficult to deal with if the offence is repeated or ongoing, which is often the case with domestic abuse, racially or religiously motivated crimes, or ASB. </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25</a:t>
            </a:fld>
            <a:endParaRPr lang="en-US"/>
          </a:p>
        </p:txBody>
      </p:sp>
    </p:spTree>
    <p:extLst>
      <p:ext uri="{BB962C8B-B14F-4D97-AF65-F5344CB8AC3E}">
        <p14:creationId xmlns:p14="http://schemas.microsoft.com/office/powerpoint/2010/main" val="1195712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26</a:t>
            </a:fld>
            <a:endParaRPr lang="en-US"/>
          </a:p>
        </p:txBody>
      </p:sp>
    </p:spTree>
    <p:extLst>
      <p:ext uri="{BB962C8B-B14F-4D97-AF65-F5344CB8AC3E}">
        <p14:creationId xmlns:p14="http://schemas.microsoft.com/office/powerpoint/2010/main" val="20661274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Reassurance: </a:t>
            </a:r>
            <a:r>
              <a:rPr lang="en-US" dirty="0"/>
              <a:t>the victim or witness may feel vulnerable or unsafe. They may need reassurance</a:t>
            </a:r>
            <a:r>
              <a:rPr lang="en-US" b="1" dirty="0"/>
              <a:t> </a:t>
            </a:r>
            <a:r>
              <a:rPr lang="en-US" dirty="0"/>
              <a:t>regarding their personal safety and regarding any unreasonable fears they have in terms of their personal vulnerability and fear of repeat attacks. </a:t>
            </a:r>
          </a:p>
          <a:p>
            <a:r>
              <a:rPr lang="en-US" b="1" dirty="0"/>
              <a:t>Emotional Vent</a:t>
            </a:r>
            <a:r>
              <a:rPr lang="en-US" dirty="0"/>
              <a:t>: They may feel angry and need to express their feelings - allow them to talk and ‘let off steam’. </a:t>
            </a:r>
            <a:br>
              <a:rPr lang="en-US" dirty="0"/>
            </a:br>
            <a:r>
              <a:rPr lang="en-US" dirty="0"/>
              <a:t>Explanation: An explanation regarding the police role and functions will help them to gain confidence in the police and an understanding of the processes should the matter go to court.</a:t>
            </a:r>
            <a:br>
              <a:rPr lang="en-US" dirty="0"/>
            </a:br>
            <a:r>
              <a:rPr lang="en-US" dirty="0"/>
              <a:t> </a:t>
            </a:r>
            <a:r>
              <a:rPr lang="en-US" b="1" dirty="0"/>
              <a:t>Regain feeling of Control</a:t>
            </a:r>
            <a:r>
              <a:rPr lang="en-US" dirty="0"/>
              <a:t>: Confirming their ability to make decisions related to their case will help them to feel in control but at the same time the officer must assess their needs regarding the level of support needed</a:t>
            </a:r>
            <a:endParaRPr lang="en-GB" dirty="0"/>
          </a:p>
          <a:p>
            <a:r>
              <a:rPr lang="en-US" b="1" dirty="0"/>
              <a:t>Single Point Of Contact</a:t>
            </a:r>
            <a:r>
              <a:rPr lang="en-US" dirty="0"/>
              <a:t>: Providing a name and telephone number is important for any follow-up. </a:t>
            </a:r>
            <a:endParaRPr lang="en-GB" dirty="0"/>
          </a:p>
          <a:p>
            <a:r>
              <a:rPr lang="en-US" b="1" dirty="0"/>
              <a:t>Quality of service</a:t>
            </a:r>
            <a:r>
              <a:rPr lang="en-US" dirty="0"/>
              <a:t>: The service they are given at this stage will set the scene for any later involvement in the CJS – for instance whether they will eventually be prepared to give evidence. </a:t>
            </a:r>
            <a:endParaRPr lang="en-GB" dirty="0"/>
          </a:p>
          <a:p>
            <a:r>
              <a:rPr lang="en-US" dirty="0"/>
              <a:t>Victims can be advised about the </a:t>
            </a:r>
            <a:r>
              <a:rPr lang="en-US" b="1" dirty="0"/>
              <a:t>Victim Support Scheme </a:t>
            </a:r>
            <a:r>
              <a:rPr lang="en-US" dirty="0"/>
              <a:t>and any further appropriate support agencies recommended. </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rPr lang="en-GB"/>
              <a:t>27</a:t>
            </a:fld>
            <a:endParaRPr lang="en-GB"/>
          </a:p>
        </p:txBody>
      </p:sp>
    </p:spTree>
    <p:extLst>
      <p:ext uri="{BB962C8B-B14F-4D97-AF65-F5344CB8AC3E}">
        <p14:creationId xmlns:p14="http://schemas.microsoft.com/office/powerpoint/2010/main" val="4188709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https://victimscommissioner.org.uk/victims-commissioner/</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33</a:t>
            </a:fld>
            <a:endParaRPr lang="en-GB"/>
          </a:p>
        </p:txBody>
      </p:sp>
    </p:spTree>
    <p:extLst>
      <p:ext uri="{BB962C8B-B14F-4D97-AF65-F5344CB8AC3E}">
        <p14:creationId xmlns:p14="http://schemas.microsoft.com/office/powerpoint/2010/main" val="2702678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https://www.gov.uk/government/publications/the-code-of-practice-for-victims-of-crime</a:t>
            </a:r>
          </a:p>
        </p:txBody>
      </p:sp>
      <p:sp>
        <p:nvSpPr>
          <p:cNvPr id="4" name="Slide Number Placeholder 3"/>
          <p:cNvSpPr>
            <a:spLocks noGrp="1"/>
          </p:cNvSpPr>
          <p:nvPr>
            <p:ph type="sldNum" sz="quarter" idx="5"/>
          </p:nvPr>
        </p:nvSpPr>
        <p:spPr/>
        <p:txBody>
          <a:bodyPr/>
          <a:lstStyle/>
          <a:p>
            <a:fld id="{ADDDE0D5-A8D5-4FFA-BA8D-DFD6D4E04E2C}" type="slidenum">
              <a:rPr lang="en-GB"/>
              <a:t>34</a:t>
            </a:fld>
            <a:endParaRPr lang="en-GB"/>
          </a:p>
        </p:txBody>
      </p:sp>
    </p:spTree>
    <p:extLst>
      <p:ext uri="{BB962C8B-B14F-4D97-AF65-F5344CB8AC3E}">
        <p14:creationId xmlns:p14="http://schemas.microsoft.com/office/powerpoint/2010/main" val="2162416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https://www.victimsupport.org.uk/help-and-support/your-rights/victims-code/</a:t>
            </a:r>
            <a:endParaRPr lang="en-US" dirty="0"/>
          </a:p>
          <a:p>
            <a:endParaRPr lang="en-US" dirty="0">
              <a:cs typeface="Calibri"/>
            </a:endParaRPr>
          </a:p>
          <a:p>
            <a:r>
              <a:rPr lang="en-US" dirty="0"/>
              <a:t>https://www.gov.uk/government/publications/the-code-of-practice-for-victims-of-crime</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ADDDE0D5-A8D5-4FFA-BA8D-DFD6D4E04E2C}" type="slidenum">
              <a:rPr lang="en-GB"/>
              <a:t>35</a:t>
            </a:fld>
            <a:endParaRPr lang="en-GB"/>
          </a:p>
        </p:txBody>
      </p:sp>
    </p:spTree>
    <p:extLst>
      <p:ext uri="{BB962C8B-B14F-4D97-AF65-F5344CB8AC3E}">
        <p14:creationId xmlns:p14="http://schemas.microsoft.com/office/powerpoint/2010/main" val="35804248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50</a:t>
            </a:fld>
            <a:endParaRPr lang="en-GB"/>
          </a:p>
        </p:txBody>
      </p:sp>
    </p:spTree>
    <p:extLst>
      <p:ext uri="{BB962C8B-B14F-4D97-AF65-F5344CB8AC3E}">
        <p14:creationId xmlns:p14="http://schemas.microsoft.com/office/powerpoint/2010/main" val="3650974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Aidan </a:t>
            </a:r>
            <a:r>
              <a:rPr lang="en-GB" dirty="0" err="1"/>
              <a:t>Mcteer</a:t>
            </a:r>
            <a:r>
              <a:rPr lang="en-GB" dirty="0"/>
              <a:t>  2017</a:t>
            </a:r>
          </a:p>
          <a:p>
            <a:r>
              <a:rPr lang="en-GB" dirty="0"/>
              <a:t>https://www.bbc.co.uk/news/uk-england-merseyside-41345828</a:t>
            </a:r>
          </a:p>
        </p:txBody>
      </p:sp>
      <p:sp>
        <p:nvSpPr>
          <p:cNvPr id="4" name="Slide Number Placeholder 3"/>
          <p:cNvSpPr>
            <a:spLocks noGrp="1"/>
          </p:cNvSpPr>
          <p:nvPr>
            <p:ph type="sldNum" sz="quarter" idx="5"/>
          </p:nvPr>
        </p:nvSpPr>
        <p:spPr/>
        <p:txBody>
          <a:bodyPr/>
          <a:lstStyle/>
          <a:p>
            <a:fld id="{10A52B3B-D358-4351-B0E0-C86AA0D2A63E}" type="slidenum">
              <a:rPr lang="en-GB" smtClean="0"/>
              <a:t>53</a:t>
            </a:fld>
            <a:endParaRPr lang="en-GB"/>
          </a:p>
        </p:txBody>
      </p:sp>
    </p:spTree>
    <p:extLst>
      <p:ext uri="{BB962C8B-B14F-4D97-AF65-F5344CB8AC3E}">
        <p14:creationId xmlns:p14="http://schemas.microsoft.com/office/powerpoint/2010/main" val="38045076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https://www.theguardian.com/uk-news/2019/jul/10/parents-victim-statement-edited-to-spare-feelings-of-driver-who-killed-child</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54</a:t>
            </a:fld>
            <a:endParaRPr lang="en-GB"/>
          </a:p>
        </p:txBody>
      </p:sp>
    </p:spTree>
    <p:extLst>
      <p:ext uri="{BB962C8B-B14F-4D97-AF65-F5344CB8AC3E}">
        <p14:creationId xmlns:p14="http://schemas.microsoft.com/office/powerpoint/2010/main" val="12237032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https://www.independent.co.uk/news/people/stanford-rape-case-read-the-impact-statement-of-brock-turner-s-victim-a7222371.html</a:t>
            </a:r>
          </a:p>
        </p:txBody>
      </p:sp>
      <p:sp>
        <p:nvSpPr>
          <p:cNvPr id="4" name="Slide Number Placeholder 3"/>
          <p:cNvSpPr>
            <a:spLocks noGrp="1"/>
          </p:cNvSpPr>
          <p:nvPr>
            <p:ph type="sldNum" sz="quarter" idx="5"/>
          </p:nvPr>
        </p:nvSpPr>
        <p:spPr/>
        <p:txBody>
          <a:bodyPr/>
          <a:lstStyle/>
          <a:p>
            <a:fld id="{ADDDE0D5-A8D5-4FFA-BA8D-DFD6D4E04E2C}" type="slidenum">
              <a:rPr lang="en-GB"/>
              <a:t>55</a:t>
            </a:fld>
            <a:endParaRPr lang="en-GB"/>
          </a:p>
        </p:txBody>
      </p:sp>
    </p:spTree>
    <p:extLst>
      <p:ext uri="{BB962C8B-B14F-4D97-AF65-F5344CB8AC3E}">
        <p14:creationId xmlns:p14="http://schemas.microsoft.com/office/powerpoint/2010/main" val="1276168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https://www.independent.co.uk/news/world/americas/stanford-rape-case-judge-aaron-persky-brock-turner-latino-man-sentence-a7110586.html</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56</a:t>
            </a:fld>
            <a:endParaRPr lang="en-GB"/>
          </a:p>
        </p:txBody>
      </p:sp>
    </p:spTree>
    <p:extLst>
      <p:ext uri="{BB962C8B-B14F-4D97-AF65-F5344CB8AC3E}">
        <p14:creationId xmlns:p14="http://schemas.microsoft.com/office/powerpoint/2010/main" val="4097313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6688" indent="-166688">
              <a:buFontTx/>
              <a:buChar char="•"/>
            </a:pPr>
            <a:r>
              <a:rPr lang="en-GB" altLang="en-US" dirty="0"/>
              <a:t>Crime currently 32%</a:t>
            </a:r>
          </a:p>
          <a:p>
            <a:pPr marL="166688" indent="-166688">
              <a:buFontTx/>
              <a:buChar char="•"/>
            </a:pPr>
            <a:r>
              <a:rPr lang="en-GB" altLang="en-US" dirty="0"/>
              <a:t>ASB 6 % real concern that we are not identifying the right cohort and people going under the radar.</a:t>
            </a:r>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F3692B7C-F075-4679-AAC6-5254DA3F5272}" type="slidenum">
              <a:rPr lang="en-GB" altLang="en-US"/>
              <a:pPr eaLnBrk="1" hangingPunct="1"/>
              <a:t>60</a:t>
            </a:fld>
            <a:endParaRPr lang="en-GB" altLang="en-US"/>
          </a:p>
        </p:txBody>
      </p:sp>
    </p:spTree>
    <p:extLst>
      <p:ext uri="{BB962C8B-B14F-4D97-AF65-F5344CB8AC3E}">
        <p14:creationId xmlns:p14="http://schemas.microsoft.com/office/powerpoint/2010/main" val="22079000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30000"/>
              </a:spcBef>
              <a:spcAft>
                <a:spcPct val="0"/>
              </a:spcAft>
            </a:pPr>
            <a:r>
              <a:rPr lang="en-GB" dirty="0"/>
              <a:t>The Youth Justice and Criminal Evidence Act 1999 sets out a number of special measures that assist vulnerable and intimidated witnesses (both adults &amp; children) to improve the quality of their evidence.</a:t>
            </a:r>
            <a:endParaRPr lang="en-US"/>
          </a:p>
          <a:p>
            <a:r>
              <a:rPr lang="en-GB" dirty="0"/>
              <a:t>(Achieving Best Evidence). It applies to both prosecution and defence witnesses (but it does not apply to the accused). </a:t>
            </a:r>
            <a:endParaRPr lang="en-US"/>
          </a:p>
          <a:p>
            <a:endParaRPr lang="en-GB" dirty="0"/>
          </a:p>
          <a:p>
            <a:r>
              <a:rPr lang="en-GB" dirty="0"/>
              <a:t>Consideration as to which, if any of the special measures should be made available will be made by  the investigating officer, the Crown Prosecution Service and the Court.</a:t>
            </a:r>
            <a:endParaRPr lang="en-US"/>
          </a:p>
          <a:p>
            <a:r>
              <a:rPr lang="en-GB" dirty="0"/>
              <a:t>Child witnesses under the age of 18 will automatically be eligible for special measures </a:t>
            </a:r>
            <a:endParaRPr lang="en-US"/>
          </a:p>
          <a:p>
            <a:r>
              <a:rPr lang="en-GB" b="1" dirty="0"/>
              <a:t>Screens:</a:t>
            </a:r>
            <a:r>
              <a:rPr lang="en-GB" dirty="0"/>
              <a:t> the witness sits behind a screen and can be seen by the judge/jury but not the accused (or the public depending on how intimidated they are)</a:t>
            </a:r>
            <a:endParaRPr lang="en-US"/>
          </a:p>
          <a:p>
            <a:r>
              <a:rPr lang="en-GB" b="1" dirty="0"/>
              <a:t>Live TV link:</a:t>
            </a:r>
            <a:r>
              <a:rPr lang="en-GB" dirty="0"/>
              <a:t> enables the witness to give evidence during the trial through a televised link to the courtroom. Can be from a remote location with evidence being given as though they were actually in court.</a:t>
            </a:r>
            <a:endParaRPr lang="en-US"/>
          </a:p>
          <a:p>
            <a:r>
              <a:rPr lang="en-GB" b="1" dirty="0"/>
              <a:t>Removal of wigs or gowns by judges and barristers:</a:t>
            </a:r>
            <a:r>
              <a:rPr lang="en-GB" dirty="0"/>
              <a:t> usually for children to appear less formal</a:t>
            </a:r>
            <a:endParaRPr lang="en-US"/>
          </a:p>
          <a:p>
            <a:pPr>
              <a:spcBef>
                <a:spcPct val="30000"/>
              </a:spcBef>
              <a:spcAft>
                <a:spcPct val="0"/>
              </a:spcAft>
            </a:pPr>
            <a:r>
              <a:rPr lang="en-GB" b="1" dirty="0"/>
              <a:t>Video recorded interview:</a:t>
            </a:r>
            <a:r>
              <a:rPr lang="en-GB" dirty="0"/>
              <a:t> a video-recorded interview with a vulnerable or intimidated witness before trial may be admitted by the court as witness evidence-in-chief - for adult complainants in sexual offence trials in the Crown</a:t>
            </a:r>
          </a:p>
          <a:p>
            <a:pPr marL="457200"/>
            <a:r>
              <a:rPr lang="en-GB" dirty="0"/>
              <a:t>9 Safe video link – evidence facility sites in the SWP area  Barry</a:t>
            </a:r>
            <a:endParaRPr lang="en-US" dirty="0"/>
          </a:p>
          <a:p>
            <a:pPr marL="457200"/>
            <a:r>
              <a:rPr lang="en-GB" dirty="0"/>
              <a:t>Swansea</a:t>
            </a:r>
            <a:endParaRPr lang="en-US" dirty="0"/>
          </a:p>
          <a:p>
            <a:pPr marL="457200"/>
            <a:r>
              <a:rPr lang="en-GB" dirty="0"/>
              <a:t>Neath</a:t>
            </a:r>
            <a:endParaRPr lang="en-US" dirty="0"/>
          </a:p>
          <a:p>
            <a:pPr marL="457200"/>
            <a:r>
              <a:rPr lang="en-GB" dirty="0"/>
              <a:t>Maesteg</a:t>
            </a:r>
            <a:endParaRPr lang="en-US" dirty="0"/>
          </a:p>
          <a:p>
            <a:pPr marL="457200"/>
            <a:r>
              <a:rPr lang="en-GB" dirty="0" err="1"/>
              <a:t>Tonypandy</a:t>
            </a:r>
            <a:endParaRPr lang="en-US" dirty="0" err="1"/>
          </a:p>
          <a:p>
            <a:pPr marL="457200"/>
            <a:r>
              <a:rPr lang="en-GB" dirty="0"/>
              <a:t>Aberdare</a:t>
            </a:r>
            <a:endParaRPr lang="en-US" dirty="0"/>
          </a:p>
          <a:p>
            <a:pPr marL="457200"/>
            <a:r>
              <a:rPr lang="en-GB" dirty="0"/>
              <a:t>Merthyr</a:t>
            </a:r>
            <a:endParaRPr lang="en-US" dirty="0"/>
          </a:p>
          <a:p>
            <a:pPr marL="457200"/>
            <a:r>
              <a:rPr lang="en-GB" dirty="0"/>
              <a:t>Cardiff x 2.</a:t>
            </a:r>
            <a:endParaRPr lang="en-US" dirty="0"/>
          </a:p>
          <a:p>
            <a:pPr marL="457200"/>
            <a:r>
              <a:rPr lang="en-GB" dirty="0"/>
              <a:t> </a:t>
            </a:r>
            <a:endParaRPr lang="en-US" dirty="0"/>
          </a:p>
          <a:p>
            <a:pPr>
              <a:spcBef>
                <a:spcPct val="30000"/>
              </a:spcBef>
              <a:spcAft>
                <a:spcPct val="0"/>
              </a:spcAft>
            </a:pPr>
            <a:endParaRPr lang="en-GB"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rPr lang="en-US"/>
              <a:t>62</a:t>
            </a:fld>
            <a:endParaRPr lang="en-US"/>
          </a:p>
        </p:txBody>
      </p:sp>
    </p:spTree>
    <p:extLst>
      <p:ext uri="{BB962C8B-B14F-4D97-AF65-F5344CB8AC3E}">
        <p14:creationId xmlns:p14="http://schemas.microsoft.com/office/powerpoint/2010/main" val="1566277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altLang="en-US" sz="12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Giving evidence in private </a:t>
            </a: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members of the public and press (except for one named person to represent the press) may be excluded from court in cases involving sexual offences or intimidation by someone other than the accused.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Examination of witness through intermediary - </a:t>
            </a: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accredited specialists who help with communication difficulties. Can assist victims when being interviewed by police &amp; at court. They explain questions &amp; answers to help witness without changing substance of evidence. Might be used to help young children or adults who have suffered a stroke or other brain injury.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Aids to communication </a:t>
            </a: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can include computers, voice synthesisers, symbol boards and books.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case of R v Watts [2010] EWCA Crim 1824 is a leading example of the use of this special measure, which was granted in combination with a number of other special measures to enable non-verbal witnesses with severe communication needs to give evidence.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Video recorded cross examination/re-examination </a:t>
            </a:r>
            <a:r>
              <a:rPr kumimoji="0" lang="en-GB" altLang="en-US"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lang="en-GB" sz="2000" dirty="0">
                <a:effectLst/>
                <a:latin typeface="Calibri" panose="020F0502020204030204" pitchFamily="34" charset="0"/>
                <a:ea typeface="Calibri" panose="020F0502020204030204" pitchFamily="34" charset="0"/>
              </a:rPr>
              <a:t>Section 28 (pre-recorded cross exam) is now available to all S17 witnesses (</a:t>
            </a:r>
            <a:r>
              <a:rPr lang="en-GB" sz="2000" dirty="0" err="1">
                <a:effectLst/>
                <a:latin typeface="Calibri" panose="020F0502020204030204" pitchFamily="34" charset="0"/>
                <a:ea typeface="Calibri" panose="020F0502020204030204" pitchFamily="34" charset="0"/>
              </a:rPr>
              <a:t>inc</a:t>
            </a:r>
            <a:r>
              <a:rPr lang="en-GB" sz="2000" dirty="0">
                <a:effectLst/>
                <a:latin typeface="Calibri" panose="020F0502020204030204" pitchFamily="34" charset="0"/>
                <a:ea typeface="Calibri" panose="020F0502020204030204" pitchFamily="34" charset="0"/>
              </a:rPr>
              <a:t> 17.4 and 17.5 etc). Please bear in mind that S28 cannot be used without S27 (VREIC). It is only applicable in Crown Courts cases.</a:t>
            </a:r>
          </a:p>
          <a:p>
            <a:pPr marL="457200"/>
            <a:r>
              <a:rPr lang="en-GB" dirty="0"/>
              <a:t> </a:t>
            </a:r>
            <a:endParaRPr lang="en-US" dirty="0"/>
          </a:p>
          <a:p>
            <a:pPr>
              <a:spcBef>
                <a:spcPct val="30000"/>
              </a:spcBef>
              <a:spcAft>
                <a:spcPct val="0"/>
              </a:spcAft>
            </a:pPr>
            <a:endParaRPr lang="en-GB" dirty="0">
              <a:cs typeface="Calibri"/>
            </a:endParaRPr>
          </a:p>
        </p:txBody>
      </p:sp>
      <p:sp>
        <p:nvSpPr>
          <p:cNvPr id="4" name="Slide Number Placeholder 3"/>
          <p:cNvSpPr>
            <a:spLocks noGrp="1"/>
          </p:cNvSpPr>
          <p:nvPr>
            <p:ph type="sldNum" sz="quarter" idx="5"/>
          </p:nvPr>
        </p:nvSpPr>
        <p:spPr/>
        <p:txBody>
          <a:bodyPr/>
          <a:lstStyle/>
          <a:p>
            <a:fld id="{ADDDE0D5-A8D5-4FFA-BA8D-DFD6D4E04E2C}" type="slidenum">
              <a:rPr lang="en-US"/>
              <a:t>63</a:t>
            </a:fld>
            <a:endParaRPr lang="en-US"/>
          </a:p>
        </p:txBody>
      </p:sp>
    </p:spTree>
    <p:extLst>
      <p:ext uri="{BB962C8B-B14F-4D97-AF65-F5344CB8AC3E}">
        <p14:creationId xmlns:p14="http://schemas.microsoft.com/office/powerpoint/2010/main" val="1630650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aim of witness care units is to provide a single point of contact for victims and witnesses</a:t>
            </a:r>
          </a:p>
          <a:p>
            <a:r>
              <a:rPr lang="en-US"/>
              <a:t>for information about the progress of their cases and to </a:t>
            </a:r>
            <a:r>
              <a:rPr lang="en-US" err="1"/>
              <a:t>minimise</a:t>
            </a:r>
            <a:r>
              <a:rPr lang="en-US"/>
              <a:t> the stress of attending court.</a:t>
            </a:r>
            <a:endParaRPr lang="en-US">
              <a:cs typeface="Calibri"/>
            </a:endParaRPr>
          </a:p>
          <a:p>
            <a:r>
              <a:rPr lang="en-US"/>
              <a:t>Witness Care Units are in place across England and Wales and are jointly staffed by the police and the Crown Prosecution Service.</a:t>
            </a:r>
            <a:endParaRPr lang="en-US">
              <a:cs typeface="Calibri"/>
            </a:endParaRPr>
          </a:p>
          <a:p>
            <a:r>
              <a:rPr lang="en-US"/>
              <a:t>Witness Care Units manage the care of victims and witnesses from the charging of the defendant(s) through to the conclusion of a case. The service to victims and witnesses includes:</a:t>
            </a:r>
            <a:endParaRPr lang="en-US">
              <a:cs typeface="Calibri"/>
            </a:endParaRPr>
          </a:p>
          <a:p>
            <a:r>
              <a:rPr lang="en-US"/>
              <a:t>•a single point of contact for victims and witnesses</a:t>
            </a:r>
            <a:endParaRPr lang="en-US">
              <a:cs typeface="Calibri"/>
            </a:endParaRPr>
          </a:p>
          <a:p>
            <a:r>
              <a:rPr lang="en-US"/>
              <a:t>•communication with victims and witnesses to inform them of the case outcome or trial result, thanking them for their contribution to the case and offering post case support from the relevant support agency.</a:t>
            </a:r>
            <a:endParaRPr lang="en-US">
              <a:cs typeface="Calibri"/>
            </a:endParaRPr>
          </a:p>
          <a:p>
            <a:r>
              <a:rPr lang="en-US"/>
              <a:t>•a full needs assessment for victims and witnesses with particular support needs, who are required to attend court, to ensure they are able to get to court and give their best evidence;</a:t>
            </a:r>
            <a:endParaRPr lang="en-US">
              <a:cs typeface="Calibri"/>
            </a:endParaRPr>
          </a:p>
          <a:p>
            <a:r>
              <a:rPr lang="en-US"/>
              <a:t>•dedicated witness care officers to guide and support individuals through the criminal justice process and to co-ordinate support and services;</a:t>
            </a:r>
            <a:endParaRPr lang="en-US">
              <a:cs typeface="Calibri"/>
            </a:endParaRPr>
          </a:p>
          <a:p>
            <a:r>
              <a:rPr lang="en-US"/>
              <a:t>•continuous review of victim and witness needs throughout the case</a:t>
            </a:r>
            <a:endParaRPr lang="en-US">
              <a:cs typeface="Calibri"/>
            </a:endParaRPr>
          </a:p>
          <a:p>
            <a:r>
              <a:rPr lang="en-US"/>
              <a:t>•</a:t>
            </a:r>
            <a:endParaRPr lang="en-US">
              <a:cs typeface="Calibri"/>
            </a:endParaRPr>
          </a:p>
          <a:p>
            <a:r>
              <a:rPr lang="en-US"/>
              <a:t>Under the Code of Practice for Victims of Crime, which came into force on 1st April 2021, the Witness Care Unit has a </a:t>
            </a:r>
            <a:r>
              <a:rPr lang="en-US" b="1"/>
              <a:t>legal obligation </a:t>
            </a:r>
            <a:r>
              <a:rPr lang="en-US"/>
              <a:t>to:</a:t>
            </a:r>
            <a:endParaRPr lang="en-US">
              <a:cs typeface="Calibri"/>
            </a:endParaRPr>
          </a:p>
          <a:p>
            <a:r>
              <a:rPr lang="en-US"/>
              <a:t>•tell them if they will be required to give evidence and give them a copy of the 'Witness in court' leaflet or other relevant leaflet</a:t>
            </a:r>
            <a:endParaRPr lang="en-US">
              <a:cs typeface="Calibri"/>
            </a:endParaRPr>
          </a:p>
          <a:p>
            <a:r>
              <a:rPr lang="en-US"/>
              <a:t>•tell them the dates of the court hearings</a:t>
            </a:r>
            <a:endParaRPr lang="en-US">
              <a:cs typeface="Calibri"/>
            </a:endParaRPr>
          </a:p>
          <a:p>
            <a:r>
              <a:rPr lang="en-US"/>
              <a:t>•tell them about court results and explain any sentence given within one day of receiving the outcome from the court.</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64</a:t>
            </a:fld>
            <a:endParaRPr lang="en-US"/>
          </a:p>
        </p:txBody>
      </p:sp>
    </p:spTree>
    <p:extLst>
      <p:ext uri="{BB962C8B-B14F-4D97-AF65-F5344CB8AC3E}">
        <p14:creationId xmlns:p14="http://schemas.microsoft.com/office/powerpoint/2010/main" val="2795505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primary role of the FLO is that of an investigator to assist the SIO/SIM to achieve their aims and objectives. This will include the day-to-day management of the interaction with the family in the investigation and close liaison with the SIO/SIM to ensure families are treated appropriately, professionally and with respect for their needs. It may involve working in a range of different situations in demanding and often stressful conditions over sustained periods of time. Those performing the role of FLO must always act with the highest degree of professionalism and integrity and carry out their duties with sensitivity. </a:t>
            </a:r>
          </a:p>
        </p:txBody>
      </p:sp>
      <p:sp>
        <p:nvSpPr>
          <p:cNvPr id="4" name="Slide Number Placeholder 3"/>
          <p:cNvSpPr>
            <a:spLocks noGrp="1"/>
          </p:cNvSpPr>
          <p:nvPr>
            <p:ph type="sldNum" sz="quarter" idx="5"/>
          </p:nvPr>
        </p:nvSpPr>
        <p:spPr/>
        <p:txBody>
          <a:bodyPr/>
          <a:lstStyle/>
          <a:p>
            <a:fld id="{ADDDE0D5-A8D5-4FFA-BA8D-DFD6D4E04E2C}" type="slidenum">
              <a:t>65</a:t>
            </a:fld>
            <a:endParaRPr lang="en-US"/>
          </a:p>
        </p:txBody>
      </p:sp>
    </p:spTree>
    <p:extLst>
      <p:ext uri="{BB962C8B-B14F-4D97-AF65-F5344CB8AC3E}">
        <p14:creationId xmlns:p14="http://schemas.microsoft.com/office/powerpoint/2010/main" val="23711092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https://restorativejustice.org.uk/resources/evidence-supporting-use-restorative-justice</a:t>
            </a:r>
          </a:p>
        </p:txBody>
      </p:sp>
      <p:sp>
        <p:nvSpPr>
          <p:cNvPr id="4" name="Slide Number Placeholder 3"/>
          <p:cNvSpPr>
            <a:spLocks noGrp="1"/>
          </p:cNvSpPr>
          <p:nvPr>
            <p:ph type="sldNum" sz="quarter" idx="5"/>
          </p:nvPr>
        </p:nvSpPr>
        <p:spPr/>
        <p:txBody>
          <a:bodyPr/>
          <a:lstStyle/>
          <a:p>
            <a:fld id="{ADDDE0D5-A8D5-4FFA-BA8D-DFD6D4E04E2C}" type="slidenum">
              <a:rPr lang="en-GB" smtClean="0"/>
              <a:t>66</a:t>
            </a:fld>
            <a:endParaRPr lang="en-GB"/>
          </a:p>
        </p:txBody>
      </p:sp>
    </p:spTree>
    <p:extLst>
      <p:ext uri="{BB962C8B-B14F-4D97-AF65-F5344CB8AC3E}">
        <p14:creationId xmlns:p14="http://schemas.microsoft.com/office/powerpoint/2010/main" val="35023442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https://restorativejustice.org.uk/resources/evidence-supporting-use-restorative-justice</a:t>
            </a:r>
            <a:endParaRPr lang="en-GB" dirty="0"/>
          </a:p>
          <a:p>
            <a:r>
              <a:rPr lang="en-GB" dirty="0">
                <a:hlinkClick r:id="rId4"/>
              </a:rPr>
              <a:t>https://yjresourcehub.uk/restorative-approach/item/360-victims-commissioner-review-into-restorative-justice.html</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68</a:t>
            </a:fld>
            <a:endParaRPr lang="en-GB"/>
          </a:p>
        </p:txBody>
      </p:sp>
    </p:spTree>
    <p:extLst>
      <p:ext uri="{BB962C8B-B14F-4D97-AF65-F5344CB8AC3E}">
        <p14:creationId xmlns:p14="http://schemas.microsoft.com/office/powerpoint/2010/main" val="4910853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April 2015: The Ministry of Justice launched their </a:t>
            </a:r>
            <a:r>
              <a:rPr lang="en-GB" b="1" dirty="0"/>
              <a:t>Victims’ Information Service</a:t>
            </a:r>
            <a:r>
              <a:rPr lang="en-GB" dirty="0"/>
              <a:t>, a website containing  information about reporting a crime and going to court.</a:t>
            </a:r>
            <a:endParaRPr lang="en-US"/>
          </a:p>
          <a:p>
            <a:r>
              <a:rPr lang="en-GB" dirty="0"/>
              <a:t>The site offers victims support in two specific areas: </a:t>
            </a:r>
            <a:endParaRPr lang="en-US"/>
          </a:p>
          <a:p>
            <a:pPr marL="285750" indent="-285750">
              <a:buFont typeface="Arial,Sans-Serif"/>
              <a:buChar char="•"/>
            </a:pPr>
            <a:r>
              <a:rPr lang="en-GB" dirty="0"/>
              <a:t>What happens after a crime which includes reporting a crime, the police investigation, going to court, and after an offender is sentenced and </a:t>
            </a:r>
            <a:endParaRPr lang="en-US" dirty="0"/>
          </a:p>
          <a:p>
            <a:pPr marL="285750" indent="-285750">
              <a:buFont typeface="Arial,Sans-Serif"/>
              <a:buChar char="•"/>
            </a:pPr>
            <a:r>
              <a:rPr lang="en-GB" dirty="0"/>
              <a:t>The support a victim should receive as their case progresses from making a Victim Personal Statement to extra help in court. </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DDDE0D5-A8D5-4FFA-BA8D-DFD6D4E04E2C}" type="slidenum">
              <a:rPr lang="en-US"/>
              <a:t>70</a:t>
            </a:fld>
            <a:endParaRPr lang="en-US"/>
          </a:p>
        </p:txBody>
      </p:sp>
    </p:spTree>
    <p:extLst>
      <p:ext uri="{BB962C8B-B14F-4D97-AF65-F5344CB8AC3E}">
        <p14:creationId xmlns:p14="http://schemas.microsoft.com/office/powerpoint/2010/main" val="4049012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40478274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7449825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23EC16-EC5E-4DE4-A62C-653AD85C7C52}"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42699946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23EC16-EC5E-4DE4-A62C-653AD85C7C52}"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9925483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23EC16-EC5E-4DE4-A62C-653AD85C7C52}" type="datetimeFigureOut">
              <a:rPr lang="en-GB" smtClean="0"/>
              <a:t>29/11/2024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3843894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23EC16-EC5E-4DE4-A62C-653AD85C7C52}" type="datetimeFigureOut">
              <a:rPr lang="en-GB" smtClean="0"/>
              <a:t>29/11/2024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2998147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23EC16-EC5E-4DE4-A62C-653AD85C7C52}" type="datetimeFigureOut">
              <a:rPr lang="en-GB" smtClean="0"/>
              <a:t>29/11/2024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935576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23EC16-EC5E-4DE4-A62C-653AD85C7C52}"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42742783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23EC16-EC5E-4DE4-A62C-653AD85C7C52}"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29650749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9645321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009312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ABC37-D47A-4567-A9C7-4FAD50F1D40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17C2024-145D-49CC-845F-F48C5FF1D4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BFC1F2-B8ED-4513-ABD9-B451FA4CF66F}"/>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71F97167-0CC2-48C9-8EDE-FB91ABC1CC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76BCC2-41FE-4F88-8388-03158D7A0D5E}"/>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4199975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E18C6-9EF0-4B9A-AE61-6BE27E7D3C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50754C-55E9-4BF1-83D7-296A374636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3E099-B677-4590-8A27-DD0A4A50208A}"/>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BA4195C9-FC9C-4A9F-8DB7-4C69236B40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2DE302-3478-4A60-82E9-A6A2DD85631E}"/>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22239070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77318-A43C-4BC9-8D28-82D3A0E5E1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79EC8A-5EB4-499A-8D65-495DCEB0E9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EF91EF-9929-478B-8B61-2CDDABD21488}"/>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16000330-0B0C-482E-9783-1442DAFFA4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E2E2EA-890C-4414-985A-ED80645915E9}"/>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42663032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9E4C4-2377-4AA6-83F1-FE805DEF5C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1C2EBA-6E55-41C4-8C0E-ECCD6A2D1F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504076-9ADA-4BDC-AEBA-6E51A355C5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D4162D-DF0A-41A6-98AD-55EAC93D39EC}"/>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6" name="Footer Placeholder 5">
            <a:extLst>
              <a:ext uri="{FF2B5EF4-FFF2-40B4-BE49-F238E27FC236}">
                <a16:creationId xmlns:a16="http://schemas.microsoft.com/office/drawing/2014/main" id="{4F9D79CD-082C-4707-A53E-5FC6727BCE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BF4013-4496-4770-995C-ECF8C1C6AB10}"/>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4038758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BF915-B7BC-47B6-BD55-E6F1E14C7E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4DE0C6-CE3C-49CC-8E26-A7A0A1CEAB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39732D-41FD-4ECB-966C-C04AC227A5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916B66-B298-4B43-B709-7419DC93BE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FC44E1-6E73-4B52-B8B8-3FA486FB5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A481676-CCD1-4305-815D-FFF5CCD13DD1}"/>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8" name="Footer Placeholder 7">
            <a:extLst>
              <a:ext uri="{FF2B5EF4-FFF2-40B4-BE49-F238E27FC236}">
                <a16:creationId xmlns:a16="http://schemas.microsoft.com/office/drawing/2014/main" id="{639519E1-076A-4F5C-A24D-9BD1B19359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5DBDCD-AF16-4AA1-91DF-8690B4B281C9}"/>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33351804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B012F-7F2F-431D-81E1-D211A5DB94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8FB2E4-1BDF-418B-BC30-14F74A68167B}"/>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4" name="Footer Placeholder 3">
            <a:extLst>
              <a:ext uri="{FF2B5EF4-FFF2-40B4-BE49-F238E27FC236}">
                <a16:creationId xmlns:a16="http://schemas.microsoft.com/office/drawing/2014/main" id="{7EE4BAF8-AB5F-4214-A9DD-8B38FAFCFD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11D024-BAF3-4899-A16F-1AA057C8DEC5}"/>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24086176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7B55C2-DE3E-4690-9764-94046B56BEA8}"/>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3" name="Footer Placeholder 2">
            <a:extLst>
              <a:ext uri="{FF2B5EF4-FFF2-40B4-BE49-F238E27FC236}">
                <a16:creationId xmlns:a16="http://schemas.microsoft.com/office/drawing/2014/main" id="{24C7287F-7B09-4D2C-9B5F-C4739FDF7F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2EBAAB-4639-402A-86E6-E465919A3B4F}"/>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20934236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DF807-91F8-4A79-9DF7-3AD59EE6D4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8E3983-6351-4DC2-B762-9200F19825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5E3143-AF9E-4C00-92EC-1E4920BC22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5D4FC0-3460-4B25-A672-A40BD1AE132A}"/>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6" name="Footer Placeholder 5">
            <a:extLst>
              <a:ext uri="{FF2B5EF4-FFF2-40B4-BE49-F238E27FC236}">
                <a16:creationId xmlns:a16="http://schemas.microsoft.com/office/drawing/2014/main" id="{1FE57F6E-301B-46C7-946D-B523E9F8D2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3E8349-A9BD-44E5-BBE6-C6281481595B}"/>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7958525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949-0FBF-4C66-ABAE-69193252D4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9E3E66-D9D1-4E7E-A9AF-2E03A6D680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8237AE-7EAD-4D78-A879-B835488D24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A5BFF3-CD13-446A-B3B3-1501C0D9944F}"/>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6" name="Footer Placeholder 5">
            <a:extLst>
              <a:ext uri="{FF2B5EF4-FFF2-40B4-BE49-F238E27FC236}">
                <a16:creationId xmlns:a16="http://schemas.microsoft.com/office/drawing/2014/main" id="{C165769F-31FA-41D8-9357-3A821D9474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F742E7-B674-4A74-BA4D-7FBC1B9D75DA}"/>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4556953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72905-441A-44F8-B0C2-D6056DE138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5B85E5-833A-4BD0-9C76-17FEB0863E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71BAA6-D4A9-4B0A-91A3-90AD375FB2F0}"/>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9D0CD52C-8B2C-4189-A565-D068F92CA8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8966B-3CB8-4119-A479-4C8B6C4981F3}"/>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33341250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ABD8E7-B605-4541-AE2A-F90210F68B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646BB9-C707-42B8-ADE1-D447B1F389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2FC9C3-EEEF-472A-BCBA-E57E152F9A26}"/>
              </a:ext>
            </a:extLst>
          </p:cNvPr>
          <p:cNvSpPr>
            <a:spLocks noGrp="1"/>
          </p:cNvSpPr>
          <p:nvPr>
            <p:ph type="dt" sz="half" idx="10"/>
          </p:nvPr>
        </p:nvSpPr>
        <p:spPr/>
        <p:txBody>
          <a:body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C48AC47F-CC5A-4299-A7B3-78D23DB3C4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6A1E4-C179-4288-962A-EA7B941CE03A}"/>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074850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0A0A3-1DAC-4364-B349-978722A8A0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B4505A7-E598-49DA-AD49-4A0C8F8142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740888-E356-4274-80DB-E09363165A56}"/>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A8E905AA-BEE5-4ECA-88B5-06C04A7C53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EFF684-FB84-4A4D-965C-2716444C288C}"/>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6478815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29E4-3A0C-40E4-B150-7B5CBE0922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ADE2E3-9DD3-4695-9979-4CC1DB8C28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5A1D34-A06C-4046-81DF-4FF7C83FF531}"/>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B0D7A252-84E2-47E9-A0B1-87D0BAB04E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BE7565-5053-4538-AE34-BF3EF3ACCF0F}"/>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149537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A75EF-FBFF-477F-866F-41D26FD499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8F92B9-36CD-43B4-B91C-5BA48FC20F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E44088-B8C2-4D23-B8CB-A2A2FC06BA7C}"/>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6F08E528-29AE-4288-A2D0-44BFBD8686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E3F0A1-E173-4432-8098-8E6ED728452A}"/>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8050427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18541-D2BD-4566-810A-1CD07CC01F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3EEE7C-AB42-4636-B65A-5A8C2F9C75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FFBAB4-66DB-4DEC-B4BF-FF3E79FA1C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DD15CF-BC3B-4D8B-B17A-821A129FC9D3}"/>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6" name="Footer Placeholder 5">
            <a:extLst>
              <a:ext uri="{FF2B5EF4-FFF2-40B4-BE49-F238E27FC236}">
                <a16:creationId xmlns:a16="http://schemas.microsoft.com/office/drawing/2014/main" id="{B5D87DCA-52CC-4E31-A873-6C598A98D6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B23A22-BD21-4081-A2C6-31F71283A350}"/>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3450402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52367-488C-4B08-AFBC-D06DD95BC7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14A82-5CC2-4E55-BDC6-4BA7BBAA7B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0A8E47-A85C-4582-84C9-D24FCA8286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37799-C975-4805-B37A-415DE4C846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C52084-DDBC-46F2-B9C1-1AB9488400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12AC13-D8AF-4FE7-8DBA-29EBB489DB5C}"/>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8" name="Footer Placeholder 7">
            <a:extLst>
              <a:ext uri="{FF2B5EF4-FFF2-40B4-BE49-F238E27FC236}">
                <a16:creationId xmlns:a16="http://schemas.microsoft.com/office/drawing/2014/main" id="{0CD77D38-4A9F-4470-AC43-FEDE454B525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2D77EB-AF30-455E-A294-2065EF568B6C}"/>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6227717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D6B4-EEF6-4E06-B9C9-DB650559030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FF7D77-C8FA-4644-8893-14B7638EF01A}"/>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4" name="Footer Placeholder 3">
            <a:extLst>
              <a:ext uri="{FF2B5EF4-FFF2-40B4-BE49-F238E27FC236}">
                <a16:creationId xmlns:a16="http://schemas.microsoft.com/office/drawing/2014/main" id="{7B94AE95-B25E-4204-B8DA-0C351A6CD1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3C331F-A77C-4C72-A059-21E0F1C1C24E}"/>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6574559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779685-1945-4E66-AA8E-7AD7008B02B3}"/>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3" name="Footer Placeholder 2">
            <a:extLst>
              <a:ext uri="{FF2B5EF4-FFF2-40B4-BE49-F238E27FC236}">
                <a16:creationId xmlns:a16="http://schemas.microsoft.com/office/drawing/2014/main" id="{DB34BEE5-0396-420D-8503-4DDA086620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775FD4-83D8-4226-AC19-E8684837E0E7}"/>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5302613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8B30A-95CA-450C-91EC-82AE61714D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C63FFE-757D-4FCE-A6FF-8A83564D88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F3F73C-CB52-45F3-B1C9-B3CFA7D9FC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9F5A0F-6B4D-4701-A06C-6FAC439FDB0C}"/>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6" name="Footer Placeholder 5">
            <a:extLst>
              <a:ext uri="{FF2B5EF4-FFF2-40B4-BE49-F238E27FC236}">
                <a16:creationId xmlns:a16="http://schemas.microsoft.com/office/drawing/2014/main" id="{43DC2649-3A7C-4744-97F4-D474497D9F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E61920-6845-44EB-801D-666FB1A7465B}"/>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393055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E1BB-013F-4790-B478-9D4BEE1C62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FAADA69-08B0-45AC-94E0-BCC419FA2D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887E2-B86C-4F92-B542-16E10256AB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3AF806-C4E4-42F9-A83E-576EFA0AEFED}"/>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6" name="Footer Placeholder 5">
            <a:extLst>
              <a:ext uri="{FF2B5EF4-FFF2-40B4-BE49-F238E27FC236}">
                <a16:creationId xmlns:a16="http://schemas.microsoft.com/office/drawing/2014/main" id="{E885BD69-774E-4014-81CF-734FE91DA9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2515BF-89DA-4A30-9860-7AAC5D8BB304}"/>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421829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AED22-DF4F-4526-BE50-D7F96CECB03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69DC31-F57D-49DD-AA27-291A47484D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D2BF66-1161-4E95-B442-09BC7C4D60BA}"/>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8894CF32-F495-40A1-A365-806869DA6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2300AF-CC52-4A91-868B-39D9419304C6}"/>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6640245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3635BD-8A1F-4015-942E-76CD1DFF11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38994E-F14A-4A93-A3BE-DC049A240A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F1BD20-2102-40BF-A3A9-1F0C66FE162C}"/>
              </a:ext>
            </a:extLst>
          </p:cNvPr>
          <p:cNvSpPr>
            <a:spLocks noGrp="1"/>
          </p:cNvSpPr>
          <p:nvPr>
            <p:ph type="dt" sz="half" idx="10"/>
          </p:nvPr>
        </p:nvSpPr>
        <p:spPr/>
        <p:txBody>
          <a:body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5B1133EA-AB75-49B8-A988-9427E83E87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E6ACCD-B948-4939-8430-59C812DB6182}"/>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42536540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23EC16-EC5E-4DE4-A62C-653AD85C7C52}" type="datetimeFigureOut">
              <a:rPr lang="en-GB" smtClean="0"/>
              <a:t>29/11/2024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487B53-6C2F-41C0-AA32-897F1A5109B4}" type="slidenum">
              <a:rPr lang="en-GB" smtClean="0"/>
              <a:t>‹#›</a:t>
            </a:fld>
            <a:endParaRPr lang="en-GB"/>
          </a:p>
        </p:txBody>
      </p:sp>
    </p:spTree>
    <p:extLst>
      <p:ext uri="{BB962C8B-B14F-4D97-AF65-F5344CB8AC3E}">
        <p14:creationId xmlns:p14="http://schemas.microsoft.com/office/powerpoint/2010/main" val="3295772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296D0B-66F4-4F07-B9C2-AF53AFFFCE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C2F554-95FD-4B58-9BAC-312C63B0D6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4CB80E-2E90-4934-BE89-97BAD9674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AF2278-2D3A-4241-A734-01901C6B835F}" type="datetimeFigureOut">
              <a:rPr lang="en-GB" smtClean="0"/>
              <a:t>29/11/2024</a:t>
            </a:fld>
            <a:endParaRPr lang="en-GB"/>
          </a:p>
        </p:txBody>
      </p:sp>
      <p:sp>
        <p:nvSpPr>
          <p:cNvPr id="5" name="Footer Placeholder 4">
            <a:extLst>
              <a:ext uri="{FF2B5EF4-FFF2-40B4-BE49-F238E27FC236}">
                <a16:creationId xmlns:a16="http://schemas.microsoft.com/office/drawing/2014/main" id="{47AFC0A0-DBD2-4F01-B25D-CC36AFA0F0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43F049-4A56-430F-B874-B108F597B0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E7E8D6-53BE-4FC7-ADAF-418D5846698F}" type="slidenum">
              <a:rPr lang="en-GB" smtClean="0"/>
              <a:t>‹#›</a:t>
            </a:fld>
            <a:endParaRPr lang="en-GB"/>
          </a:p>
        </p:txBody>
      </p:sp>
    </p:spTree>
    <p:extLst>
      <p:ext uri="{BB962C8B-B14F-4D97-AF65-F5344CB8AC3E}">
        <p14:creationId xmlns:p14="http://schemas.microsoft.com/office/powerpoint/2010/main" val="23289337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231B8E-5D03-4956-AD39-F494E4279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6EC479-732F-473B-B15A-1B641618E2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12752-C517-42CC-84C3-3C9D89A36D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0314E-A33F-4583-B617-ECBD6A79AAF4}" type="datetimeFigureOut">
              <a:rPr lang="en-GB" smtClean="0"/>
              <a:t>29/11/2024</a:t>
            </a:fld>
            <a:endParaRPr lang="en-GB"/>
          </a:p>
        </p:txBody>
      </p:sp>
      <p:sp>
        <p:nvSpPr>
          <p:cNvPr id="5" name="Footer Placeholder 4">
            <a:extLst>
              <a:ext uri="{FF2B5EF4-FFF2-40B4-BE49-F238E27FC236}">
                <a16:creationId xmlns:a16="http://schemas.microsoft.com/office/drawing/2014/main" id="{F11535D8-8D2C-4183-9125-931FA08B93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FC6194-6EED-4C13-A54E-947E710143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FD9FF-21EF-4F8E-A8B3-DE9176F733DF}" type="slidenum">
              <a:rPr lang="en-GB" smtClean="0"/>
              <a:t>‹#›</a:t>
            </a:fld>
            <a:endParaRPr lang="en-GB"/>
          </a:p>
        </p:txBody>
      </p:sp>
    </p:spTree>
    <p:extLst>
      <p:ext uri="{BB962C8B-B14F-4D97-AF65-F5344CB8AC3E}">
        <p14:creationId xmlns:p14="http://schemas.microsoft.com/office/powerpoint/2010/main" val="2679581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20.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24.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63.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notesSlide" Target="../notesSlides/notesSlide24.xml"/><Relationship Id="rId1" Type="http://schemas.openxmlformats.org/officeDocument/2006/relationships/slideLayout" Target="../slideLayouts/slideLayout24.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3" Type="http://schemas.openxmlformats.org/officeDocument/2006/relationships/hyperlink" Target="http://www.victimsupport.org.uk/" TargetMode="External"/><Relationship Id="rId2" Type="http://schemas.openxmlformats.org/officeDocument/2006/relationships/notesSlide" Target="../notesSlides/notesSlide29.xml"/><Relationship Id="rId1" Type="http://schemas.openxmlformats.org/officeDocument/2006/relationships/slideLayout" Target="../slideLayouts/slideLayout24.xml"/><Relationship Id="rId4" Type="http://schemas.openxmlformats.org/officeDocument/2006/relationships/hyperlink" Target="https://www.victimsinformationservice.org.uk/"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31968/victims-code-poster.pdf" TargetMode="External"/><Relationship Id="rId2" Type="http://schemas.openxmlformats.org/officeDocument/2006/relationships/hyperlink" Target="https://www.cps.gov.uk/sites/default/files/documents/legal_guidance/joint-agency-guide-victim-personal-statement_0.pdf"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p:cNvSpPr>
            <a:spLocks noGrp="1"/>
          </p:cNvSpPr>
          <p:nvPr>
            <p:ph type="subTitle" idx="1"/>
          </p:nvPr>
        </p:nvSpPr>
        <p:spPr>
          <a:xfrm>
            <a:off x="4439633" y="4518923"/>
            <a:ext cx="3312734" cy="1141851"/>
          </a:xfrm>
          <a:noFill/>
        </p:spPr>
        <p:txBody>
          <a:bodyPr vert="horz" lIns="91440" tIns="45720" rIns="91440" bIns="45720" rtlCol="0">
            <a:normAutofit/>
          </a:bodyPr>
          <a:lstStyle/>
          <a:p>
            <a:r>
              <a:rPr lang="en-GB" sz="2000" dirty="0">
                <a:solidFill>
                  <a:srgbClr val="080808"/>
                </a:solidFill>
                <a:cs typeface="Calibri"/>
              </a:rPr>
              <a:t>Week 8</a:t>
            </a:r>
          </a:p>
          <a:p>
            <a:endParaRPr lang="en-GB" sz="2000" dirty="0">
              <a:solidFill>
                <a:srgbClr val="080808"/>
              </a:solidFill>
            </a:endParaRPr>
          </a:p>
        </p:txBody>
      </p:sp>
      <p:sp>
        <p:nvSpPr>
          <p:cNvPr id="2" name="Title 1"/>
          <p:cNvSpPr>
            <a:spLocks noGrp="1"/>
          </p:cNvSpPr>
          <p:nvPr>
            <p:ph type="ctrTitle"/>
          </p:nvPr>
        </p:nvSpPr>
        <p:spPr>
          <a:xfrm>
            <a:off x="3204642" y="2353641"/>
            <a:ext cx="5782716" cy="2150719"/>
          </a:xfrm>
          <a:noFill/>
        </p:spPr>
        <p:txBody>
          <a:bodyPr anchor="ctr">
            <a:normAutofit/>
          </a:bodyPr>
          <a:lstStyle/>
          <a:p>
            <a:r>
              <a:rPr lang="en-GB" sz="3600">
                <a:solidFill>
                  <a:srgbClr val="080808"/>
                </a:solidFill>
              </a:rPr>
              <a:t>Victims </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003378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DE36D0-F3D1-372E-25FD-08C7F17FA8CF}"/>
              </a:ext>
            </a:extLst>
          </p:cNvPr>
          <p:cNvSpPr>
            <a:spLocks noGrp="1"/>
          </p:cNvSpPr>
          <p:nvPr>
            <p:ph type="title"/>
          </p:nvPr>
        </p:nvSpPr>
        <p:spPr>
          <a:xfrm>
            <a:off x="640080" y="325369"/>
            <a:ext cx="4368602" cy="1956841"/>
          </a:xfrm>
        </p:spPr>
        <p:txBody>
          <a:bodyPr anchor="b">
            <a:normAutofit/>
          </a:bodyPr>
          <a:lstStyle/>
          <a:p>
            <a:r>
              <a:rPr lang="en-US" sz="5400">
                <a:cs typeface="Calibri Light"/>
              </a:rPr>
              <a:t>Victims Lesson Outcomes </a:t>
            </a:r>
            <a:endParaRPr lang="en-US"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45AA8F-47D0-56E2-4AD9-14CC854B0D7E}"/>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US" dirty="0">
                <a:cs typeface="Calibri"/>
              </a:rPr>
              <a:t>So far considered offenders, where they are homed </a:t>
            </a:r>
          </a:p>
          <a:p>
            <a:r>
              <a:rPr lang="en-US" dirty="0">
                <a:cs typeface="Calibri"/>
              </a:rPr>
              <a:t>Victimology</a:t>
            </a:r>
          </a:p>
          <a:p>
            <a:r>
              <a:rPr lang="en-US" dirty="0">
                <a:cs typeface="Calibri"/>
              </a:rPr>
              <a:t>Victims Code</a:t>
            </a:r>
          </a:p>
          <a:p>
            <a:r>
              <a:rPr lang="en-US" dirty="0">
                <a:cs typeface="Calibri"/>
              </a:rPr>
              <a:t>Rights of victims</a:t>
            </a:r>
            <a:endParaRPr lang="en-US" dirty="0"/>
          </a:p>
          <a:p>
            <a:r>
              <a:rPr lang="en-US" dirty="0">
                <a:cs typeface="Calibri"/>
              </a:rPr>
              <a:t>Repeat victims</a:t>
            </a:r>
          </a:p>
          <a:p>
            <a:endParaRPr lang="en-US" sz="2200" dirty="0">
              <a:cs typeface="Calibri"/>
            </a:endParaRPr>
          </a:p>
          <a:p>
            <a:endParaRPr lang="en-US" sz="2200" dirty="0">
              <a:cs typeface="Calibri"/>
            </a:endParaRPr>
          </a:p>
          <a:p>
            <a:endParaRPr lang="en-US" sz="2200" dirty="0">
              <a:cs typeface="Calibri"/>
            </a:endParaRPr>
          </a:p>
        </p:txBody>
      </p:sp>
      <p:pic>
        <p:nvPicPr>
          <p:cNvPr id="5" name="Picture 4" descr="A close up image of chess pawns">
            <a:extLst>
              <a:ext uri="{FF2B5EF4-FFF2-40B4-BE49-F238E27FC236}">
                <a16:creationId xmlns:a16="http://schemas.microsoft.com/office/drawing/2014/main" id="{95919F4B-3C10-9904-EE4D-D89FB7F6946E}"/>
              </a:ext>
            </a:extLst>
          </p:cNvPr>
          <p:cNvPicPr>
            <a:picLocks noChangeAspect="1"/>
          </p:cNvPicPr>
          <p:nvPr/>
        </p:nvPicPr>
        <p:blipFill>
          <a:blip r:embed="rId2"/>
          <a:srcRect l="26760" r="729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743603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AD63F-988C-A067-95A0-2B4CD3CE8A5B}"/>
              </a:ext>
            </a:extLst>
          </p:cNvPr>
          <p:cNvSpPr>
            <a:spLocks noGrp="1"/>
          </p:cNvSpPr>
          <p:nvPr>
            <p:ph type="title"/>
          </p:nvPr>
        </p:nvSpPr>
        <p:spPr/>
        <p:txBody>
          <a:bodyPr/>
          <a:lstStyle/>
          <a:p>
            <a:r>
              <a:rPr lang="en-GB" dirty="0"/>
              <a:t>Assignment 2 Questions linked to session </a:t>
            </a:r>
          </a:p>
        </p:txBody>
      </p:sp>
      <p:sp>
        <p:nvSpPr>
          <p:cNvPr id="3" name="Content Placeholder 2">
            <a:extLst>
              <a:ext uri="{FF2B5EF4-FFF2-40B4-BE49-F238E27FC236}">
                <a16:creationId xmlns:a16="http://schemas.microsoft.com/office/drawing/2014/main" id="{B5A17A4D-5052-DD57-336C-DBC24469E912}"/>
              </a:ext>
            </a:extLst>
          </p:cNvPr>
          <p:cNvSpPr>
            <a:spLocks noGrp="1"/>
          </p:cNvSpPr>
          <p:nvPr>
            <p:ph idx="1"/>
          </p:nvPr>
        </p:nvSpPr>
        <p:spPr/>
        <p:txBody>
          <a:bodyPr/>
          <a:lstStyle/>
          <a:p>
            <a:pPr marL="0"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Investigate the experiences of vulnerable victims within the UK criminal justice system. How are their needs addressed, and what additional measures are needed to ensure their protection and support?</a:t>
            </a:r>
          </a:p>
          <a:p>
            <a:pPr marL="0" lvl="0" indent="0">
              <a:buNone/>
            </a:pP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Explore the comparative effectiveness of restorative justice versus traditional criminal justice approaches in the UK. How do outcomes such as offender rehabilitation, victim satisfaction, and community safety differ between these approaches?</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2135241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AA7646-FEA2-4181-BC82-8859C5ACAA27}"/>
              </a:ext>
            </a:extLst>
          </p:cNvPr>
          <p:cNvSpPr txBox="1"/>
          <p:nvPr/>
        </p:nvSpPr>
        <p:spPr>
          <a:xfrm>
            <a:off x="612559" y="1951672"/>
            <a:ext cx="10697591" cy="1477328"/>
          </a:xfrm>
          <a:prstGeom prst="rect">
            <a:avLst/>
          </a:prstGeom>
          <a:noFill/>
        </p:spPr>
        <p:txBody>
          <a:bodyPr wrap="square" rtlCol="0">
            <a:spAutoFit/>
          </a:bodyPr>
          <a:lstStyle/>
          <a:p>
            <a:r>
              <a:rPr lang="en-GB" sz="2400" b="1" dirty="0"/>
              <a:t>Victim: </a:t>
            </a:r>
            <a:r>
              <a:rPr lang="en-GB" sz="2400" i="1" dirty="0"/>
              <a:t>Someone or something that has been hurt, damaged, or killed or has suffered, either because of the actions of someone or something else, or because of illness or chance. </a:t>
            </a:r>
            <a:r>
              <a:rPr lang="en-GB" sz="2400" dirty="0"/>
              <a:t>(Cambridge English Dictionary). </a:t>
            </a:r>
          </a:p>
          <a:p>
            <a:endParaRPr lang="en-GB" dirty="0"/>
          </a:p>
        </p:txBody>
      </p:sp>
      <p:sp>
        <p:nvSpPr>
          <p:cNvPr id="4" name="TextBox 3">
            <a:extLst>
              <a:ext uri="{FF2B5EF4-FFF2-40B4-BE49-F238E27FC236}">
                <a16:creationId xmlns:a16="http://schemas.microsoft.com/office/drawing/2014/main" id="{92ABB610-1AD4-4C12-9A02-96413C9EEA32}"/>
              </a:ext>
            </a:extLst>
          </p:cNvPr>
          <p:cNvSpPr txBox="1"/>
          <p:nvPr/>
        </p:nvSpPr>
        <p:spPr>
          <a:xfrm>
            <a:off x="612559" y="3429000"/>
            <a:ext cx="5645366" cy="3139321"/>
          </a:xfrm>
          <a:prstGeom prst="rect">
            <a:avLst/>
          </a:prstGeom>
          <a:noFill/>
        </p:spPr>
        <p:txBody>
          <a:bodyPr wrap="square" rtlCol="0">
            <a:spAutoFit/>
          </a:bodyPr>
          <a:lstStyle/>
          <a:p>
            <a:r>
              <a:rPr lang="en-GB" sz="2200" b="1" dirty="0"/>
              <a:t>Victim:</a:t>
            </a:r>
          </a:p>
          <a:p>
            <a:pPr marL="285750" indent="-285750">
              <a:buFont typeface="Arial" panose="020B0604020202020204" pitchFamily="34" charset="0"/>
              <a:buChar char="•"/>
            </a:pPr>
            <a:r>
              <a:rPr lang="en-GB" sz="2200" i="1" dirty="0"/>
              <a:t>a person harmed, injured, or killed as a result of a crime, accident, or other event or action. </a:t>
            </a:r>
          </a:p>
          <a:p>
            <a:pPr marL="285750" indent="-285750">
              <a:buFont typeface="Arial" panose="020B0604020202020204" pitchFamily="34" charset="0"/>
              <a:buChar char="•"/>
            </a:pPr>
            <a:r>
              <a:rPr lang="en-GB" sz="2200" i="1" dirty="0"/>
              <a:t>a person who is tricked or duped. </a:t>
            </a:r>
          </a:p>
          <a:p>
            <a:pPr marL="285750" indent="-285750">
              <a:buFont typeface="Arial" panose="020B0604020202020204" pitchFamily="34" charset="0"/>
              <a:buChar char="•"/>
            </a:pPr>
            <a:r>
              <a:rPr lang="en-GB" sz="2200" i="1" dirty="0"/>
              <a:t>a person who has come to feel helpless and passive in the face of misfortune or ill-treatment. </a:t>
            </a:r>
          </a:p>
          <a:p>
            <a:pPr marL="285750" indent="-285750">
              <a:buFont typeface="Arial" panose="020B0604020202020204" pitchFamily="34" charset="0"/>
              <a:buChar char="•"/>
            </a:pPr>
            <a:r>
              <a:rPr lang="en-GB" sz="2200" i="1" dirty="0"/>
              <a:t>a living creature killed as a religious sacrifice. </a:t>
            </a:r>
            <a:r>
              <a:rPr lang="en-GB" sz="2200" dirty="0"/>
              <a:t>(Oxford English Dictionary)</a:t>
            </a:r>
          </a:p>
        </p:txBody>
      </p:sp>
      <p:sp>
        <p:nvSpPr>
          <p:cNvPr id="5" name="TextBox 4">
            <a:extLst>
              <a:ext uri="{FF2B5EF4-FFF2-40B4-BE49-F238E27FC236}">
                <a16:creationId xmlns:a16="http://schemas.microsoft.com/office/drawing/2014/main" id="{2AD65F84-DA2E-49DB-AE4E-82DDF4AF7B01}"/>
              </a:ext>
            </a:extLst>
          </p:cNvPr>
          <p:cNvSpPr txBox="1"/>
          <p:nvPr/>
        </p:nvSpPr>
        <p:spPr>
          <a:xfrm>
            <a:off x="526834" y="704140"/>
            <a:ext cx="6995604" cy="923330"/>
          </a:xfrm>
          <a:prstGeom prst="rect">
            <a:avLst/>
          </a:prstGeom>
          <a:noFill/>
        </p:spPr>
        <p:txBody>
          <a:bodyPr wrap="square" rtlCol="0">
            <a:spAutoFit/>
          </a:bodyPr>
          <a:lstStyle/>
          <a:p>
            <a:r>
              <a:rPr lang="en-GB" sz="5400" dirty="0"/>
              <a:t>Definitions</a:t>
            </a:r>
            <a:r>
              <a:rPr lang="en-GB" dirty="0"/>
              <a:t> </a:t>
            </a:r>
          </a:p>
        </p:txBody>
      </p:sp>
      <p:pic>
        <p:nvPicPr>
          <p:cNvPr id="7" name="Picture 6" descr="A person talking on a cell phone&#10;&#10;Description automatically generated">
            <a:extLst>
              <a:ext uri="{FF2B5EF4-FFF2-40B4-BE49-F238E27FC236}">
                <a16:creationId xmlns:a16="http://schemas.microsoft.com/office/drawing/2014/main" id="{CE2D753D-5CD3-434F-8BA3-B6F5A1CB59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2438" y="3839285"/>
            <a:ext cx="3429000" cy="2314575"/>
          </a:xfrm>
          <a:prstGeom prst="rect">
            <a:avLst/>
          </a:prstGeom>
        </p:spPr>
      </p:pic>
    </p:spTree>
    <p:extLst>
      <p:ext uri="{BB962C8B-B14F-4D97-AF65-F5344CB8AC3E}">
        <p14:creationId xmlns:p14="http://schemas.microsoft.com/office/powerpoint/2010/main" val="1328046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93122-9EF6-D89E-4763-87FEEA1401E8}"/>
              </a:ext>
            </a:extLst>
          </p:cNvPr>
          <p:cNvSpPr>
            <a:spLocks noGrp="1"/>
          </p:cNvSpPr>
          <p:nvPr>
            <p:ph type="title"/>
          </p:nvPr>
        </p:nvSpPr>
        <p:spPr/>
        <p:txBody>
          <a:bodyPr/>
          <a:lstStyle/>
          <a:p>
            <a:r>
              <a:rPr lang="en-US" dirty="0">
                <a:cs typeface="Calibri Light"/>
              </a:rPr>
              <a:t>Theories of Victimology</a:t>
            </a:r>
            <a:endParaRPr lang="en-US" dirty="0" err="1"/>
          </a:p>
        </p:txBody>
      </p:sp>
      <p:sp>
        <p:nvSpPr>
          <p:cNvPr id="3" name="Content Placeholder 2">
            <a:extLst>
              <a:ext uri="{FF2B5EF4-FFF2-40B4-BE49-F238E27FC236}">
                <a16:creationId xmlns:a16="http://schemas.microsoft.com/office/drawing/2014/main" id="{0008D301-2731-9B69-142E-2ADCED73C61D}"/>
              </a:ext>
            </a:extLst>
          </p:cNvPr>
          <p:cNvSpPr>
            <a:spLocks noGrp="1"/>
          </p:cNvSpPr>
          <p:nvPr>
            <p:ph idx="1"/>
          </p:nvPr>
        </p:nvSpPr>
        <p:spPr/>
        <p:txBody>
          <a:bodyPr vert="horz" lIns="91440" tIns="45720" rIns="91440" bIns="45720" rtlCol="0" anchor="t">
            <a:normAutofit/>
          </a:bodyPr>
          <a:lstStyle/>
          <a:p>
            <a:r>
              <a:rPr lang="en-US" dirty="0">
                <a:cs typeface="Calibri"/>
              </a:rPr>
              <a:t>Policing today has regular contact with victims of crime</a:t>
            </a:r>
          </a:p>
          <a:p>
            <a:r>
              <a:rPr lang="en-US" dirty="0">
                <a:cs typeface="Calibri"/>
              </a:rPr>
              <a:t>Nature of the criminal justice system especially policing  has changed in the last 20 years – more MH, vulnerability and risks</a:t>
            </a:r>
          </a:p>
          <a:p>
            <a:r>
              <a:rPr lang="en-US" dirty="0">
                <a:cs typeface="Calibri"/>
              </a:rPr>
              <a:t>Wrong place at the wrong time?</a:t>
            </a:r>
          </a:p>
          <a:p>
            <a:r>
              <a:rPr lang="en-US" dirty="0">
                <a:cs typeface="Calibri"/>
              </a:rPr>
              <a:t>Situations that they do not want to leave = becoming a victim?</a:t>
            </a:r>
          </a:p>
          <a:p>
            <a:r>
              <a:rPr lang="en-US" dirty="0">
                <a:cs typeface="Calibri"/>
              </a:rPr>
              <a:t>Victim Proneness?</a:t>
            </a:r>
          </a:p>
          <a:p>
            <a:endParaRPr lang="en-US" dirty="0">
              <a:cs typeface="Calibri"/>
            </a:endParaRPr>
          </a:p>
        </p:txBody>
      </p:sp>
    </p:spTree>
    <p:extLst>
      <p:ext uri="{BB962C8B-B14F-4D97-AF65-F5344CB8AC3E}">
        <p14:creationId xmlns:p14="http://schemas.microsoft.com/office/powerpoint/2010/main" val="33560321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srcRect r="2616" b="-1"/>
          <a:stretch/>
        </p:blipFill>
        <p:spPr>
          <a:xfrm>
            <a:off x="643467" y="643467"/>
            <a:ext cx="10905066" cy="5571065"/>
          </a:xfrm>
          <a:prstGeom prst="rect">
            <a:avLst/>
          </a:prstGeom>
          <a:ln>
            <a:noFill/>
          </a:ln>
        </p:spPr>
      </p:pic>
      <p:sp>
        <p:nvSpPr>
          <p:cNvPr id="19" name="Isosceles Triangle 18">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58526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dirty="0">
                <a:solidFill>
                  <a:srgbClr val="FFFFFF"/>
                </a:solidFill>
              </a:rPr>
              <a:t>Who is a Victim?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Content Placeholder 2"/>
          <p:cNvSpPr>
            <a:spLocks noGrp="1"/>
          </p:cNvSpPr>
          <p:nvPr>
            <p:ph idx="1"/>
          </p:nvPr>
        </p:nvSpPr>
        <p:spPr>
          <a:xfrm>
            <a:off x="4167272" y="319088"/>
            <a:ext cx="7466563" cy="5857875"/>
          </a:xfrm>
        </p:spPr>
        <p:txBody>
          <a:bodyPr anchor="ctr">
            <a:normAutofit/>
          </a:bodyPr>
          <a:lstStyle/>
          <a:p>
            <a:r>
              <a:rPr lang="en-GB" sz="2100" dirty="0"/>
              <a:t>The Victims Code acknowledges that the terms ‘complainant’ and ‘survivor’ are often used in the criminal justice system to describe a person who has made a criminal allegation to the police. </a:t>
            </a:r>
          </a:p>
          <a:p>
            <a:r>
              <a:rPr lang="en-GB" sz="2100" dirty="0"/>
              <a:t>Definition of a ‘victim’ is: a person who has suffered harm, including physical, mental or emotional harm or economic loss which was directly caused by a criminal offence.</a:t>
            </a:r>
          </a:p>
          <a:p>
            <a:r>
              <a:rPr lang="en-GB" sz="2100" dirty="0"/>
              <a:t>A close relative of a person whose death was directly caused by a criminal offence. </a:t>
            </a:r>
          </a:p>
          <a:p>
            <a:r>
              <a:rPr lang="en-GB" sz="2100" dirty="0"/>
              <a:t>Under Victims Code if you are the parent of the victim if the victim is under 18 years of age.</a:t>
            </a:r>
          </a:p>
          <a:p>
            <a:r>
              <a:rPr lang="en-GB" sz="2100" dirty="0"/>
              <a:t>Parent or family member have rights if a victim has a mental impairment or badly injured due to criminal offence – cannot  communicate / lacks the capacity to do so. </a:t>
            </a:r>
          </a:p>
          <a:p>
            <a:r>
              <a:rPr lang="en-GB" sz="2100" dirty="0"/>
              <a:t>All service providers must have the victim’s best interests as their primary consideration and take the victim’s age, maturity, views, needs and concerns fully into account.</a:t>
            </a:r>
          </a:p>
        </p:txBody>
      </p:sp>
    </p:spTree>
    <p:extLst>
      <p:ext uri="{BB962C8B-B14F-4D97-AF65-F5344CB8AC3E}">
        <p14:creationId xmlns:p14="http://schemas.microsoft.com/office/powerpoint/2010/main" val="8739149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Text&#10;&#10;Description automatically generated">
            <a:extLst>
              <a:ext uri="{FF2B5EF4-FFF2-40B4-BE49-F238E27FC236}">
                <a16:creationId xmlns:a16="http://schemas.microsoft.com/office/drawing/2014/main" id="{02DA5206-1D7D-1DDA-6930-3DC86AED6BD1}"/>
              </a:ext>
            </a:extLst>
          </p:cNvPr>
          <p:cNvPicPr>
            <a:picLocks noChangeAspect="1"/>
          </p:cNvPicPr>
          <p:nvPr/>
        </p:nvPicPr>
        <p:blipFill>
          <a:blip r:embed="rId3"/>
          <a:stretch>
            <a:fillRect/>
          </a:stretch>
        </p:blipFill>
        <p:spPr>
          <a:xfrm>
            <a:off x="643467" y="729996"/>
            <a:ext cx="10905066" cy="5398006"/>
          </a:xfrm>
          <a:prstGeom prst="rect">
            <a:avLst/>
          </a:prstGeom>
        </p:spPr>
      </p:pic>
    </p:spTree>
    <p:extLst>
      <p:ext uri="{BB962C8B-B14F-4D97-AF65-F5344CB8AC3E}">
        <p14:creationId xmlns:p14="http://schemas.microsoft.com/office/powerpoint/2010/main" val="469023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br>
              <a:rPr lang="en-US" sz="3200" b="1" kern="1200" dirty="0"/>
            </a:br>
            <a:r>
              <a:rPr lang="en-GB" sz="3200" b="1" kern="1200" dirty="0">
                <a:solidFill>
                  <a:srgbClr val="FFFFFF"/>
                </a:solidFill>
                <a:latin typeface="+mj-lt"/>
                <a:ea typeface="+mj-ea"/>
                <a:cs typeface="+mj-cs"/>
              </a:rPr>
              <a:t>Victim, Witness and Defence Accounts</a:t>
            </a:r>
            <a:r>
              <a:rPr lang="en-GB" sz="3200" b="1" dirty="0">
                <a:solidFill>
                  <a:srgbClr val="FFFFFF"/>
                </a:solidFill>
              </a:rPr>
              <a:t> / Evidence</a:t>
            </a:r>
            <a:endParaRPr lang="en-GB" sz="3200" kern="1200" dirty="0">
              <a:solidFill>
                <a:srgbClr val="FFFFFF"/>
              </a:solidFill>
              <a:latin typeface="+mj-lt"/>
              <a:cs typeface="Calibri Light"/>
            </a:endParaRPr>
          </a:p>
          <a:p>
            <a:endParaRPr lang="en-GB" sz="3200" kern="1200">
              <a:solidFill>
                <a:srgbClr val="FFFFFF"/>
              </a:solidFill>
              <a:latin typeface="+mj-lt"/>
              <a:cs typeface="Calibri Light"/>
            </a:endParaRPr>
          </a:p>
        </p:txBody>
      </p:sp>
      <p:pic>
        <p:nvPicPr>
          <p:cNvPr id="4" name="Picture 4" descr="Diagram&#10;&#10;Description automatically generated">
            <a:extLst>
              <a:ext uri="{FF2B5EF4-FFF2-40B4-BE49-F238E27FC236}">
                <a16:creationId xmlns:a16="http://schemas.microsoft.com/office/drawing/2014/main" id="{1B44D29E-614C-A2FA-F0A9-5A5D5AB20969}"/>
              </a:ext>
            </a:extLst>
          </p:cNvPr>
          <p:cNvPicPr>
            <a:picLocks noGrp="1" noChangeAspect="1"/>
          </p:cNvPicPr>
          <p:nvPr>
            <p:ph idx="1"/>
          </p:nvPr>
        </p:nvPicPr>
        <p:blipFill>
          <a:blip r:embed="rId3"/>
          <a:stretch>
            <a:fillRect/>
          </a:stretch>
        </p:blipFill>
        <p:spPr>
          <a:xfrm>
            <a:off x="4285500" y="640080"/>
            <a:ext cx="7192403" cy="5578816"/>
          </a:xfrm>
          <a:prstGeom prst="rect">
            <a:avLst/>
          </a:prstGeom>
        </p:spPr>
      </p:pic>
    </p:spTree>
    <p:extLst>
      <p:ext uri="{BB962C8B-B14F-4D97-AF65-F5344CB8AC3E}">
        <p14:creationId xmlns:p14="http://schemas.microsoft.com/office/powerpoint/2010/main" val="40095545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35EB18-CD92-CA40-91D5-F590F903E215}"/>
              </a:ext>
            </a:extLst>
          </p:cNvPr>
          <p:cNvSpPr>
            <a:spLocks noGrp="1"/>
          </p:cNvSpPr>
          <p:nvPr>
            <p:ph type="title"/>
          </p:nvPr>
        </p:nvSpPr>
        <p:spPr>
          <a:xfrm>
            <a:off x="635000" y="640823"/>
            <a:ext cx="3418659" cy="5583148"/>
          </a:xfrm>
        </p:spPr>
        <p:txBody>
          <a:bodyPr anchor="ctr">
            <a:normAutofit/>
          </a:bodyPr>
          <a:lstStyle/>
          <a:p>
            <a:br>
              <a:rPr lang="en-US" sz="5000">
                <a:ea typeface="+mj-lt"/>
                <a:cs typeface="+mj-lt"/>
              </a:rPr>
            </a:br>
            <a:r>
              <a:rPr lang="en-US" sz="5000">
                <a:ea typeface="+mj-lt"/>
                <a:cs typeface="+mj-lt"/>
              </a:rPr>
              <a:t>The Importance of Victims &amp; Witnesses in the Criminal Justice System</a:t>
            </a:r>
          </a:p>
          <a:p>
            <a:endParaRPr lang="en-US" sz="5000">
              <a:cs typeface="Calibri Light"/>
            </a:endParaRPr>
          </a:p>
        </p:txBody>
      </p:sp>
      <p:sp>
        <p:nvSpPr>
          <p:cNvPr id="26"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 name="Content Placeholder 2">
            <a:extLst>
              <a:ext uri="{FF2B5EF4-FFF2-40B4-BE49-F238E27FC236}">
                <a16:creationId xmlns:a16="http://schemas.microsoft.com/office/drawing/2014/main" id="{C4A0E458-8BBE-9958-E2DA-BAC3423D7C0F}"/>
              </a:ext>
            </a:extLst>
          </p:cNvPr>
          <p:cNvGraphicFramePr>
            <a:graphicFrameLocks noGrp="1"/>
          </p:cNvGraphicFramePr>
          <p:nvPr>
            <p:ph idx="1"/>
            <p:extLst>
              <p:ext uri="{D42A27DB-BD31-4B8C-83A1-F6EECF244321}">
                <p14:modId xmlns:p14="http://schemas.microsoft.com/office/powerpoint/2010/main" val="119689043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5332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BF38A-AF62-B2C0-B7A4-BD0247C63DF6}"/>
              </a:ext>
            </a:extLst>
          </p:cNvPr>
          <p:cNvSpPr>
            <a:spLocks noGrp="1"/>
          </p:cNvSpPr>
          <p:nvPr>
            <p:ph type="title"/>
          </p:nvPr>
        </p:nvSpPr>
        <p:spPr/>
        <p:txBody>
          <a:bodyPr/>
          <a:lstStyle/>
          <a:p>
            <a:r>
              <a:rPr lang="en-GB" b="1" dirty="0">
                <a:latin typeface="Calibri"/>
                <a:cs typeface="Calibri"/>
              </a:rPr>
              <a:t>Hans Von </a:t>
            </a:r>
            <a:r>
              <a:rPr lang="en-GB" b="1" dirty="0" err="1">
                <a:latin typeface="Calibri"/>
                <a:cs typeface="Calibri"/>
              </a:rPr>
              <a:t>Hentig</a:t>
            </a:r>
            <a:r>
              <a:rPr lang="en-GB" b="1" dirty="0">
                <a:latin typeface="Calibri"/>
                <a:cs typeface="Calibri"/>
              </a:rPr>
              <a:t> Theory 1948</a:t>
            </a:r>
            <a:br>
              <a:rPr lang="en-GB" b="1" dirty="0">
                <a:latin typeface="Calibri"/>
                <a:cs typeface="Calibri"/>
              </a:rPr>
            </a:br>
            <a:r>
              <a:rPr lang="en-GB" b="1" dirty="0">
                <a:latin typeface="Calibri"/>
                <a:cs typeface="Calibri"/>
              </a:rPr>
              <a:t>Victim Precipitation Theory</a:t>
            </a:r>
            <a:endParaRPr lang="en-GB" dirty="0">
              <a:cs typeface="Calibri Light"/>
            </a:endParaRPr>
          </a:p>
        </p:txBody>
      </p:sp>
      <p:sp>
        <p:nvSpPr>
          <p:cNvPr id="6" name="Content Placeholder 5">
            <a:extLst>
              <a:ext uri="{FF2B5EF4-FFF2-40B4-BE49-F238E27FC236}">
                <a16:creationId xmlns:a16="http://schemas.microsoft.com/office/drawing/2014/main" id="{28DBDF2D-2C8F-6EA7-EFE5-83B08DE7CB67}"/>
              </a:ext>
            </a:extLst>
          </p:cNvPr>
          <p:cNvSpPr>
            <a:spLocks noGrp="1"/>
          </p:cNvSpPr>
          <p:nvPr>
            <p:ph idx="1"/>
          </p:nvPr>
        </p:nvSpPr>
        <p:spPr>
          <a:xfrm>
            <a:off x="979311" y="1797403"/>
            <a:ext cx="10515600" cy="4690004"/>
          </a:xfrm>
        </p:spPr>
        <p:txBody>
          <a:bodyPr vert="horz" lIns="91440" tIns="45720" rIns="91440" bIns="45720" rtlCol="0" anchor="t">
            <a:normAutofit/>
          </a:bodyPr>
          <a:lstStyle/>
          <a:p>
            <a:r>
              <a:rPr lang="en-GB" dirty="0">
                <a:ea typeface="+mn-lt"/>
                <a:cs typeface="+mn-lt"/>
              </a:rPr>
              <a:t>victims were passive actors – The wrong place at the wrong time!</a:t>
            </a:r>
            <a:endParaRPr lang="en-GB" dirty="0">
              <a:cs typeface="Calibri" panose="020F0502020204030204"/>
            </a:endParaRPr>
          </a:p>
          <a:p>
            <a:r>
              <a:rPr lang="en-GB" dirty="0">
                <a:ea typeface="+mn-lt"/>
                <a:cs typeface="+mn-lt"/>
              </a:rPr>
              <a:t>“. . . Clear distinction between the one who does and the one who suffers”</a:t>
            </a:r>
            <a:endParaRPr lang="en-GB" dirty="0">
              <a:cs typeface="Calibri"/>
            </a:endParaRPr>
          </a:p>
          <a:p>
            <a:r>
              <a:rPr lang="en-GB" dirty="0">
                <a:ea typeface="+mn-lt"/>
                <a:cs typeface="+mn-lt"/>
              </a:rPr>
              <a:t>Considered victims that co-operates, conspires or provokes being a victim.</a:t>
            </a:r>
            <a:endParaRPr lang="en-GB" dirty="0">
              <a:cs typeface="Calibri"/>
            </a:endParaRPr>
          </a:p>
          <a:p>
            <a:r>
              <a:rPr lang="en-GB" dirty="0">
                <a:ea typeface="+mn-lt"/>
                <a:cs typeface="+mn-lt"/>
              </a:rPr>
              <a:t>Certain individuals were ‘victim prone’  – 13 predispositions that provokes victimisation</a:t>
            </a:r>
          </a:p>
          <a:p>
            <a:r>
              <a:rPr lang="en-GB" dirty="0">
                <a:cs typeface="Calibri"/>
              </a:rPr>
              <a:t>Others - </a:t>
            </a:r>
            <a:r>
              <a:rPr lang="en-US" b="1" dirty="0">
                <a:cs typeface="Calibri"/>
              </a:rPr>
              <a:t>Mendelsohn </a:t>
            </a:r>
            <a:r>
              <a:rPr lang="en-US" dirty="0">
                <a:cs typeface="Calibri"/>
              </a:rPr>
              <a:t>stated victims guilt contributes to the crime</a:t>
            </a:r>
            <a:endParaRPr lang="en-GB" dirty="0">
              <a:ea typeface="+mn-lt"/>
              <a:cs typeface="+mn-lt"/>
            </a:endParaRPr>
          </a:p>
          <a:p>
            <a:endParaRPr lang="en-GB">
              <a:cs typeface="Calibri"/>
            </a:endParaRPr>
          </a:p>
          <a:p>
            <a:endParaRPr lang="en-GB">
              <a:cs typeface="Calibri"/>
            </a:endParaRPr>
          </a:p>
          <a:p>
            <a:endParaRPr lang="en-GB">
              <a:cs typeface="Calibri"/>
            </a:endParaRPr>
          </a:p>
        </p:txBody>
      </p:sp>
    </p:spTree>
    <p:extLst>
      <p:ext uri="{BB962C8B-B14F-4D97-AF65-F5344CB8AC3E}">
        <p14:creationId xmlns:p14="http://schemas.microsoft.com/office/powerpoint/2010/main" val="21661280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3BE1035-8A44-4432-8E68-8F036095F9B2}"/>
              </a:ext>
            </a:extLst>
          </p:cNvPr>
          <p:cNvSpPr txBox="1"/>
          <p:nvPr/>
        </p:nvSpPr>
        <p:spPr>
          <a:xfrm>
            <a:off x="95250" y="342901"/>
            <a:ext cx="6403849" cy="4172628"/>
          </a:xfrm>
          <a:prstGeom prst="rect">
            <a:avLst/>
          </a:prstGeom>
        </p:spPr>
        <p:txBody>
          <a:bodyPr vert="horz" lIns="91440" tIns="45720" rIns="91440" bIns="45720" rtlCol="0" anchor="ctr">
            <a:noAutofit/>
          </a:bodyPr>
          <a:lstStyle/>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r>
              <a:rPr lang="en-US" sz="2400" b="1" dirty="0">
                <a:latin typeface="+mj-lt"/>
                <a:ea typeface="+mj-ea"/>
                <a:cs typeface="+mj-cs"/>
              </a:rPr>
              <a:t>Nils Christie (1986) </a:t>
            </a:r>
            <a:r>
              <a:rPr lang="en-US" sz="2400" b="1" dirty="0">
                <a:solidFill>
                  <a:srgbClr val="FFFFFF"/>
                </a:solidFill>
                <a:latin typeface="Calibri Light"/>
                <a:ea typeface="+mn-lt"/>
                <a:cs typeface="Calibri Light"/>
              </a:rPr>
              <a:t>conception of an "ideal victim".</a:t>
            </a:r>
            <a:endParaRPr lang="en-US" sz="2400" b="1">
              <a:solidFill>
                <a:schemeClr val="bg1"/>
              </a:solidFill>
              <a:latin typeface="Calibri Light" panose="020F0302020204030204"/>
              <a:ea typeface="+mn-lt"/>
              <a:cs typeface="Calibri Light"/>
            </a:endParaRPr>
          </a:p>
          <a:p>
            <a:pPr>
              <a:lnSpc>
                <a:spcPct val="90000"/>
              </a:lnSpc>
              <a:spcBef>
                <a:spcPct val="0"/>
              </a:spcBef>
              <a:spcAft>
                <a:spcPts val="600"/>
              </a:spcAft>
            </a:pPr>
            <a:r>
              <a:rPr lang="en-US" sz="2400" dirty="0">
                <a:ea typeface="+mn-lt"/>
                <a:cs typeface="+mn-lt"/>
              </a:rPr>
              <a:t>Little Red Riding Hood fairy tale victim: a young, innocent female out doing good deeds who is attacked by an unknown stranger’ </a:t>
            </a:r>
            <a:endParaRPr lang="en-US" dirty="0">
              <a:ea typeface="+mj-ea"/>
            </a:endParaRPr>
          </a:p>
          <a:p>
            <a:pPr>
              <a:lnSpc>
                <a:spcPct val="90000"/>
              </a:lnSpc>
              <a:spcBef>
                <a:spcPct val="0"/>
              </a:spcBef>
              <a:spcAft>
                <a:spcPts val="600"/>
              </a:spcAft>
            </a:pPr>
            <a:endParaRPr lang="en-US" sz="4400" b="1">
              <a:solidFill>
                <a:schemeClr val="bg1"/>
              </a:solidFill>
              <a:latin typeface="+mj-lt"/>
              <a:ea typeface="+mj-ea"/>
              <a:cs typeface="Calibri Light"/>
            </a:endParaRPr>
          </a:p>
        </p:txBody>
      </p:sp>
      <p:sp>
        <p:nvSpPr>
          <p:cNvPr id="2" name="TextBox 1">
            <a:extLst>
              <a:ext uri="{FF2B5EF4-FFF2-40B4-BE49-F238E27FC236}">
                <a16:creationId xmlns:a16="http://schemas.microsoft.com/office/drawing/2014/main" id="{637B8861-B9E2-45D1-8ECF-CDA99ADD51F1}"/>
              </a:ext>
            </a:extLst>
          </p:cNvPr>
          <p:cNvSpPr txBox="1"/>
          <p:nvPr/>
        </p:nvSpPr>
        <p:spPr>
          <a:xfrm>
            <a:off x="339661" y="3632600"/>
            <a:ext cx="5915025" cy="1021041"/>
          </a:xfrm>
          <a:prstGeom prst="rect">
            <a:avLst/>
          </a:prstGeom>
        </p:spPr>
        <p:txBody>
          <a:bodyPr vert="horz" lIns="91440" tIns="45720" rIns="91440" bIns="45720" rtlCol="0" anchor="t">
            <a:noAutofit/>
          </a:bodyPr>
          <a:lstStyle/>
          <a:p>
            <a:r>
              <a:rPr lang="en-US" sz="2800" b="1" dirty="0">
                <a:latin typeface="Calibri Light"/>
                <a:ea typeface="+mn-lt"/>
                <a:cs typeface="Calibri Light"/>
              </a:rPr>
              <a:t>Is it merely a fantasy? </a:t>
            </a:r>
            <a:endParaRPr lang="en-GB" sz="2800" dirty="0">
              <a:ea typeface="+mn-lt"/>
              <a:cs typeface="+mn-lt"/>
            </a:endParaRPr>
          </a:p>
          <a:p>
            <a:endParaRPr lang="en-US" sz="2800">
              <a:cs typeface="Calibri"/>
            </a:endParaRPr>
          </a:p>
        </p:txBody>
      </p:sp>
      <p:sp>
        <p:nvSpPr>
          <p:cNvPr id="19" name="Freeform: Shape 1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DE8360-9107-4975-9F47-EB055BCF12AB}"/>
              </a:ext>
            </a:extLst>
          </p:cNvPr>
          <p:cNvPicPr>
            <a:picLocks noChangeAspect="1"/>
          </p:cNvPicPr>
          <p:nvPr/>
        </p:nvPicPr>
        <p:blipFill rotWithShape="1">
          <a:blip r:embed="rId3">
            <a:extLst>
              <a:ext uri="{28A0092B-C50C-407E-A947-70E740481C1C}">
                <a14:useLocalDpi xmlns:a14="http://schemas.microsoft.com/office/drawing/2010/main" val="0"/>
              </a:ext>
            </a:extLst>
          </a:blip>
          <a:srcRect t="6050" r="1" b="21469"/>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6" name="TextBox 5">
            <a:extLst>
              <a:ext uri="{FF2B5EF4-FFF2-40B4-BE49-F238E27FC236}">
                <a16:creationId xmlns:a16="http://schemas.microsoft.com/office/drawing/2014/main" id="{3C1731B7-3055-4697-AF01-70D458F4E98C}"/>
              </a:ext>
            </a:extLst>
          </p:cNvPr>
          <p:cNvSpPr txBox="1"/>
          <p:nvPr/>
        </p:nvSpPr>
        <p:spPr>
          <a:xfrm>
            <a:off x="266681" y="5654938"/>
            <a:ext cx="9204389" cy="523220"/>
          </a:xfrm>
          <a:prstGeom prst="rect">
            <a:avLst/>
          </a:prstGeom>
          <a:noFill/>
        </p:spPr>
        <p:txBody>
          <a:bodyPr wrap="square" lIns="91440" tIns="45720" rIns="91440" bIns="45720" rtlCol="0" anchor="t">
            <a:spAutoFit/>
          </a:bodyPr>
          <a:lstStyle/>
          <a:p>
            <a:r>
              <a:rPr lang="en-GB" sz="2800" dirty="0"/>
              <a:t>‘</a:t>
            </a:r>
            <a:endParaRPr lang="en-GB" sz="2800" dirty="0">
              <a:cs typeface="Calibri"/>
            </a:endParaRPr>
          </a:p>
        </p:txBody>
      </p:sp>
    </p:spTree>
    <p:extLst>
      <p:ext uri="{BB962C8B-B14F-4D97-AF65-F5344CB8AC3E}">
        <p14:creationId xmlns:p14="http://schemas.microsoft.com/office/powerpoint/2010/main" val="248772909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C30D4-134D-C08F-E501-82614FA3D272}"/>
              </a:ext>
            </a:extLst>
          </p:cNvPr>
          <p:cNvSpPr>
            <a:spLocks noGrp="1"/>
          </p:cNvSpPr>
          <p:nvPr>
            <p:ph type="title"/>
          </p:nvPr>
        </p:nvSpPr>
        <p:spPr/>
        <p:txBody>
          <a:bodyPr/>
          <a:lstStyle/>
          <a:p>
            <a:r>
              <a:rPr lang="en-US" dirty="0">
                <a:cs typeface="Calibri Light"/>
              </a:rPr>
              <a:t>Victim Blaming - Today</a:t>
            </a:r>
            <a:endParaRPr lang="en-US" dirty="0"/>
          </a:p>
        </p:txBody>
      </p:sp>
      <p:sp>
        <p:nvSpPr>
          <p:cNvPr id="3" name="Content Placeholder 2">
            <a:extLst>
              <a:ext uri="{FF2B5EF4-FFF2-40B4-BE49-F238E27FC236}">
                <a16:creationId xmlns:a16="http://schemas.microsoft.com/office/drawing/2014/main" id="{5DF7E7E5-12AB-D0AC-59F9-C8006FE06532}"/>
              </a:ext>
            </a:extLst>
          </p:cNvPr>
          <p:cNvSpPr>
            <a:spLocks noGrp="1"/>
          </p:cNvSpPr>
          <p:nvPr>
            <p:ph idx="1"/>
          </p:nvPr>
        </p:nvSpPr>
        <p:spPr/>
        <p:txBody>
          <a:bodyPr vert="horz" lIns="91440" tIns="45720" rIns="91440" bIns="45720" rtlCol="0" anchor="t">
            <a:normAutofit/>
          </a:bodyPr>
          <a:lstStyle/>
          <a:p>
            <a:r>
              <a:rPr lang="en-US" dirty="0">
                <a:cs typeface="Calibri"/>
              </a:rPr>
              <a:t>Police call to pub</a:t>
            </a:r>
          </a:p>
          <a:p>
            <a:r>
              <a:rPr lang="en-US" dirty="0">
                <a:cs typeface="Calibri"/>
              </a:rPr>
              <a:t>Fight between 2 men – one on floor with minor face injury</a:t>
            </a:r>
          </a:p>
          <a:p>
            <a:r>
              <a:rPr lang="en-US" dirty="0">
                <a:cs typeface="Calibri"/>
              </a:rPr>
              <a:t>Police state the victim was heavily intoxicated and became aggressive towards another customer</a:t>
            </a:r>
          </a:p>
          <a:p>
            <a:r>
              <a:rPr lang="en-US" dirty="0">
                <a:cs typeface="Calibri"/>
              </a:rPr>
              <a:t>Response – defend self by punching the drunk male</a:t>
            </a:r>
          </a:p>
          <a:p>
            <a:r>
              <a:rPr lang="en-US" dirty="0">
                <a:cs typeface="Calibri"/>
              </a:rPr>
              <a:t>Victim Precipitated or started the event</a:t>
            </a:r>
          </a:p>
          <a:p>
            <a:r>
              <a:rPr lang="en-US" dirty="0">
                <a:cs typeface="Calibri"/>
              </a:rPr>
              <a:t>Victims can be passive or active which leads to their </a:t>
            </a:r>
            <a:r>
              <a:rPr lang="en-US" dirty="0" err="1">
                <a:cs typeface="Calibri"/>
              </a:rPr>
              <a:t>victimisation</a:t>
            </a:r>
          </a:p>
        </p:txBody>
      </p:sp>
    </p:spTree>
    <p:extLst>
      <p:ext uri="{BB962C8B-B14F-4D97-AF65-F5344CB8AC3E}">
        <p14:creationId xmlns:p14="http://schemas.microsoft.com/office/powerpoint/2010/main" val="31904686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56ED5-9494-5DEE-6B7C-A0BF1FA0A5B8}"/>
              </a:ext>
            </a:extLst>
          </p:cNvPr>
          <p:cNvSpPr>
            <a:spLocks noGrp="1"/>
          </p:cNvSpPr>
          <p:nvPr>
            <p:ph type="title"/>
          </p:nvPr>
        </p:nvSpPr>
        <p:spPr/>
        <p:txBody>
          <a:bodyPr/>
          <a:lstStyle/>
          <a:p>
            <a:r>
              <a:rPr lang="en-US" dirty="0">
                <a:cs typeface="Calibri Light"/>
              </a:rPr>
              <a:t>Lifestyle Theory</a:t>
            </a:r>
            <a:endParaRPr lang="en-US" dirty="0"/>
          </a:p>
        </p:txBody>
      </p:sp>
      <p:sp>
        <p:nvSpPr>
          <p:cNvPr id="3" name="Content Placeholder 2">
            <a:extLst>
              <a:ext uri="{FF2B5EF4-FFF2-40B4-BE49-F238E27FC236}">
                <a16:creationId xmlns:a16="http://schemas.microsoft.com/office/drawing/2014/main" id="{1DD8D700-328D-ACBD-28FF-7B060FCD08EB}"/>
              </a:ext>
            </a:extLst>
          </p:cNvPr>
          <p:cNvSpPr>
            <a:spLocks noGrp="1"/>
          </p:cNvSpPr>
          <p:nvPr>
            <p:ph idx="1"/>
          </p:nvPr>
        </p:nvSpPr>
        <p:spPr/>
        <p:txBody>
          <a:bodyPr vert="horz" lIns="91440" tIns="45720" rIns="91440" bIns="45720" rtlCol="0" anchor="t">
            <a:normAutofit/>
          </a:bodyPr>
          <a:lstStyle/>
          <a:p>
            <a:r>
              <a:rPr lang="en-US" dirty="0">
                <a:cs typeface="Calibri"/>
              </a:rPr>
              <a:t>Victims creating and increasing the risk of becoming a victim of crime</a:t>
            </a:r>
          </a:p>
          <a:p>
            <a:r>
              <a:rPr lang="en-US" dirty="0">
                <a:cs typeface="Calibri"/>
              </a:rPr>
              <a:t>Intoxicated individuals' inhibitions are lowered and become vulnerable there may be an increase to an attack by a predator who takes advantage of an individual </a:t>
            </a:r>
          </a:p>
          <a:p>
            <a:r>
              <a:rPr lang="en-US" dirty="0">
                <a:cs typeface="Calibri"/>
              </a:rPr>
              <a:t>Nighttime economy</a:t>
            </a:r>
          </a:p>
          <a:p>
            <a:r>
              <a:rPr lang="en-US" dirty="0">
                <a:cs typeface="Calibri"/>
              </a:rPr>
              <a:t>Walking unlit areas / drinking excessively / walking alone</a:t>
            </a:r>
          </a:p>
          <a:p>
            <a:endParaRPr lang="en-US" dirty="0">
              <a:cs typeface="Calibri"/>
            </a:endParaRPr>
          </a:p>
          <a:p>
            <a:r>
              <a:rPr lang="en-US" dirty="0">
                <a:cs typeface="Calibri"/>
              </a:rPr>
              <a:t>Risk Factors</a:t>
            </a: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5565903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F675F8-286D-F63B-13E4-FA4C32462B22}"/>
              </a:ext>
            </a:extLst>
          </p:cNvPr>
          <p:cNvSpPr>
            <a:spLocks noGrp="1"/>
          </p:cNvSpPr>
          <p:nvPr>
            <p:ph type="title"/>
          </p:nvPr>
        </p:nvSpPr>
        <p:spPr>
          <a:xfrm>
            <a:off x="640080" y="325369"/>
            <a:ext cx="4368602" cy="1956841"/>
          </a:xfrm>
        </p:spPr>
        <p:txBody>
          <a:bodyPr anchor="b">
            <a:normAutofit/>
          </a:bodyPr>
          <a:lstStyle/>
          <a:p>
            <a:r>
              <a:rPr lang="en-US" sz="5400">
                <a:cs typeface="Calibri Light"/>
              </a:rPr>
              <a:t>Routine Activity Theory</a:t>
            </a:r>
            <a:endParaRPr lang="en-US" sz="5400"/>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2EFC4FC-9E74-855F-C9D0-851FB44282C1}"/>
              </a:ext>
            </a:extLst>
          </p:cNvPr>
          <p:cNvSpPr>
            <a:spLocks noGrp="1"/>
          </p:cNvSpPr>
          <p:nvPr>
            <p:ph idx="1"/>
          </p:nvPr>
        </p:nvSpPr>
        <p:spPr>
          <a:xfrm>
            <a:off x="640080" y="2586994"/>
            <a:ext cx="4243589" cy="4097585"/>
          </a:xfrm>
        </p:spPr>
        <p:txBody>
          <a:bodyPr vert="horz" lIns="91440" tIns="45720" rIns="91440" bIns="45720" rtlCol="0">
            <a:normAutofit/>
          </a:bodyPr>
          <a:lstStyle/>
          <a:p>
            <a:r>
              <a:rPr lang="en-GB" sz="2200" dirty="0">
                <a:cs typeface="Calibri"/>
              </a:rPr>
              <a:t>Requires 3 factors to be in place for a crime to occur</a:t>
            </a:r>
          </a:p>
          <a:p>
            <a:r>
              <a:rPr lang="en-GB" sz="2200" dirty="0">
                <a:cs typeface="Calibri"/>
              </a:rPr>
              <a:t>Victim / Offender / Location     =        All align increase of an offence taking place</a:t>
            </a:r>
          </a:p>
          <a:p>
            <a:r>
              <a:rPr lang="en-GB" sz="2200" dirty="0">
                <a:cs typeface="Calibri"/>
              </a:rPr>
              <a:t>Allows police to address Crime Prevention / Anti-social behaviour </a:t>
            </a:r>
          </a:p>
          <a:p>
            <a:r>
              <a:rPr lang="en-GB" sz="2200" dirty="0">
                <a:cs typeface="Calibri"/>
              </a:rPr>
              <a:t>Problem Analysis Tringle (PAT)</a:t>
            </a:r>
          </a:p>
        </p:txBody>
      </p:sp>
      <p:pic>
        <p:nvPicPr>
          <p:cNvPr id="5" name="Picture 4">
            <a:extLst>
              <a:ext uri="{FF2B5EF4-FFF2-40B4-BE49-F238E27FC236}">
                <a16:creationId xmlns:a16="http://schemas.microsoft.com/office/drawing/2014/main" id="{227E64F7-5800-AE5A-0CFD-5E842B3452BA}"/>
              </a:ext>
            </a:extLst>
          </p:cNvPr>
          <p:cNvPicPr>
            <a:picLocks noChangeAspect="1"/>
          </p:cNvPicPr>
          <p:nvPr/>
        </p:nvPicPr>
        <p:blipFill>
          <a:blip r:embed="rId2"/>
          <a:srcRect t="4225"/>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1436940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1F7C44-A22F-C1EA-AF0A-15DD074F682F}"/>
              </a:ext>
            </a:extLst>
          </p:cNvPr>
          <p:cNvSpPr>
            <a:spLocks noGrp="1"/>
          </p:cNvSpPr>
          <p:nvPr>
            <p:ph type="title"/>
          </p:nvPr>
        </p:nvSpPr>
        <p:spPr>
          <a:xfrm>
            <a:off x="761800" y="762001"/>
            <a:ext cx="5334197" cy="1708242"/>
          </a:xfrm>
        </p:spPr>
        <p:txBody>
          <a:bodyPr anchor="ctr">
            <a:normAutofit/>
          </a:bodyPr>
          <a:lstStyle/>
          <a:p>
            <a:r>
              <a:rPr lang="en-GB" sz="4000"/>
              <a:t>Deviant Place Theory</a:t>
            </a:r>
          </a:p>
        </p:txBody>
      </p:sp>
      <p:sp>
        <p:nvSpPr>
          <p:cNvPr id="3" name="Content Placeholder 2">
            <a:extLst>
              <a:ext uri="{FF2B5EF4-FFF2-40B4-BE49-F238E27FC236}">
                <a16:creationId xmlns:a16="http://schemas.microsoft.com/office/drawing/2014/main" id="{62CEC602-37DD-0749-0645-7BEC986FDE55}"/>
              </a:ext>
            </a:extLst>
          </p:cNvPr>
          <p:cNvSpPr>
            <a:spLocks noGrp="1"/>
          </p:cNvSpPr>
          <p:nvPr>
            <p:ph idx="1"/>
          </p:nvPr>
        </p:nvSpPr>
        <p:spPr>
          <a:xfrm>
            <a:off x="761800" y="2470244"/>
            <a:ext cx="5334197" cy="3769835"/>
          </a:xfrm>
        </p:spPr>
        <p:txBody>
          <a:bodyPr anchor="ctr">
            <a:normAutofit/>
          </a:bodyPr>
          <a:lstStyle/>
          <a:p>
            <a:r>
              <a:rPr lang="en-GB" sz="2000"/>
              <a:t>Individual who occupies a dangerous place is more likely to become a victim of crime</a:t>
            </a:r>
          </a:p>
          <a:p>
            <a:r>
              <a:rPr lang="en-GB" sz="2000"/>
              <a:t>Victims do not have active involvement in the impending crime</a:t>
            </a:r>
          </a:p>
          <a:p>
            <a:r>
              <a:rPr lang="en-GB" sz="2000"/>
              <a:t>Policing example criminal damage to a property on  a housing estate which is suffering from youths gathering in communal areas.</a:t>
            </a:r>
          </a:p>
          <a:p>
            <a:r>
              <a:rPr lang="en-GB" sz="2000"/>
              <a:t>Damage caused but not directly at the individual who suffers.</a:t>
            </a:r>
          </a:p>
        </p:txBody>
      </p:sp>
      <p:pic>
        <p:nvPicPr>
          <p:cNvPr id="5" name="Picture 4" descr="Figures of houses in different position and sizes">
            <a:extLst>
              <a:ext uri="{FF2B5EF4-FFF2-40B4-BE49-F238E27FC236}">
                <a16:creationId xmlns:a16="http://schemas.microsoft.com/office/drawing/2014/main" id="{03F7A932-29B0-A0A2-BC19-135749B71A74}"/>
              </a:ext>
            </a:extLst>
          </p:cNvPr>
          <p:cNvPicPr>
            <a:picLocks noChangeAspect="1"/>
          </p:cNvPicPr>
          <p:nvPr/>
        </p:nvPicPr>
        <p:blipFill>
          <a:blip r:embed="rId2"/>
          <a:srcRect l="19412" r="3690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8855428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C8A580-D3FC-2E19-06DF-A13771613544}"/>
              </a:ext>
            </a:extLst>
          </p:cNvPr>
          <p:cNvPicPr>
            <a:picLocks noChangeAspect="1"/>
          </p:cNvPicPr>
          <p:nvPr/>
        </p:nvPicPr>
        <p:blipFill>
          <a:blip r:embed="rId2"/>
          <a:stretch>
            <a:fillRect/>
          </a:stretch>
        </p:blipFill>
        <p:spPr>
          <a:xfrm>
            <a:off x="643467" y="315310"/>
            <a:ext cx="10905066" cy="6006661"/>
          </a:xfrm>
          <a:prstGeom prst="rect">
            <a:avLst/>
          </a:prstGeom>
        </p:spPr>
      </p:pic>
    </p:spTree>
    <p:extLst>
      <p:ext uri="{BB962C8B-B14F-4D97-AF65-F5344CB8AC3E}">
        <p14:creationId xmlns:p14="http://schemas.microsoft.com/office/powerpoint/2010/main" val="5422357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A53DC3-1CDB-B99B-4FBD-742BF0804570}"/>
              </a:ext>
            </a:extLst>
          </p:cNvPr>
          <p:cNvSpPr>
            <a:spLocks noGrp="1"/>
          </p:cNvSpPr>
          <p:nvPr>
            <p:ph type="title"/>
          </p:nvPr>
        </p:nvSpPr>
        <p:spPr>
          <a:xfrm>
            <a:off x="838200" y="365125"/>
            <a:ext cx="10515600" cy="1325563"/>
          </a:xfrm>
        </p:spPr>
        <p:txBody>
          <a:bodyPr>
            <a:normAutofit/>
          </a:bodyPr>
          <a:lstStyle/>
          <a:p>
            <a:r>
              <a:rPr lang="en-GB" sz="5400"/>
              <a:t>Becoming a victim – other factors </a:t>
            </a: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6349A90-1DD2-89DA-4516-B932447FA333}"/>
              </a:ext>
            </a:extLst>
          </p:cNvPr>
          <p:cNvSpPr>
            <a:spLocks noGrp="1"/>
          </p:cNvSpPr>
          <p:nvPr>
            <p:ph idx="1"/>
          </p:nvPr>
        </p:nvSpPr>
        <p:spPr>
          <a:xfrm>
            <a:off x="838200" y="1929384"/>
            <a:ext cx="10515600" cy="4251960"/>
          </a:xfrm>
        </p:spPr>
        <p:txBody>
          <a:bodyPr>
            <a:normAutofit/>
          </a:bodyPr>
          <a:lstStyle/>
          <a:p>
            <a:r>
              <a:rPr lang="en-GB" sz="2200" dirty="0"/>
              <a:t>ACE’s</a:t>
            </a:r>
          </a:p>
          <a:p>
            <a:pPr lvl="1"/>
            <a:r>
              <a:rPr lang="en-GB" sz="2200" dirty="0"/>
              <a:t>Baby Peter 2007 criticism in report about police failing to challenge mother’s account / Delays in taking photos and investigating  - Open mind &amp; Professional curiosity</a:t>
            </a:r>
          </a:p>
          <a:p>
            <a:r>
              <a:rPr lang="en-GB" sz="2200" dirty="0"/>
              <a:t>Stockholm Syndrome </a:t>
            </a:r>
          </a:p>
          <a:p>
            <a:pPr lvl="1"/>
            <a:r>
              <a:rPr lang="en-GB" sz="2200" dirty="0"/>
              <a:t>victims / hostages were hostile to police and CJS but SS is a coping strategy</a:t>
            </a:r>
          </a:p>
          <a:p>
            <a:r>
              <a:rPr lang="en-GB" sz="2200" dirty="0"/>
              <a:t>Multiple Adversities</a:t>
            </a:r>
          </a:p>
          <a:p>
            <a:pPr lvl="1"/>
            <a:r>
              <a:rPr lang="en-GB" sz="2200" dirty="0"/>
              <a:t>Families face number of issues that impact the family.  Domestic abuse / Substance abuse / MH</a:t>
            </a:r>
          </a:p>
          <a:p>
            <a:r>
              <a:rPr lang="en-GB" sz="2200" dirty="0"/>
              <a:t>Poly Victimisation </a:t>
            </a:r>
          </a:p>
          <a:p>
            <a:pPr lvl="1"/>
            <a:r>
              <a:rPr lang="en-GB" sz="2200" dirty="0"/>
              <a:t>For police having an empathetic approach and knowledge of referral agencies. </a:t>
            </a:r>
            <a:r>
              <a:rPr lang="en-GB" sz="2400" dirty="0">
                <a:ea typeface="+mn-lt"/>
                <a:cs typeface="+mn-lt"/>
              </a:rPr>
              <a:t>This refers to having experienced multiple victimisations </a:t>
            </a:r>
            <a:endParaRPr lang="en-GB" sz="2200" dirty="0"/>
          </a:p>
        </p:txBody>
      </p:sp>
    </p:spTree>
    <p:extLst>
      <p:ext uri="{BB962C8B-B14F-4D97-AF65-F5344CB8AC3E}">
        <p14:creationId xmlns:p14="http://schemas.microsoft.com/office/powerpoint/2010/main" val="6110457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4F06C-169F-67D1-6FB4-EA9D368E1B55}"/>
              </a:ext>
            </a:extLst>
          </p:cNvPr>
          <p:cNvSpPr>
            <a:spLocks noGrp="1"/>
          </p:cNvSpPr>
          <p:nvPr>
            <p:ph type="title"/>
          </p:nvPr>
        </p:nvSpPr>
        <p:spPr>
          <a:xfrm>
            <a:off x="5894962" y="479493"/>
            <a:ext cx="5458838" cy="1325563"/>
          </a:xfrm>
        </p:spPr>
        <p:txBody>
          <a:bodyPr>
            <a:normAutofit/>
          </a:bodyPr>
          <a:lstStyle/>
          <a:p>
            <a:r>
              <a:rPr lang="en-GB">
                <a:cs typeface="Calibri Light"/>
              </a:rPr>
              <a:t>The Pattern</a:t>
            </a:r>
            <a:endParaRPr lang="en-GB"/>
          </a:p>
        </p:txBody>
      </p:sp>
      <p:pic>
        <p:nvPicPr>
          <p:cNvPr id="5" name="Picture 4" descr="A picture containing logo&#10;&#10;Description automatically generated">
            <a:extLst>
              <a:ext uri="{FF2B5EF4-FFF2-40B4-BE49-F238E27FC236}">
                <a16:creationId xmlns:a16="http://schemas.microsoft.com/office/drawing/2014/main" id="{77A9D436-A8F7-ABE2-3781-B5AC3CF35308}"/>
              </a:ext>
            </a:extLst>
          </p:cNvPr>
          <p:cNvPicPr>
            <a:picLocks noChangeAspect="1"/>
          </p:cNvPicPr>
          <p:nvPr/>
        </p:nvPicPr>
        <p:blipFill rotWithShape="1">
          <a:blip r:embed="rId3"/>
          <a:srcRect l="18030" t="14290" r="26058" b="32480"/>
          <a:stretch/>
        </p:blipFill>
        <p:spPr>
          <a:xfrm>
            <a:off x="979219" y="511293"/>
            <a:ext cx="4225307"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8B7D63BB-CB43-25DC-CF22-7E6097D26468}"/>
              </a:ext>
            </a:extLst>
          </p:cNvPr>
          <p:cNvSpPr>
            <a:spLocks noGrp="1"/>
          </p:cNvSpPr>
          <p:nvPr>
            <p:ph idx="1"/>
          </p:nvPr>
        </p:nvSpPr>
        <p:spPr>
          <a:xfrm>
            <a:off x="5894962" y="1984443"/>
            <a:ext cx="5458838" cy="4192520"/>
          </a:xfrm>
        </p:spPr>
        <p:txBody>
          <a:bodyPr vert="horz" lIns="91440" tIns="45720" rIns="91440" bIns="45720" rtlCol="0">
            <a:normAutofit/>
          </a:bodyPr>
          <a:lstStyle/>
          <a:p>
            <a:pPr>
              <a:spcBef>
                <a:spcPts val="0"/>
              </a:spcBef>
            </a:pPr>
            <a:r>
              <a:rPr lang="en-GB" dirty="0">
                <a:ea typeface="+mn-lt"/>
                <a:cs typeface="+mn-lt"/>
              </a:rPr>
              <a:t>Once victimised, a person or place is more likely to be victimised again than one that has not. Furthermore, the risk of re- victimisation increases the more a person or place has been victimised.</a:t>
            </a:r>
            <a:endParaRPr lang="en-US" dirty="0">
              <a:ea typeface="+mn-lt"/>
              <a:cs typeface="+mn-lt"/>
            </a:endParaRPr>
          </a:p>
          <a:p>
            <a:pPr>
              <a:spcBef>
                <a:spcPts val="0"/>
              </a:spcBef>
            </a:pPr>
            <a:endParaRPr lang="en-US" dirty="0">
              <a:ea typeface="+mn-lt"/>
              <a:cs typeface="+mn-lt"/>
            </a:endParaRPr>
          </a:p>
          <a:p>
            <a:pPr>
              <a:spcBef>
                <a:spcPts val="0"/>
              </a:spcBef>
            </a:pPr>
            <a:r>
              <a:rPr lang="en-US" dirty="0">
                <a:cs typeface="Calibri"/>
              </a:rPr>
              <a:t>Examples of cases that you can think off?</a:t>
            </a:r>
          </a:p>
          <a:p>
            <a:endParaRPr lang="en-GB" dirty="0">
              <a:cs typeface="Calibri"/>
            </a:endParaRPr>
          </a:p>
        </p:txBody>
      </p:sp>
    </p:spTree>
    <p:extLst>
      <p:ext uri="{BB962C8B-B14F-4D97-AF65-F5344CB8AC3E}">
        <p14:creationId xmlns:p14="http://schemas.microsoft.com/office/powerpoint/2010/main" val="25496240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EBA011-15ED-7458-279F-7D385B5691EF}"/>
              </a:ext>
            </a:extLst>
          </p:cNvPr>
          <p:cNvSpPr>
            <a:spLocks noGrp="1"/>
          </p:cNvSpPr>
          <p:nvPr>
            <p:ph type="title"/>
          </p:nvPr>
        </p:nvSpPr>
        <p:spPr>
          <a:xfrm>
            <a:off x="838200" y="365125"/>
            <a:ext cx="10515600" cy="1325563"/>
          </a:xfrm>
        </p:spPr>
        <p:txBody>
          <a:bodyPr>
            <a:normAutofit/>
          </a:bodyPr>
          <a:lstStyle/>
          <a:p>
            <a:br>
              <a:rPr lang="en-GB" sz="4200" b="1">
                <a:ea typeface="+mj-lt"/>
                <a:cs typeface="+mj-lt"/>
              </a:rPr>
            </a:br>
            <a:r>
              <a:rPr lang="en-GB" sz="4200" b="1">
                <a:ea typeface="+mj-lt"/>
                <a:cs typeface="+mj-lt"/>
              </a:rPr>
              <a:t>Repeat Victimisation (RV) - Multivictimisation</a:t>
            </a:r>
            <a:endParaRPr lang="en-GB" sz="4200">
              <a:ea typeface="+mj-lt"/>
              <a:cs typeface="+mj-lt"/>
            </a:endParaRPr>
          </a:p>
          <a:p>
            <a:endParaRPr lang="en-GB" sz="4200">
              <a:cs typeface="Calibri Light"/>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8C8585-CBAF-672B-BFE8-6035B068A809}"/>
              </a:ext>
            </a:extLst>
          </p:cNvPr>
          <p:cNvSpPr>
            <a:spLocks noGrp="1"/>
          </p:cNvSpPr>
          <p:nvPr>
            <p:ph idx="1"/>
          </p:nvPr>
        </p:nvSpPr>
        <p:spPr>
          <a:xfrm>
            <a:off x="838200" y="1929384"/>
            <a:ext cx="10515600" cy="4251960"/>
          </a:xfrm>
        </p:spPr>
        <p:txBody>
          <a:bodyPr vert="horz" lIns="91440" tIns="45720" rIns="91440" bIns="45720" rtlCol="0">
            <a:normAutofit/>
          </a:bodyPr>
          <a:lstStyle/>
          <a:p>
            <a:pPr>
              <a:spcBef>
                <a:spcPts val="0"/>
              </a:spcBef>
              <a:spcAft>
                <a:spcPts val="600"/>
              </a:spcAft>
            </a:pPr>
            <a:r>
              <a:rPr lang="en-GB" sz="2200">
                <a:ea typeface="+mn-lt"/>
                <a:cs typeface="+mn-lt"/>
              </a:rPr>
              <a:t>“A victim of the same type of crime more than once in the last year”</a:t>
            </a:r>
          </a:p>
          <a:p>
            <a:pPr>
              <a:spcBef>
                <a:spcPts val="0"/>
              </a:spcBef>
              <a:spcAft>
                <a:spcPts val="600"/>
              </a:spcAft>
            </a:pPr>
            <a:r>
              <a:rPr lang="en-GB" sz="2200">
                <a:ea typeface="+mn-lt"/>
                <a:cs typeface="+mn-lt"/>
              </a:rPr>
              <a:t>1982 British Crime Survey reported that 70% of incidents were reported by 14% of the same respondents. </a:t>
            </a:r>
            <a:endParaRPr lang="en-GB" sz="2200">
              <a:ea typeface="Calibri" panose="020F0502020204030204"/>
              <a:cs typeface="Calibri"/>
            </a:endParaRPr>
          </a:p>
          <a:p>
            <a:pPr>
              <a:spcBef>
                <a:spcPts val="0"/>
              </a:spcBef>
              <a:spcAft>
                <a:spcPts val="600"/>
              </a:spcAft>
            </a:pPr>
            <a:r>
              <a:rPr lang="en-GB" sz="2200">
                <a:ea typeface="+mn-lt"/>
                <a:cs typeface="+mn-lt"/>
              </a:rPr>
              <a:t>When the same person or place suffers from more than one incident over a specified period.</a:t>
            </a:r>
          </a:p>
          <a:p>
            <a:pPr lvl="1">
              <a:spcBef>
                <a:spcPts val="0"/>
              </a:spcBef>
              <a:spcAft>
                <a:spcPts val="600"/>
              </a:spcAft>
            </a:pPr>
            <a:r>
              <a:rPr lang="en-GB" sz="2200">
                <a:ea typeface="+mn-lt"/>
                <a:cs typeface="+mn-lt"/>
              </a:rPr>
              <a:t>Is that offenders who target vulnerable individuals or</a:t>
            </a:r>
          </a:p>
          <a:p>
            <a:pPr lvl="1">
              <a:spcBef>
                <a:spcPts val="0"/>
              </a:spcBef>
              <a:spcAft>
                <a:spcPts val="600"/>
              </a:spcAft>
            </a:pPr>
            <a:r>
              <a:rPr lang="en-GB" sz="2200">
                <a:ea typeface="+mn-lt"/>
                <a:cs typeface="+mn-lt"/>
              </a:rPr>
              <a:t>Vulnerable individuals who are at risk of receiving attention</a:t>
            </a:r>
          </a:p>
          <a:p>
            <a:pPr marL="457200" lvl="1" indent="0">
              <a:spcBef>
                <a:spcPts val="0"/>
              </a:spcBef>
              <a:spcAft>
                <a:spcPts val="600"/>
              </a:spcAft>
              <a:buNone/>
            </a:pPr>
            <a:r>
              <a:rPr lang="en-GB" sz="2200">
                <a:ea typeface="+mn-lt"/>
                <a:cs typeface="+mn-lt"/>
              </a:rPr>
              <a:t>Officers – consider joined-up approach from multi-agency partners</a:t>
            </a:r>
            <a:endParaRPr lang="en-GB" sz="2200">
              <a:cs typeface="Calibri"/>
            </a:endParaRPr>
          </a:p>
          <a:p>
            <a:pPr>
              <a:spcBef>
                <a:spcPts val="0"/>
              </a:spcBef>
              <a:spcAft>
                <a:spcPts val="600"/>
              </a:spcAft>
            </a:pPr>
            <a:r>
              <a:rPr lang="en-GB" sz="2200">
                <a:cs typeface="Calibri"/>
              </a:rPr>
              <a:t>Example – County Lines &amp; YP – suffer assaults, child exploitation, sexual assaults</a:t>
            </a:r>
          </a:p>
          <a:p>
            <a:pPr>
              <a:spcBef>
                <a:spcPts val="0"/>
              </a:spcBef>
              <a:spcAft>
                <a:spcPts val="600"/>
              </a:spcAft>
            </a:pPr>
            <a:r>
              <a:rPr lang="en-GB" sz="2200">
                <a:cs typeface="Calibri"/>
              </a:rPr>
              <a:t>Gang – target vulnerable yp</a:t>
            </a:r>
          </a:p>
        </p:txBody>
      </p:sp>
    </p:spTree>
    <p:extLst>
      <p:ext uri="{BB962C8B-B14F-4D97-AF65-F5344CB8AC3E}">
        <p14:creationId xmlns:p14="http://schemas.microsoft.com/office/powerpoint/2010/main" val="36415306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83564" y="348865"/>
            <a:ext cx="9718111" cy="1576446"/>
          </a:xfrm>
        </p:spPr>
        <p:txBody>
          <a:bodyPr anchor="ctr">
            <a:normAutofit/>
          </a:bodyPr>
          <a:lstStyle/>
          <a:p>
            <a:r>
              <a:rPr lang="en-GB" sz="4000">
                <a:solidFill>
                  <a:srgbClr val="FFFFFF"/>
                </a:solidFill>
              </a:rPr>
              <a:t>Victims History</a:t>
            </a:r>
            <a:endParaRPr lang="en-GB" sz="4000">
              <a:solidFill>
                <a:srgbClr val="FFFFFF"/>
              </a:solidFill>
              <a:cs typeface="Calibri Light"/>
            </a:endParaRPr>
          </a:p>
        </p:txBody>
      </p:sp>
      <p:graphicFrame>
        <p:nvGraphicFramePr>
          <p:cNvPr id="6" name="Content Placeholder 2">
            <a:extLst>
              <a:ext uri="{FF2B5EF4-FFF2-40B4-BE49-F238E27FC236}">
                <a16:creationId xmlns:a16="http://schemas.microsoft.com/office/drawing/2014/main" id="{AE386823-93C2-263D-9750-0316A118CFEC}"/>
              </a:ext>
            </a:extLst>
          </p:cNvPr>
          <p:cNvGraphicFramePr>
            <a:graphicFrameLocks noGrp="1"/>
          </p:cNvGraphicFramePr>
          <p:nvPr>
            <p:ph idx="1"/>
            <p:extLst>
              <p:ext uri="{D42A27DB-BD31-4B8C-83A1-F6EECF244321}">
                <p14:modId xmlns:p14="http://schemas.microsoft.com/office/powerpoint/2010/main" val="1892899823"/>
              </p:ext>
            </p:extLst>
          </p:nvPr>
        </p:nvGraphicFramePr>
        <p:xfrm>
          <a:off x="632085" y="2170031"/>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0788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68B26-9A86-BF27-B1AF-15FBD43EB6D1}"/>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a:t>Victim's</a:t>
            </a:r>
            <a:r>
              <a:rPr lang="en-US" sz="5400" kern="1200">
                <a:latin typeface="+mj-lt"/>
                <a:ea typeface="+mj-ea"/>
                <a:cs typeface="+mj-cs"/>
              </a:rPr>
              <a:t> movement</a:t>
            </a:r>
          </a:p>
        </p:txBody>
      </p:sp>
      <p:sp>
        <p:nvSpPr>
          <p:cNvPr id="9" name="Rectangle 8">
            <a:extLst>
              <a:ext uri="{FF2B5EF4-FFF2-40B4-BE49-F238E27FC236}">
                <a16:creationId xmlns:a16="http://schemas.microsoft.com/office/drawing/2014/main" id="{F170E346-B98B-43A6-A4DA-D36FF6328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Text&#10;&#10;Description automatically generated">
            <a:extLst>
              <a:ext uri="{FF2B5EF4-FFF2-40B4-BE49-F238E27FC236}">
                <a16:creationId xmlns:a16="http://schemas.microsoft.com/office/drawing/2014/main" id="{066F09CB-E62A-58F9-2C57-FD643770EF67}"/>
              </a:ext>
            </a:extLst>
          </p:cNvPr>
          <p:cNvPicPr>
            <a:picLocks noGrp="1" noChangeAspect="1"/>
          </p:cNvPicPr>
          <p:nvPr>
            <p:ph idx="1"/>
          </p:nvPr>
        </p:nvPicPr>
        <p:blipFill>
          <a:blip r:embed="rId2"/>
          <a:stretch>
            <a:fillRect/>
          </a:stretch>
        </p:blipFill>
        <p:spPr>
          <a:xfrm>
            <a:off x="1134272" y="1863801"/>
            <a:ext cx="9923455" cy="4440746"/>
          </a:xfrm>
          <a:prstGeom prst="rect">
            <a:avLst/>
          </a:prstGeom>
        </p:spPr>
      </p:pic>
    </p:spTree>
    <p:extLst>
      <p:ext uri="{BB962C8B-B14F-4D97-AF65-F5344CB8AC3E}">
        <p14:creationId xmlns:p14="http://schemas.microsoft.com/office/powerpoint/2010/main" val="1508987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6D2603-A684-501B-9D84-93D0F57C56EE}"/>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Today's Victims</a:t>
            </a:r>
          </a:p>
        </p:txBody>
      </p:sp>
      <p:pic>
        <p:nvPicPr>
          <p:cNvPr id="4" name="Picture 4">
            <a:extLst>
              <a:ext uri="{FF2B5EF4-FFF2-40B4-BE49-F238E27FC236}">
                <a16:creationId xmlns:a16="http://schemas.microsoft.com/office/drawing/2014/main" id="{32298CBA-9284-BA96-DD49-B6BBFA2CAADE}"/>
              </a:ext>
            </a:extLst>
          </p:cNvPr>
          <p:cNvPicPr>
            <a:picLocks noGrp="1" noChangeAspect="1"/>
          </p:cNvPicPr>
          <p:nvPr>
            <p:ph idx="1"/>
          </p:nvPr>
        </p:nvPicPr>
        <p:blipFill>
          <a:blip r:embed="rId2"/>
          <a:stretch>
            <a:fillRect/>
          </a:stretch>
        </p:blipFill>
        <p:spPr>
          <a:xfrm>
            <a:off x="1213556" y="1675227"/>
            <a:ext cx="9764888" cy="4662511"/>
          </a:xfrm>
          <a:prstGeom prst="rect">
            <a:avLst/>
          </a:prstGeom>
        </p:spPr>
      </p:pic>
    </p:spTree>
    <p:extLst>
      <p:ext uri="{BB962C8B-B14F-4D97-AF65-F5344CB8AC3E}">
        <p14:creationId xmlns:p14="http://schemas.microsoft.com/office/powerpoint/2010/main" val="3686773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153A49-0BDA-40D2-4BC4-5E0A26ADF6D1}"/>
              </a:ext>
            </a:extLst>
          </p:cNvPr>
          <p:cNvSpPr>
            <a:spLocks noGrp="1"/>
          </p:cNvSpPr>
          <p:nvPr>
            <p:ph type="title"/>
          </p:nvPr>
        </p:nvSpPr>
        <p:spPr>
          <a:xfrm>
            <a:off x="635000" y="640823"/>
            <a:ext cx="3418659" cy="5583148"/>
          </a:xfrm>
        </p:spPr>
        <p:txBody>
          <a:bodyPr anchor="ctr">
            <a:normAutofit/>
          </a:bodyPr>
          <a:lstStyle/>
          <a:p>
            <a:r>
              <a:rPr lang="en-US" sz="5400" b="1" dirty="0">
                <a:ea typeface="+mj-lt"/>
                <a:cs typeface="+mj-lt"/>
              </a:rPr>
              <a:t>Impact of Crime and on victims &amp; Witnesses?</a:t>
            </a:r>
            <a:br>
              <a:rPr lang="en-US" sz="5400" b="1" dirty="0">
                <a:ea typeface="+mj-lt"/>
                <a:cs typeface="+mj-lt"/>
              </a:rPr>
            </a:br>
            <a:br>
              <a:rPr lang="en-US" sz="5400" b="1" dirty="0">
                <a:ea typeface="+mj-lt"/>
                <a:cs typeface="+mj-lt"/>
              </a:rPr>
            </a:br>
            <a:endParaRPr lang="en-US" sz="5400" dirty="0">
              <a:cs typeface="Calibri Light"/>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2216B63-FB7F-BDA1-4B4B-FFE19C28A463}"/>
              </a:ext>
            </a:extLst>
          </p:cNvPr>
          <p:cNvGraphicFramePr>
            <a:graphicFrameLocks noGrp="1"/>
          </p:cNvGraphicFramePr>
          <p:nvPr>
            <p:ph idx="1"/>
            <p:extLst>
              <p:ext uri="{D42A27DB-BD31-4B8C-83A1-F6EECF244321}">
                <p14:modId xmlns:p14="http://schemas.microsoft.com/office/powerpoint/2010/main" val="130610841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56538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4A259C-982D-0204-86A0-0F5AC98F6940}"/>
              </a:ext>
            </a:extLst>
          </p:cNvPr>
          <p:cNvSpPr>
            <a:spLocks noGrp="1"/>
          </p:cNvSpPr>
          <p:nvPr>
            <p:ph type="title"/>
          </p:nvPr>
        </p:nvSpPr>
        <p:spPr>
          <a:xfrm>
            <a:off x="635000" y="640823"/>
            <a:ext cx="3418659" cy="5583148"/>
          </a:xfrm>
        </p:spPr>
        <p:txBody>
          <a:bodyPr anchor="ctr">
            <a:normAutofit/>
          </a:bodyPr>
          <a:lstStyle/>
          <a:p>
            <a:r>
              <a:rPr lang="en-US" sz="5400" b="1" dirty="0">
                <a:ea typeface="+mj-lt"/>
                <a:cs typeface="+mj-lt"/>
              </a:rPr>
              <a:t>Short Term Impact of Crime</a:t>
            </a:r>
            <a:endParaRPr lang="en-US" sz="5400" dirty="0"/>
          </a:p>
          <a:p>
            <a:endParaRPr lang="en-US" sz="5400" dirty="0">
              <a:cs typeface="Calibri Light"/>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BE9567A-AEEE-1D43-28B7-E9E2397C1479}"/>
              </a:ext>
            </a:extLst>
          </p:cNvPr>
          <p:cNvGraphicFramePr>
            <a:graphicFrameLocks noGrp="1"/>
          </p:cNvGraphicFramePr>
          <p:nvPr>
            <p:ph idx="1"/>
            <p:extLst>
              <p:ext uri="{D42A27DB-BD31-4B8C-83A1-F6EECF244321}">
                <p14:modId xmlns:p14="http://schemas.microsoft.com/office/powerpoint/2010/main" val="373346805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67155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F5E43D-90D9-EC9B-F127-D728BFB26F5A}"/>
              </a:ext>
            </a:extLst>
          </p:cNvPr>
          <p:cNvSpPr>
            <a:spLocks noGrp="1"/>
          </p:cNvSpPr>
          <p:nvPr>
            <p:ph type="title"/>
          </p:nvPr>
        </p:nvSpPr>
        <p:spPr>
          <a:xfrm>
            <a:off x="635000" y="640823"/>
            <a:ext cx="3418659" cy="5583148"/>
          </a:xfrm>
        </p:spPr>
        <p:txBody>
          <a:bodyPr anchor="ctr">
            <a:normAutofit/>
          </a:bodyPr>
          <a:lstStyle/>
          <a:p>
            <a:r>
              <a:rPr lang="en-US" sz="5400" b="1">
                <a:ea typeface="+mj-lt"/>
                <a:cs typeface="+mj-lt"/>
              </a:rPr>
              <a:t>Longer Term Impact of Crime</a:t>
            </a:r>
            <a:endParaRPr lang="en-US" sz="5400"/>
          </a:p>
          <a:p>
            <a:endParaRPr lang="en-US" sz="5400">
              <a:cs typeface="Calibri Light"/>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D82C041-F3EB-0B4B-A198-DF97714E13B1}"/>
              </a:ext>
            </a:extLst>
          </p:cNvPr>
          <p:cNvGraphicFramePr>
            <a:graphicFrameLocks noGrp="1"/>
          </p:cNvGraphicFramePr>
          <p:nvPr>
            <p:ph idx="1"/>
            <p:extLst>
              <p:ext uri="{D42A27DB-BD31-4B8C-83A1-F6EECF244321}">
                <p14:modId xmlns:p14="http://schemas.microsoft.com/office/powerpoint/2010/main" val="28209309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9561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590A38-5C4D-9CDE-1DB8-A3A7A072B0BD}"/>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Needs of victims and witnesses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403CEE8-295F-FD5D-1D21-0ED50746C2CE}"/>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dirty="0">
                <a:ea typeface="+mn-lt"/>
                <a:cs typeface="+mn-lt"/>
              </a:rPr>
              <a:t>Reassurance</a:t>
            </a:r>
            <a:endParaRPr lang="en-GB" dirty="0">
              <a:cs typeface="Calibri" panose="020F0502020204030204"/>
            </a:endParaRPr>
          </a:p>
          <a:p>
            <a:r>
              <a:rPr lang="en-GB" dirty="0">
                <a:ea typeface="+mn-lt"/>
                <a:cs typeface="+mn-lt"/>
              </a:rPr>
              <a:t>Emotional vent</a:t>
            </a:r>
            <a:endParaRPr lang="en-GB" dirty="0"/>
          </a:p>
          <a:p>
            <a:r>
              <a:rPr lang="en-GB" dirty="0">
                <a:ea typeface="+mn-lt"/>
                <a:cs typeface="+mn-lt"/>
              </a:rPr>
              <a:t>Explanation &amp; advice</a:t>
            </a:r>
            <a:endParaRPr lang="en-GB" dirty="0"/>
          </a:p>
          <a:p>
            <a:r>
              <a:rPr lang="en-GB" dirty="0">
                <a:ea typeface="+mn-lt"/>
                <a:cs typeface="+mn-lt"/>
              </a:rPr>
              <a:t>Regain control</a:t>
            </a:r>
            <a:endParaRPr lang="en-GB" dirty="0"/>
          </a:p>
          <a:p>
            <a:r>
              <a:rPr lang="en-GB" dirty="0">
                <a:ea typeface="+mn-lt"/>
                <a:cs typeface="+mn-lt"/>
              </a:rPr>
              <a:t>A single point of contact</a:t>
            </a:r>
            <a:endParaRPr lang="en-GB" dirty="0"/>
          </a:p>
          <a:p>
            <a:r>
              <a:rPr lang="en-GB" dirty="0">
                <a:ea typeface="+mn-lt"/>
                <a:cs typeface="+mn-lt"/>
              </a:rPr>
              <a:t>Quality of service</a:t>
            </a:r>
            <a:endParaRPr lang="en-GB" dirty="0"/>
          </a:p>
          <a:p>
            <a:r>
              <a:rPr lang="en-GB" dirty="0">
                <a:ea typeface="+mn-lt"/>
                <a:cs typeface="+mn-lt"/>
              </a:rPr>
              <a:t>Updates</a:t>
            </a:r>
            <a:endParaRPr lang="en-GB" dirty="0">
              <a:cs typeface="Calibri" panose="020F0502020204030204"/>
            </a:endParaRPr>
          </a:p>
          <a:p>
            <a:r>
              <a:rPr lang="en-GB" dirty="0">
                <a:ea typeface="+mn-lt"/>
                <a:cs typeface="+mn-lt"/>
              </a:rPr>
              <a:t>Medical needs</a:t>
            </a:r>
            <a:endParaRPr lang="en-GB" dirty="0"/>
          </a:p>
          <a:p>
            <a:endParaRPr lang="en-GB" dirty="0">
              <a:cs typeface="Calibri"/>
            </a:endParaRPr>
          </a:p>
        </p:txBody>
      </p:sp>
    </p:spTree>
    <p:extLst>
      <p:ext uri="{BB962C8B-B14F-4D97-AF65-F5344CB8AC3E}">
        <p14:creationId xmlns:p14="http://schemas.microsoft.com/office/powerpoint/2010/main" val="11584512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65125"/>
            <a:ext cx="5393360" cy="1325563"/>
          </a:xfrm>
        </p:spPr>
        <p:txBody>
          <a:bodyPr>
            <a:normAutofit/>
          </a:bodyPr>
          <a:lstStyle/>
          <a:p>
            <a:r>
              <a:rPr lang="en-GB"/>
              <a:t>What victims want</a:t>
            </a:r>
          </a:p>
        </p:txBody>
      </p:sp>
      <p:sp>
        <p:nvSpPr>
          <p:cNvPr id="12" name="Freeform: Shape 11">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838200" y="1825625"/>
            <a:ext cx="5393361" cy="4351338"/>
          </a:xfrm>
        </p:spPr>
        <p:txBody>
          <a:bodyPr>
            <a:normAutofit/>
          </a:bodyPr>
          <a:lstStyle/>
          <a:p>
            <a:r>
              <a:rPr lang="en-GB"/>
              <a:t>2017 Grenfell Tower</a:t>
            </a:r>
          </a:p>
          <a:p>
            <a:r>
              <a:rPr lang="en-GB"/>
              <a:t>Terrorist attacks Manchester and London </a:t>
            </a:r>
          </a:p>
          <a:p>
            <a:r>
              <a:rPr lang="en-GB"/>
              <a:t>Both brought focus on how victims are treated within the CJS</a:t>
            </a:r>
          </a:p>
          <a:p>
            <a:r>
              <a:rPr lang="en-GB"/>
              <a:t>Treated fairly, with proper dignity, with clear, timely &amp; accurate information. </a:t>
            </a:r>
          </a:p>
        </p:txBody>
      </p:sp>
      <p:sp>
        <p:nvSpPr>
          <p:cNvPr id="14" name="Oval 13">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6B63DF31-EBAA-9248-7A74-CCF257A2A910}"/>
              </a:ext>
            </a:extLst>
          </p:cNvPr>
          <p:cNvPicPr>
            <a:picLocks noChangeAspect="1"/>
          </p:cNvPicPr>
          <p:nvPr/>
        </p:nvPicPr>
        <p:blipFill rotWithShape="1">
          <a:blip r:embed="rId2"/>
          <a:srcRect l="31120" r="2333" b="-3"/>
          <a:stretch/>
        </p:blipFill>
        <p:spPr>
          <a:xfrm>
            <a:off x="8219558" y="852372"/>
            <a:ext cx="3096807" cy="309680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6" name="Freeform: Shape 15">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pic>
        <p:nvPicPr>
          <p:cNvPr id="5" name="Picture 5" descr="Logo&#10;&#10;Description automatically generated">
            <a:extLst>
              <a:ext uri="{FF2B5EF4-FFF2-40B4-BE49-F238E27FC236}">
                <a16:creationId xmlns:a16="http://schemas.microsoft.com/office/drawing/2014/main" id="{FE300277-1BB7-5DC4-AB77-7A8C356763BA}"/>
              </a:ext>
            </a:extLst>
          </p:cNvPr>
          <p:cNvPicPr>
            <a:picLocks noChangeAspect="1"/>
          </p:cNvPicPr>
          <p:nvPr/>
        </p:nvPicPr>
        <p:blipFill rotWithShape="1">
          <a:blip r:embed="rId3"/>
          <a:srcRect t="7811" b="12708"/>
          <a:stretch/>
        </p:blipFill>
        <p:spPr>
          <a:xfrm>
            <a:off x="6723881" y="4685200"/>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20" name="Arc 19">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4030888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39520"/>
            <a:ext cx="3429000" cy="1719072"/>
          </a:xfrm>
        </p:spPr>
        <p:txBody>
          <a:bodyPr anchor="b">
            <a:normAutofit/>
          </a:bodyPr>
          <a:lstStyle/>
          <a:p>
            <a:r>
              <a:rPr lang="en-GB" sz="5400"/>
              <a:t> Grenfell Tower </a:t>
            </a:r>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5313" y="2807208"/>
            <a:ext cx="3414623" cy="3870787"/>
          </a:xfrm>
        </p:spPr>
        <p:txBody>
          <a:bodyPr vert="horz" lIns="91440" tIns="45720" rIns="91440" bIns="45720" rtlCol="0" anchor="t">
            <a:normAutofit/>
          </a:bodyPr>
          <a:lstStyle/>
          <a:p>
            <a:r>
              <a:rPr lang="en-GB" sz="2000"/>
              <a:t>Deaths were the result of policies of previous government parties – social housing/safe housing </a:t>
            </a:r>
          </a:p>
          <a:p>
            <a:r>
              <a:rPr lang="en-GB" sz="2000"/>
              <a:t>4 days after no visit from local authority of Government personnel</a:t>
            </a:r>
            <a:endParaRPr lang="en-GB" sz="2000">
              <a:cs typeface="Calibri"/>
            </a:endParaRPr>
          </a:p>
          <a:p>
            <a:r>
              <a:rPr lang="en-GB" sz="2000"/>
              <a:t>PM 30 min visit but kept away from public  	‘safety concerns’  </a:t>
            </a:r>
          </a:p>
        </p:txBody>
      </p:sp>
      <p:pic>
        <p:nvPicPr>
          <p:cNvPr id="4" name="Picture 4">
            <a:extLst>
              <a:ext uri="{FF2B5EF4-FFF2-40B4-BE49-F238E27FC236}">
                <a16:creationId xmlns:a16="http://schemas.microsoft.com/office/drawing/2014/main" id="{EDBCC66D-78F7-156B-DC26-BB65A681E846}"/>
              </a:ext>
            </a:extLst>
          </p:cNvPr>
          <p:cNvPicPr>
            <a:picLocks noChangeAspect="1"/>
          </p:cNvPicPr>
          <p:nvPr/>
        </p:nvPicPr>
        <p:blipFill>
          <a:blip r:embed="rId2"/>
          <a:stretch>
            <a:fillRect/>
          </a:stretch>
        </p:blipFill>
        <p:spPr>
          <a:xfrm>
            <a:off x="4654296" y="1131944"/>
            <a:ext cx="6903720" cy="4594111"/>
          </a:xfrm>
          <a:prstGeom prst="rect">
            <a:avLst/>
          </a:prstGeom>
        </p:spPr>
      </p:pic>
    </p:spTree>
    <p:extLst>
      <p:ext uri="{BB962C8B-B14F-4D97-AF65-F5344CB8AC3E}">
        <p14:creationId xmlns:p14="http://schemas.microsoft.com/office/powerpoint/2010/main" val="1299991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7EBB75-5F36-949D-5829-4264DA9ECF02}"/>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Victim’s rights</a:t>
            </a:r>
            <a:br>
              <a:rPr lang="en-US" sz="6600" kern="1200" dirty="0">
                <a:solidFill>
                  <a:schemeClr val="tx1"/>
                </a:solidFill>
                <a:latin typeface="+mj-lt"/>
                <a:ea typeface="+mj-ea"/>
                <a:cs typeface="+mj-cs"/>
              </a:rPr>
            </a:br>
            <a:endParaRPr lang="en-US" sz="6600" kern="1200" dirty="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F0E05E41-4105-FD6A-A90D-791990399A97}"/>
              </a:ext>
            </a:extLst>
          </p:cNvPr>
          <p:cNvSpPr>
            <a:spLocks noGrp="1"/>
          </p:cNvSpPr>
          <p:nvPr>
            <p:ph idx="1"/>
          </p:nvPr>
        </p:nvSpPr>
        <p:spPr>
          <a:xfrm>
            <a:off x="838199" y="4983276"/>
            <a:ext cx="10512552" cy="1126680"/>
          </a:xfrm>
        </p:spPr>
        <p:txBody>
          <a:bodyPr vert="horz" lIns="91440" tIns="45720" rIns="91440" bIns="45720" rtlCol="0">
            <a:normAutofit/>
          </a:bodyPr>
          <a:lstStyle/>
          <a:p>
            <a:pPr marL="0" indent="0">
              <a:buNone/>
            </a:pPr>
            <a:r>
              <a:rPr lang="en-US" sz="2400" kern="1200" dirty="0">
                <a:solidFill>
                  <a:schemeClr val="tx1"/>
                </a:solidFill>
                <a:latin typeface="+mn-lt"/>
                <a:ea typeface="+mn-ea"/>
                <a:cs typeface="+mn-cs"/>
              </a:rPr>
              <a:t>Changes in the laws = RIGHTS!</a:t>
            </a:r>
          </a:p>
        </p:txBody>
      </p:sp>
      <p:sp>
        <p:nvSpPr>
          <p:cNvPr id="10"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85154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BF4B8A-D167-67A2-5E15-4CA1F8E5C3B5}"/>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Victim Support </a:t>
            </a:r>
          </a:p>
        </p:txBody>
      </p:sp>
      <p:pic>
        <p:nvPicPr>
          <p:cNvPr id="4" name="Picture 4" descr="Graphical user interface, text, application&#10;&#10;Description automatically generated">
            <a:extLst>
              <a:ext uri="{FF2B5EF4-FFF2-40B4-BE49-F238E27FC236}">
                <a16:creationId xmlns:a16="http://schemas.microsoft.com/office/drawing/2014/main" id="{A701D5EE-1510-CE56-0615-382977E1D9EF}"/>
              </a:ext>
            </a:extLst>
          </p:cNvPr>
          <p:cNvPicPr>
            <a:picLocks noGrp="1" noChangeAspect="1"/>
          </p:cNvPicPr>
          <p:nvPr>
            <p:ph idx="1"/>
          </p:nvPr>
        </p:nvPicPr>
        <p:blipFill>
          <a:blip r:embed="rId2"/>
          <a:stretch>
            <a:fillRect/>
          </a:stretch>
        </p:blipFill>
        <p:spPr>
          <a:xfrm>
            <a:off x="643467" y="1991203"/>
            <a:ext cx="10905066" cy="3762246"/>
          </a:xfrm>
          <a:prstGeom prst="rect">
            <a:avLst/>
          </a:prstGeom>
        </p:spPr>
      </p:pic>
    </p:spTree>
    <p:extLst>
      <p:ext uri="{BB962C8B-B14F-4D97-AF65-F5344CB8AC3E}">
        <p14:creationId xmlns:p14="http://schemas.microsoft.com/office/powerpoint/2010/main" val="472472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dirty="0">
                <a:solidFill>
                  <a:srgbClr val="FFFFFF"/>
                </a:solidFill>
              </a:rPr>
              <a:t>Victim Strategy </a:t>
            </a:r>
            <a:endParaRPr lang="en-GB">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4447308" y="591344"/>
            <a:ext cx="6906491" cy="5585619"/>
          </a:xfrm>
        </p:spPr>
        <p:txBody>
          <a:bodyPr anchor="ctr">
            <a:normAutofit/>
          </a:bodyPr>
          <a:lstStyle/>
          <a:p>
            <a:r>
              <a:rPr lang="en-GB" sz="3200"/>
              <a:t>Progress made:</a:t>
            </a:r>
            <a:endParaRPr lang="en-GB" sz="3200">
              <a:cs typeface="Calibri" panose="020F0502020204030204"/>
            </a:endParaRPr>
          </a:p>
          <a:p>
            <a:r>
              <a:rPr lang="en-GB" sz="3200"/>
              <a:t>2006 Code of Practice for Victims </a:t>
            </a:r>
            <a:endParaRPr lang="en-GB" sz="3200">
              <a:cs typeface="Calibri"/>
            </a:endParaRPr>
          </a:p>
          <a:p>
            <a:pPr lvl="1"/>
            <a:r>
              <a:rPr lang="en-GB" sz="3200"/>
              <a:t>What victims are entitles too.</a:t>
            </a:r>
            <a:endParaRPr lang="en-GB" sz="3200">
              <a:cs typeface="Calibri" panose="020F0502020204030204"/>
            </a:endParaRPr>
          </a:p>
          <a:p>
            <a:r>
              <a:rPr lang="en-GB" sz="3200"/>
              <a:t>2010 first Victims Commissioner appointed</a:t>
            </a:r>
            <a:endParaRPr lang="en-GB" sz="3200">
              <a:cs typeface="Calibri"/>
            </a:endParaRPr>
          </a:p>
          <a:p>
            <a:r>
              <a:rPr lang="en-GB" sz="3200"/>
              <a:t>2012 ‘Get it Right for Victims &amp; Witnesses’ paper by Govt. makes sure victims get support</a:t>
            </a:r>
            <a:endParaRPr lang="en-GB" sz="3200">
              <a:cs typeface="Calibri"/>
            </a:endParaRPr>
          </a:p>
        </p:txBody>
      </p:sp>
    </p:spTree>
    <p:extLst>
      <p:ext uri="{BB962C8B-B14F-4D97-AF65-F5344CB8AC3E}">
        <p14:creationId xmlns:p14="http://schemas.microsoft.com/office/powerpoint/2010/main" val="782395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91E77-5316-4A32-9E83-2E7323F6AF1F}"/>
              </a:ext>
            </a:extLst>
          </p:cNvPr>
          <p:cNvSpPr>
            <a:spLocks noGrp="1"/>
          </p:cNvSpPr>
          <p:nvPr>
            <p:ph type="title"/>
          </p:nvPr>
        </p:nvSpPr>
        <p:spPr/>
        <p:txBody>
          <a:bodyPr/>
          <a:lstStyle/>
          <a:p>
            <a:r>
              <a:rPr lang="en-GB" dirty="0"/>
              <a:t>Victims Commissioner</a:t>
            </a:r>
          </a:p>
        </p:txBody>
      </p:sp>
      <p:sp>
        <p:nvSpPr>
          <p:cNvPr id="3" name="Content Placeholder 2">
            <a:extLst>
              <a:ext uri="{FF2B5EF4-FFF2-40B4-BE49-F238E27FC236}">
                <a16:creationId xmlns:a16="http://schemas.microsoft.com/office/drawing/2014/main" id="{D5400741-46D7-4D87-B0B3-C4B104C4BAB1}"/>
              </a:ext>
            </a:extLst>
          </p:cNvPr>
          <p:cNvSpPr>
            <a:spLocks noGrp="1"/>
          </p:cNvSpPr>
          <p:nvPr>
            <p:ph idx="1"/>
          </p:nvPr>
        </p:nvSpPr>
        <p:spPr>
          <a:xfrm>
            <a:off x="838200" y="1473200"/>
            <a:ext cx="10515600" cy="4703763"/>
          </a:xfrm>
        </p:spPr>
        <p:txBody>
          <a:bodyPr>
            <a:normAutofit/>
          </a:bodyPr>
          <a:lstStyle/>
          <a:p>
            <a:r>
              <a:rPr lang="en-GB" b="0" i="0" dirty="0">
                <a:solidFill>
                  <a:srgbClr val="0B0C0C"/>
                </a:solidFill>
                <a:effectLst/>
                <a:highlight>
                  <a:srgbClr val="FFFFFF"/>
                </a:highlight>
                <a:latin typeface="PT Sans" panose="020B0503020203020204" pitchFamily="34" charset="0"/>
              </a:rPr>
              <a:t>Baroness Helen Newlove – appointed 2023</a:t>
            </a:r>
          </a:p>
          <a:p>
            <a:r>
              <a:rPr lang="en-GB" dirty="0"/>
              <a:t>The Victims’ Commissioner is appointed by ministers but is independent of government / CJS agencies and free to advise, challenge and offer own views</a:t>
            </a:r>
          </a:p>
          <a:p>
            <a:r>
              <a:rPr lang="en-GB" dirty="0"/>
              <a:t>Represent all victims and witnesses, particularly the most vulnerable members of our community.</a:t>
            </a:r>
          </a:p>
          <a:p>
            <a:r>
              <a:rPr lang="en-GB" dirty="0"/>
              <a:t>Commissioner raises priorities for change with policy makers </a:t>
            </a:r>
          </a:p>
          <a:p>
            <a:r>
              <a:rPr lang="en-GB" dirty="0"/>
              <a:t>Encouraging responsibility with all CJ agencies to ensure the voices of victims and witnesses are heard and that each organisation takes responsibility for them</a:t>
            </a:r>
          </a:p>
          <a:p>
            <a:endParaRPr lang="en-GB" dirty="0"/>
          </a:p>
        </p:txBody>
      </p:sp>
    </p:spTree>
    <p:extLst>
      <p:ext uri="{BB962C8B-B14F-4D97-AF65-F5344CB8AC3E}">
        <p14:creationId xmlns:p14="http://schemas.microsoft.com/office/powerpoint/2010/main" val="1901341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dirty="0">
                <a:solidFill>
                  <a:srgbClr val="FFFFFF"/>
                </a:solidFill>
              </a:rPr>
              <a:t>Code of Practice for Victims of Crime in England &amp; Wales - Victims Code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Content Placeholder 2"/>
          <p:cNvSpPr>
            <a:spLocks noGrp="1"/>
          </p:cNvSpPr>
          <p:nvPr>
            <p:ph idx="1"/>
          </p:nvPr>
        </p:nvSpPr>
        <p:spPr>
          <a:xfrm>
            <a:off x="4447308" y="591344"/>
            <a:ext cx="6906491" cy="5585619"/>
          </a:xfrm>
        </p:spPr>
        <p:txBody>
          <a:bodyPr anchor="ctr">
            <a:normAutofit/>
          </a:bodyPr>
          <a:lstStyle/>
          <a:p>
            <a:r>
              <a:rPr lang="en-GB" sz="2600"/>
              <a:t>The Code was established by the Domestic Violence, Crime and Victims Act 2004</a:t>
            </a:r>
          </a:p>
          <a:p>
            <a:r>
              <a:rPr lang="en-GB" sz="2600"/>
              <a:t>Came into effect in 2006. </a:t>
            </a:r>
          </a:p>
          <a:p>
            <a:r>
              <a:rPr lang="en-GB" sz="2600"/>
              <a:t>The Code sets out what each criminal justice agency must do for victims and the timeframe in which they must do it.</a:t>
            </a:r>
          </a:p>
          <a:p>
            <a:r>
              <a:rPr lang="en-GB" sz="2600"/>
              <a:t>The Code of Practice for Victims of Crime is a </a:t>
            </a:r>
            <a:r>
              <a:rPr lang="en-GB" sz="2600" b="1" u="sng"/>
              <a:t>statutory code</a:t>
            </a:r>
            <a:r>
              <a:rPr lang="en-GB" sz="2600"/>
              <a:t> that sets out the minimum level of service that victims should receive from the criminal justice system.</a:t>
            </a:r>
          </a:p>
          <a:p>
            <a:r>
              <a:rPr lang="en-GB" sz="2600"/>
              <a:t>The </a:t>
            </a:r>
            <a:r>
              <a:rPr lang="en-GB" sz="2600" b="1"/>
              <a:t>Code</a:t>
            </a:r>
            <a:r>
              <a:rPr lang="en-GB" sz="2600"/>
              <a:t> has </a:t>
            </a:r>
            <a:r>
              <a:rPr lang="en-GB" sz="2600" b="1"/>
              <a:t>statutory</a:t>
            </a:r>
            <a:r>
              <a:rPr lang="en-GB" sz="2600"/>
              <a:t> force, which means that the CJS has a legal duty to carryout a service </a:t>
            </a:r>
          </a:p>
          <a:p>
            <a:endParaRPr lang="en-GB" sz="2600"/>
          </a:p>
        </p:txBody>
      </p:sp>
    </p:spTree>
    <p:extLst>
      <p:ext uri="{BB962C8B-B14F-4D97-AF65-F5344CB8AC3E}">
        <p14:creationId xmlns:p14="http://schemas.microsoft.com/office/powerpoint/2010/main" val="28555420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AABE0-C08B-246D-88FE-DE005CE6CB92}"/>
              </a:ext>
            </a:extLst>
          </p:cNvPr>
          <p:cNvSpPr>
            <a:spLocks noGrp="1"/>
          </p:cNvSpPr>
          <p:nvPr>
            <p:ph type="title"/>
          </p:nvPr>
        </p:nvSpPr>
        <p:spPr>
          <a:xfrm>
            <a:off x="838200" y="365125"/>
            <a:ext cx="10515600" cy="491677"/>
          </a:xfrm>
        </p:spPr>
        <p:txBody>
          <a:bodyPr>
            <a:normAutofit/>
          </a:bodyPr>
          <a:lstStyle/>
          <a:p>
            <a:r>
              <a:rPr lang="en-GB" sz="2800" dirty="0">
                <a:cs typeface="Calibri Light"/>
              </a:rPr>
              <a:t>Victim's Rights</a:t>
            </a:r>
            <a:endParaRPr lang="en-GB" sz="2800">
              <a:cs typeface="Calibri Light"/>
            </a:endParaRPr>
          </a:p>
        </p:txBody>
      </p:sp>
      <p:sp>
        <p:nvSpPr>
          <p:cNvPr id="3" name="Content Placeholder 2">
            <a:extLst>
              <a:ext uri="{FF2B5EF4-FFF2-40B4-BE49-F238E27FC236}">
                <a16:creationId xmlns:a16="http://schemas.microsoft.com/office/drawing/2014/main" id="{C6B2D544-81C4-A1D7-2853-5F05BB8ED75D}"/>
              </a:ext>
            </a:extLst>
          </p:cNvPr>
          <p:cNvSpPr>
            <a:spLocks noGrp="1"/>
          </p:cNvSpPr>
          <p:nvPr>
            <p:ph idx="1"/>
          </p:nvPr>
        </p:nvSpPr>
        <p:spPr>
          <a:xfrm>
            <a:off x="838200" y="962984"/>
            <a:ext cx="10515600" cy="5213979"/>
          </a:xfrm>
        </p:spPr>
        <p:txBody>
          <a:bodyPr vert="horz" lIns="91440" tIns="45720" rIns="91440" bIns="45720" rtlCol="0" anchor="t">
            <a:normAutofit fontScale="85000" lnSpcReduction="20000"/>
          </a:bodyPr>
          <a:lstStyle/>
          <a:p>
            <a:r>
              <a:rPr lang="en-GB" dirty="0">
                <a:ea typeface="+mn-lt"/>
                <a:cs typeface="+mn-lt"/>
              </a:rPr>
              <a:t>To be able to understand and to be understood</a:t>
            </a:r>
            <a:endParaRPr lang="en-GB" dirty="0">
              <a:cs typeface="Calibri" panose="020F0502020204030204"/>
            </a:endParaRPr>
          </a:p>
          <a:p>
            <a:r>
              <a:rPr lang="en-GB" dirty="0">
                <a:ea typeface="+mn-lt"/>
                <a:cs typeface="+mn-lt"/>
              </a:rPr>
              <a:t>To have the details of the crime recorded without unjustified delay</a:t>
            </a:r>
            <a:endParaRPr lang="en-GB" dirty="0"/>
          </a:p>
          <a:p>
            <a:r>
              <a:rPr lang="en-GB" dirty="0">
                <a:ea typeface="+mn-lt"/>
                <a:cs typeface="+mn-lt"/>
              </a:rPr>
              <a:t>To be provided with information when reporting the crime</a:t>
            </a:r>
            <a:endParaRPr lang="en-GB" dirty="0"/>
          </a:p>
          <a:p>
            <a:r>
              <a:rPr lang="en-GB" dirty="0">
                <a:ea typeface="+mn-lt"/>
                <a:cs typeface="+mn-lt"/>
              </a:rPr>
              <a:t>To be referred to services that support victims and have services and support tailored to your needs</a:t>
            </a:r>
            <a:endParaRPr lang="en-GB" dirty="0"/>
          </a:p>
          <a:p>
            <a:r>
              <a:rPr lang="en-GB" dirty="0">
                <a:ea typeface="+mn-lt"/>
                <a:cs typeface="+mn-lt"/>
              </a:rPr>
              <a:t>To be provided with information about compensation</a:t>
            </a:r>
            <a:endParaRPr lang="en-GB" dirty="0"/>
          </a:p>
          <a:p>
            <a:r>
              <a:rPr lang="en-GB" dirty="0">
                <a:ea typeface="+mn-lt"/>
                <a:cs typeface="+mn-lt"/>
              </a:rPr>
              <a:t>To be provided with information about the investigation and prosecution</a:t>
            </a:r>
            <a:endParaRPr lang="en-GB" dirty="0"/>
          </a:p>
          <a:p>
            <a:r>
              <a:rPr lang="en-GB" dirty="0">
                <a:ea typeface="+mn-lt"/>
                <a:cs typeface="+mn-lt"/>
              </a:rPr>
              <a:t>To make a Victims Personal Statement</a:t>
            </a:r>
          </a:p>
          <a:p>
            <a:r>
              <a:rPr lang="en-GB" dirty="0">
                <a:ea typeface="+mn-lt"/>
                <a:cs typeface="+mn-lt"/>
              </a:rPr>
              <a:t>To be given information about the trial, trial process and your role as a witness</a:t>
            </a:r>
            <a:endParaRPr lang="en-GB" dirty="0">
              <a:cs typeface="Calibri"/>
            </a:endParaRPr>
          </a:p>
          <a:p>
            <a:r>
              <a:rPr lang="en-GB" dirty="0">
                <a:ea typeface="+mn-lt"/>
                <a:cs typeface="+mn-lt"/>
              </a:rPr>
              <a:t>To be given information about the outcome of the case and any appeals</a:t>
            </a:r>
            <a:endParaRPr lang="en-GB" dirty="0"/>
          </a:p>
          <a:p>
            <a:r>
              <a:rPr lang="en-GB" dirty="0">
                <a:ea typeface="+mn-lt"/>
                <a:cs typeface="+mn-lt"/>
              </a:rPr>
              <a:t>To be paid expenses and have property returned</a:t>
            </a:r>
            <a:endParaRPr lang="en-GB" dirty="0"/>
          </a:p>
          <a:p>
            <a:r>
              <a:rPr lang="en-GB" dirty="0">
                <a:ea typeface="+mn-lt"/>
                <a:cs typeface="+mn-lt"/>
              </a:rPr>
              <a:t>To be given information about the offender following a conviction</a:t>
            </a:r>
            <a:endParaRPr lang="en-GB" dirty="0"/>
          </a:p>
          <a:p>
            <a:r>
              <a:rPr lang="en-GB" dirty="0">
                <a:ea typeface="+mn-lt"/>
                <a:cs typeface="+mn-lt"/>
              </a:rPr>
              <a:t>To make a complaint about your Rights not being met</a:t>
            </a:r>
            <a:endParaRPr lang="en-GB" dirty="0"/>
          </a:p>
          <a:p>
            <a:endParaRPr lang="en-GB" dirty="0">
              <a:cs typeface="Calibri"/>
            </a:endParaRPr>
          </a:p>
        </p:txBody>
      </p:sp>
    </p:spTree>
    <p:extLst>
      <p:ext uri="{BB962C8B-B14F-4D97-AF65-F5344CB8AC3E}">
        <p14:creationId xmlns:p14="http://schemas.microsoft.com/office/powerpoint/2010/main" val="2111521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FEEB6-B81C-B8FF-A9D2-A4203B3FD2BB}"/>
              </a:ext>
            </a:extLst>
          </p:cNvPr>
          <p:cNvSpPr>
            <a:spLocks noGrp="1"/>
          </p:cNvSpPr>
          <p:nvPr>
            <p:ph type="title"/>
          </p:nvPr>
        </p:nvSpPr>
        <p:spPr/>
        <p:txBody>
          <a:bodyPr>
            <a:noAutofit/>
          </a:bodyPr>
          <a:lstStyle/>
          <a:p>
            <a:r>
              <a:rPr lang="en-GB" sz="3200" b="1" i="0" dirty="0">
                <a:effectLst/>
                <a:latin typeface="Gotham"/>
              </a:rPr>
              <a:t>Right 1 – To be able to understand and to be understood</a:t>
            </a:r>
            <a:br>
              <a:rPr lang="en-GB" sz="3200" b="1" i="0" dirty="0">
                <a:effectLst/>
                <a:latin typeface="Gotham"/>
              </a:rPr>
            </a:br>
            <a:r>
              <a:rPr lang="en-GB" sz="3200" b="1" i="0" dirty="0">
                <a:effectLst/>
                <a:latin typeface="Gotham"/>
              </a:rPr>
              <a:t>What this means:</a:t>
            </a:r>
            <a:br>
              <a:rPr lang="en-GB" sz="3200" b="1" i="0" dirty="0">
                <a:effectLst/>
                <a:latin typeface="Gotham"/>
              </a:rPr>
            </a:br>
            <a:endParaRPr lang="en-GB" sz="3200" dirty="0"/>
          </a:p>
        </p:txBody>
      </p:sp>
      <p:sp>
        <p:nvSpPr>
          <p:cNvPr id="3" name="Content Placeholder 2">
            <a:extLst>
              <a:ext uri="{FF2B5EF4-FFF2-40B4-BE49-F238E27FC236}">
                <a16:creationId xmlns:a16="http://schemas.microsoft.com/office/drawing/2014/main" id="{46AFCA8B-23BC-52EB-2F21-E1869AA5B585}"/>
              </a:ext>
            </a:extLst>
          </p:cNvPr>
          <p:cNvSpPr>
            <a:spLocks noGrp="1"/>
          </p:cNvSpPr>
          <p:nvPr>
            <p:ph idx="1"/>
          </p:nvPr>
        </p:nvSpPr>
        <p:spPr/>
        <p:txBody>
          <a:bodyPr>
            <a:normAutofit fontScale="77500" lnSpcReduction="20000"/>
          </a:bodyPr>
          <a:lstStyle/>
          <a:p>
            <a:pPr algn="l"/>
            <a:r>
              <a:rPr lang="en-GB" b="0" i="0" dirty="0">
                <a:solidFill>
                  <a:srgbClr val="000000"/>
                </a:solidFill>
                <a:effectLst/>
                <a:latin typeface="Gotham"/>
              </a:rPr>
              <a:t>From the first point of contact and throughout the investigation process, they need to establish if:</a:t>
            </a:r>
          </a:p>
          <a:p>
            <a:pPr algn="l">
              <a:buFont typeface="Arial" panose="020B0604020202020204" pitchFamily="34" charset="0"/>
              <a:buChar char="•"/>
            </a:pPr>
            <a:r>
              <a:rPr lang="en-GB" b="0" i="0" dirty="0">
                <a:solidFill>
                  <a:srgbClr val="000000"/>
                </a:solidFill>
                <a:effectLst/>
                <a:latin typeface="Gotham"/>
              </a:rPr>
              <a:t>English is the victim's first language (written and verbal)</a:t>
            </a:r>
          </a:p>
          <a:p>
            <a:pPr algn="l">
              <a:buFont typeface="Arial" panose="020B0604020202020204" pitchFamily="34" charset="0"/>
              <a:buChar char="•"/>
            </a:pPr>
            <a:r>
              <a:rPr lang="en-GB" b="0" i="0" dirty="0">
                <a:solidFill>
                  <a:srgbClr val="000000"/>
                </a:solidFill>
                <a:effectLst/>
                <a:latin typeface="Gotham"/>
              </a:rPr>
              <a:t>they can understand the victim (verbally and in writing)</a:t>
            </a:r>
          </a:p>
          <a:p>
            <a:pPr algn="l">
              <a:buFont typeface="Arial" panose="020B0604020202020204" pitchFamily="34" charset="0"/>
              <a:buChar char="•"/>
            </a:pPr>
            <a:r>
              <a:rPr lang="en-GB" b="0" i="0" dirty="0">
                <a:solidFill>
                  <a:srgbClr val="000000"/>
                </a:solidFill>
                <a:effectLst/>
                <a:latin typeface="Gotham"/>
              </a:rPr>
              <a:t>the officer/staff member can be understood by the victim (verbally and in writing)</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CJS staff should:</a:t>
            </a:r>
          </a:p>
          <a:p>
            <a:pPr algn="l">
              <a:buFont typeface="Arial" panose="020B0604020202020204" pitchFamily="34" charset="0"/>
              <a:buChar char="•"/>
            </a:pPr>
            <a:r>
              <a:rPr lang="en-GB" b="0" i="0" dirty="0">
                <a:solidFill>
                  <a:srgbClr val="000000"/>
                </a:solidFill>
                <a:effectLst/>
                <a:latin typeface="Gotham"/>
              </a:rPr>
              <a:t>positively engage with victims at the time a crime is reported (trauma informed practice) – especially where people are finding it difficult to understand</a:t>
            </a:r>
          </a:p>
          <a:p>
            <a:pPr algn="l">
              <a:buFont typeface="Arial" panose="020B0604020202020204" pitchFamily="34" charset="0"/>
              <a:buChar char="•"/>
            </a:pPr>
            <a:r>
              <a:rPr lang="en-GB" b="0" i="0" dirty="0">
                <a:solidFill>
                  <a:srgbClr val="000000"/>
                </a:solidFill>
                <a:effectLst/>
                <a:latin typeface="Gotham"/>
              </a:rPr>
              <a:t>avoid jargon and abbreviations</a:t>
            </a:r>
          </a:p>
          <a:p>
            <a:pPr algn="l">
              <a:buFont typeface="Arial" panose="020B0604020202020204" pitchFamily="34" charset="0"/>
              <a:buChar char="•"/>
            </a:pPr>
            <a:r>
              <a:rPr lang="en-GB" b="0" i="0" dirty="0">
                <a:solidFill>
                  <a:srgbClr val="000000"/>
                </a:solidFill>
                <a:effectLst/>
                <a:latin typeface="Gotham"/>
              </a:rPr>
              <a:t>know how to access and have ready access to translation and interpretation services</a:t>
            </a:r>
          </a:p>
          <a:p>
            <a:endParaRPr lang="en-GB" dirty="0"/>
          </a:p>
        </p:txBody>
      </p:sp>
    </p:spTree>
    <p:extLst>
      <p:ext uri="{BB962C8B-B14F-4D97-AF65-F5344CB8AC3E}">
        <p14:creationId xmlns:p14="http://schemas.microsoft.com/office/powerpoint/2010/main" val="22052120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DCE59-EA85-8273-7E6E-5C6FC0CE8E28}"/>
              </a:ext>
            </a:extLst>
          </p:cNvPr>
          <p:cNvSpPr>
            <a:spLocks noGrp="1"/>
          </p:cNvSpPr>
          <p:nvPr>
            <p:ph type="title"/>
          </p:nvPr>
        </p:nvSpPr>
        <p:spPr/>
        <p:txBody>
          <a:bodyPr>
            <a:noAutofit/>
          </a:bodyPr>
          <a:lstStyle/>
          <a:p>
            <a:br>
              <a:rPr lang="en-GB" sz="2800" b="1" i="0" dirty="0">
                <a:effectLst/>
                <a:latin typeface="Gotham"/>
              </a:rPr>
            </a:br>
            <a:r>
              <a:rPr lang="en-GB" sz="2800" b="1" i="0" dirty="0">
                <a:effectLst/>
                <a:latin typeface="Gotham"/>
              </a:rPr>
              <a:t>Right 2 – To have the details of the crime recorded without unjustified delay</a:t>
            </a:r>
            <a:br>
              <a:rPr lang="en-GB" sz="2800" b="1" i="0" dirty="0">
                <a:effectLst/>
                <a:latin typeface="Gotham"/>
              </a:rPr>
            </a:br>
            <a:r>
              <a:rPr lang="en-GB" sz="2800" b="1" i="0" dirty="0">
                <a:effectLst/>
                <a:latin typeface="Gotham"/>
              </a:rPr>
              <a:t>What this means:</a:t>
            </a:r>
            <a:br>
              <a:rPr lang="en-GB" sz="2800" b="1" i="0" dirty="0">
                <a:effectLst/>
                <a:latin typeface="Gotham"/>
              </a:rPr>
            </a:br>
            <a:endParaRPr lang="en-GB" sz="2800" dirty="0"/>
          </a:p>
        </p:txBody>
      </p:sp>
      <p:sp>
        <p:nvSpPr>
          <p:cNvPr id="3" name="Content Placeholder 2">
            <a:extLst>
              <a:ext uri="{FF2B5EF4-FFF2-40B4-BE49-F238E27FC236}">
                <a16:creationId xmlns:a16="http://schemas.microsoft.com/office/drawing/2014/main" id="{37E13026-CE88-3031-5D9F-8933191A4446}"/>
              </a:ext>
            </a:extLst>
          </p:cNvPr>
          <p:cNvSpPr>
            <a:spLocks noGrp="1"/>
          </p:cNvSpPr>
          <p:nvPr>
            <p:ph idx="1"/>
          </p:nvPr>
        </p:nvSpPr>
        <p:spPr/>
        <p:txBody>
          <a:bodyPr/>
          <a:lstStyle/>
          <a:p>
            <a:pPr algn="l"/>
            <a:r>
              <a:rPr lang="en-GB" b="0" i="0" dirty="0">
                <a:solidFill>
                  <a:srgbClr val="000000"/>
                </a:solidFill>
                <a:effectLst/>
                <a:latin typeface="Gotham"/>
              </a:rPr>
              <a:t>The crime should be recorded as soon as possible after the crime is reported.</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CJS staff should take responsibility for recording the crime, where appropriate.</a:t>
            </a:r>
          </a:p>
          <a:p>
            <a:endParaRPr lang="en-GB" dirty="0"/>
          </a:p>
        </p:txBody>
      </p:sp>
    </p:spTree>
    <p:extLst>
      <p:ext uri="{BB962C8B-B14F-4D97-AF65-F5344CB8AC3E}">
        <p14:creationId xmlns:p14="http://schemas.microsoft.com/office/powerpoint/2010/main" val="18742428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BA80A-38F2-5E0C-7D15-07DA241B82BD}"/>
              </a:ext>
            </a:extLst>
          </p:cNvPr>
          <p:cNvSpPr>
            <a:spLocks noGrp="1"/>
          </p:cNvSpPr>
          <p:nvPr>
            <p:ph type="title"/>
          </p:nvPr>
        </p:nvSpPr>
        <p:spPr/>
        <p:txBody>
          <a:bodyPr>
            <a:normAutofit fontScale="90000"/>
          </a:bodyPr>
          <a:lstStyle/>
          <a:p>
            <a:r>
              <a:rPr lang="en-GB" sz="3100" b="1" i="0" dirty="0">
                <a:effectLst/>
                <a:latin typeface="Gotham"/>
              </a:rPr>
              <a:t>Right 3 – To be provided with information when reporting the crime</a:t>
            </a:r>
            <a:br>
              <a:rPr lang="en-GB" sz="3100" b="1" i="0" dirty="0">
                <a:effectLst/>
                <a:latin typeface="Gotham"/>
              </a:rPr>
            </a:br>
            <a:r>
              <a:rPr lang="en-GB" sz="3100" b="1" i="0" dirty="0">
                <a:effectLst/>
                <a:latin typeface="Gotham"/>
              </a:rPr>
              <a:t>What this means</a:t>
            </a:r>
            <a:br>
              <a:rPr lang="en-GB" b="1" i="0" dirty="0">
                <a:solidFill>
                  <a:srgbClr val="2E2C70"/>
                </a:solidFill>
                <a:effectLst/>
                <a:latin typeface="Gotham"/>
              </a:rPr>
            </a:br>
            <a:endParaRPr lang="en-GB" dirty="0"/>
          </a:p>
        </p:txBody>
      </p:sp>
      <p:sp>
        <p:nvSpPr>
          <p:cNvPr id="3" name="Content Placeholder 2">
            <a:extLst>
              <a:ext uri="{FF2B5EF4-FFF2-40B4-BE49-F238E27FC236}">
                <a16:creationId xmlns:a16="http://schemas.microsoft.com/office/drawing/2014/main" id="{39825B35-213E-97F7-8BA6-94D38DE5432D}"/>
              </a:ext>
            </a:extLst>
          </p:cNvPr>
          <p:cNvSpPr>
            <a:spLocks noGrp="1"/>
          </p:cNvSpPr>
          <p:nvPr>
            <p:ph idx="1"/>
          </p:nvPr>
        </p:nvSpPr>
        <p:spPr/>
        <p:txBody>
          <a:bodyPr>
            <a:normAutofit/>
          </a:bodyPr>
          <a:lstStyle/>
          <a:p>
            <a:pPr algn="l"/>
            <a:r>
              <a:rPr lang="en-GB" b="0" i="0" dirty="0">
                <a:solidFill>
                  <a:srgbClr val="000000"/>
                </a:solidFill>
                <a:effectLst/>
                <a:latin typeface="Gotham"/>
              </a:rPr>
              <a:t>Within five working days (one working day for victims entitled to enhanced rights) of the crime being reported, victims must be provided with written confirmation that includes:</a:t>
            </a:r>
          </a:p>
          <a:p>
            <a:pPr algn="l">
              <a:buFont typeface="Arial" panose="020B0604020202020204" pitchFamily="34" charset="0"/>
              <a:buChar char="•"/>
            </a:pPr>
            <a:r>
              <a:rPr lang="en-GB" b="0" i="0" dirty="0">
                <a:solidFill>
                  <a:srgbClr val="000000"/>
                </a:solidFill>
                <a:effectLst/>
                <a:latin typeface="Gotham"/>
              </a:rPr>
              <a:t>contact details of the investigating officer</a:t>
            </a:r>
          </a:p>
          <a:p>
            <a:pPr algn="l">
              <a:buFont typeface="Arial" panose="020B0604020202020204" pitchFamily="34" charset="0"/>
              <a:buChar char="•"/>
            </a:pPr>
            <a:r>
              <a:rPr lang="en-GB" b="0" i="0" dirty="0">
                <a:solidFill>
                  <a:srgbClr val="000000"/>
                </a:solidFill>
                <a:effectLst/>
                <a:latin typeface="Gotham"/>
              </a:rPr>
              <a:t>a crime reference number</a:t>
            </a:r>
          </a:p>
          <a:p>
            <a:pPr algn="l">
              <a:buFont typeface="Arial" panose="020B0604020202020204" pitchFamily="34" charset="0"/>
              <a:buChar char="•"/>
            </a:pPr>
            <a:r>
              <a:rPr lang="en-GB" b="0" i="0" dirty="0">
                <a:solidFill>
                  <a:srgbClr val="000000"/>
                </a:solidFill>
                <a:effectLst/>
                <a:latin typeface="Gotham"/>
              </a:rPr>
              <a:t>details of the offence</a:t>
            </a:r>
          </a:p>
          <a:p>
            <a:pPr algn="l">
              <a:buFont typeface="Arial" panose="020B0604020202020204" pitchFamily="34" charset="0"/>
              <a:buChar char="•"/>
            </a:pPr>
            <a:r>
              <a:rPr lang="en-GB" b="0" i="0" dirty="0">
                <a:solidFill>
                  <a:srgbClr val="000000"/>
                </a:solidFill>
                <a:effectLst/>
                <a:latin typeface="Gotham"/>
              </a:rPr>
              <a:t>the criminal justice process and what will happen next</a:t>
            </a:r>
          </a:p>
          <a:p>
            <a:pPr algn="l">
              <a:buFont typeface="Arial" panose="020B0604020202020204" pitchFamily="34" charset="0"/>
              <a:buChar char="•"/>
            </a:pPr>
            <a:r>
              <a:rPr lang="en-GB" b="0" i="0" dirty="0">
                <a:solidFill>
                  <a:srgbClr val="000000"/>
                </a:solidFill>
                <a:effectLst/>
                <a:latin typeface="Gotham"/>
              </a:rPr>
              <a:t>what support services are available and how to make contact</a:t>
            </a:r>
          </a:p>
          <a:p>
            <a:endParaRPr lang="en-GB" dirty="0"/>
          </a:p>
        </p:txBody>
      </p:sp>
    </p:spTree>
    <p:extLst>
      <p:ext uri="{BB962C8B-B14F-4D97-AF65-F5344CB8AC3E}">
        <p14:creationId xmlns:p14="http://schemas.microsoft.com/office/powerpoint/2010/main" val="4263002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81F0A-3083-25B6-8ED2-DAC63ED37603}"/>
              </a:ext>
            </a:extLst>
          </p:cNvPr>
          <p:cNvSpPr>
            <a:spLocks noGrp="1"/>
          </p:cNvSpPr>
          <p:nvPr>
            <p:ph type="title"/>
          </p:nvPr>
        </p:nvSpPr>
        <p:spPr/>
        <p:txBody>
          <a:bodyPr>
            <a:normAutofit fontScale="90000"/>
          </a:bodyPr>
          <a:lstStyle/>
          <a:p>
            <a:br>
              <a:rPr lang="en-GB" sz="3100" b="1" i="0" dirty="0">
                <a:effectLst/>
                <a:latin typeface="Gotham"/>
              </a:rPr>
            </a:br>
            <a:r>
              <a:rPr lang="en-GB" sz="3100" b="1" i="0" dirty="0">
                <a:effectLst/>
                <a:latin typeface="Gotham"/>
              </a:rPr>
              <a:t>Right 4 – To be referred to services that support victims and have services and support tailored to their needs</a:t>
            </a:r>
            <a:br>
              <a:rPr lang="en-GB" sz="3100" b="1" i="0" dirty="0">
                <a:effectLst/>
                <a:latin typeface="Gotham"/>
              </a:rPr>
            </a:br>
            <a:r>
              <a:rPr lang="en-GB" sz="3100" b="1" i="0" dirty="0">
                <a:effectLst/>
                <a:latin typeface="Gotham"/>
              </a:rPr>
              <a:t>What this means</a:t>
            </a:r>
            <a:endParaRPr lang="en-GB" dirty="0"/>
          </a:p>
        </p:txBody>
      </p:sp>
      <p:sp>
        <p:nvSpPr>
          <p:cNvPr id="3" name="Content Placeholder 2">
            <a:extLst>
              <a:ext uri="{FF2B5EF4-FFF2-40B4-BE49-F238E27FC236}">
                <a16:creationId xmlns:a16="http://schemas.microsoft.com/office/drawing/2014/main" id="{A3D021CE-5B40-141E-10A5-7E5E025A41D4}"/>
              </a:ext>
            </a:extLst>
          </p:cNvPr>
          <p:cNvSpPr>
            <a:spLocks noGrp="1"/>
          </p:cNvSpPr>
          <p:nvPr>
            <p:ph idx="1"/>
          </p:nvPr>
        </p:nvSpPr>
        <p:spPr/>
        <p:txBody>
          <a:bodyPr>
            <a:normAutofit fontScale="77500" lnSpcReduction="20000"/>
          </a:bodyPr>
          <a:lstStyle/>
          <a:p>
            <a:pPr algn="l"/>
            <a:r>
              <a:rPr lang="en-GB" b="0" i="0" dirty="0">
                <a:solidFill>
                  <a:srgbClr val="000000"/>
                </a:solidFill>
                <a:effectLst/>
                <a:latin typeface="Gotham"/>
              </a:rPr>
              <a:t>This must happen within two working days of a crime being reported, and continue throughout the criminal justice process.</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Police officers and staff should:</a:t>
            </a:r>
          </a:p>
          <a:p>
            <a:pPr algn="l">
              <a:buFont typeface="Arial" panose="020B0604020202020204" pitchFamily="34" charset="0"/>
              <a:buChar char="•"/>
            </a:pPr>
            <a:r>
              <a:rPr lang="en-GB" b="0" i="0" dirty="0">
                <a:solidFill>
                  <a:srgbClr val="000000"/>
                </a:solidFill>
                <a:effectLst/>
                <a:latin typeface="Gotham"/>
              </a:rPr>
              <a:t>positively engage with victims at the time a crime is reported (trauma informed practice)</a:t>
            </a:r>
          </a:p>
          <a:p>
            <a:pPr algn="l">
              <a:buFont typeface="Arial" panose="020B0604020202020204" pitchFamily="34" charset="0"/>
              <a:buChar char="•"/>
            </a:pPr>
            <a:r>
              <a:rPr lang="en-GB" b="0" i="0" dirty="0">
                <a:solidFill>
                  <a:srgbClr val="000000"/>
                </a:solidFill>
                <a:effectLst/>
                <a:latin typeface="Gotham"/>
              </a:rPr>
              <a:t>conduct an initial victims needs assessment at the earliest opportunity</a:t>
            </a:r>
          </a:p>
          <a:p>
            <a:pPr algn="l">
              <a:buFont typeface="Arial" panose="020B0604020202020204" pitchFamily="34" charset="0"/>
              <a:buChar char="•"/>
            </a:pPr>
            <a:r>
              <a:rPr lang="en-GB" b="0" i="0" dirty="0">
                <a:solidFill>
                  <a:srgbClr val="000000"/>
                </a:solidFill>
                <a:effectLst/>
                <a:latin typeface="Gotham"/>
              </a:rPr>
              <a:t>consider if the victim is eligible for enhanced rights and/or special measures at court</a:t>
            </a:r>
          </a:p>
          <a:p>
            <a:pPr algn="l">
              <a:buFont typeface="Arial" panose="020B0604020202020204" pitchFamily="34" charset="0"/>
              <a:buChar char="•"/>
            </a:pPr>
            <a:r>
              <a:rPr lang="en-GB" b="0" i="0" dirty="0">
                <a:solidFill>
                  <a:srgbClr val="000000"/>
                </a:solidFill>
                <a:effectLst/>
                <a:latin typeface="Gotham"/>
              </a:rPr>
              <a:t>take responsibility and instigate referrals where requested and provide information where appropriate</a:t>
            </a:r>
          </a:p>
          <a:p>
            <a:pPr algn="l">
              <a:buFont typeface="Arial" panose="020B0604020202020204" pitchFamily="34" charset="0"/>
              <a:buChar char="•"/>
            </a:pPr>
            <a:r>
              <a:rPr lang="en-GB" b="0" i="0" dirty="0">
                <a:solidFill>
                  <a:srgbClr val="000000"/>
                </a:solidFill>
                <a:effectLst/>
                <a:latin typeface="Gotham"/>
              </a:rPr>
              <a:t>share information with other agencies, so the victim doesn’t have to repeat themselves </a:t>
            </a:r>
          </a:p>
          <a:p>
            <a:pPr algn="l">
              <a:buFont typeface="Arial" panose="020B0604020202020204" pitchFamily="34" charset="0"/>
              <a:buChar char="•"/>
            </a:pPr>
            <a:r>
              <a:rPr lang="en-GB" b="0" i="0" dirty="0">
                <a:solidFill>
                  <a:srgbClr val="000000"/>
                </a:solidFill>
                <a:effectLst/>
                <a:latin typeface="Gotham"/>
              </a:rPr>
              <a:t>reassess the needs of the victim should anything change</a:t>
            </a:r>
          </a:p>
          <a:p>
            <a:endParaRPr lang="en-GB" dirty="0"/>
          </a:p>
        </p:txBody>
      </p:sp>
    </p:spTree>
    <p:extLst>
      <p:ext uri="{BB962C8B-B14F-4D97-AF65-F5344CB8AC3E}">
        <p14:creationId xmlns:p14="http://schemas.microsoft.com/office/powerpoint/2010/main" val="3910399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FA0B1-B723-8C31-FCEC-EB7DC8A7038F}"/>
              </a:ext>
            </a:extLst>
          </p:cNvPr>
          <p:cNvSpPr>
            <a:spLocks noGrp="1"/>
          </p:cNvSpPr>
          <p:nvPr>
            <p:ph type="title"/>
          </p:nvPr>
        </p:nvSpPr>
        <p:spPr>
          <a:xfrm>
            <a:off x="838200" y="365126"/>
            <a:ext cx="10515600" cy="1020330"/>
          </a:xfrm>
        </p:spPr>
        <p:txBody>
          <a:bodyPr>
            <a:normAutofit fontScale="90000"/>
          </a:bodyPr>
          <a:lstStyle/>
          <a:p>
            <a:r>
              <a:rPr lang="en-GB" sz="2700" b="1" i="0" dirty="0">
                <a:effectLst/>
                <a:latin typeface="Gotham"/>
              </a:rPr>
              <a:t>Right 5 – To be provided with information about compensation</a:t>
            </a:r>
            <a:br>
              <a:rPr lang="en-GB" sz="2700" b="1" i="0" dirty="0">
                <a:effectLst/>
                <a:latin typeface="Gotham"/>
              </a:rPr>
            </a:br>
            <a:r>
              <a:rPr lang="en-GB" sz="2700" b="1" i="0" dirty="0">
                <a:effectLst/>
                <a:latin typeface="Gotham"/>
              </a:rPr>
              <a:t>What this means</a:t>
            </a:r>
            <a:br>
              <a:rPr lang="en-GB" b="1" i="0" dirty="0">
                <a:solidFill>
                  <a:srgbClr val="2E2C70"/>
                </a:solidFill>
                <a:effectLst/>
                <a:latin typeface="Gotham"/>
              </a:rPr>
            </a:br>
            <a:endParaRPr lang="en-GB" dirty="0"/>
          </a:p>
        </p:txBody>
      </p:sp>
      <p:sp>
        <p:nvSpPr>
          <p:cNvPr id="3" name="Content Placeholder 2">
            <a:extLst>
              <a:ext uri="{FF2B5EF4-FFF2-40B4-BE49-F238E27FC236}">
                <a16:creationId xmlns:a16="http://schemas.microsoft.com/office/drawing/2014/main" id="{523CDA75-8CB9-C55E-C5E5-796A778CF928}"/>
              </a:ext>
            </a:extLst>
          </p:cNvPr>
          <p:cNvSpPr>
            <a:spLocks noGrp="1"/>
          </p:cNvSpPr>
          <p:nvPr>
            <p:ph idx="1"/>
          </p:nvPr>
        </p:nvSpPr>
        <p:spPr/>
        <p:txBody>
          <a:bodyPr>
            <a:normAutofit fontScale="92500" lnSpcReduction="20000"/>
          </a:bodyPr>
          <a:lstStyle/>
          <a:p>
            <a:pPr algn="l"/>
            <a:r>
              <a:rPr lang="en-GB" b="0" i="0" dirty="0">
                <a:solidFill>
                  <a:srgbClr val="000000"/>
                </a:solidFill>
                <a:effectLst/>
                <a:latin typeface="Gotham"/>
              </a:rPr>
              <a:t>Within five working days (one working day for victims entitled to enhanced rights) of the crime being reported, they must tell the victim about how to claim compensation for any loss, damage or injury caused as a result of crime.</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Police officers and staff should:</a:t>
            </a:r>
          </a:p>
          <a:p>
            <a:pPr algn="l">
              <a:buFont typeface="Arial" panose="020B0604020202020204" pitchFamily="34" charset="0"/>
              <a:buChar char="•"/>
            </a:pPr>
            <a:r>
              <a:rPr lang="en-GB" b="0" i="0" dirty="0">
                <a:solidFill>
                  <a:srgbClr val="000000"/>
                </a:solidFill>
                <a:effectLst/>
                <a:latin typeface="Gotham"/>
              </a:rPr>
              <a:t>be aware of the eligibility criteria</a:t>
            </a:r>
          </a:p>
          <a:p>
            <a:pPr algn="l">
              <a:buFont typeface="Arial" panose="020B0604020202020204" pitchFamily="34" charset="0"/>
              <a:buChar char="•"/>
            </a:pPr>
            <a:r>
              <a:rPr lang="en-GB" b="0" i="0" dirty="0">
                <a:solidFill>
                  <a:srgbClr val="000000"/>
                </a:solidFill>
                <a:effectLst/>
                <a:latin typeface="Gotham"/>
              </a:rPr>
              <a:t>provide contact information for the Criminal Injuries Compensation Authority</a:t>
            </a:r>
          </a:p>
          <a:p>
            <a:pPr algn="l">
              <a:buFont typeface="Arial" panose="020B0604020202020204" pitchFamily="34" charset="0"/>
              <a:buChar char="•"/>
            </a:pPr>
            <a:r>
              <a:rPr lang="en-GB" b="0" i="0" dirty="0">
                <a:solidFill>
                  <a:srgbClr val="000000"/>
                </a:solidFill>
                <a:effectLst/>
                <a:latin typeface="Gotham"/>
              </a:rPr>
              <a:t>where there has been loss or damage, obtain and supply supporting evidence to the Crown Prosecution Service to enable an application to the sentencing court as appropriate</a:t>
            </a:r>
          </a:p>
          <a:p>
            <a:endParaRPr lang="en-GB" dirty="0"/>
          </a:p>
        </p:txBody>
      </p:sp>
    </p:spTree>
    <p:extLst>
      <p:ext uri="{BB962C8B-B14F-4D97-AF65-F5344CB8AC3E}">
        <p14:creationId xmlns:p14="http://schemas.microsoft.com/office/powerpoint/2010/main" val="23117519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1617A-A5BB-A573-ABA8-D63292ECE0AC}"/>
              </a:ext>
            </a:extLst>
          </p:cNvPr>
          <p:cNvSpPr>
            <a:spLocks noGrp="1"/>
          </p:cNvSpPr>
          <p:nvPr>
            <p:ph type="title"/>
          </p:nvPr>
        </p:nvSpPr>
        <p:spPr/>
        <p:txBody>
          <a:bodyPr>
            <a:noAutofit/>
          </a:bodyPr>
          <a:lstStyle/>
          <a:p>
            <a:r>
              <a:rPr lang="en-GB" sz="2400" b="1" i="0" dirty="0">
                <a:effectLst/>
                <a:latin typeface="Gotham"/>
              </a:rPr>
              <a:t>Right 6 – To be provided with information about the investigation and prosecution</a:t>
            </a:r>
            <a:br>
              <a:rPr lang="en-GB" sz="2400" b="1" i="0" dirty="0">
                <a:effectLst/>
                <a:latin typeface="Gotham"/>
              </a:rPr>
            </a:br>
            <a:r>
              <a:rPr lang="en-GB" sz="2400" b="1" i="0" dirty="0">
                <a:effectLst/>
                <a:latin typeface="Gotham"/>
              </a:rPr>
              <a:t>What this means for police officers and staff</a:t>
            </a:r>
            <a:br>
              <a:rPr lang="en-GB" sz="2400" b="1" i="0" dirty="0">
                <a:effectLst/>
                <a:latin typeface="Gotham"/>
              </a:rPr>
            </a:br>
            <a:endParaRPr lang="en-GB" sz="2400" dirty="0"/>
          </a:p>
        </p:txBody>
      </p:sp>
      <p:sp>
        <p:nvSpPr>
          <p:cNvPr id="3" name="Content Placeholder 2">
            <a:extLst>
              <a:ext uri="{FF2B5EF4-FFF2-40B4-BE49-F238E27FC236}">
                <a16:creationId xmlns:a16="http://schemas.microsoft.com/office/drawing/2014/main" id="{6C744E28-3BF6-DC00-BC0E-0E578F6194CD}"/>
              </a:ext>
            </a:extLst>
          </p:cNvPr>
          <p:cNvSpPr>
            <a:spLocks noGrp="1"/>
          </p:cNvSpPr>
          <p:nvPr>
            <p:ph idx="1"/>
          </p:nvPr>
        </p:nvSpPr>
        <p:spPr>
          <a:xfrm>
            <a:off x="838200" y="1496291"/>
            <a:ext cx="10515600" cy="4996583"/>
          </a:xfrm>
        </p:spPr>
        <p:txBody>
          <a:bodyPr>
            <a:normAutofit fontScale="62500" lnSpcReduction="20000"/>
          </a:bodyPr>
          <a:lstStyle/>
          <a:p>
            <a:pPr algn="l"/>
            <a:r>
              <a:rPr lang="en-GB" b="0" i="0" dirty="0">
                <a:solidFill>
                  <a:srgbClr val="000000"/>
                </a:solidFill>
                <a:effectLst/>
                <a:latin typeface="Gotham"/>
              </a:rPr>
              <a:t>Officers and staff must, within five working days (one working day for victims with enhanced rights) of a key decision point in the investigation, update victims about the decisions and where applicable explain it to them.</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Police officers and staff should ensure victims are updated within five working days (one working day for victims with enhanced rights) of the following decision points:</a:t>
            </a:r>
          </a:p>
          <a:p>
            <a:pPr algn="l">
              <a:buFont typeface="Arial" panose="020B0604020202020204" pitchFamily="34" charset="0"/>
              <a:buChar char="•"/>
            </a:pPr>
            <a:r>
              <a:rPr lang="en-GB" b="0" i="0" dirty="0">
                <a:solidFill>
                  <a:srgbClr val="000000"/>
                </a:solidFill>
                <a:effectLst/>
                <a:latin typeface="Gotham"/>
              </a:rPr>
              <a:t>suspect arrested</a:t>
            </a:r>
          </a:p>
          <a:p>
            <a:pPr algn="l">
              <a:buFont typeface="Arial" panose="020B0604020202020204" pitchFamily="34" charset="0"/>
              <a:buChar char="•"/>
            </a:pPr>
            <a:r>
              <a:rPr lang="en-GB" b="0" i="0" dirty="0">
                <a:solidFill>
                  <a:srgbClr val="000000"/>
                </a:solidFill>
                <a:effectLst/>
                <a:latin typeface="Gotham"/>
              </a:rPr>
              <a:t>interviewed under caution</a:t>
            </a:r>
          </a:p>
          <a:p>
            <a:pPr algn="l">
              <a:buFont typeface="Arial" panose="020B0604020202020204" pitchFamily="34" charset="0"/>
              <a:buChar char="•"/>
            </a:pPr>
            <a:r>
              <a:rPr lang="en-GB" b="0" i="0" dirty="0">
                <a:solidFill>
                  <a:srgbClr val="000000"/>
                </a:solidFill>
                <a:effectLst/>
                <a:latin typeface="Gotham"/>
              </a:rPr>
              <a:t>released without charge</a:t>
            </a:r>
          </a:p>
          <a:p>
            <a:pPr algn="l">
              <a:buFont typeface="Arial" panose="020B0604020202020204" pitchFamily="34" charset="0"/>
              <a:buChar char="•"/>
            </a:pPr>
            <a:r>
              <a:rPr lang="en-GB" b="0" i="0" dirty="0">
                <a:solidFill>
                  <a:srgbClr val="000000"/>
                </a:solidFill>
                <a:effectLst/>
                <a:latin typeface="Gotham"/>
              </a:rPr>
              <a:t>released on police bail or under investigation</a:t>
            </a:r>
          </a:p>
          <a:p>
            <a:pPr algn="l">
              <a:buFont typeface="Arial" panose="020B0604020202020204" pitchFamily="34" charset="0"/>
              <a:buChar char="•"/>
            </a:pPr>
            <a:r>
              <a:rPr lang="en-GB" b="0" i="0" dirty="0">
                <a:solidFill>
                  <a:srgbClr val="000000"/>
                </a:solidFill>
                <a:effectLst/>
                <a:latin typeface="Gotham"/>
              </a:rPr>
              <a:t>bail conditions changed or cancelled</a:t>
            </a:r>
          </a:p>
          <a:p>
            <a:pPr algn="l">
              <a:buFont typeface="Arial" panose="020B0604020202020204" pitchFamily="34" charset="0"/>
              <a:buChar char="•"/>
            </a:pPr>
            <a:r>
              <a:rPr lang="en-GB" b="0" i="0" dirty="0">
                <a:solidFill>
                  <a:srgbClr val="000000"/>
                </a:solidFill>
                <a:effectLst/>
                <a:latin typeface="Gotham"/>
              </a:rPr>
              <a:t>suspect charged</a:t>
            </a:r>
          </a:p>
          <a:p>
            <a:pPr algn="l">
              <a:buFont typeface="Arial" panose="020B0604020202020204" pitchFamily="34" charset="0"/>
              <a:buChar char="•"/>
            </a:pPr>
            <a:r>
              <a:rPr lang="en-GB" b="0" i="0" dirty="0">
                <a:solidFill>
                  <a:srgbClr val="000000"/>
                </a:solidFill>
                <a:effectLst/>
                <a:latin typeface="Gotham"/>
              </a:rPr>
              <a:t>decision not to investigate</a:t>
            </a:r>
          </a:p>
          <a:p>
            <a:pPr algn="l">
              <a:buFont typeface="Arial" panose="020B0604020202020204" pitchFamily="34" charset="0"/>
              <a:buChar char="•"/>
            </a:pPr>
            <a:r>
              <a:rPr lang="en-GB" b="0" i="0" dirty="0">
                <a:solidFill>
                  <a:srgbClr val="000000"/>
                </a:solidFill>
                <a:effectLst/>
                <a:latin typeface="Gotham"/>
              </a:rPr>
              <a:t>decision not to prosecute</a:t>
            </a:r>
          </a:p>
          <a:p>
            <a:pPr algn="l">
              <a:buFont typeface="Arial" panose="020B0604020202020204" pitchFamily="34" charset="0"/>
              <a:buChar char="•"/>
            </a:pPr>
            <a:r>
              <a:rPr lang="en-GB" b="0" i="0" dirty="0">
                <a:solidFill>
                  <a:srgbClr val="000000"/>
                </a:solidFill>
                <a:effectLst/>
                <a:latin typeface="Gotham"/>
              </a:rPr>
              <a:t>decision to administer an out of court disposal</a:t>
            </a:r>
          </a:p>
          <a:p>
            <a:pPr algn="l"/>
            <a:r>
              <a:rPr lang="en-GB" b="0" i="0" dirty="0">
                <a:solidFill>
                  <a:srgbClr val="000000"/>
                </a:solidFill>
                <a:effectLst/>
                <a:latin typeface="Gotham"/>
              </a:rPr>
              <a:t>Police personnel must discuss and agree with the victim the frequency of updates as well as how they would like to receive those updates, including their preferred method of contact. </a:t>
            </a:r>
          </a:p>
          <a:p>
            <a:endParaRPr lang="en-GB" dirty="0"/>
          </a:p>
        </p:txBody>
      </p:sp>
    </p:spTree>
    <p:extLst>
      <p:ext uri="{BB962C8B-B14F-4D97-AF65-F5344CB8AC3E}">
        <p14:creationId xmlns:p14="http://schemas.microsoft.com/office/powerpoint/2010/main" val="23186932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7CDE-C390-E34B-973A-54E5C69A5DAA}"/>
              </a:ext>
            </a:extLst>
          </p:cNvPr>
          <p:cNvSpPr>
            <a:spLocks noGrp="1"/>
          </p:cNvSpPr>
          <p:nvPr>
            <p:ph type="title"/>
          </p:nvPr>
        </p:nvSpPr>
        <p:spPr>
          <a:xfrm>
            <a:off x="838200" y="365125"/>
            <a:ext cx="10515600" cy="867929"/>
          </a:xfrm>
        </p:spPr>
        <p:txBody>
          <a:bodyPr>
            <a:normAutofit fontScale="90000"/>
          </a:bodyPr>
          <a:lstStyle/>
          <a:p>
            <a:br>
              <a:rPr lang="en-GB" sz="3100" b="1" i="0" dirty="0">
                <a:effectLst/>
                <a:latin typeface="Gotham"/>
              </a:rPr>
            </a:br>
            <a:br>
              <a:rPr lang="en-GB" sz="3100" b="1" i="0" dirty="0">
                <a:effectLst/>
                <a:latin typeface="Gotham"/>
              </a:rPr>
            </a:br>
            <a:r>
              <a:rPr lang="en-GB" sz="3100" b="1" i="0" dirty="0">
                <a:effectLst/>
                <a:latin typeface="Gotham"/>
              </a:rPr>
              <a:t>Right 7 – To make a victim personal statement (VPS)</a:t>
            </a:r>
            <a:br>
              <a:rPr lang="en-GB" sz="3100" b="1" i="0" dirty="0">
                <a:effectLst/>
                <a:latin typeface="Gotham"/>
              </a:rPr>
            </a:br>
            <a:r>
              <a:rPr lang="en-GB" sz="3100" b="1" i="0" dirty="0">
                <a:effectLst/>
                <a:latin typeface="Gotham"/>
              </a:rPr>
              <a:t>What this means</a:t>
            </a:r>
            <a:br>
              <a:rPr lang="en-GB" b="1" i="0" dirty="0">
                <a:solidFill>
                  <a:srgbClr val="2E2C70"/>
                </a:solidFill>
                <a:effectLst/>
                <a:latin typeface="Gotham"/>
              </a:rPr>
            </a:br>
            <a:endParaRPr lang="en-GB" dirty="0"/>
          </a:p>
        </p:txBody>
      </p:sp>
      <p:sp>
        <p:nvSpPr>
          <p:cNvPr id="3" name="Content Placeholder 2">
            <a:extLst>
              <a:ext uri="{FF2B5EF4-FFF2-40B4-BE49-F238E27FC236}">
                <a16:creationId xmlns:a16="http://schemas.microsoft.com/office/drawing/2014/main" id="{08C62803-2C61-6FA1-20B8-B5748953CC9B}"/>
              </a:ext>
            </a:extLst>
          </p:cNvPr>
          <p:cNvSpPr>
            <a:spLocks noGrp="1"/>
          </p:cNvSpPr>
          <p:nvPr>
            <p:ph idx="1"/>
          </p:nvPr>
        </p:nvSpPr>
        <p:spPr/>
        <p:txBody>
          <a:bodyPr>
            <a:normAutofit fontScale="70000" lnSpcReduction="20000"/>
          </a:bodyPr>
          <a:lstStyle/>
          <a:p>
            <a:pPr algn="l"/>
            <a:r>
              <a:rPr lang="en-GB" b="0" i="0" dirty="0">
                <a:solidFill>
                  <a:srgbClr val="000000"/>
                </a:solidFill>
                <a:effectLst/>
                <a:latin typeface="Gotham"/>
              </a:rPr>
              <a:t>A victim has the right to make a VPS to explain in their own words how a crime has affected them, at a time when it suits them at any point prior to sentencing. </a:t>
            </a:r>
            <a:endParaRPr lang="en-GB" b="1" i="0" dirty="0">
              <a:solidFill>
                <a:srgbClr val="2E2C70"/>
              </a:solidFill>
              <a:effectLst/>
              <a:latin typeface="Gotham"/>
            </a:endParaRPr>
          </a:p>
          <a:p>
            <a:pPr algn="l"/>
            <a:r>
              <a:rPr lang="en-GB" b="0" i="0" dirty="0">
                <a:solidFill>
                  <a:srgbClr val="000000"/>
                </a:solidFill>
                <a:effectLst/>
                <a:latin typeface="Gotham"/>
              </a:rPr>
              <a:t>Police officers and staff must:</a:t>
            </a:r>
          </a:p>
          <a:p>
            <a:pPr algn="l">
              <a:buFont typeface="Arial" panose="020B0604020202020204" pitchFamily="34" charset="0"/>
              <a:buChar char="•"/>
            </a:pPr>
            <a:r>
              <a:rPr lang="en-GB" b="0" i="0" dirty="0">
                <a:solidFill>
                  <a:srgbClr val="000000"/>
                </a:solidFill>
                <a:effectLst/>
                <a:latin typeface="Gotham"/>
              </a:rPr>
              <a:t>provide victims with information about the VPS process when a crime is reported. They should be able to explain what it is, and how a VPS differs from a witness statement</a:t>
            </a:r>
          </a:p>
          <a:p>
            <a:pPr algn="l">
              <a:buFont typeface="Arial" panose="020B0604020202020204" pitchFamily="34" charset="0"/>
              <a:buChar char="•"/>
            </a:pPr>
            <a:r>
              <a:rPr lang="en-GB" b="0" i="0" dirty="0">
                <a:solidFill>
                  <a:srgbClr val="000000"/>
                </a:solidFill>
                <a:effectLst/>
                <a:latin typeface="Gotham"/>
              </a:rPr>
              <a:t>make sure they are well briefed on the process of making a VPS and should be able to signpost victim’s accordingly</a:t>
            </a:r>
          </a:p>
          <a:p>
            <a:pPr algn="l">
              <a:buFont typeface="Arial" panose="020B0604020202020204" pitchFamily="34" charset="0"/>
              <a:buChar char="•"/>
            </a:pPr>
            <a:r>
              <a:rPr lang="en-GB" b="0" i="0" dirty="0">
                <a:solidFill>
                  <a:srgbClr val="000000"/>
                </a:solidFill>
                <a:effectLst/>
                <a:latin typeface="Gotham"/>
              </a:rPr>
              <a:t>explain to the victim that their VPS will be available to the defence and they could be asked questions about it in court</a:t>
            </a:r>
          </a:p>
          <a:p>
            <a:pPr algn="l">
              <a:buFont typeface="Arial" panose="020B0604020202020204" pitchFamily="34" charset="0"/>
              <a:buChar char="•"/>
            </a:pPr>
            <a:r>
              <a:rPr lang="en-GB" b="0" i="0" dirty="0">
                <a:solidFill>
                  <a:srgbClr val="000000"/>
                </a:solidFill>
                <a:effectLst/>
                <a:latin typeface="Gotham"/>
              </a:rPr>
              <a:t>explain to the victim that their VPS could be reported on by the media if read in open court</a:t>
            </a:r>
          </a:p>
          <a:p>
            <a:pPr algn="l">
              <a:buFont typeface="Arial" panose="020B0604020202020204" pitchFamily="34" charset="0"/>
              <a:buChar char="•"/>
            </a:pPr>
            <a:r>
              <a:rPr lang="en-GB" b="0" i="0" dirty="0">
                <a:solidFill>
                  <a:srgbClr val="000000"/>
                </a:solidFill>
                <a:effectLst/>
                <a:latin typeface="Gotham"/>
              </a:rPr>
              <a:t>be open and willing to take a VPS whenever the victim is ready. They will be flexible, a victim may request a copy of their statement from the police at any time and should be given an opportunity to make an additional personal statement to reflect the changing impact the crime has had on them, if relevant</a:t>
            </a:r>
          </a:p>
          <a:p>
            <a:endParaRPr lang="en-GB" dirty="0"/>
          </a:p>
        </p:txBody>
      </p:sp>
    </p:spTree>
    <p:extLst>
      <p:ext uri="{BB962C8B-B14F-4D97-AF65-F5344CB8AC3E}">
        <p14:creationId xmlns:p14="http://schemas.microsoft.com/office/powerpoint/2010/main" val="26480308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ACF18-AA93-A0A9-E4BD-2FD907892AE3}"/>
              </a:ext>
            </a:extLst>
          </p:cNvPr>
          <p:cNvSpPr>
            <a:spLocks noGrp="1"/>
          </p:cNvSpPr>
          <p:nvPr>
            <p:ph type="title"/>
          </p:nvPr>
        </p:nvSpPr>
        <p:spPr>
          <a:xfrm>
            <a:off x="838200" y="365125"/>
            <a:ext cx="10515600" cy="1103457"/>
          </a:xfrm>
        </p:spPr>
        <p:txBody>
          <a:bodyPr>
            <a:normAutofit fontScale="90000"/>
          </a:bodyPr>
          <a:lstStyle/>
          <a:p>
            <a:br>
              <a:rPr lang="en-GB" sz="2700" b="1" i="0" dirty="0">
                <a:effectLst/>
                <a:latin typeface="Gotham"/>
              </a:rPr>
            </a:br>
            <a:r>
              <a:rPr lang="en-GB" sz="2700" b="1" i="0" dirty="0">
                <a:effectLst/>
                <a:latin typeface="Gotham"/>
              </a:rPr>
              <a:t>Right 8 – to be given information about the trial, trial process and a victim's role as a witness</a:t>
            </a:r>
            <a:br>
              <a:rPr lang="en-GB" sz="2700" b="1" i="0" dirty="0">
                <a:effectLst/>
                <a:latin typeface="Gotham"/>
              </a:rPr>
            </a:br>
            <a:r>
              <a:rPr lang="en-GB" sz="2700" b="1" i="0" dirty="0">
                <a:effectLst/>
                <a:latin typeface="Gotham"/>
              </a:rPr>
              <a:t>What this means</a:t>
            </a:r>
            <a:br>
              <a:rPr lang="en-GB" b="1" i="0" dirty="0">
                <a:solidFill>
                  <a:srgbClr val="2E2C70"/>
                </a:solidFill>
                <a:effectLst/>
                <a:latin typeface="Gotham"/>
              </a:rPr>
            </a:br>
            <a:endParaRPr lang="en-GB" dirty="0"/>
          </a:p>
        </p:txBody>
      </p:sp>
      <p:sp>
        <p:nvSpPr>
          <p:cNvPr id="3" name="Content Placeholder 2">
            <a:extLst>
              <a:ext uri="{FF2B5EF4-FFF2-40B4-BE49-F238E27FC236}">
                <a16:creationId xmlns:a16="http://schemas.microsoft.com/office/drawing/2014/main" id="{EBFCF54C-F924-F3C8-EFB3-BE87BC516BCD}"/>
              </a:ext>
            </a:extLst>
          </p:cNvPr>
          <p:cNvSpPr>
            <a:spLocks noGrp="1"/>
          </p:cNvSpPr>
          <p:nvPr>
            <p:ph idx="1"/>
          </p:nvPr>
        </p:nvSpPr>
        <p:spPr>
          <a:xfrm>
            <a:off x="838200" y="1468582"/>
            <a:ext cx="10515600" cy="4708381"/>
          </a:xfrm>
        </p:spPr>
        <p:txBody>
          <a:bodyPr>
            <a:normAutofit fontScale="62500" lnSpcReduction="20000"/>
          </a:bodyPr>
          <a:lstStyle/>
          <a:p>
            <a:pPr algn="l"/>
            <a:r>
              <a:rPr lang="en-GB" b="0" i="0" dirty="0">
                <a:solidFill>
                  <a:srgbClr val="000000"/>
                </a:solidFill>
                <a:effectLst/>
                <a:latin typeface="Gotham"/>
              </a:rPr>
              <a:t>Once it has been decided that a case is going to court, a Witness Care Unit must update a victim with certain information about the hearing (within five working days for all cases, within one working day under enhanced rights).</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By providing information regarding:</a:t>
            </a:r>
          </a:p>
          <a:p>
            <a:pPr algn="l">
              <a:buFont typeface="Arial" panose="020B0604020202020204" pitchFamily="34" charset="0"/>
              <a:buChar char="•"/>
            </a:pPr>
            <a:r>
              <a:rPr lang="en-GB" b="0" i="0" dirty="0">
                <a:solidFill>
                  <a:srgbClr val="000000"/>
                </a:solidFill>
                <a:effectLst/>
                <a:latin typeface="Gotham"/>
              </a:rPr>
              <a:t>time, date and location of any hearing (within one working day for all victims)</a:t>
            </a:r>
          </a:p>
          <a:p>
            <a:pPr algn="l">
              <a:buFont typeface="Arial" panose="020B0604020202020204" pitchFamily="34" charset="0"/>
              <a:buChar char="•"/>
            </a:pPr>
            <a:r>
              <a:rPr lang="en-GB" b="0" i="0" dirty="0">
                <a:solidFill>
                  <a:srgbClr val="000000"/>
                </a:solidFill>
                <a:effectLst/>
                <a:latin typeface="Gotham"/>
              </a:rPr>
              <a:t>the outcome of any bail hearing (and changes to these bail conditions and the reasons for those changes)</a:t>
            </a:r>
          </a:p>
          <a:p>
            <a:pPr algn="l">
              <a:buFont typeface="Arial" panose="020B0604020202020204" pitchFamily="34" charset="0"/>
              <a:buChar char="•"/>
            </a:pPr>
            <a:r>
              <a:rPr lang="en-GB" b="0" i="0" dirty="0">
                <a:solidFill>
                  <a:srgbClr val="000000"/>
                </a:solidFill>
                <a:effectLst/>
                <a:latin typeface="Gotham"/>
              </a:rPr>
              <a:t>if an arrest warrant has been issued for the suspect and the outcome of a hearing if the suspect is re-arrested</a:t>
            </a:r>
          </a:p>
          <a:p>
            <a:pPr algn="l">
              <a:buFont typeface="Arial" panose="020B0604020202020204" pitchFamily="34" charset="0"/>
              <a:buChar char="•"/>
            </a:pPr>
            <a:r>
              <a:rPr lang="en-GB" b="0" i="0" dirty="0">
                <a:solidFill>
                  <a:srgbClr val="000000"/>
                </a:solidFill>
                <a:effectLst/>
                <a:latin typeface="Gotham"/>
              </a:rPr>
              <a:t>the outcome of any hearing if the suspect has been re-arrested</a:t>
            </a:r>
          </a:p>
          <a:p>
            <a:pPr algn="l"/>
            <a:r>
              <a:rPr lang="en-GB" b="0" i="0" dirty="0">
                <a:solidFill>
                  <a:srgbClr val="000000"/>
                </a:solidFill>
                <a:effectLst/>
                <a:latin typeface="Gotham"/>
              </a:rPr>
              <a:t>If the suspect pleads not guilty and the victim is required to attend court, they have the right to be told:</a:t>
            </a:r>
          </a:p>
          <a:p>
            <a:pPr algn="l">
              <a:buFont typeface="Arial" panose="020B0604020202020204" pitchFamily="34" charset="0"/>
              <a:buChar char="•"/>
            </a:pPr>
            <a:r>
              <a:rPr lang="en-GB" b="0" i="0" dirty="0">
                <a:solidFill>
                  <a:srgbClr val="000000"/>
                </a:solidFill>
                <a:effectLst/>
                <a:latin typeface="Gotham"/>
              </a:rPr>
              <a:t>by the Witness Care Unit if they are required to give evidence within one working day (for all victims) of receiving the information from the Crown Prosecution Service</a:t>
            </a:r>
          </a:p>
          <a:p>
            <a:pPr algn="l">
              <a:buFont typeface="Arial" panose="020B0604020202020204" pitchFamily="34" charset="0"/>
              <a:buChar char="•"/>
            </a:pPr>
            <a:r>
              <a:rPr lang="en-GB" b="0" i="0" dirty="0">
                <a:solidFill>
                  <a:srgbClr val="000000"/>
                </a:solidFill>
                <a:effectLst/>
                <a:latin typeface="Gotham"/>
              </a:rPr>
              <a:t>to have their needs assessed and be offered a referral to a witness support service or another support service </a:t>
            </a:r>
          </a:p>
          <a:p>
            <a:pPr algn="l">
              <a:buFont typeface="Arial" panose="020B0604020202020204" pitchFamily="34" charset="0"/>
              <a:buChar char="•"/>
            </a:pPr>
            <a:r>
              <a:rPr lang="en-GB" b="0" i="0" dirty="0">
                <a:solidFill>
                  <a:srgbClr val="000000"/>
                </a:solidFill>
                <a:effectLst/>
                <a:latin typeface="Gotham"/>
              </a:rPr>
              <a:t>of the outcome of any special measures application</a:t>
            </a:r>
          </a:p>
          <a:p>
            <a:endParaRPr lang="en-GB" dirty="0"/>
          </a:p>
        </p:txBody>
      </p:sp>
    </p:spTree>
    <p:extLst>
      <p:ext uri="{BB962C8B-B14F-4D97-AF65-F5344CB8AC3E}">
        <p14:creationId xmlns:p14="http://schemas.microsoft.com/office/powerpoint/2010/main" val="42262423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58749-0CE9-462E-871D-41F9EC68E05B}"/>
              </a:ext>
            </a:extLst>
          </p:cNvPr>
          <p:cNvSpPr>
            <a:spLocks noGrp="1"/>
          </p:cNvSpPr>
          <p:nvPr>
            <p:ph type="title"/>
          </p:nvPr>
        </p:nvSpPr>
        <p:spPr>
          <a:xfrm>
            <a:off x="838200" y="365125"/>
            <a:ext cx="10515600" cy="964911"/>
          </a:xfrm>
        </p:spPr>
        <p:txBody>
          <a:bodyPr>
            <a:normAutofit fontScale="90000"/>
          </a:bodyPr>
          <a:lstStyle/>
          <a:p>
            <a:r>
              <a:rPr lang="en-GB" sz="2400" b="1" i="0" dirty="0">
                <a:effectLst/>
                <a:latin typeface="Gotham"/>
              </a:rPr>
              <a:t>Right 9 – To be given information about the outcome of the case and any appeals</a:t>
            </a:r>
            <a:br>
              <a:rPr lang="en-GB" sz="2400" b="1" i="0" dirty="0">
                <a:effectLst/>
                <a:latin typeface="Gotham"/>
              </a:rPr>
            </a:br>
            <a:r>
              <a:rPr lang="en-GB" sz="2400" b="1" i="0" dirty="0">
                <a:effectLst/>
                <a:latin typeface="Gotham"/>
              </a:rPr>
              <a:t>What this means for police officers and staff</a:t>
            </a:r>
            <a:br>
              <a:rPr lang="en-GB" sz="2400" b="1" i="0" dirty="0">
                <a:effectLst/>
                <a:latin typeface="Gotham"/>
              </a:rPr>
            </a:br>
            <a:endParaRPr lang="en-GB" sz="2400" dirty="0"/>
          </a:p>
        </p:txBody>
      </p:sp>
      <p:sp>
        <p:nvSpPr>
          <p:cNvPr id="3" name="Content Placeholder 2">
            <a:extLst>
              <a:ext uri="{FF2B5EF4-FFF2-40B4-BE49-F238E27FC236}">
                <a16:creationId xmlns:a16="http://schemas.microsoft.com/office/drawing/2014/main" id="{10316BCD-F1E0-E8E0-3BCB-3855EA3DF8DB}"/>
              </a:ext>
            </a:extLst>
          </p:cNvPr>
          <p:cNvSpPr>
            <a:spLocks noGrp="1"/>
          </p:cNvSpPr>
          <p:nvPr>
            <p:ph idx="1"/>
          </p:nvPr>
        </p:nvSpPr>
        <p:spPr>
          <a:xfrm>
            <a:off x="838200" y="1524000"/>
            <a:ext cx="10515600" cy="4652963"/>
          </a:xfrm>
        </p:spPr>
        <p:txBody>
          <a:bodyPr>
            <a:normAutofit fontScale="77500" lnSpcReduction="20000"/>
          </a:bodyPr>
          <a:lstStyle/>
          <a:p>
            <a:pPr algn="l"/>
            <a:r>
              <a:rPr lang="en-GB" b="0" i="0" dirty="0">
                <a:solidFill>
                  <a:srgbClr val="000000"/>
                </a:solidFill>
                <a:effectLst/>
                <a:latin typeface="Gotham"/>
              </a:rPr>
              <a:t>The Witness Care Unit must, within one day of receiving the information from the court, update the victim regarding the outcome of the case, including – where available – a brief summary of the reasons for the decision.</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The Witness Care Unit will:</a:t>
            </a:r>
          </a:p>
          <a:p>
            <a:pPr algn="l">
              <a:buFont typeface="Arial" panose="020B0604020202020204" pitchFamily="34" charset="0"/>
              <a:buChar char="•"/>
            </a:pPr>
            <a:r>
              <a:rPr lang="en-GB" b="0" i="0" dirty="0">
                <a:solidFill>
                  <a:srgbClr val="000000"/>
                </a:solidFill>
                <a:effectLst/>
                <a:latin typeface="Gotham"/>
              </a:rPr>
              <a:t>notify and explain the outcome of the trial hearing to the victim</a:t>
            </a:r>
          </a:p>
          <a:p>
            <a:pPr algn="l">
              <a:buFont typeface="Arial" panose="020B0604020202020204" pitchFamily="34" charset="0"/>
              <a:buChar char="•"/>
            </a:pPr>
            <a:r>
              <a:rPr lang="en-GB" b="0" i="0" dirty="0">
                <a:solidFill>
                  <a:srgbClr val="000000"/>
                </a:solidFill>
                <a:effectLst/>
                <a:latin typeface="Gotham"/>
              </a:rPr>
              <a:t>explain the meaning of the sentence and provide information about the 'unduly lenient' sentence scheme </a:t>
            </a:r>
          </a:p>
          <a:p>
            <a:pPr algn="l">
              <a:buFont typeface="Arial" panose="020B0604020202020204" pitchFamily="34" charset="0"/>
              <a:buChar char="•"/>
            </a:pPr>
            <a:r>
              <a:rPr lang="en-GB" b="0" i="0" dirty="0">
                <a:solidFill>
                  <a:srgbClr val="000000"/>
                </a:solidFill>
                <a:effectLst/>
                <a:latin typeface="Gotham"/>
              </a:rPr>
              <a:t>tell the victim how their VPS was used by the court</a:t>
            </a:r>
          </a:p>
          <a:p>
            <a:pPr algn="l">
              <a:buFont typeface="Arial" panose="020B0604020202020204" pitchFamily="34" charset="0"/>
              <a:buChar char="•"/>
            </a:pPr>
            <a:r>
              <a:rPr lang="en-GB" b="0" i="0" dirty="0">
                <a:solidFill>
                  <a:srgbClr val="000000"/>
                </a:solidFill>
                <a:effectLst/>
                <a:latin typeface="Gotham"/>
              </a:rPr>
              <a:t>notify the victim if there is an appeal against conviction or sentence and its outcome</a:t>
            </a:r>
          </a:p>
          <a:p>
            <a:pPr algn="l">
              <a:buFont typeface="Arial" panose="020B0604020202020204" pitchFamily="34" charset="0"/>
              <a:buChar char="•"/>
            </a:pPr>
            <a:r>
              <a:rPr lang="en-GB" b="0" i="0" dirty="0">
                <a:solidFill>
                  <a:srgbClr val="000000"/>
                </a:solidFill>
                <a:effectLst/>
                <a:latin typeface="Gotham"/>
              </a:rPr>
              <a:t>be referred to the Crown Prosecution Service if there are questions the Witness Care Unit cannot answer, and have a meeting set up with the CPS, if the victim is a bereaved close family member</a:t>
            </a:r>
          </a:p>
          <a:p>
            <a:pPr algn="l">
              <a:buFont typeface="Arial" panose="020B0604020202020204" pitchFamily="34" charset="0"/>
              <a:buChar char="•"/>
            </a:pPr>
            <a:r>
              <a:rPr lang="en-GB" b="0" i="0" dirty="0">
                <a:solidFill>
                  <a:srgbClr val="000000"/>
                </a:solidFill>
                <a:effectLst/>
                <a:latin typeface="Gotham"/>
              </a:rPr>
              <a:t>assess the needs of the victim following the conclusion of the trial and sentencing, and provide information and make referrals where appropriate</a:t>
            </a:r>
          </a:p>
          <a:p>
            <a:endParaRPr lang="en-GB" dirty="0"/>
          </a:p>
        </p:txBody>
      </p:sp>
    </p:spTree>
    <p:extLst>
      <p:ext uri="{BB962C8B-B14F-4D97-AF65-F5344CB8AC3E}">
        <p14:creationId xmlns:p14="http://schemas.microsoft.com/office/powerpoint/2010/main" val="408421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D93ED-6EB2-3329-A9FE-07485E120316}"/>
              </a:ext>
            </a:extLst>
          </p:cNvPr>
          <p:cNvSpPr>
            <a:spLocks noGrp="1"/>
          </p:cNvSpPr>
          <p:nvPr>
            <p:ph type="title"/>
          </p:nvPr>
        </p:nvSpPr>
        <p:spPr>
          <a:xfrm>
            <a:off x="838200" y="365125"/>
            <a:ext cx="10515600" cy="909493"/>
          </a:xfrm>
        </p:spPr>
        <p:txBody>
          <a:bodyPr>
            <a:normAutofit fontScale="90000"/>
          </a:bodyPr>
          <a:lstStyle/>
          <a:p>
            <a:br>
              <a:rPr lang="en-GB" sz="2700" b="1" i="0" dirty="0">
                <a:effectLst/>
                <a:latin typeface="Gotham"/>
              </a:rPr>
            </a:br>
            <a:r>
              <a:rPr lang="en-GB" sz="2700" b="1" i="0" dirty="0">
                <a:effectLst/>
                <a:latin typeface="Gotham"/>
              </a:rPr>
              <a:t>Right 10 – To be paid expenses and have property returned</a:t>
            </a:r>
            <a:br>
              <a:rPr lang="en-GB" sz="2700" b="1" i="0" dirty="0">
                <a:effectLst/>
                <a:latin typeface="Gotham"/>
              </a:rPr>
            </a:br>
            <a:r>
              <a:rPr lang="en-GB" sz="2700" b="1" i="0" dirty="0">
                <a:effectLst/>
                <a:latin typeface="Gotham"/>
              </a:rPr>
              <a:t>What this means for</a:t>
            </a:r>
            <a:endParaRPr lang="en-GB" dirty="0"/>
          </a:p>
        </p:txBody>
      </p:sp>
      <p:sp>
        <p:nvSpPr>
          <p:cNvPr id="3" name="Content Placeholder 2">
            <a:extLst>
              <a:ext uri="{FF2B5EF4-FFF2-40B4-BE49-F238E27FC236}">
                <a16:creationId xmlns:a16="http://schemas.microsoft.com/office/drawing/2014/main" id="{F9813097-91C5-3088-DDBE-7A52C4FE11AA}"/>
              </a:ext>
            </a:extLst>
          </p:cNvPr>
          <p:cNvSpPr>
            <a:spLocks noGrp="1"/>
          </p:cNvSpPr>
          <p:nvPr>
            <p:ph idx="1"/>
          </p:nvPr>
        </p:nvSpPr>
        <p:spPr/>
        <p:txBody>
          <a:bodyPr>
            <a:normAutofit fontScale="92500" lnSpcReduction="20000"/>
          </a:bodyPr>
          <a:lstStyle/>
          <a:p>
            <a:pPr algn="l"/>
            <a:r>
              <a:rPr lang="en-GB" b="0" i="0" dirty="0">
                <a:solidFill>
                  <a:srgbClr val="000000"/>
                </a:solidFill>
                <a:effectLst/>
                <a:latin typeface="Gotham"/>
              </a:rPr>
              <a:t>The victim has a right to be paid certain expenses by the Crown Prosecution Service if they attend court and give evidence. If the police took any of their property as evidence, victims have the right to get it back as soon as it is no longer required.</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Witness Care Units can help victims with any questions about claiming expenses.</a:t>
            </a:r>
          </a:p>
          <a:p>
            <a:pPr algn="l"/>
            <a:r>
              <a:rPr lang="en-GB" b="0" i="0" dirty="0">
                <a:solidFill>
                  <a:srgbClr val="000000"/>
                </a:solidFill>
                <a:effectLst/>
                <a:latin typeface="Gotham"/>
              </a:rPr>
              <a:t>Police officers and staff should carefully consider the need to continue to retain a victim's property and whether it is absolutely necessary and, if not, be proactive in returning property without delay. </a:t>
            </a:r>
          </a:p>
          <a:p>
            <a:pPr algn="l"/>
            <a:r>
              <a:rPr lang="en-GB" b="0" i="0" dirty="0">
                <a:solidFill>
                  <a:srgbClr val="000000"/>
                </a:solidFill>
                <a:effectLst/>
                <a:latin typeface="Gotham"/>
              </a:rPr>
              <a:t>Being without your belongings longer than is necessary, as well as being an inconvenience, can add to the trauma of what has happened. Therefore, be mindful of the necessity of retaining a victim's property.</a:t>
            </a:r>
          </a:p>
          <a:p>
            <a:endParaRPr lang="en-GB" dirty="0"/>
          </a:p>
        </p:txBody>
      </p:sp>
    </p:spTree>
    <p:extLst>
      <p:ext uri="{BB962C8B-B14F-4D97-AF65-F5344CB8AC3E}">
        <p14:creationId xmlns:p14="http://schemas.microsoft.com/office/powerpoint/2010/main" val="36781062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B4345-C0F7-54C4-C4A2-7679FCAEC1A7}"/>
              </a:ext>
            </a:extLst>
          </p:cNvPr>
          <p:cNvSpPr>
            <a:spLocks noGrp="1"/>
          </p:cNvSpPr>
          <p:nvPr>
            <p:ph type="title"/>
          </p:nvPr>
        </p:nvSpPr>
        <p:spPr>
          <a:xfrm>
            <a:off x="838200" y="365126"/>
            <a:ext cx="10515600" cy="1089602"/>
          </a:xfrm>
        </p:spPr>
        <p:txBody>
          <a:bodyPr>
            <a:normAutofit fontScale="90000"/>
          </a:bodyPr>
          <a:lstStyle/>
          <a:p>
            <a:br>
              <a:rPr lang="en-GB" sz="2700" b="1" i="0" dirty="0">
                <a:effectLst/>
                <a:latin typeface="Gotham"/>
              </a:rPr>
            </a:br>
            <a:r>
              <a:rPr lang="en-GB" sz="2700" b="1" i="0" dirty="0">
                <a:effectLst/>
                <a:latin typeface="Gotham"/>
              </a:rPr>
              <a:t>Right 11 – To be given information about the offender following a conviction</a:t>
            </a:r>
            <a:br>
              <a:rPr lang="en-GB" sz="2700" b="1" i="0" dirty="0">
                <a:effectLst/>
                <a:latin typeface="Gotham"/>
              </a:rPr>
            </a:br>
            <a:r>
              <a:rPr lang="en-GB" sz="2700" b="1" i="0" dirty="0">
                <a:effectLst/>
                <a:latin typeface="Gotham"/>
              </a:rPr>
              <a:t>What this means</a:t>
            </a:r>
            <a:endParaRPr lang="en-GB" dirty="0"/>
          </a:p>
        </p:txBody>
      </p:sp>
      <p:sp>
        <p:nvSpPr>
          <p:cNvPr id="3" name="Content Placeholder 2">
            <a:extLst>
              <a:ext uri="{FF2B5EF4-FFF2-40B4-BE49-F238E27FC236}">
                <a16:creationId xmlns:a16="http://schemas.microsoft.com/office/drawing/2014/main" id="{9ABA225E-D49C-78B6-206B-13D51C85625D}"/>
              </a:ext>
            </a:extLst>
          </p:cNvPr>
          <p:cNvSpPr>
            <a:spLocks noGrp="1"/>
          </p:cNvSpPr>
          <p:nvPr>
            <p:ph idx="1"/>
          </p:nvPr>
        </p:nvSpPr>
        <p:spPr>
          <a:xfrm>
            <a:off x="838200" y="1676400"/>
            <a:ext cx="10515600" cy="4500563"/>
          </a:xfrm>
        </p:spPr>
        <p:txBody>
          <a:bodyPr>
            <a:normAutofit fontScale="92500" lnSpcReduction="20000"/>
          </a:bodyPr>
          <a:lstStyle/>
          <a:p>
            <a:pPr algn="l"/>
            <a:r>
              <a:rPr lang="en-GB" b="0" i="0" dirty="0">
                <a:solidFill>
                  <a:srgbClr val="000000"/>
                </a:solidFill>
                <a:effectLst/>
                <a:latin typeface="Gotham"/>
              </a:rPr>
              <a:t>Where eligible, a victim or bereaved family members have the right to be provided with information about the offender and at key stages of their sentence.</a:t>
            </a:r>
          </a:p>
          <a:p>
            <a:pPr algn="l"/>
            <a:r>
              <a:rPr lang="en-GB" b="0" i="0" dirty="0">
                <a:solidFill>
                  <a:srgbClr val="000000"/>
                </a:solidFill>
                <a:effectLst/>
                <a:latin typeface="Gotham"/>
              </a:rPr>
              <a:t>victims also have a right to be consulted by the police if an offender makes an application for a review of their sex offender notification requirements.</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Witness Care Unit or Youth Offending Team will automatically refer the victim (or bereaved family member) to the National Probation Service Victim Contact Scheme. This must happen within 10 working days of sentencing. A victim has the right to be automatically referred.</a:t>
            </a:r>
          </a:p>
          <a:p>
            <a:pPr algn="l"/>
            <a:r>
              <a:rPr lang="en-GB" b="0" i="0" dirty="0">
                <a:solidFill>
                  <a:srgbClr val="000000"/>
                </a:solidFill>
                <a:effectLst/>
                <a:latin typeface="Gotham"/>
              </a:rPr>
              <a:t>The police should contact the victim whenever an offender makes an application to review their Sex Offender Notification Requirements, and allow them to provide their views on the application. Where appropriate, the victim's views should be considered.</a:t>
            </a:r>
          </a:p>
          <a:p>
            <a:endParaRPr lang="en-GB" dirty="0"/>
          </a:p>
        </p:txBody>
      </p:sp>
    </p:spTree>
    <p:extLst>
      <p:ext uri="{BB962C8B-B14F-4D97-AF65-F5344CB8AC3E}">
        <p14:creationId xmlns:p14="http://schemas.microsoft.com/office/powerpoint/2010/main" val="31075027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E65C6-B6B1-52F3-E028-3F4F85AC0237}"/>
              </a:ext>
            </a:extLst>
          </p:cNvPr>
          <p:cNvSpPr>
            <a:spLocks noGrp="1"/>
          </p:cNvSpPr>
          <p:nvPr>
            <p:ph type="title"/>
          </p:nvPr>
        </p:nvSpPr>
        <p:spPr>
          <a:xfrm>
            <a:off x="838200" y="365125"/>
            <a:ext cx="10515600" cy="1103457"/>
          </a:xfrm>
        </p:spPr>
        <p:txBody>
          <a:bodyPr>
            <a:normAutofit fontScale="90000"/>
          </a:bodyPr>
          <a:lstStyle/>
          <a:p>
            <a:br>
              <a:rPr lang="en-GB" sz="2700" b="1" dirty="0">
                <a:latin typeface="Gotham"/>
              </a:rPr>
            </a:br>
            <a:r>
              <a:rPr lang="en-GB" sz="2700" b="1" i="0" dirty="0">
                <a:effectLst/>
                <a:latin typeface="Gotham"/>
              </a:rPr>
              <a:t>Right 12 – To make a complaint about a victim's rights not being met</a:t>
            </a:r>
            <a:br>
              <a:rPr lang="en-GB" sz="2700" b="1" i="0" dirty="0">
                <a:effectLst/>
                <a:latin typeface="Gotham"/>
              </a:rPr>
            </a:br>
            <a:r>
              <a:rPr lang="en-GB" sz="2700" b="1" i="0" dirty="0">
                <a:effectLst/>
                <a:latin typeface="Gotham"/>
              </a:rPr>
              <a:t>What this means</a:t>
            </a:r>
            <a:endParaRPr lang="en-GB" dirty="0"/>
          </a:p>
        </p:txBody>
      </p:sp>
      <p:sp>
        <p:nvSpPr>
          <p:cNvPr id="3" name="Content Placeholder 2">
            <a:extLst>
              <a:ext uri="{FF2B5EF4-FFF2-40B4-BE49-F238E27FC236}">
                <a16:creationId xmlns:a16="http://schemas.microsoft.com/office/drawing/2014/main" id="{5FD1EC6B-194E-D798-4154-E915B0752766}"/>
              </a:ext>
            </a:extLst>
          </p:cNvPr>
          <p:cNvSpPr>
            <a:spLocks noGrp="1"/>
          </p:cNvSpPr>
          <p:nvPr>
            <p:ph idx="1"/>
          </p:nvPr>
        </p:nvSpPr>
        <p:spPr/>
        <p:txBody>
          <a:bodyPr>
            <a:normAutofit fontScale="85000" lnSpcReduction="20000"/>
          </a:bodyPr>
          <a:lstStyle/>
          <a:p>
            <a:pPr algn="l"/>
            <a:r>
              <a:rPr lang="en-GB" b="0" i="0" dirty="0">
                <a:solidFill>
                  <a:srgbClr val="000000"/>
                </a:solidFill>
                <a:effectLst/>
                <a:latin typeface="Gotham"/>
              </a:rPr>
              <a:t>If a victim considers they have not received any of their rights under the Code, they should be facilitated to make a complaint.</a:t>
            </a:r>
          </a:p>
          <a:p>
            <a:pPr algn="l"/>
            <a:r>
              <a:rPr lang="en-GB" b="1" i="0" dirty="0">
                <a:solidFill>
                  <a:srgbClr val="2E2C70"/>
                </a:solidFill>
                <a:effectLst/>
                <a:latin typeface="Gotham"/>
              </a:rPr>
              <a:t>How to do this</a:t>
            </a:r>
          </a:p>
          <a:p>
            <a:pPr algn="l"/>
            <a:r>
              <a:rPr lang="en-GB" b="0" i="0" dirty="0">
                <a:solidFill>
                  <a:srgbClr val="000000"/>
                </a:solidFill>
                <a:effectLst/>
                <a:latin typeface="Gotham"/>
              </a:rPr>
              <a:t>Police officers and staff should:</a:t>
            </a:r>
          </a:p>
          <a:p>
            <a:pPr algn="l">
              <a:buFont typeface="Arial" panose="020B0604020202020204" pitchFamily="34" charset="0"/>
              <a:buChar char="•"/>
            </a:pPr>
            <a:r>
              <a:rPr lang="en-GB" b="0" i="0" dirty="0">
                <a:solidFill>
                  <a:srgbClr val="000000"/>
                </a:solidFill>
                <a:effectLst/>
                <a:latin typeface="Gotham"/>
              </a:rPr>
              <a:t>be open and willing to discuss any concerns with a victim</a:t>
            </a:r>
          </a:p>
          <a:p>
            <a:pPr algn="l">
              <a:buFont typeface="Arial" panose="020B0604020202020204" pitchFamily="34" charset="0"/>
              <a:buChar char="•"/>
            </a:pPr>
            <a:r>
              <a:rPr lang="en-GB" b="0" i="0" dirty="0">
                <a:solidFill>
                  <a:srgbClr val="000000"/>
                </a:solidFill>
                <a:effectLst/>
                <a:latin typeface="Gotham"/>
              </a:rPr>
              <a:t>provide information about their forces formal complaints procedure</a:t>
            </a:r>
          </a:p>
          <a:p>
            <a:pPr algn="l">
              <a:buFont typeface="Arial" panose="020B0604020202020204" pitchFamily="34" charset="0"/>
              <a:buChar char="•"/>
            </a:pPr>
            <a:r>
              <a:rPr lang="en-GB" b="0" i="0" dirty="0">
                <a:solidFill>
                  <a:srgbClr val="000000"/>
                </a:solidFill>
                <a:effectLst/>
                <a:latin typeface="Gotham"/>
              </a:rPr>
              <a:t>take responsibility for providing this information and know where to find information regarding other criminal justice agencies complaints procedures, if required</a:t>
            </a:r>
          </a:p>
          <a:p>
            <a:pPr algn="l">
              <a:buFont typeface="Arial" panose="020B0604020202020204" pitchFamily="34" charset="0"/>
              <a:buChar char="•"/>
            </a:pPr>
            <a:r>
              <a:rPr lang="en-GB" b="0" i="0" dirty="0">
                <a:solidFill>
                  <a:srgbClr val="000000"/>
                </a:solidFill>
                <a:effectLst/>
                <a:latin typeface="Gotham"/>
              </a:rPr>
              <a:t>not dismiss or diminish a victim's feelings about their treatment</a:t>
            </a:r>
          </a:p>
          <a:p>
            <a:pPr algn="l">
              <a:buFont typeface="Arial" panose="020B0604020202020204" pitchFamily="34" charset="0"/>
              <a:buChar char="•"/>
            </a:pPr>
            <a:r>
              <a:rPr lang="en-GB" b="0" i="0" dirty="0">
                <a:solidFill>
                  <a:srgbClr val="000000"/>
                </a:solidFill>
                <a:effectLst/>
                <a:latin typeface="Gotham"/>
              </a:rPr>
              <a:t>not 'hand off' the responsibility of the provision of assistance to multiple different staff and teams, remember the aspiration to provide one single point of contact</a:t>
            </a:r>
          </a:p>
          <a:p>
            <a:endParaRPr lang="en-GB" dirty="0"/>
          </a:p>
        </p:txBody>
      </p:sp>
    </p:spTree>
    <p:extLst>
      <p:ext uri="{BB962C8B-B14F-4D97-AF65-F5344CB8AC3E}">
        <p14:creationId xmlns:p14="http://schemas.microsoft.com/office/powerpoint/2010/main" val="2535311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6B3E2-DB96-5A78-FFBD-FD7BF56D08D5}"/>
              </a:ext>
            </a:extLst>
          </p:cNvPr>
          <p:cNvSpPr>
            <a:spLocks noGrp="1"/>
          </p:cNvSpPr>
          <p:nvPr>
            <p:ph type="title"/>
          </p:nvPr>
        </p:nvSpPr>
        <p:spPr>
          <a:xfrm>
            <a:off x="838200" y="365126"/>
            <a:ext cx="10515600" cy="908504"/>
          </a:xfrm>
        </p:spPr>
        <p:txBody>
          <a:bodyPr/>
          <a:lstStyle/>
          <a:p>
            <a:r>
              <a:rPr lang="en-GB" dirty="0"/>
              <a:t>Victim Personal Statement</a:t>
            </a:r>
          </a:p>
        </p:txBody>
      </p:sp>
      <p:sp>
        <p:nvSpPr>
          <p:cNvPr id="3" name="Content Placeholder 2">
            <a:extLst>
              <a:ext uri="{FF2B5EF4-FFF2-40B4-BE49-F238E27FC236}">
                <a16:creationId xmlns:a16="http://schemas.microsoft.com/office/drawing/2014/main" id="{A139C66F-04F4-E1EE-E48B-7B78BFD45E53}"/>
              </a:ext>
            </a:extLst>
          </p:cNvPr>
          <p:cNvSpPr>
            <a:spLocks noGrp="1"/>
          </p:cNvSpPr>
          <p:nvPr>
            <p:ph idx="1"/>
          </p:nvPr>
        </p:nvSpPr>
        <p:spPr>
          <a:xfrm>
            <a:off x="838200" y="1483743"/>
            <a:ext cx="10515600" cy="4693220"/>
          </a:xfrm>
        </p:spPr>
        <p:txBody>
          <a:bodyPr>
            <a:normAutofit lnSpcReduction="10000"/>
          </a:bodyPr>
          <a:lstStyle/>
          <a:p>
            <a:r>
              <a:rPr lang="en-GB" dirty="0"/>
              <a:t>A VPS is a statement is given to police from a victim of crime (or any agency assigned by the police to take the VPS on their behalf)</a:t>
            </a:r>
          </a:p>
          <a:p>
            <a:r>
              <a:rPr lang="en-GB" dirty="0"/>
              <a:t>A way of telling the CJS how victims have suffered &amp; the impact - </a:t>
            </a:r>
            <a:r>
              <a:rPr lang="en-GB" b="1" dirty="0"/>
              <a:t>physically, emotionally, psychologically, financially or in any other way</a:t>
            </a:r>
          </a:p>
          <a:p>
            <a:r>
              <a:rPr lang="en-GB" dirty="0"/>
              <a:t>Victims voice within the CJS</a:t>
            </a:r>
          </a:p>
          <a:p>
            <a:r>
              <a:rPr lang="en-GB" dirty="0"/>
              <a:t>It is not a witness statement – that focuses on the crime VPS focus on the impact</a:t>
            </a:r>
          </a:p>
          <a:p>
            <a:r>
              <a:rPr lang="en-GB" dirty="0"/>
              <a:t>Court’s will take into account the impact of the offence on victims from the VPS</a:t>
            </a:r>
          </a:p>
          <a:p>
            <a:r>
              <a:rPr lang="en-GB" dirty="0"/>
              <a:t>It is considered in the sentencing of the offender.</a:t>
            </a:r>
          </a:p>
        </p:txBody>
      </p:sp>
    </p:spTree>
    <p:extLst>
      <p:ext uri="{BB962C8B-B14F-4D97-AF65-F5344CB8AC3E}">
        <p14:creationId xmlns:p14="http://schemas.microsoft.com/office/powerpoint/2010/main" val="36120827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046556-4EAD-63B0-0A85-D716A0C88208}"/>
              </a:ext>
            </a:extLst>
          </p:cNvPr>
          <p:cNvSpPr>
            <a:spLocks noGrp="1"/>
          </p:cNvSpPr>
          <p:nvPr>
            <p:ph type="title"/>
          </p:nvPr>
        </p:nvSpPr>
        <p:spPr>
          <a:xfrm>
            <a:off x="761800" y="762001"/>
            <a:ext cx="5334197" cy="1279070"/>
          </a:xfrm>
        </p:spPr>
        <p:txBody>
          <a:bodyPr anchor="ctr">
            <a:normAutofit/>
          </a:bodyPr>
          <a:lstStyle/>
          <a:p>
            <a:r>
              <a:rPr lang="en-GB" sz="4000" dirty="0"/>
              <a:t>VPS</a:t>
            </a:r>
          </a:p>
        </p:txBody>
      </p:sp>
      <p:sp>
        <p:nvSpPr>
          <p:cNvPr id="3" name="Content Placeholder 2">
            <a:extLst>
              <a:ext uri="{FF2B5EF4-FFF2-40B4-BE49-F238E27FC236}">
                <a16:creationId xmlns:a16="http://schemas.microsoft.com/office/drawing/2014/main" id="{FC0203F1-0344-44F8-76F6-830DFABC0058}"/>
              </a:ext>
            </a:extLst>
          </p:cNvPr>
          <p:cNvSpPr>
            <a:spLocks noGrp="1"/>
          </p:cNvSpPr>
          <p:nvPr>
            <p:ph idx="1"/>
          </p:nvPr>
        </p:nvSpPr>
        <p:spPr>
          <a:xfrm>
            <a:off x="761800" y="1861458"/>
            <a:ext cx="5334197" cy="4378622"/>
          </a:xfrm>
        </p:spPr>
        <p:txBody>
          <a:bodyPr anchor="ctr">
            <a:normAutofit/>
          </a:bodyPr>
          <a:lstStyle/>
          <a:p>
            <a:r>
              <a:rPr lang="en-GB" sz="2400" dirty="0"/>
              <a:t>Made before sentencing - made at any time prior to the sentencing of the offender. If  offender is found guilty the VPS is used by courts when sentencing. </a:t>
            </a:r>
          </a:p>
          <a:p>
            <a:r>
              <a:rPr lang="en-GB" sz="2400" dirty="0"/>
              <a:t>Parole Boards - VPS can be updated for submission to a Parole Board. It tells the PB the impact of a crime on the victim  - safe to release / conditions or to remain in prison.</a:t>
            </a:r>
          </a:p>
        </p:txBody>
      </p:sp>
      <p:pic>
        <p:nvPicPr>
          <p:cNvPr id="16" name="Picture 15" descr="A hand holding a pen and shading circles on a sheet">
            <a:extLst>
              <a:ext uri="{FF2B5EF4-FFF2-40B4-BE49-F238E27FC236}">
                <a16:creationId xmlns:a16="http://schemas.microsoft.com/office/drawing/2014/main" id="{A3D2776C-664D-9167-80FF-62F70033F442}"/>
              </a:ext>
            </a:extLst>
          </p:cNvPr>
          <p:cNvPicPr>
            <a:picLocks noChangeAspect="1"/>
          </p:cNvPicPr>
          <p:nvPr/>
        </p:nvPicPr>
        <p:blipFill>
          <a:blip r:embed="rId2"/>
          <a:srcRect l="39617" r="1514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960071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248691-D068-4872-8C8A-4B0D23AD4E91}"/>
              </a:ext>
            </a:extLst>
          </p:cNvPr>
          <p:cNvSpPr>
            <a:spLocks noGrp="1"/>
          </p:cNvSpPr>
          <p:nvPr>
            <p:ph type="title"/>
          </p:nvPr>
        </p:nvSpPr>
        <p:spPr>
          <a:xfrm>
            <a:off x="838200" y="365125"/>
            <a:ext cx="10515600" cy="1325563"/>
          </a:xfrm>
        </p:spPr>
        <p:txBody>
          <a:bodyPr>
            <a:normAutofit/>
          </a:bodyPr>
          <a:lstStyle/>
          <a:p>
            <a:r>
              <a:rPr lang="en-GB" sz="5400"/>
              <a:t>Victim Personal Statements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91DBC55-7A3F-4A14-90AD-CF26D1AD1B4D}"/>
              </a:ext>
            </a:extLst>
          </p:cNvPr>
          <p:cNvSpPr>
            <a:spLocks noGrp="1"/>
          </p:cNvSpPr>
          <p:nvPr>
            <p:ph idx="1"/>
          </p:nvPr>
        </p:nvSpPr>
        <p:spPr>
          <a:xfrm>
            <a:off x="838200" y="1929384"/>
            <a:ext cx="10515600" cy="4251960"/>
          </a:xfrm>
        </p:spPr>
        <p:txBody>
          <a:bodyPr>
            <a:normAutofit/>
          </a:bodyPr>
          <a:lstStyle/>
          <a:p>
            <a:r>
              <a:rPr lang="en-GB" dirty="0"/>
              <a:t>Victims' choice to make one</a:t>
            </a:r>
          </a:p>
          <a:p>
            <a:r>
              <a:rPr lang="en-GB" dirty="0"/>
              <a:t>‘VPS can work, do work (for those who bother to make them)’ </a:t>
            </a:r>
            <a:r>
              <a:rPr lang="en-GB" b="1" dirty="0"/>
              <a:t>Chalmers </a:t>
            </a:r>
            <a:r>
              <a:rPr lang="en-GB" b="1" i="1" dirty="0"/>
              <a:t>et al</a:t>
            </a:r>
            <a:r>
              <a:rPr lang="en-GB" b="1" dirty="0"/>
              <a:t>., 2007</a:t>
            </a:r>
          </a:p>
          <a:p>
            <a:r>
              <a:rPr lang="en-GB" dirty="0"/>
              <a:t>Evidence that giving VPS help towards the healing and recovery of victims. Anger and anxiety decrease for some victim's</a:t>
            </a:r>
          </a:p>
          <a:p>
            <a:r>
              <a:rPr lang="en-GB" dirty="0"/>
              <a:t>Effectiveness to ease emotional recovery is widely debated</a:t>
            </a:r>
          </a:p>
          <a:p>
            <a:r>
              <a:rPr lang="en-GB" dirty="0"/>
              <a:t>VIS can fail to meet victims' expectations may lead to dissatisfaction (Ashworth, 2000; Edwards, 2001; Sanders et al., 2001) </a:t>
            </a:r>
          </a:p>
          <a:p>
            <a:endParaRPr lang="en-GB" sz="2200" dirty="0"/>
          </a:p>
        </p:txBody>
      </p:sp>
    </p:spTree>
    <p:extLst>
      <p:ext uri="{BB962C8B-B14F-4D97-AF65-F5344CB8AC3E}">
        <p14:creationId xmlns:p14="http://schemas.microsoft.com/office/powerpoint/2010/main" val="12189656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2188"/>
          </a:xfrm>
        </p:spPr>
        <p:txBody>
          <a:bodyPr/>
          <a:lstStyle/>
          <a:p>
            <a:r>
              <a:rPr lang="en-GB" dirty="0"/>
              <a:t>VPS &amp; Parole</a:t>
            </a:r>
          </a:p>
        </p:txBody>
      </p:sp>
      <p:sp>
        <p:nvSpPr>
          <p:cNvPr id="3" name="Content Placeholder 2"/>
          <p:cNvSpPr>
            <a:spLocks noGrp="1"/>
          </p:cNvSpPr>
          <p:nvPr>
            <p:ph idx="1"/>
          </p:nvPr>
        </p:nvSpPr>
        <p:spPr>
          <a:xfrm>
            <a:off x="838200" y="1271588"/>
            <a:ext cx="10515600" cy="4905375"/>
          </a:xfrm>
        </p:spPr>
        <p:txBody>
          <a:bodyPr>
            <a:normAutofit fontScale="92500"/>
          </a:bodyPr>
          <a:lstStyle/>
          <a:p>
            <a:r>
              <a:rPr lang="en-GB" dirty="0"/>
              <a:t>Parole Boards considers whether an offender can be released from prison/conditions or moved to an open prison. </a:t>
            </a:r>
          </a:p>
          <a:p>
            <a:r>
              <a:rPr lang="en-GB" dirty="0"/>
              <a:t>Certain victims will be able to write a VPS telling the Parole Board what impact releasing the offender or changing their custodial conditions will have on them.</a:t>
            </a:r>
          </a:p>
          <a:p>
            <a:r>
              <a:rPr lang="en-GB" dirty="0"/>
              <a:t>VPS can help the Parole Board to set appropriate licence on offenders - exclusion zones / preventing offender contact  </a:t>
            </a:r>
          </a:p>
          <a:p>
            <a:r>
              <a:rPr lang="en-GB" dirty="0"/>
              <a:t>VPS for the Parole Board given to all victims who have opted in to the Victim Contact Scheme, which is available for victims of violent or sexual offences where the offender is sentenced to 12 months or more in prison. </a:t>
            </a:r>
          </a:p>
          <a:p>
            <a:r>
              <a:rPr lang="en-GB" dirty="0"/>
              <a:t>The process of creating a VPS for the Parole Board is separate to the process of making a VPS to be considered in court. </a:t>
            </a:r>
          </a:p>
          <a:p>
            <a:endParaRPr lang="en-GB" dirty="0"/>
          </a:p>
        </p:txBody>
      </p:sp>
    </p:spTree>
    <p:extLst>
      <p:ext uri="{BB962C8B-B14F-4D97-AF65-F5344CB8AC3E}">
        <p14:creationId xmlns:p14="http://schemas.microsoft.com/office/powerpoint/2010/main" val="33658531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0" name="Freeform: Shape 9">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Timeline&#10;&#10;Description automatically generated">
            <a:extLst>
              <a:ext uri="{FF2B5EF4-FFF2-40B4-BE49-F238E27FC236}">
                <a16:creationId xmlns:a16="http://schemas.microsoft.com/office/drawing/2014/main" id="{245F1BE1-6ADF-8EDC-CC60-2C401F590129}"/>
              </a:ext>
            </a:extLst>
          </p:cNvPr>
          <p:cNvPicPr>
            <a:picLocks noChangeAspect="1"/>
          </p:cNvPicPr>
          <p:nvPr/>
        </p:nvPicPr>
        <p:blipFill>
          <a:blip r:embed="rId2"/>
          <a:stretch>
            <a:fillRect/>
          </a:stretch>
        </p:blipFill>
        <p:spPr>
          <a:xfrm>
            <a:off x="643467" y="852678"/>
            <a:ext cx="10905066" cy="5152642"/>
          </a:xfrm>
          <a:prstGeom prst="rect">
            <a:avLst/>
          </a:prstGeom>
          <a:ln>
            <a:noFill/>
          </a:ln>
        </p:spPr>
      </p:pic>
    </p:spTree>
    <p:extLst>
      <p:ext uri="{BB962C8B-B14F-4D97-AF65-F5344CB8AC3E}">
        <p14:creationId xmlns:p14="http://schemas.microsoft.com/office/powerpoint/2010/main" val="16644031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FB20E3F-0146-43C7-81AE-344FBD774905}"/>
              </a:ext>
            </a:extLst>
          </p:cNvPr>
          <p:cNvSpPr>
            <a:spLocks noGrp="1"/>
          </p:cNvSpPr>
          <p:nvPr>
            <p:ph type="title"/>
          </p:nvPr>
        </p:nvSpPr>
        <p:spPr>
          <a:xfrm>
            <a:off x="6653616" y="590635"/>
            <a:ext cx="4805996" cy="5095578"/>
          </a:xfrm>
        </p:spPr>
        <p:txBody>
          <a:bodyPr vert="horz" lIns="91440" tIns="45720" rIns="91440" bIns="45720" rtlCol="0" anchor="t">
            <a:normAutofit fontScale="90000"/>
          </a:bodyPr>
          <a:lstStyle/>
          <a:p>
            <a:r>
              <a:rPr lang="en-GB" sz="3200" dirty="0"/>
              <a:t>Violet-Grace</a:t>
            </a:r>
            <a:br>
              <a:rPr lang="en-GB" sz="3200" dirty="0"/>
            </a:br>
            <a:r>
              <a:rPr lang="en-US" sz="3200" dirty="0">
                <a:solidFill>
                  <a:srgbClr val="000000"/>
                </a:solidFill>
              </a:rPr>
              <a:t>83 MPH in a 30 MPH road</a:t>
            </a:r>
            <a:br>
              <a:rPr lang="en-US" sz="3200" dirty="0">
                <a:solidFill>
                  <a:srgbClr val="000000"/>
                </a:solidFill>
              </a:rPr>
            </a:br>
            <a:r>
              <a:rPr lang="en-US" sz="3200" dirty="0">
                <a:solidFill>
                  <a:srgbClr val="000000"/>
                </a:solidFill>
              </a:rPr>
              <a:t>Went on the run to Amsterdam</a:t>
            </a:r>
            <a:br>
              <a:rPr lang="en-US" sz="3200" dirty="0">
                <a:solidFill>
                  <a:srgbClr val="000000"/>
                </a:solidFill>
              </a:rPr>
            </a:br>
            <a:r>
              <a:rPr lang="en-US" sz="3200" dirty="0">
                <a:solidFill>
                  <a:srgbClr val="000000"/>
                </a:solidFill>
              </a:rPr>
              <a:t>Death by DD = S</a:t>
            </a:r>
            <a:r>
              <a:rPr lang="en-GB" sz="3200" dirty="0"/>
              <a:t>ection 1 of the Road Traffic Act 1988, carries a maximum penalty of 14 years in prison</a:t>
            </a:r>
            <a:br>
              <a:rPr lang="en-GB" sz="3200" dirty="0"/>
            </a:br>
            <a:r>
              <a:rPr lang="en-GB" sz="3200" dirty="0"/>
              <a:t>Received 9.5 years </a:t>
            </a:r>
            <a:br>
              <a:rPr lang="en-GB" sz="3200" dirty="0"/>
            </a:br>
            <a:r>
              <a:rPr lang="en-GB" sz="3200" dirty="0"/>
              <a:t>Sentenced increased due to social media in prison</a:t>
            </a:r>
            <a:br>
              <a:rPr lang="en-US" sz="3200" dirty="0">
                <a:solidFill>
                  <a:srgbClr val="000000"/>
                </a:solidFill>
              </a:rPr>
            </a:br>
            <a:endParaRPr lang="en-US" sz="3200" dirty="0">
              <a:solidFill>
                <a:srgbClr val="000000"/>
              </a:solidFill>
            </a:endParaRP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a:extLst>
              <a:ext uri="{FF2B5EF4-FFF2-40B4-BE49-F238E27FC236}">
                <a16:creationId xmlns:a16="http://schemas.microsoft.com/office/drawing/2014/main" id="{C4B72DE1-824A-4E60-9B08-5D12B9EF9F84}"/>
              </a:ext>
            </a:extLst>
          </p:cNvPr>
          <p:cNvPicPr>
            <a:picLocks noGrp="1" noChangeAspect="1"/>
          </p:cNvPicPr>
          <p:nvPr>
            <p:ph idx="1"/>
          </p:nvPr>
        </p:nvPicPr>
        <p:blipFill rotWithShape="1">
          <a:blip r:embed="rId4">
            <a:alphaModFix/>
          </a:blip>
          <a:srcRect t="10347" r="-2" b="3346"/>
          <a:stretch/>
        </p:blipFill>
        <p:spPr>
          <a:xfrm>
            <a:off x="0" y="1166626"/>
            <a:ext cx="4876799" cy="4861641"/>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Tree>
    <p:extLst>
      <p:ext uri="{BB962C8B-B14F-4D97-AF65-F5344CB8AC3E}">
        <p14:creationId xmlns:p14="http://schemas.microsoft.com/office/powerpoint/2010/main" val="35015774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A52AA-F0D7-4B0F-B3EF-37E8133F292C}"/>
              </a:ext>
            </a:extLst>
          </p:cNvPr>
          <p:cNvSpPr>
            <a:spLocks noGrp="1"/>
          </p:cNvSpPr>
          <p:nvPr>
            <p:ph type="title"/>
          </p:nvPr>
        </p:nvSpPr>
        <p:spPr>
          <a:xfrm>
            <a:off x="838200" y="365126"/>
            <a:ext cx="10515600" cy="820208"/>
          </a:xfrm>
        </p:spPr>
        <p:txBody>
          <a:bodyPr/>
          <a:lstStyle/>
          <a:p>
            <a:r>
              <a:rPr lang="en-GB" dirty="0"/>
              <a:t>Violet-Grace</a:t>
            </a:r>
          </a:p>
        </p:txBody>
      </p:sp>
      <p:sp>
        <p:nvSpPr>
          <p:cNvPr id="3" name="Content Placeholder 2">
            <a:extLst>
              <a:ext uri="{FF2B5EF4-FFF2-40B4-BE49-F238E27FC236}">
                <a16:creationId xmlns:a16="http://schemas.microsoft.com/office/drawing/2014/main" id="{07285184-7A89-4C5A-BADF-41754A71A27C}"/>
              </a:ext>
            </a:extLst>
          </p:cNvPr>
          <p:cNvSpPr>
            <a:spLocks noGrp="1"/>
          </p:cNvSpPr>
          <p:nvPr>
            <p:ph idx="1"/>
          </p:nvPr>
        </p:nvSpPr>
        <p:spPr>
          <a:xfrm>
            <a:off x="838200" y="1185334"/>
            <a:ext cx="10515600" cy="4991629"/>
          </a:xfrm>
        </p:spPr>
        <p:txBody>
          <a:bodyPr/>
          <a:lstStyle/>
          <a:p>
            <a:r>
              <a:rPr lang="en-GB" dirty="0"/>
              <a:t>VIS - The defendant would find it “too upsetting”</a:t>
            </a:r>
          </a:p>
          <a:p>
            <a:r>
              <a:rPr lang="en-GB" dirty="0"/>
              <a:t>CPS barrister highlighted parts of the personal statement which they could not read out</a:t>
            </a:r>
          </a:p>
          <a:p>
            <a:r>
              <a:rPr lang="en-GB" dirty="0"/>
              <a:t>The whole purpose of the victim statement is the impact on the victims and the survivors, not the defendant.</a:t>
            </a:r>
          </a:p>
          <a:p>
            <a:r>
              <a:rPr lang="en-GB" dirty="0"/>
              <a:t>October 2017, the government promised life sentences for death by dangerous driving. </a:t>
            </a:r>
          </a:p>
          <a:p>
            <a:r>
              <a:rPr lang="en-GB" dirty="0"/>
              <a:t>“Innocent people have been killed, but nothing has changed. The law is out of date” (parents of Violet).</a:t>
            </a:r>
          </a:p>
          <a:p>
            <a:endParaRPr lang="en-GB" dirty="0"/>
          </a:p>
        </p:txBody>
      </p:sp>
    </p:spTree>
    <p:extLst>
      <p:ext uri="{BB962C8B-B14F-4D97-AF65-F5344CB8AC3E}">
        <p14:creationId xmlns:p14="http://schemas.microsoft.com/office/powerpoint/2010/main" val="6955122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42ED-06AD-4117-BF5F-4FA8B4FB0DEA}"/>
              </a:ext>
            </a:extLst>
          </p:cNvPr>
          <p:cNvSpPr>
            <a:spLocks noGrp="1"/>
          </p:cNvSpPr>
          <p:nvPr>
            <p:ph type="title"/>
          </p:nvPr>
        </p:nvSpPr>
        <p:spPr>
          <a:xfrm>
            <a:off x="838200" y="365125"/>
            <a:ext cx="10515600" cy="973345"/>
          </a:xfrm>
        </p:spPr>
        <p:txBody>
          <a:bodyPr/>
          <a:lstStyle/>
          <a:p>
            <a:r>
              <a:rPr lang="en-GB" dirty="0"/>
              <a:t>Standford Rape Case 2015</a:t>
            </a:r>
          </a:p>
        </p:txBody>
      </p:sp>
      <p:sp>
        <p:nvSpPr>
          <p:cNvPr id="3" name="Content Placeholder 2">
            <a:extLst>
              <a:ext uri="{FF2B5EF4-FFF2-40B4-BE49-F238E27FC236}">
                <a16:creationId xmlns:a16="http://schemas.microsoft.com/office/drawing/2014/main" id="{13548BB3-E8C3-4277-9FEB-6205F54C0CF5}"/>
              </a:ext>
            </a:extLst>
          </p:cNvPr>
          <p:cNvSpPr>
            <a:spLocks noGrp="1"/>
          </p:cNvSpPr>
          <p:nvPr>
            <p:ph idx="1"/>
          </p:nvPr>
        </p:nvSpPr>
        <p:spPr>
          <a:xfrm>
            <a:off x="838200" y="1338470"/>
            <a:ext cx="10515600" cy="4838493"/>
          </a:xfrm>
        </p:spPr>
        <p:txBody>
          <a:bodyPr vert="horz" lIns="91440" tIns="45720" rIns="91440" bIns="45720" rtlCol="0" anchor="t">
            <a:normAutofit/>
          </a:bodyPr>
          <a:lstStyle/>
          <a:p>
            <a:r>
              <a:rPr lang="en-GB" dirty="0"/>
              <a:t>The Victim: Chanel Miller raped by B</a:t>
            </a:r>
            <a:r>
              <a:rPr lang="en-GB" dirty="0">
                <a:ea typeface="+mn-lt"/>
                <a:cs typeface="+mn-lt"/>
              </a:rPr>
              <a:t>rock Turner</a:t>
            </a:r>
          </a:p>
          <a:p>
            <a:r>
              <a:rPr lang="en-GB" dirty="0"/>
              <a:t>Chinese-American woman</a:t>
            </a:r>
          </a:p>
          <a:p>
            <a:r>
              <a:rPr lang="en-GB" dirty="0"/>
              <a:t>Court questioned victim on what she was wearing; why did she go to the party; her relationship with boyfriend plus what she had drunk that night.</a:t>
            </a:r>
          </a:p>
          <a:p>
            <a:r>
              <a:rPr lang="en-GB" dirty="0"/>
              <a:t>Felt that she was being interrogated</a:t>
            </a:r>
          </a:p>
          <a:p>
            <a:r>
              <a:rPr lang="en-GB" dirty="0"/>
              <a:t>‘revictimized’</a:t>
            </a:r>
          </a:p>
          <a:p>
            <a:r>
              <a:rPr lang="en-GB" dirty="0"/>
              <a:t>“did you know he is a good swimmer?”</a:t>
            </a:r>
          </a:p>
          <a:p>
            <a:endParaRPr lang="en-GB" dirty="0"/>
          </a:p>
        </p:txBody>
      </p:sp>
    </p:spTree>
    <p:extLst>
      <p:ext uri="{BB962C8B-B14F-4D97-AF65-F5344CB8AC3E}">
        <p14:creationId xmlns:p14="http://schemas.microsoft.com/office/powerpoint/2010/main" val="42517018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94446-0AC6-4CE2-BF7B-BBA1FBE586E6}"/>
              </a:ext>
            </a:extLst>
          </p:cNvPr>
          <p:cNvSpPr>
            <a:spLocks noGrp="1"/>
          </p:cNvSpPr>
          <p:nvPr>
            <p:ph type="title"/>
          </p:nvPr>
        </p:nvSpPr>
        <p:spPr>
          <a:xfrm>
            <a:off x="838200" y="365126"/>
            <a:ext cx="10515600" cy="814318"/>
          </a:xfrm>
        </p:spPr>
        <p:txBody>
          <a:bodyPr/>
          <a:lstStyle/>
          <a:p>
            <a:r>
              <a:rPr lang="en-GB" dirty="0"/>
              <a:t>Standford Rape Case</a:t>
            </a:r>
          </a:p>
        </p:txBody>
      </p:sp>
      <p:sp>
        <p:nvSpPr>
          <p:cNvPr id="3" name="Content Placeholder 2">
            <a:extLst>
              <a:ext uri="{FF2B5EF4-FFF2-40B4-BE49-F238E27FC236}">
                <a16:creationId xmlns:a16="http://schemas.microsoft.com/office/drawing/2014/main" id="{6AD097BE-D495-411D-B488-DD1C012B5D31}"/>
              </a:ext>
            </a:extLst>
          </p:cNvPr>
          <p:cNvSpPr>
            <a:spLocks noGrp="1"/>
          </p:cNvSpPr>
          <p:nvPr>
            <p:ph idx="1"/>
          </p:nvPr>
        </p:nvSpPr>
        <p:spPr>
          <a:xfrm>
            <a:off x="838200" y="1179444"/>
            <a:ext cx="10515600" cy="4997519"/>
          </a:xfrm>
        </p:spPr>
        <p:txBody>
          <a:bodyPr/>
          <a:lstStyle/>
          <a:p>
            <a:r>
              <a:rPr lang="en-GB" dirty="0"/>
              <a:t>Rapist: Brock Turner</a:t>
            </a:r>
          </a:p>
          <a:p>
            <a:r>
              <a:rPr lang="en-GB" dirty="0"/>
              <a:t>Was sentenced for 6 months in an County Prison</a:t>
            </a:r>
          </a:p>
          <a:p>
            <a:r>
              <a:rPr lang="en-GB" dirty="0"/>
              <a:t>Son's life had been "deeply altered forever"</a:t>
            </a:r>
          </a:p>
          <a:p>
            <a:r>
              <a:rPr lang="en-GB" dirty="0"/>
              <a:t>On sex offenders register</a:t>
            </a:r>
          </a:p>
          <a:p>
            <a:r>
              <a:rPr lang="en-GB" dirty="0"/>
              <a:t>Judge was criticised of being too soft stating that prison would have ‘severe impact’ on him. Should have served 14 years </a:t>
            </a:r>
          </a:p>
          <a:p>
            <a:r>
              <a:rPr lang="en-GB" dirty="0"/>
              <a:t>Same judge gave a Latino man 3 years for same crime  </a:t>
            </a:r>
          </a:p>
          <a:p>
            <a:r>
              <a:rPr lang="en-GB" dirty="0"/>
              <a:t>Affluent white male hired a powerful legal team and private investigators and got expert witnesses.</a:t>
            </a:r>
          </a:p>
          <a:p>
            <a:r>
              <a:rPr lang="en-GB" dirty="0"/>
              <a:t>Turner could have been an Olympic swimmer – said on many times</a:t>
            </a:r>
          </a:p>
          <a:p>
            <a:endParaRPr lang="en-GB" dirty="0"/>
          </a:p>
          <a:p>
            <a:endParaRPr lang="en-GB" dirty="0"/>
          </a:p>
          <a:p>
            <a:endParaRPr lang="en-GB" dirty="0"/>
          </a:p>
        </p:txBody>
      </p:sp>
    </p:spTree>
    <p:extLst>
      <p:ext uri="{BB962C8B-B14F-4D97-AF65-F5344CB8AC3E}">
        <p14:creationId xmlns:p14="http://schemas.microsoft.com/office/powerpoint/2010/main" val="2247553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34AD24-0EC8-9B99-24B0-7AF8BDABAA8D}"/>
              </a:ext>
            </a:extLst>
          </p:cNvPr>
          <p:cNvSpPr>
            <a:spLocks noGrp="1"/>
          </p:cNvSpPr>
          <p:nvPr>
            <p:ph type="title"/>
          </p:nvPr>
        </p:nvSpPr>
        <p:spPr>
          <a:xfrm>
            <a:off x="635000" y="640823"/>
            <a:ext cx="3418659" cy="5583148"/>
          </a:xfrm>
        </p:spPr>
        <p:txBody>
          <a:bodyPr anchor="ctr">
            <a:normAutofit/>
          </a:bodyPr>
          <a:lstStyle/>
          <a:p>
            <a:r>
              <a:rPr lang="en-GB" sz="5400" dirty="0"/>
              <a:t>Task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D64C336-6C99-0255-E70A-51EB5A3A4C0D}"/>
              </a:ext>
            </a:extLst>
          </p:cNvPr>
          <p:cNvGraphicFramePr>
            <a:graphicFrameLocks noGrp="1"/>
          </p:cNvGraphicFramePr>
          <p:nvPr>
            <p:ph idx="1"/>
            <p:extLst>
              <p:ext uri="{D42A27DB-BD31-4B8C-83A1-F6EECF244321}">
                <p14:modId xmlns:p14="http://schemas.microsoft.com/office/powerpoint/2010/main" val="394414884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38029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sz="5400" b="1"/>
              <a:t>Enhanced / Special Services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a:normAutofit/>
          </a:bodyPr>
          <a:lstStyle/>
          <a:p>
            <a:r>
              <a:rPr lang="en-GB" dirty="0"/>
              <a:t>The victim’s code defines 4 distinct ‘cohorts’ of victims who should qualify for an ‘</a:t>
            </a:r>
            <a:r>
              <a:rPr lang="en-GB" b="1" dirty="0"/>
              <a:t>enhanced service’</a:t>
            </a:r>
            <a:endParaRPr lang="en-GB" dirty="0"/>
          </a:p>
          <a:p>
            <a:r>
              <a:rPr lang="en-GB" b="1" dirty="0"/>
              <a:t>Victims of serious crime; persistently targeted victims; vulnerable victims and intimidated victim.</a:t>
            </a:r>
          </a:p>
          <a:p>
            <a:r>
              <a:rPr lang="en-GB" dirty="0"/>
              <a:t>The categories are designed to ensure that victims who are most in need will be able to access enhanced support. </a:t>
            </a:r>
          </a:p>
          <a:p>
            <a:r>
              <a:rPr lang="en-GB" dirty="0"/>
              <a:t>Entitlement can over lap more than one category. </a:t>
            </a:r>
          </a:p>
          <a:p>
            <a:endParaRPr lang="en-GB" sz="2200" dirty="0"/>
          </a:p>
        </p:txBody>
      </p:sp>
    </p:spTree>
    <p:extLst>
      <p:ext uri="{BB962C8B-B14F-4D97-AF65-F5344CB8AC3E}">
        <p14:creationId xmlns:p14="http://schemas.microsoft.com/office/powerpoint/2010/main" val="24373479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fontScale="90000"/>
          </a:bodyPr>
          <a:lstStyle/>
          <a:p>
            <a:br>
              <a:rPr lang="en-GB" sz="1400" i="1" dirty="0"/>
            </a:br>
            <a:br>
              <a:rPr lang="en-GB" sz="1400" i="1" dirty="0"/>
            </a:br>
            <a:r>
              <a:rPr lang="en-GB" sz="3200" b="1" dirty="0"/>
              <a:t>Distinct ‘cohorts’ </a:t>
            </a:r>
            <a:br>
              <a:rPr lang="en-GB" sz="3200" b="1" dirty="0"/>
            </a:br>
            <a:r>
              <a:rPr lang="en-GB" sz="3200" b="1" dirty="0"/>
              <a:t>Victims of the most serious crime </a:t>
            </a:r>
            <a:br>
              <a:rPr lang="en-GB" sz="3200" b="1" dirty="0"/>
            </a:br>
            <a:br>
              <a:rPr lang="en-GB" sz="3200" b="1" dirty="0"/>
            </a:br>
            <a:endParaRPr lang="en-GB" sz="3200" b="1"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a:normAutofit/>
          </a:bodyPr>
          <a:lstStyle/>
          <a:p>
            <a:pPr fontAlgn="ctr"/>
            <a:r>
              <a:rPr lang="en-GB" sz="2200" b="1" dirty="0"/>
              <a:t>Domestic abuse </a:t>
            </a:r>
          </a:p>
          <a:p>
            <a:pPr fontAlgn="ctr"/>
            <a:r>
              <a:rPr lang="en-GB" sz="2200" b="1" dirty="0"/>
              <a:t>Sexual offences </a:t>
            </a:r>
          </a:p>
          <a:p>
            <a:pPr fontAlgn="ctr"/>
            <a:r>
              <a:rPr lang="en-GB" sz="2200" b="1" dirty="0"/>
              <a:t>Terrorism</a:t>
            </a:r>
          </a:p>
          <a:p>
            <a:pPr fontAlgn="ctr"/>
            <a:r>
              <a:rPr lang="en-GB" sz="2200" b="1" dirty="0"/>
              <a:t>Hate crime </a:t>
            </a:r>
          </a:p>
          <a:p>
            <a:pPr fontAlgn="ctr"/>
            <a:r>
              <a:rPr lang="en-GB" sz="2200" b="1" dirty="0"/>
              <a:t>Human trafficking </a:t>
            </a:r>
          </a:p>
          <a:p>
            <a:pPr fontAlgn="ctr"/>
            <a:r>
              <a:rPr lang="en-GB" sz="2200" b="1" dirty="0"/>
              <a:t>Attempted murder</a:t>
            </a:r>
          </a:p>
          <a:p>
            <a:pPr fontAlgn="ctr"/>
            <a:r>
              <a:rPr lang="en-GB" sz="2200" b="1" dirty="0"/>
              <a:t>Wounding / causing grievous bodily harm with intent</a:t>
            </a:r>
          </a:p>
          <a:p>
            <a:pPr fontAlgn="ctr"/>
            <a:r>
              <a:rPr lang="en-GB" sz="2200" b="1" dirty="0"/>
              <a:t>False imprisonment</a:t>
            </a:r>
          </a:p>
          <a:p>
            <a:pPr fontAlgn="ctr"/>
            <a:r>
              <a:rPr lang="en-GB" sz="2200" b="1" dirty="0"/>
              <a:t>Arson with intent to endanger life </a:t>
            </a:r>
          </a:p>
          <a:p>
            <a:pPr fontAlgn="ctr"/>
            <a:r>
              <a:rPr lang="en-GB" sz="2200" b="1" dirty="0"/>
              <a:t>Kidnap</a:t>
            </a:r>
          </a:p>
          <a:p>
            <a:endParaRPr lang="en-GB" sz="2200" dirty="0"/>
          </a:p>
        </p:txBody>
      </p:sp>
    </p:spTree>
    <p:extLst>
      <p:ext uri="{BB962C8B-B14F-4D97-AF65-F5344CB8AC3E}">
        <p14:creationId xmlns:p14="http://schemas.microsoft.com/office/powerpoint/2010/main" val="23993101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1524000" y="0"/>
            <a:ext cx="9144000" cy="838200"/>
          </a:xfrm>
          <a:solidFill>
            <a:schemeClr val="tx2">
              <a:lumMod val="60000"/>
              <a:lumOff val="40000"/>
            </a:schemeClr>
          </a:solidFill>
        </p:spPr>
        <p:txBody>
          <a:bodyPr rtlCol="0">
            <a:normAutofit/>
          </a:bodyPr>
          <a:lstStyle/>
          <a:p>
            <a:pPr>
              <a:defRPr/>
            </a:pPr>
            <a:r>
              <a:rPr lang="en-GB" dirty="0">
                <a:ln w="18415" cmpd="sng">
                  <a:solidFill>
                    <a:srgbClr val="FFFFFF"/>
                  </a:solidFill>
                  <a:prstDash val="solid"/>
                </a:ln>
                <a:solidFill>
                  <a:srgbClr val="FFFFFF"/>
                </a:solidFill>
                <a:effectLst>
                  <a:outerShdw blurRad="63500" dir="3600000" algn="tl" rotWithShape="0">
                    <a:srgbClr val="000000">
                      <a:alpha val="70000"/>
                    </a:srgbClr>
                  </a:outerShdw>
                </a:effectLst>
              </a:rPr>
              <a:t>Who we should be focusing on</a:t>
            </a:r>
          </a:p>
        </p:txBody>
      </p:sp>
      <p:sp>
        <p:nvSpPr>
          <p:cNvPr id="6" name="Title 1"/>
          <p:cNvSpPr txBox="1">
            <a:spLocks/>
          </p:cNvSpPr>
          <p:nvPr/>
        </p:nvSpPr>
        <p:spPr>
          <a:xfrm>
            <a:off x="1524000" y="6477000"/>
            <a:ext cx="9144000" cy="381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defRPr/>
            </a:pPr>
            <a:endParaRPr lang="en-GB" sz="1200" b="1" spc="300" dirty="0">
              <a:solidFill>
                <a:srgbClr val="FF0000"/>
              </a:solidFill>
            </a:endParaRPr>
          </a:p>
        </p:txBody>
      </p:sp>
      <p:sp>
        <p:nvSpPr>
          <p:cNvPr id="14340" name="AutoShape 6"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576388"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sp>
        <p:nvSpPr>
          <p:cNvPr id="14341" name="AutoShape 2"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728788"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sp>
        <p:nvSpPr>
          <p:cNvPr id="14342" name="AutoShape 4"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881188" y="1682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graphicFrame>
        <p:nvGraphicFramePr>
          <p:cNvPr id="4" name="Table 3"/>
          <p:cNvGraphicFramePr>
            <a:graphicFrameLocks noGrp="1"/>
          </p:cNvGraphicFramePr>
          <p:nvPr/>
        </p:nvGraphicFramePr>
        <p:xfrm>
          <a:off x="1728788" y="838200"/>
          <a:ext cx="9853611" cy="5826756"/>
        </p:xfrm>
        <a:graphic>
          <a:graphicData uri="http://schemas.openxmlformats.org/drawingml/2006/table">
            <a:tbl>
              <a:tblPr firstRow="1" firstCol="1" bandRow="1">
                <a:tableStyleId>{5C22544A-7EE6-4342-B048-85BDC9FD1C3A}</a:tableStyleId>
              </a:tblPr>
              <a:tblGrid>
                <a:gridCol w="209193">
                  <a:extLst>
                    <a:ext uri="{9D8B030D-6E8A-4147-A177-3AD203B41FA5}">
                      <a16:colId xmlns:a16="http://schemas.microsoft.com/office/drawing/2014/main" val="20000"/>
                    </a:ext>
                  </a:extLst>
                </a:gridCol>
                <a:gridCol w="2534072">
                  <a:extLst>
                    <a:ext uri="{9D8B030D-6E8A-4147-A177-3AD203B41FA5}">
                      <a16:colId xmlns:a16="http://schemas.microsoft.com/office/drawing/2014/main" val="20001"/>
                    </a:ext>
                  </a:extLst>
                </a:gridCol>
                <a:gridCol w="3637153">
                  <a:extLst>
                    <a:ext uri="{9D8B030D-6E8A-4147-A177-3AD203B41FA5}">
                      <a16:colId xmlns:a16="http://schemas.microsoft.com/office/drawing/2014/main" val="20002"/>
                    </a:ext>
                  </a:extLst>
                </a:gridCol>
                <a:gridCol w="3473193">
                  <a:extLst>
                    <a:ext uri="{9D8B030D-6E8A-4147-A177-3AD203B41FA5}">
                      <a16:colId xmlns:a16="http://schemas.microsoft.com/office/drawing/2014/main" val="20003"/>
                    </a:ext>
                  </a:extLst>
                </a:gridCol>
              </a:tblGrid>
              <a:tr h="318284">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dirty="0">
                          <a:effectLst/>
                        </a:rPr>
                        <a:t>Victims of the most serious crime</a:t>
                      </a:r>
                      <a:endParaRPr lang="en-GB" sz="1400" dirty="0">
                        <a:effectLst/>
                        <a:latin typeface="Calibri"/>
                        <a:ea typeface="Times New Roman"/>
                        <a:cs typeface="Times New Roman"/>
                      </a:endParaRPr>
                    </a:p>
                  </a:txBody>
                  <a:tcPr marL="47961" marR="47961" marT="0" marB="0" anchor="ctr">
                    <a:lnB w="38100" cmpd="sng">
                      <a:noFill/>
                    </a:lnB>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a:txBody>
                    <a:bodyPr/>
                    <a:lstStyle/>
                    <a:p>
                      <a:pPr marL="342900" lvl="0" indent="-342900" algn="just">
                        <a:lnSpc>
                          <a:spcPct val="115000"/>
                        </a:lnSpc>
                        <a:spcAft>
                          <a:spcPts val="0"/>
                        </a:spcAft>
                        <a:buFont typeface="Wingdings"/>
                        <a:buChar char=""/>
                      </a:pPr>
                      <a:r>
                        <a:rPr lang="en-GB" sz="1200" dirty="0">
                          <a:effectLst/>
                        </a:rPr>
                        <a:t>Domestic abuse </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Sexual offences </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Terrorism</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1"/>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a:txBody>
                    <a:bodyPr/>
                    <a:lstStyle/>
                    <a:p>
                      <a:pPr marL="342900" lvl="0" indent="-342900" algn="just">
                        <a:lnSpc>
                          <a:spcPct val="115000"/>
                        </a:lnSpc>
                        <a:spcAft>
                          <a:spcPts val="0"/>
                        </a:spcAft>
                        <a:buFont typeface="Wingdings"/>
                        <a:buChar char=""/>
                      </a:pPr>
                      <a:r>
                        <a:rPr lang="en-GB" sz="1200" dirty="0">
                          <a:effectLst/>
                        </a:rPr>
                        <a:t>Hate crime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Human trafficking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Attempted murder</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2"/>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gridSpan="2">
                  <a:txBody>
                    <a:bodyPr/>
                    <a:lstStyle/>
                    <a:p>
                      <a:pPr marL="342900" lvl="0" indent="-342900" algn="just">
                        <a:lnSpc>
                          <a:spcPct val="115000"/>
                        </a:lnSpc>
                        <a:spcAft>
                          <a:spcPts val="0"/>
                        </a:spcAft>
                        <a:buFont typeface="Wingdings"/>
                        <a:buChar char=""/>
                      </a:pPr>
                      <a:r>
                        <a:rPr lang="en-GB" sz="1200" dirty="0">
                          <a:effectLst/>
                        </a:rPr>
                        <a:t>Wounding / causing grievous bodily harm with intent</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en-GB"/>
                    </a:p>
                  </a:txBody>
                  <a:tcPr/>
                </a:tc>
                <a:tc>
                  <a:txBody>
                    <a:bodyPr/>
                    <a:lstStyle/>
                    <a:p>
                      <a:pPr marL="342900" lvl="0" indent="-342900" algn="just">
                        <a:lnSpc>
                          <a:spcPct val="115000"/>
                        </a:lnSpc>
                        <a:spcAft>
                          <a:spcPts val="0"/>
                        </a:spcAft>
                        <a:buFont typeface="Wingdings"/>
                        <a:buChar char=""/>
                      </a:pPr>
                      <a:r>
                        <a:rPr lang="en-GB" sz="1200" dirty="0">
                          <a:effectLst/>
                        </a:rPr>
                        <a:t>False imprisonment</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3"/>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gridSpan="2">
                  <a:txBody>
                    <a:bodyPr/>
                    <a:lstStyle/>
                    <a:p>
                      <a:pPr marL="342900" lvl="0" indent="-342900" algn="just">
                        <a:lnSpc>
                          <a:spcPct val="115000"/>
                        </a:lnSpc>
                        <a:spcAft>
                          <a:spcPts val="0"/>
                        </a:spcAft>
                        <a:buFont typeface="Wingdings"/>
                        <a:buChar char=""/>
                      </a:pPr>
                      <a:r>
                        <a:rPr lang="en-GB" sz="1200" dirty="0">
                          <a:effectLst/>
                        </a:rPr>
                        <a:t>Arson with intent to endanger life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en-GB"/>
                    </a:p>
                  </a:txBody>
                  <a:tcPr/>
                </a:tc>
                <a:tc>
                  <a:txBody>
                    <a:bodyPr/>
                    <a:lstStyle/>
                    <a:p>
                      <a:pPr marL="342900" lvl="0" indent="-342900" algn="just">
                        <a:lnSpc>
                          <a:spcPct val="115000"/>
                        </a:lnSpc>
                        <a:spcAft>
                          <a:spcPts val="0"/>
                        </a:spcAft>
                        <a:buFont typeface="Wingdings"/>
                        <a:buChar char=""/>
                      </a:pPr>
                      <a:r>
                        <a:rPr lang="en-GB" sz="1200" dirty="0">
                          <a:effectLst/>
                        </a:rPr>
                        <a:t>Kidnap</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4"/>
                  </a:ext>
                </a:extLst>
              </a:tr>
              <a:tr h="315368">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kern="1200" dirty="0">
                          <a:solidFill>
                            <a:schemeClr val="lt1"/>
                          </a:solidFill>
                          <a:effectLst/>
                          <a:latin typeface="+mn-lt"/>
                          <a:ea typeface="+mn-ea"/>
                          <a:cs typeface="+mn-cs"/>
                        </a:rPr>
                        <a:t>Persistently targeted victims</a:t>
                      </a:r>
                    </a:p>
                  </a:txBody>
                  <a:tcPr marL="47961" marR="47961" marT="0" marB="0" anchor="ctr">
                    <a:lnT w="12700" cmpd="sng">
                      <a:noFill/>
                    </a:lnT>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5"/>
                  </a:ext>
                </a:extLst>
              </a:tr>
              <a:tr h="532045">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A victim that has been targeted repeatedly as a direct victim of crime over a period of time; particularly if they have been deliberately targeted; or they are a victim of a sustained campaign of harassment or stalking.</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6"/>
                  </a:ext>
                </a:extLst>
              </a:tr>
              <a:tr h="263665">
                <a:tc>
                  <a:txBody>
                    <a:bodyPr/>
                    <a:lstStyle/>
                    <a:p>
                      <a:pPr algn="just">
                        <a:lnSpc>
                          <a:spcPct val="115000"/>
                        </a:lnSpc>
                        <a:spcAft>
                          <a:spcPts val="0"/>
                        </a:spcAft>
                      </a:pPr>
                      <a:r>
                        <a:rPr lang="en-GB" sz="1200" b="1" dirty="0">
                          <a:solidFill>
                            <a:schemeClr val="bg1"/>
                          </a:solidFill>
                          <a:effectLst/>
                        </a:rPr>
                        <a:t> </a:t>
                      </a:r>
                      <a:endParaRPr lang="en-GB" sz="1200" b="1" dirty="0">
                        <a:solidFill>
                          <a:schemeClr val="bg1"/>
                        </a:solidFill>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dirty="0">
                          <a:solidFill>
                            <a:schemeClr val="bg1"/>
                          </a:solidFill>
                          <a:effectLst/>
                        </a:rPr>
                        <a:t>Vulnerable victims</a:t>
                      </a:r>
                      <a:endParaRPr lang="en-GB" sz="1400" b="1" dirty="0">
                        <a:solidFill>
                          <a:schemeClr val="bg1"/>
                        </a:solidFill>
                        <a:effectLst/>
                        <a:latin typeface="Calibri"/>
                        <a:ea typeface="Times New Roman"/>
                        <a:cs typeface="Times New Roman"/>
                      </a:endParaRPr>
                    </a:p>
                  </a:txBody>
                  <a:tcPr marL="47961" marR="47961" marT="0" marB="0" anchor="ctr">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7"/>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All victims who are under 18 years of age at the time of the offence.</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8"/>
                  </a:ext>
                </a:extLst>
              </a:tr>
              <a:tr h="28334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Victims whose quality of the evidence is likely to be affected because they:</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9"/>
                  </a:ext>
                </a:extLst>
              </a:tr>
              <a:tr h="224845">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suffer from mental disorder within the meaning of the Mental Health Act 1983</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0"/>
                  </a:ext>
                </a:extLst>
              </a:tr>
              <a:tr h="238713">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have a significant impairment of intelligence and social functioning</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1"/>
                  </a:ext>
                </a:extLst>
              </a:tr>
              <a:tr h="283868">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have a physical disability or is suffering from a physical disorder.</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2"/>
                  </a:ext>
                </a:extLst>
              </a:tr>
              <a:tr h="292517">
                <a:tc>
                  <a:txBody>
                    <a:bodyPr/>
                    <a:lstStyle/>
                    <a:p>
                      <a:pPr algn="just">
                        <a:lnSpc>
                          <a:spcPct val="115000"/>
                        </a:lnSpc>
                        <a:spcAft>
                          <a:spcPts val="0"/>
                        </a:spcAft>
                      </a:pPr>
                      <a:r>
                        <a:rPr lang="en-GB" sz="1200" b="1" dirty="0">
                          <a:solidFill>
                            <a:schemeClr val="bg1"/>
                          </a:solidFill>
                          <a:effectLst/>
                        </a:rPr>
                        <a:t> </a:t>
                      </a:r>
                      <a:endParaRPr lang="en-GB" sz="1200" b="1" dirty="0">
                        <a:solidFill>
                          <a:schemeClr val="bg1"/>
                        </a:solidFill>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dirty="0">
                          <a:solidFill>
                            <a:schemeClr val="bg1"/>
                          </a:solidFill>
                          <a:effectLst/>
                        </a:rPr>
                        <a:t>Intimidated victims</a:t>
                      </a:r>
                      <a:endParaRPr lang="en-GB" sz="1400" b="1" dirty="0">
                        <a:solidFill>
                          <a:schemeClr val="bg1"/>
                        </a:solidFill>
                        <a:effectLst/>
                        <a:latin typeface="Calibri"/>
                        <a:ea typeface="Times New Roman"/>
                        <a:cs typeface="Times New Roman"/>
                      </a:endParaRPr>
                    </a:p>
                  </a:txBody>
                  <a:tcPr marL="47961" marR="47961" marT="0" marB="0" anchor="ctr">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3"/>
                  </a:ext>
                </a:extLst>
              </a:tr>
              <a:tr h="507952">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Victims whose quality of evidence may be affected because of fear or distress about testifying in court.   </a:t>
                      </a:r>
                    </a:p>
                    <a:p>
                      <a:pPr algn="just">
                        <a:lnSpc>
                          <a:spcPct val="115000"/>
                        </a:lnSpc>
                        <a:spcAft>
                          <a:spcPts val="0"/>
                        </a:spcAft>
                      </a:pPr>
                      <a:r>
                        <a:rPr lang="en-GB" sz="1200" dirty="0">
                          <a:effectLst/>
                        </a:rPr>
                        <a:t>When assessing whether a victim is intimidated, the service provider must take account of:</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4"/>
                  </a:ext>
                </a:extLst>
              </a:tr>
              <a:tr h="520890">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behaviour towards the victim on the part of the accused, members of the family or associates of the accused, and any other person who is likely to be an accused or witness in a potential court case</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5"/>
                  </a:ext>
                </a:extLst>
              </a:tr>
              <a:tr h="507952">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the nature and alleged circumstance of the offence to which a potential court case relates. Victims of a sexual offence or human trafficking will automatically be considered to be intimidated</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6"/>
                  </a:ext>
                </a:extLst>
              </a:tr>
              <a:tr h="439231">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the victim’s age and, if relevant, the victim’s social and cultural background, religious beliefs or political opinions, ethnic origin, domestic and employment circumstances.</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7"/>
                  </a:ext>
                </a:extLst>
              </a:tr>
            </a:tbl>
          </a:graphicData>
        </a:graphic>
      </p:graphicFrame>
      <p:sp>
        <p:nvSpPr>
          <p:cNvPr id="11" name="Content Placeholder 1"/>
          <p:cNvSpPr>
            <a:spLocks noGrp="1"/>
          </p:cNvSpPr>
          <p:nvPr>
            <p:ph idx="1"/>
          </p:nvPr>
        </p:nvSpPr>
        <p:spPr>
          <a:xfrm>
            <a:off x="325120" y="1066800"/>
            <a:ext cx="1403668" cy="5334000"/>
          </a:xfrm>
        </p:spPr>
        <p:txBody>
          <a:bodyPr rtlCol="0">
            <a:normAutofit/>
          </a:bodyPr>
          <a:lstStyle/>
          <a:p>
            <a:pPr marL="0" indent="0">
              <a:buNone/>
              <a:defRPr/>
            </a:pPr>
            <a:r>
              <a:rPr lang="en-GB" sz="1400" i="1" dirty="0">
                <a:solidFill>
                  <a:schemeClr val="tx1">
                    <a:lumMod val="95000"/>
                    <a:lumOff val="5000"/>
                  </a:schemeClr>
                </a:solidFill>
              </a:rPr>
              <a:t>The victim’s code of practice (VCOP) defines 4 distinct ‘cohorts’ of victims who should qualify for an ‘</a:t>
            </a:r>
            <a:r>
              <a:rPr lang="en-GB" sz="1400" b="1" i="1" dirty="0">
                <a:solidFill>
                  <a:schemeClr val="tx1">
                    <a:lumMod val="95000"/>
                    <a:lumOff val="5000"/>
                  </a:schemeClr>
                </a:solidFill>
              </a:rPr>
              <a:t>enhanced service’ </a:t>
            </a:r>
            <a:r>
              <a:rPr lang="en-GB" sz="1400" i="1" dirty="0">
                <a:solidFill>
                  <a:schemeClr val="tx1">
                    <a:lumMod val="95000"/>
                    <a:lumOff val="5000"/>
                  </a:schemeClr>
                </a:solidFill>
              </a:rPr>
              <a:t>and referral to support</a:t>
            </a:r>
          </a:p>
          <a:p>
            <a:pPr marL="0" indent="0">
              <a:buNone/>
              <a:defRPr/>
            </a:pPr>
            <a:endParaRPr lang="en-GB" dirty="0">
              <a:solidFill>
                <a:srgbClr val="FF0000"/>
              </a:solidFill>
            </a:endParaRPr>
          </a:p>
        </p:txBody>
      </p:sp>
    </p:spTree>
    <p:extLst>
      <p:ext uri="{BB962C8B-B14F-4D97-AF65-F5344CB8AC3E}">
        <p14:creationId xmlns:p14="http://schemas.microsoft.com/office/powerpoint/2010/main" val="32967720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F3CCCB-012D-8B3E-8A84-A573D46BF923}"/>
              </a:ext>
            </a:extLst>
          </p:cNvPr>
          <p:cNvSpPr>
            <a:spLocks noGrp="1"/>
          </p:cNvSpPr>
          <p:nvPr>
            <p:ph type="title"/>
          </p:nvPr>
        </p:nvSpPr>
        <p:spPr>
          <a:xfrm>
            <a:off x="838200" y="365125"/>
            <a:ext cx="10515600" cy="1325563"/>
          </a:xfrm>
        </p:spPr>
        <p:txBody>
          <a:bodyPr>
            <a:normAutofit/>
          </a:bodyPr>
          <a:lstStyle/>
          <a:p>
            <a:r>
              <a:rPr lang="en-US" sz="5400">
                <a:cs typeface="Calibri Light"/>
              </a:rPr>
              <a:t>Special Measures</a:t>
            </a:r>
          </a:p>
        </p:txBody>
      </p:sp>
      <p:sp>
        <p:nvSpPr>
          <p:cNvPr id="1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1F3C87-8263-0271-7B12-8083F69CB902}"/>
              </a:ext>
            </a:extLst>
          </p:cNvPr>
          <p:cNvSpPr>
            <a:spLocks noGrp="1"/>
          </p:cNvSpPr>
          <p:nvPr>
            <p:ph idx="1"/>
          </p:nvPr>
        </p:nvSpPr>
        <p:spPr>
          <a:xfrm>
            <a:off x="838200" y="1929384"/>
            <a:ext cx="10515600" cy="4251960"/>
          </a:xfrm>
        </p:spPr>
        <p:txBody>
          <a:bodyPr vert="horz" lIns="91440" tIns="45720" rIns="91440" bIns="45720" rtlCol="0">
            <a:normAutofit/>
          </a:bodyPr>
          <a:lstStyle/>
          <a:p>
            <a:r>
              <a:rPr lang="en-US" dirty="0">
                <a:ea typeface="+mn-lt"/>
                <a:cs typeface="+mn-lt"/>
              </a:rPr>
              <a:t>These are in place so that those who need extra support to give the very best evidence in court</a:t>
            </a:r>
          </a:p>
          <a:p>
            <a:pPr>
              <a:spcBef>
                <a:spcPct val="30000"/>
              </a:spcBef>
              <a:spcAft>
                <a:spcPct val="0"/>
              </a:spcAft>
            </a:pPr>
            <a:r>
              <a:rPr lang="en-GB" dirty="0">
                <a:ea typeface="+mn-lt"/>
                <a:cs typeface="+mn-lt"/>
              </a:rPr>
              <a:t>The Youth Justice and Criminal Evidence Act 1999 set out a number of special measures that assist vulnerable and intimidated witnesses (both adults &amp; children) to improve the quality of their evidence.</a:t>
            </a:r>
            <a:endParaRPr lang="en-US" dirty="0">
              <a:ea typeface="+mn-lt"/>
              <a:cs typeface="+mn-lt"/>
            </a:endParaRPr>
          </a:p>
          <a:p>
            <a:pPr>
              <a:spcBef>
                <a:spcPts val="0"/>
              </a:spcBef>
            </a:pPr>
            <a:r>
              <a:rPr lang="en-GB" dirty="0">
                <a:ea typeface="+mn-lt"/>
                <a:cs typeface="+mn-lt"/>
              </a:rPr>
              <a:t>Achieving Best Evidence </a:t>
            </a:r>
            <a:endParaRPr lang="en-US" dirty="0">
              <a:ea typeface="+mn-lt"/>
              <a:cs typeface="+mn-lt"/>
            </a:endParaRPr>
          </a:p>
          <a:p>
            <a:pPr>
              <a:spcBef>
                <a:spcPts val="0"/>
              </a:spcBef>
            </a:pPr>
            <a:r>
              <a:rPr lang="en-GB" dirty="0">
                <a:ea typeface="+mn-lt"/>
                <a:cs typeface="+mn-lt"/>
              </a:rPr>
              <a:t>Vulnerable witnesses include children under 18 years old and people with a mental disorder, people significantly impaired by intelligence and social functioning, people with a physical disability.</a:t>
            </a:r>
          </a:p>
          <a:p>
            <a:endParaRPr lang="en-US" sz="2200" dirty="0">
              <a:ea typeface="Calibri" panose="020F0502020204030204"/>
              <a:cs typeface="Calibri" panose="020F0502020204030204"/>
            </a:endParaRPr>
          </a:p>
          <a:p>
            <a:endParaRPr lang="en-US" sz="2200" dirty="0"/>
          </a:p>
        </p:txBody>
      </p:sp>
    </p:spTree>
    <p:extLst>
      <p:ext uri="{BB962C8B-B14F-4D97-AF65-F5344CB8AC3E}">
        <p14:creationId xmlns:p14="http://schemas.microsoft.com/office/powerpoint/2010/main" val="22411644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2E4AB-AA3E-67C5-3192-E9A70393EC98}"/>
              </a:ext>
            </a:extLst>
          </p:cNvPr>
          <p:cNvSpPr>
            <a:spLocks noGrp="1"/>
          </p:cNvSpPr>
          <p:nvPr>
            <p:ph type="title"/>
          </p:nvPr>
        </p:nvSpPr>
        <p:spPr>
          <a:xfrm>
            <a:off x="838200" y="365125"/>
            <a:ext cx="10515600" cy="549186"/>
          </a:xfrm>
        </p:spPr>
        <p:txBody>
          <a:bodyPr>
            <a:normAutofit/>
          </a:bodyPr>
          <a:lstStyle/>
          <a:p>
            <a:r>
              <a:rPr lang="en-US" sz="3200" dirty="0">
                <a:cs typeface="Calibri Light"/>
              </a:rPr>
              <a:t>Special Measures </a:t>
            </a:r>
            <a:endParaRPr lang="en-US" sz="3200">
              <a:cs typeface="Calibri Light"/>
            </a:endParaRPr>
          </a:p>
        </p:txBody>
      </p:sp>
      <p:sp>
        <p:nvSpPr>
          <p:cNvPr id="3" name="Content Placeholder 2">
            <a:extLst>
              <a:ext uri="{FF2B5EF4-FFF2-40B4-BE49-F238E27FC236}">
                <a16:creationId xmlns:a16="http://schemas.microsoft.com/office/drawing/2014/main" id="{2D644C29-7A7F-FC89-1053-2CF9B83B6923}"/>
              </a:ext>
            </a:extLst>
          </p:cNvPr>
          <p:cNvSpPr>
            <a:spLocks noGrp="1"/>
          </p:cNvSpPr>
          <p:nvPr>
            <p:ph idx="1"/>
          </p:nvPr>
        </p:nvSpPr>
        <p:spPr>
          <a:xfrm>
            <a:off x="838200" y="1178644"/>
            <a:ext cx="10515600" cy="4998319"/>
          </a:xfrm>
        </p:spPr>
        <p:txBody>
          <a:bodyPr/>
          <a:lstStyle/>
          <a:p>
            <a:endParaRPr lang="en-US"/>
          </a:p>
        </p:txBody>
      </p:sp>
      <p:graphicFrame>
        <p:nvGraphicFramePr>
          <p:cNvPr id="5" name="Diagram 4">
            <a:extLst>
              <a:ext uri="{FF2B5EF4-FFF2-40B4-BE49-F238E27FC236}">
                <a16:creationId xmlns:a16="http://schemas.microsoft.com/office/drawing/2014/main" id="{42016F6E-6174-5D73-2AC7-1E7FFA0441B8}"/>
              </a:ext>
            </a:extLst>
          </p:cNvPr>
          <p:cNvGraphicFramePr/>
          <p:nvPr>
            <p:extLst>
              <p:ext uri="{D42A27DB-BD31-4B8C-83A1-F6EECF244321}">
                <p14:modId xmlns:p14="http://schemas.microsoft.com/office/powerpoint/2010/main" val="3836539445"/>
              </p:ext>
            </p:extLst>
          </p:nvPr>
        </p:nvGraphicFramePr>
        <p:xfrm>
          <a:off x="1038557" y="1306464"/>
          <a:ext cx="5228428" cy="42040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Diagram 13">
            <a:extLst>
              <a:ext uri="{FF2B5EF4-FFF2-40B4-BE49-F238E27FC236}">
                <a16:creationId xmlns:a16="http://schemas.microsoft.com/office/drawing/2014/main" id="{650407AE-0B1D-BE64-4DED-FAC5A266F93B}"/>
              </a:ext>
            </a:extLst>
          </p:cNvPr>
          <p:cNvGraphicFramePr/>
          <p:nvPr>
            <p:extLst>
              <p:ext uri="{D42A27DB-BD31-4B8C-83A1-F6EECF244321}">
                <p14:modId xmlns:p14="http://schemas.microsoft.com/office/powerpoint/2010/main" val="3624004457"/>
              </p:ext>
            </p:extLst>
          </p:nvPr>
        </p:nvGraphicFramePr>
        <p:xfrm>
          <a:off x="6375608" y="1326951"/>
          <a:ext cx="5228428" cy="42040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782476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BB1902AA-3EDC-4476-8BA7-B2E3FE148E83}"/>
                                            </p:graphicEl>
                                          </p:spTgt>
                                        </p:tgtEl>
                                        <p:attrNameLst>
                                          <p:attrName>style.visibility</p:attrName>
                                        </p:attrNameLst>
                                      </p:cBhvr>
                                      <p:to>
                                        <p:strVal val="visible"/>
                                      </p:to>
                                    </p:set>
                                    <p:animEffect transition="in" filter="fade">
                                      <p:cBhvr>
                                        <p:cTn id="7" dur="500"/>
                                        <p:tgtEl>
                                          <p:spTgt spid="5">
                                            <p:graphicEl>
                                              <a:dgm id="{BB1902AA-3EDC-4476-8BA7-B2E3FE148E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F6CBAD31-2F8A-42D3-8803-0D806601CBE9}"/>
                                            </p:graphicEl>
                                          </p:spTgt>
                                        </p:tgtEl>
                                        <p:attrNameLst>
                                          <p:attrName>style.visibility</p:attrName>
                                        </p:attrNameLst>
                                      </p:cBhvr>
                                      <p:to>
                                        <p:strVal val="visible"/>
                                      </p:to>
                                    </p:set>
                                    <p:animEffect transition="in" filter="fade">
                                      <p:cBhvr>
                                        <p:cTn id="12" dur="500"/>
                                        <p:tgtEl>
                                          <p:spTgt spid="5">
                                            <p:graphicEl>
                                              <a:dgm id="{F6CBAD31-2F8A-42D3-8803-0D806601CBE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01DAB12-D792-47CE-8D69-F4A4ED7B3C08}"/>
                                            </p:graphicEl>
                                          </p:spTgt>
                                        </p:tgtEl>
                                        <p:attrNameLst>
                                          <p:attrName>style.visibility</p:attrName>
                                        </p:attrNameLst>
                                      </p:cBhvr>
                                      <p:to>
                                        <p:strVal val="visible"/>
                                      </p:to>
                                    </p:set>
                                    <p:animEffect transition="in" filter="fade">
                                      <p:cBhvr>
                                        <p:cTn id="15" dur="500"/>
                                        <p:tgtEl>
                                          <p:spTgt spid="5">
                                            <p:graphicEl>
                                              <a:dgm id="{601DAB12-D792-47CE-8D69-F4A4ED7B3C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C84B9DF4-CBB9-476C-A0AD-21174F9780E7}"/>
                                            </p:graphicEl>
                                          </p:spTgt>
                                        </p:tgtEl>
                                        <p:attrNameLst>
                                          <p:attrName>style.visibility</p:attrName>
                                        </p:attrNameLst>
                                      </p:cBhvr>
                                      <p:to>
                                        <p:strVal val="visible"/>
                                      </p:to>
                                    </p:set>
                                    <p:animEffect transition="in" filter="fade">
                                      <p:cBhvr>
                                        <p:cTn id="20" dur="500"/>
                                        <p:tgtEl>
                                          <p:spTgt spid="5">
                                            <p:graphicEl>
                                              <a:dgm id="{C84B9DF4-CBB9-476C-A0AD-21174F9780E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6E8C608E-6F32-481E-A1D8-52F57B72F082}"/>
                                            </p:graphicEl>
                                          </p:spTgt>
                                        </p:tgtEl>
                                        <p:attrNameLst>
                                          <p:attrName>style.visibility</p:attrName>
                                        </p:attrNameLst>
                                      </p:cBhvr>
                                      <p:to>
                                        <p:strVal val="visible"/>
                                      </p:to>
                                    </p:set>
                                    <p:animEffect transition="in" filter="fade">
                                      <p:cBhvr>
                                        <p:cTn id="23" dur="500"/>
                                        <p:tgtEl>
                                          <p:spTgt spid="5">
                                            <p:graphicEl>
                                              <a:dgm id="{6E8C608E-6F32-481E-A1D8-52F57B72F08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graphicEl>
                                              <a:dgm id="{BB1902AA-3EDC-4476-8BA7-B2E3FE148E83}"/>
                                            </p:graphicEl>
                                          </p:spTgt>
                                        </p:tgtEl>
                                        <p:attrNameLst>
                                          <p:attrName>style.visibility</p:attrName>
                                        </p:attrNameLst>
                                      </p:cBhvr>
                                      <p:to>
                                        <p:strVal val="visible"/>
                                      </p:to>
                                    </p:set>
                                    <p:animEffect transition="in" filter="fade">
                                      <p:cBhvr>
                                        <p:cTn id="28" dur="500"/>
                                        <p:tgtEl>
                                          <p:spTgt spid="14">
                                            <p:graphicEl>
                                              <a:dgm id="{BB1902AA-3EDC-4476-8BA7-B2E3FE148E83}"/>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graphicEl>
                                              <a:dgm id="{F6CBAD31-2F8A-42D3-8803-0D806601CBE9}"/>
                                            </p:graphicEl>
                                          </p:spTgt>
                                        </p:tgtEl>
                                        <p:attrNameLst>
                                          <p:attrName>style.visibility</p:attrName>
                                        </p:attrNameLst>
                                      </p:cBhvr>
                                      <p:to>
                                        <p:strVal val="visible"/>
                                      </p:to>
                                    </p:set>
                                    <p:animEffect transition="in" filter="fade">
                                      <p:cBhvr>
                                        <p:cTn id="33" dur="500"/>
                                        <p:tgtEl>
                                          <p:spTgt spid="14">
                                            <p:graphicEl>
                                              <a:dgm id="{F6CBAD31-2F8A-42D3-8803-0D806601CBE9}"/>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graphicEl>
                                              <a:dgm id="{601DAB12-D792-47CE-8D69-F4A4ED7B3C08}"/>
                                            </p:graphicEl>
                                          </p:spTgt>
                                        </p:tgtEl>
                                        <p:attrNameLst>
                                          <p:attrName>style.visibility</p:attrName>
                                        </p:attrNameLst>
                                      </p:cBhvr>
                                      <p:to>
                                        <p:strVal val="visible"/>
                                      </p:to>
                                    </p:set>
                                    <p:animEffect transition="in" filter="fade">
                                      <p:cBhvr>
                                        <p:cTn id="36" dur="500"/>
                                        <p:tgtEl>
                                          <p:spTgt spid="14">
                                            <p:graphicEl>
                                              <a:dgm id="{601DAB12-D792-47CE-8D69-F4A4ED7B3C08}"/>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graphicEl>
                                              <a:dgm id="{C84B9DF4-CBB9-476C-A0AD-21174F9780E7}"/>
                                            </p:graphicEl>
                                          </p:spTgt>
                                        </p:tgtEl>
                                        <p:attrNameLst>
                                          <p:attrName>style.visibility</p:attrName>
                                        </p:attrNameLst>
                                      </p:cBhvr>
                                      <p:to>
                                        <p:strVal val="visible"/>
                                      </p:to>
                                    </p:set>
                                    <p:animEffect transition="in" filter="fade">
                                      <p:cBhvr>
                                        <p:cTn id="41" dur="500"/>
                                        <p:tgtEl>
                                          <p:spTgt spid="14">
                                            <p:graphicEl>
                                              <a:dgm id="{C84B9DF4-CBB9-476C-A0AD-21174F9780E7}"/>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graphicEl>
                                              <a:dgm id="{6E8C608E-6F32-481E-A1D8-52F57B72F082}"/>
                                            </p:graphicEl>
                                          </p:spTgt>
                                        </p:tgtEl>
                                        <p:attrNameLst>
                                          <p:attrName>style.visibility</p:attrName>
                                        </p:attrNameLst>
                                      </p:cBhvr>
                                      <p:to>
                                        <p:strVal val="visible"/>
                                      </p:to>
                                    </p:set>
                                    <p:animEffect transition="in" filter="fade">
                                      <p:cBhvr>
                                        <p:cTn id="44" dur="500"/>
                                        <p:tgtEl>
                                          <p:spTgt spid="14">
                                            <p:graphicEl>
                                              <a:dgm id="{6E8C608E-6F32-481E-A1D8-52F57B72F0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Graphic spid="14"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2E4AB-AA3E-67C5-3192-E9A70393EC98}"/>
              </a:ext>
            </a:extLst>
          </p:cNvPr>
          <p:cNvSpPr>
            <a:spLocks noGrp="1"/>
          </p:cNvSpPr>
          <p:nvPr>
            <p:ph type="title"/>
          </p:nvPr>
        </p:nvSpPr>
        <p:spPr>
          <a:xfrm>
            <a:off x="838200" y="365125"/>
            <a:ext cx="10515600" cy="549186"/>
          </a:xfrm>
        </p:spPr>
        <p:txBody>
          <a:bodyPr>
            <a:normAutofit/>
          </a:bodyPr>
          <a:lstStyle/>
          <a:p>
            <a:r>
              <a:rPr lang="en-US" sz="3200" dirty="0">
                <a:cs typeface="Calibri Light"/>
              </a:rPr>
              <a:t>Special Measures </a:t>
            </a:r>
            <a:endParaRPr lang="en-US" sz="3200">
              <a:cs typeface="Calibri Light"/>
            </a:endParaRPr>
          </a:p>
        </p:txBody>
      </p:sp>
      <p:sp>
        <p:nvSpPr>
          <p:cNvPr id="3" name="Content Placeholder 2">
            <a:extLst>
              <a:ext uri="{FF2B5EF4-FFF2-40B4-BE49-F238E27FC236}">
                <a16:creationId xmlns:a16="http://schemas.microsoft.com/office/drawing/2014/main" id="{2D644C29-7A7F-FC89-1053-2CF9B83B6923}"/>
              </a:ext>
            </a:extLst>
          </p:cNvPr>
          <p:cNvSpPr>
            <a:spLocks noGrp="1"/>
          </p:cNvSpPr>
          <p:nvPr>
            <p:ph idx="1"/>
          </p:nvPr>
        </p:nvSpPr>
        <p:spPr>
          <a:xfrm>
            <a:off x="838200" y="1178644"/>
            <a:ext cx="10515600" cy="4998319"/>
          </a:xfrm>
        </p:spPr>
        <p:txBody>
          <a:bodyPr/>
          <a:lstStyle/>
          <a:p>
            <a:endParaRPr lang="en-US"/>
          </a:p>
        </p:txBody>
      </p:sp>
      <p:graphicFrame>
        <p:nvGraphicFramePr>
          <p:cNvPr id="5" name="Diagram 4">
            <a:extLst>
              <a:ext uri="{FF2B5EF4-FFF2-40B4-BE49-F238E27FC236}">
                <a16:creationId xmlns:a16="http://schemas.microsoft.com/office/drawing/2014/main" id="{42016F6E-6174-5D73-2AC7-1E7FFA0441B8}"/>
              </a:ext>
            </a:extLst>
          </p:cNvPr>
          <p:cNvGraphicFramePr/>
          <p:nvPr>
            <p:extLst>
              <p:ext uri="{D42A27DB-BD31-4B8C-83A1-F6EECF244321}">
                <p14:modId xmlns:p14="http://schemas.microsoft.com/office/powerpoint/2010/main" val="3274807213"/>
              </p:ext>
            </p:extLst>
          </p:nvPr>
        </p:nvGraphicFramePr>
        <p:xfrm>
          <a:off x="1038557" y="1306464"/>
          <a:ext cx="5228428" cy="42040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Diagram 13">
            <a:extLst>
              <a:ext uri="{FF2B5EF4-FFF2-40B4-BE49-F238E27FC236}">
                <a16:creationId xmlns:a16="http://schemas.microsoft.com/office/drawing/2014/main" id="{650407AE-0B1D-BE64-4DED-FAC5A266F93B}"/>
              </a:ext>
            </a:extLst>
          </p:cNvPr>
          <p:cNvGraphicFramePr/>
          <p:nvPr>
            <p:extLst>
              <p:ext uri="{D42A27DB-BD31-4B8C-83A1-F6EECF244321}">
                <p14:modId xmlns:p14="http://schemas.microsoft.com/office/powerpoint/2010/main" val="2494511016"/>
              </p:ext>
            </p:extLst>
          </p:nvPr>
        </p:nvGraphicFramePr>
        <p:xfrm>
          <a:off x="6375608" y="1326951"/>
          <a:ext cx="5228428" cy="42040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6205631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BB1902AA-3EDC-4476-8BA7-B2E3FE148E83}"/>
                                            </p:graphicEl>
                                          </p:spTgt>
                                        </p:tgtEl>
                                        <p:attrNameLst>
                                          <p:attrName>style.visibility</p:attrName>
                                        </p:attrNameLst>
                                      </p:cBhvr>
                                      <p:to>
                                        <p:strVal val="visible"/>
                                      </p:to>
                                    </p:set>
                                    <p:animEffect transition="in" filter="fade">
                                      <p:cBhvr>
                                        <p:cTn id="7" dur="500"/>
                                        <p:tgtEl>
                                          <p:spTgt spid="5">
                                            <p:graphicEl>
                                              <a:dgm id="{BB1902AA-3EDC-4476-8BA7-B2E3FE148E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F6CBAD31-2F8A-42D3-8803-0D806601CBE9}"/>
                                            </p:graphicEl>
                                          </p:spTgt>
                                        </p:tgtEl>
                                        <p:attrNameLst>
                                          <p:attrName>style.visibility</p:attrName>
                                        </p:attrNameLst>
                                      </p:cBhvr>
                                      <p:to>
                                        <p:strVal val="visible"/>
                                      </p:to>
                                    </p:set>
                                    <p:animEffect transition="in" filter="fade">
                                      <p:cBhvr>
                                        <p:cTn id="12" dur="500"/>
                                        <p:tgtEl>
                                          <p:spTgt spid="5">
                                            <p:graphicEl>
                                              <a:dgm id="{F6CBAD31-2F8A-42D3-8803-0D806601CBE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01DAB12-D792-47CE-8D69-F4A4ED7B3C08}"/>
                                            </p:graphicEl>
                                          </p:spTgt>
                                        </p:tgtEl>
                                        <p:attrNameLst>
                                          <p:attrName>style.visibility</p:attrName>
                                        </p:attrNameLst>
                                      </p:cBhvr>
                                      <p:to>
                                        <p:strVal val="visible"/>
                                      </p:to>
                                    </p:set>
                                    <p:animEffect transition="in" filter="fade">
                                      <p:cBhvr>
                                        <p:cTn id="15" dur="500"/>
                                        <p:tgtEl>
                                          <p:spTgt spid="5">
                                            <p:graphicEl>
                                              <a:dgm id="{601DAB12-D792-47CE-8D69-F4A4ED7B3C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C84B9DF4-CBB9-476C-A0AD-21174F9780E7}"/>
                                            </p:graphicEl>
                                          </p:spTgt>
                                        </p:tgtEl>
                                        <p:attrNameLst>
                                          <p:attrName>style.visibility</p:attrName>
                                        </p:attrNameLst>
                                      </p:cBhvr>
                                      <p:to>
                                        <p:strVal val="visible"/>
                                      </p:to>
                                    </p:set>
                                    <p:animEffect transition="in" filter="fade">
                                      <p:cBhvr>
                                        <p:cTn id="20" dur="500"/>
                                        <p:tgtEl>
                                          <p:spTgt spid="5">
                                            <p:graphicEl>
                                              <a:dgm id="{C84B9DF4-CBB9-476C-A0AD-21174F9780E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6E8C608E-6F32-481E-A1D8-52F57B72F082}"/>
                                            </p:graphicEl>
                                          </p:spTgt>
                                        </p:tgtEl>
                                        <p:attrNameLst>
                                          <p:attrName>style.visibility</p:attrName>
                                        </p:attrNameLst>
                                      </p:cBhvr>
                                      <p:to>
                                        <p:strVal val="visible"/>
                                      </p:to>
                                    </p:set>
                                    <p:animEffect transition="in" filter="fade">
                                      <p:cBhvr>
                                        <p:cTn id="23" dur="500"/>
                                        <p:tgtEl>
                                          <p:spTgt spid="5">
                                            <p:graphicEl>
                                              <a:dgm id="{6E8C608E-6F32-481E-A1D8-52F57B72F08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graphicEl>
                                              <a:dgm id="{BB1902AA-3EDC-4476-8BA7-B2E3FE148E83}"/>
                                            </p:graphicEl>
                                          </p:spTgt>
                                        </p:tgtEl>
                                        <p:attrNameLst>
                                          <p:attrName>style.visibility</p:attrName>
                                        </p:attrNameLst>
                                      </p:cBhvr>
                                      <p:to>
                                        <p:strVal val="visible"/>
                                      </p:to>
                                    </p:set>
                                    <p:animEffect transition="in" filter="fade">
                                      <p:cBhvr>
                                        <p:cTn id="28" dur="500"/>
                                        <p:tgtEl>
                                          <p:spTgt spid="14">
                                            <p:graphicEl>
                                              <a:dgm id="{BB1902AA-3EDC-4476-8BA7-B2E3FE148E83}"/>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graphicEl>
                                              <a:dgm id="{F6CBAD31-2F8A-42D3-8803-0D806601CBE9}"/>
                                            </p:graphicEl>
                                          </p:spTgt>
                                        </p:tgtEl>
                                        <p:attrNameLst>
                                          <p:attrName>style.visibility</p:attrName>
                                        </p:attrNameLst>
                                      </p:cBhvr>
                                      <p:to>
                                        <p:strVal val="visible"/>
                                      </p:to>
                                    </p:set>
                                    <p:animEffect transition="in" filter="fade">
                                      <p:cBhvr>
                                        <p:cTn id="33" dur="500"/>
                                        <p:tgtEl>
                                          <p:spTgt spid="14">
                                            <p:graphicEl>
                                              <a:dgm id="{F6CBAD31-2F8A-42D3-8803-0D806601CBE9}"/>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graphicEl>
                                              <a:dgm id="{601DAB12-D792-47CE-8D69-F4A4ED7B3C08}"/>
                                            </p:graphicEl>
                                          </p:spTgt>
                                        </p:tgtEl>
                                        <p:attrNameLst>
                                          <p:attrName>style.visibility</p:attrName>
                                        </p:attrNameLst>
                                      </p:cBhvr>
                                      <p:to>
                                        <p:strVal val="visible"/>
                                      </p:to>
                                    </p:set>
                                    <p:animEffect transition="in" filter="fade">
                                      <p:cBhvr>
                                        <p:cTn id="36" dur="500"/>
                                        <p:tgtEl>
                                          <p:spTgt spid="14">
                                            <p:graphicEl>
                                              <a:dgm id="{601DAB12-D792-47CE-8D69-F4A4ED7B3C08}"/>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graphicEl>
                                              <a:dgm id="{C84B9DF4-CBB9-476C-A0AD-21174F9780E7}"/>
                                            </p:graphicEl>
                                          </p:spTgt>
                                        </p:tgtEl>
                                        <p:attrNameLst>
                                          <p:attrName>style.visibility</p:attrName>
                                        </p:attrNameLst>
                                      </p:cBhvr>
                                      <p:to>
                                        <p:strVal val="visible"/>
                                      </p:to>
                                    </p:set>
                                    <p:animEffect transition="in" filter="fade">
                                      <p:cBhvr>
                                        <p:cTn id="41" dur="500"/>
                                        <p:tgtEl>
                                          <p:spTgt spid="14">
                                            <p:graphicEl>
                                              <a:dgm id="{C84B9DF4-CBB9-476C-A0AD-21174F9780E7}"/>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graphicEl>
                                              <a:dgm id="{6E8C608E-6F32-481E-A1D8-52F57B72F082}"/>
                                            </p:graphicEl>
                                          </p:spTgt>
                                        </p:tgtEl>
                                        <p:attrNameLst>
                                          <p:attrName>style.visibility</p:attrName>
                                        </p:attrNameLst>
                                      </p:cBhvr>
                                      <p:to>
                                        <p:strVal val="visible"/>
                                      </p:to>
                                    </p:set>
                                    <p:animEffect transition="in" filter="fade">
                                      <p:cBhvr>
                                        <p:cTn id="44" dur="500"/>
                                        <p:tgtEl>
                                          <p:spTgt spid="14">
                                            <p:graphicEl>
                                              <a:dgm id="{6E8C608E-6F32-481E-A1D8-52F57B72F0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Graphic spid="14" grpId="0">
        <p:bldSub>
          <a:bldDgm bld="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9E684FF-F68D-25FA-C2EF-00DCA799CA64}"/>
              </a:ext>
            </a:extLst>
          </p:cNvPr>
          <p:cNvSpPr>
            <a:spLocks noGrp="1"/>
          </p:cNvSpPr>
          <p:nvPr>
            <p:ph type="title"/>
          </p:nvPr>
        </p:nvSpPr>
        <p:spPr>
          <a:xfrm>
            <a:off x="838200" y="365125"/>
            <a:ext cx="10515600" cy="1325563"/>
          </a:xfrm>
        </p:spPr>
        <p:txBody>
          <a:bodyPr>
            <a:normAutofit/>
          </a:bodyPr>
          <a:lstStyle/>
          <a:p>
            <a:r>
              <a:rPr lang="en-US" b="1">
                <a:ea typeface="+mj-lt"/>
                <a:cs typeface="+mj-lt"/>
              </a:rPr>
              <a:t>Witness Care Units (WCUs)</a:t>
            </a:r>
            <a:endParaRPr lang="en-US"/>
          </a:p>
          <a:p>
            <a:endParaRPr lang="en-US">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4A75A31-1F04-003E-9AA9-5137AD9FD448}"/>
              </a:ext>
            </a:extLst>
          </p:cNvPr>
          <p:cNvSpPr>
            <a:spLocks noGrp="1"/>
          </p:cNvSpPr>
          <p:nvPr>
            <p:ph idx="1"/>
          </p:nvPr>
        </p:nvSpPr>
        <p:spPr>
          <a:xfrm>
            <a:off x="838200" y="1825625"/>
            <a:ext cx="10515600" cy="4351338"/>
          </a:xfrm>
        </p:spPr>
        <p:txBody>
          <a:bodyPr vert="horz" lIns="91440" tIns="45720" rIns="91440" bIns="45720" rtlCol="0">
            <a:normAutofit/>
          </a:bodyPr>
          <a:lstStyle/>
          <a:p>
            <a:r>
              <a:rPr lang="en-US">
                <a:ea typeface="+mn-lt"/>
                <a:cs typeface="+mn-lt"/>
              </a:rPr>
              <a:t>Provide single point of contact for victims &amp; witnesses</a:t>
            </a:r>
            <a:endParaRPr lang="en-US">
              <a:cs typeface="Calibri" panose="020F0502020204030204"/>
            </a:endParaRPr>
          </a:p>
          <a:p>
            <a:r>
              <a:rPr lang="en-US">
                <a:ea typeface="+mn-lt"/>
                <a:cs typeface="+mn-lt"/>
              </a:rPr>
              <a:t>Keep witnesses informed about their case</a:t>
            </a:r>
            <a:endParaRPr lang="en-US"/>
          </a:p>
          <a:p>
            <a:r>
              <a:rPr lang="en-US">
                <a:ea typeface="+mn-lt"/>
                <a:cs typeface="+mn-lt"/>
              </a:rPr>
              <a:t>Conduct a needs assessment &amp; arrange tailored support for witnesses</a:t>
            </a:r>
            <a:endParaRPr lang="en-US"/>
          </a:p>
          <a:p>
            <a:r>
              <a:rPr lang="en-US">
                <a:ea typeface="+mn-lt"/>
                <a:cs typeface="+mn-lt"/>
              </a:rPr>
              <a:t>Provide a dedicated witness care officer</a:t>
            </a:r>
            <a:endParaRPr lang="en-US"/>
          </a:p>
          <a:p>
            <a:endParaRPr lang="en-US">
              <a:cs typeface="Calibri"/>
            </a:endParaRPr>
          </a:p>
        </p:txBody>
      </p:sp>
    </p:spTree>
    <p:extLst>
      <p:ext uri="{BB962C8B-B14F-4D97-AF65-F5344CB8AC3E}">
        <p14:creationId xmlns:p14="http://schemas.microsoft.com/office/powerpoint/2010/main" val="1866894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E9D20-2773-414B-3968-41F2D287784D}"/>
              </a:ext>
            </a:extLst>
          </p:cNvPr>
          <p:cNvSpPr>
            <a:spLocks noGrp="1"/>
          </p:cNvSpPr>
          <p:nvPr>
            <p:ph type="title"/>
          </p:nvPr>
        </p:nvSpPr>
        <p:spPr>
          <a:xfrm>
            <a:off x="686834" y="1153572"/>
            <a:ext cx="3200400" cy="4461163"/>
          </a:xfrm>
        </p:spPr>
        <p:txBody>
          <a:bodyPr>
            <a:normAutofit/>
          </a:bodyPr>
          <a:lstStyle/>
          <a:p>
            <a:r>
              <a:rPr lang="en-US" b="1">
                <a:solidFill>
                  <a:srgbClr val="FFFFFF"/>
                </a:solidFill>
                <a:cs typeface="Calibri Light"/>
              </a:rPr>
              <a:t>Victims = </a:t>
            </a:r>
            <a:r>
              <a:rPr lang="en-US" b="1">
                <a:solidFill>
                  <a:srgbClr val="FFFFFF"/>
                </a:solidFill>
                <a:ea typeface="+mj-lt"/>
                <a:cs typeface="+mj-lt"/>
              </a:rPr>
              <a:t>Family Liaison Overview</a:t>
            </a:r>
            <a:endParaRPr lang="en-US" b="1">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F6860F-8825-EE96-C63A-4AF1F883C5D7}"/>
              </a:ext>
            </a:extLst>
          </p:cNvPr>
          <p:cNvSpPr>
            <a:spLocks noGrp="1"/>
          </p:cNvSpPr>
          <p:nvPr>
            <p:ph idx="1"/>
          </p:nvPr>
        </p:nvSpPr>
        <p:spPr>
          <a:xfrm>
            <a:off x="4447308" y="203156"/>
            <a:ext cx="6906491" cy="5973807"/>
          </a:xfrm>
        </p:spPr>
        <p:txBody>
          <a:bodyPr vert="horz" lIns="91440" tIns="45720" rIns="91440" bIns="45720" rtlCol="0" anchor="ctr">
            <a:normAutofit lnSpcReduction="10000"/>
          </a:bodyPr>
          <a:lstStyle/>
          <a:p>
            <a:endParaRPr lang="en-US">
              <a:ea typeface="+mn-lt"/>
              <a:cs typeface="+mn-lt"/>
            </a:endParaRPr>
          </a:p>
          <a:p>
            <a:r>
              <a:rPr lang="en-US">
                <a:ea typeface="+mn-lt"/>
                <a:cs typeface="+mn-lt"/>
              </a:rPr>
              <a:t>FLOs are specially trained to provide a two-way flow of information between bereaved families and investigation teams. Usually assigned to incidents such as fatal accidents, murders or unexplained deaths, or disasters involving multiple fatalities.</a:t>
            </a:r>
            <a:endParaRPr lang="en-US">
              <a:cs typeface="Calibri"/>
            </a:endParaRPr>
          </a:p>
          <a:p>
            <a:r>
              <a:rPr lang="en-US">
                <a:cs typeface="Calibri"/>
              </a:rPr>
              <a:t>How Family Liaison can provide additional information regarding support to officers in providing victim care</a:t>
            </a:r>
            <a:endParaRPr lang="en-US">
              <a:ea typeface="+mn-lt"/>
              <a:cs typeface="+mn-lt"/>
            </a:endParaRPr>
          </a:p>
          <a:p>
            <a:r>
              <a:rPr lang="en-US">
                <a:cs typeface="Calibri"/>
              </a:rPr>
              <a:t>Reducing the potential for victims to become dependent on police</a:t>
            </a:r>
            <a:endParaRPr lang="en-US">
              <a:ea typeface="+mn-lt"/>
              <a:cs typeface="+mn-lt"/>
            </a:endParaRPr>
          </a:p>
          <a:p>
            <a:r>
              <a:rPr lang="en-US">
                <a:cs typeface="Calibri"/>
              </a:rPr>
              <a:t>Creating an exit strategy</a:t>
            </a:r>
            <a:endParaRPr lang="en-US">
              <a:ea typeface="+mn-lt"/>
              <a:cs typeface="+mn-lt"/>
            </a:endParaRPr>
          </a:p>
          <a:p>
            <a:r>
              <a:rPr lang="en-US">
                <a:cs typeface="Calibri"/>
              </a:rPr>
              <a:t>Managing complaints, sharing good practice &amp; lessons learned</a:t>
            </a:r>
            <a:endParaRPr lang="en-US">
              <a:ea typeface="+mn-lt"/>
              <a:cs typeface="+mn-lt"/>
            </a:endParaRPr>
          </a:p>
          <a:p>
            <a:endParaRPr lang="en-US">
              <a:cs typeface="Calibri"/>
            </a:endParaRPr>
          </a:p>
          <a:p>
            <a:endParaRPr lang="en-US">
              <a:cs typeface="Calibri"/>
            </a:endParaRPr>
          </a:p>
        </p:txBody>
      </p:sp>
    </p:spTree>
    <p:extLst>
      <p:ext uri="{BB962C8B-B14F-4D97-AF65-F5344CB8AC3E}">
        <p14:creationId xmlns:p14="http://schemas.microsoft.com/office/powerpoint/2010/main" val="3217796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0C5F0-6354-719E-DCEB-3DD2914A6C1A}"/>
              </a:ext>
            </a:extLst>
          </p:cNvPr>
          <p:cNvSpPr>
            <a:spLocks noGrp="1"/>
          </p:cNvSpPr>
          <p:nvPr>
            <p:ph type="title"/>
          </p:nvPr>
        </p:nvSpPr>
        <p:spPr/>
        <p:txBody>
          <a:bodyPr/>
          <a:lstStyle/>
          <a:p>
            <a:r>
              <a:rPr lang="en-GB" dirty="0"/>
              <a:t>Restorative Justice </a:t>
            </a:r>
            <a:endParaRPr lang="en-US" dirty="0"/>
          </a:p>
        </p:txBody>
      </p:sp>
      <p:pic>
        <p:nvPicPr>
          <p:cNvPr id="4" name="Picture 4" descr="Text&#10;&#10;Description automatically generated">
            <a:extLst>
              <a:ext uri="{FF2B5EF4-FFF2-40B4-BE49-F238E27FC236}">
                <a16:creationId xmlns:a16="http://schemas.microsoft.com/office/drawing/2014/main" id="{159FF9F2-19F6-8D72-DD9F-27896CF02452}"/>
              </a:ext>
            </a:extLst>
          </p:cNvPr>
          <p:cNvPicPr>
            <a:picLocks noGrp="1" noChangeAspect="1"/>
          </p:cNvPicPr>
          <p:nvPr>
            <p:ph idx="1"/>
          </p:nvPr>
        </p:nvPicPr>
        <p:blipFill>
          <a:blip r:embed="rId3"/>
          <a:stretch>
            <a:fillRect/>
          </a:stretch>
        </p:blipFill>
        <p:spPr>
          <a:xfrm>
            <a:off x="838200" y="1825625"/>
            <a:ext cx="10097269" cy="4351338"/>
          </a:xfrm>
        </p:spPr>
      </p:pic>
    </p:spTree>
    <p:extLst>
      <p:ext uri="{BB962C8B-B14F-4D97-AF65-F5344CB8AC3E}">
        <p14:creationId xmlns:p14="http://schemas.microsoft.com/office/powerpoint/2010/main" val="33398313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Restorative Justice</a:t>
            </a:r>
          </a:p>
        </p:txBody>
      </p:sp>
      <p:sp>
        <p:nvSpPr>
          <p:cNvPr id="3" name="Content Placeholder 2"/>
          <p:cNvSpPr>
            <a:spLocks noGrp="1"/>
          </p:cNvSpPr>
          <p:nvPr>
            <p:ph idx="1"/>
          </p:nvPr>
        </p:nvSpPr>
        <p:spPr>
          <a:xfrm>
            <a:off x="838200" y="1485900"/>
            <a:ext cx="10515600" cy="4691063"/>
          </a:xfrm>
        </p:spPr>
        <p:txBody>
          <a:bodyPr/>
          <a:lstStyle/>
          <a:p>
            <a:r>
              <a:rPr lang="en-GB" dirty="0"/>
              <a:t>Brings together victims &amp; those responsible for the crime.</a:t>
            </a:r>
          </a:p>
          <a:p>
            <a:r>
              <a:rPr lang="en-GB" dirty="0"/>
              <a:t>It gives victims the chance to have their say, to get answers to their questions, and to move on with their lives.</a:t>
            </a:r>
          </a:p>
          <a:p>
            <a:r>
              <a:rPr lang="en-GB" dirty="0"/>
              <a:t>Gives offenders the opportunity to look at their behaviour and the impact it has had on the victim’s life.</a:t>
            </a:r>
          </a:p>
          <a:p>
            <a:r>
              <a:rPr lang="en-GB" dirty="0"/>
              <a:t>Research shown that 85% of victims were satisfied / reoffending rates reduced</a:t>
            </a:r>
          </a:p>
          <a:p>
            <a:r>
              <a:rPr lang="en-GB" dirty="0"/>
              <a:t> Rules around the use / trained leader / offender must accept responsibility </a:t>
            </a:r>
          </a:p>
        </p:txBody>
      </p:sp>
    </p:spTree>
    <p:extLst>
      <p:ext uri="{BB962C8B-B14F-4D97-AF65-F5344CB8AC3E}">
        <p14:creationId xmlns:p14="http://schemas.microsoft.com/office/powerpoint/2010/main" val="11789274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9D7DE-BBE8-4A52-94D1-EC2D21DA180B}"/>
              </a:ext>
            </a:extLst>
          </p:cNvPr>
          <p:cNvSpPr>
            <a:spLocks noGrp="1"/>
          </p:cNvSpPr>
          <p:nvPr>
            <p:ph type="title"/>
          </p:nvPr>
        </p:nvSpPr>
        <p:spPr>
          <a:xfrm>
            <a:off x="838200" y="365126"/>
            <a:ext cx="10515600" cy="893832"/>
          </a:xfrm>
        </p:spPr>
        <p:txBody>
          <a:bodyPr/>
          <a:lstStyle/>
          <a:p>
            <a:r>
              <a:rPr lang="en-GB" dirty="0"/>
              <a:t>Restorative Approach / Justice</a:t>
            </a:r>
          </a:p>
        </p:txBody>
      </p:sp>
      <p:sp>
        <p:nvSpPr>
          <p:cNvPr id="3" name="Content Placeholder 2">
            <a:extLst>
              <a:ext uri="{FF2B5EF4-FFF2-40B4-BE49-F238E27FC236}">
                <a16:creationId xmlns:a16="http://schemas.microsoft.com/office/drawing/2014/main" id="{08AAAA53-38BD-4118-A12D-D6DC0E8CC1D8}"/>
              </a:ext>
            </a:extLst>
          </p:cNvPr>
          <p:cNvSpPr>
            <a:spLocks noGrp="1"/>
          </p:cNvSpPr>
          <p:nvPr>
            <p:ph idx="1"/>
          </p:nvPr>
        </p:nvSpPr>
        <p:spPr>
          <a:xfrm>
            <a:off x="838200" y="1444487"/>
            <a:ext cx="10515600" cy="4732476"/>
          </a:xfrm>
        </p:spPr>
        <p:txBody>
          <a:bodyPr/>
          <a:lstStyle/>
          <a:p>
            <a:r>
              <a:rPr lang="en-GB" dirty="0"/>
              <a:t>Save’s money - diverting people away from prosecution and by reducing reoffending</a:t>
            </a:r>
          </a:p>
          <a:p>
            <a:r>
              <a:rPr lang="en-GB" dirty="0"/>
              <a:t>Saving the whole CJS</a:t>
            </a:r>
          </a:p>
          <a:p>
            <a:r>
              <a:rPr lang="en-GB" dirty="0"/>
              <a:t>Needs of victims </a:t>
            </a:r>
          </a:p>
          <a:p>
            <a:r>
              <a:rPr lang="en-GB" dirty="0"/>
              <a:t>Reduces the frequency of reoffending.</a:t>
            </a:r>
          </a:p>
          <a:p>
            <a:r>
              <a:rPr lang="en-GB" dirty="0"/>
              <a:t>Improves victim satisfaction</a:t>
            </a:r>
          </a:p>
          <a:p>
            <a:r>
              <a:rPr lang="en-GB" dirty="0"/>
              <a:t>Victim’s commissioner – Review conducted: RJ could be used more, victims were satisfied, RJ satisfied the victim’s needs.  </a:t>
            </a:r>
          </a:p>
        </p:txBody>
      </p:sp>
    </p:spTree>
    <p:extLst>
      <p:ext uri="{BB962C8B-B14F-4D97-AF65-F5344CB8AC3E}">
        <p14:creationId xmlns:p14="http://schemas.microsoft.com/office/powerpoint/2010/main" val="10317899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2FFB-0C1F-A5DB-099D-68F3C13E159C}"/>
              </a:ext>
            </a:extLst>
          </p:cNvPr>
          <p:cNvSpPr>
            <a:spLocks noGrp="1"/>
          </p:cNvSpPr>
          <p:nvPr>
            <p:ph type="title"/>
          </p:nvPr>
        </p:nvSpPr>
        <p:spPr/>
        <p:txBody>
          <a:bodyPr/>
          <a:lstStyle/>
          <a:p>
            <a:r>
              <a:rPr lang="en-GB" dirty="0"/>
              <a:t>Victimisation &amp; becoming a perpetrator </a:t>
            </a:r>
          </a:p>
        </p:txBody>
      </p:sp>
      <p:sp>
        <p:nvSpPr>
          <p:cNvPr id="3" name="Content Placeholder 2">
            <a:extLst>
              <a:ext uri="{FF2B5EF4-FFF2-40B4-BE49-F238E27FC236}">
                <a16:creationId xmlns:a16="http://schemas.microsoft.com/office/drawing/2014/main" id="{3FEF356C-64AA-4F48-23B1-3689D0583C1B}"/>
              </a:ext>
            </a:extLst>
          </p:cNvPr>
          <p:cNvSpPr>
            <a:spLocks noGrp="1"/>
          </p:cNvSpPr>
          <p:nvPr>
            <p:ph idx="1"/>
          </p:nvPr>
        </p:nvSpPr>
        <p:spPr/>
        <p:txBody>
          <a:bodyPr/>
          <a:lstStyle/>
          <a:p>
            <a:r>
              <a:rPr lang="en-GB" dirty="0"/>
              <a:t>Victimisation not the end point</a:t>
            </a:r>
          </a:p>
          <a:p>
            <a:r>
              <a:rPr lang="en-GB" dirty="0"/>
              <a:t>Being a victim can lead to being the offender</a:t>
            </a:r>
          </a:p>
          <a:p>
            <a:r>
              <a:rPr lang="en-GB" dirty="0"/>
              <a:t>Plummer &amp; </a:t>
            </a:r>
            <a:r>
              <a:rPr lang="en-GB" dirty="0" err="1"/>
              <a:t>Cossins</a:t>
            </a:r>
            <a:r>
              <a:rPr lang="en-GB" dirty="0"/>
              <a:t> (2018) victim of child sexual abuse major factor to becoming an offender</a:t>
            </a:r>
          </a:p>
          <a:p>
            <a:pPr algn="ctr"/>
            <a:r>
              <a:rPr lang="en-GB" dirty="0"/>
              <a:t>“</a:t>
            </a:r>
            <a:r>
              <a:rPr lang="en-GB" i="1" dirty="0"/>
              <a:t>existence of a cycle of abuse for male child sexual abuse victims who had experienced particular abuse characteristics”</a:t>
            </a:r>
          </a:p>
        </p:txBody>
      </p:sp>
    </p:spTree>
    <p:extLst>
      <p:ext uri="{BB962C8B-B14F-4D97-AF65-F5344CB8AC3E}">
        <p14:creationId xmlns:p14="http://schemas.microsoft.com/office/powerpoint/2010/main" val="40763046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A0F71-F678-F17D-649B-9075EA67A89F}"/>
              </a:ext>
            </a:extLst>
          </p:cNvPr>
          <p:cNvSpPr>
            <a:spLocks noGrp="1"/>
          </p:cNvSpPr>
          <p:nvPr>
            <p:ph type="title"/>
          </p:nvPr>
        </p:nvSpPr>
        <p:spPr/>
        <p:txBody>
          <a:bodyPr/>
          <a:lstStyle/>
          <a:p>
            <a:r>
              <a:rPr lang="en-US" dirty="0">
                <a:ea typeface="Calibri Light"/>
                <a:cs typeface="Calibri Light"/>
              </a:rPr>
              <a:t>Further Information </a:t>
            </a:r>
            <a:endParaRPr lang="en-US" dirty="0"/>
          </a:p>
        </p:txBody>
      </p:sp>
      <p:sp>
        <p:nvSpPr>
          <p:cNvPr id="3" name="Content Placeholder 2">
            <a:extLst>
              <a:ext uri="{FF2B5EF4-FFF2-40B4-BE49-F238E27FC236}">
                <a16:creationId xmlns:a16="http://schemas.microsoft.com/office/drawing/2014/main" id="{A944DCF7-7B90-FA8F-74AF-913B4EFD0783}"/>
              </a:ext>
            </a:extLst>
          </p:cNvPr>
          <p:cNvSpPr>
            <a:spLocks noGrp="1"/>
          </p:cNvSpPr>
          <p:nvPr>
            <p:ph idx="1"/>
          </p:nvPr>
        </p:nvSpPr>
        <p:spPr/>
        <p:txBody>
          <a:bodyPr vert="horz" lIns="91440" tIns="45720" rIns="91440" bIns="45720" rtlCol="0" anchor="t">
            <a:normAutofit/>
          </a:bodyPr>
          <a:lstStyle/>
          <a:p>
            <a:pPr algn="ctr">
              <a:lnSpc>
                <a:spcPct val="100000"/>
              </a:lnSpc>
              <a:spcBef>
                <a:spcPts val="0"/>
              </a:spcBef>
              <a:spcAft>
                <a:spcPts val="1800"/>
              </a:spcAft>
            </a:pPr>
            <a:r>
              <a:rPr lang="en-US" dirty="0">
                <a:latin typeface="Verdana"/>
                <a:ea typeface="Verdana"/>
                <a:hlinkClick r:id="rId3"/>
              </a:rPr>
              <a:t>http://www.victimsupport.org.uk</a:t>
            </a:r>
            <a:endParaRPr lang="en-US" dirty="0">
              <a:ea typeface="+mn-lt"/>
              <a:cs typeface="+mn-lt"/>
            </a:endParaRPr>
          </a:p>
          <a:p>
            <a:pPr algn="ctr">
              <a:lnSpc>
                <a:spcPct val="100000"/>
              </a:lnSpc>
              <a:spcBef>
                <a:spcPts val="0"/>
              </a:spcBef>
              <a:spcAft>
                <a:spcPts val="1800"/>
              </a:spcAft>
            </a:pPr>
            <a:endParaRPr lang="en-US" dirty="0">
              <a:ea typeface="+mn-lt"/>
              <a:cs typeface="+mn-lt"/>
            </a:endParaRPr>
          </a:p>
          <a:p>
            <a:pPr algn="ctr">
              <a:lnSpc>
                <a:spcPct val="100000"/>
              </a:lnSpc>
              <a:spcBef>
                <a:spcPts val="0"/>
              </a:spcBef>
              <a:spcAft>
                <a:spcPts val="1800"/>
              </a:spcAft>
            </a:pPr>
            <a:r>
              <a:rPr lang="en-GB" dirty="0">
                <a:latin typeface="Verdana"/>
                <a:ea typeface="Verdana"/>
                <a:hlinkClick r:id="rId4"/>
              </a:rPr>
              <a:t>https://www.victimsinformationservice.org.uk</a:t>
            </a:r>
            <a:endParaRPr lang="en-US"/>
          </a:p>
        </p:txBody>
      </p:sp>
    </p:spTree>
    <p:extLst>
      <p:ext uri="{BB962C8B-B14F-4D97-AF65-F5344CB8AC3E}">
        <p14:creationId xmlns:p14="http://schemas.microsoft.com/office/powerpoint/2010/main" val="34699425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44D53-DDE9-4CFE-876C-3FDC1EDF62C4}"/>
              </a:ext>
            </a:extLst>
          </p:cNvPr>
          <p:cNvSpPr>
            <a:spLocks noGrp="1"/>
          </p:cNvSpPr>
          <p:nvPr>
            <p:ph type="title"/>
          </p:nvPr>
        </p:nvSpPr>
        <p:spPr/>
        <p:txBody>
          <a:bodyPr/>
          <a:lstStyle/>
          <a:p>
            <a:r>
              <a:rPr lang="en-GB" dirty="0"/>
              <a:t>Webpages</a:t>
            </a:r>
          </a:p>
        </p:txBody>
      </p:sp>
      <p:sp>
        <p:nvSpPr>
          <p:cNvPr id="3" name="Content Placeholder 2">
            <a:extLst>
              <a:ext uri="{FF2B5EF4-FFF2-40B4-BE49-F238E27FC236}">
                <a16:creationId xmlns:a16="http://schemas.microsoft.com/office/drawing/2014/main" id="{9DB479A1-48C8-4FE8-82EC-B9138A64685A}"/>
              </a:ext>
            </a:extLst>
          </p:cNvPr>
          <p:cNvSpPr>
            <a:spLocks noGrp="1"/>
          </p:cNvSpPr>
          <p:nvPr>
            <p:ph idx="1"/>
          </p:nvPr>
        </p:nvSpPr>
        <p:spPr/>
        <p:txBody>
          <a:bodyPr/>
          <a:lstStyle/>
          <a:p>
            <a:r>
              <a:rPr lang="en-GB" dirty="0">
                <a:hlinkClick r:id="rId2"/>
              </a:rPr>
              <a:t>https://www.cps.gov.uk/sites/default/files/documents/legal_guidance/joint-agency-guide-victim-personal-statement_0.pdf</a:t>
            </a:r>
            <a:endParaRPr lang="en-GB" dirty="0"/>
          </a:p>
          <a:p>
            <a:r>
              <a:rPr lang="en-GB" dirty="0">
                <a:hlinkClick r:id="rId3"/>
              </a:rPr>
              <a:t>https://assets.publishing.service.gov.uk/government/uploads/system/uploads/attachment_data/file/831968/victims-code-poster.pdf</a:t>
            </a:r>
            <a:endParaRPr lang="en-GB" dirty="0"/>
          </a:p>
          <a:p>
            <a:r>
              <a:rPr lang="en-GB" dirty="0">
                <a:hlinkClick r:id="rId2"/>
              </a:rPr>
              <a:t>https://www.cps.gov.uk/sites/default/files/documents/legal_guidance/joint-agency-guide-victim-personal-statement_0.pdf</a:t>
            </a:r>
            <a:endParaRPr lang="en-GB" dirty="0"/>
          </a:p>
          <a:p>
            <a:endParaRPr lang="en-GB" dirty="0"/>
          </a:p>
        </p:txBody>
      </p:sp>
    </p:spTree>
    <p:extLst>
      <p:ext uri="{BB962C8B-B14F-4D97-AF65-F5344CB8AC3E}">
        <p14:creationId xmlns:p14="http://schemas.microsoft.com/office/powerpoint/2010/main" val="19818706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8" ma:contentTypeDescription="Create a new document." ma:contentTypeScope="" ma:versionID="233fd28bbcfbcda6efac40ab7fae915f">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6d558735737a23afa87cba9ad9e55358"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element ref="ns3:MediaServiceSearchPropertie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d25a739-d205-4a8f-b117-2566f909cb60" xsi:nil="true"/>
  </documentManagement>
</p:properties>
</file>

<file path=customXml/itemProps1.xml><?xml version="1.0" encoding="utf-8"?>
<ds:datastoreItem xmlns:ds="http://schemas.openxmlformats.org/officeDocument/2006/customXml" ds:itemID="{F5C26EF6-241C-46CB-9564-4FA8B0C5D8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5a739-d205-4a8f-b117-2566f909cb60"/>
    <ds:schemaRef ds:uri="58f7e881-cc1d-4294-8008-c54da357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1DDBAF-3CBD-4DC1-8B55-535F0CED5E94}">
  <ds:schemaRefs>
    <ds:schemaRef ds:uri="http://schemas.microsoft.com/sharepoint/v3/contenttype/forms"/>
  </ds:schemaRefs>
</ds:datastoreItem>
</file>

<file path=customXml/itemProps3.xml><?xml version="1.0" encoding="utf-8"?>
<ds:datastoreItem xmlns:ds="http://schemas.openxmlformats.org/officeDocument/2006/customXml" ds:itemID="{A9A12B60-FB59-4930-9A56-4B447EFBDDBF}">
  <ds:schemaRefs>
    <ds:schemaRef ds:uri="ed25a739-d205-4a8f-b117-2566f909cb60"/>
    <ds:schemaRef ds:uri="http://purl.org/dc/terms/"/>
    <ds:schemaRef ds:uri="http://schemas.microsoft.com/office/2006/documentManagement/types"/>
    <ds:schemaRef ds:uri="58f7e881-cc1d-4294-8008-c54da3573a5f"/>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742</TotalTime>
  <Words>8045</Words>
  <Application>Microsoft Office PowerPoint</Application>
  <PresentationFormat>Widescreen</PresentationFormat>
  <Paragraphs>613</Paragraphs>
  <Slides>71</Slides>
  <Notes>29</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71</vt:i4>
      </vt:variant>
    </vt:vector>
  </HeadingPairs>
  <TitlesOfParts>
    <vt:vector size="84" baseType="lpstr">
      <vt:lpstr>Arial,Sans-Serif</vt:lpstr>
      <vt:lpstr>Gotham</vt:lpstr>
      <vt:lpstr>Arial</vt:lpstr>
      <vt:lpstr>Calibri</vt:lpstr>
      <vt:lpstr>Calibri Light</vt:lpstr>
      <vt:lpstr>PT Sans</vt:lpstr>
      <vt:lpstr>Symbol</vt:lpstr>
      <vt:lpstr>Times New Roman</vt:lpstr>
      <vt:lpstr>Verdana</vt:lpstr>
      <vt:lpstr>Wingdings</vt:lpstr>
      <vt:lpstr>Office Theme</vt:lpstr>
      <vt:lpstr>Office Theme</vt:lpstr>
      <vt:lpstr>Office Theme</vt:lpstr>
      <vt:lpstr>Victims </vt:lpstr>
      <vt:lpstr>Victims Lesson Outcomes </vt:lpstr>
      <vt:lpstr>Assignment 2 Questions linked to session </vt:lpstr>
      <vt:lpstr>PowerPoint Presentation</vt:lpstr>
      <vt:lpstr>Theories of Victimology</vt:lpstr>
      <vt:lpstr>PowerPoint Presentation</vt:lpstr>
      <vt:lpstr>Who is a Victim? </vt:lpstr>
      <vt:lpstr>PowerPoint Presentation</vt:lpstr>
      <vt:lpstr> Victim, Witness and Defence Accounts / Evidence </vt:lpstr>
      <vt:lpstr> The Importance of Victims &amp; Witnesses in the Criminal Justice System </vt:lpstr>
      <vt:lpstr>Hans Von Hentig Theory 1948 Victim Precipitation Theory</vt:lpstr>
      <vt:lpstr>PowerPoint Presentation</vt:lpstr>
      <vt:lpstr>Victim Blaming - Today</vt:lpstr>
      <vt:lpstr>Lifestyle Theory</vt:lpstr>
      <vt:lpstr>Routine Activity Theory</vt:lpstr>
      <vt:lpstr>Deviant Place Theory</vt:lpstr>
      <vt:lpstr>PowerPoint Presentation</vt:lpstr>
      <vt:lpstr>Becoming a victim – other factors </vt:lpstr>
      <vt:lpstr>The Pattern</vt:lpstr>
      <vt:lpstr> Repeat Victimisation (RV) - Multivictimisation </vt:lpstr>
      <vt:lpstr>Victims History</vt:lpstr>
      <vt:lpstr>Victim's movement</vt:lpstr>
      <vt:lpstr>Today's Victims</vt:lpstr>
      <vt:lpstr>Impact of Crime and on victims &amp; Witnesses?  </vt:lpstr>
      <vt:lpstr>Short Term Impact of Crime </vt:lpstr>
      <vt:lpstr>Longer Term Impact of Crime </vt:lpstr>
      <vt:lpstr>Needs of victims and witnesses </vt:lpstr>
      <vt:lpstr>What victims want</vt:lpstr>
      <vt:lpstr> Grenfell Tower </vt:lpstr>
      <vt:lpstr>Victim’s rights </vt:lpstr>
      <vt:lpstr>Victim Support </vt:lpstr>
      <vt:lpstr>Victim Strategy </vt:lpstr>
      <vt:lpstr>Victims Commissioner</vt:lpstr>
      <vt:lpstr>Code of Practice for Victims of Crime in England &amp; Wales - Victims Code</vt:lpstr>
      <vt:lpstr>Victim's Rights</vt:lpstr>
      <vt:lpstr>Right 1 – To be able to understand and to be understood What this means: </vt:lpstr>
      <vt:lpstr> Right 2 – To have the details of the crime recorded without unjustified delay What this means: </vt:lpstr>
      <vt:lpstr>Right 3 – To be provided with information when reporting the crime What this means </vt:lpstr>
      <vt:lpstr> Right 4 – To be referred to services that support victims and have services and support tailored to their needs What this means</vt:lpstr>
      <vt:lpstr>Right 5 – To be provided with information about compensation What this means </vt:lpstr>
      <vt:lpstr>Right 6 – To be provided with information about the investigation and prosecution What this means for police officers and staff </vt:lpstr>
      <vt:lpstr>  Right 7 – To make a victim personal statement (VPS) What this means </vt:lpstr>
      <vt:lpstr> Right 8 – to be given information about the trial, trial process and a victim's role as a witness What this means </vt:lpstr>
      <vt:lpstr>Right 9 – To be given information about the outcome of the case and any appeals What this means for police officers and staff </vt:lpstr>
      <vt:lpstr> Right 10 – To be paid expenses and have property returned What this means for</vt:lpstr>
      <vt:lpstr> Right 11 – To be given information about the offender following a conviction What this means</vt:lpstr>
      <vt:lpstr> Right 12 – To make a complaint about a victim's rights not being met What this means</vt:lpstr>
      <vt:lpstr>Victim Personal Statement</vt:lpstr>
      <vt:lpstr>VPS</vt:lpstr>
      <vt:lpstr>Victim Personal Statements</vt:lpstr>
      <vt:lpstr>VPS &amp; Parole</vt:lpstr>
      <vt:lpstr>PowerPoint Presentation</vt:lpstr>
      <vt:lpstr>Violet-Grace 83 MPH in a 30 MPH road Went on the run to Amsterdam Death by DD = Section 1 of the Road Traffic Act 1988, carries a maximum penalty of 14 years in prison Received 9.5 years  Sentenced increased due to social media in prison </vt:lpstr>
      <vt:lpstr>Violet-Grace</vt:lpstr>
      <vt:lpstr>Standford Rape Case 2015</vt:lpstr>
      <vt:lpstr>Standford Rape Case</vt:lpstr>
      <vt:lpstr>Task </vt:lpstr>
      <vt:lpstr>Enhanced / Special Services</vt:lpstr>
      <vt:lpstr>  Distinct ‘cohorts’  Victims of the most serious crime   </vt:lpstr>
      <vt:lpstr>Who we should be focusing on</vt:lpstr>
      <vt:lpstr>Special Measures</vt:lpstr>
      <vt:lpstr>Special Measures </vt:lpstr>
      <vt:lpstr>Special Measures </vt:lpstr>
      <vt:lpstr>Witness Care Units (WCUs) </vt:lpstr>
      <vt:lpstr>Victims = Family Liaison Overview</vt:lpstr>
      <vt:lpstr>Restorative Justice </vt:lpstr>
      <vt:lpstr>Restorative Justice</vt:lpstr>
      <vt:lpstr>Restorative Approach / Justice</vt:lpstr>
      <vt:lpstr>Victimisation &amp; becoming a perpetrator </vt:lpstr>
      <vt:lpstr>Further Information </vt:lpstr>
      <vt:lpstr>Webpages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Victims </dc:title>
  <dc:creator>Administrator</dc:creator>
  <cp:lastModifiedBy>Jane Davies</cp:lastModifiedBy>
  <cp:revision>416</cp:revision>
  <dcterms:created xsi:type="dcterms:W3CDTF">2022-12-01T15:38:40Z</dcterms:created>
  <dcterms:modified xsi:type="dcterms:W3CDTF">2024-11-29T07:59:54Z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