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60" r:id="rId3"/>
    <p:sldId id="257" r:id="rId4"/>
    <p:sldId id="262" r:id="rId5"/>
    <p:sldId id="258" r:id="rId6"/>
    <p:sldId id="259"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50" autoAdjust="0"/>
    <p:restoredTop sz="77551" autoAdjust="0"/>
  </p:normalViewPr>
  <p:slideViewPr>
    <p:cSldViewPr snapToGrid="0">
      <p:cViewPr varScale="1">
        <p:scale>
          <a:sx n="40" d="100"/>
          <a:sy n="40" d="100"/>
        </p:scale>
        <p:origin x="4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413A52-2E5E-49F1-9620-4F587BF37ED1}" type="datetimeFigureOut">
              <a:rPr lang="en-GB" smtClean="0"/>
              <a:t>21/03/2019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6FC81-8CA7-4C64-A053-AC1E5DD1F8C4}" type="slidenum">
              <a:rPr lang="en-GB" smtClean="0"/>
              <a:t>‹#›</a:t>
            </a:fld>
            <a:endParaRPr lang="en-GB"/>
          </a:p>
        </p:txBody>
      </p:sp>
    </p:spTree>
    <p:extLst>
      <p:ext uri="{BB962C8B-B14F-4D97-AF65-F5344CB8AC3E}">
        <p14:creationId xmlns:p14="http://schemas.microsoft.com/office/powerpoint/2010/main" val="118481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talking about the role of a paediatric dietician, the qualifications needed and codes of practice in place within the profession.</a:t>
            </a:r>
          </a:p>
        </p:txBody>
      </p:sp>
      <p:sp>
        <p:nvSpPr>
          <p:cNvPr id="4" name="Slide Number Placeholder 3"/>
          <p:cNvSpPr>
            <a:spLocks noGrp="1"/>
          </p:cNvSpPr>
          <p:nvPr>
            <p:ph type="sldNum" sz="quarter" idx="5"/>
          </p:nvPr>
        </p:nvSpPr>
        <p:spPr/>
        <p:txBody>
          <a:bodyPr/>
          <a:lstStyle/>
          <a:p>
            <a:fld id="{1B96FC81-8CA7-4C64-A053-AC1E5DD1F8C4}" type="slidenum">
              <a:rPr lang="en-GB" smtClean="0"/>
              <a:t>1</a:t>
            </a:fld>
            <a:endParaRPr lang="en-GB"/>
          </a:p>
        </p:txBody>
      </p:sp>
    </p:spTree>
    <p:extLst>
      <p:ext uri="{BB962C8B-B14F-4D97-AF65-F5344CB8AC3E}">
        <p14:creationId xmlns:p14="http://schemas.microsoft.com/office/powerpoint/2010/main" val="447206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now show you a quick video made by NHS Scotland which further describes the role of a paediatric dietician. </a:t>
            </a:r>
          </a:p>
        </p:txBody>
      </p:sp>
      <p:sp>
        <p:nvSpPr>
          <p:cNvPr id="4" name="Slide Number Placeholder 3"/>
          <p:cNvSpPr>
            <a:spLocks noGrp="1"/>
          </p:cNvSpPr>
          <p:nvPr>
            <p:ph type="sldNum" sz="quarter" idx="5"/>
          </p:nvPr>
        </p:nvSpPr>
        <p:spPr/>
        <p:txBody>
          <a:bodyPr/>
          <a:lstStyle/>
          <a:p>
            <a:fld id="{1B96FC81-8CA7-4C64-A053-AC1E5DD1F8C4}" type="slidenum">
              <a:rPr lang="en-GB" smtClean="0"/>
              <a:t>2</a:t>
            </a:fld>
            <a:endParaRPr lang="en-GB"/>
          </a:p>
        </p:txBody>
      </p:sp>
    </p:spTree>
    <p:extLst>
      <p:ext uri="{BB962C8B-B14F-4D97-AF65-F5344CB8AC3E}">
        <p14:creationId xmlns:p14="http://schemas.microsoft.com/office/powerpoint/2010/main" val="571898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6FC81-8CA7-4C64-A053-AC1E5DD1F8C4}" type="slidenum">
              <a:rPr lang="en-GB" smtClean="0"/>
              <a:t>3</a:t>
            </a:fld>
            <a:endParaRPr lang="en-GB"/>
          </a:p>
        </p:txBody>
      </p:sp>
    </p:spTree>
    <p:extLst>
      <p:ext uri="{BB962C8B-B14F-4D97-AF65-F5344CB8AC3E}">
        <p14:creationId xmlns:p14="http://schemas.microsoft.com/office/powerpoint/2010/main" val="1323002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6FC81-8CA7-4C64-A053-AC1E5DD1F8C4}" type="slidenum">
              <a:rPr lang="en-GB" smtClean="0"/>
              <a:t>4</a:t>
            </a:fld>
            <a:endParaRPr lang="en-GB"/>
          </a:p>
        </p:txBody>
      </p:sp>
    </p:spTree>
    <p:extLst>
      <p:ext uri="{BB962C8B-B14F-4D97-AF65-F5344CB8AC3E}">
        <p14:creationId xmlns:p14="http://schemas.microsoft.com/office/powerpoint/2010/main" val="3891064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6FC81-8CA7-4C64-A053-AC1E5DD1F8C4}" type="slidenum">
              <a:rPr lang="en-GB" smtClean="0"/>
              <a:t>5</a:t>
            </a:fld>
            <a:endParaRPr lang="en-GB"/>
          </a:p>
        </p:txBody>
      </p:sp>
    </p:spTree>
    <p:extLst>
      <p:ext uri="{BB962C8B-B14F-4D97-AF65-F5344CB8AC3E}">
        <p14:creationId xmlns:p14="http://schemas.microsoft.com/office/powerpoint/2010/main" val="662580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160" indent="0" algn="l">
              <a:buNone/>
            </a:pPr>
            <a:r>
              <a:rPr lang="en-GB" dirty="0"/>
              <a:t>My action plan in order to achieve my goal of becoming a paediatric dietician is to complete my current undergraduate degree gaining appropriate work experience along the way.</a:t>
            </a:r>
          </a:p>
          <a:p>
            <a:pPr marL="6160" indent="0" algn="l">
              <a:buNone/>
            </a:pPr>
            <a:r>
              <a:rPr lang="en-GB" dirty="0"/>
              <a:t>After completion of this degree I will enrol on to a postgraduate diploma in dietetics which allows me to register to the HCPC.</a:t>
            </a:r>
          </a:p>
          <a:p>
            <a:pPr marL="6160" indent="0" algn="l">
              <a:buNone/>
            </a:pPr>
            <a:r>
              <a:rPr lang="en-GB" dirty="0"/>
              <a:t>This will then hopefully lead to employment within an NHS dietetic department.</a:t>
            </a:r>
          </a:p>
          <a:p>
            <a:pPr marL="6160" indent="0" algn="l">
              <a:buNone/>
            </a:pPr>
            <a:r>
              <a:rPr lang="en-GB" dirty="0"/>
              <a:t>Alongside working within the sector I will be able to complete a masters in Dietetics which can either lead to a promotion or new employment as a paediatric dietician. </a:t>
            </a:r>
          </a:p>
          <a:p>
            <a:endParaRPr lang="en-GB" dirty="0"/>
          </a:p>
        </p:txBody>
      </p:sp>
      <p:sp>
        <p:nvSpPr>
          <p:cNvPr id="4" name="Slide Number Placeholder 3"/>
          <p:cNvSpPr>
            <a:spLocks noGrp="1"/>
          </p:cNvSpPr>
          <p:nvPr>
            <p:ph type="sldNum" sz="quarter" idx="5"/>
          </p:nvPr>
        </p:nvSpPr>
        <p:spPr/>
        <p:txBody>
          <a:bodyPr/>
          <a:lstStyle/>
          <a:p>
            <a:fld id="{1B96FC81-8CA7-4C64-A053-AC1E5DD1F8C4}" type="slidenum">
              <a:rPr lang="en-GB" smtClean="0"/>
              <a:t>6</a:t>
            </a:fld>
            <a:endParaRPr lang="en-GB"/>
          </a:p>
        </p:txBody>
      </p:sp>
    </p:spTree>
    <p:extLst>
      <p:ext uri="{BB962C8B-B14F-4D97-AF65-F5344CB8AC3E}">
        <p14:creationId xmlns:p14="http://schemas.microsoft.com/office/powerpoint/2010/main" val="1070042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3/21/2019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3/21/2019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3/21/2019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3/21/2019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3/21/2019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3/21/2019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3/21/2019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3/21/2019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3/21/2019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3/21/2019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3/21/2019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3/21/2019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youtube.com/watch?v=Z_z9ZBiocbU"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2" name="Freeform: Shape 1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Shape 1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E296E-F549-4FB9-B0BF-B62BF537DC55}"/>
              </a:ext>
            </a:extLst>
          </p:cNvPr>
          <p:cNvSpPr>
            <a:spLocks noGrp="1"/>
          </p:cNvSpPr>
          <p:nvPr>
            <p:ph type="ctrTitle"/>
          </p:nvPr>
        </p:nvSpPr>
        <p:spPr>
          <a:xfrm>
            <a:off x="1912727" y="2566879"/>
            <a:ext cx="7369642" cy="2484301"/>
          </a:xfrm>
        </p:spPr>
        <p:txBody>
          <a:bodyPr>
            <a:normAutofit/>
          </a:bodyPr>
          <a:lstStyle/>
          <a:p>
            <a:pPr algn="l"/>
            <a:r>
              <a:rPr lang="en-GB" sz="8000"/>
              <a:t>Paediatric Dietetics</a:t>
            </a:r>
            <a:endParaRPr lang="en-GB" sz="8000" dirty="0"/>
          </a:p>
        </p:txBody>
      </p:sp>
      <p:sp>
        <p:nvSpPr>
          <p:cNvPr id="3" name="Subtitle 2">
            <a:extLst>
              <a:ext uri="{FF2B5EF4-FFF2-40B4-BE49-F238E27FC236}">
                <a16:creationId xmlns:a16="http://schemas.microsoft.com/office/drawing/2014/main" id="{75A678BF-021A-4D0D-B56E-0D95E8E84731}"/>
              </a:ext>
            </a:extLst>
          </p:cNvPr>
          <p:cNvSpPr>
            <a:spLocks noGrp="1"/>
          </p:cNvSpPr>
          <p:nvPr>
            <p:ph type="subTitle" idx="1"/>
          </p:nvPr>
        </p:nvSpPr>
        <p:spPr>
          <a:xfrm>
            <a:off x="2031141" y="1089286"/>
            <a:ext cx="6437630" cy="1335503"/>
          </a:xfrm>
        </p:spPr>
        <p:txBody>
          <a:bodyPr>
            <a:normAutofit/>
          </a:bodyPr>
          <a:lstStyle/>
          <a:p>
            <a:pPr algn="l"/>
            <a:r>
              <a:rPr lang="en-GB" sz="2800"/>
              <a:t>Jasmin Hicks- 1805060-SHSS4062</a:t>
            </a:r>
            <a:endParaRPr lang="en-GB" sz="2800" dirty="0"/>
          </a:p>
        </p:txBody>
      </p:sp>
    </p:spTree>
    <p:extLst>
      <p:ext uri="{BB962C8B-B14F-4D97-AF65-F5344CB8AC3E}">
        <p14:creationId xmlns:p14="http://schemas.microsoft.com/office/powerpoint/2010/main" val="172825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E05F4-D49A-4F96-9467-8F8CDCCD6EBB}"/>
              </a:ext>
            </a:extLst>
          </p:cNvPr>
          <p:cNvSpPr>
            <a:spLocks noGrp="1"/>
          </p:cNvSpPr>
          <p:nvPr>
            <p:ph type="title"/>
          </p:nvPr>
        </p:nvSpPr>
        <p:spPr>
          <a:xfrm>
            <a:off x="2188901" y="808056"/>
            <a:ext cx="8381238" cy="1077229"/>
          </a:xfrm>
        </p:spPr>
        <p:txBody>
          <a:bodyPr>
            <a:normAutofit/>
          </a:bodyPr>
          <a:lstStyle/>
          <a:p>
            <a:pPr algn="l"/>
            <a:r>
              <a:rPr lang="en-GB" sz="4100" dirty="0"/>
              <a:t>The Role of a Paediatric Dietician</a:t>
            </a:r>
          </a:p>
        </p:txBody>
      </p:sp>
      <p:sp>
        <p:nvSpPr>
          <p:cNvPr id="3" name="Content Placeholder 2">
            <a:extLst>
              <a:ext uri="{FF2B5EF4-FFF2-40B4-BE49-F238E27FC236}">
                <a16:creationId xmlns:a16="http://schemas.microsoft.com/office/drawing/2014/main" id="{49FC8F4C-B15A-4D7E-80F6-E1C95CA6CB7E}"/>
              </a:ext>
            </a:extLst>
          </p:cNvPr>
          <p:cNvSpPr>
            <a:spLocks noGrp="1"/>
          </p:cNvSpPr>
          <p:nvPr>
            <p:ph idx="1"/>
          </p:nvPr>
        </p:nvSpPr>
        <p:spPr>
          <a:xfrm>
            <a:off x="1682340" y="1775204"/>
            <a:ext cx="9854663" cy="4841229"/>
          </a:xfrm>
        </p:spPr>
        <p:txBody>
          <a:bodyPr anchor="t">
            <a:normAutofit fontScale="55000" lnSpcReduction="20000"/>
          </a:bodyPr>
          <a:lstStyle/>
          <a:p>
            <a:pPr>
              <a:lnSpc>
                <a:spcPct val="110000"/>
              </a:lnSpc>
            </a:pPr>
            <a:r>
              <a:rPr lang="en-GB" sz="3200" dirty="0"/>
              <a:t>Specialise in those under 18.</a:t>
            </a:r>
          </a:p>
          <a:p>
            <a:pPr>
              <a:lnSpc>
                <a:spcPct val="110000"/>
              </a:lnSpc>
            </a:pPr>
            <a:r>
              <a:rPr lang="en-GB" sz="3200" dirty="0"/>
              <a:t>Manage the complications of disease with dietary treatment (National Health Service, 2019).</a:t>
            </a:r>
          </a:p>
          <a:p>
            <a:pPr>
              <a:lnSpc>
                <a:spcPct val="110000"/>
              </a:lnSpc>
            </a:pPr>
            <a:r>
              <a:rPr lang="en-GB" sz="3200" dirty="0"/>
              <a:t>Deal with a variety of nutritional issues, including:</a:t>
            </a:r>
          </a:p>
          <a:p>
            <a:pPr marL="914210" lvl="1" indent="-457200">
              <a:lnSpc>
                <a:spcPct val="110000"/>
              </a:lnSpc>
              <a:buFont typeface="+mj-lt"/>
              <a:buAutoNum type="arabicPeriod"/>
            </a:pPr>
            <a:r>
              <a:rPr lang="en-GB" sz="3200" dirty="0"/>
              <a:t>Eating Disorders</a:t>
            </a:r>
          </a:p>
          <a:p>
            <a:pPr marL="914210" lvl="1" indent="-457200">
              <a:lnSpc>
                <a:spcPct val="110000"/>
              </a:lnSpc>
              <a:buFont typeface="+mj-lt"/>
              <a:buAutoNum type="arabicPeriod"/>
            </a:pPr>
            <a:r>
              <a:rPr lang="en-GB" sz="3200" dirty="0"/>
              <a:t>Premature Babies</a:t>
            </a:r>
          </a:p>
          <a:p>
            <a:pPr marL="914210" lvl="1" indent="-457200">
              <a:lnSpc>
                <a:spcPct val="110000"/>
              </a:lnSpc>
              <a:buFont typeface="+mj-lt"/>
              <a:buAutoNum type="arabicPeriod"/>
            </a:pPr>
            <a:r>
              <a:rPr lang="en-GB" sz="3200" dirty="0"/>
              <a:t>Cancer</a:t>
            </a:r>
          </a:p>
          <a:p>
            <a:pPr marL="914210" lvl="1" indent="-457200">
              <a:lnSpc>
                <a:spcPct val="110000"/>
              </a:lnSpc>
              <a:buFont typeface="+mj-lt"/>
              <a:buAutoNum type="arabicPeriod"/>
            </a:pPr>
            <a:r>
              <a:rPr lang="en-GB" sz="3200" dirty="0"/>
              <a:t>Obesity</a:t>
            </a:r>
          </a:p>
          <a:p>
            <a:pPr marL="914210" lvl="1" indent="-457200">
              <a:lnSpc>
                <a:spcPct val="110000"/>
              </a:lnSpc>
              <a:buFont typeface="+mj-lt"/>
              <a:buAutoNum type="arabicPeriod"/>
            </a:pPr>
            <a:r>
              <a:rPr lang="en-GB" sz="3200" dirty="0"/>
              <a:t>Allergies and Intolerances</a:t>
            </a:r>
          </a:p>
          <a:p>
            <a:pPr marL="914210" lvl="1" indent="-457200">
              <a:lnSpc>
                <a:spcPct val="110000"/>
              </a:lnSpc>
              <a:buFont typeface="+mj-lt"/>
              <a:buAutoNum type="arabicPeriod"/>
            </a:pPr>
            <a:r>
              <a:rPr lang="en-GB" sz="3200" dirty="0"/>
              <a:t>Tube feeding</a:t>
            </a:r>
          </a:p>
          <a:p>
            <a:pPr marL="914210" lvl="1" indent="-457200">
              <a:lnSpc>
                <a:spcPct val="110000"/>
              </a:lnSpc>
              <a:buFont typeface="+mj-lt"/>
              <a:buAutoNum type="arabicPeriod"/>
            </a:pPr>
            <a:r>
              <a:rPr lang="en-GB" sz="3200" dirty="0"/>
              <a:t>Diabetes</a:t>
            </a:r>
          </a:p>
          <a:p>
            <a:pPr marL="457010" lvl="1" indent="0">
              <a:lnSpc>
                <a:spcPct val="110000"/>
              </a:lnSpc>
              <a:buNone/>
            </a:pPr>
            <a:endParaRPr lang="en-GB" sz="1100" dirty="0"/>
          </a:p>
          <a:p>
            <a:pPr marL="457010" lvl="1" indent="0">
              <a:lnSpc>
                <a:spcPct val="110000"/>
              </a:lnSpc>
              <a:buNone/>
            </a:pPr>
            <a:r>
              <a:rPr lang="en-GB" sz="2200" dirty="0">
                <a:hlinkClick r:id="rId6"/>
              </a:rPr>
              <a:t>NHS Scotland, 2017</a:t>
            </a:r>
            <a:endParaRPr lang="en-GB" sz="2200" dirty="0"/>
          </a:p>
        </p:txBody>
      </p:sp>
      <p:pic>
        <p:nvPicPr>
          <p:cNvPr id="15" name="Picture 14">
            <a:extLst>
              <a:ext uri="{FF2B5EF4-FFF2-40B4-BE49-F238E27FC236}">
                <a16:creationId xmlns:a16="http://schemas.microsoft.com/office/drawing/2014/main" id="{562F3946-9C57-480E-948A-1AA4F8904ED3}"/>
              </a:ext>
            </a:extLst>
          </p:cNvPr>
          <p:cNvPicPr>
            <a:picLocks noChangeAspect="1"/>
          </p:cNvPicPr>
          <p:nvPr/>
        </p:nvPicPr>
        <p:blipFill>
          <a:blip r:embed="rId7"/>
          <a:stretch>
            <a:fillRect/>
          </a:stretch>
        </p:blipFill>
        <p:spPr>
          <a:xfrm>
            <a:off x="8136561" y="4753726"/>
            <a:ext cx="2373099" cy="9047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211162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BCCEE-3FEA-4400-893E-BF2D1484D0AA}"/>
              </a:ext>
            </a:extLst>
          </p:cNvPr>
          <p:cNvSpPr>
            <a:spLocks noGrp="1"/>
          </p:cNvSpPr>
          <p:nvPr>
            <p:ph type="title"/>
          </p:nvPr>
        </p:nvSpPr>
        <p:spPr>
          <a:xfrm>
            <a:off x="2188901" y="808056"/>
            <a:ext cx="8381238" cy="1077229"/>
          </a:xfrm>
        </p:spPr>
        <p:txBody>
          <a:bodyPr>
            <a:normAutofit/>
          </a:bodyPr>
          <a:lstStyle/>
          <a:p>
            <a:pPr algn="l"/>
            <a:r>
              <a:rPr lang="en-GB" sz="4800"/>
              <a:t>Qualifications </a:t>
            </a:r>
          </a:p>
        </p:txBody>
      </p:sp>
      <p:sp>
        <p:nvSpPr>
          <p:cNvPr id="3" name="Content Placeholder 2">
            <a:extLst>
              <a:ext uri="{FF2B5EF4-FFF2-40B4-BE49-F238E27FC236}">
                <a16:creationId xmlns:a16="http://schemas.microsoft.com/office/drawing/2014/main" id="{D8904E95-95EB-4EF1-8D37-12BFAE192D0B}"/>
              </a:ext>
            </a:extLst>
          </p:cNvPr>
          <p:cNvSpPr>
            <a:spLocks noGrp="1"/>
          </p:cNvSpPr>
          <p:nvPr>
            <p:ph idx="1"/>
          </p:nvPr>
        </p:nvSpPr>
        <p:spPr>
          <a:xfrm>
            <a:off x="1913451" y="1688694"/>
            <a:ext cx="9260910" cy="4489408"/>
          </a:xfrm>
        </p:spPr>
        <p:txBody>
          <a:bodyPr anchor="t">
            <a:normAutofit/>
          </a:bodyPr>
          <a:lstStyle/>
          <a:p>
            <a:pPr marL="6160" indent="0">
              <a:buNone/>
            </a:pPr>
            <a:r>
              <a:rPr lang="en-GB" dirty="0"/>
              <a:t>Must be registered with the HCPC.</a:t>
            </a:r>
          </a:p>
          <a:p>
            <a:pPr marL="6160" indent="0">
              <a:buNone/>
            </a:pPr>
            <a:r>
              <a:rPr lang="en-GB" dirty="0"/>
              <a:t>In order to register you must achieve an approved degree in dietetics (National Health Service, 2019).</a:t>
            </a:r>
          </a:p>
          <a:p>
            <a:pPr marL="6160" indent="0">
              <a:buNone/>
            </a:pPr>
            <a:r>
              <a:rPr lang="en-GB" u="sng" dirty="0"/>
              <a:t>Two routes:</a:t>
            </a:r>
          </a:p>
          <a:p>
            <a:pPr marL="463360" indent="-457200">
              <a:buFont typeface="+mj-lt"/>
              <a:buAutoNum type="arabicPeriod"/>
            </a:pPr>
            <a:r>
              <a:rPr lang="en-GB" dirty="0"/>
              <a:t>Undergraduate degree in dietetics.</a:t>
            </a:r>
          </a:p>
          <a:p>
            <a:pPr marL="463360" indent="-457200">
              <a:buFont typeface="+mj-lt"/>
              <a:buAutoNum type="arabicPeriod"/>
            </a:pPr>
            <a:r>
              <a:rPr lang="en-GB" dirty="0"/>
              <a:t>BSc Undergraduate degree followed by a post graduate diploma in dietetics.</a:t>
            </a:r>
          </a:p>
          <a:p>
            <a:pPr marL="6160" indent="0">
              <a:buNone/>
            </a:pPr>
            <a:r>
              <a:rPr lang="en-GB" dirty="0"/>
              <a:t>Once registered you must keep your knowledge and skills up to date and paying an annual fee (Health and Care Professions Council, 2016).</a:t>
            </a:r>
          </a:p>
          <a:p>
            <a:pPr marL="463360" indent="-457200">
              <a:buFont typeface="+mj-lt"/>
              <a:buAutoNum type="arabicPeriod"/>
            </a:pPr>
            <a:endParaRPr lang="en-GB" sz="1600" dirty="0"/>
          </a:p>
          <a:p>
            <a:pPr marL="6160" indent="0">
              <a:buNone/>
            </a:pPr>
            <a:endParaRPr lang="en-GB" sz="1600" dirty="0"/>
          </a:p>
        </p:txBody>
      </p:sp>
    </p:spTree>
    <p:extLst>
      <p:ext uri="{BB962C8B-B14F-4D97-AF65-F5344CB8AC3E}">
        <p14:creationId xmlns:p14="http://schemas.microsoft.com/office/powerpoint/2010/main" val="3534840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90D59-AFE4-45FF-B3C8-1832D5EC8B34}"/>
              </a:ext>
            </a:extLst>
          </p:cNvPr>
          <p:cNvSpPr>
            <a:spLocks noGrp="1"/>
          </p:cNvSpPr>
          <p:nvPr>
            <p:ph type="title"/>
          </p:nvPr>
        </p:nvSpPr>
        <p:spPr>
          <a:xfrm>
            <a:off x="2188901" y="808056"/>
            <a:ext cx="8381238" cy="1077229"/>
          </a:xfrm>
        </p:spPr>
        <p:txBody>
          <a:bodyPr>
            <a:normAutofit/>
          </a:bodyPr>
          <a:lstStyle/>
          <a:p>
            <a:pPr algn="l"/>
            <a:r>
              <a:rPr lang="en-GB" sz="4100"/>
              <a:t>Personal Characteristics and Skills</a:t>
            </a:r>
          </a:p>
        </p:txBody>
      </p:sp>
      <p:sp>
        <p:nvSpPr>
          <p:cNvPr id="3" name="Content Placeholder 2">
            <a:extLst>
              <a:ext uri="{FF2B5EF4-FFF2-40B4-BE49-F238E27FC236}">
                <a16:creationId xmlns:a16="http://schemas.microsoft.com/office/drawing/2014/main" id="{7767F329-E9C5-4CD4-9DA9-55C6C6AE49DF}"/>
              </a:ext>
            </a:extLst>
          </p:cNvPr>
          <p:cNvSpPr>
            <a:spLocks noGrp="1"/>
          </p:cNvSpPr>
          <p:nvPr>
            <p:ph idx="1"/>
          </p:nvPr>
        </p:nvSpPr>
        <p:spPr>
          <a:xfrm>
            <a:off x="1527841" y="1792157"/>
            <a:ext cx="9660893" cy="4642963"/>
          </a:xfrm>
        </p:spPr>
        <p:txBody>
          <a:bodyPr anchor="t">
            <a:normAutofit/>
          </a:bodyPr>
          <a:lstStyle/>
          <a:p>
            <a:pPr marL="6160" indent="0">
              <a:lnSpc>
                <a:spcPct val="110000"/>
              </a:lnSpc>
              <a:buNone/>
            </a:pPr>
            <a:r>
              <a:rPr lang="en-GB" dirty="0"/>
              <a:t>A dietician must have a wide range of characteristics and skills as well as the relevant qualifications in order to be a trusted and competent (Health and Care Professions Council, 2016).</a:t>
            </a:r>
          </a:p>
          <a:p>
            <a:pPr marL="6160" indent="0">
              <a:lnSpc>
                <a:spcPct val="110000"/>
              </a:lnSpc>
              <a:buNone/>
            </a:pPr>
            <a:r>
              <a:rPr lang="en-GB" u="sng" dirty="0"/>
              <a:t>Personal Characteristics:</a:t>
            </a:r>
          </a:p>
          <a:p>
            <a:pPr>
              <a:lnSpc>
                <a:spcPct val="110000"/>
              </a:lnSpc>
            </a:pPr>
            <a:r>
              <a:rPr lang="en-GB" dirty="0"/>
              <a:t>An interest in science and food.</a:t>
            </a:r>
          </a:p>
          <a:p>
            <a:pPr>
              <a:lnSpc>
                <a:spcPct val="110000"/>
              </a:lnSpc>
            </a:pPr>
            <a:r>
              <a:rPr lang="en-GB" dirty="0"/>
              <a:t>Interest in a person’s lifestyle.</a:t>
            </a:r>
          </a:p>
          <a:p>
            <a:pPr>
              <a:lnSpc>
                <a:spcPct val="150000"/>
              </a:lnSpc>
            </a:pPr>
            <a:r>
              <a:rPr lang="en-GB" dirty="0"/>
              <a:t>Positive and motivated.</a:t>
            </a:r>
          </a:p>
          <a:p>
            <a:pPr>
              <a:lnSpc>
                <a:spcPct val="110000"/>
              </a:lnSpc>
            </a:pPr>
            <a:r>
              <a:rPr lang="en-GB" dirty="0"/>
              <a:t>An understanding approach.</a:t>
            </a:r>
          </a:p>
          <a:p>
            <a:pPr marL="6160" indent="0">
              <a:lnSpc>
                <a:spcPct val="110000"/>
              </a:lnSpc>
              <a:buNone/>
            </a:pPr>
            <a:endParaRPr lang="en-GB" sz="1600" dirty="0"/>
          </a:p>
        </p:txBody>
      </p:sp>
      <p:sp>
        <p:nvSpPr>
          <p:cNvPr id="4" name="TextBox 3">
            <a:extLst>
              <a:ext uri="{FF2B5EF4-FFF2-40B4-BE49-F238E27FC236}">
                <a16:creationId xmlns:a16="http://schemas.microsoft.com/office/drawing/2014/main" id="{6D465373-6F25-4B58-A145-0A76C2ADD106}"/>
              </a:ext>
            </a:extLst>
          </p:cNvPr>
          <p:cNvSpPr txBox="1"/>
          <p:nvPr/>
        </p:nvSpPr>
        <p:spPr>
          <a:xfrm>
            <a:off x="6744835" y="2899568"/>
            <a:ext cx="4255952" cy="2677656"/>
          </a:xfrm>
          <a:prstGeom prst="rect">
            <a:avLst/>
          </a:prstGeom>
          <a:noFill/>
        </p:spPr>
        <p:txBody>
          <a:bodyPr wrap="square" rtlCol="0">
            <a:spAutoFit/>
          </a:bodyPr>
          <a:lstStyle/>
          <a:p>
            <a:pPr marL="6160" indent="0">
              <a:lnSpc>
                <a:spcPct val="150000"/>
              </a:lnSpc>
              <a:buNone/>
            </a:pPr>
            <a:r>
              <a:rPr lang="en-GB" sz="2000" u="sng" dirty="0"/>
              <a:t>Skills:</a:t>
            </a:r>
          </a:p>
          <a:p>
            <a:pPr marL="342900" indent="-342900">
              <a:lnSpc>
                <a:spcPct val="150000"/>
              </a:lnSpc>
              <a:buFont typeface="Arial" panose="020B0604020202020204" pitchFamily="34" charset="0"/>
              <a:buChar char="•"/>
            </a:pPr>
            <a:r>
              <a:rPr lang="en-GB" sz="2000" dirty="0"/>
              <a:t>Understanding.</a:t>
            </a:r>
          </a:p>
          <a:p>
            <a:pPr marL="342900" indent="-342900">
              <a:lnSpc>
                <a:spcPct val="150000"/>
              </a:lnSpc>
              <a:buFont typeface="Arial" panose="020B0604020202020204" pitchFamily="34" charset="0"/>
              <a:buChar char="•"/>
            </a:pPr>
            <a:r>
              <a:rPr lang="en-GB" sz="2000" dirty="0"/>
              <a:t>Explain complex things simply.</a:t>
            </a:r>
          </a:p>
          <a:p>
            <a:pPr marL="342900" indent="-342900">
              <a:lnSpc>
                <a:spcPct val="150000"/>
              </a:lnSpc>
              <a:buFont typeface="Arial" panose="020B0604020202020204" pitchFamily="34" charset="0"/>
              <a:buChar char="•"/>
            </a:pPr>
            <a:r>
              <a:rPr lang="en-GB" sz="2000" dirty="0"/>
              <a:t>Organised.</a:t>
            </a:r>
          </a:p>
          <a:p>
            <a:pPr marL="342900" indent="-342900">
              <a:lnSpc>
                <a:spcPct val="150000"/>
              </a:lnSpc>
              <a:buFont typeface="Arial" panose="020B0604020202020204" pitchFamily="34" charset="0"/>
              <a:buChar char="•"/>
            </a:pPr>
            <a:r>
              <a:rPr lang="en-GB" sz="2000" dirty="0"/>
              <a:t>Communication.</a:t>
            </a:r>
          </a:p>
          <a:p>
            <a:endParaRPr lang="en-GB" dirty="0"/>
          </a:p>
        </p:txBody>
      </p:sp>
    </p:spTree>
    <p:extLst>
      <p:ext uri="{BB962C8B-B14F-4D97-AF65-F5344CB8AC3E}">
        <p14:creationId xmlns:p14="http://schemas.microsoft.com/office/powerpoint/2010/main" val="3751831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448FD-15C4-43A9-B6D6-97B585344F79}"/>
              </a:ext>
            </a:extLst>
          </p:cNvPr>
          <p:cNvSpPr>
            <a:spLocks noGrp="1"/>
          </p:cNvSpPr>
          <p:nvPr>
            <p:ph type="title"/>
          </p:nvPr>
        </p:nvSpPr>
        <p:spPr>
          <a:xfrm>
            <a:off x="2188901" y="808056"/>
            <a:ext cx="8381238" cy="1077229"/>
          </a:xfrm>
        </p:spPr>
        <p:txBody>
          <a:bodyPr>
            <a:normAutofit/>
          </a:bodyPr>
          <a:lstStyle/>
          <a:p>
            <a:pPr algn="l"/>
            <a:r>
              <a:rPr lang="en-GB" sz="4800"/>
              <a:t>Codes of Practice</a:t>
            </a:r>
          </a:p>
        </p:txBody>
      </p:sp>
      <p:sp>
        <p:nvSpPr>
          <p:cNvPr id="3" name="Content Placeholder 2">
            <a:extLst>
              <a:ext uri="{FF2B5EF4-FFF2-40B4-BE49-F238E27FC236}">
                <a16:creationId xmlns:a16="http://schemas.microsoft.com/office/drawing/2014/main" id="{EEED673E-8917-4C17-AF78-B579CE3A59F5}"/>
              </a:ext>
            </a:extLst>
          </p:cNvPr>
          <p:cNvSpPr>
            <a:spLocks noGrp="1"/>
          </p:cNvSpPr>
          <p:nvPr>
            <p:ph idx="1"/>
          </p:nvPr>
        </p:nvSpPr>
        <p:spPr>
          <a:xfrm>
            <a:off x="1547567" y="1595073"/>
            <a:ext cx="9892059" cy="4800113"/>
          </a:xfrm>
        </p:spPr>
        <p:txBody>
          <a:bodyPr anchor="t">
            <a:normAutofit/>
          </a:bodyPr>
          <a:lstStyle/>
          <a:p>
            <a:pPr>
              <a:lnSpc>
                <a:spcPct val="110000"/>
              </a:lnSpc>
            </a:pPr>
            <a:endParaRPr lang="en-GB" sz="900" dirty="0"/>
          </a:p>
          <a:p>
            <a:pPr marL="6160" indent="0">
              <a:lnSpc>
                <a:spcPct val="110000"/>
              </a:lnSpc>
              <a:buNone/>
            </a:pPr>
            <a:r>
              <a:rPr lang="en-GB" dirty="0"/>
              <a:t>A code of conduct outlines how you are expected to behave and practice. HCPC outlines what the public should expect from their health and care professional (Health and Care Professions Council, 2016). </a:t>
            </a:r>
          </a:p>
          <a:p>
            <a:pPr marL="6160" indent="0">
              <a:lnSpc>
                <a:spcPct val="110000"/>
              </a:lnSpc>
              <a:buNone/>
            </a:pPr>
            <a:r>
              <a:rPr lang="en-GB" u="sng" dirty="0"/>
              <a:t>Ten Standards:</a:t>
            </a:r>
          </a:p>
          <a:p>
            <a:pPr>
              <a:lnSpc>
                <a:spcPct val="110000"/>
              </a:lnSpc>
            </a:pPr>
            <a:r>
              <a:rPr lang="en-GB" dirty="0"/>
              <a:t>Promote and Protect			</a:t>
            </a:r>
          </a:p>
          <a:p>
            <a:pPr>
              <a:lnSpc>
                <a:spcPct val="110000"/>
              </a:lnSpc>
            </a:pPr>
            <a:r>
              <a:rPr lang="en-GB" dirty="0"/>
              <a:t>Report Concerns.</a:t>
            </a:r>
          </a:p>
          <a:p>
            <a:pPr>
              <a:lnSpc>
                <a:spcPct val="110000"/>
              </a:lnSpc>
            </a:pPr>
            <a:r>
              <a:rPr lang="en-GB" dirty="0"/>
              <a:t>Be Open when things go wrong.</a:t>
            </a:r>
          </a:p>
          <a:p>
            <a:pPr>
              <a:lnSpc>
                <a:spcPct val="110000"/>
              </a:lnSpc>
            </a:pPr>
            <a:r>
              <a:rPr lang="en-GB" dirty="0"/>
              <a:t>Be honest and trustworthy.</a:t>
            </a:r>
          </a:p>
          <a:p>
            <a:pPr>
              <a:lnSpc>
                <a:spcPct val="110000"/>
              </a:lnSpc>
            </a:pPr>
            <a:r>
              <a:rPr lang="en-GB" dirty="0"/>
              <a:t>Record Keeping</a:t>
            </a:r>
          </a:p>
        </p:txBody>
      </p:sp>
      <p:pic>
        <p:nvPicPr>
          <p:cNvPr id="15" name="Picture 14">
            <a:extLst>
              <a:ext uri="{FF2B5EF4-FFF2-40B4-BE49-F238E27FC236}">
                <a16:creationId xmlns:a16="http://schemas.microsoft.com/office/drawing/2014/main" id="{31471109-E867-4E65-A9CB-0586C15ABA5D}"/>
              </a:ext>
            </a:extLst>
          </p:cNvPr>
          <p:cNvPicPr>
            <a:picLocks noChangeAspect="1"/>
          </p:cNvPicPr>
          <p:nvPr/>
        </p:nvPicPr>
        <p:blipFill>
          <a:blip r:embed="rId6"/>
          <a:stretch>
            <a:fillRect/>
          </a:stretch>
        </p:blipFill>
        <p:spPr>
          <a:xfrm>
            <a:off x="8770566" y="462814"/>
            <a:ext cx="2669061" cy="107723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3BE44DD0-CC13-4AE9-9133-CBFB4DCB2B82}"/>
              </a:ext>
            </a:extLst>
          </p:cNvPr>
          <p:cNvSpPr txBox="1"/>
          <p:nvPr/>
        </p:nvSpPr>
        <p:spPr>
          <a:xfrm>
            <a:off x="6493596" y="3429000"/>
            <a:ext cx="3289400" cy="2343655"/>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000" dirty="0"/>
              <a:t>Manage Risk.</a:t>
            </a:r>
          </a:p>
          <a:p>
            <a:pPr marL="342900" indent="-342900">
              <a:lnSpc>
                <a:spcPct val="150000"/>
              </a:lnSpc>
              <a:buFont typeface="Arial" panose="020B0604020202020204" pitchFamily="34" charset="0"/>
              <a:buChar char="•"/>
            </a:pPr>
            <a:r>
              <a:rPr lang="en-GB" sz="2000" dirty="0"/>
              <a:t>Communicate.</a:t>
            </a:r>
          </a:p>
          <a:p>
            <a:pPr marL="342900" indent="-342900">
              <a:lnSpc>
                <a:spcPct val="150000"/>
              </a:lnSpc>
              <a:buFont typeface="Arial" panose="020B0604020202020204" pitchFamily="34" charset="0"/>
              <a:buChar char="•"/>
            </a:pPr>
            <a:r>
              <a:rPr lang="en-GB" sz="2000" dirty="0"/>
              <a:t>Work within limits.</a:t>
            </a:r>
          </a:p>
          <a:p>
            <a:pPr marL="342900" indent="-342900">
              <a:lnSpc>
                <a:spcPct val="150000"/>
              </a:lnSpc>
              <a:buFont typeface="Arial" panose="020B0604020202020204" pitchFamily="34" charset="0"/>
              <a:buChar char="•"/>
            </a:pPr>
            <a:r>
              <a:rPr lang="en-GB" sz="2000" dirty="0"/>
              <a:t>Delegate Appropriately.</a:t>
            </a:r>
          </a:p>
          <a:p>
            <a:pPr marL="342900" indent="-342900">
              <a:lnSpc>
                <a:spcPct val="150000"/>
              </a:lnSpc>
              <a:buFont typeface="Arial" panose="020B0604020202020204" pitchFamily="34" charset="0"/>
              <a:buChar char="•"/>
            </a:pPr>
            <a:r>
              <a:rPr lang="en-GB" sz="2000" dirty="0"/>
              <a:t>Respect Confidentiality</a:t>
            </a:r>
            <a:r>
              <a:rPr lang="en-GB" dirty="0"/>
              <a:t>.</a:t>
            </a:r>
          </a:p>
        </p:txBody>
      </p:sp>
    </p:spTree>
    <p:extLst>
      <p:ext uri="{BB962C8B-B14F-4D97-AF65-F5344CB8AC3E}">
        <p14:creationId xmlns:p14="http://schemas.microsoft.com/office/powerpoint/2010/main" val="3599678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1E93B-F20B-415B-8BA3-EC495713C032}"/>
              </a:ext>
            </a:extLst>
          </p:cNvPr>
          <p:cNvSpPr>
            <a:spLocks noGrp="1"/>
          </p:cNvSpPr>
          <p:nvPr>
            <p:ph type="title"/>
          </p:nvPr>
        </p:nvSpPr>
        <p:spPr>
          <a:xfrm>
            <a:off x="2188901" y="808056"/>
            <a:ext cx="8381238" cy="1077229"/>
          </a:xfrm>
        </p:spPr>
        <p:txBody>
          <a:bodyPr>
            <a:normAutofit/>
          </a:bodyPr>
          <a:lstStyle/>
          <a:p>
            <a:pPr algn="l"/>
            <a:r>
              <a:rPr lang="en-GB" sz="4800" u="sng" dirty="0"/>
              <a:t>Action Plan</a:t>
            </a:r>
            <a:r>
              <a:rPr lang="en-GB" sz="4800" dirty="0"/>
              <a:t> </a:t>
            </a:r>
          </a:p>
        </p:txBody>
      </p:sp>
      <p:sp>
        <p:nvSpPr>
          <p:cNvPr id="3" name="Content Placeholder 2">
            <a:extLst>
              <a:ext uri="{FF2B5EF4-FFF2-40B4-BE49-F238E27FC236}">
                <a16:creationId xmlns:a16="http://schemas.microsoft.com/office/drawing/2014/main" id="{37BB4939-8FA5-482F-8A2C-D0B913AA05A7}"/>
              </a:ext>
            </a:extLst>
          </p:cNvPr>
          <p:cNvSpPr>
            <a:spLocks noGrp="1"/>
          </p:cNvSpPr>
          <p:nvPr>
            <p:ph idx="1"/>
          </p:nvPr>
        </p:nvSpPr>
        <p:spPr>
          <a:xfrm>
            <a:off x="3093113" y="2049590"/>
            <a:ext cx="6572814" cy="3997828"/>
          </a:xfrm>
        </p:spPr>
        <p:txBody>
          <a:bodyPr anchor="t">
            <a:normAutofit/>
          </a:bodyPr>
          <a:lstStyle/>
          <a:p>
            <a:pPr marL="6160" indent="0" algn="ctr">
              <a:buNone/>
            </a:pPr>
            <a:r>
              <a:rPr lang="en-GB" sz="1600" dirty="0"/>
              <a:t>Undergraduate degree completion.</a:t>
            </a:r>
          </a:p>
          <a:p>
            <a:pPr marL="6160" indent="0" algn="ctr">
              <a:buNone/>
            </a:pPr>
            <a:endParaRPr lang="en-GB" sz="1600" dirty="0"/>
          </a:p>
          <a:p>
            <a:pPr marL="6160" indent="0" algn="ctr">
              <a:buNone/>
            </a:pPr>
            <a:r>
              <a:rPr lang="en-GB" sz="1600" dirty="0"/>
              <a:t>Postgraduate diploma in dietetics.</a:t>
            </a:r>
          </a:p>
          <a:p>
            <a:pPr marL="6160" indent="0" algn="ctr">
              <a:buNone/>
            </a:pPr>
            <a:endParaRPr lang="en-GB" sz="1600" dirty="0"/>
          </a:p>
          <a:p>
            <a:pPr marL="6160" indent="0" algn="ctr">
              <a:buNone/>
            </a:pPr>
            <a:r>
              <a:rPr lang="en-GB" sz="1600" dirty="0"/>
              <a:t>Registration &amp; Employment.</a:t>
            </a:r>
          </a:p>
          <a:p>
            <a:pPr marL="6160" indent="0" algn="ctr">
              <a:buNone/>
            </a:pPr>
            <a:endParaRPr lang="en-GB" sz="1600" dirty="0"/>
          </a:p>
          <a:p>
            <a:pPr marL="6160" indent="0" algn="ctr">
              <a:buNone/>
            </a:pPr>
            <a:r>
              <a:rPr lang="en-GB" sz="1600"/>
              <a:t>MSc </a:t>
            </a:r>
            <a:r>
              <a:rPr lang="en-GB" sz="1600" dirty="0"/>
              <a:t>in dietetics.</a:t>
            </a:r>
          </a:p>
          <a:p>
            <a:pPr marL="6160" indent="0" algn="ctr">
              <a:buNone/>
            </a:pPr>
            <a:endParaRPr lang="en-GB" sz="1600" dirty="0"/>
          </a:p>
          <a:p>
            <a:pPr marL="6160" indent="0" algn="ctr">
              <a:buNone/>
            </a:pPr>
            <a:r>
              <a:rPr lang="en-GB" sz="1600" dirty="0"/>
              <a:t>Paediatric dietitian!</a:t>
            </a:r>
          </a:p>
          <a:p>
            <a:pPr algn="ctr"/>
            <a:endParaRPr lang="en-GB" sz="1600" dirty="0"/>
          </a:p>
        </p:txBody>
      </p:sp>
      <p:grpSp>
        <p:nvGrpSpPr>
          <p:cNvPr id="17" name="Group 16">
            <a:extLst>
              <a:ext uri="{FF2B5EF4-FFF2-40B4-BE49-F238E27FC236}">
                <a16:creationId xmlns:a16="http://schemas.microsoft.com/office/drawing/2014/main" id="{93A2DB1B-AA4B-4994-B5A2-9DD92EEEBB57}"/>
              </a:ext>
            </a:extLst>
          </p:cNvPr>
          <p:cNvGrpSpPr/>
          <p:nvPr/>
        </p:nvGrpSpPr>
        <p:grpSpPr>
          <a:xfrm>
            <a:off x="5991674" y="2380173"/>
            <a:ext cx="605959" cy="3106450"/>
            <a:chOff x="5873258" y="2031662"/>
            <a:chExt cx="647115" cy="3452819"/>
          </a:xfrm>
        </p:grpSpPr>
        <p:sp>
          <p:nvSpPr>
            <p:cNvPr id="19" name="Arrow: Down 18">
              <a:extLst>
                <a:ext uri="{FF2B5EF4-FFF2-40B4-BE49-F238E27FC236}">
                  <a16:creationId xmlns:a16="http://schemas.microsoft.com/office/drawing/2014/main" id="{439C3611-67A2-4A4D-ADBA-5820D8EA4E79}"/>
                </a:ext>
              </a:extLst>
            </p:cNvPr>
            <p:cNvSpPr/>
            <p:nvPr/>
          </p:nvSpPr>
          <p:spPr>
            <a:xfrm>
              <a:off x="5873258" y="2031662"/>
              <a:ext cx="647113" cy="4783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A5BF60D4-7041-4704-AFC2-CFB86D0103DB}"/>
                </a:ext>
              </a:extLst>
            </p:cNvPr>
            <p:cNvSpPr/>
            <p:nvPr/>
          </p:nvSpPr>
          <p:spPr>
            <a:xfrm>
              <a:off x="5873260" y="5006179"/>
              <a:ext cx="647113" cy="4783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Down 22">
              <a:extLst>
                <a:ext uri="{FF2B5EF4-FFF2-40B4-BE49-F238E27FC236}">
                  <a16:creationId xmlns:a16="http://schemas.microsoft.com/office/drawing/2014/main" id="{2DC9428A-040D-4A01-9318-F52813121EAE}"/>
                </a:ext>
              </a:extLst>
            </p:cNvPr>
            <p:cNvSpPr/>
            <p:nvPr/>
          </p:nvSpPr>
          <p:spPr>
            <a:xfrm>
              <a:off x="5873259" y="4011956"/>
              <a:ext cx="647113" cy="4783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Down 24">
              <a:extLst>
                <a:ext uri="{FF2B5EF4-FFF2-40B4-BE49-F238E27FC236}">
                  <a16:creationId xmlns:a16="http://schemas.microsoft.com/office/drawing/2014/main" id="{146F3925-5C36-4F3F-9922-76AC133909C7}"/>
                </a:ext>
              </a:extLst>
            </p:cNvPr>
            <p:cNvSpPr/>
            <p:nvPr/>
          </p:nvSpPr>
          <p:spPr>
            <a:xfrm>
              <a:off x="5873258" y="3011472"/>
              <a:ext cx="647113" cy="4783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864256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extLst/>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5" name="Freeform: Shape 1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9" name="Rectangle 1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1D525-2297-4274-8400-51A6CB400191}"/>
              </a:ext>
            </a:extLst>
          </p:cNvPr>
          <p:cNvSpPr>
            <a:spLocks noGrp="1"/>
          </p:cNvSpPr>
          <p:nvPr>
            <p:ph type="title"/>
          </p:nvPr>
        </p:nvSpPr>
        <p:spPr>
          <a:xfrm>
            <a:off x="2188901" y="808056"/>
            <a:ext cx="8381238" cy="1077229"/>
          </a:xfrm>
        </p:spPr>
        <p:txBody>
          <a:bodyPr>
            <a:normAutofit/>
          </a:bodyPr>
          <a:lstStyle/>
          <a:p>
            <a:pPr algn="l"/>
            <a:r>
              <a:rPr lang="en-GB" sz="4800"/>
              <a:t>References</a:t>
            </a:r>
          </a:p>
        </p:txBody>
      </p:sp>
      <p:sp>
        <p:nvSpPr>
          <p:cNvPr id="4" name="Rectangle 1">
            <a:extLst>
              <a:ext uri="{FF2B5EF4-FFF2-40B4-BE49-F238E27FC236}">
                <a16:creationId xmlns:a16="http://schemas.microsoft.com/office/drawing/2014/main" id="{91168FE9-9AEB-4DAE-A4CF-649459C4EF09}"/>
              </a:ext>
            </a:extLst>
          </p:cNvPr>
          <p:cNvSpPr>
            <a:spLocks noGrp="1" noChangeArrowheads="1"/>
          </p:cNvSpPr>
          <p:nvPr>
            <p:ph idx="1"/>
          </p:nvPr>
        </p:nvSpPr>
        <p:spPr bwMode="auto">
          <a:xfrm>
            <a:off x="2256639" y="2052116"/>
            <a:ext cx="6572814" cy="39978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110000"/>
              </a:lnSpc>
              <a:spcBef>
                <a:spcPct val="0"/>
              </a:spcBef>
              <a:buClrTx/>
              <a:buSzTx/>
              <a:buFontTx/>
              <a:buNone/>
              <a:tabLst/>
            </a:pP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Health and Care Practitioner Council, 2016. </a:t>
            </a:r>
            <a:r>
              <a:rPr kumimoji="0" lang="en-US" altLang="en-US" sz="1200" b="0" i="1" u="none" strike="noStrike" cap="none" normalizeH="0" baseline="0">
                <a:ln>
                  <a:noFill/>
                </a:ln>
                <a:effectLst/>
                <a:ea typeface="Calibri" panose="020F0502020204030204" pitchFamily="34" charset="0"/>
                <a:cs typeface="Times New Roman" panose="02020603050405020304" pitchFamily="18" charset="0"/>
              </a:rPr>
              <a:t>Standards of Conduct, Performance and Ethics.</a:t>
            </a: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 </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effectLst/>
                <a:ea typeface="Calibri" panose="020F0502020204030204" pitchFamily="34" charset="0"/>
                <a:cs typeface="Times New Roman" panose="02020603050405020304" pitchFamily="18" charset="0"/>
              </a:rPr>
              <a:t>http://www.hpc-uk.org/standards/standards-of-conduct-performance-and-ethics/</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[Accessed 14</a:t>
            </a:r>
            <a:r>
              <a:rPr kumimoji="0" lang="en-US" altLang="en-US" sz="1200" b="0" i="0" u="none" strike="noStrike" cap="none" normalizeH="0" baseline="30000">
                <a:ln>
                  <a:noFill/>
                </a:ln>
                <a:effectLst/>
                <a:ea typeface="Calibri" panose="020F0502020204030204" pitchFamily="34" charset="0"/>
                <a:cs typeface="Times New Roman" panose="02020603050405020304" pitchFamily="18" charset="0"/>
              </a:rPr>
              <a:t>th</a:t>
            </a: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 March 2019].</a:t>
            </a:r>
          </a:p>
          <a:p>
            <a:pPr marL="0" marR="0" lvl="0" indent="0" defTabSz="914400" rtl="0" eaLnBrk="0" fontAlgn="base" latinLnBrk="0" hangingPunct="0">
              <a:lnSpc>
                <a:spcPct val="110000"/>
              </a:lnSpc>
              <a:spcBef>
                <a:spcPct val="0"/>
              </a:spcBef>
              <a:buClrTx/>
              <a:buSzTx/>
              <a:buFontTx/>
              <a:buNone/>
              <a:tabLst/>
            </a:pPr>
            <a:endParaRPr kumimoji="0" lang="en-GB" altLang="en-US" sz="1200" b="0" i="0" u="none" strike="noStrike" cap="none" normalizeH="0" baseline="0">
              <a:ln>
                <a:noFill/>
              </a:ln>
              <a:effectLst/>
            </a:endParaRPr>
          </a:p>
          <a:p>
            <a:pPr marL="0" marR="0" lvl="0" indent="0" defTabSz="914400" rtl="0" eaLnBrk="0" fontAlgn="base" latinLnBrk="0" hangingPunct="0">
              <a:lnSpc>
                <a:spcPct val="110000"/>
              </a:lnSpc>
              <a:spcBef>
                <a:spcPct val="0"/>
              </a:spcBef>
              <a:buClrTx/>
              <a:buSzTx/>
              <a:buFontTx/>
              <a:buNone/>
              <a:tabLst/>
            </a:pP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NHS Scotland, 2017. </a:t>
            </a:r>
            <a:r>
              <a:rPr kumimoji="0" lang="en-US" altLang="en-US" sz="1200" b="0" i="1" u="none" strike="noStrike" cap="none" normalizeH="0" baseline="0">
                <a:ln>
                  <a:noFill/>
                </a:ln>
                <a:effectLst/>
                <a:ea typeface="Calibri" panose="020F0502020204030204" pitchFamily="34" charset="0"/>
                <a:cs typeface="Times New Roman" panose="02020603050405020304" pitchFamily="18" charset="0"/>
              </a:rPr>
              <a:t>NHSScotland Careers - Paediatric dietitian. </a:t>
            </a: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Glasgow: NHS Greater Glasgow, Clyde Medical Illustration Services.</a:t>
            </a:r>
          </a:p>
          <a:p>
            <a:pPr marL="0" marR="0" lvl="0" indent="0" defTabSz="914400" rtl="0" eaLnBrk="0" fontAlgn="base" latinLnBrk="0" hangingPunct="0">
              <a:lnSpc>
                <a:spcPct val="110000"/>
              </a:lnSpc>
              <a:spcBef>
                <a:spcPct val="0"/>
              </a:spcBef>
              <a:buClrTx/>
              <a:buSzTx/>
              <a:buFontTx/>
              <a:buNone/>
              <a:tabLst/>
            </a:pPr>
            <a:r>
              <a:rPr lang="en-GB" altLang="en-US" sz="1200"/>
              <a:t>[Accessed 14</a:t>
            </a:r>
            <a:r>
              <a:rPr lang="en-GB" altLang="en-US" sz="1200" baseline="30000"/>
              <a:t>th</a:t>
            </a:r>
            <a:r>
              <a:rPr lang="en-GB" altLang="en-US" sz="1200"/>
              <a:t> March 2019].</a:t>
            </a:r>
            <a:endParaRPr kumimoji="0" lang="en-GB" altLang="en-US" sz="1200" b="0" i="0" u="none" strike="noStrike" cap="none" normalizeH="0" baseline="0">
              <a:ln>
                <a:noFill/>
              </a:ln>
              <a:effectLst/>
            </a:endParaRPr>
          </a:p>
          <a:p>
            <a:pPr marL="0" marR="0" lvl="0" indent="0" defTabSz="914400" rtl="0" eaLnBrk="0" fontAlgn="base" latinLnBrk="0" hangingPunct="0">
              <a:lnSpc>
                <a:spcPct val="110000"/>
              </a:lnSpc>
              <a:spcBef>
                <a:spcPct val="0"/>
              </a:spcBef>
              <a:buClrTx/>
              <a:buSzTx/>
              <a:buFontTx/>
              <a:buNone/>
              <a:tabLst/>
            </a:pPr>
            <a:endParaRPr kumimoji="0" lang="en-GB" altLang="en-US" sz="1200" b="0" i="0" u="none" strike="noStrike" cap="none" normalizeH="0" baseline="0">
              <a:ln>
                <a:noFill/>
              </a:ln>
              <a:effectLst/>
            </a:endParaRPr>
          </a:p>
          <a:p>
            <a:pPr marL="0" marR="0" lvl="0" indent="0" defTabSz="914400" rtl="0" eaLnBrk="0" fontAlgn="base" latinLnBrk="0" hangingPunct="0">
              <a:lnSpc>
                <a:spcPct val="110000"/>
              </a:lnSpc>
              <a:spcBef>
                <a:spcPct val="0"/>
              </a:spcBef>
              <a:buClrTx/>
              <a:buSzTx/>
              <a:buFontTx/>
              <a:buNone/>
              <a:tabLst/>
            </a:pP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National Health Service, 2019. </a:t>
            </a:r>
            <a:r>
              <a:rPr kumimoji="0" lang="en-US" altLang="en-US" sz="1200" b="0" i="1" u="none" strike="noStrike" cap="none" normalizeH="0" baseline="0">
                <a:ln>
                  <a:noFill/>
                </a:ln>
                <a:effectLst/>
                <a:ea typeface="Calibri" panose="020F0502020204030204" pitchFamily="34" charset="0"/>
                <a:cs typeface="Times New Roman" panose="02020603050405020304" pitchFamily="18" charset="0"/>
              </a:rPr>
              <a:t>Entry Requirements and Training (Dietician). </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effectLst/>
                <a:ea typeface="Calibri" panose="020F0502020204030204" pitchFamily="34" charset="0"/>
                <a:cs typeface="Times New Roman" panose="02020603050405020304" pitchFamily="18" charset="0"/>
              </a:rPr>
              <a:t>https://www.healthcareers.nhs.uk/explore-roles/allied-health-professionals/roles-allied-health-professions/dietitian/entry-requirements-and-training-dietitian</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[Accessed 12</a:t>
            </a:r>
            <a:r>
              <a:rPr kumimoji="0" lang="en-US" altLang="en-US" sz="1200" b="0" i="0" u="none" strike="noStrike" cap="none" normalizeH="0" baseline="30000">
                <a:ln>
                  <a:noFill/>
                </a:ln>
                <a:effectLst/>
                <a:ea typeface="Calibri" panose="020F0502020204030204" pitchFamily="34" charset="0"/>
                <a:cs typeface="Times New Roman" panose="02020603050405020304" pitchFamily="18" charset="0"/>
              </a:rPr>
              <a:t>th</a:t>
            </a: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 March 2019].</a:t>
            </a:r>
          </a:p>
          <a:p>
            <a:pPr marL="0" marR="0" lvl="0" indent="0" defTabSz="914400" rtl="0" eaLnBrk="0" fontAlgn="base" latinLnBrk="0" hangingPunct="0">
              <a:lnSpc>
                <a:spcPct val="110000"/>
              </a:lnSpc>
              <a:spcBef>
                <a:spcPct val="0"/>
              </a:spcBef>
              <a:buClrTx/>
              <a:buSzTx/>
              <a:buFontTx/>
              <a:buNone/>
              <a:tabLst/>
            </a:pPr>
            <a:endParaRPr kumimoji="0" lang="en-GB" altLang="en-US" sz="1200" b="0" i="0" u="none" strike="noStrike" cap="none" normalizeH="0" baseline="0">
              <a:ln>
                <a:noFill/>
              </a:ln>
              <a:effectLst/>
            </a:endParaRPr>
          </a:p>
          <a:p>
            <a:pPr marL="0" marR="0" lvl="0" indent="0" defTabSz="914400" rtl="0" eaLnBrk="0" fontAlgn="base" latinLnBrk="0" hangingPunct="0">
              <a:lnSpc>
                <a:spcPct val="110000"/>
              </a:lnSpc>
              <a:spcBef>
                <a:spcPct val="0"/>
              </a:spcBef>
              <a:buClrTx/>
              <a:buSzTx/>
              <a:buFontTx/>
              <a:buNone/>
              <a:tabLst/>
            </a:pP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National Health Service, 2019. </a:t>
            </a:r>
            <a:r>
              <a:rPr kumimoji="0" lang="en-US" altLang="en-US" sz="1200" b="0" i="1" u="none" strike="noStrike" cap="none" normalizeH="0" baseline="0">
                <a:ln>
                  <a:noFill/>
                </a:ln>
                <a:effectLst/>
                <a:ea typeface="Calibri" panose="020F0502020204030204" pitchFamily="34" charset="0"/>
                <a:cs typeface="Times New Roman" panose="02020603050405020304" pitchFamily="18" charset="0"/>
              </a:rPr>
              <a:t>Paediatric Dietician. </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a:ln>
                  <a:noFill/>
                </a:ln>
                <a:effectLst/>
                <a:ea typeface="Calibri" panose="020F0502020204030204" pitchFamily="34" charset="0"/>
                <a:cs typeface="Times New Roman" panose="02020603050405020304" pitchFamily="18" charset="0"/>
              </a:rPr>
              <a:t>https://www.plymouthhospitals.nhs.uk/paediatric-dietitian</a:t>
            </a:r>
            <a:b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b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[Accessed 14</a:t>
            </a:r>
            <a:r>
              <a:rPr kumimoji="0" lang="en-US" altLang="en-US" sz="1200" b="0" i="0" u="none" strike="noStrike" cap="none" normalizeH="0" baseline="30000">
                <a:ln>
                  <a:noFill/>
                </a:ln>
                <a:effectLst/>
                <a:ea typeface="Calibri" panose="020F0502020204030204" pitchFamily="34" charset="0"/>
                <a:cs typeface="Times New Roman" panose="02020603050405020304" pitchFamily="18" charset="0"/>
              </a:rPr>
              <a:t>th</a:t>
            </a:r>
            <a:r>
              <a:rPr kumimoji="0" lang="en-US" altLang="en-US" sz="1200" b="0" i="0" u="none" strike="noStrike" cap="none" normalizeH="0" baseline="0">
                <a:ln>
                  <a:noFill/>
                </a:ln>
                <a:effectLst/>
                <a:ea typeface="Calibri" panose="020F0502020204030204" pitchFamily="34" charset="0"/>
                <a:cs typeface="Times New Roman" panose="02020603050405020304" pitchFamily="18" charset="0"/>
              </a:rPr>
              <a:t> March 2019].</a:t>
            </a:r>
            <a:endParaRPr kumimoji="0" lang="en-GB" altLang="en-US" sz="1200" b="0" i="0" u="none" strike="noStrike" cap="none" normalizeH="0" baseline="0">
              <a:ln>
                <a:noFill/>
              </a:ln>
              <a:effectLst/>
            </a:endParaRPr>
          </a:p>
          <a:p>
            <a:pPr marL="0" marR="0" lvl="0" indent="0" defTabSz="914400" rtl="0" eaLnBrk="0" fontAlgn="base" latinLnBrk="0" hangingPunct="0">
              <a:lnSpc>
                <a:spcPct val="110000"/>
              </a:lnSpc>
              <a:spcBef>
                <a:spcPct val="0"/>
              </a:spcBef>
              <a:buClrTx/>
              <a:buSzTx/>
              <a:buFontTx/>
              <a:buNone/>
              <a:tabLst/>
            </a:pPr>
            <a:endParaRPr kumimoji="0" lang="en-GB" altLang="en-US" sz="12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6074442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455</Words>
  <Application>Microsoft Office PowerPoint</Application>
  <PresentationFormat>Widescreen</PresentationFormat>
  <Paragraphs>79</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MS Shell Dlg 2</vt:lpstr>
      <vt:lpstr>Wingdings</vt:lpstr>
      <vt:lpstr>Wingdings 3</vt:lpstr>
      <vt:lpstr>Madison</vt:lpstr>
      <vt:lpstr>Paediatric Dietetics</vt:lpstr>
      <vt:lpstr>The Role of a Paediatric Dietician</vt:lpstr>
      <vt:lpstr>Qualifications </vt:lpstr>
      <vt:lpstr>Personal Characteristics and Skills</vt:lpstr>
      <vt:lpstr>Codes of Practice</vt:lpstr>
      <vt:lpstr>Action Plan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Paediatric Dietetics</dc:title>
  <dc:creator>Jasmin Hicks</dc:creator>
  <cp:lastModifiedBy>Jasmin Hicks</cp:lastModifiedBy>
  <cp:revision>25</cp:revision>
  <dcterms:created xsi:type="dcterms:W3CDTF">2019-03-15T15:14:49Z</dcterms:created>
  <dcterms:modified xsi:type="dcterms:W3CDTF">2019-03-21T11:32:35Z</dcterms:modified>
</cp:coreProperties>
</file>