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58" r:id="rId4"/>
    <p:sldId id="257" r:id="rId5"/>
    <p:sldId id="259" r:id="rId6"/>
    <p:sldId id="260" r:id="rId7"/>
    <p:sldId id="261" r:id="rId8"/>
    <p:sldId id="263" r:id="rId9"/>
    <p:sldId id="264" r:id="rId10"/>
    <p:sldId id="265" r:id="rId11"/>
    <p:sldId id="266" r:id="rId12"/>
    <p:sldId id="267" r:id="rId13"/>
    <p:sldId id="268" r:id="rId14"/>
    <p:sldId id="262"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51CD99-8C05-68B0-523C-01030F2443CC}" v="17" dt="2026-03-15T17:11:15.319"/>
    <p1510:client id="{774B0713-3D6B-FAF3-20AB-7CAE6EEC6FA9}" v="440" dt="2026-03-13T20:04:32.158"/>
    <p1510:client id="{8F558204-877F-A040-A2F6-2B2D58C98DF6}" v="89" dt="2026-03-15T17:02:43.141"/>
    <p1510:client id="{DCC61591-4267-C85E-EBE8-831163C90084}" v="135" dt="2026-03-15T16:49:13.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hyperlink" Target="https://www.structural-learning.com/post/bowlbys-attachment-theory" TargetMode="External"/><Relationship Id="rId7" Type="http://schemas.openxmlformats.org/officeDocument/2006/relationships/hyperlink" Target="https://www.verywellmind.com/what-is-nature-versus-nurture-2795392" TargetMode="External"/><Relationship Id="rId2" Type="http://schemas.openxmlformats.org/officeDocument/2006/relationships/hyperlink" Target="https://www.simplypsychology.org/bowlby.html" TargetMode="External"/><Relationship Id="rId1" Type="http://schemas.openxmlformats.org/officeDocument/2006/relationships/slideLayout" Target="../slideLayouts/slideLayout2.xml"/><Relationship Id="rId6" Type="http://schemas.openxmlformats.org/officeDocument/2006/relationships/hyperlink" Target="https://psychology.town/psychosocial-issues-in-disability/nature-vs-nurture-human-development/" TargetMode="External"/><Relationship Id="rId5" Type="http://schemas.openxmlformats.org/officeDocument/2006/relationships/hyperlink" Target="https://learning.nspcc.org.uk/child-health-development/attachment-early-years" TargetMode="External"/><Relationship Id="rId4" Type="http://schemas.openxmlformats.org/officeDocument/2006/relationships/hyperlink" Target="https://www.mentalhealth.org.uk/explore-mental-health/factors-affect-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2" name="Title 1"/>
          <p:cNvSpPr>
            <a:spLocks noGrp="1"/>
          </p:cNvSpPr>
          <p:nvPr>
            <p:ph type="ctrTitle"/>
          </p:nvPr>
        </p:nvSpPr>
        <p:spPr>
          <a:xfrm>
            <a:off x="315842" y="1708662"/>
            <a:ext cx="5984938" cy="3367454"/>
          </a:xfrm>
        </p:spPr>
        <p:txBody>
          <a:bodyPr anchor="t">
            <a:normAutofit fontScale="90000"/>
          </a:bodyPr>
          <a:lstStyle/>
          <a:p>
            <a:pPr algn="l"/>
            <a:endParaRPr lang="en-GB" sz="3000" dirty="0">
              <a:solidFill>
                <a:schemeClr val="tx2"/>
              </a:solidFill>
              <a:latin typeface="Calibri"/>
              <a:ea typeface="Calibri"/>
              <a:cs typeface="Calibri"/>
            </a:endParaRPr>
          </a:p>
          <a:p>
            <a:pPr algn="l"/>
            <a:r>
              <a:rPr lang="en-GB" sz="3000">
                <a:solidFill>
                  <a:schemeClr val="tx2"/>
                </a:solidFill>
                <a:latin typeface="Arial"/>
                <a:ea typeface="Open Sans"/>
                <a:cs typeface="Arial"/>
              </a:rPr>
              <a:t>Module Title: </a:t>
            </a:r>
            <a:r>
              <a:rPr lang="en-GB" sz="3000" b="1">
                <a:solidFill>
                  <a:schemeClr val="tx2"/>
                </a:solidFill>
                <a:latin typeface="Arial"/>
                <a:ea typeface="Calibri"/>
                <a:cs typeface="Arial"/>
              </a:rPr>
              <a:t>Psychology in Health and Social Care</a:t>
            </a:r>
            <a:endParaRPr lang="en-US" sz="3000">
              <a:solidFill>
                <a:schemeClr val="tx2"/>
              </a:solidFill>
              <a:latin typeface="Calibri"/>
              <a:ea typeface="Calibri"/>
              <a:cs typeface="Calibri"/>
            </a:endParaRPr>
          </a:p>
          <a:p>
            <a:pPr algn="l"/>
            <a:r>
              <a:rPr lang="en-GB" sz="3000" u="sng" dirty="0">
                <a:solidFill>
                  <a:schemeClr val="tx2"/>
                </a:solidFill>
                <a:latin typeface="Arial"/>
                <a:ea typeface="Open Sans"/>
                <a:cs typeface="Arial"/>
              </a:rPr>
              <a:t>Module Number</a:t>
            </a:r>
            <a:r>
              <a:rPr lang="en-GB" sz="3000" dirty="0">
                <a:solidFill>
                  <a:schemeClr val="tx2"/>
                </a:solidFill>
                <a:latin typeface="Arial"/>
                <a:ea typeface="Open Sans"/>
                <a:cs typeface="Arial"/>
              </a:rPr>
              <a:t>: </a:t>
            </a:r>
            <a:r>
              <a:rPr lang="en-GB" sz="3000" b="1" i="1">
                <a:solidFill>
                  <a:schemeClr val="tx2"/>
                </a:solidFill>
                <a:latin typeface="Arial"/>
                <a:ea typeface="Open Sans"/>
                <a:cs typeface="Arial"/>
              </a:rPr>
              <a:t>LCHS 4010 (LON)</a:t>
            </a:r>
            <a:endParaRPr lang="en-GB" sz="3000">
              <a:solidFill>
                <a:schemeClr val="tx2"/>
              </a:solidFill>
              <a:latin typeface="Arial"/>
              <a:cs typeface="Arial"/>
            </a:endParaRPr>
          </a:p>
          <a:p>
            <a:pPr algn="l"/>
            <a:r>
              <a:rPr lang="en-GB" sz="3000" u="sng" dirty="0">
                <a:solidFill>
                  <a:schemeClr val="tx2"/>
                </a:solidFill>
                <a:latin typeface="Arial"/>
                <a:ea typeface="Open Sans"/>
                <a:cs typeface="Arial"/>
              </a:rPr>
              <a:t>Assignment No</a:t>
            </a:r>
            <a:r>
              <a:rPr lang="en-GB" sz="3000" b="1" i="1">
                <a:solidFill>
                  <a:schemeClr val="tx2"/>
                </a:solidFill>
                <a:latin typeface="Arial"/>
                <a:ea typeface="Open Sans"/>
                <a:cs typeface="Arial"/>
              </a:rPr>
              <a:t>:  ASSIGNMENT 1</a:t>
            </a:r>
            <a:endParaRPr lang="en-GB" sz="3000">
              <a:solidFill>
                <a:schemeClr val="tx2"/>
              </a:solidFill>
              <a:latin typeface="Arial"/>
              <a:cs typeface="Arial"/>
            </a:endParaRPr>
          </a:p>
          <a:p>
            <a:pPr algn="l"/>
            <a:r>
              <a:rPr lang="en-GB" sz="3000" u="sng">
                <a:solidFill>
                  <a:schemeClr val="tx2"/>
                </a:solidFill>
                <a:latin typeface="Arial"/>
                <a:ea typeface="Open Sans"/>
                <a:cs typeface="Arial"/>
              </a:rPr>
              <a:t>Student Name</a:t>
            </a:r>
            <a:r>
              <a:rPr lang="en-GB" sz="3000" b="1" i="1">
                <a:solidFill>
                  <a:schemeClr val="tx2"/>
                </a:solidFill>
                <a:latin typeface="Arial"/>
                <a:ea typeface="Open Sans"/>
                <a:cs typeface="Arial"/>
              </a:rPr>
              <a:t>: Reshma M Begum</a:t>
            </a:r>
            <a:br>
              <a:rPr lang="en-GB" sz="3000" b="1" i="1" dirty="0">
                <a:latin typeface="Arial"/>
                <a:ea typeface="Open Sans"/>
                <a:cs typeface="Arial"/>
              </a:rPr>
            </a:br>
            <a:r>
              <a:rPr lang="en-GB" sz="3000" u="sng">
                <a:solidFill>
                  <a:schemeClr val="tx2"/>
                </a:solidFill>
                <a:latin typeface="Arial"/>
                <a:ea typeface="Open Sans"/>
                <a:cs typeface="Arial"/>
              </a:rPr>
              <a:t>Student ID: 2437665</a:t>
            </a:r>
            <a:endParaRPr lang="en-GB" sz="3000">
              <a:solidFill>
                <a:schemeClr val="tx2"/>
              </a:solidFill>
              <a:latin typeface="Arial"/>
              <a:cs typeface="Arial"/>
            </a:endParaRPr>
          </a:p>
          <a:p>
            <a:pPr algn="l"/>
            <a:r>
              <a:rPr lang="en-GB" sz="3000" u="sng">
                <a:solidFill>
                  <a:schemeClr val="tx2"/>
                </a:solidFill>
                <a:latin typeface="Arial"/>
                <a:ea typeface="Open Sans"/>
                <a:cs typeface="Arial"/>
              </a:rPr>
              <a:t>Lecturer’s Name</a:t>
            </a:r>
            <a:r>
              <a:rPr lang="en-GB" sz="3000" b="1" i="1">
                <a:solidFill>
                  <a:schemeClr val="tx2"/>
                </a:solidFill>
                <a:latin typeface="Arial"/>
                <a:ea typeface="Open Sans"/>
                <a:cs typeface="Arial"/>
              </a:rPr>
              <a:t>: Farah Wiita</a:t>
            </a:r>
            <a:endParaRPr lang="en-GB" sz="3000">
              <a:solidFill>
                <a:schemeClr val="tx2"/>
              </a:solidFill>
              <a:latin typeface="Arial"/>
              <a:cs typeface="Arial"/>
            </a:endParaRPr>
          </a:p>
          <a:p>
            <a:pPr algn="l"/>
            <a:br>
              <a:rPr lang="en-GB" sz="1000" dirty="0">
                <a:latin typeface="Arial"/>
                <a:cs typeface="Arial"/>
              </a:rPr>
            </a:br>
            <a:br>
              <a:rPr lang="en-GB" sz="1000" dirty="0">
                <a:latin typeface="Arial"/>
                <a:cs typeface="Arial"/>
              </a:rPr>
            </a:br>
            <a:br>
              <a:rPr lang="en-GB" sz="1000" dirty="0">
                <a:latin typeface="Arial"/>
                <a:cs typeface="Arial"/>
              </a:rPr>
            </a:br>
            <a:endParaRPr lang="en-GB" sz="3000">
              <a:solidFill>
                <a:schemeClr val="tx2"/>
              </a:solidFill>
              <a:latin typeface="Arial"/>
              <a:cs typeface="Arial"/>
            </a:endParaRPr>
          </a:p>
        </p:txBody>
      </p:sp>
      <p:grpSp>
        <p:nvGrpSpPr>
          <p:cNvPr id="12" name="Group 11">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3" name="Freeform: Shape 12">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Picture 2" descr="A logo with black text&#10;&#10;AI-generated content may be incorrect.">
            <a:extLst>
              <a:ext uri="{FF2B5EF4-FFF2-40B4-BE49-F238E27FC236}">
                <a16:creationId xmlns:a16="http://schemas.microsoft.com/office/drawing/2014/main" id="{6CB50718-8B76-A9A9-F82E-DDD506783CD7}"/>
              </a:ext>
            </a:extLst>
          </p:cNvPr>
          <p:cNvPicPr>
            <a:picLocks noChangeAspect="1"/>
          </p:cNvPicPr>
          <p:nvPr/>
        </p:nvPicPr>
        <p:blipFill>
          <a:blip r:embed="rId2"/>
          <a:stretch>
            <a:fillRect/>
          </a:stretch>
        </p:blipFill>
        <p:spPr>
          <a:xfrm>
            <a:off x="7353663" y="2777366"/>
            <a:ext cx="4831873" cy="2013280"/>
          </a:xfrm>
          <a:prstGeom prst="rect">
            <a:avLst/>
          </a:prstGeom>
          <a:ln>
            <a:noFill/>
          </a:ln>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A8FDAE2-E4A5-9FEC-365E-7839F5F763C4}"/>
              </a:ext>
            </a:extLst>
          </p:cNvPr>
          <p:cNvSpPr>
            <a:spLocks noGrp="1"/>
          </p:cNvSpPr>
          <p:nvPr>
            <p:ph idx="1"/>
          </p:nvPr>
        </p:nvSpPr>
        <p:spPr>
          <a:xfrm>
            <a:off x="1759793" y="238663"/>
            <a:ext cx="9952003" cy="2340635"/>
          </a:xfrm>
        </p:spPr>
        <p:txBody>
          <a:bodyPr vert="horz" lIns="91440" tIns="45720" rIns="91440" bIns="45720" rtlCol="0" anchor="t">
            <a:normAutofit fontScale="85000" lnSpcReduction="20000"/>
          </a:bodyPr>
          <a:lstStyle/>
          <a:p>
            <a:pPr marL="0" indent="0">
              <a:buNone/>
            </a:pPr>
            <a:endParaRPr lang="en-US" sz="4800" dirty="0">
              <a:solidFill>
                <a:schemeClr val="tx1">
                  <a:lumMod val="95000"/>
                  <a:lumOff val="5000"/>
                </a:schemeClr>
              </a:solidFill>
              <a:latin typeface="Arial"/>
              <a:cs typeface="Arial"/>
            </a:endParaRPr>
          </a:p>
          <a:p>
            <a:pPr marL="0" indent="0">
              <a:buNone/>
            </a:pPr>
            <a:endParaRPr lang="en-GB" sz="4800" dirty="0">
              <a:solidFill>
                <a:schemeClr val="tx1">
                  <a:lumMod val="95000"/>
                  <a:lumOff val="5000"/>
                </a:schemeClr>
              </a:solidFill>
              <a:latin typeface="Arial"/>
              <a:cs typeface="Arial"/>
            </a:endParaRPr>
          </a:p>
          <a:p>
            <a:pPr marL="0" indent="0">
              <a:buNone/>
            </a:pPr>
            <a:endParaRPr lang="en-GB" sz="4800" dirty="0">
              <a:solidFill>
                <a:schemeClr val="tx1">
                  <a:lumMod val="95000"/>
                  <a:lumOff val="5000"/>
                </a:schemeClr>
              </a:solidFill>
              <a:latin typeface="Arial"/>
              <a:cs typeface="Arial"/>
            </a:endParaRPr>
          </a:p>
          <a:p>
            <a:pPr marL="0" indent="0">
              <a:buNone/>
            </a:pPr>
            <a:r>
              <a:rPr lang="en-GB" sz="4800">
                <a:solidFill>
                  <a:schemeClr val="tx1">
                    <a:lumMod val="95000"/>
                    <a:lumOff val="5000"/>
                  </a:schemeClr>
                </a:solidFill>
                <a:latin typeface="Arial"/>
                <a:cs typeface="Arial"/>
              </a:rPr>
              <a:t>I declare that I have not used AI</a:t>
            </a:r>
            <a:endParaRPr lang="en-GB" sz="4800" dirty="0">
              <a:solidFill>
                <a:schemeClr val="tx1">
                  <a:lumMod val="95000"/>
                  <a:lumOff val="5000"/>
                </a:schemeClr>
              </a:solidFill>
              <a:latin typeface="Arial"/>
              <a:cs typeface="Arial"/>
            </a:endParaRPr>
          </a:p>
        </p:txBody>
      </p:sp>
      <p:pic>
        <p:nvPicPr>
          <p:cNvPr id="2" name="Picture 1" descr="AI humanoid robot touching virtual hologram screen showing concept of AI brain (provided by Getty Images)">
            <a:extLst>
              <a:ext uri="{FF2B5EF4-FFF2-40B4-BE49-F238E27FC236}">
                <a16:creationId xmlns:a16="http://schemas.microsoft.com/office/drawing/2014/main" id="{F571DA1A-F8C7-9455-C8B7-024CC61537C6}"/>
              </a:ext>
            </a:extLst>
          </p:cNvPr>
          <p:cNvPicPr>
            <a:picLocks noChangeAspect="1"/>
          </p:cNvPicPr>
          <p:nvPr/>
        </p:nvPicPr>
        <p:blipFill>
          <a:blip r:embed="rId2"/>
          <a:stretch>
            <a:fillRect/>
          </a:stretch>
        </p:blipFill>
        <p:spPr>
          <a:xfrm>
            <a:off x="2787351" y="2628165"/>
            <a:ext cx="6048375" cy="3009900"/>
          </a:xfrm>
          <a:prstGeom prst="rect">
            <a:avLst/>
          </a:prstGeom>
        </p:spPr>
      </p:pic>
    </p:spTree>
    <p:extLst>
      <p:ext uri="{BB962C8B-B14F-4D97-AF65-F5344CB8AC3E}">
        <p14:creationId xmlns:p14="http://schemas.microsoft.com/office/powerpoint/2010/main" val="3244416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4FC0E2-D8BE-A8A8-EECC-8A6A805ADFF5}"/>
              </a:ext>
            </a:extLst>
          </p:cNvPr>
          <p:cNvSpPr>
            <a:spLocks noGrp="1"/>
          </p:cNvSpPr>
          <p:nvPr>
            <p:ph type="title"/>
          </p:nvPr>
        </p:nvSpPr>
        <p:spPr>
          <a:xfrm>
            <a:off x="8280898" y="2427597"/>
            <a:ext cx="3396466" cy="1454051"/>
          </a:xfrm>
        </p:spPr>
        <p:txBody>
          <a:bodyPr vert="horz" lIns="91440" tIns="45720" rIns="91440" bIns="45720" rtlCol="0" anchor="ctr">
            <a:noAutofit/>
          </a:bodyPr>
          <a:lstStyle/>
          <a:p>
            <a:r>
              <a:rPr lang="en-GB" sz="5800">
                <a:solidFill>
                  <a:schemeClr val="tx2"/>
                </a:solidFill>
                <a:latin typeface="Arial"/>
                <a:cs typeface="Arial"/>
              </a:rPr>
              <a:t>Contents</a:t>
            </a:r>
            <a:r>
              <a:rPr lang="en-GB" sz="5800" dirty="0">
                <a:solidFill>
                  <a:schemeClr val="tx2"/>
                </a:solidFill>
                <a:latin typeface="Arial"/>
                <a:cs typeface="Arial"/>
              </a:rPr>
              <a:t> </a:t>
            </a:r>
          </a:p>
        </p:txBody>
      </p:sp>
      <p:sp>
        <p:nvSpPr>
          <p:cNvPr id="3" name="Content Placeholder 2">
            <a:extLst>
              <a:ext uri="{FF2B5EF4-FFF2-40B4-BE49-F238E27FC236}">
                <a16:creationId xmlns:a16="http://schemas.microsoft.com/office/drawing/2014/main" id="{D63CA9C5-88F4-2679-6284-BEF1751C0DEF}"/>
              </a:ext>
            </a:extLst>
          </p:cNvPr>
          <p:cNvSpPr>
            <a:spLocks noGrp="1"/>
          </p:cNvSpPr>
          <p:nvPr>
            <p:ph idx="1"/>
          </p:nvPr>
        </p:nvSpPr>
        <p:spPr>
          <a:xfrm>
            <a:off x="704030" y="2234776"/>
            <a:ext cx="5653313" cy="3639289"/>
          </a:xfrm>
        </p:spPr>
        <p:txBody>
          <a:bodyPr vert="horz" lIns="91440" tIns="45720" rIns="91440" bIns="45720" rtlCol="0" anchor="ctr">
            <a:noAutofit/>
          </a:bodyPr>
          <a:lstStyle/>
          <a:p>
            <a:endParaRPr lang="en-GB" sz="2400" dirty="0">
              <a:solidFill>
                <a:schemeClr val="tx2"/>
              </a:solidFill>
              <a:latin typeface="Arial"/>
              <a:cs typeface="Arial"/>
            </a:endParaRPr>
          </a:p>
          <a:p>
            <a:endParaRPr lang="en-GB" sz="2400" dirty="0">
              <a:solidFill>
                <a:schemeClr val="tx2"/>
              </a:solidFill>
              <a:latin typeface="Arial"/>
              <a:cs typeface="Arial"/>
            </a:endParaRPr>
          </a:p>
          <a:p>
            <a:endParaRPr lang="en-GB" sz="2400" dirty="0">
              <a:solidFill>
                <a:schemeClr val="tx2"/>
              </a:solidFill>
              <a:latin typeface="Arial"/>
              <a:cs typeface="Arial"/>
            </a:endParaRPr>
          </a:p>
          <a:p>
            <a:endParaRPr lang="en-GB" sz="2400" dirty="0">
              <a:solidFill>
                <a:schemeClr val="tx2"/>
              </a:solidFill>
              <a:latin typeface="Arial"/>
              <a:cs typeface="Arial"/>
            </a:endParaRPr>
          </a:p>
          <a:p>
            <a:pPr>
              <a:buFont typeface="Arial"/>
            </a:pPr>
            <a:endParaRPr lang="en-GB" sz="2400" dirty="0">
              <a:solidFill>
                <a:schemeClr val="tx2"/>
              </a:solidFill>
              <a:latin typeface="Arial"/>
              <a:cs typeface="Arial"/>
            </a:endParaRPr>
          </a:p>
          <a:p>
            <a:pPr marL="0" indent="0">
              <a:buNone/>
            </a:pPr>
            <a:endParaRPr lang="en-GB" sz="2400" dirty="0">
              <a:solidFill>
                <a:schemeClr val="tx2"/>
              </a:solidFill>
              <a:latin typeface="Arial"/>
              <a:cs typeface="Arial"/>
            </a:endParaRPr>
          </a:p>
          <a:p>
            <a:pPr marL="0" indent="0">
              <a:buNone/>
            </a:pPr>
            <a:endParaRPr lang="en-GB" sz="2400" b="1" dirty="0">
              <a:solidFill>
                <a:schemeClr val="tx2"/>
              </a:solidFill>
              <a:latin typeface="Arial"/>
              <a:cs typeface="Arial"/>
            </a:endParaRPr>
          </a:p>
          <a:p>
            <a:r>
              <a:rPr lang="en-GB" sz="2400">
                <a:solidFill>
                  <a:schemeClr val="tx2"/>
                </a:solidFill>
                <a:latin typeface="Arial"/>
                <a:cs typeface="Arial"/>
              </a:rPr>
              <a:t>John Bowlby's Attachment Theory</a:t>
            </a:r>
            <a:endParaRPr lang="en-GB" sz="2400">
              <a:solidFill>
                <a:schemeClr val="tx2"/>
              </a:solidFill>
            </a:endParaRPr>
          </a:p>
          <a:p>
            <a:r>
              <a:rPr lang="en-GB" sz="2400">
                <a:solidFill>
                  <a:schemeClr val="tx2"/>
                </a:solidFill>
                <a:latin typeface="Arial"/>
                <a:cs typeface="Arial"/>
              </a:rPr>
              <a:t>Jenny's situation</a:t>
            </a:r>
            <a:endParaRPr lang="en-GB" sz="2400">
              <a:solidFill>
                <a:schemeClr val="tx2"/>
              </a:solidFill>
            </a:endParaRPr>
          </a:p>
          <a:p>
            <a:r>
              <a:rPr lang="en-GB" sz="2400">
                <a:solidFill>
                  <a:schemeClr val="tx2"/>
                </a:solidFill>
                <a:latin typeface="Arial"/>
                <a:cs typeface="Arial"/>
              </a:rPr>
              <a:t>Therapy and Counselling </a:t>
            </a:r>
            <a:endParaRPr lang="en-GB" sz="2400">
              <a:solidFill>
                <a:schemeClr val="tx2"/>
              </a:solidFill>
            </a:endParaRPr>
          </a:p>
          <a:p>
            <a:r>
              <a:rPr lang="en-GB" sz="2200">
                <a:solidFill>
                  <a:schemeClr val="tx2"/>
                </a:solidFill>
                <a:latin typeface="Arial"/>
                <a:cs typeface="Arial"/>
              </a:rPr>
              <a:t>Reducing</a:t>
            </a:r>
            <a:r>
              <a:rPr lang="en-GB" sz="2400">
                <a:solidFill>
                  <a:schemeClr val="tx2"/>
                </a:solidFill>
                <a:latin typeface="Arial"/>
                <a:cs typeface="Arial"/>
              </a:rPr>
              <a:t> Jenny's responsibilities</a:t>
            </a:r>
            <a:endParaRPr lang="en-GB" sz="2400">
              <a:solidFill>
                <a:schemeClr val="tx2"/>
              </a:solidFill>
            </a:endParaRPr>
          </a:p>
          <a:p>
            <a:r>
              <a:rPr lang="en-GB" sz="2400">
                <a:solidFill>
                  <a:schemeClr val="tx2"/>
                </a:solidFill>
                <a:latin typeface="Arial"/>
                <a:cs typeface="Arial"/>
              </a:rPr>
              <a:t>Biological factors affecting Jenny's psychological development</a:t>
            </a:r>
            <a:endParaRPr lang="en-GB" sz="2400">
              <a:solidFill>
                <a:schemeClr val="tx2"/>
              </a:solidFill>
            </a:endParaRPr>
          </a:p>
          <a:p>
            <a:r>
              <a:rPr lang="en-GB" sz="2400">
                <a:solidFill>
                  <a:schemeClr val="tx2"/>
                </a:solidFill>
                <a:latin typeface="Arial"/>
                <a:cs typeface="Arial"/>
              </a:rPr>
              <a:t>Environmental factors affecting Jenny's psychological development</a:t>
            </a:r>
            <a:endParaRPr lang="en-GB" sz="2400">
              <a:solidFill>
                <a:schemeClr val="tx2"/>
              </a:solidFill>
            </a:endParaRPr>
          </a:p>
          <a:p>
            <a:r>
              <a:rPr lang="en-GB" sz="2400">
                <a:solidFill>
                  <a:schemeClr val="tx2"/>
                </a:solidFill>
                <a:latin typeface="Arial"/>
                <a:cs typeface="Arial"/>
              </a:rPr>
              <a:t>Strengths of Bowlby's Theory</a:t>
            </a:r>
            <a:endParaRPr lang="en-GB" sz="2400">
              <a:solidFill>
                <a:schemeClr val="tx2"/>
              </a:solidFill>
            </a:endParaRPr>
          </a:p>
          <a:p>
            <a:r>
              <a:rPr lang="en-GB" sz="2400">
                <a:solidFill>
                  <a:schemeClr val="tx2"/>
                </a:solidFill>
                <a:latin typeface="Arial"/>
                <a:cs typeface="Arial"/>
              </a:rPr>
              <a:t>Limitations of Bowlby's Theory</a:t>
            </a:r>
            <a:endParaRPr lang="en-GB" sz="2400">
              <a:solidFill>
                <a:schemeClr val="tx2"/>
              </a:solidFill>
            </a:endParaRPr>
          </a:p>
          <a:p>
            <a:r>
              <a:rPr lang="en-GB" sz="2400">
                <a:solidFill>
                  <a:schemeClr val="tx2"/>
                </a:solidFill>
                <a:latin typeface="Arial"/>
                <a:cs typeface="Arial"/>
              </a:rPr>
              <a:t>Conclusion</a:t>
            </a:r>
            <a:endParaRPr lang="en-GB" sz="2400">
              <a:solidFill>
                <a:schemeClr val="tx2"/>
              </a:solidFill>
            </a:endParaRPr>
          </a:p>
          <a:p>
            <a:r>
              <a:rPr lang="en-GB" sz="2400">
                <a:solidFill>
                  <a:schemeClr val="tx2"/>
                </a:solidFill>
                <a:latin typeface="Arial"/>
                <a:cs typeface="Arial"/>
              </a:rPr>
              <a:t>References</a:t>
            </a:r>
            <a:endParaRPr lang="en-GB" sz="2400">
              <a:solidFill>
                <a:schemeClr val="tx2"/>
              </a:solidFill>
            </a:endParaRPr>
          </a:p>
          <a:p>
            <a:endParaRPr lang="en-GB" sz="2400" b="1" dirty="0">
              <a:solidFill>
                <a:schemeClr val="tx2"/>
              </a:solidFill>
              <a:latin typeface="Aptos Display"/>
              <a:cs typeface="Arial"/>
            </a:endParaRPr>
          </a:p>
          <a:p>
            <a:endParaRPr lang="en-GB" sz="2400" b="1" dirty="0">
              <a:solidFill>
                <a:schemeClr val="tx2"/>
              </a:solidFill>
              <a:latin typeface="Aptos Display"/>
              <a:cs typeface="Arial"/>
            </a:endParaRPr>
          </a:p>
          <a:p>
            <a:endParaRPr lang="en-GB" sz="2400" b="1" dirty="0">
              <a:solidFill>
                <a:schemeClr val="tx2"/>
              </a:solidFill>
              <a:latin typeface="Aptos Display"/>
              <a:cs typeface="Arial"/>
            </a:endParaRPr>
          </a:p>
          <a:p>
            <a:endParaRPr lang="en-GB" sz="2400" b="1" dirty="0">
              <a:solidFill>
                <a:schemeClr val="tx2"/>
              </a:solidFill>
              <a:latin typeface="Aptos Display"/>
              <a:cs typeface="Arial"/>
            </a:endParaRPr>
          </a:p>
          <a:p>
            <a:endParaRPr lang="en-GB" sz="2400" dirty="0">
              <a:solidFill>
                <a:schemeClr val="tx2"/>
              </a:solidFill>
              <a:latin typeface="Aptos Display"/>
              <a:cs typeface="Arial"/>
            </a:endParaRPr>
          </a:p>
          <a:p>
            <a:endParaRPr lang="en-GB" sz="2400" dirty="0">
              <a:solidFill>
                <a:schemeClr val="tx2"/>
              </a:solidFill>
              <a:latin typeface="Aptos Display"/>
              <a:cs typeface="Arial"/>
            </a:endParaRPr>
          </a:p>
          <a:p>
            <a:endParaRPr lang="en-GB" sz="2400" b="1" dirty="0">
              <a:solidFill>
                <a:schemeClr val="tx2"/>
              </a:solidFill>
              <a:latin typeface="Aptos Display"/>
              <a:cs typeface="Arial"/>
            </a:endParaRPr>
          </a:p>
          <a:p>
            <a:endParaRPr lang="en-GB" sz="2400" dirty="0">
              <a:solidFill>
                <a:schemeClr val="tx2"/>
              </a:solidFill>
              <a:latin typeface="Aptos Display"/>
              <a:cs typeface="Arial"/>
            </a:endParaRPr>
          </a:p>
          <a:p>
            <a:endParaRPr lang="en-GB" sz="2400" dirty="0">
              <a:solidFill>
                <a:schemeClr val="tx2"/>
              </a:solidFill>
              <a:latin typeface="Aptos Display"/>
              <a:cs typeface="Arial"/>
            </a:endParaRPr>
          </a:p>
        </p:txBody>
      </p:sp>
      <p:grpSp>
        <p:nvGrpSpPr>
          <p:cNvPr id="41" name="Group 4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42" name="Freeform: Shape 41">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3937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a:extLst>
            <a:ext uri="{FF2B5EF4-FFF2-40B4-BE49-F238E27FC236}">
              <a16:creationId xmlns:a16="http://schemas.microsoft.com/office/drawing/2014/main" id="{92A61A4A-F3DD-B31A-19F6-3730097E919A}"/>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6CEC401A-BC46-41FC-AD55-F7810C3CFA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A287F808-5648-477A-80D6-A0F3BF6DF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A116CF9-DCF6-4F08-B01A-D5F353F83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44D26783-C1CA-4BE1-9D40-3EA516AE3E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2776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6947FEF-A080-8252-972F-6E7CBAE33601}"/>
              </a:ext>
            </a:extLst>
          </p:cNvPr>
          <p:cNvSpPr>
            <a:spLocks noGrp="1"/>
          </p:cNvSpPr>
          <p:nvPr>
            <p:ph type="ctrTitle"/>
          </p:nvPr>
        </p:nvSpPr>
        <p:spPr>
          <a:xfrm>
            <a:off x="1142999" y="1676401"/>
            <a:ext cx="4495801" cy="2286002"/>
          </a:xfrm>
        </p:spPr>
        <p:txBody>
          <a:bodyPr anchor="t">
            <a:normAutofit/>
          </a:bodyPr>
          <a:lstStyle/>
          <a:p>
            <a:pPr algn="l"/>
            <a:r>
              <a:rPr lang="en-GB" sz="2800" b="1">
                <a:latin typeface="Arial"/>
                <a:cs typeface="Arial"/>
              </a:rPr>
              <a:t>Introduction</a:t>
            </a:r>
          </a:p>
        </p:txBody>
      </p:sp>
      <p:sp>
        <p:nvSpPr>
          <p:cNvPr id="3" name="Subtitle 2">
            <a:extLst>
              <a:ext uri="{FF2B5EF4-FFF2-40B4-BE49-F238E27FC236}">
                <a16:creationId xmlns:a16="http://schemas.microsoft.com/office/drawing/2014/main" id="{1BF39C58-B111-C1EF-4C42-3C0200BFABCB}"/>
              </a:ext>
            </a:extLst>
          </p:cNvPr>
          <p:cNvSpPr>
            <a:spLocks noGrp="1"/>
          </p:cNvSpPr>
          <p:nvPr>
            <p:ph type="subTitle" idx="1"/>
          </p:nvPr>
        </p:nvSpPr>
        <p:spPr>
          <a:xfrm>
            <a:off x="1272395" y="2599426"/>
            <a:ext cx="4495801" cy="914400"/>
          </a:xfrm>
        </p:spPr>
        <p:txBody>
          <a:bodyPr vert="horz" lIns="91440" tIns="45720" rIns="91440" bIns="45720" rtlCol="0" anchor="t">
            <a:noAutofit/>
          </a:bodyPr>
          <a:lstStyle/>
          <a:p>
            <a:pPr algn="l"/>
            <a:r>
              <a:rPr lang="en-GB">
                <a:solidFill>
                  <a:schemeClr val="tx1">
                    <a:alpha val="55000"/>
                  </a:schemeClr>
                </a:solidFill>
                <a:latin typeface="Arial"/>
                <a:cs typeface="Arial"/>
              </a:rPr>
              <a:t>Jenny is a 16 year old teenager who has been looking after her mother for the past 5 years because of the death of Jenny's father. (young carer) To set up an effective community support plan, we must use John Bowlby's attachment theory. </a:t>
            </a:r>
            <a:endParaRPr lang="en-GB" dirty="0">
              <a:solidFill>
                <a:schemeClr val="tx1">
                  <a:alpha val="55000"/>
                </a:schemeClr>
              </a:solidFill>
              <a:latin typeface="Arial"/>
              <a:cs typeface="Arial"/>
            </a:endParaRPr>
          </a:p>
          <a:p>
            <a:pPr algn="l"/>
            <a:endParaRPr lang="en-GB" dirty="0">
              <a:solidFill>
                <a:schemeClr val="tx1">
                  <a:alpha val="55000"/>
                </a:schemeClr>
              </a:solidFill>
              <a:latin typeface="Arial"/>
              <a:cs typeface="Arial"/>
            </a:endParaRPr>
          </a:p>
        </p:txBody>
      </p:sp>
      <p:pic>
        <p:nvPicPr>
          <p:cNvPr id="4" name="Picture 3" descr="A person taking a medicine&#10;&#10;AI-generated content may be incorrect.">
            <a:extLst>
              <a:ext uri="{FF2B5EF4-FFF2-40B4-BE49-F238E27FC236}">
                <a16:creationId xmlns:a16="http://schemas.microsoft.com/office/drawing/2014/main" id="{5C29AC13-4328-FD09-DC27-8C4BEA749BAA}"/>
              </a:ext>
            </a:extLst>
          </p:cNvPr>
          <p:cNvPicPr>
            <a:picLocks noChangeAspect="1"/>
          </p:cNvPicPr>
          <p:nvPr/>
        </p:nvPicPr>
        <p:blipFill>
          <a:blip r:embed="rId2"/>
          <a:srcRect l="36415" r="16726" b="-1"/>
          <a:stretch>
            <a:fillRect/>
          </a:stretch>
        </p:blipFill>
        <p:spPr>
          <a:xfrm>
            <a:off x="6619874" y="990598"/>
            <a:ext cx="4657726" cy="4876800"/>
          </a:xfrm>
          <a:prstGeom prst="rect">
            <a:avLst/>
          </a:prstGeom>
        </p:spPr>
      </p:pic>
      <p:sp>
        <p:nvSpPr>
          <p:cNvPr id="5" name="TextBox 4">
            <a:extLst>
              <a:ext uri="{FF2B5EF4-FFF2-40B4-BE49-F238E27FC236}">
                <a16:creationId xmlns:a16="http://schemas.microsoft.com/office/drawing/2014/main" id="{AF0BAC6F-8DD9-81C3-3884-243492FB8AA6}"/>
              </a:ext>
            </a:extLst>
          </p:cNvPr>
          <p:cNvSpPr txBox="1"/>
          <p:nvPr/>
        </p:nvSpPr>
        <p:spPr>
          <a:xfrm>
            <a:off x="7059283" y="585877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Localoffer</a:t>
            </a:r>
            <a:r>
              <a:rPr lang="en-US" dirty="0"/>
              <a:t> </a:t>
            </a:r>
            <a:r>
              <a:rPr lang="en-US" dirty="0" err="1"/>
              <a:t>towerhamlets</a:t>
            </a:r>
            <a:endParaRPr lang="en-US"/>
          </a:p>
          <a:p>
            <a:pPr algn="ctr"/>
            <a:endParaRPr lang="en-GB" dirty="0"/>
          </a:p>
        </p:txBody>
      </p:sp>
    </p:spTree>
    <p:extLst>
      <p:ext uri="{BB962C8B-B14F-4D97-AF65-F5344CB8AC3E}">
        <p14:creationId xmlns:p14="http://schemas.microsoft.com/office/powerpoint/2010/main" val="2444830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8" name="Group 27">
            <a:extLst>
              <a:ext uri="{FF2B5EF4-FFF2-40B4-BE49-F238E27FC236}">
                <a16:creationId xmlns:a16="http://schemas.microsoft.com/office/drawing/2014/main" id="{D8C3AFD7-4CCE-484E-84C6-80FB3E3E2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24" name="Rectangle 23">
              <a:extLst>
                <a:ext uri="{FF2B5EF4-FFF2-40B4-BE49-F238E27FC236}">
                  <a16:creationId xmlns:a16="http://schemas.microsoft.com/office/drawing/2014/main" id="{490C807E-560D-4B1E-8911-1B0B4631F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3CCC1DF5-83E7-46A1-8737-18B5AA0F1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7" name="Freeform: Shape 26">
            <a:extLst>
              <a:ext uri="{FF2B5EF4-FFF2-40B4-BE49-F238E27FC236}">
                <a16:creationId xmlns:a16="http://schemas.microsoft.com/office/drawing/2014/main" id="{02114E49-C077-4083-B5C1-6A6E70F4D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
            <a:ext cx="11734800"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83C7102-F690-5268-C7BA-6DBA084FC52D}"/>
              </a:ext>
            </a:extLst>
          </p:cNvPr>
          <p:cNvSpPr>
            <a:spLocks noGrp="1"/>
          </p:cNvSpPr>
          <p:nvPr>
            <p:ph type="title"/>
          </p:nvPr>
        </p:nvSpPr>
        <p:spPr>
          <a:xfrm>
            <a:off x="685801" y="511834"/>
            <a:ext cx="4953000" cy="1216153"/>
          </a:xfrm>
        </p:spPr>
        <p:txBody>
          <a:bodyPr anchor="t">
            <a:normAutofit/>
          </a:bodyPr>
          <a:lstStyle/>
          <a:p>
            <a:r>
              <a:rPr lang="en-GB" sz="4000" b="1"/>
              <a:t>John Bowlby's Attachment Theory</a:t>
            </a:r>
            <a:endParaRPr lang="en-US" sz="4000" b="1"/>
          </a:p>
        </p:txBody>
      </p:sp>
      <p:sp>
        <p:nvSpPr>
          <p:cNvPr id="3" name="Content Placeholder 2">
            <a:extLst>
              <a:ext uri="{FF2B5EF4-FFF2-40B4-BE49-F238E27FC236}">
                <a16:creationId xmlns:a16="http://schemas.microsoft.com/office/drawing/2014/main" id="{E96B9A4D-A126-52F9-5CD9-5CEEB9BEB16A}"/>
              </a:ext>
            </a:extLst>
          </p:cNvPr>
          <p:cNvSpPr>
            <a:spLocks noGrp="1"/>
          </p:cNvSpPr>
          <p:nvPr>
            <p:ph idx="1"/>
          </p:nvPr>
        </p:nvSpPr>
        <p:spPr>
          <a:xfrm>
            <a:off x="570782" y="1962509"/>
            <a:ext cx="4953000" cy="4268637"/>
          </a:xfrm>
        </p:spPr>
        <p:txBody>
          <a:bodyPr vert="horz" lIns="91440" tIns="45720" rIns="91440" bIns="45720" rtlCol="0" anchor="t">
            <a:noAutofit/>
          </a:bodyPr>
          <a:lstStyle/>
          <a:p>
            <a:r>
              <a:rPr lang="en-GB" sz="2200">
                <a:solidFill>
                  <a:schemeClr val="tx1">
                    <a:alpha val="55000"/>
                  </a:schemeClr>
                </a:solidFill>
              </a:rPr>
              <a:t>This theory was developed by John Bowlby from 1969 to 1982.</a:t>
            </a:r>
            <a:endParaRPr lang="en-GB" sz="2200" dirty="0">
              <a:solidFill>
                <a:schemeClr val="tx1">
                  <a:alpha val="55000"/>
                </a:schemeClr>
              </a:solidFill>
            </a:endParaRPr>
          </a:p>
          <a:p>
            <a:r>
              <a:rPr lang="en-GB" sz="2200">
                <a:solidFill>
                  <a:schemeClr val="tx1">
                    <a:alpha val="55000"/>
                  </a:schemeClr>
                </a:solidFill>
              </a:rPr>
              <a:t>Emphasises the importance of early emotional bonds between a child and their caregiver. </a:t>
            </a:r>
            <a:endParaRPr lang="en-GB" sz="2200" dirty="0">
              <a:solidFill>
                <a:schemeClr val="tx1">
                  <a:alpha val="55000"/>
                </a:schemeClr>
              </a:solidFill>
            </a:endParaRPr>
          </a:p>
          <a:p>
            <a:r>
              <a:rPr lang="en-GB" sz="2200">
                <a:solidFill>
                  <a:schemeClr val="tx1">
                    <a:alpha val="55000"/>
                  </a:schemeClr>
                </a:solidFill>
              </a:rPr>
              <a:t>Children are biologically programmed to form attachments.</a:t>
            </a:r>
          </a:p>
          <a:p>
            <a:r>
              <a:rPr lang="en-GB" sz="2200">
                <a:solidFill>
                  <a:schemeClr val="tx1">
                    <a:alpha val="55000"/>
                  </a:schemeClr>
                </a:solidFill>
              </a:rPr>
              <a:t> These bonds are vital for emotional development and survival.</a:t>
            </a:r>
            <a:endParaRPr lang="en-GB" sz="2200" dirty="0">
              <a:solidFill>
                <a:schemeClr val="tx1">
                  <a:alpha val="55000"/>
                </a:schemeClr>
              </a:solidFill>
            </a:endParaRPr>
          </a:p>
          <a:p>
            <a:r>
              <a:rPr lang="en-GB" sz="2200">
                <a:solidFill>
                  <a:schemeClr val="tx1">
                    <a:alpha val="55000"/>
                  </a:schemeClr>
                </a:solidFill>
              </a:rPr>
              <a:t>A failure to develop a bond can lead to permanent difficulties later on.</a:t>
            </a:r>
            <a:endParaRPr lang="en-GB" sz="2200" dirty="0">
              <a:solidFill>
                <a:schemeClr val="tx1">
                  <a:alpha val="55000"/>
                </a:schemeClr>
              </a:solidFill>
            </a:endParaRPr>
          </a:p>
        </p:txBody>
      </p:sp>
      <p:pic>
        <p:nvPicPr>
          <p:cNvPr id="4" name="Picture 3" descr="The John Bowlby Centre">
            <a:extLst>
              <a:ext uri="{FF2B5EF4-FFF2-40B4-BE49-F238E27FC236}">
                <a16:creationId xmlns:a16="http://schemas.microsoft.com/office/drawing/2014/main" id="{082D1460-8527-9779-95BF-89589AA9BDB0}"/>
              </a:ext>
            </a:extLst>
          </p:cNvPr>
          <p:cNvPicPr>
            <a:picLocks noChangeAspect="1"/>
          </p:cNvPicPr>
          <p:nvPr/>
        </p:nvPicPr>
        <p:blipFill>
          <a:blip r:embed="rId2"/>
          <a:srcRect t="330" r="1" b="21953"/>
          <a:stretch>
            <a:fillRect/>
          </a:stretch>
        </p:blipFill>
        <p:spPr>
          <a:xfrm>
            <a:off x="6553202" y="990597"/>
            <a:ext cx="4724400" cy="4876799"/>
          </a:xfrm>
          <a:prstGeom prst="rect">
            <a:avLst/>
          </a:prstGeom>
        </p:spPr>
      </p:pic>
    </p:spTree>
    <p:extLst>
      <p:ext uri="{BB962C8B-B14F-4D97-AF65-F5344CB8AC3E}">
        <p14:creationId xmlns:p14="http://schemas.microsoft.com/office/powerpoint/2010/main" val="2584639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E12052-8E71-CE2C-967E-C5CC67726AF9}"/>
              </a:ext>
            </a:extLst>
          </p:cNvPr>
          <p:cNvSpPr>
            <a:spLocks noGrp="1"/>
          </p:cNvSpPr>
          <p:nvPr>
            <p:ph type="title"/>
          </p:nvPr>
        </p:nvSpPr>
        <p:spPr>
          <a:xfrm>
            <a:off x="572493" y="238539"/>
            <a:ext cx="11018520" cy="1434415"/>
          </a:xfrm>
        </p:spPr>
        <p:txBody>
          <a:bodyPr anchor="b">
            <a:normAutofit/>
          </a:bodyPr>
          <a:lstStyle/>
          <a:p>
            <a:pPr algn="ctr"/>
            <a:r>
              <a:rPr lang="en-GB" sz="5400" b="1"/>
              <a:t>Jenny's situation</a:t>
            </a:r>
            <a:endParaRPr lang="en-US" sz="5400" b="1"/>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968FEF-613A-4EC1-37C7-9244AF7412FD}"/>
              </a:ext>
            </a:extLst>
          </p:cNvPr>
          <p:cNvSpPr>
            <a:spLocks noGrp="1"/>
          </p:cNvSpPr>
          <p:nvPr>
            <p:ph idx="1"/>
          </p:nvPr>
        </p:nvSpPr>
        <p:spPr>
          <a:xfrm>
            <a:off x="414342" y="2143203"/>
            <a:ext cx="6713552" cy="4119172"/>
          </a:xfrm>
        </p:spPr>
        <p:txBody>
          <a:bodyPr vert="horz" lIns="91440" tIns="45720" rIns="91440" bIns="45720" rtlCol="0" anchor="t">
            <a:noAutofit/>
          </a:bodyPr>
          <a:lstStyle/>
          <a:p>
            <a:r>
              <a:rPr lang="en-GB" sz="2200"/>
              <a:t>Bowlby's theory states that a child's early relationships with a caregiver builds the foundation for emotional security and healthy development. </a:t>
            </a:r>
            <a:endParaRPr lang="en-GB" sz="2200" dirty="0"/>
          </a:p>
          <a:p>
            <a:endParaRPr lang="en-GB" sz="2200" dirty="0"/>
          </a:p>
          <a:p>
            <a:r>
              <a:rPr lang="en-GB" sz="2200"/>
              <a:t>Unfortunately, Jenny lost her father when she was 11. Bowlby stated that if an attachment figure is separated or loss, the child would suffer significant long-term consequences of maternal deprivation. </a:t>
            </a:r>
            <a:endParaRPr lang="en-GB" sz="2200" dirty="0"/>
          </a:p>
          <a:p>
            <a:endParaRPr lang="en-GB" sz="2200" dirty="0"/>
          </a:p>
          <a:p>
            <a:r>
              <a:rPr lang="en-GB" sz="2200"/>
              <a:t>This deprivation results in severe long-term consequences in the child's intellectual, social, and emotional development.</a:t>
            </a:r>
            <a:endParaRPr lang="en-GB" sz="2200" dirty="0"/>
          </a:p>
        </p:txBody>
      </p:sp>
      <p:pic>
        <p:nvPicPr>
          <p:cNvPr id="4" name="Picture 3" descr="Bowlby's Attachment Theory Explained ...">
            <a:extLst>
              <a:ext uri="{FF2B5EF4-FFF2-40B4-BE49-F238E27FC236}">
                <a16:creationId xmlns:a16="http://schemas.microsoft.com/office/drawing/2014/main" id="{75967410-3FC4-FAC5-7C2A-90A39125CE35}"/>
              </a:ext>
            </a:extLst>
          </p:cNvPr>
          <p:cNvPicPr>
            <a:picLocks noChangeAspect="1"/>
          </p:cNvPicPr>
          <p:nvPr/>
        </p:nvPicPr>
        <p:blipFill>
          <a:blip r:embed="rId2"/>
          <a:srcRect l="-790" t="12442" r="-68" b="12154"/>
          <a:stretch>
            <a:fillRect/>
          </a:stretch>
        </p:blipFill>
        <p:spPr>
          <a:xfrm>
            <a:off x="7129320" y="2143720"/>
            <a:ext cx="5055879" cy="4052203"/>
          </a:xfrm>
          <a:prstGeom prst="rect">
            <a:avLst/>
          </a:prstGeom>
        </p:spPr>
      </p:pic>
    </p:spTree>
    <p:extLst>
      <p:ext uri="{BB962C8B-B14F-4D97-AF65-F5344CB8AC3E}">
        <p14:creationId xmlns:p14="http://schemas.microsoft.com/office/powerpoint/2010/main" val="1319598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47A5DE8-1212-DBE6-9185-EECA3C7E2E16}"/>
              </a:ext>
            </a:extLst>
          </p:cNvPr>
          <p:cNvSpPr>
            <a:spLocks noGrp="1"/>
          </p:cNvSpPr>
          <p:nvPr>
            <p:ph type="title"/>
          </p:nvPr>
        </p:nvSpPr>
        <p:spPr>
          <a:xfrm>
            <a:off x="1143000" y="1144438"/>
            <a:ext cx="3810000" cy="3505200"/>
          </a:xfrm>
        </p:spPr>
        <p:txBody>
          <a:bodyPr anchor="t">
            <a:normAutofit/>
          </a:bodyPr>
          <a:lstStyle/>
          <a:p>
            <a:r>
              <a:rPr lang="en-GB" sz="4000" b="1"/>
              <a:t>Therapy and Counselling </a:t>
            </a:r>
          </a:p>
        </p:txBody>
      </p:sp>
      <p:sp>
        <p:nvSpPr>
          <p:cNvPr id="3" name="Content Placeholder 2">
            <a:extLst>
              <a:ext uri="{FF2B5EF4-FFF2-40B4-BE49-F238E27FC236}">
                <a16:creationId xmlns:a16="http://schemas.microsoft.com/office/drawing/2014/main" id="{F5C5AEBC-E8AC-1A8F-95B5-E573F13CC9E5}"/>
              </a:ext>
            </a:extLst>
          </p:cNvPr>
          <p:cNvSpPr>
            <a:spLocks noGrp="1"/>
          </p:cNvSpPr>
          <p:nvPr>
            <p:ph idx="1"/>
          </p:nvPr>
        </p:nvSpPr>
        <p:spPr>
          <a:xfrm>
            <a:off x="5181604" y="1676400"/>
            <a:ext cx="5638796" cy="3505200"/>
          </a:xfrm>
        </p:spPr>
        <p:txBody>
          <a:bodyPr vert="horz" lIns="91440" tIns="45720" rIns="91440" bIns="45720" rtlCol="0" anchor="t">
            <a:noAutofit/>
          </a:bodyPr>
          <a:lstStyle/>
          <a:p>
            <a:r>
              <a:rPr lang="en-GB" sz="2000">
                <a:solidFill>
                  <a:schemeClr val="tx1">
                    <a:alpha val="55000"/>
                  </a:schemeClr>
                </a:solidFill>
              </a:rPr>
              <a:t>Jenny should seek therapy and counselling to improve her mental health. She should manage her stress, anxiety and worry in caring for her mother. </a:t>
            </a:r>
            <a:endParaRPr lang="en-GB" sz="2000" dirty="0">
              <a:solidFill>
                <a:schemeClr val="tx1">
                  <a:alpha val="55000"/>
                </a:schemeClr>
              </a:solidFill>
            </a:endParaRPr>
          </a:p>
          <a:p>
            <a:r>
              <a:rPr lang="en-GB" sz="2000">
                <a:solidFill>
                  <a:schemeClr val="tx1">
                    <a:alpha val="55000"/>
                  </a:schemeClr>
                </a:solidFill>
              </a:rPr>
              <a:t>She still might be grieving the death of her father which could be affecting her emotional development. </a:t>
            </a:r>
            <a:endParaRPr lang="en-GB" sz="2000" dirty="0">
              <a:solidFill>
                <a:schemeClr val="tx1">
                  <a:alpha val="55000"/>
                </a:schemeClr>
              </a:solidFill>
            </a:endParaRPr>
          </a:p>
          <a:p>
            <a:r>
              <a:rPr lang="en-GB" sz="2000">
                <a:solidFill>
                  <a:schemeClr val="tx1">
                    <a:alpha val="55000"/>
                  </a:schemeClr>
                </a:solidFill>
              </a:rPr>
              <a:t>Jenny would also benefit from an adult who can become a stable figure in her life. This could be a teacher, a neighbour etc. Any adult who Jenny trusts will be suitable.</a:t>
            </a:r>
          </a:p>
          <a:p>
            <a:endParaRPr lang="en-GB" sz="2000" dirty="0">
              <a:solidFill>
                <a:schemeClr val="tx1">
                  <a:alpha val="55000"/>
                </a:schemeClr>
              </a:solidFill>
            </a:endParaRPr>
          </a:p>
        </p:txBody>
      </p:sp>
      <p:pic>
        <p:nvPicPr>
          <p:cNvPr id="4" name="Picture 3" descr="A person holding their hands together&#10;&#10;AI-generated content may be incorrect.">
            <a:extLst>
              <a:ext uri="{FF2B5EF4-FFF2-40B4-BE49-F238E27FC236}">
                <a16:creationId xmlns:a16="http://schemas.microsoft.com/office/drawing/2014/main" id="{E01CAFC1-F5DB-A735-10CF-84D2F12C1443}"/>
              </a:ext>
            </a:extLst>
          </p:cNvPr>
          <p:cNvPicPr>
            <a:picLocks noChangeAspect="1"/>
          </p:cNvPicPr>
          <p:nvPr/>
        </p:nvPicPr>
        <p:blipFill>
          <a:blip r:embed="rId2"/>
          <a:stretch>
            <a:fillRect/>
          </a:stretch>
        </p:blipFill>
        <p:spPr>
          <a:xfrm>
            <a:off x="952949" y="2672122"/>
            <a:ext cx="3801913" cy="2218247"/>
          </a:xfrm>
          <a:prstGeom prst="rect">
            <a:avLst/>
          </a:prstGeom>
        </p:spPr>
      </p:pic>
      <p:sp>
        <p:nvSpPr>
          <p:cNvPr id="5" name="TextBox 4">
            <a:extLst>
              <a:ext uri="{FF2B5EF4-FFF2-40B4-BE49-F238E27FC236}">
                <a16:creationId xmlns:a16="http://schemas.microsoft.com/office/drawing/2014/main" id="{C1F703F7-46EC-2318-289C-8B856737A3AC}"/>
              </a:ext>
            </a:extLst>
          </p:cNvPr>
          <p:cNvSpPr txBox="1"/>
          <p:nvPr/>
        </p:nvSpPr>
        <p:spPr>
          <a:xfrm>
            <a:off x="963282" y="5254925"/>
            <a:ext cx="6096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Picture collected</a:t>
            </a:r>
          </a:p>
          <a:p>
            <a:r>
              <a:rPr lang="en-US" dirty="0"/>
              <a:t>https://clearmindtherapy.uk/</a:t>
            </a:r>
          </a:p>
          <a:p>
            <a:pPr algn="ctr"/>
            <a:endParaRPr lang="en-GB"/>
          </a:p>
        </p:txBody>
      </p:sp>
    </p:spTree>
    <p:extLst>
      <p:ext uri="{BB962C8B-B14F-4D97-AF65-F5344CB8AC3E}">
        <p14:creationId xmlns:p14="http://schemas.microsoft.com/office/powerpoint/2010/main" val="40298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CDA02-6E12-DBD4-2334-B373692EB830}"/>
              </a:ext>
            </a:extLst>
          </p:cNvPr>
          <p:cNvSpPr>
            <a:spLocks noGrp="1"/>
          </p:cNvSpPr>
          <p:nvPr>
            <p:ph type="title"/>
          </p:nvPr>
        </p:nvSpPr>
        <p:spPr>
          <a:xfrm>
            <a:off x="572493" y="238539"/>
            <a:ext cx="11018520" cy="1434415"/>
          </a:xfrm>
        </p:spPr>
        <p:txBody>
          <a:bodyPr anchor="b">
            <a:normAutofit/>
          </a:bodyPr>
          <a:lstStyle/>
          <a:p>
            <a:r>
              <a:rPr lang="en-GB" sz="5000" b="1">
                <a:latin typeface="Arial"/>
                <a:cs typeface="Arial"/>
              </a:rPr>
              <a:t>Reducing Jenny's responsibilities</a:t>
            </a:r>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AEE302-42E3-ADCE-4332-1BA361D6CB10}"/>
              </a:ext>
            </a:extLst>
          </p:cNvPr>
          <p:cNvSpPr>
            <a:spLocks noGrp="1"/>
          </p:cNvSpPr>
          <p:nvPr>
            <p:ph idx="1"/>
          </p:nvPr>
        </p:nvSpPr>
        <p:spPr>
          <a:xfrm>
            <a:off x="270569" y="1898788"/>
            <a:ext cx="7015476" cy="4536115"/>
          </a:xfrm>
        </p:spPr>
        <p:txBody>
          <a:bodyPr vert="horz" lIns="91440" tIns="45720" rIns="91440" bIns="45720" rtlCol="0" anchor="t">
            <a:noAutofit/>
          </a:bodyPr>
          <a:lstStyle/>
          <a:p>
            <a:r>
              <a:rPr lang="en-GB" sz="2400" dirty="0">
                <a:latin typeface="Arial"/>
                <a:cs typeface="Arial"/>
              </a:rPr>
              <a:t>As Jenny is 16, she should spend more time on her friendships, </a:t>
            </a:r>
            <a:r>
              <a:rPr lang="en-GB" sz="2400">
                <a:latin typeface="Arial"/>
                <a:cs typeface="Arial"/>
              </a:rPr>
              <a:t>education,</a:t>
            </a:r>
            <a:r>
              <a:rPr lang="en-GB" sz="2400" dirty="0">
                <a:latin typeface="Arial"/>
                <a:cs typeface="Arial"/>
              </a:rPr>
              <a:t> and her wellbeing. The burden of taking care of her mother should be reduced.</a:t>
            </a:r>
          </a:p>
          <a:p>
            <a:r>
              <a:rPr lang="en-GB" sz="2400" dirty="0">
                <a:latin typeface="Arial"/>
                <a:cs typeface="Arial"/>
              </a:rPr>
              <a:t>She should ask her mother to arrange a carer to take away Jenny's responsibility. The carer can support Jenny's mother with daily tasks such as cleaning, </a:t>
            </a:r>
            <a:r>
              <a:rPr lang="en-GB" sz="2400">
                <a:latin typeface="Arial"/>
                <a:cs typeface="Arial"/>
              </a:rPr>
              <a:t>cooking, and shopping. Jenny's mother </a:t>
            </a:r>
            <a:r>
              <a:rPr lang="en-GB" sz="2400" dirty="0">
                <a:latin typeface="Arial"/>
                <a:cs typeface="Arial"/>
              </a:rPr>
              <a:t>also needs support with administrative tasks. </a:t>
            </a:r>
          </a:p>
          <a:p>
            <a:r>
              <a:rPr lang="en-GB" sz="2400">
                <a:latin typeface="Arial"/>
                <a:cs typeface="Arial"/>
              </a:rPr>
              <a:t>If this pressure gets lifted from Jenny's back, she will feel less overwhelmed and Jenny will have the space to think about her future and wellbeing. </a:t>
            </a:r>
          </a:p>
        </p:txBody>
      </p:sp>
      <p:pic>
        <p:nvPicPr>
          <p:cNvPr id="4" name="Picture 3" descr="human responsibilities? - Bylines Scotland">
            <a:extLst>
              <a:ext uri="{FF2B5EF4-FFF2-40B4-BE49-F238E27FC236}">
                <a16:creationId xmlns:a16="http://schemas.microsoft.com/office/drawing/2014/main" id="{8E264A74-E48B-64D1-6176-307F6272C4D6}"/>
              </a:ext>
            </a:extLst>
          </p:cNvPr>
          <p:cNvPicPr>
            <a:picLocks noChangeAspect="1"/>
          </p:cNvPicPr>
          <p:nvPr/>
        </p:nvPicPr>
        <p:blipFill>
          <a:blip r:embed="rId2"/>
          <a:srcRect l="19345" r="17444" b="-1"/>
          <a:stretch>
            <a:fillRect/>
          </a:stretch>
        </p:blipFill>
        <p:spPr>
          <a:xfrm>
            <a:off x="7287470" y="1892693"/>
            <a:ext cx="4300498" cy="4470323"/>
          </a:xfrm>
          <a:prstGeom prst="rect">
            <a:avLst/>
          </a:prstGeom>
        </p:spPr>
      </p:pic>
    </p:spTree>
    <p:extLst>
      <p:ext uri="{BB962C8B-B14F-4D97-AF65-F5344CB8AC3E}">
        <p14:creationId xmlns:p14="http://schemas.microsoft.com/office/powerpoint/2010/main" val="408811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53B3D-C963-1DD0-A2C1-EC8C50ECAF02}"/>
              </a:ext>
            </a:extLst>
          </p:cNvPr>
          <p:cNvSpPr>
            <a:spLocks noGrp="1"/>
          </p:cNvSpPr>
          <p:nvPr>
            <p:ph type="title"/>
          </p:nvPr>
        </p:nvSpPr>
        <p:spPr>
          <a:xfrm>
            <a:off x="363748" y="503961"/>
            <a:ext cx="5738786" cy="1325563"/>
          </a:xfrm>
        </p:spPr>
        <p:txBody>
          <a:bodyPr vert="horz" lIns="91440" tIns="45720" rIns="91440" bIns="45720" rtlCol="0" anchor="ctr">
            <a:noAutofit/>
          </a:bodyPr>
          <a:lstStyle/>
          <a:p>
            <a:r>
              <a:rPr lang="en-GB" sz="2600" b="1">
                <a:latin typeface="Arial"/>
                <a:cs typeface="Arial"/>
              </a:rPr>
              <a:t>Biological factors affecting Jenny's psychological development</a:t>
            </a:r>
            <a:br>
              <a:rPr lang="en-GB" sz="2600" b="1" dirty="0"/>
            </a:br>
            <a:endParaRPr lang="en-GB" sz="2600" b="1"/>
          </a:p>
        </p:txBody>
      </p:sp>
      <p:sp>
        <p:nvSpPr>
          <p:cNvPr id="3" name="Content Placeholder 2">
            <a:extLst>
              <a:ext uri="{FF2B5EF4-FFF2-40B4-BE49-F238E27FC236}">
                <a16:creationId xmlns:a16="http://schemas.microsoft.com/office/drawing/2014/main" id="{90024ECD-81E6-0F54-2B57-51302F927BBD}"/>
              </a:ext>
            </a:extLst>
          </p:cNvPr>
          <p:cNvSpPr>
            <a:spLocks noGrp="1"/>
          </p:cNvSpPr>
          <p:nvPr>
            <p:ph idx="1"/>
          </p:nvPr>
        </p:nvSpPr>
        <p:spPr>
          <a:xfrm>
            <a:off x="76202" y="1710607"/>
            <a:ext cx="6314267" cy="5343375"/>
          </a:xfrm>
        </p:spPr>
        <p:txBody>
          <a:bodyPr vert="horz" lIns="91440" tIns="45720" rIns="91440" bIns="45720" rtlCol="0" anchor="t">
            <a:noAutofit/>
          </a:bodyPr>
          <a:lstStyle/>
          <a:p>
            <a:pPr marL="0" indent="0">
              <a:buNone/>
            </a:pPr>
            <a:endParaRPr lang="en-GB" sz="2400" dirty="0"/>
          </a:p>
          <a:p>
            <a:r>
              <a:rPr lang="en-GB" sz="2400" dirty="0">
                <a:latin typeface="Arial"/>
                <a:cs typeface="Arial"/>
              </a:rPr>
              <a:t>As Jenny cares for her mother, her sleep is likely disrupted. She supports her mother with tasks like cooking, </a:t>
            </a:r>
            <a:r>
              <a:rPr lang="en-GB" sz="2400">
                <a:latin typeface="Arial"/>
                <a:cs typeface="Arial"/>
              </a:rPr>
              <a:t>cleaning,</a:t>
            </a:r>
            <a:r>
              <a:rPr lang="en-GB" sz="2400" dirty="0">
                <a:latin typeface="Arial"/>
                <a:cs typeface="Arial"/>
              </a:rPr>
              <a:t> and shopping. This can be physically demanding which leaves Jenny feeling drained and exhausted. </a:t>
            </a:r>
          </a:p>
          <a:p>
            <a:endParaRPr lang="en-GB" sz="2400" dirty="0">
              <a:latin typeface="Arial"/>
              <a:cs typeface="Arial"/>
            </a:endParaRPr>
          </a:p>
          <a:p>
            <a:r>
              <a:rPr lang="en-GB" sz="2400">
                <a:latin typeface="Arial"/>
                <a:cs typeface="Arial"/>
              </a:rPr>
              <a:t>As Jenny is an adolescent, her brain is undergoing remarkable changes. The prefrontal cortex continues maturing until the mid-twenties. This can heighten stress and peer influence.</a:t>
            </a:r>
            <a:endParaRPr lang="en-GB" sz="2400" dirty="0">
              <a:latin typeface="Arial"/>
              <a:cs typeface="Arial"/>
            </a:endParaRPr>
          </a:p>
          <a:p>
            <a:endParaRPr lang="en-GB" sz="2400" dirty="0">
              <a:latin typeface="Arial"/>
              <a:cs typeface="Arial"/>
            </a:endParaRPr>
          </a:p>
          <a:p>
            <a:endParaRPr lang="en-GB" sz="2400" dirty="0">
              <a:latin typeface="Arial"/>
              <a:cs typeface="Arial"/>
            </a:endParaRPr>
          </a:p>
          <a:p>
            <a:pPr marL="0" indent="0">
              <a:buNone/>
            </a:pPr>
            <a:endParaRPr lang="en-GB" sz="2400" dirty="0">
              <a:latin typeface="Aptos" panose="020B0004020202020204"/>
              <a:cs typeface="Arial"/>
            </a:endParaRPr>
          </a:p>
        </p:txBody>
      </p:sp>
      <p:sp>
        <p:nvSpPr>
          <p:cNvPr id="30" name="Oval 2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Neurologist addresses disrupted sleep ...">
            <a:extLst>
              <a:ext uri="{FF2B5EF4-FFF2-40B4-BE49-F238E27FC236}">
                <a16:creationId xmlns:a16="http://schemas.microsoft.com/office/drawing/2014/main" id="{6A01131B-2075-E196-41FC-6BB7BD710BDD}"/>
              </a:ext>
            </a:extLst>
          </p:cNvPr>
          <p:cNvPicPr>
            <a:picLocks noChangeAspect="1"/>
          </p:cNvPicPr>
          <p:nvPr/>
        </p:nvPicPr>
        <p:blipFill>
          <a:blip r:embed="rId2"/>
          <a:srcRect l="25282" r="16348"/>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32" name="Arc 3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Humans produce new brain cells ...">
            <a:extLst>
              <a:ext uri="{FF2B5EF4-FFF2-40B4-BE49-F238E27FC236}">
                <a16:creationId xmlns:a16="http://schemas.microsoft.com/office/drawing/2014/main" id="{25A6F607-08CD-6D35-B46C-3355B37B564C}"/>
              </a:ext>
            </a:extLst>
          </p:cNvPr>
          <p:cNvPicPr>
            <a:picLocks noChangeAspect="1"/>
          </p:cNvPicPr>
          <p:nvPr/>
        </p:nvPicPr>
        <p:blipFill>
          <a:blip r:embed="rId3"/>
          <a:srcRect l="12201" r="162" b="2"/>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055589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 name="Freeform: Shape 2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CC20709-6E55-A720-7054-BDFAE57AB003}"/>
              </a:ext>
            </a:extLst>
          </p:cNvPr>
          <p:cNvSpPr>
            <a:spLocks noGrp="1"/>
          </p:cNvSpPr>
          <p:nvPr>
            <p:ph type="title"/>
          </p:nvPr>
        </p:nvSpPr>
        <p:spPr>
          <a:xfrm>
            <a:off x="640080" y="1415541"/>
            <a:ext cx="3884474" cy="4199446"/>
          </a:xfrm>
        </p:spPr>
        <p:txBody>
          <a:bodyPr vert="horz" lIns="91440" tIns="45720" rIns="91440" bIns="45720" rtlCol="0">
            <a:normAutofit/>
          </a:bodyPr>
          <a:lstStyle/>
          <a:p>
            <a:r>
              <a:rPr lang="en-GB" sz="3600" b="1">
                <a:solidFill>
                  <a:schemeClr val="tx2"/>
                </a:solidFill>
                <a:latin typeface="Arial"/>
                <a:cs typeface="Arial"/>
              </a:rPr>
              <a:t>Environmental factors affecting Jenny's psychological development</a:t>
            </a:r>
            <a:endParaRPr lang="en-US" sz="3600">
              <a:solidFill>
                <a:schemeClr val="tx2"/>
              </a:solidFill>
              <a:latin typeface="Arial"/>
              <a:cs typeface="Arial"/>
            </a:endParaRPr>
          </a:p>
        </p:txBody>
      </p:sp>
      <p:sp>
        <p:nvSpPr>
          <p:cNvPr id="3" name="Content Placeholder 2">
            <a:extLst>
              <a:ext uri="{FF2B5EF4-FFF2-40B4-BE49-F238E27FC236}">
                <a16:creationId xmlns:a16="http://schemas.microsoft.com/office/drawing/2014/main" id="{69ED7E0D-A6F1-0E99-BBC2-593A9A83BD84}"/>
              </a:ext>
            </a:extLst>
          </p:cNvPr>
          <p:cNvSpPr>
            <a:spLocks noGrp="1"/>
          </p:cNvSpPr>
          <p:nvPr>
            <p:ph idx="1"/>
          </p:nvPr>
        </p:nvSpPr>
        <p:spPr>
          <a:xfrm>
            <a:off x="4676955" y="1293504"/>
            <a:ext cx="7694129" cy="5460404"/>
          </a:xfrm>
        </p:spPr>
        <p:txBody>
          <a:bodyPr vert="horz" lIns="91440" tIns="45720" rIns="91440" bIns="45720" rtlCol="0" anchor="ctr">
            <a:noAutofit/>
          </a:bodyPr>
          <a:lstStyle/>
          <a:p>
            <a:r>
              <a:rPr lang="en-GB" sz="2200">
                <a:solidFill>
                  <a:schemeClr val="tx2"/>
                </a:solidFill>
                <a:latin typeface="Arial"/>
                <a:cs typeface="Arial"/>
              </a:rPr>
              <a:t>Jenny is constantly taking care of her mother when she's at home. This can lead her to feel stressed and irritated. This can lead to her reduced attention in school. </a:t>
            </a:r>
            <a:endParaRPr lang="en-GB" sz="2200" dirty="0">
              <a:solidFill>
                <a:schemeClr val="tx2"/>
              </a:solidFill>
              <a:latin typeface="Arial"/>
              <a:cs typeface="Arial"/>
            </a:endParaRPr>
          </a:p>
          <a:p>
            <a:r>
              <a:rPr lang="en-GB" sz="2200">
                <a:solidFill>
                  <a:schemeClr val="tx2"/>
                </a:solidFill>
                <a:latin typeface="Arial"/>
                <a:cs typeface="Arial"/>
              </a:rPr>
              <a:t>As Jenny's sleep is disrupted, she can potentially be late or even absent to school. This can lead to lower grades and confidence, and this could indicate how she is falling behind.</a:t>
            </a:r>
            <a:endParaRPr lang="en-GB" sz="2200" dirty="0">
              <a:solidFill>
                <a:schemeClr val="tx2"/>
              </a:solidFill>
              <a:latin typeface="Arial"/>
              <a:cs typeface="Arial"/>
            </a:endParaRPr>
          </a:p>
          <a:p>
            <a:r>
              <a:rPr lang="en-GB" sz="2200">
                <a:solidFill>
                  <a:schemeClr val="tx2"/>
                </a:solidFill>
                <a:latin typeface="Arial"/>
                <a:cs typeface="Arial"/>
              </a:rPr>
              <a:t>Friends are essential for psychological development, especially at 16. As Jenny cares for her mother, she may be reluctant to bring friends home because they would find out she cares for her mother. This would lead to low self-esteem and fewer friendships.</a:t>
            </a:r>
            <a:endParaRPr lang="en-GB" sz="2200" dirty="0">
              <a:solidFill>
                <a:schemeClr val="tx2"/>
              </a:solidFill>
              <a:latin typeface="Arial"/>
              <a:cs typeface="Arial"/>
            </a:endParaRPr>
          </a:p>
          <a:p>
            <a:r>
              <a:rPr lang="en-GB" sz="2200" dirty="0">
                <a:solidFill>
                  <a:schemeClr val="tx2"/>
                </a:solidFill>
                <a:latin typeface="Arial"/>
                <a:cs typeface="Arial"/>
              </a:rPr>
              <a:t>Personality is shaped not only by genes, but by early experiences, </a:t>
            </a:r>
            <a:r>
              <a:rPr lang="en-GB" sz="2200">
                <a:solidFill>
                  <a:schemeClr val="tx2"/>
                </a:solidFill>
                <a:latin typeface="Arial"/>
                <a:cs typeface="Arial"/>
              </a:rPr>
              <a:t>relationships,</a:t>
            </a:r>
            <a:r>
              <a:rPr lang="en-GB" sz="2200" dirty="0">
                <a:solidFill>
                  <a:schemeClr val="tx2"/>
                </a:solidFill>
                <a:latin typeface="Arial"/>
                <a:cs typeface="Arial"/>
              </a:rPr>
              <a:t> and personal history. Chronic stress or trauma can disrupt emotional regulation and have lasting effects on psychological development. </a:t>
            </a:r>
          </a:p>
          <a:p>
            <a:endParaRPr lang="en-GB" sz="2200" dirty="0">
              <a:solidFill>
                <a:schemeClr val="tx2"/>
              </a:solidFill>
              <a:latin typeface="Arial"/>
              <a:cs typeface="Arial"/>
            </a:endParaRPr>
          </a:p>
          <a:p>
            <a:endParaRPr lang="en-GB" sz="2200" dirty="0">
              <a:solidFill>
                <a:schemeClr val="tx2"/>
              </a:solidFill>
              <a:latin typeface="Arial"/>
              <a:cs typeface="Arial"/>
            </a:endParaRPr>
          </a:p>
          <a:p>
            <a:endParaRPr lang="en-GB" sz="2200" dirty="0">
              <a:solidFill>
                <a:schemeClr val="tx2"/>
              </a:solidFill>
              <a:latin typeface="Arial"/>
              <a:cs typeface="Arial"/>
            </a:endParaRPr>
          </a:p>
        </p:txBody>
      </p:sp>
    </p:spTree>
    <p:extLst>
      <p:ext uri="{BB962C8B-B14F-4D97-AF65-F5344CB8AC3E}">
        <p14:creationId xmlns:p14="http://schemas.microsoft.com/office/powerpoint/2010/main" val="564977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 name="Freeform: Shape 2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F4EC9A1-17E8-4A58-9330-AB8DF4FC34D5}"/>
              </a:ext>
            </a:extLst>
          </p:cNvPr>
          <p:cNvSpPr>
            <a:spLocks noGrp="1"/>
          </p:cNvSpPr>
          <p:nvPr>
            <p:ph type="title"/>
          </p:nvPr>
        </p:nvSpPr>
        <p:spPr>
          <a:xfrm>
            <a:off x="640080" y="1243013"/>
            <a:ext cx="3855720" cy="4371974"/>
          </a:xfrm>
        </p:spPr>
        <p:txBody>
          <a:bodyPr>
            <a:normAutofit/>
          </a:bodyPr>
          <a:lstStyle/>
          <a:p>
            <a:r>
              <a:rPr lang="en-GB" sz="3600" b="1">
                <a:solidFill>
                  <a:schemeClr val="tx2"/>
                </a:solidFill>
                <a:latin typeface="Arial"/>
                <a:cs typeface="Arial"/>
              </a:rPr>
              <a:t>Strengths of Bowlby's Theory</a:t>
            </a:r>
          </a:p>
        </p:txBody>
      </p:sp>
      <p:sp>
        <p:nvSpPr>
          <p:cNvPr id="3" name="Content Placeholder 2">
            <a:extLst>
              <a:ext uri="{FF2B5EF4-FFF2-40B4-BE49-F238E27FC236}">
                <a16:creationId xmlns:a16="http://schemas.microsoft.com/office/drawing/2014/main" id="{4D00E6D7-601F-06CE-FBEE-8DF80F83327F}"/>
              </a:ext>
            </a:extLst>
          </p:cNvPr>
          <p:cNvSpPr>
            <a:spLocks noGrp="1"/>
          </p:cNvSpPr>
          <p:nvPr>
            <p:ph idx="1"/>
          </p:nvPr>
        </p:nvSpPr>
        <p:spPr>
          <a:xfrm>
            <a:off x="5668993" y="804672"/>
            <a:ext cx="6184506" cy="5230368"/>
          </a:xfrm>
        </p:spPr>
        <p:txBody>
          <a:bodyPr vert="horz" lIns="91440" tIns="45720" rIns="91440" bIns="45720" rtlCol="0" anchor="ctr">
            <a:noAutofit/>
          </a:bodyPr>
          <a:lstStyle/>
          <a:p>
            <a:r>
              <a:rPr lang="en-GB" sz="2600">
                <a:solidFill>
                  <a:schemeClr val="tx2"/>
                </a:solidFill>
                <a:latin typeface="Arial"/>
                <a:cs typeface="Arial"/>
              </a:rPr>
              <a:t>This theory was supported by decades of evidence and research.</a:t>
            </a:r>
            <a:endParaRPr lang="en-US" sz="2600">
              <a:solidFill>
                <a:schemeClr val="tx2"/>
              </a:solidFill>
              <a:latin typeface="Arial"/>
              <a:cs typeface="Arial"/>
            </a:endParaRPr>
          </a:p>
          <a:p>
            <a:endParaRPr lang="en-GB" sz="2600" dirty="0">
              <a:solidFill>
                <a:schemeClr val="tx2"/>
              </a:solidFill>
              <a:latin typeface="Arial"/>
              <a:cs typeface="Arial"/>
            </a:endParaRPr>
          </a:p>
          <a:p>
            <a:r>
              <a:rPr lang="en-GB" sz="2600">
                <a:solidFill>
                  <a:schemeClr val="tx2"/>
                </a:solidFill>
                <a:latin typeface="Arial"/>
                <a:cs typeface="Arial"/>
              </a:rPr>
              <a:t>Bowlby's attachment theory applies to all ages.</a:t>
            </a:r>
            <a:endParaRPr lang="en-GB" sz="2600" dirty="0">
              <a:solidFill>
                <a:schemeClr val="tx2"/>
              </a:solidFill>
              <a:latin typeface="Arial"/>
              <a:cs typeface="Arial"/>
            </a:endParaRPr>
          </a:p>
          <a:p>
            <a:endParaRPr lang="en-GB" sz="2600" dirty="0">
              <a:solidFill>
                <a:schemeClr val="tx2"/>
              </a:solidFill>
              <a:latin typeface="Arial"/>
              <a:cs typeface="Arial"/>
            </a:endParaRPr>
          </a:p>
          <a:p>
            <a:r>
              <a:rPr lang="en-GB" sz="2600">
                <a:solidFill>
                  <a:schemeClr val="tx2"/>
                </a:solidFill>
                <a:latin typeface="Arial"/>
                <a:cs typeface="Arial"/>
              </a:rPr>
              <a:t>It highlights the importance of early and sensitive care to avoid difficulties later on.</a:t>
            </a:r>
            <a:endParaRPr lang="en-GB" sz="2600" dirty="0">
              <a:solidFill>
                <a:schemeClr val="tx2"/>
              </a:solidFill>
              <a:latin typeface="Arial"/>
              <a:cs typeface="Arial"/>
            </a:endParaRPr>
          </a:p>
          <a:p>
            <a:endParaRPr lang="en-GB" sz="2600" dirty="0">
              <a:solidFill>
                <a:schemeClr val="tx2"/>
              </a:solidFill>
              <a:latin typeface="Arial"/>
              <a:cs typeface="Arial"/>
            </a:endParaRPr>
          </a:p>
          <a:p>
            <a:r>
              <a:rPr lang="en-GB" sz="2600">
                <a:solidFill>
                  <a:schemeClr val="tx2"/>
                </a:solidFill>
                <a:latin typeface="Arial"/>
                <a:cs typeface="Arial"/>
              </a:rPr>
              <a:t>The theory explains why close relationships between a parent and a child matter. </a:t>
            </a:r>
            <a:endParaRPr lang="en-GB" sz="2600" dirty="0">
              <a:solidFill>
                <a:schemeClr val="tx2"/>
              </a:solidFill>
              <a:latin typeface="Arial"/>
              <a:cs typeface="Arial"/>
            </a:endParaRPr>
          </a:p>
        </p:txBody>
      </p:sp>
    </p:spTree>
    <p:extLst>
      <p:ext uri="{BB962C8B-B14F-4D97-AF65-F5344CB8AC3E}">
        <p14:creationId xmlns:p14="http://schemas.microsoft.com/office/powerpoint/2010/main" val="2444824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 name="Freeform: Shape 2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9974C6F-9F05-8394-7257-360B54E58870}"/>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Limitations of Bowlby's Theory</a:t>
            </a:r>
          </a:p>
        </p:txBody>
      </p:sp>
      <p:sp>
        <p:nvSpPr>
          <p:cNvPr id="3" name="Content Placeholder 2">
            <a:extLst>
              <a:ext uri="{FF2B5EF4-FFF2-40B4-BE49-F238E27FC236}">
                <a16:creationId xmlns:a16="http://schemas.microsoft.com/office/drawing/2014/main" id="{C72ADC61-4663-7754-E5DB-52E52A777F40}"/>
              </a:ext>
            </a:extLst>
          </p:cNvPr>
          <p:cNvSpPr>
            <a:spLocks noGrp="1"/>
          </p:cNvSpPr>
          <p:nvPr>
            <p:ph idx="1"/>
          </p:nvPr>
        </p:nvSpPr>
        <p:spPr>
          <a:xfrm>
            <a:off x="5467709" y="1509163"/>
            <a:ext cx="6860242" cy="5230368"/>
          </a:xfrm>
        </p:spPr>
        <p:txBody>
          <a:bodyPr vert="horz" lIns="91440" tIns="45720" rIns="91440" bIns="45720" rtlCol="0" anchor="ctr">
            <a:noAutofit/>
          </a:bodyPr>
          <a:lstStyle/>
          <a:p>
            <a:r>
              <a:rPr lang="en-GB" sz="2600">
                <a:solidFill>
                  <a:schemeClr val="tx2"/>
                </a:solidFill>
                <a:latin typeface="Arial"/>
                <a:cs typeface="Arial"/>
              </a:rPr>
              <a:t>This theory overly emphasises the role of the mother in a child's development, potentially neglecting the contributions of other caregivers like fathers and grandparents. </a:t>
            </a:r>
            <a:endParaRPr lang="en-GB" sz="2600" dirty="0">
              <a:solidFill>
                <a:schemeClr val="tx2"/>
              </a:solidFill>
              <a:latin typeface="Arial"/>
              <a:cs typeface="Arial"/>
            </a:endParaRPr>
          </a:p>
          <a:p>
            <a:endParaRPr lang="en-GB" sz="2600" dirty="0">
              <a:solidFill>
                <a:schemeClr val="tx2"/>
              </a:solidFill>
              <a:latin typeface="Arial"/>
              <a:cs typeface="Arial"/>
            </a:endParaRPr>
          </a:p>
          <a:p>
            <a:r>
              <a:rPr lang="en-GB" sz="2600">
                <a:solidFill>
                  <a:schemeClr val="tx2"/>
                </a:solidFill>
                <a:latin typeface="Arial"/>
                <a:cs typeface="Arial"/>
              </a:rPr>
              <a:t>This theory prioritises caregiver and child relations which would not consider other factors like poverty, disability etc.</a:t>
            </a:r>
            <a:endParaRPr lang="en-GB" sz="2600" dirty="0">
              <a:solidFill>
                <a:schemeClr val="tx2"/>
              </a:solidFill>
              <a:latin typeface="Arial"/>
              <a:cs typeface="Arial"/>
            </a:endParaRPr>
          </a:p>
          <a:p>
            <a:endParaRPr lang="en-GB" sz="2600" dirty="0">
              <a:solidFill>
                <a:schemeClr val="tx2"/>
              </a:solidFill>
              <a:latin typeface="Arial"/>
              <a:cs typeface="Arial"/>
            </a:endParaRPr>
          </a:p>
          <a:p>
            <a:r>
              <a:rPr lang="en-GB" sz="2600">
                <a:solidFill>
                  <a:schemeClr val="tx2"/>
                </a:solidFill>
                <a:latin typeface="Arial"/>
                <a:cs typeface="Arial"/>
              </a:rPr>
              <a:t>Research was conducted in London; this could misclassify caregiving in other parts of the world.</a:t>
            </a:r>
            <a:endParaRPr lang="en-GB" sz="2600" dirty="0">
              <a:solidFill>
                <a:schemeClr val="tx2"/>
              </a:solidFill>
              <a:latin typeface="Arial"/>
              <a:cs typeface="Arial"/>
            </a:endParaRPr>
          </a:p>
          <a:p>
            <a:endParaRPr lang="en-GB" sz="2600" dirty="0">
              <a:solidFill>
                <a:schemeClr val="tx2"/>
              </a:solidFill>
              <a:latin typeface="Arial"/>
              <a:cs typeface="Arial"/>
            </a:endParaRPr>
          </a:p>
          <a:p>
            <a:endParaRPr lang="en-GB" sz="2600" dirty="0">
              <a:solidFill>
                <a:schemeClr val="tx2"/>
              </a:solidFill>
            </a:endParaRPr>
          </a:p>
          <a:p>
            <a:endParaRPr lang="en-GB" sz="2600" dirty="0">
              <a:solidFill>
                <a:schemeClr val="tx2"/>
              </a:solidFill>
            </a:endParaRPr>
          </a:p>
        </p:txBody>
      </p:sp>
    </p:spTree>
    <p:extLst>
      <p:ext uri="{BB962C8B-B14F-4D97-AF65-F5344CB8AC3E}">
        <p14:creationId xmlns:p14="http://schemas.microsoft.com/office/powerpoint/2010/main" val="1552877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B52EA-33FB-D6DA-BD27-93D04E745070}"/>
              </a:ext>
            </a:extLst>
          </p:cNvPr>
          <p:cNvSpPr>
            <a:spLocks noGrp="1"/>
          </p:cNvSpPr>
          <p:nvPr>
            <p:ph type="title"/>
          </p:nvPr>
        </p:nvSpPr>
        <p:spPr>
          <a:xfrm>
            <a:off x="838200" y="365125"/>
            <a:ext cx="10515600" cy="1325563"/>
          </a:xfrm>
        </p:spPr>
        <p:txBody>
          <a:bodyPr>
            <a:normAutofit/>
          </a:bodyPr>
          <a:lstStyle/>
          <a:p>
            <a:pPr algn="ctr"/>
            <a:r>
              <a:rPr lang="en-GB" sz="5400" b="1">
                <a:latin typeface="Arial"/>
                <a:cs typeface="Arial"/>
              </a:rPr>
              <a:t>Conclusion</a:t>
            </a:r>
            <a:endParaRPr lang="en-US" sz="5400">
              <a:latin typeface="Arial"/>
              <a:cs typeface="Arial"/>
            </a:endParaRPr>
          </a:p>
        </p:txBody>
      </p:sp>
      <p:sp>
        <p:nvSpPr>
          <p:cNvPr id="3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17D356-8DBA-5925-CAC8-14FFFCD21BF5}"/>
              </a:ext>
            </a:extLst>
          </p:cNvPr>
          <p:cNvSpPr>
            <a:spLocks noGrp="1"/>
          </p:cNvSpPr>
          <p:nvPr>
            <p:ph idx="1"/>
          </p:nvPr>
        </p:nvSpPr>
        <p:spPr>
          <a:xfrm>
            <a:off x="291861" y="1929384"/>
            <a:ext cx="11593901" cy="4798299"/>
          </a:xfrm>
        </p:spPr>
        <p:txBody>
          <a:bodyPr vert="horz" lIns="91440" tIns="45720" rIns="91440" bIns="45720" rtlCol="0" anchor="t">
            <a:noAutofit/>
          </a:bodyPr>
          <a:lstStyle/>
          <a:p>
            <a:pPr marL="0" indent="0">
              <a:buNone/>
            </a:pPr>
            <a:r>
              <a:rPr lang="en-GB" sz="2500">
                <a:latin typeface="Arial"/>
                <a:cs typeface="Arial"/>
              </a:rPr>
              <a:t>In conclusion, John Bowlby's attachment theory emphasises the need of emotional bonds between a child and their caregiver. An early relationship with a caregiver builds the foundation for emotional security and healthy development. Jenny should have access to therapy and counselling to improve her mental health and wellbeing. Her mother should arrange for a carer, so Jenny's responsibilities are reduced. Jenny's future has already been affected because she has cared for her mother for the past 5 years. As a result, her grades and friendships have been affected. One advantage of Bowlby's theory is that it is supported by decades of research and evidence, it also highlights how important it is to have a close relationship between a child and a mother. One limitation of the theory is that Bowlby overly emphasises the role of a mother in a child's development and the theory does not consider other factors like poverty, disability, Bowlby prioritises caregiver and child relations.</a:t>
            </a:r>
          </a:p>
        </p:txBody>
      </p:sp>
    </p:spTree>
    <p:extLst>
      <p:ext uri="{BB962C8B-B14F-4D97-AF65-F5344CB8AC3E}">
        <p14:creationId xmlns:p14="http://schemas.microsoft.com/office/powerpoint/2010/main" val="1845094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a typeface="Calibri"/>
              <a:cs typeface="Calibri"/>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800" b="0" i="0" u="none" strike="noStrike" kern="1200" cap="none" spc="0" normalizeH="0" baseline="0" noProof="0" dirty="0">
                <a:ln>
                  <a:noFill/>
                </a:ln>
                <a:solidFill>
                  <a:prstClr val="white"/>
                </a:solidFill>
                <a:effectLst/>
                <a:uLnTx/>
                <a:uFillTx/>
                <a:latin typeface="Calibri" panose="020F0502020204030204"/>
                <a:ea typeface="Calibri"/>
                <a:cs typeface="Calibri"/>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800" b="0" i="0" u="none" strike="noStrike" kern="1200" cap="none" spc="0" normalizeH="0" baseline="0" noProof="0" dirty="0">
                <a:ln>
                  <a:noFill/>
                </a:ln>
                <a:solidFill>
                  <a:prstClr val="white"/>
                </a:solidFill>
                <a:effectLst/>
                <a:uLnTx/>
                <a:uFillTx/>
                <a:latin typeface="Calibri" panose="020F0502020204030204"/>
                <a:ea typeface="Calibri"/>
                <a:cs typeface="Calibri"/>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a typeface="Calibri"/>
              <a:cs typeface="Calibri"/>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a typeface="Calibri"/>
              <a:cs typeface="Calibri"/>
            </a:endParaRPr>
          </a:p>
        </p:txBody>
      </p:sp>
      <p:sp>
        <p:nvSpPr>
          <p:cNvPr id="3" name="Content Placeholder 2">
            <a:extLst>
              <a:ext uri="{FF2B5EF4-FFF2-40B4-BE49-F238E27FC236}">
                <a16:creationId xmlns:a16="http://schemas.microsoft.com/office/drawing/2014/main" id="{ABC4DBBF-047A-4492-777E-85A291D70DA7}"/>
              </a:ext>
            </a:extLst>
          </p:cNvPr>
          <p:cNvSpPr>
            <a:spLocks noGrp="1"/>
          </p:cNvSpPr>
          <p:nvPr>
            <p:ph idx="1"/>
          </p:nvPr>
        </p:nvSpPr>
        <p:spPr>
          <a:xfrm>
            <a:off x="3686359" y="1331343"/>
            <a:ext cx="7723512" cy="4569124"/>
          </a:xfrm>
        </p:spPr>
        <p:txBody>
          <a:bodyPr vert="horz" lIns="91440" tIns="45720" rIns="91440" bIns="45720" rtlCol="0" anchor="t">
            <a:normAutofit/>
          </a:bodyPr>
          <a:lstStyle/>
          <a:p>
            <a:pPr marL="0" indent="0">
              <a:buNone/>
            </a:pPr>
            <a:endParaRPr lang="en-GB" sz="1100" dirty="0">
              <a:solidFill>
                <a:schemeClr val="tx1">
                  <a:alpha val="55000"/>
                </a:schemeClr>
              </a:solidFill>
              <a:latin typeface="Arial"/>
              <a:cs typeface="Arial"/>
            </a:endParaRPr>
          </a:p>
          <a:p>
            <a:pPr marL="0" indent="0">
              <a:buNone/>
            </a:pPr>
            <a:r>
              <a:rPr lang="en-GB" sz="1100" dirty="0">
                <a:solidFill>
                  <a:schemeClr val="tx1">
                    <a:alpha val="55000"/>
                  </a:schemeClr>
                </a:solidFill>
                <a:latin typeface="Arial"/>
                <a:ea typeface="Roboto"/>
                <a:cs typeface="Arial"/>
              </a:rPr>
              <a:t>McLeod, S. (2025). </a:t>
            </a:r>
            <a:r>
              <a:rPr lang="en-GB" sz="1100" i="1" dirty="0">
                <a:solidFill>
                  <a:schemeClr val="tx1">
                    <a:alpha val="55000"/>
                  </a:schemeClr>
                </a:solidFill>
                <a:latin typeface="Arial"/>
                <a:ea typeface="Roboto"/>
                <a:cs typeface="Arial"/>
              </a:rPr>
              <a:t>John Bowlby’s Attachment Theory</a:t>
            </a:r>
            <a:r>
              <a:rPr lang="en-GB" sz="1100" dirty="0">
                <a:solidFill>
                  <a:schemeClr val="tx1">
                    <a:alpha val="55000"/>
                  </a:schemeClr>
                </a:solidFill>
                <a:latin typeface="Arial"/>
                <a:ea typeface="Roboto"/>
                <a:cs typeface="Arial"/>
              </a:rPr>
              <a:t>. [online] Simply Psychology. Available at: </a:t>
            </a:r>
            <a:r>
              <a:rPr lang="en-GB" sz="1100" dirty="0">
                <a:solidFill>
                  <a:schemeClr val="tx1">
                    <a:alpha val="55000"/>
                  </a:schemeClr>
                </a:solidFill>
                <a:latin typeface="Arial"/>
                <a:ea typeface="Roboto"/>
                <a:cs typeface="Arial"/>
                <a:hlinkClick r:id="rId2">
                  <a:extLst>
                    <a:ext uri="{A12FA001-AC4F-418D-AE19-62706E023703}">
                      <ahyp:hlinkClr xmlns:ahyp="http://schemas.microsoft.com/office/drawing/2018/hyperlinkcolor" val="tx"/>
                    </a:ext>
                  </a:extLst>
                </a:hlinkClick>
              </a:rPr>
              <a:t>https://www.simplypsychology.org/bowlby.html</a:t>
            </a:r>
            <a:r>
              <a:rPr lang="en-GB" sz="1100">
                <a:solidFill>
                  <a:schemeClr val="tx1">
                    <a:alpha val="55000"/>
                  </a:schemeClr>
                </a:solidFill>
                <a:latin typeface="Arial"/>
                <a:ea typeface="Roboto"/>
                <a:cs typeface="Arial"/>
              </a:rPr>
              <a:t> ( Accessed 18 Feb 2026)</a:t>
            </a:r>
            <a:endParaRPr lang="en-GB" sz="1100" dirty="0">
              <a:solidFill>
                <a:schemeClr val="tx1">
                  <a:alpha val="55000"/>
                </a:schemeClr>
              </a:solidFill>
              <a:latin typeface="Arial"/>
              <a:ea typeface="Roboto"/>
              <a:cs typeface="Arial"/>
            </a:endParaRPr>
          </a:p>
          <a:p>
            <a:pPr marL="0" indent="0">
              <a:buNone/>
            </a:pPr>
            <a:r>
              <a:rPr lang="en-GB" sz="1100">
                <a:solidFill>
                  <a:schemeClr val="tx1">
                    <a:alpha val="55000"/>
                  </a:schemeClr>
                </a:solidFill>
                <a:latin typeface="Arial"/>
                <a:ea typeface="Roboto"/>
                <a:cs typeface="Arial"/>
              </a:rPr>
              <a:t>McGarvie, S. (2024). </a:t>
            </a:r>
            <a:r>
              <a:rPr lang="en-GB" sz="1100" i="1">
                <a:solidFill>
                  <a:schemeClr val="tx1">
                    <a:alpha val="55000"/>
                  </a:schemeClr>
                </a:solidFill>
                <a:latin typeface="Arial"/>
                <a:ea typeface="Roboto"/>
                <a:cs typeface="Arial"/>
              </a:rPr>
              <a:t>Attachment Theory, Bowlby’s Stages &amp; Attachment Styles</a:t>
            </a:r>
            <a:r>
              <a:rPr lang="en-GB" sz="1100">
                <a:solidFill>
                  <a:schemeClr val="tx1">
                    <a:alpha val="55000"/>
                  </a:schemeClr>
                </a:solidFill>
                <a:latin typeface="Arial"/>
                <a:ea typeface="Roboto"/>
                <a:cs typeface="Arial"/>
              </a:rPr>
              <a:t>. [online] PositivePsychology.com. Available at: https://positivepsychology.com/attachment-theory/#criticisms-of-attachment-style-theories (Accessed 22 Feb. 2026)</a:t>
            </a:r>
            <a:endParaRPr lang="en-GB" sz="1100" dirty="0">
              <a:solidFill>
                <a:schemeClr val="tx1">
                  <a:alpha val="55000"/>
                </a:schemeClr>
              </a:solidFill>
              <a:latin typeface="Arial"/>
              <a:ea typeface="Roboto"/>
              <a:cs typeface="Arial"/>
            </a:endParaRPr>
          </a:p>
          <a:p>
            <a:pPr marL="0" indent="0">
              <a:buNone/>
            </a:pPr>
            <a:r>
              <a:rPr lang="en-GB" sz="1100" dirty="0">
                <a:solidFill>
                  <a:schemeClr val="tx1">
                    <a:alpha val="55000"/>
                  </a:schemeClr>
                </a:solidFill>
                <a:latin typeface="Arial"/>
                <a:ea typeface="Roboto"/>
                <a:cs typeface="Arial"/>
              </a:rPr>
              <a:t>Main, P. (2023). </a:t>
            </a:r>
            <a:r>
              <a:rPr lang="en-GB" sz="1100" i="1" dirty="0">
                <a:solidFill>
                  <a:schemeClr val="tx1">
                    <a:alpha val="55000"/>
                  </a:schemeClr>
                </a:solidFill>
                <a:latin typeface="Arial"/>
                <a:ea typeface="Roboto"/>
                <a:cs typeface="Arial"/>
              </a:rPr>
              <a:t>Bowlby’s Attachment Theory</a:t>
            </a:r>
            <a:r>
              <a:rPr lang="en-GB" sz="1100" dirty="0">
                <a:solidFill>
                  <a:schemeClr val="tx1">
                    <a:alpha val="55000"/>
                  </a:schemeClr>
                </a:solidFill>
                <a:latin typeface="Arial"/>
                <a:ea typeface="Roboto"/>
                <a:cs typeface="Arial"/>
              </a:rPr>
              <a:t>. [online] www.structural-learning.com. Available at: </a:t>
            </a:r>
            <a:r>
              <a:rPr lang="en-GB" sz="1100" dirty="0">
                <a:solidFill>
                  <a:schemeClr val="tx1">
                    <a:alpha val="55000"/>
                  </a:schemeClr>
                </a:solidFill>
                <a:latin typeface="Arial"/>
                <a:ea typeface="Roboto"/>
                <a:cs typeface="Arial"/>
                <a:hlinkClick r:id="rId3">
                  <a:extLst>
                    <a:ext uri="{A12FA001-AC4F-418D-AE19-62706E023703}">
                      <ahyp:hlinkClr xmlns:ahyp="http://schemas.microsoft.com/office/drawing/2018/hyperlinkcolor" val="tx"/>
                    </a:ext>
                  </a:extLst>
                </a:hlinkClick>
              </a:rPr>
              <a:t>https://www.structural-learning.com/post/bowlbys-attachment-theory</a:t>
            </a:r>
            <a:r>
              <a:rPr lang="en-GB" sz="1100">
                <a:solidFill>
                  <a:schemeClr val="tx1">
                    <a:alpha val="55000"/>
                  </a:schemeClr>
                </a:solidFill>
                <a:latin typeface="Arial"/>
                <a:ea typeface="Roboto"/>
                <a:cs typeface="Arial"/>
              </a:rPr>
              <a:t>  ( Accessed 23 Feb </a:t>
            </a:r>
            <a:r>
              <a:rPr lang="en-GB" sz="1100" dirty="0">
                <a:solidFill>
                  <a:schemeClr val="tx1">
                    <a:alpha val="55000"/>
                  </a:schemeClr>
                </a:solidFill>
                <a:latin typeface="Arial"/>
                <a:ea typeface="Roboto"/>
                <a:cs typeface="Arial"/>
              </a:rPr>
              <a:t>2026</a:t>
            </a:r>
          </a:p>
          <a:p>
            <a:pPr marL="0" indent="0">
              <a:buNone/>
            </a:pPr>
            <a:r>
              <a:rPr lang="en-GB" sz="1100" dirty="0">
                <a:solidFill>
                  <a:schemeClr val="tx1">
                    <a:alpha val="55000"/>
                  </a:schemeClr>
                </a:solidFill>
                <a:latin typeface="Arial"/>
                <a:ea typeface="Roboto"/>
                <a:cs typeface="Arial"/>
              </a:rPr>
              <a:t>Flaherty, S.C. and Sadler, L.S. (2010). A Review of Attachment Theory in the Context of Adolescent Parenting. </a:t>
            </a:r>
            <a:r>
              <a:rPr lang="en-GB" sz="1100" i="1" dirty="0">
                <a:solidFill>
                  <a:schemeClr val="tx1">
                    <a:alpha val="55000"/>
                  </a:schemeClr>
                </a:solidFill>
                <a:latin typeface="Arial"/>
                <a:ea typeface="Roboto"/>
                <a:cs typeface="Arial"/>
              </a:rPr>
              <a:t>Journal of Pediatric Health Care</a:t>
            </a:r>
            <a:r>
              <a:rPr lang="en-GB" sz="1100" dirty="0">
                <a:solidFill>
                  <a:schemeClr val="tx1">
                    <a:alpha val="55000"/>
                  </a:schemeClr>
                </a:solidFill>
                <a:latin typeface="Arial"/>
                <a:ea typeface="Roboto"/>
                <a:cs typeface="Arial"/>
              </a:rPr>
              <a:t>, [online] 25(2), pp.114–121. doi:https://doi.org/10.1016/j.pedhc.2010.02.005. (Accessed 25 Feb 2026)</a:t>
            </a:r>
            <a:endParaRPr lang="en-GB" sz="1100" dirty="0">
              <a:solidFill>
                <a:schemeClr val="tx1">
                  <a:alpha val="55000"/>
                </a:schemeClr>
              </a:solidFill>
              <a:latin typeface="Arial"/>
              <a:cs typeface="Arial"/>
            </a:endParaRPr>
          </a:p>
          <a:p>
            <a:pPr marL="0" indent="0">
              <a:buNone/>
            </a:pPr>
            <a:r>
              <a:rPr lang="en-GB" sz="1100" dirty="0">
                <a:solidFill>
                  <a:schemeClr val="tx1">
                    <a:alpha val="55000"/>
                  </a:schemeClr>
                </a:solidFill>
                <a:latin typeface="Arial"/>
                <a:ea typeface="Roboto"/>
                <a:cs typeface="Arial"/>
              </a:rPr>
              <a:t>Mental Health Foundation (2023). </a:t>
            </a:r>
            <a:r>
              <a:rPr lang="en-GB" sz="1100" i="1" dirty="0">
                <a:solidFill>
                  <a:schemeClr val="tx1">
                    <a:alpha val="55000"/>
                  </a:schemeClr>
                </a:solidFill>
                <a:latin typeface="Arial"/>
                <a:ea typeface="Roboto"/>
                <a:cs typeface="Arial"/>
              </a:rPr>
              <a:t>Factors that affect mental health</a:t>
            </a:r>
            <a:r>
              <a:rPr lang="en-GB" sz="1100" dirty="0">
                <a:solidFill>
                  <a:schemeClr val="tx1">
                    <a:alpha val="55000"/>
                  </a:schemeClr>
                </a:solidFill>
                <a:latin typeface="Arial"/>
                <a:ea typeface="Roboto"/>
                <a:cs typeface="Arial"/>
              </a:rPr>
              <a:t>. [online] Mental Health Foundation. Available at: </a:t>
            </a:r>
            <a:r>
              <a:rPr lang="en-GB" sz="1100" dirty="0">
                <a:solidFill>
                  <a:schemeClr val="tx1">
                    <a:alpha val="55000"/>
                  </a:schemeClr>
                </a:solidFill>
                <a:latin typeface="Arial"/>
                <a:ea typeface="Roboto"/>
                <a:cs typeface="Arial"/>
                <a:hlinkClick r:id="rId4">
                  <a:extLst>
                    <a:ext uri="{A12FA001-AC4F-418D-AE19-62706E023703}">
                      <ahyp:hlinkClr xmlns:ahyp="http://schemas.microsoft.com/office/drawing/2018/hyperlinkcolor" val="tx"/>
                    </a:ext>
                  </a:extLst>
                </a:hlinkClick>
              </a:rPr>
              <a:t>https://www.mentalhealth.org.uk/explore-mental-health/factors-affect-mental-health</a:t>
            </a:r>
            <a:r>
              <a:rPr lang="en-GB" sz="1100">
                <a:solidFill>
                  <a:schemeClr val="tx1">
                    <a:alpha val="55000"/>
                  </a:schemeClr>
                </a:solidFill>
                <a:latin typeface="Arial"/>
                <a:ea typeface="Roboto"/>
                <a:cs typeface="Arial"/>
              </a:rPr>
              <a:t> ( Accessed 10 Mar 2026)</a:t>
            </a:r>
            <a:endParaRPr lang="en-GB" sz="1100" dirty="0">
              <a:solidFill>
                <a:schemeClr val="tx1">
                  <a:alpha val="55000"/>
                </a:schemeClr>
              </a:solidFill>
              <a:latin typeface="Arial"/>
              <a:ea typeface="Roboto"/>
              <a:cs typeface="Arial"/>
            </a:endParaRPr>
          </a:p>
          <a:p>
            <a:pPr marL="0" indent="0">
              <a:buNone/>
            </a:pPr>
            <a:r>
              <a:rPr lang="en-GB" sz="1100" dirty="0">
                <a:solidFill>
                  <a:srgbClr val="747F8B"/>
                </a:solidFill>
                <a:latin typeface="Arial"/>
                <a:ea typeface="Roboto"/>
                <a:cs typeface="Arial"/>
              </a:rPr>
              <a:t>National Society for the Prevention of Cruelty to Children (2021). </a:t>
            </a:r>
            <a:r>
              <a:rPr lang="en-GB" sz="1100" i="1" dirty="0">
                <a:solidFill>
                  <a:srgbClr val="747F8B"/>
                </a:solidFill>
                <a:latin typeface="Arial"/>
                <a:ea typeface="Roboto"/>
                <a:cs typeface="Arial"/>
              </a:rPr>
              <a:t>Attachment and child development</a:t>
            </a:r>
            <a:r>
              <a:rPr lang="en-GB" sz="1100" dirty="0">
                <a:solidFill>
                  <a:srgbClr val="747F8B"/>
                </a:solidFill>
                <a:latin typeface="Arial"/>
                <a:ea typeface="Roboto"/>
                <a:cs typeface="Arial"/>
              </a:rPr>
              <a:t>. [online] NSPCC Learning. Available at: </a:t>
            </a:r>
            <a:r>
              <a:rPr lang="en-GB" sz="1100" dirty="0">
                <a:solidFill>
                  <a:srgbClr val="747F8B"/>
                </a:solidFill>
                <a:latin typeface="Arial"/>
                <a:ea typeface="Roboto"/>
                <a:cs typeface="Arial"/>
                <a:hlinkClick r:id="rId5"/>
              </a:rPr>
              <a:t>https://learning.nspcc.org.uk/child-health-development/attachment-early-years</a:t>
            </a:r>
            <a:r>
              <a:rPr lang="en-GB" sz="1100" dirty="0">
                <a:solidFill>
                  <a:srgbClr val="747F8B"/>
                </a:solidFill>
                <a:latin typeface="Arial"/>
                <a:ea typeface="Roboto"/>
                <a:cs typeface="Arial"/>
              </a:rPr>
              <a:t>.  (</a:t>
            </a:r>
            <a:r>
              <a:rPr lang="en-GB" sz="1100">
                <a:solidFill>
                  <a:srgbClr val="747F8B"/>
                </a:solidFill>
                <a:latin typeface="Arial"/>
                <a:ea typeface="Roboto"/>
                <a:cs typeface="Arial"/>
              </a:rPr>
              <a:t>Accessed 10 Mar 2026)</a:t>
            </a:r>
            <a:endParaRPr lang="en-GB">
              <a:latin typeface="Arial"/>
              <a:cs typeface="Arial"/>
            </a:endParaRPr>
          </a:p>
          <a:p>
            <a:pPr marL="0" indent="0" algn="ctr">
              <a:buNone/>
            </a:pPr>
            <a:r>
              <a:rPr lang="en-GB" sz="1100" dirty="0">
                <a:solidFill>
                  <a:srgbClr val="747F8B"/>
                </a:solidFill>
                <a:latin typeface="Arial"/>
                <a:ea typeface="Roboto"/>
                <a:cs typeface="Arial"/>
              </a:rPr>
              <a:t>Psychology Town. (2024). </a:t>
            </a:r>
            <a:r>
              <a:rPr lang="en-GB" sz="1100" i="1" dirty="0">
                <a:solidFill>
                  <a:srgbClr val="747F8B"/>
                </a:solidFill>
                <a:latin typeface="Arial"/>
                <a:ea typeface="Roboto"/>
                <a:cs typeface="Arial"/>
              </a:rPr>
              <a:t>Nature vs. Nurture: Factors Shaping Human Development • Psychology Town</a:t>
            </a:r>
            <a:r>
              <a:rPr lang="en-GB" sz="1100" dirty="0">
                <a:solidFill>
                  <a:srgbClr val="747F8B"/>
                </a:solidFill>
                <a:latin typeface="Arial"/>
                <a:ea typeface="Roboto"/>
                <a:cs typeface="Arial"/>
              </a:rPr>
              <a:t>. [online] Available at: </a:t>
            </a:r>
            <a:r>
              <a:rPr lang="en-GB" sz="1100" dirty="0">
                <a:solidFill>
                  <a:srgbClr val="747F8B"/>
                </a:solidFill>
                <a:latin typeface="Arial"/>
                <a:ea typeface="Roboto"/>
                <a:cs typeface="Arial"/>
                <a:hlinkClick r:id="rId6"/>
              </a:rPr>
              <a:t>https://psychology.town/psychosocial-issues-in-disability/nature-vs-nurture-human-development/</a:t>
            </a:r>
            <a:r>
              <a:rPr lang="en-GB" sz="1100" dirty="0">
                <a:solidFill>
                  <a:srgbClr val="747F8B"/>
                </a:solidFill>
                <a:latin typeface="Arial"/>
                <a:ea typeface="Roboto"/>
                <a:cs typeface="Arial"/>
              </a:rPr>
              <a:t>. (Accessed 15 Mar </a:t>
            </a:r>
            <a:r>
              <a:rPr lang="en-GB" sz="1100">
                <a:solidFill>
                  <a:srgbClr val="747F8B"/>
                </a:solidFill>
                <a:latin typeface="Arial"/>
                <a:ea typeface="Roboto"/>
                <a:cs typeface="Arial"/>
              </a:rPr>
              <a:t>2026)</a:t>
            </a:r>
            <a:r>
              <a:rPr lang="en-GB" sz="1100" dirty="0">
                <a:solidFill>
                  <a:srgbClr val="747F8B"/>
                </a:solidFill>
                <a:latin typeface="Arial"/>
                <a:ea typeface="+mn-lt"/>
                <a:cs typeface="Arial"/>
              </a:rPr>
              <a:t> </a:t>
            </a:r>
            <a:br>
              <a:rPr lang="en-GB" sz="1100" dirty="0">
                <a:latin typeface="Arial"/>
                <a:ea typeface="+mn-lt"/>
                <a:cs typeface="Arial"/>
              </a:rPr>
            </a:br>
            <a:endParaRPr lang="en-GB" sz="1100" cap="all">
              <a:solidFill>
                <a:srgbClr val="2A3C4E"/>
              </a:solidFill>
              <a:latin typeface="Arial"/>
              <a:ea typeface="Roboto"/>
              <a:cs typeface="Arial"/>
            </a:endParaRPr>
          </a:p>
          <a:p>
            <a:pPr>
              <a:buNone/>
            </a:pPr>
            <a:r>
              <a:rPr lang="en-GB" sz="1100">
                <a:solidFill>
                  <a:srgbClr val="747F8B"/>
                </a:solidFill>
                <a:latin typeface="Arial"/>
                <a:ea typeface="Roboto"/>
                <a:cs typeface="Arial"/>
              </a:rPr>
              <a:t>Cherry, K. (2025). </a:t>
            </a:r>
            <a:r>
              <a:rPr lang="en-GB" sz="1100" i="1">
                <a:solidFill>
                  <a:srgbClr val="747F8B"/>
                </a:solidFill>
                <a:latin typeface="Arial"/>
                <a:ea typeface="Roboto"/>
                <a:cs typeface="Arial"/>
              </a:rPr>
              <a:t>How Nature vs. Nurture Shapes Who We Become</a:t>
            </a:r>
            <a:r>
              <a:rPr lang="en-GB" sz="1100">
                <a:solidFill>
                  <a:srgbClr val="747F8B"/>
                </a:solidFill>
                <a:latin typeface="Arial"/>
                <a:ea typeface="Roboto"/>
                <a:cs typeface="Arial"/>
              </a:rPr>
              <a:t>. [online] Verywell Mind. Available at: </a:t>
            </a:r>
            <a:r>
              <a:rPr lang="en-GB" sz="1100" dirty="0">
                <a:solidFill>
                  <a:srgbClr val="747F8B"/>
                </a:solidFill>
                <a:latin typeface="Arial"/>
                <a:ea typeface="Roboto"/>
                <a:cs typeface="Arial"/>
                <a:hlinkClick r:id="rId7"/>
              </a:rPr>
              <a:t>https://www.verywellmind.com/what-is-nature-versus-nurture-2795392</a:t>
            </a:r>
            <a:r>
              <a:rPr lang="en-GB" sz="1100">
                <a:solidFill>
                  <a:srgbClr val="747F8B"/>
                </a:solidFill>
                <a:latin typeface="Arial"/>
                <a:ea typeface="Roboto"/>
                <a:cs typeface="Arial"/>
              </a:rPr>
              <a:t>. ( Accessed 15 Mar 2026)</a:t>
            </a:r>
            <a:endParaRPr lang="en-GB">
              <a:latin typeface="Arial"/>
              <a:cs typeface="Arial"/>
            </a:endParaRPr>
          </a:p>
          <a:p>
            <a:pPr marL="0" indent="0">
              <a:buNone/>
            </a:pPr>
            <a:endParaRPr lang="en-GB" sz="1100" dirty="0">
              <a:ea typeface="+mn-lt"/>
              <a:cs typeface="+mn-lt"/>
            </a:endParaRPr>
          </a:p>
          <a:p>
            <a:pPr marL="0" indent="0">
              <a:buNone/>
            </a:pPr>
            <a:endParaRPr lang="en-GB" sz="1100" dirty="0">
              <a:ea typeface="+mn-lt"/>
              <a:cs typeface="+mn-lt"/>
            </a:endParaRPr>
          </a:p>
          <a:p>
            <a:pPr marL="0" indent="0">
              <a:buNone/>
            </a:pPr>
            <a:endParaRPr lang="en-GB" sz="1100" dirty="0">
              <a:solidFill>
                <a:srgbClr val="747F8B"/>
              </a:solidFill>
              <a:latin typeface="Roboto"/>
              <a:ea typeface="Roboto"/>
              <a:cs typeface="Roboto"/>
            </a:endParaRPr>
          </a:p>
          <a:p>
            <a:pPr marL="0" indent="0">
              <a:buNone/>
            </a:pPr>
            <a:endParaRPr lang="en-GB" sz="1100" dirty="0">
              <a:solidFill>
                <a:srgbClr val="000000">
                  <a:alpha val="55000"/>
                </a:srgbClr>
              </a:solidFill>
              <a:latin typeface="Roboto"/>
              <a:ea typeface="Roboto"/>
              <a:cs typeface="Roboto"/>
            </a:endParaRPr>
          </a:p>
          <a:p>
            <a:pPr marL="0" indent="0">
              <a:buNone/>
            </a:pPr>
            <a:endParaRPr lang="en-GB" sz="1100" dirty="0">
              <a:solidFill>
                <a:srgbClr val="000000">
                  <a:alpha val="55000"/>
                </a:srgbClr>
              </a:solidFill>
              <a:latin typeface="Aptos"/>
              <a:ea typeface="Roboto"/>
              <a:cs typeface="Roboto"/>
            </a:endParaRPr>
          </a:p>
          <a:p>
            <a:pPr marL="0" indent="0">
              <a:buNone/>
            </a:pPr>
            <a:endParaRPr lang="en-GB" sz="1100" dirty="0">
              <a:solidFill>
                <a:srgbClr val="000000">
                  <a:alpha val="55000"/>
                </a:srgbClr>
              </a:solidFill>
              <a:latin typeface="Aptos"/>
              <a:ea typeface="Roboto"/>
              <a:cs typeface="Roboto"/>
            </a:endParaRPr>
          </a:p>
          <a:p>
            <a:pPr marL="0" indent="0">
              <a:buNone/>
            </a:pPr>
            <a:endParaRPr lang="en-GB" sz="1100" dirty="0">
              <a:solidFill>
                <a:srgbClr val="000000">
                  <a:alpha val="55000"/>
                </a:srgbClr>
              </a:solidFill>
              <a:latin typeface="Aptos"/>
              <a:ea typeface="Roboto"/>
              <a:cs typeface="Roboto"/>
            </a:endParaRPr>
          </a:p>
          <a:p>
            <a:pPr marL="0" indent="0">
              <a:buNone/>
            </a:pPr>
            <a:endParaRPr lang="en-GB" sz="1100" dirty="0">
              <a:solidFill>
                <a:srgbClr val="000000">
                  <a:alpha val="55000"/>
                </a:srgbClr>
              </a:solidFill>
              <a:latin typeface="Aptos"/>
              <a:ea typeface="Roboto"/>
              <a:cs typeface="Roboto"/>
            </a:endParaRPr>
          </a:p>
          <a:p>
            <a:pPr marL="0" indent="0">
              <a:buNone/>
            </a:pPr>
            <a:endParaRPr lang="en-GB" sz="1100" dirty="0">
              <a:solidFill>
                <a:srgbClr val="000000">
                  <a:alpha val="55000"/>
                </a:srgbClr>
              </a:solidFill>
              <a:latin typeface="Roboto"/>
              <a:ea typeface="Roboto"/>
              <a:cs typeface="Roboto"/>
            </a:endParaRPr>
          </a:p>
        </p:txBody>
      </p:sp>
      <p:pic>
        <p:nvPicPr>
          <p:cNvPr id="4" name="Picture 3" descr="A pencil with a check mark&#10;&#10;AI-generated content may be incorrect.">
            <a:extLst>
              <a:ext uri="{FF2B5EF4-FFF2-40B4-BE49-F238E27FC236}">
                <a16:creationId xmlns:a16="http://schemas.microsoft.com/office/drawing/2014/main" id="{8C90082F-8592-23B5-4CCF-A8CDEBAF08DB}"/>
              </a:ext>
            </a:extLst>
          </p:cNvPr>
          <p:cNvPicPr>
            <a:picLocks noChangeAspect="1"/>
          </p:cNvPicPr>
          <p:nvPr/>
        </p:nvPicPr>
        <p:blipFill>
          <a:blip r:embed="rId8"/>
          <a:stretch>
            <a:fillRect/>
          </a:stretch>
        </p:blipFill>
        <p:spPr>
          <a:xfrm>
            <a:off x="922757" y="1925491"/>
            <a:ext cx="2611468" cy="2201892"/>
          </a:xfrm>
          <a:prstGeom prst="rect">
            <a:avLst/>
          </a:prstGeom>
        </p:spPr>
      </p:pic>
    </p:spTree>
    <p:extLst>
      <p:ext uri="{BB962C8B-B14F-4D97-AF65-F5344CB8AC3E}">
        <p14:creationId xmlns:p14="http://schemas.microsoft.com/office/powerpoint/2010/main" val="900115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Module Title: Psychology in Health and Social Care Module Number: LCHS 4010 (LON) Assignment No:  ASSIGNMENT 1 Student Name: Reshma M Begum Student ID: 2437665 Lecturer’s Name: Farah Wiita    </vt:lpstr>
      <vt:lpstr>PowerPoint Presentation</vt:lpstr>
      <vt:lpstr>Contents </vt:lpstr>
      <vt:lpstr>Introduction</vt:lpstr>
      <vt:lpstr>John Bowlby's Attachment Theory</vt:lpstr>
      <vt:lpstr>Jenny's situation</vt:lpstr>
      <vt:lpstr>Therapy and Counselling </vt:lpstr>
      <vt:lpstr>Reducing Jenny's responsibilities</vt:lpstr>
      <vt:lpstr>Biological factors affecting Jenny's psychological development </vt:lpstr>
      <vt:lpstr>Environmental factors affecting Jenny's psychological development</vt:lpstr>
      <vt:lpstr>Strengths of Bowlby's Theory</vt:lpstr>
      <vt:lpstr>Limitations of Bowlby's Theory</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618</cp:revision>
  <dcterms:created xsi:type="dcterms:W3CDTF">2026-03-06T18:44:41Z</dcterms:created>
  <dcterms:modified xsi:type="dcterms:W3CDTF">2026-03-15T17:11:52Z</dcterms:modified>
</cp:coreProperties>
</file>