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8" r:id="rId17"/>
    <p:sldId id="272" r:id="rId18"/>
    <p:sldId id="273" r:id="rId19"/>
    <p:sldId id="279" r:id="rId20"/>
    <p:sldId id="274" r:id="rId21"/>
    <p:sldId id="275" r:id="rId22"/>
    <p:sldId id="276" r:id="rId23"/>
    <p:sldId id="277" r:id="rId24"/>
    <p:sldId id="280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132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printerSettings" Target="printerSettings/printerSettings1.bin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gray"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505200" y="2438400"/>
            <a:ext cx="5257800" cy="914400"/>
          </a:xfrm>
        </p:spPr>
        <p:txBody>
          <a:bodyPr anchor="b"/>
          <a:lstStyle>
            <a:lvl1pPr>
              <a:defRPr sz="4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4157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505200" y="3276600"/>
            <a:ext cx="5257800" cy="7493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>
                <a:effectLst/>
              </a:defRPr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15748" name="Rectangle 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415749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15750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38700" y="1676400"/>
            <a:ext cx="37719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86550" y="152400"/>
            <a:ext cx="1924050" cy="6248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152400"/>
            <a:ext cx="5619750" cy="6248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152400"/>
            <a:ext cx="76962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title style</a:t>
            </a:r>
          </a:p>
        </p:txBody>
      </p:sp>
      <p:sp>
        <p:nvSpPr>
          <p:cNvPr id="4147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76400"/>
            <a:ext cx="7696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1472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fld id="{9850495E-92DE-4613-8BA3-211BF0D77C48}" type="datetimeFigureOut">
              <a:rPr lang="en-US" smtClean="0"/>
              <a:pPr/>
              <a:t>25/10/2016</a:t>
            </a:fld>
            <a:endParaRPr lang="en-GB" dirty="0"/>
          </a:p>
        </p:txBody>
      </p:sp>
      <p:sp>
        <p:nvSpPr>
          <p:cNvPr id="41472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dirty="0"/>
          </a:p>
        </p:txBody>
      </p:sp>
      <p:sp>
        <p:nvSpPr>
          <p:cNvPr id="41472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759C575A-32E3-438F-A411-4EBEF8B15A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5621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19812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4384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8956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3528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10000" indent="-228600" algn="l" rtl="0" eaLnBrk="1" fontAlgn="base" hangingPunct="1">
        <a:spcBef>
          <a:spcPct val="20000"/>
        </a:spcBef>
        <a:spcAft>
          <a:spcPct val="0"/>
        </a:spcAft>
        <a:buClr>
          <a:srgbClr val="FFCC00"/>
        </a:buClr>
        <a:buSzPct val="75000"/>
        <a:buFont typeface="Wingdings" pitchFamily="2" charset="2"/>
        <a:buChar char="n"/>
        <a:defRPr kumimoji="1"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-eat.co.uk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EATING DISORDERS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CHRIS CASHIN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an Eating Disorder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Covers a wide range of “disorders”</a:t>
            </a:r>
          </a:p>
          <a:p>
            <a:r>
              <a:rPr lang="en-GB" dirty="0" smtClean="0"/>
              <a:t>It can mean over eating, under eating and a food aversion</a:t>
            </a:r>
          </a:p>
          <a:p>
            <a:r>
              <a:rPr lang="en-GB" dirty="0" smtClean="0"/>
              <a:t>It is very common and I am sure it has touched all of us with family and friends</a:t>
            </a:r>
          </a:p>
          <a:p>
            <a:r>
              <a:rPr lang="en-GB" dirty="0" smtClean="0"/>
              <a:t>For this session we are not going to look at over eating in the form of Obesity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Food aversion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Some people may have food aversion</a:t>
            </a:r>
          </a:p>
          <a:p>
            <a:r>
              <a:rPr lang="en-GB" sz="2800" dirty="0" smtClean="0"/>
              <a:t>This may be as a sensory preference or dislike</a:t>
            </a:r>
          </a:p>
          <a:p>
            <a:r>
              <a:rPr lang="en-GB" sz="2800" dirty="0" smtClean="0"/>
              <a:t>It can be taken to extremes in Anorexia Nervosa (AN).There may be an association with an unpleasant experience or a belief it causes unpleasant side effects</a:t>
            </a:r>
          </a:p>
          <a:p>
            <a:r>
              <a:rPr lang="en-GB" sz="2800" dirty="0" smtClean="0"/>
              <a:t>This is quite difficult to reproduce when tested blind</a:t>
            </a:r>
            <a:endParaRPr lang="en-GB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Food aversion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It can also be applied to foods that people believe to be unhealthy , cause bloating, sleep problems and a range of other symptoms</a:t>
            </a:r>
          </a:p>
          <a:p>
            <a:r>
              <a:rPr lang="en-GB" sz="2800" dirty="0" smtClean="0"/>
              <a:t>Some may refer to it as a food intolerance but in practice it is very difficult to prove</a:t>
            </a:r>
          </a:p>
          <a:p>
            <a:r>
              <a:rPr lang="en-GB" sz="2800" dirty="0" smtClean="0"/>
              <a:t>It has been fuelled by alternative practitioners, celebrities and the internet</a:t>
            </a:r>
          </a:p>
          <a:p>
            <a:r>
              <a:rPr lang="en-GB" sz="2800" dirty="0" smtClean="0"/>
              <a:t>What does the class think – agree / disagree</a:t>
            </a:r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ANOREXIA NERVOSA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is characterised by the adoption of a pattern of eating and physical activity that promotes severe weight loss</a:t>
            </a:r>
          </a:p>
          <a:p>
            <a:r>
              <a:rPr lang="en-GB" dirty="0" smtClean="0"/>
              <a:t>This occurs in apparently healthy people</a:t>
            </a:r>
          </a:p>
          <a:p>
            <a:r>
              <a:rPr lang="en-GB" dirty="0" smtClean="0"/>
              <a:t>Individuals have a very distorted image of their own body size,  shape and an intense fear of becoming fat or gaining weight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Diagnostic criteria of 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Source :The American Psychiatric Association (2000)</a:t>
            </a:r>
          </a:p>
          <a:p>
            <a:r>
              <a:rPr lang="en-GB" sz="2400" dirty="0" smtClean="0"/>
              <a:t>Refusal to maintain body weight at or above normal for age and height – less than 85% of expected body weight) </a:t>
            </a:r>
          </a:p>
          <a:p>
            <a:r>
              <a:rPr lang="en-GB" sz="2400" dirty="0" smtClean="0"/>
              <a:t>Intense fear of becoming overweight or fat – even though underweight</a:t>
            </a:r>
          </a:p>
          <a:p>
            <a:r>
              <a:rPr lang="en-GB" sz="2400" dirty="0" smtClean="0"/>
              <a:t>Disturbance of the perception of body image or shape – serious denial of being underweight</a:t>
            </a:r>
          </a:p>
          <a:p>
            <a:r>
              <a:rPr lang="en-GB" sz="2400" dirty="0" smtClean="0"/>
              <a:t>Amenorrhea – absence of periods – often happens at around the weight of 7 stone</a:t>
            </a:r>
            <a:endParaRPr lang="en-GB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it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Think about this – why would someone do this to themselves?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it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It may be a genetic predisposition – a study by Klump and Gobogge in 2005 showed that this could be the case – they looked at twins and extended families – it is poorly understood but it may be a link to serotonin levels.</a:t>
            </a:r>
          </a:p>
          <a:p>
            <a:r>
              <a:rPr lang="en-GB" sz="2800" dirty="0" smtClean="0"/>
              <a:t>Serotonin plays a role in determining mood and is also a component ofappetiet regulation so hence the connection</a:t>
            </a:r>
          </a:p>
          <a:p>
            <a:r>
              <a:rPr lang="en-GB" sz="2800" dirty="0" smtClean="0"/>
              <a:t>May be why some people develop AN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it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Often begins with an attempt to lose weight that carries on </a:t>
            </a:r>
          </a:p>
          <a:p>
            <a:r>
              <a:rPr lang="en-GB" dirty="0" smtClean="0"/>
              <a:t>Pressure to be thin – media, peers,</a:t>
            </a:r>
          </a:p>
          <a:p>
            <a:r>
              <a:rPr lang="en-GB" dirty="0" smtClean="0"/>
              <a:t>Bullying because overweight</a:t>
            </a:r>
          </a:p>
          <a:p>
            <a:r>
              <a:rPr lang="en-GB" dirty="0" smtClean="0"/>
              <a:t>Conflicts at home – sexual abuse, physical abuse, divorce</a:t>
            </a:r>
          </a:p>
          <a:p>
            <a:r>
              <a:rPr lang="en-GB" dirty="0" smtClean="0"/>
              <a:t>The idea that being thin is associated with success – especially within the beauty industry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does it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Fuelled by comments by celebrities – Kate Moss</a:t>
            </a:r>
          </a:p>
          <a:p>
            <a:r>
              <a:rPr lang="en-GB" dirty="0" smtClean="0"/>
              <a:t>Images on TV and in magazines</a:t>
            </a:r>
          </a:p>
          <a:p>
            <a:endParaRPr lang="en-GB" dirty="0"/>
          </a:p>
          <a:p>
            <a:r>
              <a:rPr lang="en-GB" dirty="0" smtClean="0"/>
              <a:t>It is probably a combination of factors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Its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Starts with dieting and the individual has the feeling of control – something that may not be happening in their life at that time</a:t>
            </a:r>
          </a:p>
          <a:p>
            <a:r>
              <a:rPr lang="en-GB" sz="2400" dirty="0" smtClean="0"/>
              <a:t>The feel good factor when people comment on their weight loss – more of a factor if they were overweight to start with</a:t>
            </a:r>
          </a:p>
          <a:p>
            <a:r>
              <a:rPr lang="en-GB" sz="2400" dirty="0" smtClean="0"/>
              <a:t>At first family and friends may not notice anything</a:t>
            </a:r>
          </a:p>
          <a:p>
            <a:r>
              <a:rPr lang="en-GB" sz="2400" dirty="0" smtClean="0"/>
              <a:t>May start wearing “baggy” clothes and messing with food – hiding it in pockets, tissues, giving it to others/ pets, throwing it out the window or getting rid of it anywhere.</a:t>
            </a:r>
          </a:p>
          <a:p>
            <a:r>
              <a:rPr lang="en-GB" sz="2400" dirty="0" smtClean="0"/>
              <a:t>Cooking for others and never eating it</a:t>
            </a:r>
            <a:endParaRPr lang="en-GB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Excessive knowledge of food – calorie counting, food hoarding, collecting recipes, cook books – they often have well stocked larders </a:t>
            </a:r>
          </a:p>
          <a:p>
            <a:r>
              <a:rPr lang="en-GB" sz="2800" dirty="0" smtClean="0"/>
              <a:t>Obsessive food routines – can also be linked to binging and taking laxatives           </a:t>
            </a:r>
          </a:p>
          <a:p>
            <a:r>
              <a:rPr lang="en-GB" sz="2800" dirty="0" smtClean="0"/>
              <a:t>Slow to progress and there is a lot of shame around it</a:t>
            </a:r>
          </a:p>
          <a:p>
            <a:r>
              <a:rPr lang="en-GB" sz="2800" dirty="0" smtClean="0"/>
              <a:t>The internet sites are a scary place – encouraging under eating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prevalent is it?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More common in women but the incidence is growing in men</a:t>
            </a:r>
          </a:p>
          <a:p>
            <a:r>
              <a:rPr lang="en-GB" dirty="0" smtClean="0"/>
              <a:t>About 10 % of cases are men</a:t>
            </a:r>
          </a:p>
          <a:p>
            <a:r>
              <a:rPr lang="en-GB" dirty="0" smtClean="0"/>
              <a:t>The average age is 17 – although I have a couple of AN in the 50s!</a:t>
            </a:r>
          </a:p>
          <a:p>
            <a:r>
              <a:rPr lang="en-GB" dirty="0" smtClean="0"/>
              <a:t>Estimates of prevalence are around 0.3-0.5% of young females are effected (Hoek and van Hoeken 2003)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typical AN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Female – 17 -25</a:t>
            </a:r>
          </a:p>
          <a:p>
            <a:r>
              <a:rPr lang="en-GB" dirty="0" smtClean="0"/>
              <a:t>Intelligent – high IQ</a:t>
            </a:r>
          </a:p>
          <a:p>
            <a:r>
              <a:rPr lang="en-GB" dirty="0" smtClean="0"/>
              <a:t>Common in students</a:t>
            </a:r>
          </a:p>
          <a:p>
            <a:r>
              <a:rPr lang="en-GB" dirty="0" smtClean="0"/>
              <a:t>May have family problems – divorce etc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Signs and symptoms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Weight loss – not obvious to begin with</a:t>
            </a:r>
          </a:p>
          <a:p>
            <a:r>
              <a:rPr lang="en-GB" sz="2400" dirty="0" smtClean="0"/>
              <a:t>Delayed periods</a:t>
            </a:r>
          </a:p>
          <a:p>
            <a:r>
              <a:rPr lang="en-GB" sz="2400" dirty="0" smtClean="0"/>
              <a:t>Failure of growth in younger girls</a:t>
            </a:r>
          </a:p>
          <a:p>
            <a:r>
              <a:rPr lang="en-GB" sz="2400" dirty="0" smtClean="0"/>
              <a:t>Muscle wasting</a:t>
            </a:r>
          </a:p>
          <a:p>
            <a:r>
              <a:rPr lang="en-GB" sz="2400" dirty="0" smtClean="0"/>
              <a:t>Teeth / finger acid erosion from vomiting </a:t>
            </a:r>
          </a:p>
          <a:p>
            <a:r>
              <a:rPr lang="en-GB" sz="2400" dirty="0" smtClean="0"/>
              <a:t>The body often grows a downy hair ( called lanugo)</a:t>
            </a:r>
          </a:p>
          <a:p>
            <a:r>
              <a:rPr lang="en-GB" sz="2400" dirty="0" smtClean="0"/>
              <a:t>Gastrointestinal disturbances , renal problems that can lead to dehydration – this can be made worse by laxative purging and vomiting</a:t>
            </a:r>
          </a:p>
          <a:p>
            <a:r>
              <a:rPr lang="en-GB" sz="2400" dirty="0" smtClean="0"/>
              <a:t>Some experts  quote death rates as high as 20%</a:t>
            </a:r>
            <a:endParaRPr lang="en-GB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Physical effects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Striking weight loss</a:t>
            </a:r>
          </a:p>
          <a:p>
            <a:r>
              <a:rPr lang="en-GB" dirty="0" smtClean="0"/>
              <a:t>Loss of muscle and brain tissue</a:t>
            </a:r>
          </a:p>
          <a:p>
            <a:r>
              <a:rPr lang="en-GB" dirty="0" smtClean="0"/>
              <a:t>Loss of sleep due to abnormal hormone changes</a:t>
            </a:r>
          </a:p>
          <a:p>
            <a:r>
              <a:rPr lang="en-GB" dirty="0" smtClean="0"/>
              <a:t>Cessation of periods</a:t>
            </a:r>
          </a:p>
          <a:p>
            <a:r>
              <a:rPr lang="en-GB" dirty="0" smtClean="0"/>
              <a:t>Anxiety, depression, irritability and as starvation progresses apathy</a:t>
            </a:r>
          </a:p>
          <a:p>
            <a:r>
              <a:rPr lang="en-GB" dirty="0" smtClean="0"/>
              <a:t>Impaired memory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First starts with worried parents – they will often see GP first</a:t>
            </a:r>
          </a:p>
          <a:p>
            <a:r>
              <a:rPr lang="en-GB" sz="2400" dirty="0" smtClean="0"/>
              <a:t>Getting to the GP is vital but many will deny a problem</a:t>
            </a:r>
          </a:p>
          <a:p>
            <a:r>
              <a:rPr lang="en-GB" sz="2400" dirty="0" smtClean="0"/>
              <a:t>For some this will be all that is needed – accepting there is a problem is half way to getting better</a:t>
            </a:r>
          </a:p>
          <a:p>
            <a:r>
              <a:rPr lang="en-GB" sz="2400" dirty="0" smtClean="0"/>
              <a:t>But if weight loss is extreme – need hospitalization  and nutrition support – this may mean artificial feeding – some AN patient may be sectioned under the mental health act </a:t>
            </a:r>
          </a:p>
          <a:p>
            <a:r>
              <a:rPr lang="en-GB" sz="2400" dirty="0" smtClean="0"/>
              <a:t>Some still die!</a:t>
            </a:r>
            <a:endParaRPr lang="en-GB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Most require counselling or psychotherapy from specialist staff</a:t>
            </a:r>
          </a:p>
          <a:p>
            <a:r>
              <a:rPr lang="en-GB" sz="2800" dirty="0" smtClean="0"/>
              <a:t>Often a multidisciplinary approach</a:t>
            </a:r>
          </a:p>
          <a:p>
            <a:r>
              <a:rPr lang="en-GB" sz="2800" dirty="0" smtClean="0"/>
              <a:t>Sadly there is very little support on the NHS – finding a place ro refer – adults and kids</a:t>
            </a:r>
          </a:p>
          <a:p>
            <a:r>
              <a:rPr lang="en-GB" sz="2800" dirty="0" smtClean="0"/>
              <a:t>Nutrition support from a specialist Dietitian – again very patchy</a:t>
            </a:r>
          </a:p>
          <a:p>
            <a:r>
              <a:rPr lang="en-GB" sz="2800" dirty="0" smtClean="0"/>
              <a:t>Dietary assessment – often eating well below the required calories /day</a:t>
            </a:r>
            <a:endParaRPr lang="en-GB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Hospital admission – some times on a voluntary basis or as a result of a section order</a:t>
            </a:r>
          </a:p>
          <a:p>
            <a:r>
              <a:rPr lang="en-GB" dirty="0" smtClean="0"/>
              <a:t>Some patients are admitted to hospital or a specialist  unit – not that many in the UK </a:t>
            </a:r>
          </a:p>
          <a:p>
            <a:r>
              <a:rPr lang="en-GB" dirty="0" smtClean="0"/>
              <a:t>May need specialist re feeding via a tube 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prognosis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Most recover some partially recover but may always stay thin!</a:t>
            </a:r>
          </a:p>
          <a:p>
            <a:r>
              <a:rPr lang="en-GB" dirty="0" smtClean="0"/>
              <a:t>Need planned follow up </a:t>
            </a:r>
          </a:p>
          <a:p>
            <a:r>
              <a:rPr lang="en-GB" dirty="0" smtClean="0"/>
              <a:t>Self help groups are important  </a:t>
            </a:r>
          </a:p>
          <a:p>
            <a:r>
              <a:rPr lang="en-GB" dirty="0" smtClean="0"/>
              <a:t>BEAT </a:t>
            </a:r>
            <a:r>
              <a:rPr lang="en-GB" dirty="0" smtClean="0">
                <a:hlinkClick r:id="rId2"/>
              </a:rPr>
              <a:t>www.b-eat.co.uk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Bulimia Nervosa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Follows the same pattern as AN but manifests itself in a different way</a:t>
            </a:r>
          </a:p>
          <a:p>
            <a:r>
              <a:rPr lang="en-GB" dirty="0" smtClean="0"/>
              <a:t>It is estimated that around 1% of young women are sufferers but some studies have shown figures of up to 3.2%</a:t>
            </a:r>
          </a:p>
          <a:p>
            <a:r>
              <a:rPr lang="en-GB" dirty="0" smtClean="0"/>
              <a:t>It reaches a peak in adolescence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Characterised by eating massive amounts of food – could be 2000 to 15000 calories and the making yourself vomit – sometimes for a few hours</a:t>
            </a:r>
          </a:p>
          <a:p>
            <a:r>
              <a:rPr lang="en-GB" dirty="0" smtClean="0"/>
              <a:t>Can also involve excessive use of laxatives and overexercisng</a:t>
            </a:r>
          </a:p>
          <a:p>
            <a:r>
              <a:rPr lang="en-GB" dirty="0" smtClean="0"/>
              <a:t>Long term effects can result in long term stomach and gut problems, loss of teeth , prolapsed rectum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Treatment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Basically the same as AN </a:t>
            </a:r>
          </a:p>
          <a:p>
            <a:r>
              <a:rPr lang="en-GB" dirty="0" smtClean="0"/>
              <a:t>Psychotherapy is a vital part of treatment along with dietary advice that is dealt with in a sensitive manner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Nutrition design template">
  <a:themeElements>
    <a:clrScheme name="">
      <a:dk1>
        <a:srgbClr val="000000"/>
      </a:dk1>
      <a:lt1>
        <a:srgbClr val="FFFFFF"/>
      </a:lt1>
      <a:dk2>
        <a:srgbClr val="B2B2B2"/>
      </a:dk2>
      <a:lt2>
        <a:srgbClr val="333333"/>
      </a:lt2>
      <a:accent1>
        <a:srgbClr val="FFFF99"/>
      </a:accent1>
      <a:accent2>
        <a:srgbClr val="FFCC99"/>
      </a:accent2>
      <a:accent3>
        <a:srgbClr val="D5D5D5"/>
      </a:accent3>
      <a:accent4>
        <a:srgbClr val="DADADA"/>
      </a:accent4>
      <a:accent5>
        <a:srgbClr val="FFFFCA"/>
      </a:accent5>
      <a:accent6>
        <a:srgbClr val="E7B98A"/>
      </a:accent6>
      <a:hlink>
        <a:srgbClr val="FF9933"/>
      </a:hlink>
      <a:folHlink>
        <a:srgbClr val="FF6600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333333"/>
        </a:dk1>
        <a:lt1>
          <a:srgbClr val="B2B2B2"/>
        </a:lt1>
        <a:dk2>
          <a:srgbClr val="FFFFFF"/>
        </a:dk2>
        <a:lt2>
          <a:srgbClr val="000000"/>
        </a:lt2>
        <a:accent1>
          <a:srgbClr val="FFFF99"/>
        </a:accent1>
        <a:accent2>
          <a:srgbClr val="FFCC99"/>
        </a:accent2>
        <a:accent3>
          <a:srgbClr val="D5D5D5"/>
        </a:accent3>
        <a:accent4>
          <a:srgbClr val="2A2A2A"/>
        </a:accent4>
        <a:accent5>
          <a:srgbClr val="FFFFCA"/>
        </a:accent5>
        <a:accent6>
          <a:srgbClr val="E7B98A"/>
        </a:accent6>
        <a:hlink>
          <a:srgbClr val="FF9933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Nutrition design template</Template>
  <TotalTime>215</TotalTime>
  <Words>1159</Words>
  <Application>Microsoft Macintosh PowerPoint</Application>
  <PresentationFormat>On-screen Show (4:3)</PresentationFormat>
  <Paragraphs>114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Nutrition design template</vt:lpstr>
      <vt:lpstr>EATING DISORDERS</vt:lpstr>
      <vt:lpstr>Definition of an Eating Disorder</vt:lpstr>
      <vt:lpstr>Food aversion</vt:lpstr>
      <vt:lpstr>Food aversion</vt:lpstr>
      <vt:lpstr>ANOREXIA NERVOSA</vt:lpstr>
      <vt:lpstr>Diagnostic criteria of AN</vt:lpstr>
      <vt:lpstr>Why does it start</vt:lpstr>
      <vt:lpstr>Why does it start</vt:lpstr>
      <vt:lpstr>Why does it start</vt:lpstr>
      <vt:lpstr>Why does it start</vt:lpstr>
      <vt:lpstr>Its development</vt:lpstr>
      <vt:lpstr>development</vt:lpstr>
      <vt:lpstr>How prevalent is it?</vt:lpstr>
      <vt:lpstr>A typical AN </vt:lpstr>
      <vt:lpstr>Signs and symptoms</vt:lpstr>
      <vt:lpstr>Physical effects</vt:lpstr>
      <vt:lpstr>treatment</vt:lpstr>
      <vt:lpstr>Treatment</vt:lpstr>
      <vt:lpstr>Treatment</vt:lpstr>
      <vt:lpstr>prognosis</vt:lpstr>
      <vt:lpstr>Bulimia Nervosa</vt:lpstr>
      <vt:lpstr>BN</vt:lpstr>
      <vt:lpstr>Treatment </vt:lpstr>
      <vt:lpstr>ANY QUESTIONS?</vt:lpstr>
    </vt:vector>
  </TitlesOfParts>
  <Company>University of Wales, Newport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EATING DISORDERS</dc:title>
  <dc:creator>ccashi01</dc:creator>
  <cp:lastModifiedBy>Chris Cashin</cp:lastModifiedBy>
  <cp:revision>10</cp:revision>
  <dcterms:created xsi:type="dcterms:W3CDTF">2009-12-03T09:11:35Z</dcterms:created>
  <dcterms:modified xsi:type="dcterms:W3CDTF">2016-10-25T15:43:50Z</dcterms:modified>
</cp:coreProperties>
</file>