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8" r:id="rId4"/>
  </p:sldIdLst>
  <p:sldSz cx="6858000" cy="99075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p:restoredTop sz="94663"/>
  </p:normalViewPr>
  <p:slideViewPr>
    <p:cSldViewPr snapToGrid="0">
      <p:cViewPr varScale="1">
        <p:scale>
          <a:sx n="81" d="100"/>
          <a:sy n="81" d="100"/>
        </p:scale>
        <p:origin x="21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451"/>
            <a:ext cx="5829300" cy="3449308"/>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857250" y="5203778"/>
            <a:ext cx="5143500" cy="2392040"/>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FD6CC87-13BB-B949-9785-45A27A156D9A}"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3094416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FD6CC87-13BB-B949-9785-45A27A156D9A}"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2144515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70019"/>
            <a:ext cx="5915025" cy="4121281"/>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467916" y="6630289"/>
            <a:ext cx="5915025" cy="2167284"/>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FD6CC87-13BB-B949-9785-45A27A156D9A}"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1214529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436"/>
            <a:ext cx="2914650" cy="628627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436"/>
            <a:ext cx="2914650" cy="628627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FD6CC87-13BB-B949-9785-45A27A156D9A}" type="datetimeFigureOut">
              <a:rPr lang="en-US" smtClean="0"/>
              <a:t>4/28/25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884917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90"/>
            <a:ext cx="5915025" cy="1915009"/>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2381" y="2428736"/>
            <a:ext cx="2901255" cy="1190286"/>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72381" y="3619022"/>
            <a:ext cx="2901255" cy="53230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471863" y="2428736"/>
            <a:ext cx="2915543" cy="1190286"/>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471863" y="3619022"/>
            <a:ext cx="2915543" cy="53230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FD6CC87-13BB-B949-9785-45A27A156D9A}" type="datetimeFigureOut">
              <a:rPr lang="en-US" smtClean="0"/>
              <a:t>4/28/25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2849067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FD6CC87-13BB-B949-9785-45A27A156D9A}" type="datetimeFigureOut">
              <a:rPr lang="en-US" smtClean="0"/>
              <a:t>4/28/25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217897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D6CC87-13BB-B949-9785-45A27A156D9A}" type="datetimeFigureOut">
              <a:rPr lang="en-US" smtClean="0"/>
              <a:t>4/28/25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2102694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506"/>
            <a:ext cx="2211884" cy="2311771"/>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2915543" y="1426511"/>
            <a:ext cx="3471863" cy="704080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2381" y="2972276"/>
            <a:ext cx="2211884" cy="550651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FD6CC87-13BB-B949-9785-45A27A156D9A}" type="datetimeFigureOut">
              <a:rPr lang="en-US" smtClean="0"/>
              <a:t>4/28/25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3463522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506"/>
            <a:ext cx="2211884" cy="2311771"/>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5543" y="1426511"/>
            <a:ext cx="3471863" cy="704080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472381" y="2972276"/>
            <a:ext cx="2211884" cy="550651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FD6CC87-13BB-B949-9785-45A27A156D9A}" type="datetimeFigureOut">
              <a:rPr lang="en-US" smtClean="0"/>
              <a:t>4/28/25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3360925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FD6CC87-13BB-B949-9785-45A27A156D9A}"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3818295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87"/>
            <a:ext cx="1478756" cy="839622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1488" y="527487"/>
            <a:ext cx="4350544" cy="839622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FD6CC87-13BB-B949-9785-45A27A156D9A}"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0767B1-CB25-D041-91F2-15523EB6376E}" type="slidenum">
              <a:rPr lang="en-US" smtClean="0"/>
              <a:t>‹#›</a:t>
            </a:fld>
            <a:endParaRPr lang="en-US"/>
          </a:p>
        </p:txBody>
      </p:sp>
    </p:spTree>
    <p:extLst>
      <p:ext uri="{BB962C8B-B14F-4D97-AF65-F5344CB8AC3E}">
        <p14:creationId xmlns:p14="http://schemas.microsoft.com/office/powerpoint/2010/main" val="1284795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90"/>
            <a:ext cx="5915025" cy="191500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1488" y="2637436"/>
            <a:ext cx="5915025" cy="628627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71487" y="9182869"/>
            <a:ext cx="1543050" cy="527487"/>
          </a:xfrm>
          <a:prstGeom prst="rect">
            <a:avLst/>
          </a:prstGeom>
        </p:spPr>
        <p:txBody>
          <a:bodyPr vert="horz" lIns="91440" tIns="45720" rIns="91440" bIns="45720" rtlCol="0" anchor="ctr"/>
          <a:lstStyle>
            <a:lvl1pPr algn="l">
              <a:defRPr sz="900">
                <a:solidFill>
                  <a:schemeClr val="tx1">
                    <a:tint val="82000"/>
                  </a:schemeClr>
                </a:solidFill>
              </a:defRPr>
            </a:lvl1pPr>
          </a:lstStyle>
          <a:p>
            <a:fld id="{4FD6CC87-13BB-B949-9785-45A27A156D9A}" type="datetimeFigureOut">
              <a:rPr lang="en-US" smtClean="0"/>
              <a:t>4/28/25</a:t>
            </a:fld>
            <a:endParaRPr lang="en-US"/>
          </a:p>
        </p:txBody>
      </p:sp>
      <p:sp>
        <p:nvSpPr>
          <p:cNvPr id="5" name="Footer Placeholder 4"/>
          <p:cNvSpPr>
            <a:spLocks noGrp="1"/>
          </p:cNvSpPr>
          <p:nvPr>
            <p:ph type="ftr" sz="quarter" idx="3"/>
          </p:nvPr>
        </p:nvSpPr>
        <p:spPr>
          <a:xfrm>
            <a:off x="2271713" y="9182869"/>
            <a:ext cx="2314575" cy="527487"/>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4843463" y="9182869"/>
            <a:ext cx="1543050" cy="527487"/>
          </a:xfrm>
          <a:prstGeom prst="rect">
            <a:avLst/>
          </a:prstGeom>
        </p:spPr>
        <p:txBody>
          <a:bodyPr vert="horz" lIns="91440" tIns="45720" rIns="91440" bIns="45720" rtlCol="0" anchor="ctr"/>
          <a:lstStyle>
            <a:lvl1pPr algn="r">
              <a:defRPr sz="900">
                <a:solidFill>
                  <a:schemeClr val="tx1">
                    <a:tint val="82000"/>
                  </a:schemeClr>
                </a:solidFill>
              </a:defRPr>
            </a:lvl1pPr>
          </a:lstStyle>
          <a:p>
            <a:fld id="{C80767B1-CB25-D041-91F2-15523EB6376E}" type="slidenum">
              <a:rPr lang="en-US" smtClean="0"/>
              <a:t>‹#›</a:t>
            </a:fld>
            <a:endParaRPr lang="en-US"/>
          </a:p>
        </p:txBody>
      </p:sp>
    </p:spTree>
    <p:extLst>
      <p:ext uri="{BB962C8B-B14F-4D97-AF65-F5344CB8AC3E}">
        <p14:creationId xmlns:p14="http://schemas.microsoft.com/office/powerpoint/2010/main" val="16760534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file:////Users/caitlindoyle/Library/Group%20Containers/UBF8T346G9.ms/WebArchiveCopyPasteTempFiles/com.microsoft.Word/Bruce-Davidson-%25E2%2580%2593-Welsh-Miners-e1718630403309.jpg"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1" descr="The Valleys: New exhibition opens at National Museum Cardiff">
            <a:extLst>
              <a:ext uri="{FF2B5EF4-FFF2-40B4-BE49-F238E27FC236}">
                <a16:creationId xmlns:a16="http://schemas.microsoft.com/office/drawing/2014/main" id="{B16139B4-4969-965D-B1F1-C2064C18032B}"/>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31073" y="871479"/>
            <a:ext cx="5740400" cy="3835400"/>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1" descr="A group of people wearing hard hats&#10;&#10;Description automatically generated">
            <a:extLst>
              <a:ext uri="{FF2B5EF4-FFF2-40B4-BE49-F238E27FC236}">
                <a16:creationId xmlns:a16="http://schemas.microsoft.com/office/drawing/2014/main" id="{A32356DB-BAB6-529B-5783-2ED4C44A7F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39327" y="6219488"/>
            <a:ext cx="2387600" cy="19113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2AC7F7B-2F6F-4597-3293-2B0EE503626D}"/>
              </a:ext>
            </a:extLst>
          </p:cNvPr>
          <p:cNvSpPr>
            <a:spLocks noChangeArrowheads="1"/>
          </p:cNvSpPr>
          <p:nvPr/>
        </p:nvSpPr>
        <p:spPr bwMode="auto">
          <a:xfrm>
            <a:off x="300414" y="342096"/>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ptos" panose="020B0004020202020204" pitchFamily="34" charset="0"/>
                <a:ea typeface="Bahnschrift" panose="020F0502020204030204" pitchFamily="34" charset="0"/>
                <a:cs typeface="Bahnschrift" panose="020F0502020204030204" pitchFamily="34" charset="0"/>
              </a:rPr>
              <a:t>The Valleys</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An Exhibition Review, Caitlin Doyle	</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A73D988D-92C1-D04C-F75C-A0DBEB7C5207}"/>
              </a:ext>
            </a:extLst>
          </p:cNvPr>
          <p:cNvSpPr>
            <a:spLocks noChangeArrowheads="1"/>
          </p:cNvSpPr>
          <p:nvPr/>
        </p:nvSpPr>
        <p:spPr bwMode="auto">
          <a:xfrm>
            <a:off x="0" y="4292600"/>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Rectangle 5">
            <a:extLst>
              <a:ext uri="{FF2B5EF4-FFF2-40B4-BE49-F238E27FC236}">
                <a16:creationId xmlns:a16="http://schemas.microsoft.com/office/drawing/2014/main" id="{7D239836-47FB-9680-C218-04793181483C}"/>
              </a:ext>
            </a:extLst>
          </p:cNvPr>
          <p:cNvSpPr>
            <a:spLocks noChangeArrowheads="1"/>
          </p:cNvSpPr>
          <p:nvPr/>
        </p:nvSpPr>
        <p:spPr bwMode="auto">
          <a:xfrm rot="10800000" flipV="1">
            <a:off x="300415" y="4881172"/>
            <a:ext cx="3657601"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Valleys exhibition at the National Museum Cardiff presents a compelling exploration of South Wales’s industrial history, focusing on the working-class struggles that have shaped the region’s identity. Through paintings, photography, and documentary works, it highlights resilience, activism, and the lasting effects of deindustrialization on mining communities. A central theme is the rise of trade unionism and political activism, particularly in coal mining communities. The exhibition examines the Miners’ Strike of 1984–85, a defining moment in Wales’s </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labour</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history, through imagery capturing picket lines, police confrontations, and the solidarity that held communities together. These works emphasize the sacrifices made by miners and their families in their fight for fair conditions and job security, offering an intimate look at the human cost of political struggle. Bruce Davidson’s black-and-white photography provides an evocative portrayal of Welsh miners in the mid-20th century. His images capture the harsh realities of life underground, the camaraderie among workers, and the tight-knit nature of mining communities. By documenting these moments, Davidson’s work places the Valleys within a broader international context of </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labour</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history and working-class resilience.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38424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0E0CF85-0241-24B9-75C2-4D3647B2BC69}"/>
              </a:ext>
            </a:extLst>
          </p:cNvPr>
          <p:cNvSpPr>
            <a:spLocks noChangeArrowheads="1"/>
          </p:cNvSpPr>
          <p:nvPr/>
        </p:nvSpPr>
        <p:spPr bwMode="auto">
          <a:xfrm>
            <a:off x="311150" y="448353"/>
            <a:ext cx="623570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Another key artist featured is Tina Carr, whose collaboration with Annemarie Schöne reflects on the impact of deindustrialization. Carr’s documentary photography captures the aftermath of coal industry closures, focusing on the long-term social and economic effects on mining families. Her work ensures that the personal stories of former miners and their communities remain visible, highlighting themes of loss, adaptation, and survival in a rapidly changing economic landscape.</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David Garner’s politically charged artworks deepen the exhibition’s critical tone. Using reclaimed industrial materials, Garner creates provocative pieces that challenge narratives around power, capitalism, and the exploitation of the working class. His sculptures and installations draw attention to the decline of industry in Wales, the neglect of former mining communities, and the broader struggles of post-industrial Britain. His work forces viewers to engage with the ongoing consequences of political and economic decisions.</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4" name="Picture 2" descr="A room with a wood floor and a bench and a poster on the wall&#10;&#10;Description automatically generated">
            <a:extLst>
              <a:ext uri="{FF2B5EF4-FFF2-40B4-BE49-F238E27FC236}">
                <a16:creationId xmlns:a16="http://schemas.microsoft.com/office/drawing/2014/main" id="{BC93C7B1-AC90-5027-1534-14180EA078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00" y="3033676"/>
            <a:ext cx="5613400" cy="42037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8">
            <a:extLst>
              <a:ext uri="{FF2B5EF4-FFF2-40B4-BE49-F238E27FC236}">
                <a16:creationId xmlns:a16="http://schemas.microsoft.com/office/drawing/2014/main" id="{32CEE82B-221E-48A9-1605-9AD152D19455}"/>
              </a:ext>
            </a:extLst>
          </p:cNvPr>
          <p:cNvSpPr>
            <a:spLocks noChangeArrowheads="1"/>
          </p:cNvSpPr>
          <p:nvPr/>
        </p:nvSpPr>
        <p:spPr bwMode="auto">
          <a:xfrm>
            <a:off x="311150" y="7555059"/>
            <a:ext cx="623570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As someone from Leicester, a socialist city itself, visiting The Valleys exhibition at the National Museum Cardiff would provide a deep and immersive insight into Welsh culture, history, and politics-particularly through the lens of working-class experiences and industrial heritage. While Leicester has its own industrial past, rooted in textiles and manufacturing, Wales’s history of coal mining and the political movements that emerged from it offer a different yet relatable perspective on </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labour</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struggles, community resilience, and economic transition.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36916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E907FB52-3894-2693-9DA0-7A40F5AB059B}"/>
              </a:ext>
            </a:extLst>
          </p:cNvPr>
          <p:cNvSpPr>
            <a:spLocks noChangeArrowheads="1"/>
          </p:cNvSpPr>
          <p:nvPr/>
        </p:nvSpPr>
        <p:spPr bwMode="auto">
          <a:xfrm>
            <a:off x="3429000" y="819706"/>
            <a:ext cx="2743203"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Through the artworks, photography, and installations, the exhibition would reveal the central role that coal mining played in shaping Wales’s identity-not just as an industry but as a way of life. The inclusion of Bruce Davidson’s photographs, for example, would offer a raw, humanizing look at the miners’ daily struggles and the camaraderie within their communities. This could draw parallels with Leicester’s own working-class history, making it easier to relate to the broader themes of </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labour</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rights and economic decline.</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073" name="Picture 4" descr="Two men sitting on a motorcycle&#10;&#10;Description automatically generated">
            <a:extLst>
              <a:ext uri="{FF2B5EF4-FFF2-40B4-BE49-F238E27FC236}">
                <a16:creationId xmlns:a16="http://schemas.microsoft.com/office/drawing/2014/main" id="{3AC61F0C-88D2-BD6D-BE25-2B68F297D8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314" y="743234"/>
            <a:ext cx="2605728" cy="271944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AB17D0F3-5975-0504-C4A6-173AFAAE62DF}"/>
              </a:ext>
            </a:extLst>
          </p:cNvPr>
          <p:cNvSpPr>
            <a:spLocks noChangeArrowheads="1"/>
          </p:cNvSpPr>
          <p:nvPr/>
        </p:nvSpPr>
        <p:spPr bwMode="auto">
          <a:xfrm>
            <a:off x="295128" y="3774361"/>
            <a:ext cx="6026371" cy="4431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Tina Carr’s photography and David Garner’s politically charged artworks would deepen your understanding of Wales’s socialist and trade unionist roots, particularly in the context of the 1984-85 Miners’ Strike. While the strike had nationwide implications including affecting communities in the East Midlands the exhibition would highlight how it was particularly devastating for Wales, where mining was central to life and identity. Garner’s use of reclaimed materials and Carr’s documentation of post-industrial communities would make clear the long-term impact of deindustrialization on Welsh towns, showing how art can serve as both a form of protest and a means of preserving memory.</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exhibition would also challenge any preconceived notions of Wales as simply a place of scenic landscapes and tourism. Instead, it would showcase a nation with a strong history of political activism, socialist ideals, and cultural resistance. Through this, you’d gain a greater appreciation of the Valleys as more than just former coal towns they are symbols of resilience, identity, and community spirit. Ultimately,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Valleys</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is a powerful and necessary exhibition, offering a deep dive into Wales’s industrial past and its cultural present. By focusing on the struggles and triumphs of the working class, it highlights the enduring spirit of communities that have long fought for recognition and justice. The exhibition is more than a historical reflection it is, as curator Dr Bronwen Colquhoun puts it, “not just a nostalgic look at the past but a critical examination of how history continues to shape contemporary Wales” (National Museum Cardiff, 2024). This quote underlines the exhibition’s intention: to provoke thought about the relevance of past struggles in today’s political and economic climate.</a:t>
            </a:r>
            <a:endParaRPr kumimoji="0" lang="en-US"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044026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TotalTime>
  <Words>849</Words>
  <Application>Microsoft Macintosh PowerPoint</Application>
  <PresentationFormat>Custom</PresentationFormat>
  <Paragraphs>9</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Caitlin Doyle (2305596)</dc:creator>
  <cp:lastModifiedBy>Caitlin Doyle (2305596)</cp:lastModifiedBy>
  <cp:revision>1</cp:revision>
  <dcterms:created xsi:type="dcterms:W3CDTF">2025-04-28T14:16:32Z</dcterms:created>
  <dcterms:modified xsi:type="dcterms:W3CDTF">2025-04-28T14:24:09Z</dcterms:modified>
</cp:coreProperties>
</file>