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theme/theme2.xml" ContentType="application/vnd.openxmlformats-officedocument.them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  <p:sldMasterId id="2147483660" r:id="rId2"/>
  </p:sldMasterIdLst>
  <p:sldIdLst>
    <p:sldId id="256" r:id="rId3"/>
    <p:sldId id="258" r:id="rId4"/>
    <p:sldId id="257" r:id="rId5"/>
    <p:sldId id="261" r:id="rId6"/>
    <p:sldId id="262" r:id="rId7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 snapToGrid="0">
      <p:cViewPr varScale="1">
        <p:scale>
          <a:sx n="62" d="100"/>
          <a:sy n="62" d="100"/>
        </p:scale>
        <p:origin x="804" y="56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presProps" Target="presProps.xml"/><Relationship Id="rId3" Type="http://schemas.openxmlformats.org/officeDocument/2006/relationships/slide" Target="slides/slide1.xml"/><Relationship Id="rId7" Type="http://schemas.openxmlformats.org/officeDocument/2006/relationships/slide" Target="slides/slide5.xml"/><Relationship Id="rId2" Type="http://schemas.openxmlformats.org/officeDocument/2006/relationships/slideMaster" Target="slideMasters/slideMaster2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4.xml"/><Relationship Id="rId11" Type="http://schemas.openxmlformats.org/officeDocument/2006/relationships/tableStyles" Target="tableStyles.xml"/><Relationship Id="rId5" Type="http://schemas.openxmlformats.org/officeDocument/2006/relationships/slide" Target="slides/slide3.xml"/><Relationship Id="rId10" Type="http://schemas.openxmlformats.org/officeDocument/2006/relationships/theme" Target="theme/theme1.xml"/><Relationship Id="rId4" Type="http://schemas.openxmlformats.org/officeDocument/2006/relationships/slide" Target="slides/slide2.xml"/><Relationship Id="rId9" Type="http://schemas.openxmlformats.org/officeDocument/2006/relationships/viewProps" Target="view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4CA7572-59AD-14D0-BF9B-BF588065A478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52118CD8-1EBD-5C60-86A3-4E53C4478530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65C94274-9331-6A23-EC37-14CC72E9F83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006849F-F393-4D22-AC8F-8CF78F3BB8A0}" type="datetimeFigureOut">
              <a:rPr lang="en-GB" smtClean="0"/>
              <a:t>27/03/2024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8F4E8D1D-CDDE-F653-02B3-DA0A9FFB4CB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5F14D7D3-D656-2105-ACE4-BC7681F7E28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3F1EF10-AD30-4F6F-A2ED-8A3AF98A499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06147642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6D318D7-E606-ECC0-CC50-9D1E9F0A31C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E430269-66C0-858B-02D0-1DE479B68EF3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0BDD5ED5-2DD9-EE04-8E11-9FDECC3ACC7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006849F-F393-4D22-AC8F-8CF78F3BB8A0}" type="datetimeFigureOut">
              <a:rPr lang="en-GB" smtClean="0"/>
              <a:t>27/03/2024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8CBA9B78-B271-3267-B2D7-CC9F62B7CAD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24BB971A-1CC2-8751-8E18-BFF99CD706D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3F1EF10-AD30-4F6F-A2ED-8A3AF98A499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04864280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29A7745-A59E-D850-6734-E4541BC8592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DAE3A035-CC28-54CF-BFB6-07D37916DADC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6668C1B0-88F5-63D6-0087-3FC3FC9A97E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006849F-F393-4D22-AC8F-8CF78F3BB8A0}" type="datetimeFigureOut">
              <a:rPr lang="en-GB" smtClean="0"/>
              <a:t>27/03/2024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017C4AF8-8251-0431-1223-4D7DBAD65A5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B2577E82-1BB7-BE49-F963-6BB0E7ECAFA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3F1EF10-AD30-4F6F-A2ED-8A3AF98A499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55222360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ED060E6-5036-74AA-B690-148E1AD1F98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8F1AFA0-3CF5-FF90-A080-DFF8ED768B18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48AF4A16-4AC5-6C11-1E08-49A501F2685F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D77A39CC-9A83-405D-58B4-ED3B87A389A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006849F-F393-4D22-AC8F-8CF78F3BB8A0}" type="datetimeFigureOut">
              <a:rPr lang="en-GB" smtClean="0"/>
              <a:t>27/03/2024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88C4F907-A6AF-33A9-3667-23E7E3E25DA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0183921F-4A1D-B165-7D45-73AF835AAEA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3F1EF10-AD30-4F6F-A2ED-8A3AF98A499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48051640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E01E707-EFE0-CE2A-3E41-C99FC81F5C0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EBA4A90E-821D-8A74-B931-361DA0ECA1ED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33B12DB3-9F36-28B1-982C-25BE38393045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5F3B92CD-1C84-EA6B-35A7-C68C39816C72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4B4218BA-6D35-612F-AA28-D793A0244609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407053B3-3559-F4D1-61B7-D1F5590513E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006849F-F393-4D22-AC8F-8CF78F3BB8A0}" type="datetimeFigureOut">
              <a:rPr lang="en-GB" smtClean="0"/>
              <a:t>27/03/2024</a:t>
            </a:fld>
            <a:endParaRPr lang="en-GB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311AE331-31AB-D6F8-24E6-77E16D1C45E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58BE079C-495B-7116-EB0B-B7C9315BF2E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3F1EF10-AD30-4F6F-A2ED-8A3AF98A499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752219826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EE48C53-BA27-569B-D908-EA5712F48A2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14BD2A5D-4568-7525-35D8-02C898E7815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006849F-F393-4D22-AC8F-8CF78F3BB8A0}" type="datetimeFigureOut">
              <a:rPr lang="en-GB" smtClean="0"/>
              <a:t>27/03/2024</a:t>
            </a:fld>
            <a:endParaRPr lang="en-GB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A9B6FE5B-9AD7-700E-2975-C5962B4E03D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CBEF9035-A134-C65B-0C46-A93AA9137EF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3F1EF10-AD30-4F6F-A2ED-8A3AF98A499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6218560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C2FBF00F-231E-D9C9-0EB2-A704E70BB85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006849F-F393-4D22-AC8F-8CF78F3BB8A0}" type="datetimeFigureOut">
              <a:rPr lang="en-GB" smtClean="0"/>
              <a:t>27/03/2024</a:t>
            </a:fld>
            <a:endParaRPr lang="en-GB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8C812E8A-C600-F575-33AD-D21BF374EE9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83AECBD1-7C2C-7EC4-7D62-A46C97F04CC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3F1EF10-AD30-4F6F-A2ED-8A3AF98A499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519468511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1D882D7-AAA4-CB05-7426-8C1970DCC67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27054CE-2E96-8FBD-3258-2F4F82B7A60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9DE74657-A569-7803-C346-B2BA170CF474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4CBD9845-4192-3009-2BBC-C3F27B948B2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006849F-F393-4D22-AC8F-8CF78F3BB8A0}" type="datetimeFigureOut">
              <a:rPr lang="en-GB" smtClean="0"/>
              <a:t>27/03/2024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3169D556-BCEC-C618-451B-E03850FDD3E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17A1B4E6-A406-55DE-0203-C66AEE9B375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3F1EF10-AD30-4F6F-A2ED-8A3AF98A499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677375363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111026F-9149-B3CD-D8E1-E3C06806BD4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5F439AF5-0FB4-592C-9AF5-E35D104A2697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F4D59496-1729-8D6F-EC56-CD37A7308F86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D9244188-6E60-3E27-0CD1-51738ADB2C6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006849F-F393-4D22-AC8F-8CF78F3BB8A0}" type="datetimeFigureOut">
              <a:rPr lang="en-GB" smtClean="0"/>
              <a:t>27/03/2024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43B8F2DF-7E32-8C82-04C1-8B5E2D96C10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A20EF07D-7348-9AF9-5115-B745E01A18C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3F1EF10-AD30-4F6F-A2ED-8A3AF98A499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522196897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3FE57BC-47BF-0395-DF02-F10E65E820E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9CC24EFB-F083-AA02-4832-7A05FC390DE9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5676B11C-E0F3-4F20-08BE-C447E4DB334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006849F-F393-4D22-AC8F-8CF78F3BB8A0}" type="datetimeFigureOut">
              <a:rPr lang="en-GB" smtClean="0"/>
              <a:t>27/03/2024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5A3F4FF5-8E32-98B7-1A7C-65928AA6DC2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08E58BC-7878-8353-E101-77753220523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3F1EF10-AD30-4F6F-A2ED-8A3AF98A499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31106063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B0CB980B-DC02-28CC-1934-4CC5AE05D9ED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63032AFC-A137-4AD3-4899-F35FE0083930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748CA80-AECC-648C-B23F-0993A6AD940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006849F-F393-4D22-AC8F-8CF78F3BB8A0}" type="datetimeFigureOut">
              <a:rPr lang="en-GB" smtClean="0"/>
              <a:t>27/03/2024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8FAEB055-F79E-B5A8-A536-46FE17F8E3D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137DCB28-D135-EAE0-A175-0AB2E4228C6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3F1EF10-AD30-4F6F-A2ED-8A3AF98A499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677794528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4" name="Rectangle 23">
            <a:extLst>
              <a:ext uri="{FF2B5EF4-FFF2-40B4-BE49-F238E27FC236}">
                <a16:creationId xmlns:a16="http://schemas.microsoft.com/office/drawing/2014/main" id="{50666DC1-CD27-4874-9484-9D06C59FE4D0}"/>
              </a:ext>
            </a:extLst>
          </p:cNvPr>
          <p:cNvSpPr/>
          <p:nvPr/>
        </p:nvSpPr>
        <p:spPr>
          <a:xfrm>
            <a:off x="0" y="0"/>
            <a:ext cx="12192000" cy="3429000"/>
          </a:xfrm>
          <a:prstGeom prst="rect">
            <a:avLst/>
          </a:prstGeom>
          <a:solidFill>
            <a:schemeClr val="tx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B777579F-F417-47C2-AC03-911CCED021DB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484552" y="447675"/>
            <a:ext cx="8397511" cy="2714625"/>
          </a:xfrm>
        </p:spPr>
        <p:txBody>
          <a:bodyPr anchor="b">
            <a:normAutofit/>
          </a:bodyPr>
          <a:lstStyle>
            <a:lvl1pPr algn="l">
              <a:defRPr sz="5400">
                <a:solidFill>
                  <a:schemeClr val="bg1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1643E600-28DA-4780-9E00-2E12F74FF621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484552" y="3602037"/>
            <a:ext cx="8397511" cy="2460625"/>
          </a:xfrm>
        </p:spPr>
        <p:txBody>
          <a:bodyPr>
            <a:normAutofit/>
          </a:bodyPr>
          <a:lstStyle>
            <a:lvl1pPr marL="0" indent="0" algn="l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E0E6F1DC-ADFB-42C9-AB34-FCB38C8123F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2538219-6E45-4D12-B767-46F92D5844D4}" type="datetime1">
              <a:rPr lang="en-US" smtClean="0"/>
              <a:t>3/27/2024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EE799E6D-BBA8-4A15-94DA-DBE8A4FDE6E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C803C82-8719-4FAC-94BF-2A91335FB58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F646F3F-274D-499B-ABBE-824EB4ABDC3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098145834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B59CF16-986E-4D90-AA40-CDB46E23320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A6F14DA-A783-43BC-8F15-95408B89DE01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558C48B6-C394-452A-94D9-D4802755D84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BB296A2-D8F0-4E17-BFD0-A6C902250D59}" type="datetime1">
              <a:rPr lang="en-US" smtClean="0"/>
              <a:t>3/27/2024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43858A8A-3DD0-41C8-9F48-F4309FA1957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33706C92-7C02-4D34-B3E5-D549A7A36BD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F646F3F-274D-499B-ABBE-824EB4ABDC3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294675224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>
            <a:extLst>
              <a:ext uri="{FF2B5EF4-FFF2-40B4-BE49-F238E27FC236}">
                <a16:creationId xmlns:a16="http://schemas.microsoft.com/office/drawing/2014/main" id="{3266F9FA-E6B8-4CFC-B3F1-0C075546EE33}"/>
              </a:ext>
            </a:extLst>
          </p:cNvPr>
          <p:cNvSpPr/>
          <p:nvPr/>
        </p:nvSpPr>
        <p:spPr>
          <a:xfrm>
            <a:off x="0" y="0"/>
            <a:ext cx="12192000" cy="3429000"/>
          </a:xfrm>
          <a:prstGeom prst="rect">
            <a:avLst/>
          </a:prstGeom>
          <a:solidFill>
            <a:schemeClr val="tx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3F16F270-B2AA-4935-885F-5924B1F63A3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84552" y="457200"/>
            <a:ext cx="10862898" cy="2724151"/>
          </a:xfrm>
        </p:spPr>
        <p:txBody>
          <a:bodyPr anchor="b">
            <a:normAutofit/>
          </a:bodyPr>
          <a:lstStyle>
            <a:lvl1pPr>
              <a:defRPr sz="54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A522658E-3D87-4D5A-A602-847153CC4845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484552" y="3695701"/>
            <a:ext cx="10862898" cy="2393950"/>
          </a:xfrm>
        </p:spPr>
        <p:txBody>
          <a:bodyPr>
            <a:normAutofit/>
          </a:bodyPr>
          <a:lstStyle>
            <a:lvl1pPr marL="0" indent="0">
              <a:buNone/>
              <a:defRPr sz="2400">
                <a:solidFill>
                  <a:schemeClr val="tx1"/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CFAB1D84-A229-45B1-BD42-0DC0CE9F8DE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9108C9C-1ACB-4C84-A002-C7E0E45B937A}" type="datetime1">
              <a:rPr lang="en-US" smtClean="0"/>
              <a:t>3/27/2024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2664EEF4-D461-49D7-8F24-8BFE2444B6D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E644055A-7488-4646-9E88-692036EA22D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F646F3F-274D-499B-ABBE-824EB4ABDC3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473150747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D0F1F74-ED26-4F8B-BF51-3533D8404E5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84552" y="365760"/>
            <a:ext cx="11264536" cy="168751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201D2D7-7F18-43E0-9B2E-3FCD83CC83BC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484552" y="2552699"/>
            <a:ext cx="5323703" cy="3624263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8FCBBB66-EB7D-4F8C-9C78-1D1C88846469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270162" y="2552699"/>
            <a:ext cx="5323703" cy="3624263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47A684E6-393D-4587-AA45-E6734FB47AE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49AF2A5-B297-4977-9E5B-4D3050E23689}" type="datetime1">
              <a:rPr lang="en-US" smtClean="0"/>
              <a:t>3/27/2024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0A1D8EE0-0333-4ABC-AE18-10DD5071CF2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CF452369-A8F0-4709-8372-B420A67DB7C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F646F3F-274D-499B-ABBE-824EB4ABDC3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011000249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0291592-4621-4D72-BC2D-F2C439F81B8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84552" y="365759"/>
            <a:ext cx="10870836" cy="1691640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F4B823F5-0A90-4666-BE88-2BE0D0A61603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484552" y="2436473"/>
            <a:ext cx="5332026" cy="823912"/>
          </a:xfrm>
        </p:spPr>
        <p:txBody>
          <a:bodyPr anchor="b"/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B2EC6A7C-6260-463D-B3FD-71A07ACD0669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484552" y="3409051"/>
            <a:ext cx="5332026" cy="2780611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7BF2AF8D-90ED-4512-9423-C91BF73A99B2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270162" y="2436473"/>
            <a:ext cx="5358285" cy="823912"/>
          </a:xfrm>
        </p:spPr>
        <p:txBody>
          <a:bodyPr anchor="b"/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BED838EA-E20D-4CC3-83C2-AFE0DE9F7376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270162" y="3409051"/>
            <a:ext cx="5358285" cy="2780611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33603F8A-08E1-4160-9B7E-E0CA4BF8EC3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0127434-4794-409A-9547-04789BA47588}" type="datetime1">
              <a:rPr lang="en-US" smtClean="0"/>
              <a:t>3/27/2024</a:t>
            </a:fld>
            <a:endParaRPr lang="en-US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118291AB-3C5C-4BE1-9E50-02F4893363E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EA596E64-CD6C-4CF7-8624-FA4AE9760EE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F646F3F-274D-499B-ABBE-824EB4ABDC3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966515987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53562B3-06A0-4F2F-96EC-A062DAE2FE7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68FC0095-49F0-4A83-AE8C-9D13E15C2BD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5658635-357A-4E3D-B824-A5CEFDB8449C}" type="datetime1">
              <a:rPr lang="en-US" smtClean="0"/>
              <a:t>3/27/2024</a:t>
            </a:fld>
            <a:endParaRPr lang="en-US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61824898-D4EA-497A-8FC8-43E0D0213BE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244821F6-2C08-450C-A18C-702D7384292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F646F3F-274D-499B-ABBE-824EB4ABDC3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146187239"/>
      </p:ext>
    </p:extLst>
  </p:cSld>
  <p:clrMapOvr>
    <a:masterClrMapping/>
  </p:clrMapOvr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A3FFE119-5FCA-4D9C-9C07-1B81A0BF3BF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E86FF77-2719-4AD0-8740-0B90FF5D1EFB}" type="datetime1">
              <a:rPr lang="en-US" smtClean="0"/>
              <a:t>3/27/2024</a:t>
            </a:fld>
            <a:endParaRPr lang="en-US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2A2C5995-6284-4D7F-AB1C-CA8FE63A786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D11E4B0D-9C21-48D0-9438-C473706814B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F646F3F-274D-499B-ABBE-824EB4ABDC3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303631574"/>
      </p:ext>
    </p:extLst>
  </p:cSld>
  <p:clrMapOvr>
    <a:masterClrMapping/>
  </p:clrMapOvr>
</p:sldLayout>
</file>

<file path=ppt/slideLayouts/slideLayout1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7" name="Group 26">
            <a:extLst>
              <a:ext uri="{FF2B5EF4-FFF2-40B4-BE49-F238E27FC236}">
                <a16:creationId xmlns:a16="http://schemas.microsoft.com/office/drawing/2014/main" id="{90AF76DA-8F95-47D9-9EB6-B1EC93437387}"/>
              </a:ext>
            </a:extLst>
          </p:cNvPr>
          <p:cNvGrpSpPr/>
          <p:nvPr/>
        </p:nvGrpSpPr>
        <p:grpSpPr>
          <a:xfrm>
            <a:off x="2" y="0"/>
            <a:ext cx="6095998" cy="6858002"/>
            <a:chOff x="1" y="4563942"/>
            <a:chExt cx="12192005" cy="2294060"/>
          </a:xfrm>
        </p:grpSpPr>
        <p:sp>
          <p:nvSpPr>
            <p:cNvPr id="28" name="Rectangle 27">
              <a:extLst>
                <a:ext uri="{FF2B5EF4-FFF2-40B4-BE49-F238E27FC236}">
                  <a16:creationId xmlns:a16="http://schemas.microsoft.com/office/drawing/2014/main" id="{31355B14-077B-4BA1-962D-6E97D93FFCCC}"/>
                </a:ext>
              </a:extLst>
            </p:cNvPr>
            <p:cNvSpPr/>
            <p:nvPr/>
          </p:nvSpPr>
          <p:spPr>
            <a:xfrm>
              <a:off x="10" y="4563942"/>
              <a:ext cx="12191996" cy="2294060"/>
            </a:xfrm>
            <a:prstGeom prst="rect">
              <a:avLst/>
            </a:prstGeom>
            <a:solidFill>
              <a:schemeClr val="bg2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29" name="Rectangle 28">
              <a:extLst>
                <a:ext uri="{FF2B5EF4-FFF2-40B4-BE49-F238E27FC236}">
                  <a16:creationId xmlns:a16="http://schemas.microsoft.com/office/drawing/2014/main" id="{7230B99F-AC6F-4973-A35E-16C87C38711D}"/>
                </a:ext>
              </a:extLst>
            </p:cNvPr>
            <p:cNvSpPr/>
            <p:nvPr/>
          </p:nvSpPr>
          <p:spPr>
            <a:xfrm>
              <a:off x="1" y="4563942"/>
              <a:ext cx="12192000" cy="2294060"/>
            </a:xfrm>
            <a:prstGeom prst="rect">
              <a:avLst/>
            </a:prstGeom>
            <a:solidFill>
              <a:srgbClr val="FFFFFF">
                <a:alpha val="20000"/>
              </a:srgb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25" name="Rectangle 24">
            <a:extLst>
              <a:ext uri="{FF2B5EF4-FFF2-40B4-BE49-F238E27FC236}">
                <a16:creationId xmlns:a16="http://schemas.microsoft.com/office/drawing/2014/main" id="{58E41614-9483-47F8-A429-FB0D1C5AA89A}"/>
              </a:ext>
            </a:extLst>
          </p:cNvPr>
          <p:cNvSpPr/>
          <p:nvPr/>
        </p:nvSpPr>
        <p:spPr>
          <a:xfrm>
            <a:off x="0" y="0"/>
            <a:ext cx="6095999" cy="2291140"/>
          </a:xfrm>
          <a:prstGeom prst="rect">
            <a:avLst/>
          </a:prstGeom>
          <a:solidFill>
            <a:schemeClr val="tx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E6B5E91C-3C4F-40A2-BCC6-918D3BEDD24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84552" y="457200"/>
            <a:ext cx="5287234" cy="1600200"/>
          </a:xfrm>
        </p:spPr>
        <p:txBody>
          <a:bodyPr anchor="b">
            <a:normAutofit/>
          </a:bodyPr>
          <a:lstStyle>
            <a:lvl1pPr>
              <a:defRPr sz="36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330F113-1C61-4F74-BD5B-727668BBEAFC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270162" y="457201"/>
            <a:ext cx="5085226" cy="5403850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410EB228-A180-4DF6-9D5B-2CF86B6B9BB0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484552" y="2514600"/>
            <a:ext cx="5287234" cy="3354388"/>
          </a:xfrm>
        </p:spPr>
        <p:txBody>
          <a:bodyPr>
            <a:normAutofit/>
          </a:bodyPr>
          <a:lstStyle>
            <a:lvl1pPr marL="0" indent="0">
              <a:buNone/>
              <a:defRPr sz="24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EA913719-D65D-4BAE-97B7-FAE8F39982E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E441C83-1089-48B9-8B65-293D4C236D35}" type="datetime1">
              <a:rPr lang="en-US" smtClean="0"/>
              <a:t>3/27/2024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F747F5BB-DC3C-45D1-A0D2-05168FECA25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7C344BA3-19DB-4072-9A2C-08C92361AF9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F646F3F-274D-499B-ABBE-824EB4ABDC3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620051830"/>
      </p:ext>
    </p:extLst>
  </p:cSld>
  <p:clrMapOvr>
    <a:masterClrMapping/>
  </p:clrMapOvr>
</p:sldLayout>
</file>

<file path=ppt/slideLayouts/slideLayout20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8" name="Group 7">
            <a:extLst>
              <a:ext uri="{FF2B5EF4-FFF2-40B4-BE49-F238E27FC236}">
                <a16:creationId xmlns:a16="http://schemas.microsoft.com/office/drawing/2014/main" id="{B0A6909D-DC0B-4221-8140-21E981D896AF}"/>
              </a:ext>
            </a:extLst>
          </p:cNvPr>
          <p:cNvGrpSpPr/>
          <p:nvPr/>
        </p:nvGrpSpPr>
        <p:grpSpPr>
          <a:xfrm>
            <a:off x="2" y="0"/>
            <a:ext cx="6095998" cy="6858002"/>
            <a:chOff x="1" y="4563942"/>
            <a:chExt cx="12192005" cy="2294060"/>
          </a:xfrm>
        </p:grpSpPr>
        <p:sp>
          <p:nvSpPr>
            <p:cNvPr id="9" name="Rectangle 8">
              <a:extLst>
                <a:ext uri="{FF2B5EF4-FFF2-40B4-BE49-F238E27FC236}">
                  <a16:creationId xmlns:a16="http://schemas.microsoft.com/office/drawing/2014/main" id="{53D581C2-F39E-4958-A3F3-BB65AB1C5E66}"/>
                </a:ext>
              </a:extLst>
            </p:cNvPr>
            <p:cNvSpPr/>
            <p:nvPr/>
          </p:nvSpPr>
          <p:spPr>
            <a:xfrm>
              <a:off x="10" y="4563942"/>
              <a:ext cx="12191996" cy="2294060"/>
            </a:xfrm>
            <a:prstGeom prst="rect">
              <a:avLst/>
            </a:prstGeom>
            <a:solidFill>
              <a:schemeClr val="bg2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0" name="Rectangle 9">
              <a:extLst>
                <a:ext uri="{FF2B5EF4-FFF2-40B4-BE49-F238E27FC236}">
                  <a16:creationId xmlns:a16="http://schemas.microsoft.com/office/drawing/2014/main" id="{7FD77040-27EF-4D2C-8D34-32337B0C8544}"/>
                </a:ext>
              </a:extLst>
            </p:cNvPr>
            <p:cNvSpPr/>
            <p:nvPr/>
          </p:nvSpPr>
          <p:spPr>
            <a:xfrm>
              <a:off x="1" y="4563942"/>
              <a:ext cx="12192000" cy="2294060"/>
            </a:xfrm>
            <a:prstGeom prst="rect">
              <a:avLst/>
            </a:prstGeom>
            <a:solidFill>
              <a:srgbClr val="FFFFFF">
                <a:alpha val="20000"/>
              </a:srgb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11" name="Rectangle 10">
            <a:extLst>
              <a:ext uri="{FF2B5EF4-FFF2-40B4-BE49-F238E27FC236}">
                <a16:creationId xmlns:a16="http://schemas.microsoft.com/office/drawing/2014/main" id="{E1A26D20-69F8-4BBC-98C0-BEB470AB8284}"/>
              </a:ext>
            </a:extLst>
          </p:cNvPr>
          <p:cNvSpPr/>
          <p:nvPr/>
        </p:nvSpPr>
        <p:spPr>
          <a:xfrm>
            <a:off x="0" y="0"/>
            <a:ext cx="6095999" cy="2291140"/>
          </a:xfrm>
          <a:prstGeom prst="rect">
            <a:avLst/>
          </a:prstGeom>
          <a:solidFill>
            <a:schemeClr val="tx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F547B6BC-4B2A-4001-9634-47473F82701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84552" y="457200"/>
            <a:ext cx="5211519" cy="1600200"/>
          </a:xfrm>
        </p:spPr>
        <p:txBody>
          <a:bodyPr anchor="b">
            <a:normAutofit/>
          </a:bodyPr>
          <a:lstStyle>
            <a:lvl1pPr>
              <a:defRPr sz="36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0497D074-2CCB-4AB8-A7A0-7847D3C1EF8A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6270162" y="457201"/>
            <a:ext cx="5085226" cy="540385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51FB94BD-D906-4213-9F31-1BE17A86F926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484552" y="2514600"/>
            <a:ext cx="5211519" cy="3354388"/>
          </a:xfrm>
        </p:spPr>
        <p:txBody>
          <a:bodyPr>
            <a:normAutofit/>
          </a:bodyPr>
          <a:lstStyle>
            <a:lvl1pPr marL="0" indent="0">
              <a:buNone/>
              <a:defRPr sz="24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BC1B8431-70CB-4E9F-8A49-CDFF1855421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162FE45-CC1E-47DB-8B82-6CF0636FBDB8}" type="datetime1">
              <a:rPr lang="en-US" smtClean="0"/>
              <a:t>3/27/2024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ADD2F293-170E-410E-88BF-187A63C5E05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8BED93A2-588D-43B5-B6FA-0B7892E6E13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F646F3F-274D-499B-ABBE-824EB4ABDC3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709761167"/>
      </p:ext>
    </p:extLst>
  </p:cSld>
  <p:clrMapOvr>
    <a:masterClrMapping/>
  </p:clrMapOvr>
</p:sldLayout>
</file>

<file path=ppt/slideLayouts/slideLayout2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AC68A33-CB96-4CB1-9941-753BD0824C9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C43EB269-70DF-4510-A313-336226558E5F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C01EA3CC-B2DC-4E87-826C-B885A7E6281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36430B8-6059-41E5-A5DC-C07A76F5859A}" type="datetime1">
              <a:rPr lang="en-US" smtClean="0"/>
              <a:t>3/27/2024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7AF37F52-A7C4-4E21-A12A-02546D4775A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AC66031F-5A79-48A7-8EDC-DDD9A9E4B9F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F646F3F-274D-499B-ABBE-824EB4ABDC3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937276293"/>
      </p:ext>
    </p:extLst>
  </p:cSld>
  <p:clrMapOvr>
    <a:masterClrMapping/>
  </p:clrMapOvr>
</p:sldLayout>
</file>

<file path=ppt/slideLayouts/slideLayout22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Rectangle 9">
            <a:extLst>
              <a:ext uri="{FF2B5EF4-FFF2-40B4-BE49-F238E27FC236}">
                <a16:creationId xmlns:a16="http://schemas.microsoft.com/office/drawing/2014/main" id="{E9188483-96C4-4E9C-AA6A-E70005461AEE}"/>
              </a:ext>
            </a:extLst>
          </p:cNvPr>
          <p:cNvSpPr/>
          <p:nvPr/>
        </p:nvSpPr>
        <p:spPr>
          <a:xfrm>
            <a:off x="9144000" y="0"/>
            <a:ext cx="3048000" cy="6854666"/>
          </a:xfrm>
          <a:prstGeom prst="rect">
            <a:avLst/>
          </a:prstGeom>
          <a:solidFill>
            <a:schemeClr val="tx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Vertical Title 1">
            <a:extLst>
              <a:ext uri="{FF2B5EF4-FFF2-40B4-BE49-F238E27FC236}">
                <a16:creationId xmlns:a16="http://schemas.microsoft.com/office/drawing/2014/main" id="{0E4FCD54-7F0B-446E-9998-93E7BD7CE74D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9534222" y="365125"/>
            <a:ext cx="2238678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D0766238-BBF1-4672-BC09-746C6967E5DF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484552" y="365125"/>
            <a:ext cx="8374062" cy="581183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6F8F32A5-B67B-45C1-B454-12E9FBE0C86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09D0CB7-D16E-4358-B7F4-EA4A24554592}" type="datetime1">
              <a:rPr lang="en-US" smtClean="0"/>
              <a:t>3/27/2024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48E91896-9441-4636-89D5-84E5932A1ED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3228110" y="6356350"/>
            <a:ext cx="4114800" cy="365125"/>
          </a:xfrm>
        </p:spPr>
        <p:txBody>
          <a:bodyPr/>
          <a:lstStyle/>
          <a:p>
            <a:endParaRPr 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8937DFE-7F48-4EB0-83BC-A93F342D261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chemeClr val="bg1">
                    <a:alpha val="80000"/>
                  </a:schemeClr>
                </a:solidFill>
              </a:defRPr>
            </a:lvl1pPr>
          </a:lstStyle>
          <a:p>
            <a:fld id="{1F646F3F-274D-499B-ABBE-824EB4ABDC3D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188489083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_rels/slideMaster2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19.xml"/><Relationship Id="rId3" Type="http://schemas.openxmlformats.org/officeDocument/2006/relationships/slideLayout" Target="../slideLayouts/slideLayout14.xml"/><Relationship Id="rId7" Type="http://schemas.openxmlformats.org/officeDocument/2006/relationships/slideLayout" Target="../slideLayouts/slideLayout18.xml"/><Relationship Id="rId12" Type="http://schemas.openxmlformats.org/officeDocument/2006/relationships/theme" Target="../theme/theme2.xml"/><Relationship Id="rId2" Type="http://schemas.openxmlformats.org/officeDocument/2006/relationships/slideLayout" Target="../slideLayouts/slideLayout13.xml"/><Relationship Id="rId1" Type="http://schemas.openxmlformats.org/officeDocument/2006/relationships/slideLayout" Target="../slideLayouts/slideLayout12.xml"/><Relationship Id="rId6" Type="http://schemas.openxmlformats.org/officeDocument/2006/relationships/slideLayout" Target="../slideLayouts/slideLayout17.xml"/><Relationship Id="rId11" Type="http://schemas.openxmlformats.org/officeDocument/2006/relationships/slideLayout" Target="../slideLayouts/slideLayout22.xml"/><Relationship Id="rId5" Type="http://schemas.openxmlformats.org/officeDocument/2006/relationships/slideLayout" Target="../slideLayouts/slideLayout16.xml"/><Relationship Id="rId10" Type="http://schemas.openxmlformats.org/officeDocument/2006/relationships/slideLayout" Target="../slideLayouts/slideLayout21.xml"/><Relationship Id="rId4" Type="http://schemas.openxmlformats.org/officeDocument/2006/relationships/slideLayout" Target="../slideLayouts/slideLayout15.xml"/><Relationship Id="rId9" Type="http://schemas.openxmlformats.org/officeDocument/2006/relationships/slideLayout" Target="../slideLayouts/slideLayout20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19FEAC11-802A-EE8A-3DEA-757ADE0D29F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E9102EEE-C83B-49D7-4818-28DDF7434101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D1169BE1-69C6-7D5A-692B-587BCCBAD17A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006849F-F393-4D22-AC8F-8CF78F3BB8A0}" type="datetimeFigureOut">
              <a:rPr lang="en-GB" smtClean="0"/>
              <a:t>27/03/2024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D33D8565-12BF-BEBA-CA19-9E557A542073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941796DE-247B-FAC1-563B-97F07F9D5318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3F1EF10-AD30-4F6F-A2ED-8A3AF98A499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95418654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Rectangle 8">
            <a:extLst>
              <a:ext uri="{FF2B5EF4-FFF2-40B4-BE49-F238E27FC236}">
                <a16:creationId xmlns:a16="http://schemas.microsoft.com/office/drawing/2014/main" id="{EA26A151-13BF-4305-A6DC-9DC7C9877195}"/>
              </a:ext>
            </a:extLst>
          </p:cNvPr>
          <p:cNvSpPr/>
          <p:nvPr/>
        </p:nvSpPr>
        <p:spPr>
          <a:xfrm>
            <a:off x="0" y="0"/>
            <a:ext cx="12192000" cy="2291140"/>
          </a:xfrm>
          <a:prstGeom prst="rect">
            <a:avLst/>
          </a:prstGeom>
          <a:solidFill>
            <a:schemeClr val="tx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3DEE6AE3-3BCC-4B3B-AC4E-60F91014449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84552" y="365125"/>
            <a:ext cx="10869248" cy="1687513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84CB514A-E7EA-41A8-ADBA-85CA1DF6D349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484552" y="2576513"/>
            <a:ext cx="10869248" cy="360045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319CB0BD-D6E3-4B3D-BCBB-6FECA5D6323C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146221" y="6357208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9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51FC8E16-3C03-4238-9C6F-B34F3D10F77E}" type="datetime1">
              <a:rPr lang="en-US" smtClean="0"/>
              <a:t>3/27/2024</a:t>
            </a:fld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A84147F7-B466-4892-BE27-876F947515C8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6270162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9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264B4FE0-65CC-4435-A6AF-150E52F35BB8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10764983" y="6356350"/>
            <a:ext cx="1280796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9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F646F3F-274D-499B-ABBE-824EB4ABDC3D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551100455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hf sldNum="0" hdr="0" ftr="0" dt="0"/>
  <p:txStyles>
    <p:titleStyle>
      <a:lvl1pPr algn="l" defTabSz="914400" rtl="0" eaLnBrk="1" latinLnBrk="0" hangingPunct="1">
        <a:lnSpc>
          <a:spcPct val="100000"/>
        </a:lnSpc>
        <a:spcBef>
          <a:spcPct val="0"/>
        </a:spcBef>
        <a:buNone/>
        <a:defRPr sz="5400" kern="1200">
          <a:solidFill>
            <a:schemeClr val="bg1"/>
          </a:solidFill>
          <a:latin typeface="+mj-lt"/>
          <a:ea typeface="+mj-ea"/>
          <a:cs typeface="+mj-cs"/>
        </a:defRPr>
      </a:lvl1pPr>
    </p:titleStyle>
    <p:bodyStyle>
      <a:lvl1pPr marL="0" indent="0" algn="l" defTabSz="914400" rtl="0" eaLnBrk="1" latinLnBrk="0" hangingPunct="1">
        <a:lnSpc>
          <a:spcPct val="120000"/>
        </a:lnSpc>
        <a:spcBef>
          <a:spcPts val="1000"/>
        </a:spcBef>
        <a:buFont typeface="Arial" panose="020B0604020202020204" pitchFamily="34" charset="0"/>
        <a:buNone/>
        <a:defRPr sz="2000" kern="1200">
          <a:solidFill>
            <a:schemeClr val="tx1"/>
          </a:solidFill>
          <a:latin typeface="+mn-lt"/>
          <a:ea typeface="+mn-ea"/>
          <a:cs typeface="+mn-cs"/>
        </a:defRPr>
      </a:lvl1pPr>
      <a:lvl2pPr marL="228600" indent="0" algn="l" defTabSz="914400" rtl="0" eaLnBrk="1" latinLnBrk="0" hangingPunct="1">
        <a:lnSpc>
          <a:spcPct val="120000"/>
        </a:lnSpc>
        <a:spcBef>
          <a:spcPts val="500"/>
        </a:spcBef>
        <a:buFont typeface="Arial" panose="020B0604020202020204" pitchFamily="34" charset="0"/>
        <a:buNone/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457200" indent="0" algn="l" defTabSz="914400" rtl="0" eaLnBrk="1" latinLnBrk="0" hangingPunct="1">
        <a:lnSpc>
          <a:spcPct val="120000"/>
        </a:lnSpc>
        <a:spcBef>
          <a:spcPts val="500"/>
        </a:spcBef>
        <a:buFont typeface="Arial" panose="020B0604020202020204" pitchFamily="34" charset="0"/>
        <a:buNone/>
        <a:defRPr sz="1600" kern="1200">
          <a:solidFill>
            <a:schemeClr val="tx1"/>
          </a:solidFill>
          <a:latin typeface="+mn-lt"/>
          <a:ea typeface="+mn-ea"/>
          <a:cs typeface="+mn-cs"/>
        </a:defRPr>
      </a:lvl3pPr>
      <a:lvl4pPr marL="685800" indent="0" algn="l" defTabSz="914400" rtl="0" eaLnBrk="1" latinLnBrk="0" hangingPunct="1">
        <a:lnSpc>
          <a:spcPct val="120000"/>
        </a:lnSpc>
        <a:spcBef>
          <a:spcPts val="500"/>
        </a:spcBef>
        <a:buFont typeface="Arial" panose="020B0604020202020204" pitchFamily="34" charset="0"/>
        <a:buNone/>
        <a:defRPr sz="1400" kern="1200">
          <a:solidFill>
            <a:schemeClr val="tx1"/>
          </a:solidFill>
          <a:latin typeface="+mn-lt"/>
          <a:ea typeface="+mn-ea"/>
          <a:cs typeface="+mn-cs"/>
        </a:defRPr>
      </a:lvl4pPr>
      <a:lvl5pPr marL="914400" indent="0" algn="l" defTabSz="914400" rtl="0" eaLnBrk="1" latinLnBrk="0" hangingPunct="1">
        <a:lnSpc>
          <a:spcPct val="120000"/>
        </a:lnSpc>
        <a:spcBef>
          <a:spcPts val="500"/>
        </a:spcBef>
        <a:buFont typeface="Arial" panose="020B0604020202020204" pitchFamily="34" charset="0"/>
        <a:buNone/>
        <a:defRPr sz="14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13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hyperlink" Target="mailto:Lara.Rowlands@swansea.gov.uk" TargetMode="External"/><Relationship Id="rId2" Type="http://schemas.openxmlformats.org/officeDocument/2006/relationships/hyperlink" Target="mailto:Paul.evans3@swansea.gov.uk" TargetMode="External"/><Relationship Id="rId1" Type="http://schemas.openxmlformats.org/officeDocument/2006/relationships/slideLayout" Target="../slideLayouts/slideLayout13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6F5A5072-7B47-4D32-B52A-4EBBF590B8A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9715DAF0-AE1B-46C9-8A6B-DB2AA05AB91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>
            <a:off x="-2" y="-22693"/>
            <a:ext cx="12191999" cy="4374129"/>
          </a:xfrm>
          <a:prstGeom prst="rect">
            <a:avLst/>
          </a:prstGeom>
          <a:gradFill>
            <a:gsLst>
              <a:gs pos="0">
                <a:schemeClr val="accent1">
                  <a:lumMod val="75000"/>
                </a:schemeClr>
              </a:gs>
              <a:gs pos="100000">
                <a:srgbClr val="000000"/>
              </a:gs>
            </a:gsLst>
            <a:lin ang="150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6016219D-510E-4184-9090-6D5578A87BD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>
            <a:off x="3908719" y="-3931841"/>
            <a:ext cx="4374557" cy="12192000"/>
          </a:xfrm>
          <a:prstGeom prst="rect">
            <a:avLst/>
          </a:prstGeom>
          <a:gradFill>
            <a:gsLst>
              <a:gs pos="40000">
                <a:schemeClr val="accent1">
                  <a:alpha val="0"/>
                </a:schemeClr>
              </a:gs>
              <a:gs pos="100000">
                <a:schemeClr val="accent1">
                  <a:lumMod val="75000"/>
                  <a:alpha val="52000"/>
                </a:schemeClr>
              </a:gs>
            </a:gsLst>
            <a:lin ang="2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4" name="Rectangle 13">
            <a:extLst>
              <a:ext uri="{FF2B5EF4-FFF2-40B4-BE49-F238E27FC236}">
                <a16:creationId xmlns:a16="http://schemas.microsoft.com/office/drawing/2014/main" id="{AFF4A713-7B75-4B21-90D7-5AB19547C72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>
            <a:off x="4136696" y="-3703868"/>
            <a:ext cx="4374128" cy="11736479"/>
          </a:xfrm>
          <a:prstGeom prst="rect">
            <a:avLst/>
          </a:prstGeom>
          <a:gradFill>
            <a:gsLst>
              <a:gs pos="17000">
                <a:schemeClr val="accent1">
                  <a:alpha val="0"/>
                </a:schemeClr>
              </a:gs>
              <a:gs pos="100000">
                <a:srgbClr val="000000">
                  <a:alpha val="37000"/>
                </a:srgbClr>
              </a:gs>
            </a:gsLst>
            <a:lin ang="7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6" name="Rectangle 15">
            <a:extLst>
              <a:ext uri="{FF2B5EF4-FFF2-40B4-BE49-F238E27FC236}">
                <a16:creationId xmlns:a16="http://schemas.microsoft.com/office/drawing/2014/main" id="{DC631C0B-6DA6-4E57-8231-CE32B3434A7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-5" y="-22690"/>
            <a:ext cx="8542485" cy="4374126"/>
          </a:xfrm>
          <a:prstGeom prst="rect">
            <a:avLst/>
          </a:prstGeom>
          <a:gradFill>
            <a:gsLst>
              <a:gs pos="0">
                <a:schemeClr val="accent1">
                  <a:lumMod val="50000"/>
                  <a:alpha val="0"/>
                </a:schemeClr>
              </a:gs>
              <a:gs pos="100000">
                <a:srgbClr val="000000">
                  <a:alpha val="25000"/>
                </a:srgbClr>
              </a:gs>
            </a:gsLst>
            <a:lin ang="186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8" name="Freeform: Shape 17">
            <a:extLst>
              <a:ext uri="{FF2B5EF4-FFF2-40B4-BE49-F238E27FC236}">
                <a16:creationId xmlns:a16="http://schemas.microsoft.com/office/drawing/2014/main" id="{C29501E6-A978-4A61-9689-9085AF97A53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2508972">
            <a:off x="5945431" y="-1032053"/>
            <a:ext cx="4990147" cy="4439131"/>
          </a:xfrm>
          <a:custGeom>
            <a:avLst/>
            <a:gdLst>
              <a:gd name="connsiteX0" fmla="*/ 4990147 w 4990147"/>
              <a:gd name="connsiteY0" fmla="*/ 2229378 h 4439131"/>
              <a:gd name="connsiteX1" fmla="*/ 917384 w 4990147"/>
              <a:gd name="connsiteY1" fmla="*/ 4439131 h 4439131"/>
              <a:gd name="connsiteX2" fmla="*/ 910814 w 4990147"/>
              <a:gd name="connsiteY2" fmla="*/ 4434219 h 4439131"/>
              <a:gd name="connsiteX3" fmla="*/ 0 w 4990147"/>
              <a:gd name="connsiteY3" fmla="*/ 2502877 h 4439131"/>
              <a:gd name="connsiteX4" fmla="*/ 2502877 w 4990147"/>
              <a:gd name="connsiteY4" fmla="*/ 0 h 4439131"/>
              <a:gd name="connsiteX5" fmla="*/ 4954904 w 4990147"/>
              <a:gd name="connsiteY5" fmla="*/ 1998460 h 4439131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4990147" h="4439131">
                <a:moveTo>
                  <a:pt x="4990147" y="2229378"/>
                </a:moveTo>
                <a:lnTo>
                  <a:pt x="917384" y="4439131"/>
                </a:lnTo>
                <a:lnTo>
                  <a:pt x="910814" y="4434219"/>
                </a:lnTo>
                <a:cubicBezTo>
                  <a:pt x="354557" y="3975154"/>
                  <a:pt x="0" y="3280421"/>
                  <a:pt x="0" y="2502877"/>
                </a:cubicBezTo>
                <a:cubicBezTo>
                  <a:pt x="0" y="1120576"/>
                  <a:pt x="1120576" y="0"/>
                  <a:pt x="2502877" y="0"/>
                </a:cubicBezTo>
                <a:cubicBezTo>
                  <a:pt x="3712390" y="0"/>
                  <a:pt x="4721520" y="857941"/>
                  <a:pt x="4954904" y="1998460"/>
                </a:cubicBezTo>
                <a:close/>
              </a:path>
            </a:pathLst>
          </a:custGeom>
          <a:gradFill>
            <a:gsLst>
              <a:gs pos="0">
                <a:schemeClr val="accent1">
                  <a:alpha val="22000"/>
                </a:schemeClr>
              </a:gs>
              <a:gs pos="87000">
                <a:schemeClr val="accent1">
                  <a:lumMod val="60000"/>
                  <a:lumOff val="40000"/>
                  <a:alpha val="2000"/>
                </a:schemeClr>
              </a:gs>
            </a:gsLst>
            <a:lin ang="8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A5A3C34F-66ED-2B5E-E793-525D4E217775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314824" y="735106"/>
            <a:ext cx="10053763" cy="2928470"/>
          </a:xfrm>
        </p:spPr>
        <p:txBody>
          <a:bodyPr anchor="b">
            <a:normAutofit/>
          </a:bodyPr>
          <a:lstStyle/>
          <a:p>
            <a:pPr algn="l"/>
            <a:r>
              <a:rPr lang="en-GB" sz="6600" dirty="0">
                <a:solidFill>
                  <a:srgbClr val="FFFFFF"/>
                </a:solidFill>
              </a:rPr>
              <a:t>Safer Swansea Partnership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433D6E04-063F-4FF4-6A93-4FB2AFBF9388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350682" y="4870824"/>
            <a:ext cx="10005951" cy="1458258"/>
          </a:xfrm>
        </p:spPr>
        <p:txBody>
          <a:bodyPr anchor="ctr">
            <a:normAutofit/>
          </a:bodyPr>
          <a:lstStyle/>
          <a:p>
            <a:pPr algn="l"/>
            <a:r>
              <a:rPr lang="en-GB" sz="3200" dirty="0"/>
              <a:t>St Helen’s Road Community Engagement</a:t>
            </a:r>
          </a:p>
        </p:txBody>
      </p:sp>
    </p:spTree>
    <p:extLst>
      <p:ext uri="{BB962C8B-B14F-4D97-AF65-F5344CB8AC3E}">
        <p14:creationId xmlns:p14="http://schemas.microsoft.com/office/powerpoint/2010/main" val="338489838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withEffect">
                                  <p:stCondLst>
                                    <p:cond delay="500"/>
                                  </p:stCondLst>
                                  <p:iterate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7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10" presetClass="entr" presetSubtype="0" fill="hold" grpId="0" nodeType="withEffect">
                                  <p:stCondLst>
                                    <p:cond delay="1000"/>
                                  </p:stCondLst>
                                  <p:iterate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0" dur="7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</p:bld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216BF1F-81F5-215D-E284-32CD99DF4B1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5181600" cy="1325563"/>
          </a:xfrm>
        </p:spPr>
        <p:txBody>
          <a:bodyPr>
            <a:normAutofit/>
          </a:bodyPr>
          <a:lstStyle/>
          <a:p>
            <a:r>
              <a:rPr lang="en-GB" sz="6000" dirty="0"/>
              <a:t>What?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ABE29691-1601-CD90-23DD-FF075F3557BB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199" y="1825625"/>
            <a:ext cx="5472065" cy="4738138"/>
          </a:xfrm>
        </p:spPr>
        <p:txBody>
          <a:bodyPr>
            <a:normAutofit fontScale="92500" lnSpcReduction="10000"/>
          </a:bodyPr>
          <a:lstStyle/>
          <a:p>
            <a:r>
              <a:rPr lang="en-US" dirty="0"/>
              <a:t>Evaluate relevant voluntary/ employment opportunities within their chosen field of study in order to determine suitability for continuing professional development</a:t>
            </a:r>
          </a:p>
          <a:p>
            <a:r>
              <a:rPr lang="en-US" dirty="0" err="1"/>
              <a:t>Analyse</a:t>
            </a:r>
            <a:r>
              <a:rPr lang="en-US" dirty="0"/>
              <a:t> and reflect upon their performance whilst undertaking work experience</a:t>
            </a:r>
          </a:p>
          <a:p>
            <a:r>
              <a:rPr lang="en-US" dirty="0"/>
              <a:t>80 hours</a:t>
            </a:r>
          </a:p>
          <a:p>
            <a:r>
              <a:rPr lang="en-US" dirty="0"/>
              <a:t>15-minute presentation</a:t>
            </a:r>
          </a:p>
          <a:p>
            <a:r>
              <a:rPr lang="en-US" dirty="0"/>
              <a:t>2,000-word supporting paper</a:t>
            </a:r>
          </a:p>
          <a:p>
            <a:r>
              <a:rPr lang="en-US" dirty="0"/>
              <a:t>Deadline: 3</a:t>
            </a:r>
            <a:r>
              <a:rPr lang="en-US" baseline="30000" dirty="0"/>
              <a:t>rd</a:t>
            </a:r>
            <a:r>
              <a:rPr lang="en-US" dirty="0"/>
              <a:t> May 2024</a:t>
            </a:r>
          </a:p>
          <a:p>
            <a:endParaRPr lang="en-GB" dirty="0"/>
          </a:p>
        </p:txBody>
      </p:sp>
      <p:sp>
        <p:nvSpPr>
          <p:cNvPr id="5" name="Content Placeholder 4">
            <a:extLst>
              <a:ext uri="{FF2B5EF4-FFF2-40B4-BE49-F238E27FC236}">
                <a16:creationId xmlns:a16="http://schemas.microsoft.com/office/drawing/2014/main" id="{674908E0-E593-C8F2-A6A9-AE92D36C14F6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343808" cy="4738138"/>
          </a:xfrm>
        </p:spPr>
        <p:txBody>
          <a:bodyPr>
            <a:normAutofit fontScale="92500" lnSpcReduction="10000"/>
          </a:bodyPr>
          <a:lstStyle/>
          <a:p>
            <a:r>
              <a:rPr lang="en-GB" dirty="0"/>
              <a:t>30 hours on research: evaluation of opportunities; Safer Swansea Partnership and Understanding Swansea (WIMD and Census)</a:t>
            </a:r>
          </a:p>
          <a:p>
            <a:r>
              <a:rPr lang="en-GB" dirty="0"/>
              <a:t>50 hours on </a:t>
            </a:r>
            <a:r>
              <a:rPr lang="en-GB" b="1" dirty="0"/>
              <a:t>placements and related research </a:t>
            </a:r>
          </a:p>
          <a:p>
            <a:r>
              <a:rPr lang="en-GB" dirty="0"/>
              <a:t>25</a:t>
            </a:r>
            <a:r>
              <a:rPr lang="en-GB" baseline="30000" dirty="0"/>
              <a:t>th</a:t>
            </a:r>
            <a:r>
              <a:rPr lang="en-GB" dirty="0"/>
              <a:t> March – 29</a:t>
            </a:r>
            <a:r>
              <a:rPr lang="en-GB" baseline="30000" dirty="0"/>
              <a:t>th</a:t>
            </a:r>
            <a:r>
              <a:rPr lang="en-GB" dirty="0"/>
              <a:t> April (6 weeks)</a:t>
            </a:r>
          </a:p>
          <a:p>
            <a:r>
              <a:rPr lang="en-GB" dirty="0"/>
              <a:t>10 hours per week over 5 weeks?</a:t>
            </a:r>
          </a:p>
          <a:p>
            <a:r>
              <a:rPr lang="en-GB" dirty="0"/>
              <a:t>2 x 5-hour shifts per week</a:t>
            </a:r>
          </a:p>
          <a:p>
            <a:r>
              <a:rPr lang="en-GB" dirty="0"/>
              <a:t>Or 1 x shift and 1 x research day</a:t>
            </a:r>
          </a:p>
          <a:p>
            <a:endParaRPr lang="en-GB" dirty="0"/>
          </a:p>
        </p:txBody>
      </p:sp>
      <p:sp>
        <p:nvSpPr>
          <p:cNvPr id="6" name="Title 1">
            <a:extLst>
              <a:ext uri="{FF2B5EF4-FFF2-40B4-BE49-F238E27FC236}">
                <a16:creationId xmlns:a16="http://schemas.microsoft.com/office/drawing/2014/main" id="{CF2C40E9-71EB-1CB1-004D-7AA725CA1DFA}"/>
              </a:ext>
            </a:extLst>
          </p:cNvPr>
          <p:cNvSpPr txBox="1">
            <a:spLocks/>
          </p:cNvSpPr>
          <p:nvPr/>
        </p:nvSpPr>
        <p:spPr>
          <a:xfrm>
            <a:off x="6172199" y="432593"/>
            <a:ext cx="5181599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GB" sz="6000" dirty="0"/>
              <a:t>Story so far</a:t>
            </a:r>
          </a:p>
        </p:txBody>
      </p:sp>
    </p:spTree>
    <p:extLst>
      <p:ext uri="{BB962C8B-B14F-4D97-AF65-F5344CB8AC3E}">
        <p14:creationId xmlns:p14="http://schemas.microsoft.com/office/powerpoint/2010/main" val="407825101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3" dur="500" fill="hold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4" dur="500" fill="hold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9" dur="500" fill="hold"/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0" dur="500" fill="hold"/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1" fill="hold">
                      <p:stCondLst>
                        <p:cond delay="indefinite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5" dur="500" fill="hold"/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6" dur="500" fill="hold"/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7" fill="hold">
                      <p:stCondLst>
                        <p:cond delay="indefinite"/>
                      </p:stCondLst>
                      <p:childTnLst>
                        <p:par>
                          <p:cTn id="58" fill="hold">
                            <p:stCondLst>
                              <p:cond delay="0"/>
                            </p:stCondLst>
                            <p:childTnLst>
                              <p:par>
                                <p:cTn id="5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1" dur="500" fill="hold"/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2" dur="500" fill="hold"/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3" fill="hold">
                      <p:stCondLst>
                        <p:cond delay="indefinite"/>
                      </p:stCondLst>
                      <p:childTnLst>
                        <p:par>
                          <p:cTn id="64" fill="hold">
                            <p:stCondLst>
                              <p:cond delay="0"/>
                            </p:stCondLst>
                            <p:childTnLst>
                              <p:par>
                                <p:cTn id="6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7" dur="500" fill="hold"/>
                                        <p:tgtEl>
                                          <p:spTgt spid="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8" dur="500" fill="hold"/>
                                        <p:tgtEl>
                                          <p:spTgt spid="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9" fill="hold">
                      <p:stCondLst>
                        <p:cond delay="indefinite"/>
                      </p:stCondLst>
                      <p:childTnLst>
                        <p:par>
                          <p:cTn id="70" fill="hold">
                            <p:stCondLst>
                              <p:cond delay="0"/>
                            </p:stCondLst>
                            <p:childTnLst>
                              <p:par>
                                <p:cTn id="7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3" dur="500" fill="hold"/>
                                        <p:tgtEl>
                                          <p:spTgt spid="5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4" dur="500" fill="hold"/>
                                        <p:tgtEl>
                                          <p:spTgt spid="5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build="p"/>
      <p:bldP spid="5" grpId="0" build="p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D8151C5-DC6F-40A3-5BB3-56A1D3456D3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sz="6000" dirty="0">
                <a:latin typeface="+mn-lt"/>
              </a:rPr>
              <a:t>Who?</a:t>
            </a:r>
          </a:p>
        </p:txBody>
      </p:sp>
      <p:graphicFrame>
        <p:nvGraphicFramePr>
          <p:cNvPr id="4" name="Content Placeholder 3">
            <a:extLst>
              <a:ext uri="{FF2B5EF4-FFF2-40B4-BE49-F238E27FC236}">
                <a16:creationId xmlns:a16="http://schemas.microsoft.com/office/drawing/2014/main" id="{B4912911-F2FB-7517-AA75-4FAADCC333B8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11839094"/>
              </p:ext>
            </p:extLst>
          </p:nvPr>
        </p:nvGraphicFramePr>
        <p:xfrm>
          <a:off x="838203" y="1499792"/>
          <a:ext cx="10515597" cy="505968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3505199">
                  <a:extLst>
                    <a:ext uri="{9D8B030D-6E8A-4147-A177-3AD203B41FA5}">
                      <a16:colId xmlns:a16="http://schemas.microsoft.com/office/drawing/2014/main" val="2440863053"/>
                    </a:ext>
                  </a:extLst>
                </a:gridCol>
                <a:gridCol w="3505199">
                  <a:extLst>
                    <a:ext uri="{9D8B030D-6E8A-4147-A177-3AD203B41FA5}">
                      <a16:colId xmlns:a16="http://schemas.microsoft.com/office/drawing/2014/main" val="3025169259"/>
                    </a:ext>
                  </a:extLst>
                </a:gridCol>
                <a:gridCol w="3505199">
                  <a:extLst>
                    <a:ext uri="{9D8B030D-6E8A-4147-A177-3AD203B41FA5}">
                      <a16:colId xmlns:a16="http://schemas.microsoft.com/office/drawing/2014/main" val="3229427935"/>
                    </a:ext>
                  </a:extLst>
                </a:gridCol>
              </a:tblGrid>
              <a:tr h="370840">
                <a:tc>
                  <a:txBody>
                    <a:bodyPr/>
                    <a:lstStyle/>
                    <a:p>
                      <a:r>
                        <a:rPr lang="en-GB" sz="2000" dirty="0"/>
                        <a:t>Team 1 – Lara Rowlands, Emily Bollington</a:t>
                      </a:r>
                    </a:p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GB" sz="2000" dirty="0"/>
                        <a:t>Focus – Hate Crime Reporting&amp; Representation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2000" dirty="0"/>
                        <a:t>Team 2 – Paul Evans</a:t>
                      </a:r>
                    </a:p>
                    <a:p>
                      <a:r>
                        <a:rPr lang="en-GB" sz="2000" dirty="0"/>
                        <a:t>Focus - Crime Prevention/ ASB &amp; Community Safety</a:t>
                      </a:r>
                    </a:p>
                    <a:p>
                      <a:endParaRPr lang="en-GB" sz="20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2000" dirty="0"/>
                        <a:t>Team 3 – Lara Rowlands, Emily Bollington</a:t>
                      </a:r>
                    </a:p>
                    <a:p>
                      <a:r>
                        <a:rPr lang="en-GB" sz="2000" dirty="0"/>
                        <a:t>Focus – Community Engagement &amp; Togetherness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972818713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GB" sz="2000" dirty="0"/>
                        <a:t>Hannah Willett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GB" sz="2000" dirty="0"/>
                        <a:t>Harvey Richards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2000" dirty="0" err="1"/>
                        <a:t>Kyran</a:t>
                      </a:r>
                      <a:r>
                        <a:rPr lang="en-GB" sz="2000" dirty="0"/>
                        <a:t> Woods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56931130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GB" sz="2000" dirty="0" err="1"/>
                        <a:t>Paryse</a:t>
                      </a:r>
                      <a:r>
                        <a:rPr lang="en-GB" sz="2000" dirty="0"/>
                        <a:t> Samuels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GB" sz="2000" dirty="0"/>
                        <a:t>Bradley Jones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2000" dirty="0"/>
                        <a:t>Chloe Clark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560707487"/>
                  </a:ext>
                </a:extLst>
              </a:tr>
              <a:tr h="0">
                <a:tc>
                  <a:txBody>
                    <a:bodyPr/>
                    <a:lstStyle/>
                    <a:p>
                      <a:r>
                        <a:rPr lang="en-GB" sz="2000" dirty="0">
                          <a:solidFill>
                            <a:srgbClr val="FF0000"/>
                          </a:solidFill>
                        </a:rPr>
                        <a:t>Chloe Foulis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2000" dirty="0"/>
                        <a:t>Olivia Saunders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GB" sz="2000"/>
                        <a:t>Leo Pietraposa</a:t>
                      </a:r>
                      <a:endParaRPr lang="en-GB" sz="2000" dirty="0"/>
                    </a:p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endParaRPr lang="en-GB" sz="2000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599965560"/>
                  </a:ext>
                </a:extLst>
              </a:tr>
              <a:tr h="0">
                <a:tc>
                  <a:txBody>
                    <a:bodyPr/>
                    <a:lstStyle/>
                    <a:p>
                      <a:endParaRPr lang="en-GB" sz="20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 sz="20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endParaRPr lang="en-GB" sz="2000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185674631"/>
                  </a:ext>
                </a:extLst>
              </a:tr>
              <a:tr h="0">
                <a:tc>
                  <a:txBody>
                    <a:bodyPr/>
                    <a:lstStyle/>
                    <a:p>
                      <a:r>
                        <a:rPr lang="en-GB" sz="1600" b="0" dirty="0"/>
                        <a:t>Weds 27 March, 3 April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600" dirty="0"/>
                        <a:t>Wednesdays, 27, 3 April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600" b="0" dirty="0"/>
                        <a:t>Weds 27 March, 3 April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4077264468"/>
                  </a:ext>
                </a:extLst>
              </a:tr>
              <a:tr h="0">
                <a:tc>
                  <a:txBody>
                    <a:bodyPr/>
                    <a:lstStyle/>
                    <a:p>
                      <a:r>
                        <a:rPr lang="en-GB" sz="1600" b="0" dirty="0"/>
                        <a:t>Mondays 8, 15, 22, 29</a:t>
                      </a:r>
                      <a:endParaRPr lang="en-GB" sz="1600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600" dirty="0"/>
                        <a:t>Weds April 10, 17, 24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600" b="0" dirty="0"/>
                        <a:t>Mondays 8, 15, 22, 29</a:t>
                      </a:r>
                      <a:endParaRPr lang="en-GB" sz="1600" b="1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313922005"/>
                  </a:ext>
                </a:extLst>
              </a:tr>
              <a:tr h="0">
                <a:tc>
                  <a:txBody>
                    <a:bodyPr/>
                    <a:lstStyle/>
                    <a:p>
                      <a:endParaRPr lang="en-GB" sz="2000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 sz="20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endParaRPr lang="en-GB" sz="2000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525865590"/>
                  </a:ext>
                </a:extLst>
              </a:tr>
              <a:tr h="0">
                <a:tc>
                  <a:txBody>
                    <a:bodyPr/>
                    <a:lstStyle/>
                    <a:p>
                      <a:endParaRPr lang="en-GB" sz="2000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 sz="20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endParaRPr lang="en-GB" sz="2000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287268873"/>
                  </a:ext>
                </a:extLst>
              </a:tr>
              <a:tr h="0">
                <a:tc>
                  <a:txBody>
                    <a:bodyPr/>
                    <a:lstStyle/>
                    <a:p>
                      <a:endParaRPr lang="en-GB" sz="2000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 sz="20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endParaRPr lang="en-GB" sz="2000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133204685"/>
                  </a:ext>
                </a:extLst>
              </a:tr>
            </a:tbl>
          </a:graphicData>
        </a:graphic>
      </p:graphicFrame>
      <p:pic>
        <p:nvPicPr>
          <p:cNvPr id="5" name="Picture 4">
            <a:extLst>
              <a:ext uri="{FF2B5EF4-FFF2-40B4-BE49-F238E27FC236}">
                <a16:creationId xmlns:a16="http://schemas.microsoft.com/office/drawing/2014/main" id="{281E6FCF-8B25-C6EA-90FC-A8FA5E32D7BD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1163550" y="140273"/>
            <a:ext cx="897712" cy="1550415"/>
          </a:xfrm>
          <a:prstGeom prst="rect">
            <a:avLst/>
          </a:prstGeom>
          <a:ln w="38100" cap="sq">
            <a:solidFill>
              <a:srgbClr val="000000"/>
            </a:solidFill>
            <a:prstDash val="solid"/>
            <a:miter lim="800000"/>
          </a:ln>
          <a:effectLst>
            <a:outerShdw blurRad="50800" dist="38100" dir="2700000" algn="tl" rotWithShape="0">
              <a:srgbClr val="000000">
                <a:alpha val="43000"/>
              </a:srgbClr>
            </a:outerShdw>
          </a:effectLst>
        </p:spPr>
      </p:pic>
    </p:spTree>
    <p:extLst>
      <p:ext uri="{BB962C8B-B14F-4D97-AF65-F5344CB8AC3E}">
        <p14:creationId xmlns:p14="http://schemas.microsoft.com/office/powerpoint/2010/main" val="1529261574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CEF45DA-CE74-451D-ADEB-D070D6CB7E6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Placement Provider Forms</a:t>
            </a:r>
          </a:p>
        </p:txBody>
      </p:sp>
      <p:pic>
        <p:nvPicPr>
          <p:cNvPr id="4" name="Content Placeholder 3">
            <a:extLst>
              <a:ext uri="{FF2B5EF4-FFF2-40B4-BE49-F238E27FC236}">
                <a16:creationId xmlns:a16="http://schemas.microsoft.com/office/drawing/2014/main" id="{62DB906F-7D62-43C6-8171-15572D7E7E7D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1815720" y="2761307"/>
            <a:ext cx="8560560" cy="2559857"/>
          </a:xfrm>
        </p:spPr>
      </p:pic>
      <p:sp>
        <p:nvSpPr>
          <p:cNvPr id="8" name="Content Placeholder 4">
            <a:extLst>
              <a:ext uri="{FF2B5EF4-FFF2-40B4-BE49-F238E27FC236}">
                <a16:creationId xmlns:a16="http://schemas.microsoft.com/office/drawing/2014/main" id="{F7378CEB-A164-4D98-B584-0A1211FDA303}"/>
              </a:ext>
            </a:extLst>
          </p:cNvPr>
          <p:cNvSpPr txBox="1">
            <a:spLocks/>
          </p:cNvSpPr>
          <p:nvPr/>
        </p:nvSpPr>
        <p:spPr>
          <a:xfrm>
            <a:off x="484552" y="5495731"/>
            <a:ext cx="10869248" cy="681232"/>
          </a:xfrm>
          <a:prstGeom prst="rect">
            <a:avLst/>
          </a:prstGeom>
        </p:spPr>
        <p:txBody>
          <a:bodyPr vert="horz" lIns="91440" tIns="45720" rIns="91440" bIns="45720" rtlCol="0">
            <a:noAutofit/>
          </a:bodyPr>
          <a:lstStyle>
            <a:lvl1pPr marL="0" indent="0" algn="l" defTabSz="914400" rtl="0" eaLnBrk="1" latinLnBrk="0" hangingPunct="1">
              <a:lnSpc>
                <a:spcPct val="120000"/>
              </a:lnSpc>
              <a:spcBef>
                <a:spcPts val="1000"/>
              </a:spcBef>
              <a:buFont typeface="Arial" panose="020B0604020202020204" pitchFamily="34" charset="0"/>
              <a:buNone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228600" indent="0" algn="l" defTabSz="914400" rtl="0" eaLnBrk="1" latinLnBrk="0" hangingPunct="1">
              <a:lnSpc>
                <a:spcPct val="120000"/>
              </a:lnSpc>
              <a:spcBef>
                <a:spcPts val="500"/>
              </a:spcBef>
              <a:buFont typeface="Arial" panose="020B0604020202020204" pitchFamily="34" charset="0"/>
              <a:buNone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457200" indent="0" algn="l" defTabSz="914400" rtl="0" eaLnBrk="1" latinLnBrk="0" hangingPunct="1">
              <a:lnSpc>
                <a:spcPct val="120000"/>
              </a:lnSpc>
              <a:spcBef>
                <a:spcPts val="500"/>
              </a:spcBef>
              <a:buFont typeface="Arial" panose="020B0604020202020204" pitchFamily="34" charset="0"/>
              <a:buNone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685800" indent="0" algn="l" defTabSz="914400" rtl="0" eaLnBrk="1" latinLnBrk="0" hangingPunct="1">
              <a:lnSpc>
                <a:spcPct val="120000"/>
              </a:lnSpc>
              <a:spcBef>
                <a:spcPts val="500"/>
              </a:spcBef>
              <a:buFont typeface="Arial" panose="020B0604020202020204" pitchFamily="34" charset="0"/>
              <a:buNone/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914400" indent="0" algn="l" defTabSz="914400" rtl="0" eaLnBrk="1" latinLnBrk="0" hangingPunct="1">
              <a:lnSpc>
                <a:spcPct val="120000"/>
              </a:lnSpc>
              <a:spcBef>
                <a:spcPts val="500"/>
              </a:spcBef>
              <a:buFont typeface="Arial" panose="020B0604020202020204" pitchFamily="34" charset="0"/>
              <a:buNone/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rtl="0" eaLnBrk="1" fontAlgn="auto" latinLnBrk="0" hangingPunct="1">
              <a:lnSpc>
                <a:spcPct val="120000"/>
              </a:lnSpc>
              <a:spcBef>
                <a:spcPts val="100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None/>
              <a:tabLst/>
              <a:defRPr/>
            </a:pPr>
            <a:r>
              <a:rPr kumimoji="0" lang="en-GB" sz="4000" b="0" i="0" u="none" strike="noStrike" kern="1200" cap="none" spc="0" normalizeH="0" baseline="0" noProof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venir Next LT Pro"/>
                <a:ea typeface="+mn-ea"/>
                <a:cs typeface="+mn-cs"/>
              </a:rPr>
              <a:t>5 tasks</a:t>
            </a:r>
            <a:endParaRPr kumimoji="0" lang="en-GB" sz="4000" b="0" i="0" u="none" strike="noStrike" kern="1200" cap="none" spc="0" normalizeH="0" baseline="0" noProof="0" dirty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Avenir Next LT Pro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3541522636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A5CD538-F6ED-07F1-2BFB-F75724974CB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Contact Emails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8F5990D-7B7C-E6D3-710F-83B9DD8E1575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GB" sz="3600" dirty="0">
                <a:hlinkClick r:id="rId2"/>
              </a:rPr>
              <a:t>Paul.evans3@swansea.gov.uk</a:t>
            </a:r>
            <a:endParaRPr lang="en-GB" sz="3600" dirty="0"/>
          </a:p>
          <a:p>
            <a:r>
              <a:rPr lang="en-GB" sz="3600" dirty="0">
                <a:hlinkClick r:id="rId3"/>
              </a:rPr>
              <a:t>Lara.Rowlands@swansea.gov.uk</a:t>
            </a:r>
            <a:endParaRPr lang="en-GB" sz="3600" dirty="0"/>
          </a:p>
          <a:p>
            <a:endParaRPr lang="en-GB" sz="2800" dirty="0"/>
          </a:p>
        </p:txBody>
      </p:sp>
    </p:spTree>
    <p:extLst>
      <p:ext uri="{BB962C8B-B14F-4D97-AF65-F5344CB8AC3E}">
        <p14:creationId xmlns:p14="http://schemas.microsoft.com/office/powerpoint/2010/main" val="979600367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.xml><?xml version="1.0" encoding="utf-8"?>
<a:theme xmlns:a="http://schemas.openxmlformats.org/drawingml/2006/main" name="MatrixVTI">
  <a:themeElements>
    <a:clrScheme name="Blue">
      <a:dk1>
        <a:srgbClr val="000000"/>
      </a:dk1>
      <a:lt1>
        <a:srgbClr val="FFFFFF"/>
      </a:lt1>
      <a:dk2>
        <a:srgbClr val="153A63"/>
      </a:dk2>
      <a:lt2>
        <a:srgbClr val="DBEFF9"/>
      </a:lt2>
      <a:accent1>
        <a:srgbClr val="0F6FC6"/>
      </a:accent1>
      <a:accent2>
        <a:srgbClr val="009DD9"/>
      </a:accent2>
      <a:accent3>
        <a:srgbClr val="09B8C0"/>
      </a:accent3>
      <a:accent4>
        <a:srgbClr val="0EBC8C"/>
      </a:accent4>
      <a:accent5>
        <a:srgbClr val="71B959"/>
      </a:accent5>
      <a:accent6>
        <a:srgbClr val="96B042"/>
      </a:accent6>
      <a:hlink>
        <a:srgbClr val="C37400"/>
      </a:hlink>
      <a:folHlink>
        <a:srgbClr val="4F9085"/>
      </a:folHlink>
    </a:clrScheme>
    <a:fontScheme name="Custom 4">
      <a:majorFont>
        <a:latin typeface="Bahnschrift"/>
        <a:ea typeface=""/>
        <a:cs typeface=""/>
      </a:majorFont>
      <a:minorFont>
        <a:latin typeface="Avenir Next LT Pro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MatrixVTI" id="{A2576CCC-A559-4FD4-A542-772649F65A84}" vid="{5CBC41A9-80A0-44C6-90CD-6D8630343525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155</TotalTime>
  <Words>244</Words>
  <Application>Microsoft Office PowerPoint</Application>
  <PresentationFormat>Widescreen</PresentationFormat>
  <Paragraphs>43</Paragraphs>
  <Slides>5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5</vt:i4>
      </vt:variant>
      <vt:variant>
        <vt:lpstr>Theme</vt:lpstr>
      </vt:variant>
      <vt:variant>
        <vt:i4>2</vt:i4>
      </vt:variant>
      <vt:variant>
        <vt:lpstr>Slide Titles</vt:lpstr>
      </vt:variant>
      <vt:variant>
        <vt:i4>5</vt:i4>
      </vt:variant>
    </vt:vector>
  </HeadingPairs>
  <TitlesOfParts>
    <vt:vector size="12" baseType="lpstr">
      <vt:lpstr>Arial</vt:lpstr>
      <vt:lpstr>Avenir Next LT Pro</vt:lpstr>
      <vt:lpstr>Bahnschrift</vt:lpstr>
      <vt:lpstr>Calibri</vt:lpstr>
      <vt:lpstr>Calibri Light</vt:lpstr>
      <vt:lpstr>Office Theme</vt:lpstr>
      <vt:lpstr>MatrixVTI</vt:lpstr>
      <vt:lpstr>Safer Swansea Partnership</vt:lpstr>
      <vt:lpstr>What?</vt:lpstr>
      <vt:lpstr>Who?</vt:lpstr>
      <vt:lpstr>Placement Provider Forms</vt:lpstr>
      <vt:lpstr>Contact Emails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Safer Swansea Partnership</dc:title>
  <dc:creator>Mike Durke</dc:creator>
  <cp:lastModifiedBy>Mike Durke</cp:lastModifiedBy>
  <cp:revision>11</cp:revision>
  <dcterms:created xsi:type="dcterms:W3CDTF">2024-03-21T07:34:24Z</dcterms:created>
  <dcterms:modified xsi:type="dcterms:W3CDTF">2024-03-27T15:37:55Z</dcterms:modified>
</cp:coreProperties>
</file>