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5.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6.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69" r:id="rId3"/>
    <p:sldMasterId id="2147483677" r:id="rId4"/>
    <p:sldMasterId id="2147483680" r:id="rId5"/>
    <p:sldMasterId id="2147483684" r:id="rId6"/>
    <p:sldMasterId id="2147483688" r:id="rId7"/>
  </p:sldMasterIdLst>
  <p:notesMasterIdLst>
    <p:notesMasterId r:id="rId27"/>
  </p:notesMasterIdLst>
  <p:sldIdLst>
    <p:sldId id="257" r:id="rId8"/>
    <p:sldId id="256" r:id="rId9"/>
    <p:sldId id="905" r:id="rId10"/>
    <p:sldId id="906"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90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EA159B0-4D1B-4829-91F1-1EE9A10502A6}">
          <p14:sldIdLst>
            <p14:sldId id="257"/>
            <p14:sldId id="256"/>
          </p14:sldIdLst>
        </p14:section>
        <p14:section name="Default Section" id="{DB243323-AA26-4E06-96A0-7CAC0F13CEFD}">
          <p14:sldIdLst/>
        </p14:section>
        <p14:section name="Default Section" id="{CDC99EC2-5556-4F8C-93D0-8301FE6DFEA4}">
          <p14:sldIdLst>
            <p14:sldId id="905"/>
            <p14:sldId id="906"/>
            <p14:sldId id="258"/>
            <p14:sldId id="259"/>
            <p14:sldId id="260"/>
            <p14:sldId id="261"/>
            <p14:sldId id="262"/>
            <p14:sldId id="263"/>
            <p14:sldId id="264"/>
            <p14:sldId id="265"/>
            <p14:sldId id="266"/>
            <p14:sldId id="267"/>
            <p14:sldId id="268"/>
            <p14:sldId id="269"/>
            <p14:sldId id="270"/>
            <p14:sldId id="271"/>
            <p14:sldId id="907"/>
          </p14:sldIdLst>
        </p14:section>
        <p14:section name="Untitled Section" id="{2A8F0491-05E5-4579-8C49-691F6262B64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2FBEDD-C578-4879-A5CE-7C95BA5F61B6}" v="2" dt="2026-01-23T13:28:07.4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1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microsoft.com/office/2015/10/relationships/revisionInfo" Target="revisionInfo.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1E89D4-6094-4551-A5B4-D27CE92AEAD8}" type="datetimeFigureOut">
              <a:rPr lang="en-GB" smtClean="0"/>
              <a:t>23/01/2026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2CD4B5-2B5D-47D0-98E9-D3387C93EA43}" type="slidenum">
              <a:rPr lang="en-GB" smtClean="0"/>
              <a:t>‹#›</a:t>
            </a:fld>
            <a:endParaRPr lang="en-GB"/>
          </a:p>
        </p:txBody>
      </p:sp>
    </p:spTree>
    <p:extLst>
      <p:ext uri="{BB962C8B-B14F-4D97-AF65-F5344CB8AC3E}">
        <p14:creationId xmlns:p14="http://schemas.microsoft.com/office/powerpoint/2010/main" val="3382020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91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23FF6-4048-9A7C-6027-893A5EFFA7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404399E-4427-2CA4-441D-FC417620DF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26D69B-285E-48F4-123F-63837F39EAFE}"/>
              </a:ext>
            </a:extLst>
          </p:cNvPr>
          <p:cNvSpPr>
            <a:spLocks noGrp="1"/>
          </p:cNvSpPr>
          <p:nvPr>
            <p:ph type="dt" sz="half" idx="10"/>
          </p:nvPr>
        </p:nvSpPr>
        <p:spPr/>
        <p:txBody>
          <a:bodyPr/>
          <a:lstStyle/>
          <a:p>
            <a:fld id="{99A1C846-AB29-4590-A849-EE7631694EDB}" type="datetimeFigureOut">
              <a:rPr lang="en-GB" smtClean="0"/>
              <a:t>23/01/2026</a:t>
            </a:fld>
            <a:endParaRPr lang="en-GB"/>
          </a:p>
        </p:txBody>
      </p:sp>
      <p:sp>
        <p:nvSpPr>
          <p:cNvPr id="5" name="Footer Placeholder 4">
            <a:extLst>
              <a:ext uri="{FF2B5EF4-FFF2-40B4-BE49-F238E27FC236}">
                <a16:creationId xmlns:a16="http://schemas.microsoft.com/office/drawing/2014/main" id="{4CE285C9-181E-C65C-ED02-DD6E9CDF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5B805-B8B9-44D9-70FF-B64409B8BC25}"/>
              </a:ext>
            </a:extLst>
          </p:cNvPr>
          <p:cNvSpPr>
            <a:spLocks noGrp="1"/>
          </p:cNvSpPr>
          <p:nvPr>
            <p:ph type="sldNum" sz="quarter" idx="12"/>
          </p:nvPr>
        </p:nvSpPr>
        <p:spPr/>
        <p:txBody>
          <a:bodyPr/>
          <a:lstStyle/>
          <a:p>
            <a:fld id="{EAE1DE72-575F-45CB-9CB5-FA4D0F6395D9}" type="slidenum">
              <a:rPr lang="en-GB" smtClean="0"/>
              <a:t>‹#›</a:t>
            </a:fld>
            <a:endParaRPr lang="en-GB"/>
          </a:p>
        </p:txBody>
      </p:sp>
    </p:spTree>
    <p:extLst>
      <p:ext uri="{BB962C8B-B14F-4D97-AF65-F5344CB8AC3E}">
        <p14:creationId xmlns:p14="http://schemas.microsoft.com/office/powerpoint/2010/main" val="4159891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27277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80485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04550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27275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4760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016090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9152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62417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13637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58061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14679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568249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53043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3632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97D59-68B4-6334-C7B6-DC2344A96F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1C943B6-EE66-A971-3D2D-EC66D2285D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AA29EA-42EF-D0DB-BCC9-28CC4D444CC1}"/>
              </a:ext>
            </a:extLst>
          </p:cNvPr>
          <p:cNvSpPr>
            <a:spLocks noGrp="1"/>
          </p:cNvSpPr>
          <p:nvPr>
            <p:ph type="dt" sz="half" idx="10"/>
          </p:nvPr>
        </p:nvSpPr>
        <p:spPr/>
        <p:txBody>
          <a:bodyPr/>
          <a:lstStyle/>
          <a:p>
            <a:fld id="{9166E3CC-7C43-4D72-888C-D9B4BCA5FB17}" type="datetimeFigureOut">
              <a:rPr lang="en-GB" smtClean="0"/>
              <a:t>23/01/2026</a:t>
            </a:fld>
            <a:endParaRPr lang="en-GB"/>
          </a:p>
        </p:txBody>
      </p:sp>
      <p:sp>
        <p:nvSpPr>
          <p:cNvPr id="5" name="Footer Placeholder 4">
            <a:extLst>
              <a:ext uri="{FF2B5EF4-FFF2-40B4-BE49-F238E27FC236}">
                <a16:creationId xmlns:a16="http://schemas.microsoft.com/office/drawing/2014/main" id="{EBE14738-10BE-C0AF-99B0-FF99C3AE3E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0F2AAE-6DAF-30B1-607A-E2F2A0388AD9}"/>
              </a:ext>
            </a:extLst>
          </p:cNvPr>
          <p:cNvSpPr>
            <a:spLocks noGrp="1"/>
          </p:cNvSpPr>
          <p:nvPr>
            <p:ph type="sldNum" sz="quarter" idx="12"/>
          </p:nvPr>
        </p:nvSpPr>
        <p:spPr/>
        <p:txBody>
          <a:bodyPr/>
          <a:lstStyle/>
          <a:p>
            <a:fld id="{BBFCBE3A-6B9D-4D57-B41B-0F35BE1C976D}" type="slidenum">
              <a:rPr lang="en-GB" smtClean="0"/>
              <a:t>‹#›</a:t>
            </a:fld>
            <a:endParaRPr lang="en-GB"/>
          </a:p>
        </p:txBody>
      </p:sp>
    </p:spTree>
    <p:extLst>
      <p:ext uri="{BB962C8B-B14F-4D97-AF65-F5344CB8AC3E}">
        <p14:creationId xmlns:p14="http://schemas.microsoft.com/office/powerpoint/2010/main" val="4287236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65C77-216D-5FDB-14BE-404986C761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BBF558-20E2-F5B4-C9EE-6ED05844B4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619081-4144-79C4-897C-2486420024C4}"/>
              </a:ext>
            </a:extLst>
          </p:cNvPr>
          <p:cNvSpPr>
            <a:spLocks noGrp="1"/>
          </p:cNvSpPr>
          <p:nvPr>
            <p:ph type="dt" sz="half" idx="10"/>
          </p:nvPr>
        </p:nvSpPr>
        <p:spPr/>
        <p:txBody>
          <a:bodyPr/>
          <a:lstStyle/>
          <a:p>
            <a:fld id="{FAD8D97E-41C8-4E62-B096-8CE7AA955CDA}" type="datetimeFigureOut">
              <a:rPr lang="en-GB" smtClean="0"/>
              <a:t>16/01/2026</a:t>
            </a:fld>
            <a:endParaRPr lang="en-GB"/>
          </a:p>
        </p:txBody>
      </p:sp>
      <p:sp>
        <p:nvSpPr>
          <p:cNvPr id="5" name="Footer Placeholder 4">
            <a:extLst>
              <a:ext uri="{FF2B5EF4-FFF2-40B4-BE49-F238E27FC236}">
                <a16:creationId xmlns:a16="http://schemas.microsoft.com/office/drawing/2014/main" id="{A99037FB-C564-4156-1D23-DFCED860F2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4E7F24-7639-609F-5DD5-8A5992EC249A}"/>
              </a:ext>
            </a:extLst>
          </p:cNvPr>
          <p:cNvSpPr>
            <a:spLocks noGrp="1"/>
          </p:cNvSpPr>
          <p:nvPr>
            <p:ph type="sldNum" sz="quarter" idx="12"/>
          </p:nvPr>
        </p:nvSpPr>
        <p:spPr/>
        <p:txBody>
          <a:bodyPr/>
          <a:lstStyle/>
          <a:p>
            <a:fld id="{62263D8C-F553-4440-B906-7B9D45BD73F6}" type="slidenum">
              <a:rPr lang="en-GB" smtClean="0"/>
              <a:t>‹#›</a:t>
            </a:fld>
            <a:endParaRPr lang="en-GB"/>
          </a:p>
        </p:txBody>
      </p:sp>
    </p:spTree>
    <p:extLst>
      <p:ext uri="{BB962C8B-B14F-4D97-AF65-F5344CB8AC3E}">
        <p14:creationId xmlns:p14="http://schemas.microsoft.com/office/powerpoint/2010/main" val="22525420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86665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94889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79172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72695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6857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45836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967014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237502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544525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34368832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27459462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467897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23823611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9758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theme" Target="../theme/theme4.xml"/><Relationship Id="rId4" Type="http://schemas.openxmlformats.org/officeDocument/2006/relationships/slideLayout" Target="../slideLayouts/slideLayout1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A1C846-AB29-4590-A849-EE7631694EDB}" type="datetimeFigureOut">
              <a:rPr lang="en-GB" smtClean="0"/>
              <a:t>23/01/2026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E1DE72-575F-45CB-9CB5-FA4D0F6395D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093947992"/>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2931287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66577193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17630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704" r:id="rId3"/>
    <p:sldLayoutId id="2147483705"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11624223-D0A5-1996-255E-23A2837A1709}"/>
              </a:ext>
            </a:extLst>
          </p:cNvPr>
          <p:cNvSpPr/>
          <p:nvPr/>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31498453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172036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89302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155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0B9C3-BD4F-A3D5-7170-DB45B656CD8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A20F181-DF6F-05B8-90CF-0B57D7875107}"/>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759717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388BE-9999-309E-E974-804A55508B83}"/>
              </a:ext>
            </a:extLst>
          </p:cNvPr>
          <p:cNvSpPr>
            <a:spLocks noGrp="1"/>
          </p:cNvSpPr>
          <p:nvPr>
            <p:ph type="ctrTitle"/>
          </p:nvPr>
        </p:nvSpPr>
        <p:spPr/>
        <p:txBody>
          <a:bodyPr>
            <a:normAutofit/>
          </a:bodyPr>
          <a:lstStyle/>
          <a:p>
            <a:r>
              <a:rPr lang="en-GB" dirty="0"/>
              <a:t>Writing Blogs</a:t>
            </a:r>
            <a:br>
              <a:rPr lang="en-GB" dirty="0"/>
            </a:br>
            <a:endParaRPr lang="en-GB" dirty="0"/>
          </a:p>
        </p:txBody>
      </p:sp>
      <p:sp>
        <p:nvSpPr>
          <p:cNvPr id="3" name="Subtitle 2">
            <a:extLst>
              <a:ext uri="{FF2B5EF4-FFF2-40B4-BE49-F238E27FC236}">
                <a16:creationId xmlns:a16="http://schemas.microsoft.com/office/drawing/2014/main" id="{648F1AF9-6BD5-B674-1A15-D984D57C0B23}"/>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16646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26AC1-0143-8EA8-7A86-5E7713602234}"/>
              </a:ext>
            </a:extLst>
          </p:cNvPr>
          <p:cNvSpPr>
            <a:spLocks noGrp="1"/>
          </p:cNvSpPr>
          <p:nvPr>
            <p:ph type="title"/>
          </p:nvPr>
        </p:nvSpPr>
        <p:spPr/>
        <p:txBody>
          <a:bodyPr/>
          <a:lstStyle/>
          <a:p>
            <a:r>
              <a:rPr lang="en-GB" dirty="0"/>
              <a:t>Academic Blogs</a:t>
            </a:r>
          </a:p>
        </p:txBody>
      </p:sp>
      <p:sp>
        <p:nvSpPr>
          <p:cNvPr id="3" name="Content Placeholder 2">
            <a:extLst>
              <a:ext uri="{FF2B5EF4-FFF2-40B4-BE49-F238E27FC236}">
                <a16:creationId xmlns:a16="http://schemas.microsoft.com/office/drawing/2014/main" id="{1710274C-01F7-D2B3-C197-DBDA43FA68BA}"/>
              </a:ext>
            </a:extLst>
          </p:cNvPr>
          <p:cNvSpPr>
            <a:spLocks noGrp="1"/>
          </p:cNvSpPr>
          <p:nvPr>
            <p:ph idx="1"/>
          </p:nvPr>
        </p:nvSpPr>
        <p:spPr/>
        <p:txBody>
          <a:bodyPr/>
          <a:lstStyle/>
          <a:p>
            <a:r>
              <a:rPr lang="en-GB" dirty="0"/>
              <a:t>There is not a set academic blog structure. The more informal nature of blogs allows you to choose a more creative approach than you typically can, when writing an academic article.</a:t>
            </a:r>
          </a:p>
          <a:p>
            <a:endParaRPr lang="en-GB" dirty="0"/>
          </a:p>
          <a:p>
            <a:r>
              <a:rPr lang="en-GB" dirty="0"/>
              <a:t> But you still must make sure your ideas flow and the blog structure make sense.</a:t>
            </a:r>
          </a:p>
        </p:txBody>
      </p:sp>
    </p:spTree>
    <p:extLst>
      <p:ext uri="{BB962C8B-B14F-4D97-AF65-F5344CB8AC3E}">
        <p14:creationId xmlns:p14="http://schemas.microsoft.com/office/powerpoint/2010/main" val="3187529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52B2F-F5E5-715A-42B4-3227A51A045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2CE2534-107D-33E7-E3B3-0515619EA0C5}"/>
              </a:ext>
            </a:extLst>
          </p:cNvPr>
          <p:cNvSpPr>
            <a:spLocks noGrp="1"/>
          </p:cNvSpPr>
          <p:nvPr>
            <p:ph idx="1"/>
          </p:nvPr>
        </p:nvSpPr>
        <p:spPr/>
        <p:txBody>
          <a:bodyPr/>
          <a:lstStyle/>
          <a:p>
            <a:pPr marL="0" indent="0">
              <a:buNone/>
            </a:pPr>
            <a:r>
              <a:rPr lang="en-GB" dirty="0"/>
              <a:t>Here are some things to remember when thinking about the structure of an academic blog:</a:t>
            </a:r>
          </a:p>
          <a:p>
            <a:pPr marL="0" indent="0">
              <a:buNone/>
            </a:pPr>
            <a:endParaRPr lang="en-GB" dirty="0"/>
          </a:p>
          <a:p>
            <a:r>
              <a:rPr lang="en-GB" dirty="0"/>
              <a:t>Organize your key points so that the most important ideas are earlier on. Unfortunately, you can’t rely on people to reach the end of your article, so you want to catch their attention as early as possible.</a:t>
            </a:r>
          </a:p>
          <a:p>
            <a:pPr marL="0" indent="0">
              <a:buNone/>
            </a:pPr>
            <a:endParaRPr lang="en-GB" dirty="0"/>
          </a:p>
          <a:p>
            <a:endParaRPr lang="en-GB" dirty="0"/>
          </a:p>
        </p:txBody>
      </p:sp>
    </p:spTree>
    <p:extLst>
      <p:ext uri="{BB962C8B-B14F-4D97-AF65-F5344CB8AC3E}">
        <p14:creationId xmlns:p14="http://schemas.microsoft.com/office/powerpoint/2010/main" val="4092489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13820-D387-4B2B-1321-DFE1DEEB2B8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C2CFD88-0E83-275C-E269-05BD79236598}"/>
              </a:ext>
            </a:extLst>
          </p:cNvPr>
          <p:cNvSpPr>
            <a:spLocks noGrp="1"/>
          </p:cNvSpPr>
          <p:nvPr>
            <p:ph idx="1"/>
          </p:nvPr>
        </p:nvSpPr>
        <p:spPr/>
        <p:txBody>
          <a:bodyPr/>
          <a:lstStyle/>
          <a:p>
            <a:r>
              <a:rPr lang="en-GB" dirty="0"/>
              <a:t>Because blogs are online content, you can easily use links, images, videos and other multimedia to help the reader understand what you’re saying. Think about the best way to showcase your blog post.</a:t>
            </a:r>
          </a:p>
          <a:p>
            <a:endParaRPr lang="en-GB" dirty="0"/>
          </a:p>
          <a:p>
            <a:r>
              <a:rPr lang="en-GB" dirty="0"/>
              <a:t>Keep your paragraphs short, use lists and headings to structure your writing and break up your text into sections. This will help keep your readers engaged.</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485958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9BE8A-66DF-9B5E-A112-EA47F730E5F6}"/>
              </a:ext>
            </a:extLst>
          </p:cNvPr>
          <p:cNvSpPr>
            <a:spLocks noGrp="1"/>
          </p:cNvSpPr>
          <p:nvPr>
            <p:ph type="title"/>
          </p:nvPr>
        </p:nvSpPr>
        <p:spPr/>
        <p:txBody>
          <a:bodyPr/>
          <a:lstStyle/>
          <a:p>
            <a:r>
              <a:rPr lang="en-GB" dirty="0"/>
              <a:t>How do you write an academic blog post?</a:t>
            </a:r>
            <a:br>
              <a:rPr lang="en-GB" dirty="0"/>
            </a:br>
            <a:endParaRPr lang="en-GB" dirty="0"/>
          </a:p>
        </p:txBody>
      </p:sp>
      <p:sp>
        <p:nvSpPr>
          <p:cNvPr id="3" name="Content Placeholder 2">
            <a:extLst>
              <a:ext uri="{FF2B5EF4-FFF2-40B4-BE49-F238E27FC236}">
                <a16:creationId xmlns:a16="http://schemas.microsoft.com/office/drawing/2014/main" id="{5EEC80BD-AB31-2D79-4AEC-DD6A834E3078}"/>
              </a:ext>
            </a:extLst>
          </p:cNvPr>
          <p:cNvSpPr>
            <a:spLocks noGrp="1"/>
          </p:cNvSpPr>
          <p:nvPr>
            <p:ph idx="1"/>
          </p:nvPr>
        </p:nvSpPr>
        <p:spPr/>
        <p:txBody>
          <a:bodyPr/>
          <a:lstStyle/>
          <a:p>
            <a:pPr marL="0" indent="0">
              <a:buNone/>
            </a:pPr>
            <a:r>
              <a:rPr lang="en-GB" b="1" dirty="0"/>
              <a:t>Pick your topic, set your aims:</a:t>
            </a:r>
          </a:p>
          <a:p>
            <a:pPr marL="0" indent="0">
              <a:buNone/>
            </a:pPr>
            <a:r>
              <a:rPr lang="en-GB" dirty="0"/>
              <a:t>Before you start writing your blog post be clear and specific on the topic and why you’re writing it. You might want to cover what you learned from a recent conference you attended or write a lay summary of a journal article you’ve published.</a:t>
            </a:r>
          </a:p>
          <a:p>
            <a:endParaRPr lang="en-GB" dirty="0"/>
          </a:p>
        </p:txBody>
      </p:sp>
    </p:spTree>
    <p:extLst>
      <p:ext uri="{BB962C8B-B14F-4D97-AF65-F5344CB8AC3E}">
        <p14:creationId xmlns:p14="http://schemas.microsoft.com/office/powerpoint/2010/main" val="14305851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3760F-BDD4-5647-4214-E7E561A1C70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DF90411-9621-1380-00E4-FAAB89108F7C}"/>
              </a:ext>
            </a:extLst>
          </p:cNvPr>
          <p:cNvSpPr>
            <a:spLocks noGrp="1"/>
          </p:cNvSpPr>
          <p:nvPr>
            <p:ph idx="1"/>
          </p:nvPr>
        </p:nvSpPr>
        <p:spPr/>
        <p:txBody>
          <a:bodyPr/>
          <a:lstStyle/>
          <a:p>
            <a:pPr marL="0" indent="0">
              <a:buNone/>
            </a:pPr>
            <a:r>
              <a:rPr lang="en-GB" b="1" dirty="0"/>
              <a:t>Use an effective title:</a:t>
            </a:r>
            <a:endParaRPr lang="en-GB" dirty="0"/>
          </a:p>
          <a:p>
            <a:r>
              <a:rPr lang="en-GB" dirty="0"/>
              <a:t>For a blog post you want to use a catchy title, encouraging people to click through. But at the same time, make sure it isn’t misleading and accurately reflects the content of the post. Snappy titles e.g., ’10 tips on ….’, ‘5 things I learned about…’ can often appeal to the time-short reader.</a:t>
            </a:r>
          </a:p>
        </p:txBody>
      </p:sp>
    </p:spTree>
    <p:extLst>
      <p:ext uri="{BB962C8B-B14F-4D97-AF65-F5344CB8AC3E}">
        <p14:creationId xmlns:p14="http://schemas.microsoft.com/office/powerpoint/2010/main" val="157372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419E1-9E9F-C400-E7C0-B615D31B6E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BB81057-2F4A-DE42-849C-EF8C3F602FF2}"/>
              </a:ext>
            </a:extLst>
          </p:cNvPr>
          <p:cNvSpPr>
            <a:spLocks noGrp="1"/>
          </p:cNvSpPr>
          <p:nvPr>
            <p:ph idx="1"/>
          </p:nvPr>
        </p:nvSpPr>
        <p:spPr/>
        <p:txBody>
          <a:bodyPr/>
          <a:lstStyle/>
          <a:p>
            <a:pPr marL="0" indent="0">
              <a:buNone/>
            </a:pPr>
            <a:r>
              <a:rPr lang="en-GB" b="1" dirty="0"/>
              <a:t>Know your audience:</a:t>
            </a:r>
            <a:endParaRPr lang="en-GB" dirty="0"/>
          </a:p>
          <a:p>
            <a:r>
              <a:rPr lang="en-GB" dirty="0"/>
              <a:t>Who do you want to reach? Is it researchers in your field? Those from outside your area of specialty? The general public? Policy makers or the media? Keeping your audience at the forefront of your mind is essential in every decision – from choosing the title to selecting images that will resonate</a:t>
            </a:r>
          </a:p>
        </p:txBody>
      </p:sp>
    </p:spTree>
    <p:extLst>
      <p:ext uri="{BB962C8B-B14F-4D97-AF65-F5344CB8AC3E}">
        <p14:creationId xmlns:p14="http://schemas.microsoft.com/office/powerpoint/2010/main" val="2310982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900C1-1260-B5F8-623E-AC04DC418F2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0A3B9A4-E2FA-5F30-FBFA-5FE5C0EDBA6F}"/>
              </a:ext>
            </a:extLst>
          </p:cNvPr>
          <p:cNvSpPr>
            <a:spLocks noGrp="1"/>
          </p:cNvSpPr>
          <p:nvPr>
            <p:ph idx="1"/>
          </p:nvPr>
        </p:nvSpPr>
        <p:spPr/>
        <p:txBody>
          <a:bodyPr/>
          <a:lstStyle/>
          <a:p>
            <a:pPr marL="0" indent="0">
              <a:buNone/>
            </a:pPr>
            <a:r>
              <a:rPr lang="en-GB" b="1" dirty="0"/>
              <a:t>Translate your language:</a:t>
            </a:r>
            <a:endParaRPr lang="en-GB" dirty="0"/>
          </a:p>
          <a:p>
            <a:r>
              <a:rPr lang="en-GB" dirty="0"/>
              <a:t>An academic blog post is different to an academic journal article. Often, they are intended for a wider audience, including those outside of academia so you need to tailor language to your audience. As journal and blog editor Per </a:t>
            </a:r>
            <a:r>
              <a:rPr lang="en-GB" dirty="0" err="1"/>
              <a:t>Carlbring</a:t>
            </a:r>
            <a:r>
              <a:rPr lang="en-GB" dirty="0"/>
              <a:t> notes, “do not use unnecessary technical expressions – it’s a difficult art to explain complicated principles in an easy way.”</a:t>
            </a:r>
          </a:p>
        </p:txBody>
      </p:sp>
    </p:spTree>
    <p:extLst>
      <p:ext uri="{BB962C8B-B14F-4D97-AF65-F5344CB8AC3E}">
        <p14:creationId xmlns:p14="http://schemas.microsoft.com/office/powerpoint/2010/main" val="4006358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E96E-7857-908E-D97F-7954F1DF1FC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6A66E4B-D691-6714-F54E-7DB0389409F0}"/>
              </a:ext>
            </a:extLst>
          </p:cNvPr>
          <p:cNvSpPr>
            <a:spLocks noGrp="1"/>
          </p:cNvSpPr>
          <p:nvPr>
            <p:ph idx="1"/>
          </p:nvPr>
        </p:nvSpPr>
        <p:spPr/>
        <p:txBody>
          <a:bodyPr/>
          <a:lstStyle/>
          <a:p>
            <a:pPr marL="0" indent="0">
              <a:buNone/>
            </a:pPr>
            <a:r>
              <a:rPr lang="en-GB" b="1" dirty="0"/>
              <a:t>Be concise:</a:t>
            </a:r>
          </a:p>
          <a:p>
            <a:r>
              <a:rPr lang="en-GB" dirty="0"/>
              <a:t>Again, blogs are typically a lot more concise and briefer than journal articles. So, translate your arguments into the essential points.</a:t>
            </a:r>
          </a:p>
          <a:p>
            <a:pPr marL="0" indent="0">
              <a:buNone/>
            </a:pPr>
            <a:endParaRPr lang="en-GB" dirty="0"/>
          </a:p>
        </p:txBody>
      </p:sp>
    </p:spTree>
    <p:extLst>
      <p:ext uri="{BB962C8B-B14F-4D97-AF65-F5344CB8AC3E}">
        <p14:creationId xmlns:p14="http://schemas.microsoft.com/office/powerpoint/2010/main" val="3351890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B4CBB-7264-D219-989C-4E49672DF4F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86C7DF7-25DF-A3F2-3044-00883F56E802}"/>
              </a:ext>
            </a:extLst>
          </p:cNvPr>
          <p:cNvSpPr>
            <a:spLocks noGrp="1"/>
          </p:cNvSpPr>
          <p:nvPr>
            <p:ph idx="1"/>
          </p:nvPr>
        </p:nvSpPr>
        <p:spPr/>
        <p:txBody>
          <a:bodyPr/>
          <a:lstStyle/>
          <a:p>
            <a:pPr marL="0" indent="0">
              <a:buNone/>
            </a:pPr>
            <a:r>
              <a:rPr lang="en-GB" b="1" dirty="0"/>
              <a:t>Make it visual:</a:t>
            </a:r>
            <a:endParaRPr lang="en-GB" dirty="0"/>
          </a:p>
          <a:p>
            <a:r>
              <a:rPr lang="en-GB" dirty="0"/>
              <a:t>Use appropriate videos or pictures to help break the text up and make your blog post more engaging to the audience. Make sure you have appropriate permissions to use any images, giving credit to the artist where necessary.</a:t>
            </a:r>
          </a:p>
        </p:txBody>
      </p:sp>
    </p:spTree>
    <p:extLst>
      <p:ext uri="{BB962C8B-B14F-4D97-AF65-F5344CB8AC3E}">
        <p14:creationId xmlns:p14="http://schemas.microsoft.com/office/powerpoint/2010/main" val="4276355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B418B-7534-1687-20A7-DD78E07068C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5974230-08CC-36C6-7759-62FACE7D9093}"/>
              </a:ext>
            </a:extLst>
          </p:cNvPr>
          <p:cNvSpPr>
            <a:spLocks noGrp="1"/>
          </p:cNvSpPr>
          <p:nvPr>
            <p:ph idx="1"/>
          </p:nvPr>
        </p:nvSpPr>
        <p:spPr/>
        <p:txBody>
          <a:bodyPr/>
          <a:lstStyle/>
          <a:p>
            <a:pPr marL="0" indent="0">
              <a:buNone/>
            </a:pPr>
            <a:r>
              <a:rPr lang="en-GB" b="1" dirty="0"/>
              <a:t>Think about the whole picture</a:t>
            </a:r>
            <a:endParaRPr lang="en-GB" dirty="0"/>
          </a:p>
          <a:p>
            <a:r>
              <a:rPr lang="en-GB" dirty="0"/>
              <a:t>Your blog post is a publication, so make sure it fits in with the rest of your research ensuring you cite it appropriately and bear in mind any intellectual property issues. If your research has not yet been published, bear in mind any risks with giving information away.</a:t>
            </a:r>
          </a:p>
        </p:txBody>
      </p:sp>
    </p:spTree>
    <p:extLst>
      <p:ext uri="{BB962C8B-B14F-4D97-AF65-F5344CB8AC3E}">
        <p14:creationId xmlns:p14="http://schemas.microsoft.com/office/powerpoint/2010/main" val="1213844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5FDF7-DEFD-8998-DFE3-2F903F8F5209}"/>
              </a:ext>
            </a:extLst>
          </p:cNvPr>
          <p:cNvSpPr>
            <a:spLocks noGrp="1"/>
          </p:cNvSpPr>
          <p:nvPr>
            <p:ph type="title"/>
          </p:nvPr>
        </p:nvSpPr>
        <p:spPr/>
        <p:txBody>
          <a:bodyPr/>
          <a:lstStyle/>
          <a:p>
            <a:r>
              <a:rPr lang="en-GB" b="1" u="sng" dirty="0"/>
              <a:t>How to write</a:t>
            </a:r>
            <a:br>
              <a:rPr lang="en-GB" dirty="0"/>
            </a:br>
            <a:endParaRPr lang="en-GB" dirty="0"/>
          </a:p>
        </p:txBody>
      </p:sp>
      <p:sp>
        <p:nvSpPr>
          <p:cNvPr id="3" name="Content Placeholder 2">
            <a:extLst>
              <a:ext uri="{FF2B5EF4-FFF2-40B4-BE49-F238E27FC236}">
                <a16:creationId xmlns:a16="http://schemas.microsoft.com/office/drawing/2014/main" id="{F6F2C6EE-3234-1B69-AB0C-B4CF5C5F5130}"/>
              </a:ext>
            </a:extLst>
          </p:cNvPr>
          <p:cNvSpPr>
            <a:spLocks noGrp="1"/>
          </p:cNvSpPr>
          <p:nvPr>
            <p:ph idx="1"/>
          </p:nvPr>
        </p:nvSpPr>
        <p:spPr/>
        <p:txBody>
          <a:bodyPr>
            <a:normAutofit fontScale="62500" lnSpcReduction="20000"/>
          </a:bodyPr>
          <a:lstStyle/>
          <a:p>
            <a:r>
              <a:rPr lang="en-GB" dirty="0"/>
              <a:t>Remember that writing for a blog is different from traditional academic writing.</a:t>
            </a:r>
          </a:p>
          <a:p>
            <a:pPr marL="0" indent="0">
              <a:buNone/>
            </a:pPr>
            <a:endParaRPr lang="en-GB" dirty="0"/>
          </a:p>
          <a:p>
            <a:pPr lvl="0"/>
            <a:r>
              <a:rPr lang="en-GB" b="1" dirty="0"/>
              <a:t>Friendly, chatty style</a:t>
            </a:r>
            <a:r>
              <a:rPr lang="en-GB" dirty="0"/>
              <a:t>: </a:t>
            </a:r>
            <a:r>
              <a:rPr lang="en-US" dirty="0"/>
              <a:t>Use first person and try to include reference to your own context and teaching experience</a:t>
            </a:r>
            <a:r>
              <a:rPr lang="en-GB" dirty="0"/>
              <a:t> – t</a:t>
            </a:r>
            <a:r>
              <a:rPr lang="en-US" dirty="0" err="1"/>
              <a:t>hink</a:t>
            </a:r>
            <a:r>
              <a:rPr lang="en-US" dirty="0"/>
              <a:t> about your readers and what they can learn from you.</a:t>
            </a:r>
            <a:r>
              <a:rPr lang="en-GB" dirty="0"/>
              <a:t> Spell out acronyms and explain subject-specific jargon – imagine the reader is coming to your topic of discussion for the first time. Be yourself!</a:t>
            </a:r>
          </a:p>
          <a:p>
            <a:endParaRPr lang="en-GB" dirty="0"/>
          </a:p>
          <a:p>
            <a:pPr lvl="0"/>
            <a:r>
              <a:rPr lang="en-GB" b="1" dirty="0"/>
              <a:t>Have an opinion</a:t>
            </a:r>
            <a:r>
              <a:rPr lang="en-GB" dirty="0"/>
              <a:t>: Take a stand and make your thoughts known.</a:t>
            </a:r>
          </a:p>
          <a:p>
            <a:pPr marL="0" indent="0">
              <a:buNone/>
            </a:pPr>
            <a:r>
              <a:rPr lang="en-GB" b="1" dirty="0"/>
              <a:t> </a:t>
            </a:r>
            <a:endParaRPr lang="en-GB" dirty="0"/>
          </a:p>
          <a:p>
            <a:pPr lvl="0"/>
            <a:r>
              <a:rPr lang="en-GB" b="1" dirty="0"/>
              <a:t>Be concise</a:t>
            </a:r>
            <a:r>
              <a:rPr lang="en-GB" dirty="0"/>
              <a:t>: Between 600-800 words, preferably. </a:t>
            </a:r>
          </a:p>
          <a:p>
            <a:r>
              <a:rPr lang="en-GB" b="1" dirty="0"/>
              <a:t> </a:t>
            </a:r>
            <a:endParaRPr lang="en-GB" dirty="0"/>
          </a:p>
          <a:p>
            <a:pPr lvl="0"/>
            <a:r>
              <a:rPr lang="en-GB" b="1" dirty="0"/>
              <a:t>Use short sentences</a:t>
            </a:r>
            <a:r>
              <a:rPr lang="en-GB" dirty="0"/>
              <a:t>: Use sub-headings to help structure content, if necessary.</a:t>
            </a:r>
          </a:p>
          <a:p>
            <a:endParaRPr lang="en-GB" dirty="0"/>
          </a:p>
        </p:txBody>
      </p:sp>
    </p:spTree>
    <p:extLst>
      <p:ext uri="{BB962C8B-B14F-4D97-AF65-F5344CB8AC3E}">
        <p14:creationId xmlns:p14="http://schemas.microsoft.com/office/powerpoint/2010/main" val="2550443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99F42-052B-C221-2EED-668043E76864}"/>
              </a:ext>
            </a:extLst>
          </p:cNvPr>
          <p:cNvSpPr>
            <a:spLocks noGrp="1"/>
          </p:cNvSpPr>
          <p:nvPr>
            <p:ph type="title"/>
          </p:nvPr>
        </p:nvSpPr>
        <p:spPr/>
        <p:txBody>
          <a:bodyPr/>
          <a:lstStyle/>
          <a:p>
            <a:r>
              <a:rPr lang="en-GB" b="1" u="sng" dirty="0"/>
              <a:t>How to write</a:t>
            </a:r>
            <a:endParaRPr lang="en-GB" dirty="0"/>
          </a:p>
        </p:txBody>
      </p:sp>
      <p:sp>
        <p:nvSpPr>
          <p:cNvPr id="3" name="Content Placeholder 2">
            <a:extLst>
              <a:ext uri="{FF2B5EF4-FFF2-40B4-BE49-F238E27FC236}">
                <a16:creationId xmlns:a16="http://schemas.microsoft.com/office/drawing/2014/main" id="{028ABB8E-E02C-6E3E-146D-D30E20D1C3A0}"/>
              </a:ext>
            </a:extLst>
          </p:cNvPr>
          <p:cNvSpPr>
            <a:spLocks noGrp="1"/>
          </p:cNvSpPr>
          <p:nvPr>
            <p:ph idx="1"/>
          </p:nvPr>
        </p:nvSpPr>
        <p:spPr/>
        <p:txBody>
          <a:bodyPr>
            <a:normAutofit lnSpcReduction="10000"/>
          </a:bodyPr>
          <a:lstStyle/>
          <a:p>
            <a:pPr lvl="0"/>
            <a:r>
              <a:rPr lang="en-GB" b="1" dirty="0"/>
              <a:t>Focus on one topic: </a:t>
            </a:r>
            <a:r>
              <a:rPr lang="en-GB" dirty="0"/>
              <a:t>A post should deliver one main message. </a:t>
            </a:r>
            <a:r>
              <a:rPr lang="en-US" dirty="0"/>
              <a:t>Try to describe rather than tell e.g. instead of saying you thought a conference was great, try to explain why you enjoyed it and what you learned from it. </a:t>
            </a:r>
            <a:endParaRPr lang="en-GB" dirty="0"/>
          </a:p>
          <a:p>
            <a:pPr marL="0" indent="0">
              <a:buNone/>
            </a:pPr>
            <a:endParaRPr lang="en-GB" dirty="0"/>
          </a:p>
          <a:p>
            <a:pPr lvl="0"/>
            <a:r>
              <a:rPr lang="en-GB" b="1" dirty="0"/>
              <a:t>Critical friends: </a:t>
            </a:r>
            <a:r>
              <a:rPr lang="en-GB" dirty="0"/>
              <a:t>Have someone else critically read your post before publishing.</a:t>
            </a:r>
          </a:p>
          <a:p>
            <a:pPr marL="0" indent="0">
              <a:buNone/>
            </a:pPr>
            <a:endParaRPr lang="en-GB" dirty="0"/>
          </a:p>
          <a:p>
            <a:r>
              <a:rPr lang="en-GB" b="1" dirty="0"/>
              <a:t>Judgement:</a:t>
            </a:r>
            <a:r>
              <a:rPr lang="en-GB" dirty="0"/>
              <a:t> Knowing what to say and when to stop</a:t>
            </a:r>
          </a:p>
        </p:txBody>
      </p:sp>
    </p:spTree>
    <p:extLst>
      <p:ext uri="{BB962C8B-B14F-4D97-AF65-F5344CB8AC3E}">
        <p14:creationId xmlns:p14="http://schemas.microsoft.com/office/powerpoint/2010/main" val="1017639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30BDE-3EBE-A1E7-9245-6424901AB628}"/>
              </a:ext>
            </a:extLst>
          </p:cNvPr>
          <p:cNvSpPr>
            <a:spLocks noGrp="1"/>
          </p:cNvSpPr>
          <p:nvPr>
            <p:ph type="title"/>
          </p:nvPr>
        </p:nvSpPr>
        <p:spPr/>
        <p:txBody>
          <a:bodyPr/>
          <a:lstStyle/>
          <a:p>
            <a:r>
              <a:rPr lang="en-GB" b="1" u="sng" dirty="0"/>
              <a:t>What to write</a:t>
            </a:r>
            <a:br>
              <a:rPr lang="en-GB" dirty="0"/>
            </a:br>
            <a:endParaRPr lang="en-GB" dirty="0"/>
          </a:p>
        </p:txBody>
      </p:sp>
      <p:sp>
        <p:nvSpPr>
          <p:cNvPr id="3" name="Content Placeholder 2">
            <a:extLst>
              <a:ext uri="{FF2B5EF4-FFF2-40B4-BE49-F238E27FC236}">
                <a16:creationId xmlns:a16="http://schemas.microsoft.com/office/drawing/2014/main" id="{E1158FFD-788B-6BF7-DB02-BCBBF43307E9}"/>
              </a:ext>
            </a:extLst>
          </p:cNvPr>
          <p:cNvSpPr>
            <a:spLocks noGrp="1"/>
          </p:cNvSpPr>
          <p:nvPr>
            <p:ph idx="1"/>
          </p:nvPr>
        </p:nvSpPr>
        <p:spPr/>
        <p:txBody>
          <a:bodyPr/>
          <a:lstStyle/>
          <a:p>
            <a:pPr marL="0" indent="0">
              <a:buNone/>
            </a:pPr>
            <a:r>
              <a:rPr lang="en-US" dirty="0"/>
              <a:t>It’s always best to write about something you know and are enthusiastic about.</a:t>
            </a:r>
            <a:endParaRPr lang="en-GB" dirty="0"/>
          </a:p>
          <a:p>
            <a:r>
              <a:rPr lang="en-GB" b="1" dirty="0"/>
              <a:t>R</a:t>
            </a:r>
            <a:r>
              <a:rPr lang="en-US" b="1" dirty="0" err="1"/>
              <a:t>eflections</a:t>
            </a:r>
            <a:r>
              <a:rPr lang="en-US" b="1" dirty="0"/>
              <a:t>:</a:t>
            </a:r>
            <a:r>
              <a:rPr lang="en-US" dirty="0"/>
              <a:t> On your week as a youth worker. Write about what you have done with young people, any new ideas you have tried out, any problems you have had and how you resolved them, any insights you gained and good resources you have used.  In doing so, make links to particular aspects of policy e.g. if you have engaged in participatory work, which policies does that align with and how?</a:t>
            </a:r>
            <a:endParaRPr lang="en-GB" dirty="0"/>
          </a:p>
          <a:p>
            <a:pPr marL="0" indent="0">
              <a:buNone/>
            </a:pPr>
            <a:endParaRPr lang="en-GB" dirty="0"/>
          </a:p>
        </p:txBody>
      </p:sp>
    </p:spTree>
    <p:extLst>
      <p:ext uri="{BB962C8B-B14F-4D97-AF65-F5344CB8AC3E}">
        <p14:creationId xmlns:p14="http://schemas.microsoft.com/office/powerpoint/2010/main" val="3476385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A5409-80A1-21F8-A1B9-11FFF0E9FA5A}"/>
              </a:ext>
            </a:extLst>
          </p:cNvPr>
          <p:cNvSpPr>
            <a:spLocks noGrp="1"/>
          </p:cNvSpPr>
          <p:nvPr>
            <p:ph type="title"/>
          </p:nvPr>
        </p:nvSpPr>
        <p:spPr/>
        <p:txBody>
          <a:bodyPr/>
          <a:lstStyle/>
          <a:p>
            <a:r>
              <a:rPr lang="en-GB" b="1" u="sng" dirty="0"/>
              <a:t>What to write</a:t>
            </a:r>
            <a:br>
              <a:rPr lang="en-GB" dirty="0"/>
            </a:br>
            <a:endParaRPr lang="en-GB" dirty="0"/>
          </a:p>
        </p:txBody>
      </p:sp>
      <p:sp>
        <p:nvSpPr>
          <p:cNvPr id="3" name="Content Placeholder 2">
            <a:extLst>
              <a:ext uri="{FF2B5EF4-FFF2-40B4-BE49-F238E27FC236}">
                <a16:creationId xmlns:a16="http://schemas.microsoft.com/office/drawing/2014/main" id="{DDB3DDBC-3F83-BC92-D431-1ED773DB9563}"/>
              </a:ext>
            </a:extLst>
          </p:cNvPr>
          <p:cNvSpPr>
            <a:spLocks noGrp="1"/>
          </p:cNvSpPr>
          <p:nvPr>
            <p:ph idx="1"/>
          </p:nvPr>
        </p:nvSpPr>
        <p:spPr/>
        <p:txBody>
          <a:bodyPr/>
          <a:lstStyle/>
          <a:p>
            <a:r>
              <a:rPr lang="en-US" b="1" dirty="0"/>
              <a:t>Reflections on projects </a:t>
            </a:r>
            <a:r>
              <a:rPr lang="en-GB" b="1" dirty="0"/>
              <a:t>and research: </a:t>
            </a:r>
            <a:r>
              <a:rPr lang="en-US" dirty="0"/>
              <a:t>You could describe the project and its aims and how it has helped young people.  Which policy or policies has the project helped contribute to and how?</a:t>
            </a:r>
          </a:p>
          <a:p>
            <a:endParaRPr lang="en-US" dirty="0"/>
          </a:p>
          <a:p>
            <a:r>
              <a:rPr lang="en-GB" b="1" dirty="0"/>
              <a:t>Perspectives on topical events where you have expertise</a:t>
            </a:r>
            <a:r>
              <a:rPr lang="en-GB" dirty="0"/>
              <a:t>: Includes latest news/ research/ policy/ politics. It could be an event in the news which has relevance to young people, e.g. minimum age for use of social media. </a:t>
            </a:r>
          </a:p>
          <a:p>
            <a:pPr marL="0" indent="0">
              <a:buNone/>
            </a:pPr>
            <a:endParaRPr lang="en-GB" dirty="0"/>
          </a:p>
          <a:p>
            <a:endParaRPr lang="en-GB" dirty="0"/>
          </a:p>
        </p:txBody>
      </p:sp>
    </p:spTree>
    <p:extLst>
      <p:ext uri="{BB962C8B-B14F-4D97-AF65-F5344CB8AC3E}">
        <p14:creationId xmlns:p14="http://schemas.microsoft.com/office/powerpoint/2010/main" val="38034390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FF311-9510-AE8A-E620-08889B98962B}"/>
              </a:ext>
            </a:extLst>
          </p:cNvPr>
          <p:cNvSpPr>
            <a:spLocks noGrp="1"/>
          </p:cNvSpPr>
          <p:nvPr>
            <p:ph type="title"/>
          </p:nvPr>
        </p:nvSpPr>
        <p:spPr/>
        <p:txBody>
          <a:bodyPr>
            <a:normAutofit fontScale="90000"/>
          </a:bodyPr>
          <a:lstStyle/>
          <a:p>
            <a:br>
              <a:rPr lang="en-US" sz="3600" b="1" i="1" dirty="0"/>
            </a:br>
            <a:r>
              <a:rPr lang="en-US" sz="3600" b="1" i="1" dirty="0"/>
              <a:t>“You don’t write because you want to say something. You write because you have something to say.” F. Scott Fitzgerald</a:t>
            </a:r>
            <a:br>
              <a:rPr lang="en-GB" dirty="0"/>
            </a:br>
            <a:endParaRPr lang="en-GB" dirty="0"/>
          </a:p>
        </p:txBody>
      </p:sp>
      <p:sp>
        <p:nvSpPr>
          <p:cNvPr id="3" name="Content Placeholder 2">
            <a:extLst>
              <a:ext uri="{FF2B5EF4-FFF2-40B4-BE49-F238E27FC236}">
                <a16:creationId xmlns:a16="http://schemas.microsoft.com/office/drawing/2014/main" id="{4AA7564A-0EDA-A26E-96EB-20B3D0747064}"/>
              </a:ext>
            </a:extLst>
          </p:cNvPr>
          <p:cNvSpPr>
            <a:spLocks noGrp="1"/>
          </p:cNvSpPr>
          <p:nvPr>
            <p:ph idx="1"/>
          </p:nvPr>
        </p:nvSpPr>
        <p:spPr/>
        <p:txBody>
          <a:bodyPr/>
          <a:lstStyle/>
          <a:p>
            <a:r>
              <a:rPr lang="en-GB" dirty="0"/>
              <a:t>Think about thinks which you are passionate about or have a particular interest in.</a:t>
            </a:r>
          </a:p>
          <a:p>
            <a:r>
              <a:rPr lang="en-GB" dirty="0"/>
              <a:t>Look at policy around this area.</a:t>
            </a:r>
          </a:p>
          <a:p>
            <a:endParaRPr lang="en-GB" dirty="0"/>
          </a:p>
        </p:txBody>
      </p:sp>
    </p:spTree>
    <p:extLst>
      <p:ext uri="{BB962C8B-B14F-4D97-AF65-F5344CB8AC3E}">
        <p14:creationId xmlns:p14="http://schemas.microsoft.com/office/powerpoint/2010/main" val="152764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CF23A-E5DD-D6B1-86F5-9920438E2B24}"/>
              </a:ext>
            </a:extLst>
          </p:cNvPr>
          <p:cNvSpPr>
            <a:spLocks noGrp="1"/>
          </p:cNvSpPr>
          <p:nvPr>
            <p:ph type="ctrTitle"/>
          </p:nvPr>
        </p:nvSpPr>
        <p:spPr/>
        <p:txBody>
          <a:bodyPr/>
          <a:lstStyle/>
          <a:p>
            <a:r>
              <a:rPr lang="en-GB" dirty="0"/>
              <a:t>Blogs</a:t>
            </a:r>
          </a:p>
        </p:txBody>
      </p:sp>
      <p:sp>
        <p:nvSpPr>
          <p:cNvPr id="3" name="Subtitle 2">
            <a:extLst>
              <a:ext uri="{FF2B5EF4-FFF2-40B4-BE49-F238E27FC236}">
                <a16:creationId xmlns:a16="http://schemas.microsoft.com/office/drawing/2014/main" id="{A188FD4B-E9D5-8E15-2D5C-7F9244F45D31}"/>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4020440337"/>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997</Words>
  <Application>Microsoft Office PowerPoint</Application>
  <PresentationFormat>Widescreen</PresentationFormat>
  <Paragraphs>53</Paragraphs>
  <Slides>19</Slides>
  <Notes>0</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19</vt:i4>
      </vt:variant>
    </vt:vector>
  </HeadingPairs>
  <TitlesOfParts>
    <vt:vector size="30" baseType="lpstr">
      <vt:lpstr>Aptos</vt:lpstr>
      <vt:lpstr>Arial</vt:lpstr>
      <vt:lpstr>Calibri</vt:lpstr>
      <vt:lpstr>Calibri Light</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Writing Blogs </vt:lpstr>
      <vt:lpstr>Academic Blogs</vt:lpstr>
      <vt:lpstr>PowerPoint Presentation</vt:lpstr>
      <vt:lpstr>PowerPoint Presentation</vt:lpstr>
      <vt:lpstr>How do you write an academic blog post? </vt:lpstr>
      <vt:lpstr>PowerPoint Presentation</vt:lpstr>
      <vt:lpstr>PowerPoint Presentation</vt:lpstr>
      <vt:lpstr>PowerPoint Presentation</vt:lpstr>
      <vt:lpstr>PowerPoint Presentation</vt:lpstr>
      <vt:lpstr>PowerPoint Presentation</vt:lpstr>
      <vt:lpstr>PowerPoint Presentation</vt:lpstr>
      <vt:lpstr>How to write </vt:lpstr>
      <vt:lpstr>How to write</vt:lpstr>
      <vt:lpstr>What to write </vt:lpstr>
      <vt:lpstr>What to write </vt:lpstr>
      <vt:lpstr> “You don’t write because you want to say something. You write because you have something to say.” F. Scott Fitzgerald </vt:lpstr>
      <vt:lpstr>Blogs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Darren O'Connor</cp:lastModifiedBy>
  <cp:revision>5</cp:revision>
  <dcterms:created xsi:type="dcterms:W3CDTF">2024-09-09T10:46:02Z</dcterms:created>
  <dcterms:modified xsi:type="dcterms:W3CDTF">2026-01-23T13:29:09Z</dcterms:modified>
</cp:coreProperties>
</file>