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3"/>
  </p:notesMasterIdLst>
  <p:sldIdLst>
    <p:sldId id="256" r:id="rId2"/>
    <p:sldId id="257" r:id="rId3"/>
    <p:sldId id="259" r:id="rId4"/>
    <p:sldId id="260" r:id="rId5"/>
    <p:sldId id="261" r:id="rId6"/>
    <p:sldId id="272" r:id="rId7"/>
    <p:sldId id="264" r:id="rId8"/>
    <p:sldId id="265" r:id="rId9"/>
    <p:sldId id="266" r:id="rId10"/>
    <p:sldId id="267" r:id="rId11"/>
    <p:sldId id="268" r:id="rId12"/>
    <p:sldId id="269" r:id="rId13"/>
    <p:sldId id="270" r:id="rId14"/>
    <p:sldId id="271" r:id="rId15"/>
    <p:sldId id="273" r:id="rId16"/>
    <p:sldId id="258" r:id="rId17"/>
    <p:sldId id="262" r:id="rId18"/>
    <p:sldId id="26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D6471C-6670-6E4A-B044-CC0B142B4C66}" v="258" dt="2022-01-11T19:50:41.9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19"/>
  </p:normalViewPr>
  <p:slideViewPr>
    <p:cSldViewPr snapToGrid="0" snapToObjects="1">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Davies (1904840)" userId="a53e20b7-0c08-49e9-b131-2a919bfd81e0" providerId="ADAL" clId="{27D6471C-6670-6E4A-B044-CC0B142B4C66}"/>
    <pc:docChg chg="undo custSel addSld delSld modSld sldOrd">
      <pc:chgData name="Matthew Davies (1904840)" userId="a53e20b7-0c08-49e9-b131-2a919bfd81e0" providerId="ADAL" clId="{27D6471C-6670-6E4A-B044-CC0B142B4C66}" dt="2022-01-11T19:51:20.020" v="11106" actId="478"/>
      <pc:docMkLst>
        <pc:docMk/>
      </pc:docMkLst>
      <pc:sldChg chg="addSp delSp modSp mod setBg">
        <pc:chgData name="Matthew Davies (1904840)" userId="a53e20b7-0c08-49e9-b131-2a919bfd81e0" providerId="ADAL" clId="{27D6471C-6670-6E4A-B044-CC0B142B4C66}" dt="2022-01-11T15:35:43.998" v="5998" actId="1076"/>
        <pc:sldMkLst>
          <pc:docMk/>
          <pc:sldMk cId="43409297" sldId="256"/>
        </pc:sldMkLst>
        <pc:spChg chg="mod">
          <ac:chgData name="Matthew Davies (1904840)" userId="a53e20b7-0c08-49e9-b131-2a919bfd81e0" providerId="ADAL" clId="{27D6471C-6670-6E4A-B044-CC0B142B4C66}" dt="2022-01-11T10:45:09.200" v="487" actId="1076"/>
          <ac:spMkLst>
            <pc:docMk/>
            <pc:sldMk cId="43409297" sldId="256"/>
            <ac:spMk id="2" creationId="{53C4656D-1E6F-354C-858B-BF3015082B27}"/>
          </ac:spMkLst>
        </pc:spChg>
        <pc:spChg chg="mod">
          <ac:chgData name="Matthew Davies (1904840)" userId="a53e20b7-0c08-49e9-b131-2a919bfd81e0" providerId="ADAL" clId="{27D6471C-6670-6E4A-B044-CC0B142B4C66}" dt="2022-01-11T15:35:43.998" v="5998" actId="1076"/>
          <ac:spMkLst>
            <pc:docMk/>
            <pc:sldMk cId="43409297" sldId="256"/>
            <ac:spMk id="3" creationId="{0183DD4C-6E45-C246-9CC2-9310C72EB85C}"/>
          </ac:spMkLst>
        </pc:spChg>
        <pc:spChg chg="add del mod">
          <ac:chgData name="Matthew Davies (1904840)" userId="a53e20b7-0c08-49e9-b131-2a919bfd81e0" providerId="ADAL" clId="{27D6471C-6670-6E4A-B044-CC0B142B4C66}" dt="2022-01-11T10:44:17.565" v="335"/>
          <ac:spMkLst>
            <pc:docMk/>
            <pc:sldMk cId="43409297" sldId="256"/>
            <ac:spMk id="4" creationId="{FFA23BA8-62B8-1043-B4A6-96B60BEBC665}"/>
          </ac:spMkLst>
        </pc:spChg>
      </pc:sldChg>
      <pc:sldChg chg="addSp delSp modSp new mod modNotesTx">
        <pc:chgData name="Matthew Davies (1904840)" userId="a53e20b7-0c08-49e9-b131-2a919bfd81e0" providerId="ADAL" clId="{27D6471C-6670-6E4A-B044-CC0B142B4C66}" dt="2022-01-11T19:15:07.169" v="10954" actId="20577"/>
        <pc:sldMkLst>
          <pc:docMk/>
          <pc:sldMk cId="2347499103" sldId="257"/>
        </pc:sldMkLst>
        <pc:spChg chg="mod">
          <ac:chgData name="Matthew Davies (1904840)" userId="a53e20b7-0c08-49e9-b131-2a919bfd81e0" providerId="ADAL" clId="{27D6471C-6670-6E4A-B044-CC0B142B4C66}" dt="2022-01-11T13:09:11.855" v="1754"/>
          <ac:spMkLst>
            <pc:docMk/>
            <pc:sldMk cId="2347499103" sldId="257"/>
            <ac:spMk id="2" creationId="{0130E8B6-1C4B-AF4D-8B63-45465E8C5953}"/>
          </ac:spMkLst>
        </pc:spChg>
        <pc:spChg chg="mod">
          <ac:chgData name="Matthew Davies (1904840)" userId="a53e20b7-0c08-49e9-b131-2a919bfd81e0" providerId="ADAL" clId="{27D6471C-6670-6E4A-B044-CC0B142B4C66}" dt="2022-01-11T18:30:45.403" v="10081" actId="20577"/>
          <ac:spMkLst>
            <pc:docMk/>
            <pc:sldMk cId="2347499103" sldId="257"/>
            <ac:spMk id="3" creationId="{83846BCE-D7F2-3A4A-8800-6FF1309FC434}"/>
          </ac:spMkLst>
        </pc:spChg>
        <pc:spChg chg="add del mod">
          <ac:chgData name="Matthew Davies (1904840)" userId="a53e20b7-0c08-49e9-b131-2a919bfd81e0" providerId="ADAL" clId="{27D6471C-6670-6E4A-B044-CC0B142B4C66}" dt="2022-01-11T10:48:50.346" v="598"/>
          <ac:spMkLst>
            <pc:docMk/>
            <pc:sldMk cId="2347499103" sldId="257"/>
            <ac:spMk id="4" creationId="{819D5FF9-D81E-9E4C-83F3-9F475E25924D}"/>
          </ac:spMkLst>
        </pc:spChg>
      </pc:sldChg>
      <pc:sldChg chg="modSp new mod setBg">
        <pc:chgData name="Matthew Davies (1904840)" userId="a53e20b7-0c08-49e9-b131-2a919bfd81e0" providerId="ADAL" clId="{27D6471C-6670-6E4A-B044-CC0B142B4C66}" dt="2022-01-11T18:33:45.344" v="10256"/>
        <pc:sldMkLst>
          <pc:docMk/>
          <pc:sldMk cId="3683050637" sldId="258"/>
        </pc:sldMkLst>
        <pc:spChg chg="mod">
          <ac:chgData name="Matthew Davies (1904840)" userId="a53e20b7-0c08-49e9-b131-2a919bfd81e0" providerId="ADAL" clId="{27D6471C-6670-6E4A-B044-CC0B142B4C66}" dt="2022-01-11T13:09:11.855" v="1754"/>
          <ac:spMkLst>
            <pc:docMk/>
            <pc:sldMk cId="3683050637" sldId="258"/>
            <ac:spMk id="2" creationId="{767E6D29-8A7F-7848-BA93-C51C42120D11}"/>
          </ac:spMkLst>
        </pc:spChg>
        <pc:spChg chg="mod">
          <ac:chgData name="Matthew Davies (1904840)" userId="a53e20b7-0c08-49e9-b131-2a919bfd81e0" providerId="ADAL" clId="{27D6471C-6670-6E4A-B044-CC0B142B4C66}" dt="2022-01-11T18:33:45.344" v="10256"/>
          <ac:spMkLst>
            <pc:docMk/>
            <pc:sldMk cId="3683050637" sldId="258"/>
            <ac:spMk id="3" creationId="{EFCE3040-B3F3-2948-B7E6-4184983AF12C}"/>
          </ac:spMkLst>
        </pc:spChg>
      </pc:sldChg>
      <pc:sldChg chg="modSp new mod modNotesTx">
        <pc:chgData name="Matthew Davies (1904840)" userId="a53e20b7-0c08-49e9-b131-2a919bfd81e0" providerId="ADAL" clId="{27D6471C-6670-6E4A-B044-CC0B142B4C66}" dt="2022-01-11T19:14:57.119" v="10952" actId="20577"/>
        <pc:sldMkLst>
          <pc:docMk/>
          <pc:sldMk cId="2319320855" sldId="259"/>
        </pc:sldMkLst>
        <pc:spChg chg="mod">
          <ac:chgData name="Matthew Davies (1904840)" userId="a53e20b7-0c08-49e9-b131-2a919bfd81e0" providerId="ADAL" clId="{27D6471C-6670-6E4A-B044-CC0B142B4C66}" dt="2022-01-11T13:09:11.855" v="1754"/>
          <ac:spMkLst>
            <pc:docMk/>
            <pc:sldMk cId="2319320855" sldId="259"/>
            <ac:spMk id="2" creationId="{59F34E44-43FD-1E49-9C73-BCEB70016067}"/>
          </ac:spMkLst>
        </pc:spChg>
        <pc:spChg chg="mod">
          <ac:chgData name="Matthew Davies (1904840)" userId="a53e20b7-0c08-49e9-b131-2a919bfd81e0" providerId="ADAL" clId="{27D6471C-6670-6E4A-B044-CC0B142B4C66}" dt="2022-01-11T19:11:35.818" v="10950" actId="20577"/>
          <ac:spMkLst>
            <pc:docMk/>
            <pc:sldMk cId="2319320855" sldId="259"/>
            <ac:spMk id="3" creationId="{BFD872F7-5910-4044-94CB-8C2D1E5AD0A1}"/>
          </ac:spMkLst>
        </pc:spChg>
      </pc:sldChg>
      <pc:sldChg chg="addSp modSp new mod setBg modNotesTx">
        <pc:chgData name="Matthew Davies (1904840)" userId="a53e20b7-0c08-49e9-b131-2a919bfd81e0" providerId="ADAL" clId="{27D6471C-6670-6E4A-B044-CC0B142B4C66}" dt="2022-01-11T19:14:48.486" v="10951" actId="20577"/>
        <pc:sldMkLst>
          <pc:docMk/>
          <pc:sldMk cId="3446958269" sldId="260"/>
        </pc:sldMkLst>
        <pc:spChg chg="mod">
          <ac:chgData name="Matthew Davies (1904840)" userId="a53e20b7-0c08-49e9-b131-2a919bfd81e0" providerId="ADAL" clId="{27D6471C-6670-6E4A-B044-CC0B142B4C66}" dt="2022-01-11T13:09:11.855" v="1754"/>
          <ac:spMkLst>
            <pc:docMk/>
            <pc:sldMk cId="3446958269" sldId="260"/>
            <ac:spMk id="2" creationId="{86C69C4F-6EAB-F946-9B03-A9C57C7C57C7}"/>
          </ac:spMkLst>
        </pc:spChg>
        <pc:spChg chg="mod">
          <ac:chgData name="Matthew Davies (1904840)" userId="a53e20b7-0c08-49e9-b131-2a919bfd81e0" providerId="ADAL" clId="{27D6471C-6670-6E4A-B044-CC0B142B4C66}" dt="2022-01-11T13:21:23.029" v="2341" actId="20577"/>
          <ac:spMkLst>
            <pc:docMk/>
            <pc:sldMk cId="3446958269" sldId="260"/>
            <ac:spMk id="3" creationId="{80AADB2A-12CB-644D-90C9-71799079969B}"/>
          </ac:spMkLst>
        </pc:spChg>
        <pc:picChg chg="add mod">
          <ac:chgData name="Matthew Davies (1904840)" userId="a53e20b7-0c08-49e9-b131-2a919bfd81e0" providerId="ADAL" clId="{27D6471C-6670-6E4A-B044-CC0B142B4C66}" dt="2022-01-11T13:18:55.168" v="2022" actId="14100"/>
          <ac:picMkLst>
            <pc:docMk/>
            <pc:sldMk cId="3446958269" sldId="260"/>
            <ac:picMk id="5" creationId="{9E7334E6-AF02-5D42-BF6E-7E88540C3C3D}"/>
          </ac:picMkLst>
        </pc:picChg>
      </pc:sldChg>
      <pc:sldChg chg="modSp new mod modNotesTx">
        <pc:chgData name="Matthew Davies (1904840)" userId="a53e20b7-0c08-49e9-b131-2a919bfd81e0" providerId="ADAL" clId="{27D6471C-6670-6E4A-B044-CC0B142B4C66}" dt="2022-01-11T19:18:04.309" v="10957" actId="20577"/>
        <pc:sldMkLst>
          <pc:docMk/>
          <pc:sldMk cId="1820271927" sldId="261"/>
        </pc:sldMkLst>
        <pc:spChg chg="mod">
          <ac:chgData name="Matthew Davies (1904840)" userId="a53e20b7-0c08-49e9-b131-2a919bfd81e0" providerId="ADAL" clId="{27D6471C-6670-6E4A-B044-CC0B142B4C66}" dt="2022-01-11T13:22:37.838" v="2418" actId="20577"/>
          <ac:spMkLst>
            <pc:docMk/>
            <pc:sldMk cId="1820271927" sldId="261"/>
            <ac:spMk id="2" creationId="{09C1D5EB-083B-6E4B-AF6B-99D95380397D}"/>
          </ac:spMkLst>
        </pc:spChg>
        <pc:spChg chg="mod">
          <ac:chgData name="Matthew Davies (1904840)" userId="a53e20b7-0c08-49e9-b131-2a919bfd81e0" providerId="ADAL" clId="{27D6471C-6670-6E4A-B044-CC0B142B4C66}" dt="2022-01-11T19:17:02.035" v="10956" actId="27636"/>
          <ac:spMkLst>
            <pc:docMk/>
            <pc:sldMk cId="1820271927" sldId="261"/>
            <ac:spMk id="3" creationId="{4637EDEF-4260-F54F-8385-FF3EBEC0F7C4}"/>
          </ac:spMkLst>
        </pc:spChg>
      </pc:sldChg>
      <pc:sldChg chg="modSp new mod setBg">
        <pc:chgData name="Matthew Davies (1904840)" userId="a53e20b7-0c08-49e9-b131-2a919bfd81e0" providerId="ADAL" clId="{27D6471C-6670-6E4A-B044-CC0B142B4C66}" dt="2022-01-11T18:30:23.353" v="10059" actId="27636"/>
        <pc:sldMkLst>
          <pc:docMk/>
          <pc:sldMk cId="1111962628" sldId="262"/>
        </pc:sldMkLst>
        <pc:spChg chg="mod">
          <ac:chgData name="Matthew Davies (1904840)" userId="a53e20b7-0c08-49e9-b131-2a919bfd81e0" providerId="ADAL" clId="{27D6471C-6670-6E4A-B044-CC0B142B4C66}" dt="2022-01-11T13:21:57.696" v="2382" actId="20577"/>
          <ac:spMkLst>
            <pc:docMk/>
            <pc:sldMk cId="1111962628" sldId="262"/>
            <ac:spMk id="2" creationId="{AF05058D-8B78-FE4C-8A89-04D8969D00CC}"/>
          </ac:spMkLst>
        </pc:spChg>
        <pc:spChg chg="mod">
          <ac:chgData name="Matthew Davies (1904840)" userId="a53e20b7-0c08-49e9-b131-2a919bfd81e0" providerId="ADAL" clId="{27D6471C-6670-6E4A-B044-CC0B142B4C66}" dt="2022-01-11T18:30:23.353" v="10059" actId="27636"/>
          <ac:spMkLst>
            <pc:docMk/>
            <pc:sldMk cId="1111962628" sldId="262"/>
            <ac:spMk id="3" creationId="{C764170B-ACD6-6942-9FFF-3AD591959628}"/>
          </ac:spMkLst>
        </pc:spChg>
      </pc:sldChg>
      <pc:sldChg chg="modSp new mod setBg">
        <pc:chgData name="Matthew Davies (1904840)" userId="a53e20b7-0c08-49e9-b131-2a919bfd81e0" providerId="ADAL" clId="{27D6471C-6670-6E4A-B044-CC0B142B4C66}" dt="2022-01-11T19:23:05.422" v="10968" actId="27636"/>
        <pc:sldMkLst>
          <pc:docMk/>
          <pc:sldMk cId="2456111386" sldId="263"/>
        </pc:sldMkLst>
        <pc:spChg chg="mod">
          <ac:chgData name="Matthew Davies (1904840)" userId="a53e20b7-0c08-49e9-b131-2a919bfd81e0" providerId="ADAL" clId="{27D6471C-6670-6E4A-B044-CC0B142B4C66}" dt="2022-01-11T13:21:49.306" v="2368" actId="20577"/>
          <ac:spMkLst>
            <pc:docMk/>
            <pc:sldMk cId="2456111386" sldId="263"/>
            <ac:spMk id="2" creationId="{DDD1402F-F234-7545-A4CF-1A1961654890}"/>
          </ac:spMkLst>
        </pc:spChg>
        <pc:spChg chg="mod">
          <ac:chgData name="Matthew Davies (1904840)" userId="a53e20b7-0c08-49e9-b131-2a919bfd81e0" providerId="ADAL" clId="{27D6471C-6670-6E4A-B044-CC0B142B4C66}" dt="2022-01-11T19:23:05.422" v="10968" actId="27636"/>
          <ac:spMkLst>
            <pc:docMk/>
            <pc:sldMk cId="2456111386" sldId="263"/>
            <ac:spMk id="3" creationId="{D3FDEB8C-B841-614C-8D12-B7CDC21FDD7F}"/>
          </ac:spMkLst>
        </pc:spChg>
      </pc:sldChg>
      <pc:sldChg chg="addSp delSp modSp new mod modNotesTx">
        <pc:chgData name="Matthew Davies (1904840)" userId="a53e20b7-0c08-49e9-b131-2a919bfd81e0" providerId="ADAL" clId="{27D6471C-6670-6E4A-B044-CC0B142B4C66}" dt="2022-01-11T19:27:31.844" v="10979" actId="20577"/>
        <pc:sldMkLst>
          <pc:docMk/>
          <pc:sldMk cId="322425358" sldId="264"/>
        </pc:sldMkLst>
        <pc:spChg chg="mod">
          <ac:chgData name="Matthew Davies (1904840)" userId="a53e20b7-0c08-49e9-b131-2a919bfd81e0" providerId="ADAL" clId="{27D6471C-6670-6E4A-B044-CC0B142B4C66}" dt="2022-01-11T14:01:43.424" v="3358" actId="122"/>
          <ac:spMkLst>
            <pc:docMk/>
            <pc:sldMk cId="322425358" sldId="264"/>
            <ac:spMk id="2" creationId="{D5398C99-A26C-224C-8140-D2E6D29A08F9}"/>
          </ac:spMkLst>
        </pc:spChg>
        <pc:spChg chg="add del mod">
          <ac:chgData name="Matthew Davies (1904840)" userId="a53e20b7-0c08-49e9-b131-2a919bfd81e0" providerId="ADAL" clId="{27D6471C-6670-6E4A-B044-CC0B142B4C66}" dt="2022-01-11T14:15:43.879" v="4234" actId="5793"/>
          <ac:spMkLst>
            <pc:docMk/>
            <pc:sldMk cId="322425358" sldId="264"/>
            <ac:spMk id="3" creationId="{6A33AB93-4A1F-884B-80AC-297912339734}"/>
          </ac:spMkLst>
        </pc:spChg>
        <pc:spChg chg="add del mod">
          <ac:chgData name="Matthew Davies (1904840)" userId="a53e20b7-0c08-49e9-b131-2a919bfd81e0" providerId="ADAL" clId="{27D6471C-6670-6E4A-B044-CC0B142B4C66}" dt="2022-01-11T14:03:25.391" v="3471" actId="767"/>
          <ac:spMkLst>
            <pc:docMk/>
            <pc:sldMk cId="322425358" sldId="264"/>
            <ac:spMk id="6" creationId="{03B2BF78-5514-0243-8F29-47F5E51254F1}"/>
          </ac:spMkLst>
        </pc:spChg>
        <pc:picChg chg="add del mod">
          <ac:chgData name="Matthew Davies (1904840)" userId="a53e20b7-0c08-49e9-b131-2a919bfd81e0" providerId="ADAL" clId="{27D6471C-6670-6E4A-B044-CC0B142B4C66}" dt="2022-01-11T14:03:25.399" v="3475" actId="931"/>
          <ac:picMkLst>
            <pc:docMk/>
            <pc:sldMk cId="322425358" sldId="264"/>
            <ac:picMk id="5" creationId="{38A3A58C-EB50-614F-8CB8-925E80387966}"/>
          </ac:picMkLst>
        </pc:picChg>
        <pc:picChg chg="add mod">
          <ac:chgData name="Matthew Davies (1904840)" userId="a53e20b7-0c08-49e9-b131-2a919bfd81e0" providerId="ADAL" clId="{27D6471C-6670-6E4A-B044-CC0B142B4C66}" dt="2022-01-11T14:16:13.174" v="4239" actId="1076"/>
          <ac:picMkLst>
            <pc:docMk/>
            <pc:sldMk cId="322425358" sldId="264"/>
            <ac:picMk id="8" creationId="{A6764A1B-B885-5D4D-B0DE-463B4ABDBD24}"/>
          </ac:picMkLst>
        </pc:picChg>
      </pc:sldChg>
      <pc:sldChg chg="addSp delSp modSp new mod modNotesTx">
        <pc:chgData name="Matthew Davies (1904840)" userId="a53e20b7-0c08-49e9-b131-2a919bfd81e0" providerId="ADAL" clId="{27D6471C-6670-6E4A-B044-CC0B142B4C66}" dt="2022-01-11T19:27:26.251" v="10978" actId="20577"/>
        <pc:sldMkLst>
          <pc:docMk/>
          <pc:sldMk cId="1466618260" sldId="265"/>
        </pc:sldMkLst>
        <pc:spChg chg="mod">
          <ac:chgData name="Matthew Davies (1904840)" userId="a53e20b7-0c08-49e9-b131-2a919bfd81e0" providerId="ADAL" clId="{27D6471C-6670-6E4A-B044-CC0B142B4C66}" dt="2022-01-11T14:13:02.764" v="4217" actId="20577"/>
          <ac:spMkLst>
            <pc:docMk/>
            <pc:sldMk cId="1466618260" sldId="265"/>
            <ac:spMk id="2" creationId="{DE82C5E5-D819-4C4A-B145-B676DBE8BB8E}"/>
          </ac:spMkLst>
        </pc:spChg>
        <pc:spChg chg="del">
          <ac:chgData name="Matthew Davies (1904840)" userId="a53e20b7-0c08-49e9-b131-2a919bfd81e0" providerId="ADAL" clId="{27D6471C-6670-6E4A-B044-CC0B142B4C66}" dt="2022-01-11T14:14:22.727" v="4218" actId="931"/>
          <ac:spMkLst>
            <pc:docMk/>
            <pc:sldMk cId="1466618260" sldId="265"/>
            <ac:spMk id="3" creationId="{0644F376-6A3C-5345-9488-C86C3A2AEEEC}"/>
          </ac:spMkLst>
        </pc:spChg>
        <pc:spChg chg="add mod">
          <ac:chgData name="Matthew Davies (1904840)" userId="a53e20b7-0c08-49e9-b131-2a919bfd81e0" providerId="ADAL" clId="{27D6471C-6670-6E4A-B044-CC0B142B4C66}" dt="2022-01-11T14:15:03.139" v="4224"/>
          <ac:spMkLst>
            <pc:docMk/>
            <pc:sldMk cId="1466618260" sldId="265"/>
            <ac:spMk id="6" creationId="{5D58D5F0-B0BA-1047-B670-8D514E3E2F62}"/>
          </ac:spMkLst>
        </pc:spChg>
        <pc:picChg chg="add mod">
          <ac:chgData name="Matthew Davies (1904840)" userId="a53e20b7-0c08-49e9-b131-2a919bfd81e0" providerId="ADAL" clId="{27D6471C-6670-6E4A-B044-CC0B142B4C66}" dt="2022-01-11T14:14:33.613" v="4222" actId="1076"/>
          <ac:picMkLst>
            <pc:docMk/>
            <pc:sldMk cId="1466618260" sldId="265"/>
            <ac:picMk id="5" creationId="{06BE4714-E14A-EE48-82CE-B97FE8F4CAAC}"/>
          </ac:picMkLst>
        </pc:picChg>
        <pc:picChg chg="add mod">
          <ac:chgData name="Matthew Davies (1904840)" userId="a53e20b7-0c08-49e9-b131-2a919bfd81e0" providerId="ADAL" clId="{27D6471C-6670-6E4A-B044-CC0B142B4C66}" dt="2022-01-11T14:15:30.777" v="4230" actId="1076"/>
          <ac:picMkLst>
            <pc:docMk/>
            <pc:sldMk cId="1466618260" sldId="265"/>
            <ac:picMk id="8" creationId="{73EF5362-F540-F545-8E9A-E26A817208B1}"/>
          </ac:picMkLst>
        </pc:picChg>
      </pc:sldChg>
      <pc:sldChg chg="addSp modSp new mod modNotesTx">
        <pc:chgData name="Matthew Davies (1904840)" userId="a53e20b7-0c08-49e9-b131-2a919bfd81e0" providerId="ADAL" clId="{27D6471C-6670-6E4A-B044-CC0B142B4C66}" dt="2022-01-11T19:31:17.646" v="10980" actId="20577"/>
        <pc:sldMkLst>
          <pc:docMk/>
          <pc:sldMk cId="3872239575" sldId="266"/>
        </pc:sldMkLst>
        <pc:spChg chg="mod">
          <ac:chgData name="Matthew Davies (1904840)" userId="a53e20b7-0c08-49e9-b131-2a919bfd81e0" providerId="ADAL" clId="{27D6471C-6670-6E4A-B044-CC0B142B4C66}" dt="2022-01-11T15:36:08.285" v="6014" actId="20577"/>
          <ac:spMkLst>
            <pc:docMk/>
            <pc:sldMk cId="3872239575" sldId="266"/>
            <ac:spMk id="2" creationId="{DBFCAAD3-165D-C047-8ED5-795D415A3B4C}"/>
          </ac:spMkLst>
        </pc:spChg>
        <pc:spChg chg="mod">
          <ac:chgData name="Matthew Davies (1904840)" userId="a53e20b7-0c08-49e9-b131-2a919bfd81e0" providerId="ADAL" clId="{27D6471C-6670-6E4A-B044-CC0B142B4C66}" dt="2022-01-11T15:27:06.968" v="5345" actId="5793"/>
          <ac:spMkLst>
            <pc:docMk/>
            <pc:sldMk cId="3872239575" sldId="266"/>
            <ac:spMk id="3" creationId="{8D3ADB75-C43E-7F4E-BA6F-DA50D37948BD}"/>
          </ac:spMkLst>
        </pc:spChg>
        <pc:picChg chg="add mod">
          <ac:chgData name="Matthew Davies (1904840)" userId="a53e20b7-0c08-49e9-b131-2a919bfd81e0" providerId="ADAL" clId="{27D6471C-6670-6E4A-B044-CC0B142B4C66}" dt="2022-01-11T15:23:35.674" v="5037" actId="14100"/>
          <ac:picMkLst>
            <pc:docMk/>
            <pc:sldMk cId="3872239575" sldId="266"/>
            <ac:picMk id="5" creationId="{CD57E9A6-9492-3F47-A5E9-FAA84FF67E9B}"/>
          </ac:picMkLst>
        </pc:picChg>
      </pc:sldChg>
      <pc:sldChg chg="addSp modSp new mod modNotesTx">
        <pc:chgData name="Matthew Davies (1904840)" userId="a53e20b7-0c08-49e9-b131-2a919bfd81e0" providerId="ADAL" clId="{27D6471C-6670-6E4A-B044-CC0B142B4C66}" dt="2022-01-11T19:36:31.745" v="10981" actId="20577"/>
        <pc:sldMkLst>
          <pc:docMk/>
          <pc:sldMk cId="4012405714" sldId="267"/>
        </pc:sldMkLst>
        <pc:spChg chg="mod">
          <ac:chgData name="Matthew Davies (1904840)" userId="a53e20b7-0c08-49e9-b131-2a919bfd81e0" providerId="ADAL" clId="{27D6471C-6670-6E4A-B044-CC0B142B4C66}" dt="2022-01-11T15:36:56.143" v="6029" actId="20577"/>
          <ac:spMkLst>
            <pc:docMk/>
            <pc:sldMk cId="4012405714" sldId="267"/>
            <ac:spMk id="2" creationId="{0D1E5672-C9C1-224F-8720-77045B71FCCB}"/>
          </ac:spMkLst>
        </pc:spChg>
        <pc:spChg chg="mod">
          <ac:chgData name="Matthew Davies (1904840)" userId="a53e20b7-0c08-49e9-b131-2a919bfd81e0" providerId="ADAL" clId="{27D6471C-6670-6E4A-B044-CC0B142B4C66}" dt="2022-01-11T17:53:11.168" v="8992" actId="20577"/>
          <ac:spMkLst>
            <pc:docMk/>
            <pc:sldMk cId="4012405714" sldId="267"/>
            <ac:spMk id="3" creationId="{CCF34115-8A09-294C-954B-F7BEE8F34FC8}"/>
          </ac:spMkLst>
        </pc:spChg>
        <pc:picChg chg="add mod">
          <ac:chgData name="Matthew Davies (1904840)" userId="a53e20b7-0c08-49e9-b131-2a919bfd81e0" providerId="ADAL" clId="{27D6471C-6670-6E4A-B044-CC0B142B4C66}" dt="2022-01-11T15:35:28.833" v="5997" actId="1076"/>
          <ac:picMkLst>
            <pc:docMk/>
            <pc:sldMk cId="4012405714" sldId="267"/>
            <ac:picMk id="5" creationId="{78B27F9F-51D9-464C-A766-3F286A0114AC}"/>
          </ac:picMkLst>
        </pc:picChg>
      </pc:sldChg>
      <pc:sldChg chg="addSp modSp new mod modNotesTx">
        <pc:chgData name="Matthew Davies (1904840)" userId="a53e20b7-0c08-49e9-b131-2a919bfd81e0" providerId="ADAL" clId="{27D6471C-6670-6E4A-B044-CC0B142B4C66}" dt="2022-01-11T19:40:44.365" v="11060" actId="20577"/>
        <pc:sldMkLst>
          <pc:docMk/>
          <pc:sldMk cId="3579238981" sldId="268"/>
        </pc:sldMkLst>
        <pc:spChg chg="mod">
          <ac:chgData name="Matthew Davies (1904840)" userId="a53e20b7-0c08-49e9-b131-2a919bfd81e0" providerId="ADAL" clId="{27D6471C-6670-6E4A-B044-CC0B142B4C66}" dt="2022-01-11T15:37:06.741" v="6042" actId="20577"/>
          <ac:spMkLst>
            <pc:docMk/>
            <pc:sldMk cId="3579238981" sldId="268"/>
            <ac:spMk id="2" creationId="{AE4898C3-B487-A645-8F89-0130441FF314}"/>
          </ac:spMkLst>
        </pc:spChg>
        <pc:spChg chg="mod">
          <ac:chgData name="Matthew Davies (1904840)" userId="a53e20b7-0c08-49e9-b131-2a919bfd81e0" providerId="ADAL" clId="{27D6471C-6670-6E4A-B044-CC0B142B4C66}" dt="2022-01-11T15:47:10.272" v="6640" actId="27636"/>
          <ac:spMkLst>
            <pc:docMk/>
            <pc:sldMk cId="3579238981" sldId="268"/>
            <ac:spMk id="3" creationId="{0A7C78B7-A9C3-8A45-9880-19FCDB17A4E4}"/>
          </ac:spMkLst>
        </pc:spChg>
        <pc:picChg chg="add mod">
          <ac:chgData name="Matthew Davies (1904840)" userId="a53e20b7-0c08-49e9-b131-2a919bfd81e0" providerId="ADAL" clId="{27D6471C-6670-6E4A-B044-CC0B142B4C66}" dt="2022-01-11T15:47:15.998" v="6641" actId="1076"/>
          <ac:picMkLst>
            <pc:docMk/>
            <pc:sldMk cId="3579238981" sldId="268"/>
            <ac:picMk id="5" creationId="{ED75129F-719A-404C-8136-21BE39FE05FC}"/>
          </ac:picMkLst>
        </pc:picChg>
      </pc:sldChg>
      <pc:sldChg chg="addSp modSp new mod modNotesTx">
        <pc:chgData name="Matthew Davies (1904840)" userId="a53e20b7-0c08-49e9-b131-2a919bfd81e0" providerId="ADAL" clId="{27D6471C-6670-6E4A-B044-CC0B142B4C66}" dt="2022-01-11T19:40:34.507" v="11059" actId="20577"/>
        <pc:sldMkLst>
          <pc:docMk/>
          <pc:sldMk cId="4217319928" sldId="269"/>
        </pc:sldMkLst>
        <pc:spChg chg="mod">
          <ac:chgData name="Matthew Davies (1904840)" userId="a53e20b7-0c08-49e9-b131-2a919bfd81e0" providerId="ADAL" clId="{27D6471C-6670-6E4A-B044-CC0B142B4C66}" dt="2022-01-11T15:47:31.769" v="6661" actId="20577"/>
          <ac:spMkLst>
            <pc:docMk/>
            <pc:sldMk cId="4217319928" sldId="269"/>
            <ac:spMk id="2" creationId="{15F1A7BA-01F4-2F45-99C9-FD1FEE3DCCD5}"/>
          </ac:spMkLst>
        </pc:spChg>
        <pc:spChg chg="mod">
          <ac:chgData name="Matthew Davies (1904840)" userId="a53e20b7-0c08-49e9-b131-2a919bfd81e0" providerId="ADAL" clId="{27D6471C-6670-6E4A-B044-CC0B142B4C66}" dt="2022-01-11T15:56:43.528" v="7311" actId="14100"/>
          <ac:spMkLst>
            <pc:docMk/>
            <pc:sldMk cId="4217319928" sldId="269"/>
            <ac:spMk id="3" creationId="{2C0B1399-FE40-8743-A679-781931A02368}"/>
          </ac:spMkLst>
        </pc:spChg>
        <pc:spChg chg="add mod">
          <ac:chgData name="Matthew Davies (1904840)" userId="a53e20b7-0c08-49e9-b131-2a919bfd81e0" providerId="ADAL" clId="{27D6471C-6670-6E4A-B044-CC0B142B4C66}" dt="2022-01-11T17:58:08.618" v="9373" actId="20577"/>
          <ac:spMkLst>
            <pc:docMk/>
            <pc:sldMk cId="4217319928" sldId="269"/>
            <ac:spMk id="6" creationId="{41A75EF6-A457-434D-9B1A-DC51E76D9198}"/>
          </ac:spMkLst>
        </pc:spChg>
        <pc:picChg chg="add mod">
          <ac:chgData name="Matthew Davies (1904840)" userId="a53e20b7-0c08-49e9-b131-2a919bfd81e0" providerId="ADAL" clId="{27D6471C-6670-6E4A-B044-CC0B142B4C66}" dt="2022-01-11T15:56:49.956" v="7314" actId="1076"/>
          <ac:picMkLst>
            <pc:docMk/>
            <pc:sldMk cId="4217319928" sldId="269"/>
            <ac:picMk id="5" creationId="{595E8AF2-1FC2-C940-B079-5226606FB929}"/>
          </ac:picMkLst>
        </pc:picChg>
      </pc:sldChg>
      <pc:sldChg chg="addSp modSp new mod modNotesTx">
        <pc:chgData name="Matthew Davies (1904840)" userId="a53e20b7-0c08-49e9-b131-2a919bfd81e0" providerId="ADAL" clId="{27D6471C-6670-6E4A-B044-CC0B142B4C66}" dt="2022-01-11T19:43:17.487" v="11061" actId="20577"/>
        <pc:sldMkLst>
          <pc:docMk/>
          <pc:sldMk cId="3954702312" sldId="270"/>
        </pc:sldMkLst>
        <pc:spChg chg="mod">
          <ac:chgData name="Matthew Davies (1904840)" userId="a53e20b7-0c08-49e9-b131-2a919bfd81e0" providerId="ADAL" clId="{27D6471C-6670-6E4A-B044-CC0B142B4C66}" dt="2022-01-11T15:57:12.280" v="7367" actId="20577"/>
          <ac:spMkLst>
            <pc:docMk/>
            <pc:sldMk cId="3954702312" sldId="270"/>
            <ac:spMk id="2" creationId="{B6975FB5-1E37-5746-9D7E-C56AE9B41134}"/>
          </ac:spMkLst>
        </pc:spChg>
        <pc:spChg chg="mod">
          <ac:chgData name="Matthew Davies (1904840)" userId="a53e20b7-0c08-49e9-b131-2a919bfd81e0" providerId="ADAL" clId="{27D6471C-6670-6E4A-B044-CC0B142B4C66}" dt="2022-01-11T16:02:32.492" v="8180" actId="20577"/>
          <ac:spMkLst>
            <pc:docMk/>
            <pc:sldMk cId="3954702312" sldId="270"/>
            <ac:spMk id="3" creationId="{6DA7D9CD-C7E9-5D40-9D0D-0B418D3067B0}"/>
          </ac:spMkLst>
        </pc:spChg>
        <pc:spChg chg="add mod">
          <ac:chgData name="Matthew Davies (1904840)" userId="a53e20b7-0c08-49e9-b131-2a919bfd81e0" providerId="ADAL" clId="{27D6471C-6670-6E4A-B044-CC0B142B4C66}" dt="2022-01-11T18:02:38.934" v="9413" actId="14100"/>
          <ac:spMkLst>
            <pc:docMk/>
            <pc:sldMk cId="3954702312" sldId="270"/>
            <ac:spMk id="4" creationId="{7F0CA9CC-0DFF-524E-AAC9-46C39D3C2EA3}"/>
          </ac:spMkLst>
        </pc:spChg>
      </pc:sldChg>
      <pc:sldChg chg="addSp modSp new mod modNotesTx">
        <pc:chgData name="Matthew Davies (1904840)" userId="a53e20b7-0c08-49e9-b131-2a919bfd81e0" providerId="ADAL" clId="{27D6471C-6670-6E4A-B044-CC0B142B4C66}" dt="2022-01-11T19:44:59.181" v="11081" actId="20577"/>
        <pc:sldMkLst>
          <pc:docMk/>
          <pc:sldMk cId="3701589175" sldId="271"/>
        </pc:sldMkLst>
        <pc:spChg chg="mod">
          <ac:chgData name="Matthew Davies (1904840)" userId="a53e20b7-0c08-49e9-b131-2a919bfd81e0" providerId="ADAL" clId="{27D6471C-6670-6E4A-B044-CC0B142B4C66}" dt="2022-01-11T16:03:10.144" v="8208" actId="20577"/>
          <ac:spMkLst>
            <pc:docMk/>
            <pc:sldMk cId="3701589175" sldId="271"/>
            <ac:spMk id="2" creationId="{D81FA977-C003-8346-8359-BF1FA5C4F8DE}"/>
          </ac:spMkLst>
        </pc:spChg>
        <pc:spChg chg="mod">
          <ac:chgData name="Matthew Davies (1904840)" userId="a53e20b7-0c08-49e9-b131-2a919bfd81e0" providerId="ADAL" clId="{27D6471C-6670-6E4A-B044-CC0B142B4C66}" dt="2022-01-11T19:43:33.114" v="11080" actId="20577"/>
          <ac:spMkLst>
            <pc:docMk/>
            <pc:sldMk cId="3701589175" sldId="271"/>
            <ac:spMk id="3" creationId="{4897A1AE-3580-A24C-86ED-7AD7ED36D0F3}"/>
          </ac:spMkLst>
        </pc:spChg>
        <pc:picChg chg="add mod">
          <ac:chgData name="Matthew Davies (1904840)" userId="a53e20b7-0c08-49e9-b131-2a919bfd81e0" providerId="ADAL" clId="{27D6471C-6670-6E4A-B044-CC0B142B4C66}" dt="2022-01-11T16:08:02.607" v="8967" actId="1076"/>
          <ac:picMkLst>
            <pc:docMk/>
            <pc:sldMk cId="3701589175" sldId="271"/>
            <ac:picMk id="5" creationId="{2D89E80F-1388-794A-B558-24DD9AC84B37}"/>
          </ac:picMkLst>
        </pc:picChg>
      </pc:sldChg>
      <pc:sldChg chg="modSp new mod ord modNotesTx">
        <pc:chgData name="Matthew Davies (1904840)" userId="a53e20b7-0c08-49e9-b131-2a919bfd81e0" providerId="ADAL" clId="{27D6471C-6670-6E4A-B044-CC0B142B4C66}" dt="2022-01-11T19:24:11.857" v="10977" actId="20577"/>
        <pc:sldMkLst>
          <pc:docMk/>
          <pc:sldMk cId="1777974004" sldId="272"/>
        </pc:sldMkLst>
        <pc:spChg chg="mod">
          <ac:chgData name="Matthew Davies (1904840)" userId="a53e20b7-0c08-49e9-b131-2a919bfd81e0" providerId="ADAL" clId="{27D6471C-6670-6E4A-B044-CC0B142B4C66}" dt="2022-01-11T18:34:27.730" v="10309" actId="20577"/>
          <ac:spMkLst>
            <pc:docMk/>
            <pc:sldMk cId="1777974004" sldId="272"/>
            <ac:spMk id="2" creationId="{D33A8F89-5615-BD4A-8CFC-077F9F18DCDC}"/>
          </ac:spMkLst>
        </pc:spChg>
        <pc:spChg chg="mod">
          <ac:chgData name="Matthew Davies (1904840)" userId="a53e20b7-0c08-49e9-b131-2a919bfd81e0" providerId="ADAL" clId="{27D6471C-6670-6E4A-B044-CC0B142B4C66}" dt="2022-01-11T18:34:13.703" v="10282" actId="20577"/>
          <ac:spMkLst>
            <pc:docMk/>
            <pc:sldMk cId="1777974004" sldId="272"/>
            <ac:spMk id="3" creationId="{59CE1C79-C012-2C48-BD3A-222E696AD4F0}"/>
          </ac:spMkLst>
        </pc:spChg>
      </pc:sldChg>
      <pc:sldChg chg="addSp modSp new mod modNotesTx">
        <pc:chgData name="Matthew Davies (1904840)" userId="a53e20b7-0c08-49e9-b131-2a919bfd81e0" providerId="ADAL" clId="{27D6471C-6670-6E4A-B044-CC0B142B4C66}" dt="2022-01-11T18:43:19.769" v="10889" actId="14100"/>
        <pc:sldMkLst>
          <pc:docMk/>
          <pc:sldMk cId="2160677678" sldId="273"/>
        </pc:sldMkLst>
        <pc:spChg chg="mod">
          <ac:chgData name="Matthew Davies (1904840)" userId="a53e20b7-0c08-49e9-b131-2a919bfd81e0" providerId="ADAL" clId="{27D6471C-6670-6E4A-B044-CC0B142B4C66}" dt="2022-01-11T18:18:10.672" v="9927" actId="313"/>
          <ac:spMkLst>
            <pc:docMk/>
            <pc:sldMk cId="2160677678" sldId="273"/>
            <ac:spMk id="2" creationId="{358CB401-6833-394F-AC1A-6AD18876F90B}"/>
          </ac:spMkLst>
        </pc:spChg>
        <pc:spChg chg="mod">
          <ac:chgData name="Matthew Davies (1904840)" userId="a53e20b7-0c08-49e9-b131-2a919bfd81e0" providerId="ADAL" clId="{27D6471C-6670-6E4A-B044-CC0B142B4C66}" dt="2022-01-11T18:38:15.211" v="10803" actId="20577"/>
          <ac:spMkLst>
            <pc:docMk/>
            <pc:sldMk cId="2160677678" sldId="273"/>
            <ac:spMk id="3" creationId="{4A5F86A7-E55F-2A47-AEEB-5A657AEEDB3C}"/>
          </ac:spMkLst>
        </pc:spChg>
        <pc:picChg chg="add mod">
          <ac:chgData name="Matthew Davies (1904840)" userId="a53e20b7-0c08-49e9-b131-2a919bfd81e0" providerId="ADAL" clId="{27D6471C-6670-6E4A-B044-CC0B142B4C66}" dt="2022-01-11T18:40:08.954" v="10882" actId="1076"/>
          <ac:picMkLst>
            <pc:docMk/>
            <pc:sldMk cId="2160677678" sldId="273"/>
            <ac:picMk id="5" creationId="{A4C6A345-630F-4E4D-80EC-04C5DC3AE7A8}"/>
          </ac:picMkLst>
        </pc:picChg>
        <pc:picChg chg="add mod">
          <ac:chgData name="Matthew Davies (1904840)" userId="a53e20b7-0c08-49e9-b131-2a919bfd81e0" providerId="ADAL" clId="{27D6471C-6670-6E4A-B044-CC0B142B4C66}" dt="2022-01-11T18:43:19.769" v="10889" actId="14100"/>
          <ac:picMkLst>
            <pc:docMk/>
            <pc:sldMk cId="2160677678" sldId="273"/>
            <ac:picMk id="7" creationId="{9B1AE8DD-77B2-DF4B-9930-5EF92A184291}"/>
          </ac:picMkLst>
        </pc:picChg>
      </pc:sldChg>
      <pc:sldChg chg="new del ord">
        <pc:chgData name="Matthew Davies (1904840)" userId="a53e20b7-0c08-49e9-b131-2a919bfd81e0" providerId="ADAL" clId="{27D6471C-6670-6E4A-B044-CC0B142B4C66}" dt="2022-01-11T19:49:31.411" v="11084" actId="2696"/>
        <pc:sldMkLst>
          <pc:docMk/>
          <pc:sldMk cId="2208893382" sldId="274"/>
        </pc:sldMkLst>
      </pc:sldChg>
      <pc:sldChg chg="addSp delSp modSp new mod">
        <pc:chgData name="Matthew Davies (1904840)" userId="a53e20b7-0c08-49e9-b131-2a919bfd81e0" providerId="ADAL" clId="{27D6471C-6670-6E4A-B044-CC0B142B4C66}" dt="2022-01-11T19:50:21.533" v="11094" actId="14100"/>
        <pc:sldMkLst>
          <pc:docMk/>
          <pc:sldMk cId="2484629747" sldId="274"/>
        </pc:sldMkLst>
        <pc:spChg chg="del">
          <ac:chgData name="Matthew Davies (1904840)" userId="a53e20b7-0c08-49e9-b131-2a919bfd81e0" providerId="ADAL" clId="{27D6471C-6670-6E4A-B044-CC0B142B4C66}" dt="2022-01-11T19:49:37.710" v="11086"/>
          <ac:spMkLst>
            <pc:docMk/>
            <pc:sldMk cId="2484629747" sldId="274"/>
            <ac:spMk id="3" creationId="{C4DAF96E-3F64-454A-8A6B-ADE9F5D0D427}"/>
          </ac:spMkLst>
        </pc:spChg>
        <pc:spChg chg="add mod">
          <ac:chgData name="Matthew Davies (1904840)" userId="a53e20b7-0c08-49e9-b131-2a919bfd81e0" providerId="ADAL" clId="{27D6471C-6670-6E4A-B044-CC0B142B4C66}" dt="2022-01-11T19:49:37.710" v="11086"/>
          <ac:spMkLst>
            <pc:docMk/>
            <pc:sldMk cId="2484629747" sldId="274"/>
            <ac:spMk id="7" creationId="{B9142381-0761-C245-9A4F-DC3C27EAB69C}"/>
          </ac:spMkLst>
        </pc:spChg>
        <pc:spChg chg="add mod">
          <ac:chgData name="Matthew Davies (1904840)" userId="a53e20b7-0c08-49e9-b131-2a919bfd81e0" providerId="ADAL" clId="{27D6471C-6670-6E4A-B044-CC0B142B4C66}" dt="2022-01-11T19:49:37.710" v="11086"/>
          <ac:spMkLst>
            <pc:docMk/>
            <pc:sldMk cId="2484629747" sldId="274"/>
            <ac:spMk id="8" creationId="{802A110E-406B-5548-9034-6C0E6EC94886}"/>
          </ac:spMkLst>
        </pc:spChg>
        <pc:graphicFrameChg chg="add mod">
          <ac:chgData name="Matthew Davies (1904840)" userId="a53e20b7-0c08-49e9-b131-2a919bfd81e0" providerId="ADAL" clId="{27D6471C-6670-6E4A-B044-CC0B142B4C66}" dt="2022-01-11T19:49:37.710" v="11086"/>
          <ac:graphicFrameMkLst>
            <pc:docMk/>
            <pc:sldMk cId="2484629747" sldId="274"/>
            <ac:graphicFrameMk id="4" creationId="{801E9DC8-B168-244E-8E99-6E225C35EF52}"/>
          </ac:graphicFrameMkLst>
        </pc:graphicFrameChg>
        <pc:graphicFrameChg chg="add mod modGraphic">
          <ac:chgData name="Matthew Davies (1904840)" userId="a53e20b7-0c08-49e9-b131-2a919bfd81e0" providerId="ADAL" clId="{27D6471C-6670-6E4A-B044-CC0B142B4C66}" dt="2022-01-11T19:50:21.533" v="11094" actId="14100"/>
          <ac:graphicFrameMkLst>
            <pc:docMk/>
            <pc:sldMk cId="2484629747" sldId="274"/>
            <ac:graphicFrameMk id="5" creationId="{AC4850AC-DA75-BD4C-AF7F-12443496D28D}"/>
          </ac:graphicFrameMkLst>
        </pc:graphicFrameChg>
        <pc:graphicFrameChg chg="add del mod modGraphic">
          <ac:chgData name="Matthew Davies (1904840)" userId="a53e20b7-0c08-49e9-b131-2a919bfd81e0" providerId="ADAL" clId="{27D6471C-6670-6E4A-B044-CC0B142B4C66}" dt="2022-01-11T19:50:12.017" v="11092" actId="478"/>
          <ac:graphicFrameMkLst>
            <pc:docMk/>
            <pc:sldMk cId="2484629747" sldId="274"/>
            <ac:graphicFrameMk id="6" creationId="{5AD5382B-CBE7-0E40-996E-77346606F824}"/>
          </ac:graphicFrameMkLst>
        </pc:graphicFrameChg>
        <pc:picChg chg="add mod">
          <ac:chgData name="Matthew Davies (1904840)" userId="a53e20b7-0c08-49e9-b131-2a919bfd81e0" providerId="ADAL" clId="{27D6471C-6670-6E4A-B044-CC0B142B4C66}" dt="2022-01-11T19:49:37.710" v="11086"/>
          <ac:picMkLst>
            <pc:docMk/>
            <pc:sldMk cId="2484629747" sldId="274"/>
            <ac:picMk id="1025" creationId="{D9A57A79-AE42-FB40-B6ED-903B1ABC92C9}"/>
          </ac:picMkLst>
        </pc:picChg>
      </pc:sldChg>
      <pc:sldChg chg="addSp modSp new mod">
        <pc:chgData name="Matthew Davies (1904840)" userId="a53e20b7-0c08-49e9-b131-2a919bfd81e0" providerId="ADAL" clId="{27D6471C-6670-6E4A-B044-CC0B142B4C66}" dt="2022-01-11T19:50:26.782" v="11095" actId="14100"/>
        <pc:sldMkLst>
          <pc:docMk/>
          <pc:sldMk cId="2119161627" sldId="275"/>
        </pc:sldMkLst>
        <pc:graphicFrameChg chg="add mod modGraphic">
          <ac:chgData name="Matthew Davies (1904840)" userId="a53e20b7-0c08-49e9-b131-2a919bfd81e0" providerId="ADAL" clId="{27D6471C-6670-6E4A-B044-CC0B142B4C66}" dt="2022-01-11T19:50:26.782" v="11095" actId="14100"/>
          <ac:graphicFrameMkLst>
            <pc:docMk/>
            <pc:sldMk cId="2119161627" sldId="275"/>
            <ac:graphicFrameMk id="4" creationId="{000E6DB9-070A-4446-A35C-B9C3A540D1D8}"/>
          </ac:graphicFrameMkLst>
        </pc:graphicFrameChg>
      </pc:sldChg>
      <pc:sldChg chg="addSp delSp modSp new mod">
        <pc:chgData name="Matthew Davies (1904840)" userId="a53e20b7-0c08-49e9-b131-2a919bfd81e0" providerId="ADAL" clId="{27D6471C-6670-6E4A-B044-CC0B142B4C66}" dt="2022-01-11T19:51:20.020" v="11106" actId="478"/>
        <pc:sldMkLst>
          <pc:docMk/>
          <pc:sldMk cId="1590992047" sldId="276"/>
        </pc:sldMkLst>
        <pc:spChg chg="del">
          <ac:chgData name="Matthew Davies (1904840)" userId="a53e20b7-0c08-49e9-b131-2a919bfd81e0" providerId="ADAL" clId="{27D6471C-6670-6E4A-B044-CC0B142B4C66}" dt="2022-01-11T19:50:41.971" v="11097"/>
          <ac:spMkLst>
            <pc:docMk/>
            <pc:sldMk cId="1590992047" sldId="276"/>
            <ac:spMk id="2" creationId="{CD489743-8D72-D247-BB39-8E19C4A7B719}"/>
          </ac:spMkLst>
        </pc:spChg>
        <pc:spChg chg="del">
          <ac:chgData name="Matthew Davies (1904840)" userId="a53e20b7-0c08-49e9-b131-2a919bfd81e0" providerId="ADAL" clId="{27D6471C-6670-6E4A-B044-CC0B142B4C66}" dt="2022-01-11T19:50:41.971" v="11097"/>
          <ac:spMkLst>
            <pc:docMk/>
            <pc:sldMk cId="1590992047" sldId="276"/>
            <ac:spMk id="3" creationId="{06AD0E34-0089-9D42-9841-2B6B2028E1C4}"/>
          </ac:spMkLst>
        </pc:spChg>
        <pc:spChg chg="add mod">
          <ac:chgData name="Matthew Davies (1904840)" userId="a53e20b7-0c08-49e9-b131-2a919bfd81e0" providerId="ADAL" clId="{27D6471C-6670-6E4A-B044-CC0B142B4C66}" dt="2022-01-11T19:50:41.971" v="11097"/>
          <ac:spMkLst>
            <pc:docMk/>
            <pc:sldMk cId="1590992047" sldId="276"/>
            <ac:spMk id="7" creationId="{7760A088-887F-5F45-8C1F-31905B61E460}"/>
          </ac:spMkLst>
        </pc:spChg>
        <pc:spChg chg="add mod">
          <ac:chgData name="Matthew Davies (1904840)" userId="a53e20b7-0c08-49e9-b131-2a919bfd81e0" providerId="ADAL" clId="{27D6471C-6670-6E4A-B044-CC0B142B4C66}" dt="2022-01-11T19:51:20.020" v="11106" actId="478"/>
          <ac:spMkLst>
            <pc:docMk/>
            <pc:sldMk cId="1590992047" sldId="276"/>
            <ac:spMk id="9" creationId="{E7F0AE81-55F3-C648-8AF7-13750B10AB86}"/>
          </ac:spMkLst>
        </pc:spChg>
        <pc:graphicFrameChg chg="add del mod">
          <ac:chgData name="Matthew Davies (1904840)" userId="a53e20b7-0c08-49e9-b131-2a919bfd81e0" providerId="ADAL" clId="{27D6471C-6670-6E4A-B044-CC0B142B4C66}" dt="2022-01-11T19:51:20.020" v="11106" actId="478"/>
          <ac:graphicFrameMkLst>
            <pc:docMk/>
            <pc:sldMk cId="1590992047" sldId="276"/>
            <ac:graphicFrameMk id="4" creationId="{BC7840B1-F72C-1943-961B-C7A8521B9A0E}"/>
          </ac:graphicFrameMkLst>
        </pc:graphicFrameChg>
        <pc:graphicFrameChg chg="add mod modGraphic">
          <ac:chgData name="Matthew Davies (1904840)" userId="a53e20b7-0c08-49e9-b131-2a919bfd81e0" providerId="ADAL" clId="{27D6471C-6670-6E4A-B044-CC0B142B4C66}" dt="2022-01-11T19:51:07.734" v="11103" actId="1076"/>
          <ac:graphicFrameMkLst>
            <pc:docMk/>
            <pc:sldMk cId="1590992047" sldId="276"/>
            <ac:graphicFrameMk id="5" creationId="{4ADD124F-24E3-F743-88F7-83450E1799DA}"/>
          </ac:graphicFrameMkLst>
        </pc:graphicFrameChg>
        <pc:graphicFrameChg chg="add mod modGraphic">
          <ac:chgData name="Matthew Davies (1904840)" userId="a53e20b7-0c08-49e9-b131-2a919bfd81e0" providerId="ADAL" clId="{27D6471C-6670-6E4A-B044-CC0B142B4C66}" dt="2022-01-11T19:51:15.539" v="11105" actId="14100"/>
          <ac:graphicFrameMkLst>
            <pc:docMk/>
            <pc:sldMk cId="1590992047" sldId="276"/>
            <ac:graphicFrameMk id="6" creationId="{55EB14EB-1C63-8545-AD17-9C517386BD4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DF7E57-2F43-1E42-998E-D3E833DB4004}" type="datetimeFigureOut">
              <a:rPr lang="en-US" smtClean="0"/>
              <a:t>1/11/22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2E358F-4645-6A49-B26A-B0CED24F9987}" type="slidenum">
              <a:rPr lang="en-US" smtClean="0"/>
              <a:t>‹#›</a:t>
            </a:fld>
            <a:endParaRPr lang="en-US"/>
          </a:p>
        </p:txBody>
      </p:sp>
    </p:spTree>
    <p:extLst>
      <p:ext uri="{BB962C8B-B14F-4D97-AF65-F5344CB8AC3E}">
        <p14:creationId xmlns:p14="http://schemas.microsoft.com/office/powerpoint/2010/main" val="3643212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2</a:t>
            </a:fld>
            <a:endParaRPr lang="en-US"/>
          </a:p>
        </p:txBody>
      </p:sp>
    </p:spTree>
    <p:extLst>
      <p:ext uri="{BB962C8B-B14F-4D97-AF65-F5344CB8AC3E}">
        <p14:creationId xmlns:p14="http://schemas.microsoft.com/office/powerpoint/2010/main" val="613661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3</a:t>
            </a:fld>
            <a:endParaRPr lang="en-US"/>
          </a:p>
        </p:txBody>
      </p:sp>
    </p:spTree>
    <p:extLst>
      <p:ext uri="{BB962C8B-B14F-4D97-AF65-F5344CB8AC3E}">
        <p14:creationId xmlns:p14="http://schemas.microsoft.com/office/powerpoint/2010/main" val="1158928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4</a:t>
            </a:fld>
            <a:endParaRPr lang="en-US"/>
          </a:p>
        </p:txBody>
      </p:sp>
    </p:spTree>
    <p:extLst>
      <p:ext uri="{BB962C8B-B14F-4D97-AF65-F5344CB8AC3E}">
        <p14:creationId xmlns:p14="http://schemas.microsoft.com/office/powerpoint/2010/main" val="1461839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5</a:t>
            </a:fld>
            <a:endParaRPr lang="en-US"/>
          </a:p>
        </p:txBody>
      </p:sp>
    </p:spTree>
    <p:extLst>
      <p:ext uri="{BB962C8B-B14F-4D97-AF65-F5344CB8AC3E}">
        <p14:creationId xmlns:p14="http://schemas.microsoft.com/office/powerpoint/2010/main" val="1232756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6</a:t>
            </a:fld>
            <a:endParaRPr lang="en-US"/>
          </a:p>
        </p:txBody>
      </p:sp>
    </p:spTree>
    <p:extLst>
      <p:ext uri="{BB962C8B-B14F-4D97-AF65-F5344CB8AC3E}">
        <p14:creationId xmlns:p14="http://schemas.microsoft.com/office/powerpoint/2010/main" val="2535741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7</a:t>
            </a:fld>
            <a:endParaRPr lang="en-US"/>
          </a:p>
        </p:txBody>
      </p:sp>
    </p:spTree>
    <p:extLst>
      <p:ext uri="{BB962C8B-B14F-4D97-AF65-F5344CB8AC3E}">
        <p14:creationId xmlns:p14="http://schemas.microsoft.com/office/powerpoint/2010/main" val="4009966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8</a:t>
            </a:fld>
            <a:endParaRPr lang="en-US"/>
          </a:p>
        </p:txBody>
      </p:sp>
    </p:spTree>
    <p:extLst>
      <p:ext uri="{BB962C8B-B14F-4D97-AF65-F5344CB8AC3E}">
        <p14:creationId xmlns:p14="http://schemas.microsoft.com/office/powerpoint/2010/main" val="3084952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9</a:t>
            </a:fld>
            <a:endParaRPr lang="en-US"/>
          </a:p>
        </p:txBody>
      </p:sp>
    </p:spTree>
    <p:extLst>
      <p:ext uri="{BB962C8B-B14F-4D97-AF65-F5344CB8AC3E}">
        <p14:creationId xmlns:p14="http://schemas.microsoft.com/office/powerpoint/2010/main" val="315849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10</a:t>
            </a:fld>
            <a:endParaRPr lang="en-US"/>
          </a:p>
        </p:txBody>
      </p:sp>
    </p:spTree>
    <p:extLst>
      <p:ext uri="{BB962C8B-B14F-4D97-AF65-F5344CB8AC3E}">
        <p14:creationId xmlns:p14="http://schemas.microsoft.com/office/powerpoint/2010/main" val="3709635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11</a:t>
            </a:fld>
            <a:endParaRPr lang="en-US"/>
          </a:p>
        </p:txBody>
      </p:sp>
    </p:spTree>
    <p:extLst>
      <p:ext uri="{BB962C8B-B14F-4D97-AF65-F5344CB8AC3E}">
        <p14:creationId xmlns:p14="http://schemas.microsoft.com/office/powerpoint/2010/main" val="16957626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12</a:t>
            </a:fld>
            <a:endParaRPr lang="en-US"/>
          </a:p>
        </p:txBody>
      </p:sp>
    </p:spTree>
    <p:extLst>
      <p:ext uri="{BB962C8B-B14F-4D97-AF65-F5344CB8AC3E}">
        <p14:creationId xmlns:p14="http://schemas.microsoft.com/office/powerpoint/2010/main" val="35734240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13</a:t>
            </a:fld>
            <a:endParaRPr lang="en-US"/>
          </a:p>
        </p:txBody>
      </p:sp>
    </p:spTree>
    <p:extLst>
      <p:ext uri="{BB962C8B-B14F-4D97-AF65-F5344CB8AC3E}">
        <p14:creationId xmlns:p14="http://schemas.microsoft.com/office/powerpoint/2010/main" val="1641044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14</a:t>
            </a:fld>
            <a:endParaRPr lang="en-US"/>
          </a:p>
        </p:txBody>
      </p:sp>
    </p:spTree>
    <p:extLst>
      <p:ext uri="{BB962C8B-B14F-4D97-AF65-F5344CB8AC3E}">
        <p14:creationId xmlns:p14="http://schemas.microsoft.com/office/powerpoint/2010/main" val="598048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they have encountered and been </a:t>
            </a:r>
            <a:r>
              <a:rPr lang="en-US" dirty="0" err="1"/>
              <a:t>managedly</a:t>
            </a:r>
            <a:r>
              <a:rPr lang="en-US" dirty="0"/>
              <a:t> exposed to during the previous weeks lessons</a:t>
            </a:r>
          </a:p>
          <a:p>
            <a:r>
              <a:rPr lang="en-US" dirty="0"/>
              <a:t>They can focus on partaking in activities that are not available to us on the school grounds</a:t>
            </a:r>
          </a:p>
          <a:p>
            <a:r>
              <a:rPr lang="en-US" dirty="0"/>
              <a:t>As well as being respectful to the environment that they are in </a:t>
            </a:r>
          </a:p>
          <a:p>
            <a:endParaRPr lang="en-US" dirty="0"/>
          </a:p>
        </p:txBody>
      </p:sp>
      <p:sp>
        <p:nvSpPr>
          <p:cNvPr id="4" name="Slide Number Placeholder 3"/>
          <p:cNvSpPr>
            <a:spLocks noGrp="1"/>
          </p:cNvSpPr>
          <p:nvPr>
            <p:ph type="sldNum" sz="quarter" idx="5"/>
          </p:nvPr>
        </p:nvSpPr>
        <p:spPr/>
        <p:txBody>
          <a:bodyPr/>
          <a:lstStyle/>
          <a:p>
            <a:fld id="{322E358F-4645-6A49-B26A-B0CED24F9987}" type="slidenum">
              <a:rPr lang="en-US" smtClean="0"/>
              <a:t>15</a:t>
            </a:fld>
            <a:endParaRPr lang="en-US"/>
          </a:p>
        </p:txBody>
      </p:sp>
    </p:spTree>
    <p:extLst>
      <p:ext uri="{BB962C8B-B14F-4D97-AF65-F5344CB8AC3E}">
        <p14:creationId xmlns:p14="http://schemas.microsoft.com/office/powerpoint/2010/main" val="374660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3023942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305713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2827554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181630D-6358-B646-8DDE-F040D46455F8}" type="datetimeFigureOut">
              <a:rPr lang="en-US" smtClean="0"/>
              <a:t>1/10/22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2891946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181630D-6358-B646-8DDE-F040D46455F8}" type="datetimeFigureOut">
              <a:rPr lang="en-US" smtClean="0"/>
              <a:t>1/10/22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2066763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2181143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92467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594503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181630D-6358-B646-8DDE-F040D46455F8}" type="datetimeFigureOut">
              <a:rPr lang="en-US" smtClean="0"/>
              <a:t>1/10/22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1748318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181630D-6358-B646-8DDE-F040D46455F8}" type="datetimeFigureOut">
              <a:rPr lang="en-US" smtClean="0"/>
              <a:t>1/10/22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2631797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1308240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51947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334326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23242802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2209719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3629590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81630D-6358-B646-8DDE-F040D46455F8}"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347EA2-3168-A448-BFE7-83C90B4E946E}" type="slidenum">
              <a:rPr lang="en-US" smtClean="0"/>
              <a:t>‹#›</a:t>
            </a:fld>
            <a:endParaRPr lang="en-US"/>
          </a:p>
        </p:txBody>
      </p:sp>
    </p:spTree>
    <p:extLst>
      <p:ext uri="{BB962C8B-B14F-4D97-AF65-F5344CB8AC3E}">
        <p14:creationId xmlns:p14="http://schemas.microsoft.com/office/powerpoint/2010/main" val="3882434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181630D-6358-B646-8DDE-F040D46455F8}" type="datetimeFigureOut">
              <a:rPr lang="en-US" smtClean="0"/>
              <a:t>1/10/22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0347EA2-3168-A448-BFE7-83C90B4E946E}" type="slidenum">
              <a:rPr lang="en-US" smtClean="0"/>
              <a:t>‹#›</a:t>
            </a:fld>
            <a:endParaRPr lang="en-US"/>
          </a:p>
        </p:txBody>
      </p:sp>
    </p:spTree>
    <p:extLst>
      <p:ext uri="{BB962C8B-B14F-4D97-AF65-F5344CB8AC3E}">
        <p14:creationId xmlns:p14="http://schemas.microsoft.com/office/powerpoint/2010/main" val="349225906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brightnessContrast contrast="-31000"/>
                    </a14:imgEffect>
                  </a14:imgLayer>
                </a14:imgProps>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4656D-1E6F-354C-858B-BF3015082B27}"/>
              </a:ext>
            </a:extLst>
          </p:cNvPr>
          <p:cNvSpPr>
            <a:spLocks noGrp="1"/>
          </p:cNvSpPr>
          <p:nvPr>
            <p:ph type="ctrTitle"/>
          </p:nvPr>
        </p:nvSpPr>
        <p:spPr>
          <a:xfrm>
            <a:off x="2039540" y="242888"/>
            <a:ext cx="5455446" cy="1357312"/>
          </a:xfrm>
          <a:noFill/>
          <a:ln>
            <a:noFill/>
          </a:ln>
          <a:effectLst>
            <a:softEdge rad="12700"/>
          </a:effectLst>
        </p:spPr>
        <p:txBody>
          <a:bodyPr>
            <a:normAutofit/>
          </a:bodyPr>
          <a:lstStyle/>
          <a:p>
            <a:r>
              <a:rPr lang="en-US" sz="3600" dirty="0">
                <a:solidFill>
                  <a:schemeClr val="bg1"/>
                </a:solidFill>
              </a:rPr>
              <a:t>My Adventurous learning unit of work</a:t>
            </a:r>
          </a:p>
        </p:txBody>
      </p:sp>
      <p:sp>
        <p:nvSpPr>
          <p:cNvPr id="3" name="Subtitle 2">
            <a:extLst>
              <a:ext uri="{FF2B5EF4-FFF2-40B4-BE49-F238E27FC236}">
                <a16:creationId xmlns:a16="http://schemas.microsoft.com/office/drawing/2014/main" id="{0183DD4C-6E45-C246-9CC2-9310C72EB85C}"/>
              </a:ext>
            </a:extLst>
          </p:cNvPr>
          <p:cNvSpPr>
            <a:spLocks noGrp="1"/>
          </p:cNvSpPr>
          <p:nvPr>
            <p:ph type="subTitle" idx="1"/>
          </p:nvPr>
        </p:nvSpPr>
        <p:spPr>
          <a:xfrm>
            <a:off x="937991" y="5935219"/>
            <a:ext cx="2962275" cy="584200"/>
          </a:xfrm>
        </p:spPr>
        <p:txBody>
          <a:bodyPr/>
          <a:lstStyle/>
          <a:p>
            <a:r>
              <a:rPr lang="en-US" dirty="0">
                <a:solidFill>
                  <a:schemeClr val="bg1"/>
                </a:solidFill>
              </a:rPr>
              <a:t>By Matthew Davies</a:t>
            </a:r>
          </a:p>
        </p:txBody>
      </p:sp>
    </p:spTree>
    <p:extLst>
      <p:ext uri="{BB962C8B-B14F-4D97-AF65-F5344CB8AC3E}">
        <p14:creationId xmlns:p14="http://schemas.microsoft.com/office/powerpoint/2010/main" val="43409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E8B6-1C4B-AF4D-8B63-45465E8C5953}"/>
              </a:ext>
            </a:extLst>
          </p:cNvPr>
          <p:cNvSpPr>
            <a:spLocks noGrp="1"/>
          </p:cNvSpPr>
          <p:nvPr>
            <p:ph type="title"/>
          </p:nvPr>
        </p:nvSpPr>
        <p:spPr/>
        <p:txBody>
          <a:bodyPr/>
          <a:lstStyle/>
          <a:p>
            <a:pPr algn="ctr"/>
            <a:r>
              <a:rPr lang="en-US" sz="6000" dirty="0"/>
              <a:t>Recap</a:t>
            </a:r>
          </a:p>
        </p:txBody>
      </p:sp>
      <p:sp>
        <p:nvSpPr>
          <p:cNvPr id="3" name="Content Placeholder 2">
            <a:extLst>
              <a:ext uri="{FF2B5EF4-FFF2-40B4-BE49-F238E27FC236}">
                <a16:creationId xmlns:a16="http://schemas.microsoft.com/office/drawing/2014/main" id="{83846BCE-D7F2-3A4A-8800-6FF1309FC434}"/>
              </a:ext>
            </a:extLst>
          </p:cNvPr>
          <p:cNvSpPr>
            <a:spLocks noGrp="1"/>
          </p:cNvSpPr>
          <p:nvPr>
            <p:ph idx="1"/>
          </p:nvPr>
        </p:nvSpPr>
        <p:spPr>
          <a:xfrm>
            <a:off x="1103312" y="1443038"/>
            <a:ext cx="8946541" cy="4805362"/>
          </a:xfrm>
        </p:spPr>
        <p:txBody>
          <a:bodyPr>
            <a:noAutofit/>
          </a:bodyPr>
          <a:lstStyle/>
          <a:p>
            <a:r>
              <a:rPr lang="en-US" sz="2200" dirty="0"/>
              <a:t>Woodland clearing- Used for unstructured play (De Rossi, 2015)</a:t>
            </a:r>
          </a:p>
          <a:p>
            <a:endParaRPr lang="en-US" sz="2200" dirty="0"/>
          </a:p>
          <a:p>
            <a:r>
              <a:rPr lang="en-US" sz="2200" dirty="0"/>
              <a:t>Forest school- Can enhance children’s </a:t>
            </a:r>
            <a:r>
              <a:rPr lang="en-GB" sz="2200" dirty="0"/>
              <a:t>confidence, motivation and concentration, language and communication and physical skills (Mann et al, 2021)</a:t>
            </a:r>
          </a:p>
          <a:p>
            <a:endParaRPr lang="en-US" sz="2200" dirty="0"/>
          </a:p>
          <a:p>
            <a:r>
              <a:rPr lang="en-US" sz="2200" dirty="0"/>
              <a:t>Bike track, Rock climbing wall- Working together instead of against each other will improve their communication skills as well as team building (Clough, 2016)</a:t>
            </a:r>
          </a:p>
          <a:p>
            <a:endParaRPr lang="en-US" sz="2200" dirty="0"/>
          </a:p>
          <a:p>
            <a:r>
              <a:rPr lang="en-US" sz="2200" dirty="0"/>
              <a:t>Outdoor Desks- “Children learn better outdoors” (Louv, 2013)</a:t>
            </a:r>
          </a:p>
        </p:txBody>
      </p:sp>
    </p:spTree>
    <p:extLst>
      <p:ext uri="{BB962C8B-B14F-4D97-AF65-F5344CB8AC3E}">
        <p14:creationId xmlns:p14="http://schemas.microsoft.com/office/powerpoint/2010/main" val="2347499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34E44-43FD-1E49-9C73-BCEB70016067}"/>
              </a:ext>
            </a:extLst>
          </p:cNvPr>
          <p:cNvSpPr>
            <a:spLocks noGrp="1"/>
          </p:cNvSpPr>
          <p:nvPr>
            <p:ph type="title"/>
          </p:nvPr>
        </p:nvSpPr>
        <p:spPr/>
        <p:txBody>
          <a:bodyPr/>
          <a:lstStyle/>
          <a:p>
            <a:pPr algn="ctr"/>
            <a:r>
              <a:rPr lang="en-US" dirty="0"/>
              <a:t>Aims and Objectives of this unit </a:t>
            </a:r>
          </a:p>
        </p:txBody>
      </p:sp>
      <p:sp>
        <p:nvSpPr>
          <p:cNvPr id="3" name="Content Placeholder 2">
            <a:extLst>
              <a:ext uri="{FF2B5EF4-FFF2-40B4-BE49-F238E27FC236}">
                <a16:creationId xmlns:a16="http://schemas.microsoft.com/office/drawing/2014/main" id="{BFD872F7-5910-4044-94CB-8C2D1E5AD0A1}"/>
              </a:ext>
            </a:extLst>
          </p:cNvPr>
          <p:cNvSpPr>
            <a:spLocks noGrp="1"/>
          </p:cNvSpPr>
          <p:nvPr>
            <p:ph idx="1"/>
          </p:nvPr>
        </p:nvSpPr>
        <p:spPr/>
        <p:txBody>
          <a:bodyPr>
            <a:normAutofit fontScale="77500" lnSpcReduction="20000"/>
          </a:bodyPr>
          <a:lstStyle/>
          <a:p>
            <a:r>
              <a:rPr lang="en-US" sz="2400" dirty="0"/>
              <a:t>Enable learners to take responsibility for their own learning (Welsh Gov, 2020)</a:t>
            </a:r>
          </a:p>
          <a:p>
            <a:endParaRPr lang="en-US" sz="2400" dirty="0"/>
          </a:p>
          <a:p>
            <a:r>
              <a:rPr lang="en-US" sz="2400" dirty="0"/>
              <a:t>Create confident, ambitious and capable learners (Welsh Gov, 2020)</a:t>
            </a:r>
          </a:p>
          <a:p>
            <a:endParaRPr lang="en-US" sz="2400" dirty="0"/>
          </a:p>
          <a:p>
            <a:r>
              <a:rPr lang="en-US" sz="2400" dirty="0"/>
              <a:t>Develop their physical literacy in a non-traditional physical activity context (Whitehead, 2013) </a:t>
            </a:r>
          </a:p>
          <a:p>
            <a:endParaRPr lang="en-US" sz="2400" dirty="0"/>
          </a:p>
          <a:p>
            <a:r>
              <a:rPr lang="en-US" sz="2400" dirty="0"/>
              <a:t>Improve their connection to the outdoors and their environment (Louv, 2013)</a:t>
            </a:r>
          </a:p>
          <a:p>
            <a:endParaRPr lang="en-US" sz="2400" dirty="0"/>
          </a:p>
          <a:p>
            <a:r>
              <a:rPr lang="en-US" sz="2400" dirty="0"/>
              <a:t>To get the children to enjoy themselves during this period</a:t>
            </a:r>
          </a:p>
        </p:txBody>
      </p:sp>
    </p:spTree>
    <p:extLst>
      <p:ext uri="{BB962C8B-B14F-4D97-AF65-F5344CB8AC3E}">
        <p14:creationId xmlns:p14="http://schemas.microsoft.com/office/powerpoint/2010/main" val="2319320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69C4F-6EAB-F946-9B03-A9C57C7C57C7}"/>
              </a:ext>
            </a:extLst>
          </p:cNvPr>
          <p:cNvSpPr>
            <a:spLocks noGrp="1"/>
          </p:cNvSpPr>
          <p:nvPr>
            <p:ph type="title"/>
          </p:nvPr>
        </p:nvSpPr>
        <p:spPr/>
        <p:txBody>
          <a:bodyPr/>
          <a:lstStyle/>
          <a:p>
            <a:pPr algn="ctr"/>
            <a:r>
              <a:rPr lang="en-US" dirty="0"/>
              <a:t>Delivery methods</a:t>
            </a:r>
          </a:p>
        </p:txBody>
      </p:sp>
      <p:sp>
        <p:nvSpPr>
          <p:cNvPr id="3" name="Content Placeholder 2">
            <a:extLst>
              <a:ext uri="{FF2B5EF4-FFF2-40B4-BE49-F238E27FC236}">
                <a16:creationId xmlns:a16="http://schemas.microsoft.com/office/drawing/2014/main" id="{80AADB2A-12CB-644D-90C9-71799079969B}"/>
              </a:ext>
            </a:extLst>
          </p:cNvPr>
          <p:cNvSpPr>
            <a:spLocks noGrp="1"/>
          </p:cNvSpPr>
          <p:nvPr>
            <p:ph idx="1"/>
          </p:nvPr>
        </p:nvSpPr>
        <p:spPr/>
        <p:txBody>
          <a:bodyPr/>
          <a:lstStyle/>
          <a:p>
            <a:r>
              <a:rPr lang="en-US" dirty="0"/>
              <a:t>Models based approach (Williams and Wainwright, 2020 &amp; Bailey, 2006)</a:t>
            </a:r>
          </a:p>
          <a:p>
            <a:r>
              <a:rPr lang="en-US" dirty="0"/>
              <a:t>Mainly outdoors</a:t>
            </a:r>
          </a:p>
          <a:p>
            <a:r>
              <a:rPr lang="en-US" dirty="0"/>
              <a:t>Experiential learning</a:t>
            </a:r>
          </a:p>
          <a:p>
            <a:r>
              <a:rPr lang="en-US" dirty="0"/>
              <a:t>Challenge by choice</a:t>
            </a:r>
          </a:p>
          <a:p>
            <a:r>
              <a:rPr lang="en-US" dirty="0"/>
              <a:t>Managed risk</a:t>
            </a:r>
          </a:p>
          <a:p>
            <a:endParaRPr lang="en-US" dirty="0"/>
          </a:p>
          <a:p>
            <a:endParaRPr lang="en-US" dirty="0"/>
          </a:p>
          <a:p>
            <a:endParaRPr lang="en-US" dirty="0"/>
          </a:p>
        </p:txBody>
      </p:sp>
      <p:pic>
        <p:nvPicPr>
          <p:cNvPr id="5" name="Picture 4" descr="A group of people wearing hardhats and holding a beam of wood&#10;&#10;Description automatically generated with low confidence">
            <a:extLst>
              <a:ext uri="{FF2B5EF4-FFF2-40B4-BE49-F238E27FC236}">
                <a16:creationId xmlns:a16="http://schemas.microsoft.com/office/drawing/2014/main" id="{9E7334E6-AF02-5D42-BF6E-7E88540C3C3D}"/>
              </a:ext>
            </a:extLst>
          </p:cNvPr>
          <p:cNvPicPr>
            <a:picLocks noChangeAspect="1"/>
          </p:cNvPicPr>
          <p:nvPr/>
        </p:nvPicPr>
        <p:blipFill>
          <a:blip r:embed="rId3"/>
          <a:stretch>
            <a:fillRect/>
          </a:stretch>
        </p:blipFill>
        <p:spPr>
          <a:xfrm>
            <a:off x="5829300" y="2560638"/>
            <a:ext cx="6205537" cy="4137025"/>
          </a:xfrm>
          <a:prstGeom prst="rect">
            <a:avLst/>
          </a:prstGeom>
        </p:spPr>
      </p:pic>
    </p:spTree>
    <p:extLst>
      <p:ext uri="{BB962C8B-B14F-4D97-AF65-F5344CB8AC3E}">
        <p14:creationId xmlns:p14="http://schemas.microsoft.com/office/powerpoint/2010/main" val="3446958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1D5EB-083B-6E4B-AF6B-99D95380397D}"/>
              </a:ext>
            </a:extLst>
          </p:cNvPr>
          <p:cNvSpPr>
            <a:spLocks noGrp="1"/>
          </p:cNvSpPr>
          <p:nvPr>
            <p:ph type="title"/>
          </p:nvPr>
        </p:nvSpPr>
        <p:spPr/>
        <p:txBody>
          <a:bodyPr/>
          <a:lstStyle/>
          <a:p>
            <a:r>
              <a:rPr lang="en-US" dirty="0"/>
              <a:t>Physical Literacy in the outdoors</a:t>
            </a:r>
          </a:p>
        </p:txBody>
      </p:sp>
      <p:sp>
        <p:nvSpPr>
          <p:cNvPr id="3" name="Content Placeholder 2">
            <a:extLst>
              <a:ext uri="{FF2B5EF4-FFF2-40B4-BE49-F238E27FC236}">
                <a16:creationId xmlns:a16="http://schemas.microsoft.com/office/drawing/2014/main" id="{4637EDEF-4260-F54F-8385-FF3EBEC0F7C4}"/>
              </a:ext>
            </a:extLst>
          </p:cNvPr>
          <p:cNvSpPr>
            <a:spLocks noGrp="1"/>
          </p:cNvSpPr>
          <p:nvPr>
            <p:ph idx="1"/>
          </p:nvPr>
        </p:nvSpPr>
        <p:spPr/>
        <p:txBody>
          <a:bodyPr>
            <a:normAutofit/>
          </a:bodyPr>
          <a:lstStyle/>
          <a:p>
            <a:r>
              <a:rPr lang="en-US" dirty="0"/>
              <a:t>Physical literacy is can allow the child to develop in a more holistic way and increase their “mountain of motor skills” by engaging in many different movements and skills to complete “non-traditional” PE tasks (Sharples, 2018)</a:t>
            </a:r>
          </a:p>
          <a:p>
            <a:endParaRPr lang="en-US" dirty="0"/>
          </a:p>
          <a:p>
            <a:r>
              <a:rPr lang="en-US" dirty="0"/>
              <a:t>Physical literacy can also </a:t>
            </a:r>
            <a:r>
              <a:rPr lang="en-GB" dirty="0"/>
              <a:t>interlink the physical, psychological and behavioural skill learning in all subjects (Giblin, 2014)</a:t>
            </a:r>
          </a:p>
          <a:p>
            <a:endParaRPr lang="en-GB" dirty="0"/>
          </a:p>
          <a:p>
            <a:r>
              <a:rPr lang="en-GB" dirty="0"/>
              <a:t>Physical literacy is not just a physical trait but rather a behaviour that needs to be developed, maintained, and embraced throughout the life course (Faigenbaum &amp; Rebullido, 2018)</a:t>
            </a:r>
            <a:endParaRPr lang="en-US" dirty="0"/>
          </a:p>
          <a:p>
            <a:endParaRPr lang="en-US" dirty="0"/>
          </a:p>
        </p:txBody>
      </p:sp>
    </p:spTree>
    <p:extLst>
      <p:ext uri="{BB962C8B-B14F-4D97-AF65-F5344CB8AC3E}">
        <p14:creationId xmlns:p14="http://schemas.microsoft.com/office/powerpoint/2010/main" val="1820271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A8F89-5615-BD4A-8CFC-077F9F18DCDC}"/>
              </a:ext>
            </a:extLst>
          </p:cNvPr>
          <p:cNvSpPr>
            <a:spLocks noGrp="1"/>
          </p:cNvSpPr>
          <p:nvPr>
            <p:ph type="title"/>
          </p:nvPr>
        </p:nvSpPr>
        <p:spPr/>
        <p:txBody>
          <a:bodyPr/>
          <a:lstStyle/>
          <a:p>
            <a:r>
              <a:rPr lang="en-US" dirty="0"/>
              <a:t>Learning Outdoors and Adventurous Activities</a:t>
            </a:r>
          </a:p>
        </p:txBody>
      </p:sp>
      <p:sp>
        <p:nvSpPr>
          <p:cNvPr id="3" name="Content Placeholder 2">
            <a:extLst>
              <a:ext uri="{FF2B5EF4-FFF2-40B4-BE49-F238E27FC236}">
                <a16:creationId xmlns:a16="http://schemas.microsoft.com/office/drawing/2014/main" id="{59CE1C79-C012-2C48-BD3A-222E696AD4F0}"/>
              </a:ext>
            </a:extLst>
          </p:cNvPr>
          <p:cNvSpPr>
            <a:spLocks noGrp="1"/>
          </p:cNvSpPr>
          <p:nvPr>
            <p:ph idx="1"/>
          </p:nvPr>
        </p:nvSpPr>
        <p:spPr/>
        <p:txBody>
          <a:bodyPr/>
          <a:lstStyle/>
          <a:p>
            <a:r>
              <a:rPr lang="en-US" dirty="0"/>
              <a:t>Learning outdoors can give children a “</a:t>
            </a:r>
            <a:r>
              <a:rPr lang="en-GB" dirty="0"/>
              <a:t>connection between real life and curriculum topics” (</a:t>
            </a:r>
            <a:r>
              <a:rPr lang="en-GB" dirty="0" err="1"/>
              <a:t>Fiskum</a:t>
            </a:r>
            <a:r>
              <a:rPr lang="en-GB" dirty="0"/>
              <a:t> and Jacobson, 2013).</a:t>
            </a:r>
            <a:r>
              <a:rPr lang="en-US" dirty="0"/>
              <a:t> </a:t>
            </a:r>
          </a:p>
          <a:p>
            <a:endParaRPr lang="en-US" dirty="0"/>
          </a:p>
          <a:p>
            <a:r>
              <a:rPr lang="en-US" dirty="0"/>
              <a:t>Outdoor learning can have a positive effect by addressing children’s intellectual, affective and social development (Dismore and Bailey, 2005).</a:t>
            </a:r>
            <a:r>
              <a:rPr lang="en-GB" dirty="0"/>
              <a:t> </a:t>
            </a:r>
          </a:p>
          <a:p>
            <a:endParaRPr lang="en-GB" dirty="0"/>
          </a:p>
          <a:p>
            <a:r>
              <a:rPr lang="en-GB" dirty="0"/>
              <a:t>The challenge posed by adventure activities lies in encountering, minimizing and mastering physical obstacles through use of personal skills and competencies  (Deci and Ryan, 2000)</a:t>
            </a:r>
            <a:endParaRPr lang="en-US" dirty="0"/>
          </a:p>
        </p:txBody>
      </p:sp>
    </p:spTree>
    <p:extLst>
      <p:ext uri="{BB962C8B-B14F-4D97-AF65-F5344CB8AC3E}">
        <p14:creationId xmlns:p14="http://schemas.microsoft.com/office/powerpoint/2010/main" val="1777974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8C99-A26C-224C-8140-D2E6D29A08F9}"/>
              </a:ext>
            </a:extLst>
          </p:cNvPr>
          <p:cNvSpPr>
            <a:spLocks noGrp="1"/>
          </p:cNvSpPr>
          <p:nvPr>
            <p:ph type="title"/>
          </p:nvPr>
        </p:nvSpPr>
        <p:spPr/>
        <p:txBody>
          <a:bodyPr/>
          <a:lstStyle/>
          <a:p>
            <a:pPr algn="ctr"/>
            <a:r>
              <a:rPr lang="en-US" dirty="0"/>
              <a:t>Covid 19 and it’s impact in schools</a:t>
            </a:r>
          </a:p>
        </p:txBody>
      </p:sp>
      <p:sp>
        <p:nvSpPr>
          <p:cNvPr id="3" name="Content Placeholder 2">
            <a:extLst>
              <a:ext uri="{FF2B5EF4-FFF2-40B4-BE49-F238E27FC236}">
                <a16:creationId xmlns:a16="http://schemas.microsoft.com/office/drawing/2014/main" id="{6A33AB93-4A1F-884B-80AC-297912339734}"/>
              </a:ext>
            </a:extLst>
          </p:cNvPr>
          <p:cNvSpPr>
            <a:spLocks noGrp="1"/>
          </p:cNvSpPr>
          <p:nvPr>
            <p:ph idx="1"/>
          </p:nvPr>
        </p:nvSpPr>
        <p:spPr/>
        <p:txBody>
          <a:bodyPr/>
          <a:lstStyle/>
          <a:p>
            <a:r>
              <a:rPr lang="en-US" dirty="0"/>
              <a:t>Teachers have to Anti-bac everything that’s been touched in the class after every lesson</a:t>
            </a:r>
          </a:p>
          <a:p>
            <a:endParaRPr lang="en-US" dirty="0"/>
          </a:p>
          <a:p>
            <a:r>
              <a:rPr lang="en-US" dirty="0"/>
              <a:t>With touch becoming “risky business” then is now the time to change from competitive sports to adventurous activities where touch is less likely to happen? (</a:t>
            </a:r>
            <a:r>
              <a:rPr lang="en-US" dirty="0" err="1"/>
              <a:t>Varea</a:t>
            </a:r>
            <a:r>
              <a:rPr lang="en-US" dirty="0"/>
              <a:t>, 2021)</a:t>
            </a:r>
          </a:p>
          <a:p>
            <a:pPr marL="0" indent="0">
              <a:buNone/>
            </a:pPr>
            <a:endParaRPr lang="en-US" dirty="0"/>
          </a:p>
        </p:txBody>
      </p:sp>
      <p:pic>
        <p:nvPicPr>
          <p:cNvPr id="8" name="Picture 7" descr="A child raising her hand&#10;&#10;Description automatically generated with low confidence">
            <a:extLst>
              <a:ext uri="{FF2B5EF4-FFF2-40B4-BE49-F238E27FC236}">
                <a16:creationId xmlns:a16="http://schemas.microsoft.com/office/drawing/2014/main" id="{A6764A1B-B885-5D4D-B0DE-463B4ABDBD24}"/>
              </a:ext>
            </a:extLst>
          </p:cNvPr>
          <p:cNvPicPr>
            <a:picLocks noChangeAspect="1"/>
          </p:cNvPicPr>
          <p:nvPr/>
        </p:nvPicPr>
        <p:blipFill>
          <a:blip r:embed="rId3"/>
          <a:stretch>
            <a:fillRect/>
          </a:stretch>
        </p:blipFill>
        <p:spPr>
          <a:xfrm>
            <a:off x="7407275" y="3991677"/>
            <a:ext cx="4038600" cy="2692400"/>
          </a:xfrm>
          <a:prstGeom prst="rect">
            <a:avLst/>
          </a:prstGeom>
        </p:spPr>
      </p:pic>
    </p:spTree>
    <p:extLst>
      <p:ext uri="{BB962C8B-B14F-4D97-AF65-F5344CB8AC3E}">
        <p14:creationId xmlns:p14="http://schemas.microsoft.com/office/powerpoint/2010/main" val="322425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2C5E5-D819-4C4A-B145-B676DBE8BB8E}"/>
              </a:ext>
            </a:extLst>
          </p:cNvPr>
          <p:cNvSpPr>
            <a:spLocks noGrp="1"/>
          </p:cNvSpPr>
          <p:nvPr>
            <p:ph type="title"/>
          </p:nvPr>
        </p:nvSpPr>
        <p:spPr/>
        <p:txBody>
          <a:bodyPr/>
          <a:lstStyle/>
          <a:p>
            <a:r>
              <a:rPr lang="en-US" dirty="0"/>
              <a:t>Covid 19 in schools		</a:t>
            </a:r>
          </a:p>
        </p:txBody>
      </p:sp>
      <p:pic>
        <p:nvPicPr>
          <p:cNvPr id="5" name="Content Placeholder 4" descr="A picture containing text, person&#10;&#10;Description automatically generated">
            <a:extLst>
              <a:ext uri="{FF2B5EF4-FFF2-40B4-BE49-F238E27FC236}">
                <a16:creationId xmlns:a16="http://schemas.microsoft.com/office/drawing/2014/main" id="{06BE4714-E14A-EE48-82CE-B97FE8F4CAAC}"/>
              </a:ext>
            </a:extLst>
          </p:cNvPr>
          <p:cNvPicPr>
            <a:picLocks noGrp="1" noChangeAspect="1"/>
          </p:cNvPicPr>
          <p:nvPr>
            <p:ph idx="1"/>
          </p:nvPr>
        </p:nvPicPr>
        <p:blipFill>
          <a:blip r:embed="rId3"/>
          <a:stretch>
            <a:fillRect/>
          </a:stretch>
        </p:blipFill>
        <p:spPr>
          <a:xfrm>
            <a:off x="7115176" y="3924925"/>
            <a:ext cx="4926997" cy="2766388"/>
          </a:xfrm>
        </p:spPr>
      </p:pic>
      <p:sp>
        <p:nvSpPr>
          <p:cNvPr id="6" name="TextBox 5">
            <a:extLst>
              <a:ext uri="{FF2B5EF4-FFF2-40B4-BE49-F238E27FC236}">
                <a16:creationId xmlns:a16="http://schemas.microsoft.com/office/drawing/2014/main" id="{5D58D5F0-B0BA-1047-B670-8D514E3E2F62}"/>
              </a:ext>
            </a:extLst>
          </p:cNvPr>
          <p:cNvSpPr txBox="1"/>
          <p:nvPr/>
        </p:nvSpPr>
        <p:spPr>
          <a:xfrm>
            <a:off x="1328738" y="2100263"/>
            <a:ext cx="8472487" cy="1200329"/>
          </a:xfrm>
          <a:prstGeom prst="rect">
            <a:avLst/>
          </a:prstGeom>
          <a:noFill/>
        </p:spPr>
        <p:txBody>
          <a:bodyPr wrap="square" rtlCol="0">
            <a:spAutoFit/>
          </a:bodyPr>
          <a:lstStyle/>
          <a:p>
            <a:r>
              <a:rPr lang="en-US" dirty="0"/>
              <a:t>With these adventurous activities if students are more likely to help each other through communication then they are less likely to touch each other and potentially pass on the virus(O’Brien, 2020)</a:t>
            </a:r>
          </a:p>
          <a:p>
            <a:endParaRPr lang="en-US" dirty="0"/>
          </a:p>
        </p:txBody>
      </p:sp>
      <p:pic>
        <p:nvPicPr>
          <p:cNvPr id="8" name="Picture 7" descr="A group of people walking outside&#10;&#10;Description automatically generated with low confidence">
            <a:extLst>
              <a:ext uri="{FF2B5EF4-FFF2-40B4-BE49-F238E27FC236}">
                <a16:creationId xmlns:a16="http://schemas.microsoft.com/office/drawing/2014/main" id="{73EF5362-F540-F545-8E9A-E26A817208B1}"/>
              </a:ext>
            </a:extLst>
          </p:cNvPr>
          <p:cNvPicPr>
            <a:picLocks noChangeAspect="1"/>
          </p:cNvPicPr>
          <p:nvPr/>
        </p:nvPicPr>
        <p:blipFill>
          <a:blip r:embed="rId4"/>
          <a:stretch>
            <a:fillRect/>
          </a:stretch>
        </p:blipFill>
        <p:spPr>
          <a:xfrm>
            <a:off x="1643874" y="3620333"/>
            <a:ext cx="4156851" cy="3070980"/>
          </a:xfrm>
          <a:prstGeom prst="rect">
            <a:avLst/>
          </a:prstGeom>
        </p:spPr>
      </p:pic>
    </p:spTree>
    <p:extLst>
      <p:ext uri="{BB962C8B-B14F-4D97-AF65-F5344CB8AC3E}">
        <p14:creationId xmlns:p14="http://schemas.microsoft.com/office/powerpoint/2010/main" val="1466618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AAD3-165D-C047-8ED5-795D415A3B4C}"/>
              </a:ext>
            </a:extLst>
          </p:cNvPr>
          <p:cNvSpPr>
            <a:spLocks noGrp="1"/>
          </p:cNvSpPr>
          <p:nvPr>
            <p:ph type="title"/>
          </p:nvPr>
        </p:nvSpPr>
        <p:spPr/>
        <p:txBody>
          <a:bodyPr/>
          <a:lstStyle/>
          <a:p>
            <a:r>
              <a:rPr lang="en-US" dirty="0"/>
              <a:t>Lesson 1- Team building</a:t>
            </a:r>
          </a:p>
        </p:txBody>
      </p:sp>
      <p:sp>
        <p:nvSpPr>
          <p:cNvPr id="3" name="Content Placeholder 2">
            <a:extLst>
              <a:ext uri="{FF2B5EF4-FFF2-40B4-BE49-F238E27FC236}">
                <a16:creationId xmlns:a16="http://schemas.microsoft.com/office/drawing/2014/main" id="{8D3ADB75-C43E-7F4E-BA6F-DA50D37948BD}"/>
              </a:ext>
            </a:extLst>
          </p:cNvPr>
          <p:cNvSpPr>
            <a:spLocks noGrp="1"/>
          </p:cNvSpPr>
          <p:nvPr>
            <p:ph idx="1"/>
          </p:nvPr>
        </p:nvSpPr>
        <p:spPr/>
        <p:txBody>
          <a:bodyPr>
            <a:normAutofit fontScale="92500" lnSpcReduction="10000"/>
          </a:bodyPr>
          <a:lstStyle/>
          <a:p>
            <a:r>
              <a:rPr lang="en-US" dirty="0"/>
              <a:t>This lesson will be a team building lesson as the children are new, they need to get to know each other.</a:t>
            </a:r>
          </a:p>
          <a:p>
            <a:r>
              <a:rPr lang="en-US" dirty="0"/>
              <a:t>The activities will include:</a:t>
            </a:r>
          </a:p>
          <a:p>
            <a:r>
              <a:rPr lang="en-US" dirty="0"/>
              <a:t>Bench game</a:t>
            </a:r>
          </a:p>
          <a:p>
            <a:r>
              <a:rPr lang="en-US" dirty="0"/>
              <a:t>Water rapids Lilypad game</a:t>
            </a:r>
          </a:p>
          <a:p>
            <a:r>
              <a:rPr lang="en-US" dirty="0"/>
              <a:t>Gutter ball</a:t>
            </a:r>
          </a:p>
          <a:p>
            <a:r>
              <a:rPr lang="en-US" dirty="0"/>
              <a:t>Hold the rope</a:t>
            </a:r>
          </a:p>
          <a:p>
            <a:r>
              <a:rPr lang="en-US" dirty="0"/>
              <a:t>Blindfolded direction course </a:t>
            </a:r>
          </a:p>
          <a:p>
            <a:r>
              <a:rPr lang="en-US" dirty="0"/>
              <a:t>Team plank walking</a:t>
            </a:r>
          </a:p>
          <a:p>
            <a:endParaRPr lang="en-US" dirty="0"/>
          </a:p>
          <a:p>
            <a:pPr marL="0" indent="0">
              <a:buNone/>
            </a:pPr>
            <a:r>
              <a:rPr lang="en-US" dirty="0"/>
              <a:t>(Bruner and Spink, 2010)</a:t>
            </a:r>
          </a:p>
        </p:txBody>
      </p:sp>
      <p:pic>
        <p:nvPicPr>
          <p:cNvPr id="5" name="Picture 4" descr="A picture containing person, sport, athletic game, group&#10;&#10;Description automatically generated">
            <a:extLst>
              <a:ext uri="{FF2B5EF4-FFF2-40B4-BE49-F238E27FC236}">
                <a16:creationId xmlns:a16="http://schemas.microsoft.com/office/drawing/2014/main" id="{CD57E9A6-9492-3F47-A5E9-FAA84FF67E9B}"/>
              </a:ext>
            </a:extLst>
          </p:cNvPr>
          <p:cNvPicPr>
            <a:picLocks noChangeAspect="1"/>
          </p:cNvPicPr>
          <p:nvPr/>
        </p:nvPicPr>
        <p:blipFill>
          <a:blip r:embed="rId3"/>
          <a:stretch>
            <a:fillRect/>
          </a:stretch>
        </p:blipFill>
        <p:spPr>
          <a:xfrm>
            <a:off x="7176977" y="2568087"/>
            <a:ext cx="4594705" cy="3553239"/>
          </a:xfrm>
          <a:prstGeom prst="rect">
            <a:avLst/>
          </a:prstGeom>
        </p:spPr>
      </p:pic>
    </p:spTree>
    <p:extLst>
      <p:ext uri="{BB962C8B-B14F-4D97-AF65-F5344CB8AC3E}">
        <p14:creationId xmlns:p14="http://schemas.microsoft.com/office/powerpoint/2010/main" val="3872239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E5672-C9C1-224F-8720-77045B71FCCB}"/>
              </a:ext>
            </a:extLst>
          </p:cNvPr>
          <p:cNvSpPr>
            <a:spLocks noGrp="1"/>
          </p:cNvSpPr>
          <p:nvPr>
            <p:ph type="title"/>
          </p:nvPr>
        </p:nvSpPr>
        <p:spPr/>
        <p:txBody>
          <a:bodyPr/>
          <a:lstStyle/>
          <a:p>
            <a:r>
              <a:rPr lang="en-US" dirty="0"/>
              <a:t>Lesson 2- Map reading</a:t>
            </a:r>
          </a:p>
        </p:txBody>
      </p:sp>
      <p:sp>
        <p:nvSpPr>
          <p:cNvPr id="3" name="Content Placeholder 2">
            <a:extLst>
              <a:ext uri="{FF2B5EF4-FFF2-40B4-BE49-F238E27FC236}">
                <a16:creationId xmlns:a16="http://schemas.microsoft.com/office/drawing/2014/main" id="{CCF34115-8A09-294C-954B-F7BEE8F34FC8}"/>
              </a:ext>
            </a:extLst>
          </p:cNvPr>
          <p:cNvSpPr>
            <a:spLocks noGrp="1"/>
          </p:cNvSpPr>
          <p:nvPr>
            <p:ph idx="1"/>
          </p:nvPr>
        </p:nvSpPr>
        <p:spPr/>
        <p:txBody>
          <a:bodyPr>
            <a:normAutofit lnSpcReduction="10000"/>
          </a:bodyPr>
          <a:lstStyle/>
          <a:p>
            <a:r>
              <a:rPr lang="en-US" dirty="0"/>
              <a:t>Exploration lesson</a:t>
            </a:r>
          </a:p>
          <a:p>
            <a:r>
              <a:rPr lang="en-US" dirty="0"/>
              <a:t>This lesson will take shape in a star exercise style.</a:t>
            </a:r>
          </a:p>
          <a:p>
            <a:r>
              <a:rPr lang="en-US" dirty="0"/>
              <a:t>Prior to the lesson I would place numbered markers in different locations around all the outdoor areas on the school premises.</a:t>
            </a:r>
          </a:p>
          <a:p>
            <a:r>
              <a:rPr lang="en-US" dirty="0"/>
              <a:t>The children given a safety warning to start and told the areas in which the markers will be.</a:t>
            </a:r>
          </a:p>
          <a:p>
            <a:r>
              <a:rPr lang="en-US" dirty="0"/>
              <a:t>The children will then be given a map of the school site with the rough co-ordinates of the markers</a:t>
            </a:r>
          </a:p>
          <a:p>
            <a:r>
              <a:rPr lang="en-US" dirty="0"/>
              <a:t>They must collect the markers one by one always returning to me before moving onto the next marker</a:t>
            </a:r>
          </a:p>
          <a:p>
            <a:r>
              <a:rPr lang="en-US" dirty="0"/>
              <a:t>(</a:t>
            </a:r>
            <a:r>
              <a:rPr lang="en-US" dirty="0" err="1"/>
              <a:t>Ooms</a:t>
            </a:r>
            <a:r>
              <a:rPr lang="en-US" dirty="0"/>
              <a:t> et al, 2016)</a:t>
            </a:r>
          </a:p>
          <a:p>
            <a:endParaRPr lang="en-US" dirty="0"/>
          </a:p>
        </p:txBody>
      </p:sp>
      <p:pic>
        <p:nvPicPr>
          <p:cNvPr id="5" name="Picture 4" descr="A picture containing tree, ground, outdoor, plant&#10;&#10;Description automatically generated">
            <a:extLst>
              <a:ext uri="{FF2B5EF4-FFF2-40B4-BE49-F238E27FC236}">
                <a16:creationId xmlns:a16="http://schemas.microsoft.com/office/drawing/2014/main" id="{78B27F9F-51D9-464C-A766-3F286A0114AC}"/>
              </a:ext>
            </a:extLst>
          </p:cNvPr>
          <p:cNvPicPr>
            <a:picLocks noChangeAspect="1"/>
          </p:cNvPicPr>
          <p:nvPr/>
        </p:nvPicPr>
        <p:blipFill>
          <a:blip r:embed="rId3"/>
          <a:stretch>
            <a:fillRect/>
          </a:stretch>
        </p:blipFill>
        <p:spPr>
          <a:xfrm>
            <a:off x="6820933" y="160369"/>
            <a:ext cx="3322527" cy="2206934"/>
          </a:xfrm>
          <a:prstGeom prst="rect">
            <a:avLst/>
          </a:prstGeom>
        </p:spPr>
      </p:pic>
    </p:spTree>
    <p:extLst>
      <p:ext uri="{BB962C8B-B14F-4D97-AF65-F5344CB8AC3E}">
        <p14:creationId xmlns:p14="http://schemas.microsoft.com/office/powerpoint/2010/main" val="4012405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898C3-B487-A645-8F89-0130441FF314}"/>
              </a:ext>
            </a:extLst>
          </p:cNvPr>
          <p:cNvSpPr>
            <a:spLocks noGrp="1"/>
          </p:cNvSpPr>
          <p:nvPr>
            <p:ph type="title"/>
          </p:nvPr>
        </p:nvSpPr>
        <p:spPr/>
        <p:txBody>
          <a:bodyPr/>
          <a:lstStyle/>
          <a:p>
            <a:r>
              <a:rPr lang="en-US" dirty="0"/>
              <a:t>Lesson 3- Bike Track	</a:t>
            </a:r>
          </a:p>
        </p:txBody>
      </p:sp>
      <p:sp>
        <p:nvSpPr>
          <p:cNvPr id="3" name="Content Placeholder 2">
            <a:extLst>
              <a:ext uri="{FF2B5EF4-FFF2-40B4-BE49-F238E27FC236}">
                <a16:creationId xmlns:a16="http://schemas.microsoft.com/office/drawing/2014/main" id="{0A7C78B7-A9C3-8A45-9880-19FCDB17A4E4}"/>
              </a:ext>
            </a:extLst>
          </p:cNvPr>
          <p:cNvSpPr>
            <a:spLocks noGrp="1"/>
          </p:cNvSpPr>
          <p:nvPr>
            <p:ph idx="1"/>
          </p:nvPr>
        </p:nvSpPr>
        <p:spPr>
          <a:xfrm>
            <a:off x="1103313" y="2052918"/>
            <a:ext cx="6509600" cy="4195481"/>
          </a:xfrm>
        </p:spPr>
        <p:txBody>
          <a:bodyPr>
            <a:normAutofit fontScale="92500" lnSpcReduction="10000"/>
          </a:bodyPr>
          <a:lstStyle/>
          <a:p>
            <a:r>
              <a:rPr lang="en-US" dirty="0"/>
              <a:t>This will be our biking lesson making use of our bike track.</a:t>
            </a:r>
          </a:p>
          <a:p>
            <a:r>
              <a:rPr lang="en-US" dirty="0"/>
              <a:t>The children can either bring in their own bike and helmet or they can use school provided equipment. </a:t>
            </a:r>
          </a:p>
          <a:p>
            <a:r>
              <a:rPr lang="en-US" dirty="0"/>
              <a:t>The children can ride around the track and discover and identify different ways around the track and certain points where “risky” maneuvers can potentially take place</a:t>
            </a:r>
          </a:p>
          <a:p>
            <a:r>
              <a:rPr lang="en-US" dirty="0"/>
              <a:t>Once the children are more competent and confident on the track, we could add a competitive side to this activity and make a time trial of who can go round in the fastest time.</a:t>
            </a:r>
          </a:p>
        </p:txBody>
      </p:sp>
      <p:pic>
        <p:nvPicPr>
          <p:cNvPr id="5" name="Picture 4" descr="A group of people riding bikes on a dirt road&#10;&#10;Description automatically generated with medium confidence">
            <a:extLst>
              <a:ext uri="{FF2B5EF4-FFF2-40B4-BE49-F238E27FC236}">
                <a16:creationId xmlns:a16="http://schemas.microsoft.com/office/drawing/2014/main" id="{ED75129F-719A-404C-8136-21BE39FE05FC}"/>
              </a:ext>
            </a:extLst>
          </p:cNvPr>
          <p:cNvPicPr>
            <a:picLocks noChangeAspect="1"/>
          </p:cNvPicPr>
          <p:nvPr/>
        </p:nvPicPr>
        <p:blipFill>
          <a:blip r:embed="rId3"/>
          <a:stretch>
            <a:fillRect/>
          </a:stretch>
        </p:blipFill>
        <p:spPr>
          <a:xfrm>
            <a:off x="7746704" y="2365167"/>
            <a:ext cx="4226442" cy="2817628"/>
          </a:xfrm>
          <a:prstGeom prst="rect">
            <a:avLst/>
          </a:prstGeom>
        </p:spPr>
      </p:pic>
    </p:spTree>
    <p:extLst>
      <p:ext uri="{BB962C8B-B14F-4D97-AF65-F5344CB8AC3E}">
        <p14:creationId xmlns:p14="http://schemas.microsoft.com/office/powerpoint/2010/main" val="3579238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A7BA-01F4-2F45-99C9-FD1FEE3DCCD5}"/>
              </a:ext>
            </a:extLst>
          </p:cNvPr>
          <p:cNvSpPr>
            <a:spLocks noGrp="1"/>
          </p:cNvSpPr>
          <p:nvPr>
            <p:ph type="title"/>
          </p:nvPr>
        </p:nvSpPr>
        <p:spPr/>
        <p:txBody>
          <a:bodyPr/>
          <a:lstStyle/>
          <a:p>
            <a:r>
              <a:rPr lang="en-US" dirty="0"/>
              <a:t>Lesson 4- Rock Climbing Wall</a:t>
            </a:r>
          </a:p>
        </p:txBody>
      </p:sp>
      <p:sp>
        <p:nvSpPr>
          <p:cNvPr id="3" name="Content Placeholder 2">
            <a:extLst>
              <a:ext uri="{FF2B5EF4-FFF2-40B4-BE49-F238E27FC236}">
                <a16:creationId xmlns:a16="http://schemas.microsoft.com/office/drawing/2014/main" id="{2C0B1399-FE40-8743-A679-781931A02368}"/>
              </a:ext>
            </a:extLst>
          </p:cNvPr>
          <p:cNvSpPr>
            <a:spLocks noGrp="1"/>
          </p:cNvSpPr>
          <p:nvPr>
            <p:ph idx="1"/>
          </p:nvPr>
        </p:nvSpPr>
        <p:spPr>
          <a:xfrm>
            <a:off x="1103313" y="2052918"/>
            <a:ext cx="6445804" cy="4195481"/>
          </a:xfrm>
        </p:spPr>
        <p:txBody>
          <a:bodyPr/>
          <a:lstStyle/>
          <a:p>
            <a:r>
              <a:rPr lang="en-US" dirty="0"/>
              <a:t>Safety talk to start and the importance of how necessary it is to be focused and always concentrating.</a:t>
            </a:r>
          </a:p>
          <a:p>
            <a:r>
              <a:rPr lang="en-US" dirty="0"/>
              <a:t>Show children how to belay properly and safely by someone with the correct qualifications.</a:t>
            </a:r>
          </a:p>
          <a:p>
            <a:r>
              <a:rPr lang="en-US" dirty="0"/>
              <a:t>Allow the children to climb the wall using challenge by choice to allow them what route they are going to take and how high they want to go.</a:t>
            </a:r>
          </a:p>
          <a:p>
            <a:r>
              <a:rPr lang="en-US" dirty="0"/>
              <a:t>At the end of the lesson, we can review what the safety precautions are and how much of the lesson they enjoyed</a:t>
            </a:r>
          </a:p>
          <a:p>
            <a:endParaRPr lang="en-US" dirty="0"/>
          </a:p>
        </p:txBody>
      </p:sp>
      <p:pic>
        <p:nvPicPr>
          <p:cNvPr id="5" name="Picture 4" descr="A person climbing a rock wall&#10;&#10;Description automatically generated">
            <a:extLst>
              <a:ext uri="{FF2B5EF4-FFF2-40B4-BE49-F238E27FC236}">
                <a16:creationId xmlns:a16="http://schemas.microsoft.com/office/drawing/2014/main" id="{595E8AF2-1FC2-C940-B079-5226606FB929}"/>
              </a:ext>
            </a:extLst>
          </p:cNvPr>
          <p:cNvPicPr>
            <a:picLocks noChangeAspect="1"/>
          </p:cNvPicPr>
          <p:nvPr/>
        </p:nvPicPr>
        <p:blipFill>
          <a:blip r:embed="rId3"/>
          <a:stretch>
            <a:fillRect/>
          </a:stretch>
        </p:blipFill>
        <p:spPr>
          <a:xfrm>
            <a:off x="7942961" y="2700670"/>
            <a:ext cx="4215745" cy="2822110"/>
          </a:xfrm>
          <a:prstGeom prst="rect">
            <a:avLst/>
          </a:prstGeom>
        </p:spPr>
      </p:pic>
      <p:sp>
        <p:nvSpPr>
          <p:cNvPr id="6" name="TextBox 5">
            <a:extLst>
              <a:ext uri="{FF2B5EF4-FFF2-40B4-BE49-F238E27FC236}">
                <a16:creationId xmlns:a16="http://schemas.microsoft.com/office/drawing/2014/main" id="{41A75EF6-A457-434D-9B1A-DC51E76D9198}"/>
              </a:ext>
            </a:extLst>
          </p:cNvPr>
          <p:cNvSpPr txBox="1"/>
          <p:nvPr/>
        </p:nvSpPr>
        <p:spPr>
          <a:xfrm>
            <a:off x="8623005" y="5964865"/>
            <a:ext cx="2732567" cy="369332"/>
          </a:xfrm>
          <a:prstGeom prst="rect">
            <a:avLst/>
          </a:prstGeom>
          <a:noFill/>
        </p:spPr>
        <p:txBody>
          <a:bodyPr wrap="square" rtlCol="0">
            <a:spAutoFit/>
          </a:bodyPr>
          <a:lstStyle/>
          <a:p>
            <a:r>
              <a:rPr lang="en-US" dirty="0"/>
              <a:t>(Siegel &amp; Fryer, 2015)</a:t>
            </a:r>
          </a:p>
        </p:txBody>
      </p:sp>
    </p:spTree>
    <p:extLst>
      <p:ext uri="{BB962C8B-B14F-4D97-AF65-F5344CB8AC3E}">
        <p14:creationId xmlns:p14="http://schemas.microsoft.com/office/powerpoint/2010/main" val="4217319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75FB5-1E37-5746-9D7E-C56AE9B41134}"/>
              </a:ext>
            </a:extLst>
          </p:cNvPr>
          <p:cNvSpPr>
            <a:spLocks noGrp="1"/>
          </p:cNvSpPr>
          <p:nvPr>
            <p:ph type="title"/>
          </p:nvPr>
        </p:nvSpPr>
        <p:spPr/>
        <p:txBody>
          <a:bodyPr/>
          <a:lstStyle/>
          <a:p>
            <a:r>
              <a:rPr lang="en-US" dirty="0"/>
              <a:t>Lesson 5- Create their own obstacle course</a:t>
            </a:r>
          </a:p>
        </p:txBody>
      </p:sp>
      <p:sp>
        <p:nvSpPr>
          <p:cNvPr id="3" name="Content Placeholder 2">
            <a:extLst>
              <a:ext uri="{FF2B5EF4-FFF2-40B4-BE49-F238E27FC236}">
                <a16:creationId xmlns:a16="http://schemas.microsoft.com/office/drawing/2014/main" id="{6DA7D9CD-C7E9-5D40-9D0D-0B418D3067B0}"/>
              </a:ext>
            </a:extLst>
          </p:cNvPr>
          <p:cNvSpPr>
            <a:spLocks noGrp="1"/>
          </p:cNvSpPr>
          <p:nvPr>
            <p:ph idx="1"/>
          </p:nvPr>
        </p:nvSpPr>
        <p:spPr/>
        <p:txBody>
          <a:bodyPr/>
          <a:lstStyle/>
          <a:p>
            <a:r>
              <a:rPr lang="en-US" dirty="0"/>
              <a:t>This lesson is going to allow the students to take their learning into their own hands as per the new shift in the PE curriculum.</a:t>
            </a:r>
          </a:p>
          <a:p>
            <a:r>
              <a:rPr lang="en-US" dirty="0"/>
              <a:t>Allowed to go and explore the area with their group and decide where they want to set up their course.</a:t>
            </a:r>
          </a:p>
          <a:p>
            <a:r>
              <a:rPr lang="en-US" dirty="0"/>
              <a:t>After they have decided on an area they can go and use some of the PE equipment to help them design their course.</a:t>
            </a:r>
          </a:p>
          <a:p>
            <a:r>
              <a:rPr lang="en-US" dirty="0"/>
              <a:t>Once they have decided on their course, they are each going to have a chance to see who can do their course the fastest within their group</a:t>
            </a:r>
          </a:p>
          <a:p>
            <a:r>
              <a:rPr lang="en-US" dirty="0"/>
              <a:t>They will need to draw this course out as it will be used for the next lesson</a:t>
            </a:r>
          </a:p>
          <a:p>
            <a:endParaRPr lang="en-US" dirty="0"/>
          </a:p>
        </p:txBody>
      </p:sp>
      <p:sp>
        <p:nvSpPr>
          <p:cNvPr id="4" name="TextBox 3">
            <a:extLst>
              <a:ext uri="{FF2B5EF4-FFF2-40B4-BE49-F238E27FC236}">
                <a16:creationId xmlns:a16="http://schemas.microsoft.com/office/drawing/2014/main" id="{7F0CA9CC-0DFF-524E-AAC9-46C39D3C2EA3}"/>
              </a:ext>
            </a:extLst>
          </p:cNvPr>
          <p:cNvSpPr txBox="1"/>
          <p:nvPr/>
        </p:nvSpPr>
        <p:spPr>
          <a:xfrm>
            <a:off x="9505507" y="6081823"/>
            <a:ext cx="2686493" cy="369332"/>
          </a:xfrm>
          <a:prstGeom prst="rect">
            <a:avLst/>
          </a:prstGeom>
          <a:noFill/>
        </p:spPr>
        <p:txBody>
          <a:bodyPr wrap="square" rtlCol="0">
            <a:spAutoFit/>
          </a:bodyPr>
          <a:lstStyle/>
          <a:p>
            <a:r>
              <a:rPr lang="en-GB" dirty="0"/>
              <a:t>(</a:t>
            </a:r>
            <a:r>
              <a:rPr lang="en-GB" dirty="0" err="1"/>
              <a:t>Konstantinidou</a:t>
            </a:r>
            <a:r>
              <a:rPr lang="en-GB" dirty="0"/>
              <a:t>, 2015)</a:t>
            </a:r>
            <a:endParaRPr lang="en-US" dirty="0"/>
          </a:p>
        </p:txBody>
      </p:sp>
    </p:spTree>
    <p:extLst>
      <p:ext uri="{BB962C8B-B14F-4D97-AF65-F5344CB8AC3E}">
        <p14:creationId xmlns:p14="http://schemas.microsoft.com/office/powerpoint/2010/main" val="3954702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FA977-C003-8346-8359-BF1FA5C4F8DE}"/>
              </a:ext>
            </a:extLst>
          </p:cNvPr>
          <p:cNvSpPr>
            <a:spLocks noGrp="1"/>
          </p:cNvSpPr>
          <p:nvPr>
            <p:ph type="title"/>
          </p:nvPr>
        </p:nvSpPr>
        <p:spPr/>
        <p:txBody>
          <a:bodyPr/>
          <a:lstStyle/>
          <a:p>
            <a:r>
              <a:rPr lang="en-US" dirty="0"/>
              <a:t>Lesson 6- Obstacle course </a:t>
            </a:r>
          </a:p>
        </p:txBody>
      </p:sp>
      <p:sp>
        <p:nvSpPr>
          <p:cNvPr id="3" name="Content Placeholder 2">
            <a:extLst>
              <a:ext uri="{FF2B5EF4-FFF2-40B4-BE49-F238E27FC236}">
                <a16:creationId xmlns:a16="http://schemas.microsoft.com/office/drawing/2014/main" id="{4897A1AE-3580-A24C-86ED-7AD7ED36D0F3}"/>
              </a:ext>
            </a:extLst>
          </p:cNvPr>
          <p:cNvSpPr>
            <a:spLocks noGrp="1"/>
          </p:cNvSpPr>
          <p:nvPr>
            <p:ph idx="1"/>
          </p:nvPr>
        </p:nvSpPr>
        <p:spPr>
          <a:xfrm>
            <a:off x="295238" y="1549225"/>
            <a:ext cx="6350111" cy="4856057"/>
          </a:xfrm>
        </p:spPr>
        <p:txBody>
          <a:bodyPr>
            <a:normAutofit lnSpcReduction="10000"/>
          </a:bodyPr>
          <a:lstStyle/>
          <a:p>
            <a:r>
              <a:rPr lang="en-US" dirty="0"/>
              <a:t>Continuing from last weeks session the children need to find their space and set up the course again using the notes and drawings they did at the end of last session.</a:t>
            </a:r>
          </a:p>
          <a:p>
            <a:r>
              <a:rPr lang="en-US" dirty="0"/>
              <a:t>They can then redo their own course before every group will try everyone else’s course and such leaving feedback o each one.</a:t>
            </a:r>
          </a:p>
          <a:p>
            <a:r>
              <a:rPr lang="en-US" dirty="0"/>
              <a:t>After reviewing the feedback. the children will then get to make changes to their course and get to retry their course before trying out all the other courses as well</a:t>
            </a:r>
          </a:p>
          <a:p>
            <a:r>
              <a:rPr lang="en-US" dirty="0"/>
              <a:t>The end of the lesson will be a review of the whole unit and get feedback for myself to see if there were any parts I could improve and adapt</a:t>
            </a:r>
          </a:p>
        </p:txBody>
      </p:sp>
      <p:pic>
        <p:nvPicPr>
          <p:cNvPr id="5" name="Picture 4" descr="A picture containing outdoor, tree, grass, ground&#10;&#10;Description automatically generated">
            <a:extLst>
              <a:ext uri="{FF2B5EF4-FFF2-40B4-BE49-F238E27FC236}">
                <a16:creationId xmlns:a16="http://schemas.microsoft.com/office/drawing/2014/main" id="{2D89E80F-1388-794A-B558-24DD9AC84B37}"/>
              </a:ext>
            </a:extLst>
          </p:cNvPr>
          <p:cNvPicPr>
            <a:picLocks noChangeAspect="1"/>
          </p:cNvPicPr>
          <p:nvPr/>
        </p:nvPicPr>
        <p:blipFill>
          <a:blip r:embed="rId3"/>
          <a:stretch>
            <a:fillRect/>
          </a:stretch>
        </p:blipFill>
        <p:spPr>
          <a:xfrm>
            <a:off x="7309572" y="2523748"/>
            <a:ext cx="4587190" cy="3211033"/>
          </a:xfrm>
          <a:prstGeom prst="rect">
            <a:avLst/>
          </a:prstGeom>
        </p:spPr>
      </p:pic>
    </p:spTree>
    <p:extLst>
      <p:ext uri="{BB962C8B-B14F-4D97-AF65-F5344CB8AC3E}">
        <p14:creationId xmlns:p14="http://schemas.microsoft.com/office/powerpoint/2010/main" val="3701589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CB401-6833-394F-AC1A-6AD18876F90B}"/>
              </a:ext>
            </a:extLst>
          </p:cNvPr>
          <p:cNvSpPr>
            <a:spLocks noGrp="1"/>
          </p:cNvSpPr>
          <p:nvPr>
            <p:ph type="title"/>
          </p:nvPr>
        </p:nvSpPr>
        <p:spPr/>
        <p:txBody>
          <a:bodyPr/>
          <a:lstStyle/>
          <a:p>
            <a:r>
              <a:rPr lang="en-US" dirty="0"/>
              <a:t>Preparation for their residential </a:t>
            </a:r>
          </a:p>
        </p:txBody>
      </p:sp>
      <p:sp>
        <p:nvSpPr>
          <p:cNvPr id="3" name="Content Placeholder 2">
            <a:extLst>
              <a:ext uri="{FF2B5EF4-FFF2-40B4-BE49-F238E27FC236}">
                <a16:creationId xmlns:a16="http://schemas.microsoft.com/office/drawing/2014/main" id="{4A5F86A7-E55F-2A47-AEEB-5A657AEEDB3C}"/>
              </a:ext>
            </a:extLst>
          </p:cNvPr>
          <p:cNvSpPr>
            <a:spLocks noGrp="1"/>
          </p:cNvSpPr>
          <p:nvPr>
            <p:ph idx="1"/>
          </p:nvPr>
        </p:nvSpPr>
        <p:spPr/>
        <p:txBody>
          <a:bodyPr/>
          <a:lstStyle/>
          <a:p>
            <a:r>
              <a:rPr lang="en-US" dirty="0"/>
              <a:t>An underpinning knowledge of safety in different activities and situations </a:t>
            </a:r>
          </a:p>
          <a:p>
            <a:endParaRPr lang="en-US" dirty="0"/>
          </a:p>
          <a:p>
            <a:r>
              <a:rPr lang="en-US" dirty="0"/>
              <a:t>A close connection to each other in their group so no need to be doing team building exercises</a:t>
            </a:r>
          </a:p>
          <a:p>
            <a:endParaRPr lang="en-US" dirty="0"/>
          </a:p>
          <a:p>
            <a:r>
              <a:rPr lang="en-US" dirty="0"/>
              <a:t>An excitement and enjoyment for adventurous activities and being outside</a:t>
            </a:r>
          </a:p>
        </p:txBody>
      </p:sp>
      <p:pic>
        <p:nvPicPr>
          <p:cNvPr id="5" name="Picture 4" descr="A group of people posing for a photo&#10;&#10;Description automatically generated">
            <a:extLst>
              <a:ext uri="{FF2B5EF4-FFF2-40B4-BE49-F238E27FC236}">
                <a16:creationId xmlns:a16="http://schemas.microsoft.com/office/drawing/2014/main" id="{A4C6A345-630F-4E4D-80EC-04C5DC3AE7A8}"/>
              </a:ext>
            </a:extLst>
          </p:cNvPr>
          <p:cNvPicPr>
            <a:picLocks noChangeAspect="1"/>
          </p:cNvPicPr>
          <p:nvPr/>
        </p:nvPicPr>
        <p:blipFill>
          <a:blip r:embed="rId3"/>
          <a:stretch>
            <a:fillRect/>
          </a:stretch>
        </p:blipFill>
        <p:spPr>
          <a:xfrm>
            <a:off x="8586765" y="4901609"/>
            <a:ext cx="2608249" cy="1737094"/>
          </a:xfrm>
          <a:prstGeom prst="rect">
            <a:avLst/>
          </a:prstGeom>
        </p:spPr>
      </p:pic>
      <p:pic>
        <p:nvPicPr>
          <p:cNvPr id="7" name="Picture 6" descr="A picture containing outdoor&#10;&#10;Description automatically generated">
            <a:extLst>
              <a:ext uri="{FF2B5EF4-FFF2-40B4-BE49-F238E27FC236}">
                <a16:creationId xmlns:a16="http://schemas.microsoft.com/office/drawing/2014/main" id="{9B1AE8DD-77B2-DF4B-9930-5EF92A184291}"/>
              </a:ext>
            </a:extLst>
          </p:cNvPr>
          <p:cNvPicPr>
            <a:picLocks noChangeAspect="1"/>
          </p:cNvPicPr>
          <p:nvPr/>
        </p:nvPicPr>
        <p:blipFill>
          <a:blip r:embed="rId4"/>
          <a:stretch>
            <a:fillRect/>
          </a:stretch>
        </p:blipFill>
        <p:spPr>
          <a:xfrm>
            <a:off x="3399760" y="4901610"/>
            <a:ext cx="3350125" cy="1876070"/>
          </a:xfrm>
          <a:prstGeom prst="rect">
            <a:avLst/>
          </a:prstGeom>
        </p:spPr>
      </p:pic>
    </p:spTree>
    <p:extLst>
      <p:ext uri="{BB962C8B-B14F-4D97-AF65-F5344CB8AC3E}">
        <p14:creationId xmlns:p14="http://schemas.microsoft.com/office/powerpoint/2010/main" val="2160677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6D29-8A7F-7848-BA93-C51C42120D11}"/>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EFCE3040-B3F3-2948-B7E6-4184983AF12C}"/>
              </a:ext>
            </a:extLst>
          </p:cNvPr>
          <p:cNvSpPr>
            <a:spLocks noGrp="1"/>
          </p:cNvSpPr>
          <p:nvPr>
            <p:ph idx="1"/>
          </p:nvPr>
        </p:nvSpPr>
        <p:spPr/>
        <p:txBody>
          <a:bodyPr>
            <a:normAutofit fontScale="77500" lnSpcReduction="20000"/>
          </a:bodyPr>
          <a:lstStyle/>
          <a:p>
            <a:r>
              <a:rPr lang="en-GB" dirty="0"/>
              <a:t>Bailey, R. (2006). Physical education and sport in schools: A review of benefits and outcomes. </a:t>
            </a:r>
            <a:r>
              <a:rPr lang="en-GB" i="1" dirty="0"/>
              <a:t>Journal of school health</a:t>
            </a:r>
            <a:r>
              <a:rPr lang="en-GB" dirty="0"/>
              <a:t>, </a:t>
            </a:r>
            <a:r>
              <a:rPr lang="en-GB" i="1" dirty="0"/>
              <a:t>76</a:t>
            </a:r>
            <a:r>
              <a:rPr lang="en-GB" dirty="0"/>
              <a:t>(8), 397-401. </a:t>
            </a:r>
          </a:p>
          <a:p>
            <a:r>
              <a:rPr lang="en-GB" dirty="0"/>
              <a:t>Bruner, M. W., &amp; </a:t>
            </a:r>
            <a:r>
              <a:rPr lang="en-GB" dirty="0" err="1"/>
              <a:t>Spink</a:t>
            </a:r>
            <a:r>
              <a:rPr lang="en-GB" dirty="0"/>
              <a:t>, K. S. (2010). Evaluating a team building intervention in a youth exercise setting. </a:t>
            </a:r>
            <a:r>
              <a:rPr lang="en-GB" i="1" dirty="0"/>
              <a:t>Group Dynamics: Theory, Research, and Practice</a:t>
            </a:r>
            <a:r>
              <a:rPr lang="en-GB" dirty="0"/>
              <a:t>, </a:t>
            </a:r>
            <a:r>
              <a:rPr lang="en-GB" i="1" dirty="0"/>
              <a:t>14</a:t>
            </a:r>
            <a:r>
              <a:rPr lang="en-GB" dirty="0"/>
              <a:t>(4), 304.</a:t>
            </a:r>
          </a:p>
          <a:p>
            <a:r>
              <a:rPr lang="en-GB" dirty="0"/>
              <a:t>Christie, N., Kimberlee, R., Towner, E., Rodgers, S., Ward, H., </a:t>
            </a:r>
            <a:r>
              <a:rPr lang="en-GB" dirty="0" err="1"/>
              <a:t>Sleney</a:t>
            </a:r>
            <a:r>
              <a:rPr lang="en-GB" dirty="0"/>
              <a:t>, J., &amp; Lyons, R. (2011). Children aged 9–14 living in disadvantaged areas in England: Opportunities and barriers for cycling. </a:t>
            </a:r>
            <a:r>
              <a:rPr lang="en-GB" i="1" dirty="0"/>
              <a:t>Journal of transport geography</a:t>
            </a:r>
            <a:r>
              <a:rPr lang="en-GB" dirty="0"/>
              <a:t>, </a:t>
            </a:r>
            <a:r>
              <a:rPr lang="en-GB" i="1" dirty="0"/>
              <a:t>19</a:t>
            </a:r>
            <a:r>
              <a:rPr lang="en-GB" dirty="0"/>
              <a:t>(4), 943-949.</a:t>
            </a:r>
            <a:endParaRPr lang="en-US" dirty="0"/>
          </a:p>
          <a:p>
            <a:r>
              <a:rPr lang="en-US" dirty="0"/>
              <a:t>Clough, P. </a:t>
            </a:r>
            <a:r>
              <a:rPr lang="en-US" i="1" dirty="0"/>
              <a:t>et al.</a:t>
            </a:r>
            <a:r>
              <a:rPr lang="en-US" dirty="0"/>
              <a:t> (2016) ‘Adventurous Physical Activity Environments: A Mainstream Intervention for Mental Health’, </a:t>
            </a:r>
            <a:r>
              <a:rPr lang="en-US" i="1" dirty="0"/>
              <a:t>Sports Medicine</a:t>
            </a:r>
            <a:r>
              <a:rPr lang="en-US" dirty="0"/>
              <a:t>, 46(7), pp. 963–968.</a:t>
            </a:r>
            <a:r>
              <a:rPr lang="en-GB" dirty="0"/>
              <a:t> </a:t>
            </a:r>
          </a:p>
          <a:p>
            <a:r>
              <a:rPr lang="en-GB" dirty="0"/>
              <a:t>De Rossi, P., Matthews, N., Maclean, M., &amp; Smith, H. (2015). Building a repertoire: exploring the role of active play in improving physical literacy in children.</a:t>
            </a:r>
          </a:p>
          <a:p>
            <a:r>
              <a:rPr lang="en-GB" dirty="0"/>
              <a:t>Deci, E. L., &amp; Ryan, R. M. (2000). The" what" and" why" of goal pursuits: Human needs and the self-determination of </a:t>
            </a:r>
            <a:r>
              <a:rPr lang="en-GB" dirty="0" err="1"/>
              <a:t>behavior</a:t>
            </a:r>
            <a:r>
              <a:rPr lang="en-GB" dirty="0"/>
              <a:t>. </a:t>
            </a:r>
            <a:r>
              <a:rPr lang="en-GB" i="1" dirty="0"/>
              <a:t>Psychological inquiry</a:t>
            </a:r>
            <a:r>
              <a:rPr lang="en-GB" dirty="0"/>
              <a:t>, </a:t>
            </a:r>
            <a:r>
              <a:rPr lang="en-GB" i="1" dirty="0"/>
              <a:t>11</a:t>
            </a:r>
            <a:r>
              <a:rPr lang="en-GB" dirty="0"/>
              <a:t>(4), 227-268.</a:t>
            </a:r>
          </a:p>
          <a:p>
            <a:r>
              <a:rPr lang="en-US" dirty="0"/>
              <a:t>Dismore, H. and Bailey, R., 2005. “If only”: Outdoor and adventurous activities and generalised academic development. </a:t>
            </a:r>
            <a:r>
              <a:rPr lang="en-US" i="1" dirty="0"/>
              <a:t>Journal of Adventure Education &amp; Outdoor Learning</a:t>
            </a:r>
            <a:r>
              <a:rPr lang="en-US" dirty="0"/>
              <a:t>, </a:t>
            </a:r>
            <a:r>
              <a:rPr lang="en-US" i="1" dirty="0"/>
              <a:t>5</a:t>
            </a:r>
            <a:r>
              <a:rPr lang="en-US" dirty="0"/>
              <a:t>(1), pp.9-19.  </a:t>
            </a:r>
            <a:endParaRPr lang="en-GB" dirty="0"/>
          </a:p>
          <a:p>
            <a:pPr marL="0" indent="0">
              <a:buNone/>
            </a:pPr>
            <a:endParaRPr lang="en-GB" dirty="0"/>
          </a:p>
          <a:p>
            <a:endParaRPr lang="en-US" dirty="0"/>
          </a:p>
        </p:txBody>
      </p:sp>
    </p:spTree>
    <p:extLst>
      <p:ext uri="{BB962C8B-B14F-4D97-AF65-F5344CB8AC3E}">
        <p14:creationId xmlns:p14="http://schemas.microsoft.com/office/powerpoint/2010/main" val="3683050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5058D-8B78-FE4C-8A89-04D8969D00CC}"/>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C764170B-ACD6-6942-9FFF-3AD591959628}"/>
              </a:ext>
            </a:extLst>
          </p:cNvPr>
          <p:cNvSpPr>
            <a:spLocks noGrp="1"/>
          </p:cNvSpPr>
          <p:nvPr>
            <p:ph idx="1"/>
          </p:nvPr>
        </p:nvSpPr>
        <p:spPr/>
        <p:txBody>
          <a:bodyPr>
            <a:normAutofit fontScale="70000" lnSpcReduction="20000"/>
          </a:bodyPr>
          <a:lstStyle/>
          <a:p>
            <a:pPr>
              <a:buFont typeface="Wingdings" pitchFamily="2" charset="2"/>
              <a:buChar char="Ø"/>
            </a:pPr>
            <a:r>
              <a:rPr lang="en-GB" dirty="0"/>
              <a:t>Faigenbaum, A. D., &amp; Rebullido, T. R. (2018). Understanding physical literacy in youth. </a:t>
            </a:r>
            <a:r>
              <a:rPr lang="en-GB" i="1" dirty="0"/>
              <a:t>Strength &amp; Conditioning Journal</a:t>
            </a:r>
            <a:r>
              <a:rPr lang="en-GB" dirty="0"/>
              <a:t>, </a:t>
            </a:r>
            <a:r>
              <a:rPr lang="en-GB" i="1" dirty="0"/>
              <a:t>40</a:t>
            </a:r>
            <a:r>
              <a:rPr lang="en-GB" dirty="0"/>
              <a:t>(6), 90-94.</a:t>
            </a:r>
          </a:p>
          <a:p>
            <a:pPr>
              <a:buFont typeface="Wingdings" pitchFamily="2" charset="2"/>
              <a:buChar char="Ø"/>
            </a:pPr>
            <a:r>
              <a:rPr lang="en-GB" dirty="0" err="1"/>
              <a:t>Fiskum</a:t>
            </a:r>
            <a:r>
              <a:rPr lang="en-GB" dirty="0"/>
              <a:t>, T. A., &amp; Jacobsen, K. (2013). Outdoor education gives fewer demands for action regulation and an increased variability of affordances. </a:t>
            </a:r>
            <a:r>
              <a:rPr lang="en-GB" i="1" dirty="0"/>
              <a:t>Journal of Adventure Education &amp; Outdoor Learning</a:t>
            </a:r>
            <a:r>
              <a:rPr lang="en-GB" dirty="0"/>
              <a:t>, </a:t>
            </a:r>
            <a:r>
              <a:rPr lang="en-GB" i="1" dirty="0"/>
              <a:t>13</a:t>
            </a:r>
            <a:r>
              <a:rPr lang="en-GB" dirty="0"/>
              <a:t>(1), 76-99. </a:t>
            </a:r>
          </a:p>
          <a:p>
            <a:pPr>
              <a:buFont typeface="Wingdings" pitchFamily="2" charset="2"/>
              <a:buChar char="Ø"/>
            </a:pPr>
            <a:r>
              <a:rPr lang="en-GB" dirty="0"/>
              <a:t>Giblin, S., Collins, D., &amp; Button, C. (2014). Physical literacy: importance, assessment and future directions. </a:t>
            </a:r>
            <a:r>
              <a:rPr lang="en-GB" i="1" dirty="0"/>
              <a:t>Sports Medicine</a:t>
            </a:r>
            <a:r>
              <a:rPr lang="en-GB" dirty="0"/>
              <a:t>, </a:t>
            </a:r>
            <a:r>
              <a:rPr lang="en-GB" i="1" dirty="0"/>
              <a:t>44</a:t>
            </a:r>
            <a:r>
              <a:rPr lang="en-GB" dirty="0"/>
              <a:t>(9), 1177-1184. </a:t>
            </a:r>
          </a:p>
          <a:p>
            <a:pPr>
              <a:buFont typeface="Wingdings" pitchFamily="2" charset="2"/>
              <a:buChar char="Ø"/>
            </a:pPr>
            <a:r>
              <a:rPr lang="en-GB" dirty="0" err="1"/>
              <a:t>Konstantinidou</a:t>
            </a:r>
            <a:r>
              <a:rPr lang="en-GB" dirty="0"/>
              <a:t>, E., </a:t>
            </a:r>
            <a:r>
              <a:rPr lang="en-GB" dirty="0" err="1"/>
              <a:t>Zisi</a:t>
            </a:r>
            <a:r>
              <a:rPr lang="en-GB" dirty="0"/>
              <a:t>, V., </a:t>
            </a:r>
            <a:r>
              <a:rPr lang="en-GB" dirty="0" err="1"/>
              <a:t>Katsarou</a:t>
            </a:r>
            <a:r>
              <a:rPr lang="en-GB" dirty="0"/>
              <a:t>, D., &amp; </a:t>
            </a:r>
            <a:r>
              <a:rPr lang="en-GB" dirty="0" err="1"/>
              <a:t>Michalopoulou</a:t>
            </a:r>
            <a:r>
              <a:rPr lang="en-GB" dirty="0"/>
              <a:t>, M. (2015). Barriers and inhibitors of creativity in physical education. </a:t>
            </a:r>
            <a:r>
              <a:rPr lang="en-GB" i="1" dirty="0"/>
              <a:t>European Psychomotricity Journal</a:t>
            </a:r>
            <a:r>
              <a:rPr lang="en-GB" dirty="0"/>
              <a:t>, </a:t>
            </a:r>
            <a:r>
              <a:rPr lang="en-GB" i="1" dirty="0"/>
              <a:t>7</a:t>
            </a:r>
            <a:r>
              <a:rPr lang="en-GB" dirty="0"/>
              <a:t>(1), 17-31.</a:t>
            </a:r>
            <a:endParaRPr lang="en-US" dirty="0"/>
          </a:p>
          <a:p>
            <a:pPr>
              <a:buFont typeface="Wingdings" pitchFamily="2" charset="2"/>
              <a:buChar char="Ø"/>
            </a:pPr>
            <a:r>
              <a:rPr lang="en-US" dirty="0"/>
              <a:t>Louv, R., 2013. </a:t>
            </a:r>
            <a:r>
              <a:rPr lang="en-US" i="1" dirty="0"/>
              <a:t>Last Child in the Woods Saving our Children from Nature-Deficit Disorder</a:t>
            </a:r>
            <a:r>
              <a:rPr lang="en-US" dirty="0"/>
              <a:t>, New York: Atlantic Books Ltd.</a:t>
            </a:r>
            <a:r>
              <a:rPr lang="en-GB" dirty="0"/>
              <a:t> </a:t>
            </a:r>
          </a:p>
          <a:p>
            <a:pPr fontAlgn="base"/>
            <a:r>
              <a:rPr lang="en-GB" dirty="0"/>
              <a:t>Mann, J., Gray, T., Truong, S., </a:t>
            </a:r>
            <a:r>
              <a:rPr lang="en-GB" dirty="0" err="1"/>
              <a:t>Sahlberg</a:t>
            </a:r>
            <a:r>
              <a:rPr lang="en-GB" dirty="0"/>
              <a:t>, P., Bentsen, P., Passy, R., &amp; Cowper, R. (2021). A systematic review protocol to identify the key benefits and efficacy of nature-based learning in outdoor educational settings. </a:t>
            </a:r>
            <a:r>
              <a:rPr lang="en-GB" i="1" dirty="0"/>
              <a:t>International Journal of Environmental Research and Public Health</a:t>
            </a:r>
            <a:r>
              <a:rPr lang="en-GB" dirty="0"/>
              <a:t>, </a:t>
            </a:r>
            <a:r>
              <a:rPr lang="en-GB" i="1" dirty="0"/>
              <a:t>18</a:t>
            </a:r>
            <a:r>
              <a:rPr lang="en-GB" dirty="0"/>
              <a:t>(3), 1199. </a:t>
            </a:r>
          </a:p>
          <a:p>
            <a:pPr>
              <a:buFont typeface="Wingdings" pitchFamily="2" charset="2"/>
              <a:buChar char="Ø"/>
            </a:pPr>
            <a:r>
              <a:rPr lang="en-GB" dirty="0"/>
              <a:t>O’Brien, W., Adamakis, M., O’Brien, N., Onofre, M., Martins, J., Dania, A., &amp; Costa, J. (2020). Implications for European physical education teacher education during the COVID-19 pandemic: a cross-institutional SWOT analysis. </a:t>
            </a:r>
            <a:r>
              <a:rPr lang="en-GB" i="1" dirty="0"/>
              <a:t>European Journal of Teacher Education</a:t>
            </a:r>
            <a:r>
              <a:rPr lang="en-GB" dirty="0"/>
              <a:t>, </a:t>
            </a:r>
            <a:r>
              <a:rPr lang="en-GB" i="1" dirty="0"/>
              <a:t>43</a:t>
            </a:r>
            <a:r>
              <a:rPr lang="en-GB" dirty="0"/>
              <a:t>(4), 503-522.</a:t>
            </a:r>
          </a:p>
          <a:p>
            <a:endParaRPr lang="en-US" dirty="0"/>
          </a:p>
        </p:txBody>
      </p:sp>
    </p:spTree>
    <p:extLst>
      <p:ext uri="{BB962C8B-B14F-4D97-AF65-F5344CB8AC3E}">
        <p14:creationId xmlns:p14="http://schemas.microsoft.com/office/powerpoint/2010/main" val="1111962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1402F-F234-7545-A4CF-1A1961654890}"/>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D3FDEB8C-B841-614C-8D12-B7CDC21FDD7F}"/>
              </a:ext>
            </a:extLst>
          </p:cNvPr>
          <p:cNvSpPr>
            <a:spLocks noGrp="1"/>
          </p:cNvSpPr>
          <p:nvPr>
            <p:ph idx="1"/>
          </p:nvPr>
        </p:nvSpPr>
        <p:spPr/>
        <p:txBody>
          <a:bodyPr>
            <a:normAutofit fontScale="92500" lnSpcReduction="20000"/>
          </a:bodyPr>
          <a:lstStyle/>
          <a:p>
            <a:r>
              <a:rPr lang="en-GB" sz="1600" dirty="0" err="1"/>
              <a:t>Ooms</a:t>
            </a:r>
            <a:r>
              <a:rPr lang="en-GB" sz="1600" dirty="0"/>
              <a:t>, K., De </a:t>
            </a:r>
            <a:r>
              <a:rPr lang="en-GB" sz="1600" dirty="0" err="1"/>
              <a:t>Maeyer</a:t>
            </a:r>
            <a:r>
              <a:rPr lang="en-GB" sz="1600" dirty="0"/>
              <a:t>, P., Dupont, L., Van der </a:t>
            </a:r>
            <a:r>
              <a:rPr lang="en-GB" sz="1600" dirty="0" err="1"/>
              <a:t>Veken</a:t>
            </a:r>
            <a:r>
              <a:rPr lang="en-GB" sz="1600" dirty="0"/>
              <a:t>, N., Van de </a:t>
            </a:r>
            <a:r>
              <a:rPr lang="en-GB" sz="1600" dirty="0" err="1"/>
              <a:t>Weghe</a:t>
            </a:r>
            <a:r>
              <a:rPr lang="en-GB" sz="1600" dirty="0"/>
              <a:t>, N., &amp; </a:t>
            </a:r>
            <a:r>
              <a:rPr lang="en-GB" sz="1600" dirty="0" err="1"/>
              <a:t>Verplaetse</a:t>
            </a:r>
            <a:r>
              <a:rPr lang="en-GB" sz="1600" dirty="0"/>
              <a:t>, S. (2016). Education in cartography: what is the status of young people’s map-reading skills?. </a:t>
            </a:r>
            <a:r>
              <a:rPr lang="en-GB" sz="1600" i="1" dirty="0"/>
              <a:t>Cartography and Geographic Information Science</a:t>
            </a:r>
            <a:r>
              <a:rPr lang="en-GB" sz="1600" dirty="0"/>
              <a:t>, </a:t>
            </a:r>
            <a:r>
              <a:rPr lang="en-GB" sz="1600" i="1" dirty="0"/>
              <a:t>43</a:t>
            </a:r>
            <a:r>
              <a:rPr lang="en-GB" sz="1600" dirty="0"/>
              <a:t>(2), 134-153.</a:t>
            </a:r>
          </a:p>
          <a:p>
            <a:r>
              <a:rPr lang="en-GB" sz="1600" dirty="0"/>
              <a:t>Schneller, M. B., Bentsen, P., Nielsen, G., </a:t>
            </a:r>
            <a:r>
              <a:rPr lang="en-GB" sz="1600" dirty="0" err="1"/>
              <a:t>Brønd</a:t>
            </a:r>
            <a:r>
              <a:rPr lang="en-GB" sz="1600" dirty="0"/>
              <a:t>, J. C., </a:t>
            </a:r>
            <a:r>
              <a:rPr lang="en-GB" sz="1600" dirty="0" err="1"/>
              <a:t>Ried</a:t>
            </a:r>
            <a:r>
              <a:rPr lang="en-GB" sz="1600" dirty="0"/>
              <a:t>-Larsen, M., </a:t>
            </a:r>
            <a:r>
              <a:rPr lang="en-GB" sz="1600" dirty="0" err="1"/>
              <a:t>Mygind</a:t>
            </a:r>
            <a:r>
              <a:rPr lang="en-GB" sz="1600" dirty="0"/>
              <a:t>, E., &amp; </a:t>
            </a:r>
            <a:r>
              <a:rPr lang="en-GB" sz="1600" dirty="0" err="1"/>
              <a:t>Schipperijn</a:t>
            </a:r>
            <a:r>
              <a:rPr lang="en-GB" sz="1600" dirty="0"/>
              <a:t>, J. (2017). Measuring children's physical activity: compliance using skin-taped accelerometers. </a:t>
            </a:r>
            <a:r>
              <a:rPr lang="en-GB" sz="1600" i="1" dirty="0"/>
              <a:t>Medicine &amp; Science in Sports &amp; Exercise</a:t>
            </a:r>
            <a:r>
              <a:rPr lang="en-GB" sz="1600" dirty="0"/>
              <a:t>, </a:t>
            </a:r>
            <a:r>
              <a:rPr lang="en-GB" sz="1600" i="1" dirty="0"/>
              <a:t>49</a:t>
            </a:r>
            <a:r>
              <a:rPr lang="en-GB" sz="1600" dirty="0"/>
              <a:t>(6), 1261-1269. </a:t>
            </a:r>
          </a:p>
          <a:p>
            <a:r>
              <a:rPr lang="en-GB" sz="1600" dirty="0"/>
              <a:t>Sharples, G. (2018). </a:t>
            </a:r>
            <a:r>
              <a:rPr lang="en-GB" sz="1600" i="1" dirty="0"/>
              <a:t>Developing physical literacy through OAA</a:t>
            </a:r>
            <a:r>
              <a:rPr lang="en-GB" sz="1600" dirty="0"/>
              <a:t>. Poster session presented at </a:t>
            </a:r>
            <a:r>
              <a:rPr lang="en-GB" sz="1600" dirty="0" err="1"/>
              <a:t>aiesep</a:t>
            </a:r>
            <a:r>
              <a:rPr lang="en-GB" sz="1600" dirty="0"/>
              <a:t> 2018 world congress , United Kingdom.</a:t>
            </a:r>
          </a:p>
          <a:p>
            <a:r>
              <a:rPr lang="en-GB" sz="1600" dirty="0"/>
              <a:t>Siegel, S. R., &amp; Fryer, S. M. (2017). Rock climbing for promoting physical activity in youth. </a:t>
            </a:r>
            <a:r>
              <a:rPr lang="en-GB" sz="1600" i="1" dirty="0"/>
              <a:t>American journal of lifestyle medicine</a:t>
            </a:r>
            <a:r>
              <a:rPr lang="en-GB" sz="1600" dirty="0"/>
              <a:t>, </a:t>
            </a:r>
            <a:r>
              <a:rPr lang="en-GB" sz="1600" i="1" dirty="0"/>
              <a:t>11</a:t>
            </a:r>
            <a:r>
              <a:rPr lang="en-GB" sz="1600" dirty="0"/>
              <a:t>(3), 243-251.</a:t>
            </a:r>
          </a:p>
          <a:p>
            <a:r>
              <a:rPr lang="en-GB" sz="1600" dirty="0" err="1"/>
              <a:t>Varea</a:t>
            </a:r>
            <a:r>
              <a:rPr lang="en-GB" sz="1600" dirty="0"/>
              <a:t>, V., &amp; González-Calvo, G. (2021). Touchless classes and absent bodies: teaching physical education in times of Covid-19. </a:t>
            </a:r>
            <a:r>
              <a:rPr lang="en-GB" sz="1600" i="1" dirty="0"/>
              <a:t>Sport, Education and Society</a:t>
            </a:r>
            <a:r>
              <a:rPr lang="en-GB" sz="1600" dirty="0"/>
              <a:t>, </a:t>
            </a:r>
            <a:r>
              <a:rPr lang="en-GB" sz="1600" i="1" dirty="0"/>
              <a:t>26</a:t>
            </a:r>
            <a:r>
              <a:rPr lang="en-GB" sz="1600" dirty="0"/>
              <a:t>(8), 831-845.</a:t>
            </a:r>
          </a:p>
          <a:p>
            <a:r>
              <a:rPr lang="en-GB" sz="1600" dirty="0"/>
              <a:t>Whitehead, M. (2013). The history and development of physical literacy. </a:t>
            </a:r>
            <a:r>
              <a:rPr lang="en-GB" sz="1600" i="1" dirty="0"/>
              <a:t>International Council of Sport Science and Physical Education (ICSSPE)</a:t>
            </a:r>
            <a:r>
              <a:rPr lang="en-GB" sz="1600" dirty="0"/>
              <a:t>, (65). </a:t>
            </a:r>
          </a:p>
          <a:p>
            <a:r>
              <a:rPr lang="en-GB" sz="1600" dirty="0"/>
              <a:t>Williams, A., &amp; Wainwright, N. (2020). Re-thinking adventurous activities in physical education: models-based approaches. </a:t>
            </a:r>
            <a:r>
              <a:rPr lang="en-GB" sz="1600" i="1" dirty="0"/>
              <a:t>Journal of adventure education and outdoor learning</a:t>
            </a:r>
            <a:r>
              <a:rPr lang="en-GB" sz="1600" dirty="0"/>
              <a:t>, </a:t>
            </a:r>
            <a:r>
              <a:rPr lang="en-GB" sz="1600" i="1" dirty="0"/>
              <a:t>20</a:t>
            </a:r>
            <a:r>
              <a:rPr lang="en-GB" sz="1600" dirty="0"/>
              <a:t>(3), 217-229.</a:t>
            </a:r>
          </a:p>
        </p:txBody>
      </p:sp>
    </p:spTree>
    <p:extLst>
      <p:ext uri="{BB962C8B-B14F-4D97-AF65-F5344CB8AC3E}">
        <p14:creationId xmlns:p14="http://schemas.microsoft.com/office/powerpoint/2010/main" val="2456111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9E331-C6DF-8C44-A91A-D5E604BE5AAF}"/>
              </a:ext>
            </a:extLst>
          </p:cNvPr>
          <p:cNvSpPr>
            <a:spLocks noGrp="1"/>
          </p:cNvSpPr>
          <p:nvPr>
            <p:ph type="title"/>
          </p:nvPr>
        </p:nvSpPr>
        <p:spPr/>
        <p:txBody>
          <a:bodyPr/>
          <a:lstStyle/>
          <a:p>
            <a:endParaRPr lang="en-US"/>
          </a:p>
        </p:txBody>
      </p:sp>
      <p:graphicFrame>
        <p:nvGraphicFramePr>
          <p:cNvPr id="4" name="Content Placeholder 3">
            <a:extLst>
              <a:ext uri="{FF2B5EF4-FFF2-40B4-BE49-F238E27FC236}">
                <a16:creationId xmlns:a16="http://schemas.microsoft.com/office/drawing/2014/main" id="{801E9DC8-B168-244E-8E99-6E225C35EF52}"/>
              </a:ext>
            </a:extLst>
          </p:cNvPr>
          <p:cNvGraphicFramePr>
            <a:graphicFrameLocks noGrp="1"/>
          </p:cNvGraphicFramePr>
          <p:nvPr>
            <p:ph idx="1"/>
          </p:nvPr>
        </p:nvGraphicFramePr>
        <p:xfrm>
          <a:off x="2426653" y="4074319"/>
          <a:ext cx="6300470" cy="152400"/>
        </p:xfrm>
        <a:graphic>
          <a:graphicData uri="http://schemas.openxmlformats.org/drawingml/2006/table">
            <a:tbl>
              <a:tblPr firstRow="1" firstCol="1" lastRow="1" lastCol="1" bandRow="1" bandCol="1">
                <a:tableStyleId>{5C22544A-7EE6-4342-B048-85BDC9FD1C3A}</a:tableStyleId>
              </a:tblPr>
              <a:tblGrid>
                <a:gridCol w="6300470">
                  <a:extLst>
                    <a:ext uri="{9D8B030D-6E8A-4147-A177-3AD203B41FA5}">
                      <a16:colId xmlns:a16="http://schemas.microsoft.com/office/drawing/2014/main" val="814499908"/>
                    </a:ext>
                  </a:extLst>
                </a:gridCol>
              </a:tblGrid>
              <a:tr h="0">
                <a:tc>
                  <a:txBody>
                    <a:bodyPr/>
                    <a:lstStyle/>
                    <a:p>
                      <a:pPr algn="ctr">
                        <a:spcBef>
                          <a:spcPts val="600"/>
                        </a:spcBef>
                        <a:spcAft>
                          <a:spcPts val="600"/>
                        </a:spcAft>
                      </a:pPr>
                      <a:r>
                        <a:rPr lang="en-GB" sz="1000">
                          <a:effectLst/>
                        </a:rPr>
                        <a:t>LEVEL 6 ASSESSMENT SPECIFICATION </a:t>
                      </a:r>
                      <a:endParaRPr lang="en-GB" sz="1000" b="1">
                        <a:effectLst/>
                        <a:latin typeface="Times New Roman" panose="02020603050405020304" pitchFamily="18" charset="0"/>
                      </a:endParaRPr>
                    </a:p>
                  </a:txBody>
                  <a:tcPr marL="68580" marR="68580" marT="0" marB="0"/>
                </a:tc>
                <a:extLst>
                  <a:ext uri="{0D108BD9-81ED-4DB2-BD59-A6C34878D82A}">
                    <a16:rowId xmlns:a16="http://schemas.microsoft.com/office/drawing/2014/main" val="2054395371"/>
                  </a:ext>
                </a:extLst>
              </a:tr>
            </a:tbl>
          </a:graphicData>
        </a:graphic>
      </p:graphicFrame>
      <p:graphicFrame>
        <p:nvGraphicFramePr>
          <p:cNvPr id="5" name="Table 4">
            <a:extLst>
              <a:ext uri="{FF2B5EF4-FFF2-40B4-BE49-F238E27FC236}">
                <a16:creationId xmlns:a16="http://schemas.microsoft.com/office/drawing/2014/main" id="{AC4850AC-DA75-BD4C-AF7F-12443496D28D}"/>
              </a:ext>
            </a:extLst>
          </p:cNvPr>
          <p:cNvGraphicFramePr>
            <a:graphicFrameLocks noGrp="1"/>
          </p:cNvGraphicFramePr>
          <p:nvPr>
            <p:extLst>
              <p:ext uri="{D42A27DB-BD31-4B8C-83A1-F6EECF244321}">
                <p14:modId xmlns:p14="http://schemas.microsoft.com/office/powerpoint/2010/main" val="3189698349"/>
              </p:ext>
            </p:extLst>
          </p:nvPr>
        </p:nvGraphicFramePr>
        <p:xfrm>
          <a:off x="776178" y="297713"/>
          <a:ext cx="10590027" cy="6347595"/>
        </p:xfrm>
        <a:graphic>
          <a:graphicData uri="http://schemas.openxmlformats.org/drawingml/2006/table">
            <a:tbl>
              <a:tblPr>
                <a:tableStyleId>{5C22544A-7EE6-4342-B048-85BDC9FD1C3A}</a:tableStyleId>
              </a:tblPr>
              <a:tblGrid>
                <a:gridCol w="2235270">
                  <a:extLst>
                    <a:ext uri="{9D8B030D-6E8A-4147-A177-3AD203B41FA5}">
                      <a16:colId xmlns:a16="http://schemas.microsoft.com/office/drawing/2014/main" val="2715755414"/>
                    </a:ext>
                  </a:extLst>
                </a:gridCol>
                <a:gridCol w="3516837">
                  <a:extLst>
                    <a:ext uri="{9D8B030D-6E8A-4147-A177-3AD203B41FA5}">
                      <a16:colId xmlns:a16="http://schemas.microsoft.com/office/drawing/2014/main" val="1148602076"/>
                    </a:ext>
                  </a:extLst>
                </a:gridCol>
                <a:gridCol w="2418960">
                  <a:extLst>
                    <a:ext uri="{9D8B030D-6E8A-4147-A177-3AD203B41FA5}">
                      <a16:colId xmlns:a16="http://schemas.microsoft.com/office/drawing/2014/main" val="2555235428"/>
                    </a:ext>
                  </a:extLst>
                </a:gridCol>
                <a:gridCol w="2418960">
                  <a:extLst>
                    <a:ext uri="{9D8B030D-6E8A-4147-A177-3AD203B41FA5}">
                      <a16:colId xmlns:a16="http://schemas.microsoft.com/office/drawing/2014/main" val="2631099875"/>
                    </a:ext>
                  </a:extLst>
                </a:gridCol>
              </a:tblGrid>
              <a:tr h="210442">
                <a:tc>
                  <a:txBody>
                    <a:bodyPr/>
                    <a:lstStyle/>
                    <a:p>
                      <a:pPr algn="just">
                        <a:spcBef>
                          <a:spcPts val="600"/>
                        </a:spcBef>
                        <a:spcAft>
                          <a:spcPts val="600"/>
                        </a:spcAft>
                      </a:pPr>
                      <a:r>
                        <a:rPr lang="en-GB" sz="900">
                          <a:effectLst/>
                        </a:rPr>
                        <a:t>Student name:</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     Matthew Davies</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Student ID number:</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1904840</a:t>
                      </a:r>
                      <a:endParaRPr lang="en-GB" sz="900">
                        <a:effectLst/>
                        <a:latin typeface="Times New Roman" panose="02020603050405020304" pitchFamily="18" charset="0"/>
                        <a:ea typeface="Times New Roman" panose="02020603050405020304" pitchFamily="18" charset="0"/>
                      </a:endParaRPr>
                    </a:p>
                  </a:txBody>
                  <a:tcPr marL="58455" marR="58455" marT="0" marB="0"/>
                </a:tc>
                <a:extLst>
                  <a:ext uri="{0D108BD9-81ED-4DB2-BD59-A6C34878D82A}">
                    <a16:rowId xmlns:a16="http://schemas.microsoft.com/office/drawing/2014/main" val="2741547647"/>
                  </a:ext>
                </a:extLst>
              </a:tr>
              <a:tr h="210442">
                <a:tc>
                  <a:txBody>
                    <a:bodyPr/>
                    <a:lstStyle/>
                    <a:p>
                      <a:pPr algn="just">
                        <a:spcBef>
                          <a:spcPts val="600"/>
                        </a:spcBef>
                        <a:spcAft>
                          <a:spcPts val="600"/>
                        </a:spcAft>
                      </a:pPr>
                      <a:r>
                        <a:rPr lang="en-GB" sz="900">
                          <a:effectLst/>
                        </a:rPr>
                        <a:t>Programme:</a:t>
                      </a:r>
                      <a:endParaRPr lang="en-GB" sz="900">
                        <a:effectLst/>
                        <a:latin typeface="Times New Roman" panose="02020603050405020304" pitchFamily="18" charset="0"/>
                        <a:ea typeface="Times New Roman" panose="02020603050405020304" pitchFamily="18" charset="0"/>
                      </a:endParaRPr>
                    </a:p>
                  </a:txBody>
                  <a:tcPr marL="58455" marR="58455" marT="0" marB="0"/>
                </a:tc>
                <a:tc gridSpan="3">
                  <a:txBody>
                    <a:bodyPr/>
                    <a:lstStyle/>
                    <a:p>
                      <a:pPr algn="just">
                        <a:spcBef>
                          <a:spcPts val="600"/>
                        </a:spcBef>
                        <a:spcAft>
                          <a:spcPts val="600"/>
                        </a:spcAft>
                      </a:pPr>
                      <a:r>
                        <a:rPr lang="en-GB" sz="900">
                          <a:effectLst/>
                        </a:rPr>
                        <a:t>Physical Education and Outdoor Adventure Education </a:t>
                      </a:r>
                      <a:endParaRPr lang="en-GB" sz="900">
                        <a:effectLst/>
                        <a:latin typeface="Times New Roman" panose="02020603050405020304" pitchFamily="18" charset="0"/>
                        <a:ea typeface="Times New Roman" panose="02020603050405020304" pitchFamily="18" charset="0"/>
                      </a:endParaRPr>
                    </a:p>
                  </a:txBody>
                  <a:tcPr marL="58455" marR="58455"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36080446"/>
                  </a:ext>
                </a:extLst>
              </a:tr>
              <a:tr h="210442">
                <a:tc>
                  <a:txBody>
                    <a:bodyPr/>
                    <a:lstStyle/>
                    <a:p>
                      <a:pPr algn="just">
                        <a:spcBef>
                          <a:spcPts val="600"/>
                        </a:spcBef>
                        <a:spcAft>
                          <a:spcPts val="600"/>
                        </a:spcAft>
                      </a:pPr>
                      <a:r>
                        <a:rPr lang="en-GB" sz="900">
                          <a:effectLst/>
                        </a:rPr>
                        <a:t>Module:</a:t>
                      </a:r>
                      <a:endParaRPr lang="en-GB" sz="900">
                        <a:effectLst/>
                        <a:latin typeface="Times New Roman" panose="02020603050405020304" pitchFamily="18" charset="0"/>
                        <a:ea typeface="Times New Roman" panose="02020603050405020304" pitchFamily="18" charset="0"/>
                      </a:endParaRPr>
                    </a:p>
                  </a:txBody>
                  <a:tcPr marL="58455" marR="58455" marT="0" marB="0"/>
                </a:tc>
                <a:tc gridSpan="3">
                  <a:txBody>
                    <a:bodyPr/>
                    <a:lstStyle/>
                    <a:p>
                      <a:pPr algn="just">
                        <a:spcBef>
                          <a:spcPts val="600"/>
                        </a:spcBef>
                        <a:spcAft>
                          <a:spcPts val="600"/>
                        </a:spcAft>
                      </a:pPr>
                      <a:r>
                        <a:rPr lang="en-GB" sz="900">
                          <a:effectLst/>
                        </a:rPr>
                        <a:t>Curriculum Adventure</a:t>
                      </a:r>
                      <a:endParaRPr lang="en-GB" sz="900">
                        <a:effectLst/>
                        <a:latin typeface="Times New Roman" panose="02020603050405020304" pitchFamily="18" charset="0"/>
                        <a:ea typeface="Times New Roman" panose="02020603050405020304" pitchFamily="18" charset="0"/>
                      </a:endParaRPr>
                    </a:p>
                  </a:txBody>
                  <a:tcPr marL="58455" marR="58455"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691613367"/>
                  </a:ext>
                </a:extLst>
              </a:tr>
              <a:tr h="631326">
                <a:tc>
                  <a:txBody>
                    <a:bodyPr/>
                    <a:lstStyle/>
                    <a:p>
                      <a:pPr algn="just">
                        <a:spcBef>
                          <a:spcPts val="600"/>
                        </a:spcBef>
                        <a:spcAft>
                          <a:spcPts val="600"/>
                        </a:spcAft>
                      </a:pPr>
                      <a:r>
                        <a:rPr lang="en-GB" sz="900">
                          <a:effectLst/>
                        </a:rPr>
                        <a:t>Module code:</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BMOE6002 </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r>
                        <a:rPr lang="en-GB" sz="900">
                          <a:effectLst/>
                        </a:rPr>
                        <a:t>Contribution to Overall Module Assessment (%):</a:t>
                      </a:r>
                      <a:endParaRPr lang="en-GB" sz="900" b="1">
                        <a:effectLst/>
                        <a:latin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50%</a:t>
                      </a:r>
                      <a:endParaRPr lang="en-GB" sz="900">
                        <a:effectLst/>
                        <a:latin typeface="Times New Roman" panose="02020603050405020304" pitchFamily="18" charset="0"/>
                        <a:ea typeface="Times New Roman" panose="02020603050405020304" pitchFamily="18" charset="0"/>
                      </a:endParaRPr>
                    </a:p>
                  </a:txBody>
                  <a:tcPr marL="58455" marR="58455" marT="0" marB="0"/>
                </a:tc>
                <a:extLst>
                  <a:ext uri="{0D108BD9-81ED-4DB2-BD59-A6C34878D82A}">
                    <a16:rowId xmlns:a16="http://schemas.microsoft.com/office/drawing/2014/main" val="2814514493"/>
                  </a:ext>
                </a:extLst>
              </a:tr>
              <a:tr h="210442">
                <a:tc>
                  <a:txBody>
                    <a:bodyPr/>
                    <a:lstStyle/>
                    <a:p>
                      <a:pPr algn="just">
                        <a:spcBef>
                          <a:spcPts val="600"/>
                        </a:spcBef>
                        <a:spcAft>
                          <a:spcPts val="600"/>
                        </a:spcAft>
                      </a:pPr>
                      <a:r>
                        <a:rPr lang="en-GB" sz="900">
                          <a:effectLst/>
                        </a:rPr>
                        <a:t>Lecturer:</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Dr Nalda Wainwright</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Internal Verifier:</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 </a:t>
                      </a:r>
                      <a:endParaRPr lang="en-GB" sz="900">
                        <a:effectLst/>
                        <a:latin typeface="Times New Roman" panose="02020603050405020304" pitchFamily="18" charset="0"/>
                        <a:ea typeface="Times New Roman" panose="02020603050405020304" pitchFamily="18" charset="0"/>
                      </a:endParaRPr>
                    </a:p>
                  </a:txBody>
                  <a:tcPr marL="58455" marR="58455" marT="0" marB="0"/>
                </a:tc>
                <a:extLst>
                  <a:ext uri="{0D108BD9-81ED-4DB2-BD59-A6C34878D82A}">
                    <a16:rowId xmlns:a16="http://schemas.microsoft.com/office/drawing/2014/main" val="3220226447"/>
                  </a:ext>
                </a:extLst>
              </a:tr>
              <a:tr h="1052211">
                <a:tc>
                  <a:txBody>
                    <a:bodyPr/>
                    <a:lstStyle/>
                    <a:p>
                      <a:pPr algn="just">
                        <a:spcBef>
                          <a:spcPts val="600"/>
                        </a:spcBef>
                        <a:spcAft>
                          <a:spcPts val="600"/>
                        </a:spcAft>
                      </a:pPr>
                      <a:r>
                        <a:rPr lang="en-GB" sz="900">
                          <a:effectLst/>
                        </a:rPr>
                        <a:t>Assignment Title:</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r>
                        <a:rPr lang="en-GB" sz="900" dirty="0">
                          <a:effectLst/>
                        </a:rPr>
                        <a:t>Presentation </a:t>
                      </a:r>
                    </a:p>
                    <a:p>
                      <a:pPr algn="just">
                        <a:spcBef>
                          <a:spcPts val="600"/>
                        </a:spcBef>
                        <a:spcAft>
                          <a:spcPts val="600"/>
                        </a:spcAft>
                      </a:pPr>
                      <a:r>
                        <a:rPr lang="en-GB" sz="900" dirty="0">
                          <a:effectLst/>
                        </a:rPr>
                        <a:t> </a:t>
                      </a:r>
                      <a:endParaRPr lang="en-GB" sz="900" dirty="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Word count (or equivalent):</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15 mins -10 min presentation and 5 mins Q&amp;A (2500word equivalent) </a:t>
                      </a:r>
                      <a:endParaRPr lang="en-GB" sz="900">
                        <a:effectLst/>
                        <a:latin typeface="Times New Roman" panose="02020603050405020304" pitchFamily="18" charset="0"/>
                        <a:ea typeface="Times New Roman" panose="02020603050405020304" pitchFamily="18" charset="0"/>
                      </a:endParaRPr>
                    </a:p>
                  </a:txBody>
                  <a:tcPr marL="58455" marR="58455" marT="0" marB="0"/>
                </a:tc>
                <a:extLst>
                  <a:ext uri="{0D108BD9-81ED-4DB2-BD59-A6C34878D82A}">
                    <a16:rowId xmlns:a16="http://schemas.microsoft.com/office/drawing/2014/main" val="733727328"/>
                  </a:ext>
                </a:extLst>
              </a:tr>
              <a:tr h="631326">
                <a:tc>
                  <a:txBody>
                    <a:bodyPr/>
                    <a:lstStyle/>
                    <a:p>
                      <a:pPr algn="just">
                        <a:spcBef>
                          <a:spcPts val="600"/>
                        </a:spcBef>
                        <a:spcAft>
                          <a:spcPts val="600"/>
                        </a:spcAft>
                      </a:pPr>
                      <a:r>
                        <a:rPr lang="en-GB" sz="900">
                          <a:effectLst/>
                        </a:rPr>
                        <a:t>Submission deadline:</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 </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Return date of provisional marks &amp; written feedback:</a:t>
                      </a:r>
                      <a:endParaRPr lang="en-GB" sz="900">
                        <a:effectLst/>
                        <a:latin typeface="Times New Roman" panose="02020603050405020304" pitchFamily="18" charset="0"/>
                        <a:ea typeface="Times New Roman" panose="02020603050405020304" pitchFamily="18" charset="0"/>
                      </a:endParaRPr>
                    </a:p>
                  </a:txBody>
                  <a:tcPr marL="58455" marR="58455" marT="0" marB="0"/>
                </a:tc>
                <a:tc>
                  <a:txBody>
                    <a:bodyPr/>
                    <a:lstStyle/>
                    <a:p>
                      <a:pPr algn="just">
                        <a:spcBef>
                          <a:spcPts val="600"/>
                        </a:spcBef>
                        <a:spcAft>
                          <a:spcPts val="600"/>
                        </a:spcAft>
                      </a:pPr>
                      <a:r>
                        <a:rPr lang="en-GB" sz="900">
                          <a:effectLst/>
                        </a:rPr>
                        <a:t> </a:t>
                      </a:r>
                      <a:endParaRPr lang="en-GB" sz="900">
                        <a:effectLst/>
                        <a:latin typeface="Times New Roman" panose="02020603050405020304" pitchFamily="18" charset="0"/>
                        <a:ea typeface="Times New Roman" panose="02020603050405020304" pitchFamily="18" charset="0"/>
                      </a:endParaRPr>
                    </a:p>
                  </a:txBody>
                  <a:tcPr marL="58455" marR="58455" marT="0" marB="0"/>
                </a:tc>
                <a:extLst>
                  <a:ext uri="{0D108BD9-81ED-4DB2-BD59-A6C34878D82A}">
                    <a16:rowId xmlns:a16="http://schemas.microsoft.com/office/drawing/2014/main" val="670187136"/>
                  </a:ext>
                </a:extLst>
              </a:tr>
              <a:tr h="2180946">
                <a:tc>
                  <a:txBody>
                    <a:bodyPr/>
                    <a:lstStyle/>
                    <a:p>
                      <a:pPr algn="just">
                        <a:spcBef>
                          <a:spcPts val="600"/>
                        </a:spcBef>
                        <a:spcAft>
                          <a:spcPts val="600"/>
                        </a:spcAft>
                      </a:pPr>
                      <a:r>
                        <a:rPr lang="en-GB" sz="900">
                          <a:effectLst/>
                        </a:rPr>
                        <a:t>Submission method:</a:t>
                      </a:r>
                      <a:endParaRPr lang="en-GB" sz="900">
                        <a:effectLst/>
                        <a:latin typeface="Times New Roman" panose="02020603050405020304" pitchFamily="18" charset="0"/>
                        <a:ea typeface="Times New Roman" panose="02020603050405020304" pitchFamily="18" charset="0"/>
                      </a:endParaRPr>
                    </a:p>
                  </a:txBody>
                  <a:tcPr marL="58455" marR="58455" marT="0" marB="0"/>
                </a:tc>
                <a:tc gridSpan="3">
                  <a:txBody>
                    <a:bodyPr/>
                    <a:lstStyle/>
                    <a:p>
                      <a:r>
                        <a:rPr lang="en-GB" sz="90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spcBef>
                          <a:spcPts val="600"/>
                        </a:spcBef>
                        <a:spcAft>
                          <a:spcPts val="600"/>
                        </a:spcAft>
                      </a:pPr>
                      <a:r>
                        <a:rPr lang="en-GB" sz="900">
                          <a:effectLst/>
                        </a:rPr>
                        <a:t>Alternative submission method (if applicable): </a:t>
                      </a:r>
                    </a:p>
                    <a:p>
                      <a:pPr algn="just">
                        <a:spcBef>
                          <a:spcPts val="600"/>
                        </a:spcBef>
                        <a:spcAft>
                          <a:spcPts val="600"/>
                        </a:spcAft>
                      </a:pPr>
                      <a:r>
                        <a:rPr lang="en-GB" sz="90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900">
                        <a:effectLst/>
                        <a:latin typeface="Times New Roman" panose="02020603050405020304" pitchFamily="18" charset="0"/>
                        <a:ea typeface="Times New Roman" panose="02020603050405020304" pitchFamily="18" charset="0"/>
                      </a:endParaRPr>
                    </a:p>
                  </a:txBody>
                  <a:tcPr marL="58455" marR="58455"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156060610"/>
                  </a:ext>
                </a:extLst>
              </a:tr>
              <a:tr h="1010018">
                <a:tc>
                  <a:txBody>
                    <a:bodyPr/>
                    <a:lstStyle/>
                    <a:p>
                      <a:pPr>
                        <a:spcBef>
                          <a:spcPts val="600"/>
                        </a:spcBef>
                        <a:spcAft>
                          <a:spcPts val="600"/>
                        </a:spcAft>
                      </a:pPr>
                      <a:r>
                        <a:rPr lang="en-GB" sz="900">
                          <a:effectLst/>
                        </a:rPr>
                        <a:t>Academic honesty / referencing:</a:t>
                      </a:r>
                      <a:endParaRPr lang="en-GB" sz="900">
                        <a:effectLst/>
                        <a:latin typeface="Times New Roman" panose="02020603050405020304" pitchFamily="18" charset="0"/>
                        <a:ea typeface="Times New Roman" panose="02020603050405020304" pitchFamily="18" charset="0"/>
                      </a:endParaRPr>
                    </a:p>
                  </a:txBody>
                  <a:tcPr marL="58455" marR="58455" marT="0" marB="0"/>
                </a:tc>
                <a:tc gridSpan="3">
                  <a:txBody>
                    <a:bodyPr/>
                    <a:lstStyle/>
                    <a:p>
                      <a:pPr algn="just">
                        <a:spcBef>
                          <a:spcPts val="600"/>
                        </a:spcBef>
                        <a:spcAft>
                          <a:spcPts val="600"/>
                        </a:spcAft>
                      </a:pPr>
                      <a:r>
                        <a:rPr lang="en-GB" sz="900" dirty="0">
                          <a:effectLst/>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GB" sz="900" dirty="0">
                        <a:effectLst/>
                        <a:latin typeface="Times New Roman" panose="02020603050405020304" pitchFamily="18" charset="0"/>
                        <a:ea typeface="Times New Roman" panose="02020603050405020304" pitchFamily="18" charset="0"/>
                      </a:endParaRPr>
                    </a:p>
                  </a:txBody>
                  <a:tcPr marL="58455" marR="58455"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604807688"/>
                  </a:ext>
                </a:extLst>
              </a:tr>
            </a:tbl>
          </a:graphicData>
        </a:graphic>
      </p:graphicFrame>
      <p:sp>
        <p:nvSpPr>
          <p:cNvPr id="7" name="Rectangle 2">
            <a:extLst>
              <a:ext uri="{FF2B5EF4-FFF2-40B4-BE49-F238E27FC236}">
                <a16:creationId xmlns:a16="http://schemas.microsoft.com/office/drawing/2014/main" id="{B9142381-0761-C245-9A4F-DC3C27EAB69C}"/>
              </a:ext>
            </a:extLst>
          </p:cNvPr>
          <p:cNvSpPr>
            <a:spLocks noChangeArrowheads="1"/>
          </p:cNvSpPr>
          <p:nvPr/>
        </p:nvSpPr>
        <p:spPr bwMode="auto">
          <a:xfrm>
            <a:off x="2481263" y="25273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descr="Discover University of Wales Trinity Saint David">
            <a:extLst>
              <a:ext uri="{FF2B5EF4-FFF2-40B4-BE49-F238E27FC236}">
                <a16:creationId xmlns:a16="http://schemas.microsoft.com/office/drawing/2014/main" id="{D9A57A79-AE42-FB40-B6ED-903B1ABC92C9}"/>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481263" y="2984500"/>
            <a:ext cx="1809750" cy="7239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a:extLst>
              <a:ext uri="{FF2B5EF4-FFF2-40B4-BE49-F238E27FC236}">
                <a16:creationId xmlns:a16="http://schemas.microsoft.com/office/drawing/2014/main" id="{802A110E-406B-5548-9034-6C0E6EC94886}"/>
              </a:ext>
            </a:extLst>
          </p:cNvPr>
          <p:cNvSpPr>
            <a:spLocks noChangeArrowheads="1"/>
          </p:cNvSpPr>
          <p:nvPr/>
        </p:nvSpPr>
        <p:spPr bwMode="auto">
          <a:xfrm>
            <a:off x="2481263" y="29845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76176" rIns="91440" bIns="76176" numCol="1" anchor="ctr" anchorCtr="0" compatLnSpc="1">
            <a:prstTxWarp prst="textNoShape">
              <a:avLst/>
            </a:prstTxWarp>
            <a:spAutoFit/>
          </a:bodyPr>
          <a:lstStyle>
            <a:lvl1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1pPr>
            <a:lvl2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2pPr>
            <a:lvl3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3pPr>
            <a:lvl4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4pPr>
            <a:lvl5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5pPr>
            <a:lvl6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6pPr>
            <a:lvl7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7pPr>
            <a:lvl8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8pPr>
            <a:lvl9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r"/>
                <a:tab pos="2636838" algn="ctr"/>
                <a:tab pos="5273675" algn="r"/>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4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APPENDIX GA36c</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457200" algn="r"/>
                <a:tab pos="2636838" algn="ctr"/>
                <a:tab pos="5273675" algn="r"/>
              </a:tabLst>
            </a:pPr>
            <a:br>
              <a:rPr kumimoji="0" lang="en-GB" altLang="en-US" sz="16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kumimoji="0" lang="en-GB"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457200" algn="r"/>
                <a:tab pos="2636838" algn="ctr"/>
                <a:tab pos="5273675" algn="r"/>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4629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162C5-F53F-4040-8A9B-B8B1D9E63B5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070B801-D6E2-B64A-A5B3-CADCCCE1471B}"/>
              </a:ext>
            </a:extLst>
          </p:cNvPr>
          <p:cNvSpPr>
            <a:spLocks noGrp="1"/>
          </p:cNvSpPr>
          <p:nvPr>
            <p:ph idx="1"/>
          </p:nvPr>
        </p:nvSpPr>
        <p:spPr/>
        <p:txBody>
          <a:bodyPr/>
          <a:lstStyle/>
          <a:p>
            <a:endParaRPr lang="en-US"/>
          </a:p>
        </p:txBody>
      </p:sp>
      <p:graphicFrame>
        <p:nvGraphicFramePr>
          <p:cNvPr id="4" name="Table 3">
            <a:extLst>
              <a:ext uri="{FF2B5EF4-FFF2-40B4-BE49-F238E27FC236}">
                <a16:creationId xmlns:a16="http://schemas.microsoft.com/office/drawing/2014/main" id="{000E6DB9-070A-4446-A35C-B9C3A540D1D8}"/>
              </a:ext>
            </a:extLst>
          </p:cNvPr>
          <p:cNvGraphicFramePr>
            <a:graphicFrameLocks noGrp="1"/>
          </p:cNvGraphicFramePr>
          <p:nvPr>
            <p:extLst>
              <p:ext uri="{D42A27DB-BD31-4B8C-83A1-F6EECF244321}">
                <p14:modId xmlns:p14="http://schemas.microsoft.com/office/powerpoint/2010/main" val="318316282"/>
              </p:ext>
            </p:extLst>
          </p:nvPr>
        </p:nvGraphicFramePr>
        <p:xfrm>
          <a:off x="1103312" y="609601"/>
          <a:ext cx="9972159" cy="4395152"/>
        </p:xfrm>
        <a:graphic>
          <a:graphicData uri="http://schemas.openxmlformats.org/drawingml/2006/table">
            <a:tbl>
              <a:tblPr>
                <a:tableStyleId>{5C22544A-7EE6-4342-B048-85BDC9FD1C3A}</a:tableStyleId>
              </a:tblPr>
              <a:tblGrid>
                <a:gridCol w="9972159">
                  <a:extLst>
                    <a:ext uri="{9D8B030D-6E8A-4147-A177-3AD203B41FA5}">
                      <a16:colId xmlns:a16="http://schemas.microsoft.com/office/drawing/2014/main" val="506152625"/>
                    </a:ext>
                  </a:extLst>
                </a:gridCol>
              </a:tblGrid>
              <a:tr h="431667">
                <a:tc>
                  <a:txBody>
                    <a:bodyPr/>
                    <a:lstStyle/>
                    <a:p>
                      <a:r>
                        <a:rPr lang="en-GB" sz="1100">
                          <a:effectLst/>
                        </a:rPr>
                        <a:t>Module Learning Outcomes </a:t>
                      </a:r>
                      <a:endParaRPr lang="en-GB" sz="1000">
                        <a:effectLst/>
                      </a:endParaRPr>
                    </a:p>
                    <a:p>
                      <a:r>
                        <a:rPr lang="en-GB" sz="1100">
                          <a:effectLst/>
                        </a:rPr>
                        <a:t>(from module syllabus)</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88124274"/>
                  </a:ext>
                </a:extLst>
              </a:tr>
              <a:tr h="3963485">
                <a:tc>
                  <a:txBody>
                    <a:bodyPr/>
                    <a:lstStyle/>
                    <a:p>
                      <a:r>
                        <a:rPr lang="en-GB" sz="1100" dirty="0">
                          <a:effectLst/>
                        </a:rPr>
                        <a:t> </a:t>
                      </a:r>
                      <a:endParaRPr lang="en-GB" sz="1000" dirty="0">
                        <a:effectLst/>
                      </a:endParaRPr>
                    </a:p>
                    <a:p>
                      <a:pPr marL="342900" lvl="0" indent="-342900" algn="just" fontAlgn="base" hangingPunct="0">
                        <a:buFont typeface="Symbol" pitchFamily="2" charset="2"/>
                        <a:buChar char=""/>
                      </a:pPr>
                      <a:r>
                        <a:rPr lang="en-GB" sz="1100" dirty="0">
                          <a:effectLst/>
                        </a:rPr>
                        <a:t>critically evaluate the importance of adventure to individual learning, personal development, society and work;</a:t>
                      </a:r>
                      <a:endParaRPr lang="en-GB" sz="1000" dirty="0">
                        <a:effectLst/>
                      </a:endParaRPr>
                    </a:p>
                    <a:p>
                      <a:pPr marL="457200"/>
                      <a:r>
                        <a:rPr lang="en-GB" sz="1100" dirty="0">
                          <a:effectLst/>
                        </a:rPr>
                        <a:t> </a:t>
                      </a:r>
                      <a:endParaRPr lang="en-GB" sz="1000" dirty="0">
                        <a:effectLst/>
                      </a:endParaRPr>
                    </a:p>
                    <a:p>
                      <a:pPr marL="342900" lvl="0" indent="-342900" algn="just" fontAlgn="auto" hangingPunct="0">
                        <a:spcBef>
                          <a:spcPts val="600"/>
                        </a:spcBef>
                        <a:spcAft>
                          <a:spcPts val="0"/>
                        </a:spcAft>
                        <a:buFont typeface="Symbol" pitchFamily="2" charset="2"/>
                        <a:buChar char=""/>
                      </a:pPr>
                      <a:r>
                        <a:rPr lang="en-GB" sz="1100" dirty="0">
                          <a:effectLst/>
                        </a:rPr>
                        <a:t>critically analyse a range of different teaching and learning strategies appropriate to adventurous learning;</a:t>
                      </a:r>
                      <a:endParaRPr lang="en-GB" sz="1200" dirty="0">
                        <a:effectLst/>
                      </a:endParaRPr>
                    </a:p>
                    <a:p>
                      <a:pPr marL="457200"/>
                      <a:r>
                        <a:rPr lang="en-GB" sz="1100" dirty="0">
                          <a:effectLst/>
                        </a:rPr>
                        <a:t> </a:t>
                      </a:r>
                      <a:endParaRPr lang="en-GB" sz="1000" dirty="0">
                        <a:effectLst/>
                      </a:endParaRPr>
                    </a:p>
                    <a:p>
                      <a:pPr marL="342900" lvl="0" indent="-342900" algn="just" fontAlgn="auto" hangingPunct="0">
                        <a:spcBef>
                          <a:spcPts val="600"/>
                        </a:spcBef>
                        <a:spcAft>
                          <a:spcPts val="0"/>
                        </a:spcAft>
                        <a:buFont typeface="Symbol" pitchFamily="2" charset="2"/>
                        <a:buChar char=""/>
                      </a:pPr>
                      <a:r>
                        <a:rPr lang="en-GB" sz="1100" dirty="0">
                          <a:effectLst/>
                        </a:rPr>
                        <a:t>negotiate a range of learning opportunities to underpin adventure in the whole curriculum;     </a:t>
                      </a:r>
                      <a:endParaRPr lang="en-GB" sz="1200" dirty="0">
                        <a:effectLst/>
                      </a:endParaRPr>
                    </a:p>
                    <a:p>
                      <a:pPr marL="457200"/>
                      <a:r>
                        <a:rPr lang="en-GB" sz="1100" dirty="0">
                          <a:effectLst/>
                        </a:rPr>
                        <a:t> </a:t>
                      </a:r>
                      <a:endParaRPr lang="en-GB" sz="1000" dirty="0">
                        <a:effectLst/>
                      </a:endParaRPr>
                    </a:p>
                    <a:p>
                      <a:pPr marL="342900" lvl="0" indent="-342900" algn="just" fontAlgn="auto" hangingPunct="0">
                        <a:spcBef>
                          <a:spcPts val="600"/>
                        </a:spcBef>
                        <a:spcAft>
                          <a:spcPts val="0"/>
                        </a:spcAft>
                        <a:buFont typeface="Symbol" pitchFamily="2" charset="2"/>
                        <a:buChar char=""/>
                      </a:pPr>
                      <a:r>
                        <a:rPr lang="en-GB" sz="1100" dirty="0">
                          <a:effectLst/>
                        </a:rPr>
                        <a:t>critically analyse the role of adventure and the outdoors in the development of children’s physical literacy</a:t>
                      </a:r>
                      <a:endParaRPr lang="en-GB" sz="1200" dirty="0">
                        <a:effectLst/>
                      </a:endParaRPr>
                    </a:p>
                    <a:p>
                      <a:pPr marL="228600"/>
                      <a:r>
                        <a:rPr lang="en-GB" sz="1100" dirty="0">
                          <a:effectLst/>
                        </a:rPr>
                        <a:t> </a:t>
                      </a:r>
                      <a:endParaRPr lang="en-GB" sz="1000" dirty="0">
                        <a:effectLst/>
                      </a:endParaRPr>
                    </a:p>
                    <a:p>
                      <a:pPr marL="228600"/>
                      <a:r>
                        <a:rPr lang="en-GB" sz="1100" dirty="0">
                          <a:effectLst/>
                        </a:rPr>
                        <a:t> </a:t>
                      </a:r>
                      <a:endParaRPr lang="en-GB" sz="1000" dirty="0">
                        <a:effectLst/>
                      </a:endParaRPr>
                    </a:p>
                    <a:p>
                      <a:pPr marL="228600"/>
                      <a:r>
                        <a:rPr lang="en-GB" sz="1100" dirty="0">
                          <a:effectLst/>
                        </a:rPr>
                        <a:t> </a:t>
                      </a:r>
                      <a:endParaRPr lang="en-GB" sz="1000" dirty="0">
                        <a:effectLst/>
                      </a:endParaRPr>
                    </a:p>
                    <a:p>
                      <a:r>
                        <a:rPr lang="en-GB" sz="1100" dirty="0">
                          <a:effectLst/>
                        </a:rPr>
                        <a:t> </a:t>
                      </a:r>
                      <a:endParaRPr lang="en-GB" sz="1000" dirty="0">
                        <a:effectLst/>
                      </a:endParaRPr>
                    </a:p>
                    <a:p>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662434623"/>
                  </a:ext>
                </a:extLst>
              </a:tr>
            </a:tbl>
          </a:graphicData>
        </a:graphic>
      </p:graphicFrame>
    </p:spTree>
    <p:extLst>
      <p:ext uri="{BB962C8B-B14F-4D97-AF65-F5344CB8AC3E}">
        <p14:creationId xmlns:p14="http://schemas.microsoft.com/office/powerpoint/2010/main" val="2119161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4ADD124F-24E3-F743-88F7-83450E1799DA}"/>
              </a:ext>
            </a:extLst>
          </p:cNvPr>
          <p:cNvGraphicFramePr>
            <a:graphicFrameLocks noGrp="1"/>
          </p:cNvGraphicFramePr>
          <p:nvPr>
            <p:extLst>
              <p:ext uri="{D42A27DB-BD31-4B8C-83A1-F6EECF244321}">
                <p14:modId xmlns:p14="http://schemas.microsoft.com/office/powerpoint/2010/main" val="2466545383"/>
              </p:ext>
            </p:extLst>
          </p:nvPr>
        </p:nvGraphicFramePr>
        <p:xfrm>
          <a:off x="414670" y="106325"/>
          <a:ext cx="6038668" cy="5179248"/>
        </p:xfrm>
        <a:graphic>
          <a:graphicData uri="http://schemas.openxmlformats.org/drawingml/2006/table">
            <a:tbl>
              <a:tblPr firstRow="1" firstCol="1" bandRow="1">
                <a:tableStyleId>{5C22544A-7EE6-4342-B048-85BDC9FD1C3A}</a:tableStyleId>
              </a:tblPr>
              <a:tblGrid>
                <a:gridCol w="5035041">
                  <a:extLst>
                    <a:ext uri="{9D8B030D-6E8A-4147-A177-3AD203B41FA5}">
                      <a16:colId xmlns:a16="http://schemas.microsoft.com/office/drawing/2014/main" val="4092591296"/>
                    </a:ext>
                  </a:extLst>
                </a:gridCol>
                <a:gridCol w="502418">
                  <a:extLst>
                    <a:ext uri="{9D8B030D-6E8A-4147-A177-3AD203B41FA5}">
                      <a16:colId xmlns:a16="http://schemas.microsoft.com/office/drawing/2014/main" val="2165687361"/>
                    </a:ext>
                  </a:extLst>
                </a:gridCol>
                <a:gridCol w="501209">
                  <a:extLst>
                    <a:ext uri="{9D8B030D-6E8A-4147-A177-3AD203B41FA5}">
                      <a16:colId xmlns:a16="http://schemas.microsoft.com/office/drawing/2014/main" val="2655980249"/>
                    </a:ext>
                  </a:extLst>
                </a:gridCol>
              </a:tblGrid>
              <a:tr h="433441">
                <a:tc>
                  <a:txBody>
                    <a:bodyPr/>
                    <a:lstStyle/>
                    <a:p>
                      <a:r>
                        <a:rPr lang="en-GB" sz="700" dirty="0">
                          <a:effectLst/>
                        </a:rPr>
                        <a:t>Generic Assessment Criteria </a:t>
                      </a:r>
                      <a:endParaRPr lang="en-GB" sz="600" dirty="0">
                        <a:effectLst/>
                        <a:latin typeface="Times New Roman" panose="02020603050405020304" pitchFamily="18" charset="0"/>
                        <a:ea typeface="Times New Roman" panose="02020603050405020304" pitchFamily="18" charset="0"/>
                      </a:endParaRPr>
                    </a:p>
                  </a:txBody>
                  <a:tcPr marL="42287" marR="42287" marT="0" marB="0" anchor="ctr"/>
                </a:tc>
                <a:tc>
                  <a:txBody>
                    <a:bodyPr/>
                    <a:lstStyle/>
                    <a:p>
                      <a:pPr marL="21590" marR="71755" algn="ctr">
                        <a:spcAft>
                          <a:spcPts val="0"/>
                        </a:spcAft>
                      </a:pPr>
                      <a:r>
                        <a:rPr lang="en-GB" sz="600">
                          <a:effectLst/>
                        </a:rPr>
                        <a:t>Marks available</a:t>
                      </a:r>
                      <a:endParaRPr lang="en-GB" sz="600">
                        <a:effectLst/>
                        <a:latin typeface="Times New Roman" panose="02020603050405020304" pitchFamily="18" charset="0"/>
                        <a:ea typeface="Times New Roman" panose="02020603050405020304" pitchFamily="18" charset="0"/>
                      </a:endParaRPr>
                    </a:p>
                  </a:txBody>
                  <a:tcPr marL="42287" marR="42287" marT="0" marB="0" vert="vert270"/>
                </a:tc>
                <a:tc>
                  <a:txBody>
                    <a:bodyPr/>
                    <a:lstStyle/>
                    <a:p>
                      <a:pPr marL="71755" marR="71755" algn="ctr">
                        <a:spcAft>
                          <a:spcPts val="0"/>
                        </a:spcAft>
                      </a:pPr>
                      <a:r>
                        <a:rPr lang="en-GB" sz="600">
                          <a:effectLst/>
                        </a:rPr>
                        <a:t>Marks </a:t>
                      </a:r>
                    </a:p>
                    <a:p>
                      <a:pPr marL="71755" marR="71755" algn="ctr">
                        <a:spcAft>
                          <a:spcPts val="0"/>
                        </a:spcAft>
                      </a:pPr>
                      <a:r>
                        <a:rPr lang="en-GB" sz="600">
                          <a:effectLst/>
                        </a:rPr>
                        <a:t>awarded</a:t>
                      </a:r>
                      <a:endParaRPr lang="en-GB" sz="600">
                        <a:effectLst/>
                        <a:latin typeface="Times New Roman" panose="02020603050405020304" pitchFamily="18" charset="0"/>
                        <a:ea typeface="Times New Roman" panose="02020603050405020304" pitchFamily="18" charset="0"/>
                      </a:endParaRPr>
                    </a:p>
                  </a:txBody>
                  <a:tcPr marL="42287" marR="42287" marT="0" marB="0" vert="vert270" anchor="ctr"/>
                </a:tc>
                <a:extLst>
                  <a:ext uri="{0D108BD9-81ED-4DB2-BD59-A6C34878D82A}">
                    <a16:rowId xmlns:a16="http://schemas.microsoft.com/office/drawing/2014/main" val="2034114007"/>
                  </a:ext>
                </a:extLst>
              </a:tr>
              <a:tr h="194658">
                <a:tc>
                  <a:txBody>
                    <a:bodyPr/>
                    <a:lstStyle/>
                    <a:p>
                      <a:r>
                        <a:rPr lang="en-GB" sz="600">
                          <a:effectLst/>
                        </a:rPr>
                        <a:t>1. Engagement with Literature Skills</a:t>
                      </a:r>
                    </a:p>
                    <a:p>
                      <a:pPr>
                        <a:spcAft>
                          <a:spcPts val="600"/>
                        </a:spcAft>
                      </a:pPr>
                      <a:r>
                        <a:rPr lang="en-GB" sz="400">
                          <a:effectLst/>
                        </a:rPr>
                        <a:t>.</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2476501881"/>
                  </a:ext>
                </a:extLst>
              </a:tr>
              <a:tr h="194658">
                <a:tc rowSpan="2">
                  <a:txBody>
                    <a:bodyPr/>
                    <a:lstStyle/>
                    <a:p>
                      <a:pPr>
                        <a:spcAft>
                          <a:spcPts val="600"/>
                        </a:spcAft>
                      </a:pPr>
                      <a:r>
                        <a:rPr lang="en-GB" sz="400" dirty="0">
                          <a:effectLst/>
                        </a:rPr>
                        <a:t> </a:t>
                      </a:r>
                      <a:endParaRPr lang="en-GB" sz="600" dirty="0">
                        <a:effectLst/>
                      </a:endParaRPr>
                    </a:p>
                    <a:p>
                      <a:pPr>
                        <a:spcAft>
                          <a:spcPts val="600"/>
                        </a:spcAft>
                      </a:pPr>
                      <a:r>
                        <a:rPr lang="en-GB" sz="400" dirty="0">
                          <a:effectLst/>
                        </a:rPr>
                        <a:t> </a:t>
                      </a:r>
                      <a:endParaRPr lang="en-GB" sz="600" dirty="0">
                        <a:effectLst/>
                      </a:endParaRPr>
                    </a:p>
                    <a:p>
                      <a:pPr>
                        <a:spcAft>
                          <a:spcPts val="600"/>
                        </a:spcAft>
                      </a:pPr>
                      <a:r>
                        <a:rPr lang="en-GB" sz="400" dirty="0">
                          <a:effectLst/>
                        </a:rPr>
                        <a:t> </a:t>
                      </a:r>
                      <a:endParaRPr lang="en-GB" sz="600" dirty="0">
                        <a:effectLst/>
                      </a:endParaRPr>
                    </a:p>
                    <a:p>
                      <a:pPr>
                        <a:spcAft>
                          <a:spcPts val="600"/>
                        </a:spcAft>
                      </a:pPr>
                      <a:r>
                        <a:rPr lang="en-GB" sz="400" dirty="0">
                          <a:effectLst/>
                        </a:rPr>
                        <a:t> </a:t>
                      </a:r>
                      <a:endParaRPr lang="en-GB" sz="600" dirty="0">
                        <a:effectLst/>
                      </a:endParaRPr>
                    </a:p>
                    <a:p>
                      <a:pPr>
                        <a:spcAft>
                          <a:spcPts val="600"/>
                        </a:spcAft>
                      </a:pPr>
                      <a:r>
                        <a:rPr lang="en-GB" sz="400" dirty="0">
                          <a:effectLst/>
                        </a:rPr>
                        <a:t> </a:t>
                      </a:r>
                      <a:endParaRPr lang="en-GB" sz="600" dirty="0">
                        <a:effectLst/>
                      </a:endParaRPr>
                    </a:p>
                    <a:p>
                      <a:pPr>
                        <a:spcAft>
                          <a:spcPts val="600"/>
                        </a:spcAft>
                      </a:pPr>
                      <a:r>
                        <a:rPr lang="en-GB" sz="400" dirty="0">
                          <a:effectLst/>
                        </a:rPr>
                        <a:t> </a:t>
                      </a:r>
                      <a:endParaRPr lang="en-GB" sz="600" dirty="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rowSpan="2">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3122292222"/>
                  </a:ext>
                </a:extLst>
              </a:tr>
              <a:tr h="630361">
                <a:tc vMerge="1">
                  <a:txBody>
                    <a:bodyPr/>
                    <a:lstStyle/>
                    <a:p>
                      <a:endParaRPr lang="en-US"/>
                    </a:p>
                  </a:txBody>
                  <a:tcPr/>
                </a:tc>
                <a:tc>
                  <a:txBody>
                    <a:bodyPr/>
                    <a:lstStyle/>
                    <a:p>
                      <a:pPr algn="ctr"/>
                      <a:r>
                        <a:rPr lang="en-GB" sz="1000">
                          <a:effectLst/>
                        </a:rPr>
                        <a:t>10</a:t>
                      </a:r>
                      <a:endParaRPr lang="en-GB" sz="600">
                        <a:effectLst/>
                        <a:latin typeface="Times New Roman" panose="02020603050405020304" pitchFamily="18" charset="0"/>
                        <a:ea typeface="Times New Roman" panose="02020603050405020304" pitchFamily="18" charset="0"/>
                      </a:endParaRPr>
                    </a:p>
                  </a:txBody>
                  <a:tcPr marL="42287" marR="42287" marT="0" marB="0"/>
                </a:tc>
                <a:tc vMerge="1">
                  <a:txBody>
                    <a:bodyPr/>
                    <a:lstStyle/>
                    <a:p>
                      <a:endParaRPr lang="en-US"/>
                    </a:p>
                  </a:txBody>
                  <a:tcPr/>
                </a:tc>
                <a:extLst>
                  <a:ext uri="{0D108BD9-81ED-4DB2-BD59-A6C34878D82A}">
                    <a16:rowId xmlns:a16="http://schemas.microsoft.com/office/drawing/2014/main" val="1546584034"/>
                  </a:ext>
                </a:extLst>
              </a:tr>
              <a:tr h="194658">
                <a:tc>
                  <a:txBody>
                    <a:bodyPr/>
                    <a:lstStyle/>
                    <a:p>
                      <a:r>
                        <a:rPr lang="en-GB" sz="600">
                          <a:effectLst/>
                        </a:rPr>
                        <a:t>2. Knowledge and Understanding Skills</a:t>
                      </a: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312803532"/>
                  </a:ext>
                </a:extLst>
              </a:tr>
              <a:tr h="194658">
                <a:tc rowSpan="2">
                  <a:txBody>
                    <a:bodyPr/>
                    <a:lstStyle/>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rowSpan="2">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3230983898"/>
                  </a:ext>
                </a:extLst>
              </a:tr>
              <a:tr h="630361">
                <a:tc vMerge="1">
                  <a:txBody>
                    <a:bodyPr/>
                    <a:lstStyle/>
                    <a:p>
                      <a:endParaRPr lang="en-US"/>
                    </a:p>
                  </a:txBody>
                  <a:tcPr/>
                </a:tc>
                <a:tc>
                  <a:txBody>
                    <a:bodyPr/>
                    <a:lstStyle/>
                    <a:p>
                      <a:pPr algn="ctr"/>
                      <a:r>
                        <a:rPr lang="en-GB" sz="1000">
                          <a:effectLst/>
                        </a:rPr>
                        <a:t>20</a:t>
                      </a:r>
                      <a:endParaRPr lang="en-GB" sz="600">
                        <a:effectLst/>
                        <a:latin typeface="Times New Roman" panose="02020603050405020304" pitchFamily="18" charset="0"/>
                        <a:ea typeface="Times New Roman" panose="02020603050405020304" pitchFamily="18" charset="0"/>
                      </a:endParaRPr>
                    </a:p>
                  </a:txBody>
                  <a:tcPr marL="42287" marR="42287" marT="0" marB="0"/>
                </a:tc>
                <a:tc vMerge="1">
                  <a:txBody>
                    <a:bodyPr/>
                    <a:lstStyle/>
                    <a:p>
                      <a:endParaRPr lang="en-US"/>
                    </a:p>
                  </a:txBody>
                  <a:tcPr/>
                </a:tc>
                <a:extLst>
                  <a:ext uri="{0D108BD9-81ED-4DB2-BD59-A6C34878D82A}">
                    <a16:rowId xmlns:a16="http://schemas.microsoft.com/office/drawing/2014/main" val="2424901823"/>
                  </a:ext>
                </a:extLst>
              </a:tr>
              <a:tr h="194658">
                <a:tc>
                  <a:txBody>
                    <a:bodyPr/>
                    <a:lstStyle/>
                    <a:p>
                      <a:r>
                        <a:rPr lang="en-GB" sz="600">
                          <a:effectLst/>
                        </a:rPr>
                        <a:t>3. Cognitive and Intellectual Skills</a:t>
                      </a: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2380689461"/>
                  </a:ext>
                </a:extLst>
              </a:tr>
              <a:tr h="194658">
                <a:tc rowSpan="2">
                  <a:txBody>
                    <a:bodyPr/>
                    <a:lstStyle/>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rowSpan="2">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3655477323"/>
                  </a:ext>
                </a:extLst>
              </a:tr>
              <a:tr h="630361">
                <a:tc vMerge="1">
                  <a:txBody>
                    <a:bodyPr/>
                    <a:lstStyle/>
                    <a:p>
                      <a:endParaRPr lang="en-US"/>
                    </a:p>
                  </a:txBody>
                  <a:tcPr/>
                </a:tc>
                <a:tc>
                  <a:txBody>
                    <a:bodyPr/>
                    <a:lstStyle/>
                    <a:p>
                      <a:pPr algn="ctr"/>
                      <a:r>
                        <a:rPr lang="en-GB" sz="1000">
                          <a:effectLst/>
                        </a:rPr>
                        <a:t>20</a:t>
                      </a:r>
                      <a:endParaRPr lang="en-GB" sz="600">
                        <a:effectLst/>
                        <a:latin typeface="Times New Roman" panose="02020603050405020304" pitchFamily="18" charset="0"/>
                        <a:ea typeface="Times New Roman" panose="02020603050405020304" pitchFamily="18" charset="0"/>
                      </a:endParaRPr>
                    </a:p>
                  </a:txBody>
                  <a:tcPr marL="42287" marR="42287" marT="0" marB="0"/>
                </a:tc>
                <a:tc vMerge="1">
                  <a:txBody>
                    <a:bodyPr/>
                    <a:lstStyle/>
                    <a:p>
                      <a:endParaRPr lang="en-US"/>
                    </a:p>
                  </a:txBody>
                  <a:tcPr/>
                </a:tc>
                <a:extLst>
                  <a:ext uri="{0D108BD9-81ED-4DB2-BD59-A6C34878D82A}">
                    <a16:rowId xmlns:a16="http://schemas.microsoft.com/office/drawing/2014/main" val="3094999771"/>
                  </a:ext>
                </a:extLst>
              </a:tr>
              <a:tr h="194658">
                <a:tc>
                  <a:txBody>
                    <a:bodyPr/>
                    <a:lstStyle/>
                    <a:p>
                      <a:r>
                        <a:rPr lang="en-GB" sz="600">
                          <a:effectLst/>
                        </a:rPr>
                        <a:t>4. Practical Application Skills</a:t>
                      </a: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4025936244"/>
                  </a:ext>
                </a:extLst>
              </a:tr>
              <a:tr h="195091">
                <a:tc rowSpan="2">
                  <a:txBody>
                    <a:bodyPr/>
                    <a:lstStyle/>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rowSpan="2">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2004826492"/>
                  </a:ext>
                </a:extLst>
              </a:tr>
              <a:tr h="629929">
                <a:tc vMerge="1">
                  <a:txBody>
                    <a:bodyPr/>
                    <a:lstStyle/>
                    <a:p>
                      <a:endParaRPr lang="en-US"/>
                    </a:p>
                  </a:txBody>
                  <a:tcPr/>
                </a:tc>
                <a:tc>
                  <a:txBody>
                    <a:bodyPr/>
                    <a:lstStyle/>
                    <a:p>
                      <a:pPr algn="ctr"/>
                      <a:r>
                        <a:rPr lang="en-GB" sz="1000">
                          <a:effectLst/>
                        </a:rPr>
                        <a:t>20</a:t>
                      </a:r>
                      <a:endParaRPr lang="en-GB" sz="600">
                        <a:effectLst/>
                        <a:latin typeface="Times New Roman" panose="02020603050405020304" pitchFamily="18" charset="0"/>
                        <a:ea typeface="Times New Roman" panose="02020603050405020304" pitchFamily="18" charset="0"/>
                      </a:endParaRPr>
                    </a:p>
                  </a:txBody>
                  <a:tcPr marL="42287" marR="42287" marT="0" marB="0"/>
                </a:tc>
                <a:tc vMerge="1">
                  <a:txBody>
                    <a:bodyPr/>
                    <a:lstStyle/>
                    <a:p>
                      <a:endParaRPr lang="en-US"/>
                    </a:p>
                  </a:txBody>
                  <a:tcPr/>
                </a:tc>
                <a:extLst>
                  <a:ext uri="{0D108BD9-81ED-4DB2-BD59-A6C34878D82A}">
                    <a16:rowId xmlns:a16="http://schemas.microsoft.com/office/drawing/2014/main" val="275217018"/>
                  </a:ext>
                </a:extLst>
              </a:tr>
              <a:tr h="194658">
                <a:tc>
                  <a:txBody>
                    <a:bodyPr/>
                    <a:lstStyle/>
                    <a:p>
                      <a:r>
                        <a:rPr lang="en-GB" sz="600">
                          <a:effectLst/>
                        </a:rPr>
                        <a:t>5. Transferable Skills for Life and Professional Practice</a:t>
                      </a: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173289412"/>
                  </a:ext>
                </a:extLst>
              </a:tr>
              <a:tr h="195091">
                <a:tc rowSpan="2">
                  <a:txBody>
                    <a:bodyPr/>
                    <a:lstStyle/>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endParaRPr>
                    </a:p>
                    <a:p>
                      <a:pPr>
                        <a:spcAft>
                          <a:spcPts val="600"/>
                        </a:spcAft>
                      </a:pPr>
                      <a:r>
                        <a:rPr lang="en-GB" sz="4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tc>
                  <a:txBody>
                    <a:bodyPr/>
                    <a:lstStyle/>
                    <a:p>
                      <a:pPr algn="ctr"/>
                      <a:r>
                        <a:rPr lang="en-GB" sz="1000">
                          <a:effectLst/>
                        </a:rPr>
                        <a:t>30</a:t>
                      </a:r>
                      <a:endParaRPr lang="en-GB" sz="600">
                        <a:effectLst/>
                        <a:latin typeface="Times New Roman" panose="02020603050405020304" pitchFamily="18" charset="0"/>
                        <a:ea typeface="Times New Roman" panose="02020603050405020304" pitchFamily="18" charset="0"/>
                      </a:endParaRPr>
                    </a:p>
                  </a:txBody>
                  <a:tcPr marL="42287" marR="42287" marT="0" marB="0"/>
                </a:tc>
                <a:tc rowSpan="2">
                  <a:txBody>
                    <a:bodyPr/>
                    <a:lstStyle/>
                    <a:p>
                      <a:pPr algn="ctr"/>
                      <a:r>
                        <a:rPr lang="en-GB" sz="1000">
                          <a:effectLst/>
                        </a:rPr>
                        <a:t> </a:t>
                      </a:r>
                      <a:endParaRPr lang="en-GB" sz="600">
                        <a:effectLst/>
                        <a:latin typeface="Times New Roman" panose="02020603050405020304" pitchFamily="18" charset="0"/>
                        <a:ea typeface="Times New Roman" panose="02020603050405020304" pitchFamily="18" charset="0"/>
                      </a:endParaRPr>
                    </a:p>
                  </a:txBody>
                  <a:tcPr marL="42287" marR="42287" marT="0" marB="0"/>
                </a:tc>
                <a:extLst>
                  <a:ext uri="{0D108BD9-81ED-4DB2-BD59-A6C34878D82A}">
                    <a16:rowId xmlns:a16="http://schemas.microsoft.com/office/drawing/2014/main" val="2268963573"/>
                  </a:ext>
                </a:extLst>
              </a:tr>
              <a:tr h="203474">
                <a:tc vMerge="1">
                  <a:txBody>
                    <a:bodyPr/>
                    <a:lstStyle/>
                    <a:p>
                      <a:endParaRPr lang="en-US"/>
                    </a:p>
                  </a:txBody>
                  <a:tcPr/>
                </a:tc>
                <a:tc>
                  <a:txBody>
                    <a:bodyPr/>
                    <a:lstStyle/>
                    <a:p>
                      <a:pPr algn="ctr"/>
                      <a:r>
                        <a:rPr lang="en-GB" sz="1000" dirty="0">
                          <a:effectLst/>
                        </a:rPr>
                        <a:t> </a:t>
                      </a:r>
                      <a:endParaRPr lang="en-GB" sz="600" dirty="0">
                        <a:effectLst/>
                        <a:latin typeface="Times New Roman" panose="02020603050405020304" pitchFamily="18" charset="0"/>
                        <a:ea typeface="Times New Roman" panose="02020603050405020304" pitchFamily="18" charset="0"/>
                      </a:endParaRPr>
                    </a:p>
                  </a:txBody>
                  <a:tcPr marL="42287" marR="42287" marT="0" marB="0"/>
                </a:tc>
                <a:tc vMerge="1">
                  <a:txBody>
                    <a:bodyPr/>
                    <a:lstStyle/>
                    <a:p>
                      <a:endParaRPr lang="en-US"/>
                    </a:p>
                  </a:txBody>
                  <a:tcPr/>
                </a:tc>
                <a:extLst>
                  <a:ext uri="{0D108BD9-81ED-4DB2-BD59-A6C34878D82A}">
                    <a16:rowId xmlns:a16="http://schemas.microsoft.com/office/drawing/2014/main" val="2884408084"/>
                  </a:ext>
                </a:extLst>
              </a:tr>
            </a:tbl>
          </a:graphicData>
        </a:graphic>
      </p:graphicFrame>
      <p:graphicFrame>
        <p:nvGraphicFramePr>
          <p:cNvPr id="6" name="Table 5">
            <a:extLst>
              <a:ext uri="{FF2B5EF4-FFF2-40B4-BE49-F238E27FC236}">
                <a16:creationId xmlns:a16="http://schemas.microsoft.com/office/drawing/2014/main" id="{55EB14EB-1C63-8545-AD17-9C517386BD4A}"/>
              </a:ext>
            </a:extLst>
          </p:cNvPr>
          <p:cNvGraphicFramePr>
            <a:graphicFrameLocks noGrp="1"/>
          </p:cNvGraphicFramePr>
          <p:nvPr>
            <p:extLst>
              <p:ext uri="{D42A27DB-BD31-4B8C-83A1-F6EECF244321}">
                <p14:modId xmlns:p14="http://schemas.microsoft.com/office/powerpoint/2010/main" val="3816454315"/>
              </p:ext>
            </p:extLst>
          </p:nvPr>
        </p:nvGraphicFramePr>
        <p:xfrm>
          <a:off x="6677247" y="4831435"/>
          <a:ext cx="5372764" cy="2164080"/>
        </p:xfrm>
        <a:graphic>
          <a:graphicData uri="http://schemas.openxmlformats.org/drawingml/2006/table">
            <a:tbl>
              <a:tblPr>
                <a:tableStyleId>{5C22544A-7EE6-4342-B048-85BDC9FD1C3A}</a:tableStyleId>
              </a:tblPr>
              <a:tblGrid>
                <a:gridCol w="4061566">
                  <a:extLst>
                    <a:ext uri="{9D8B030D-6E8A-4147-A177-3AD203B41FA5}">
                      <a16:colId xmlns:a16="http://schemas.microsoft.com/office/drawing/2014/main" val="3799972471"/>
                    </a:ext>
                  </a:extLst>
                </a:gridCol>
                <a:gridCol w="429473">
                  <a:extLst>
                    <a:ext uri="{9D8B030D-6E8A-4147-A177-3AD203B41FA5}">
                      <a16:colId xmlns:a16="http://schemas.microsoft.com/office/drawing/2014/main" val="87712512"/>
                    </a:ext>
                  </a:extLst>
                </a:gridCol>
                <a:gridCol w="171521">
                  <a:extLst>
                    <a:ext uri="{9D8B030D-6E8A-4147-A177-3AD203B41FA5}">
                      <a16:colId xmlns:a16="http://schemas.microsoft.com/office/drawing/2014/main" val="243065009"/>
                    </a:ext>
                  </a:extLst>
                </a:gridCol>
                <a:gridCol w="710204">
                  <a:extLst>
                    <a:ext uri="{9D8B030D-6E8A-4147-A177-3AD203B41FA5}">
                      <a16:colId xmlns:a16="http://schemas.microsoft.com/office/drawing/2014/main" val="2890570608"/>
                    </a:ext>
                  </a:extLst>
                </a:gridCol>
              </a:tblGrid>
              <a:tr h="665494">
                <a:tc rowSpan="3">
                  <a:txBody>
                    <a:bodyPr/>
                    <a:lstStyle/>
                    <a:p>
                      <a:pPr algn="l"/>
                      <a:r>
                        <a:rPr lang="en-GB" sz="1100" dirty="0">
                          <a:effectLst/>
                        </a:rPr>
                        <a:t>Assessment Mark (</a:t>
                      </a:r>
                      <a:r>
                        <a:rPr lang="en-GB" sz="800" dirty="0">
                          <a:effectLst/>
                        </a:rPr>
                        <a:t>Assessment marks are subject to ratification at the Exam Board.  These comments and marks are to give feedback on module work and are for guidance only until they are confirmed.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gridSpan="2">
                  <a:txBody>
                    <a:bodyPr/>
                    <a:lstStyle/>
                    <a:p>
                      <a:pPr algn="l"/>
                      <a:r>
                        <a:rPr lang="en-GB" sz="800">
                          <a:effectLst/>
                        </a:rPr>
                        <a:t>Late Submission Penalties (tick if appropriate)</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hMerge="1">
                  <a:txBody>
                    <a:bodyPr/>
                    <a:lstStyle/>
                    <a:p>
                      <a:endParaRPr lang="en-US"/>
                    </a:p>
                  </a:txBody>
                  <a:tcPr/>
                </a:tc>
                <a:tc rowSpan="3">
                  <a:txBody>
                    <a:bodyPr/>
                    <a:lstStyle/>
                    <a:p>
                      <a:pPr algn="r"/>
                      <a:r>
                        <a:rPr lang="en-GB" sz="1000">
                          <a:effectLst/>
                        </a:rPr>
                        <a:t>%</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589507662"/>
                  </a:ext>
                </a:extLst>
              </a:tr>
              <a:tr h="637765">
                <a:tc vMerge="1">
                  <a:txBody>
                    <a:bodyPr/>
                    <a:lstStyle/>
                    <a:p>
                      <a:endParaRPr lang="en-US"/>
                    </a:p>
                  </a:txBody>
                  <a:tcPr/>
                </a:tc>
                <a:tc>
                  <a:txBody>
                    <a:bodyPr/>
                    <a:lstStyle/>
                    <a:p>
                      <a:pPr algn="l"/>
                      <a:r>
                        <a:rPr lang="en-GB" sz="800">
                          <a:effectLst/>
                        </a:rPr>
                        <a:t>Up to 1 week late (</a:t>
                      </a:r>
                      <a:r>
                        <a:rPr lang="en-GB" sz="600">
                          <a:effectLst/>
                        </a:rPr>
                        <a:t>40% Max)</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6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vMerge="1">
                  <a:txBody>
                    <a:bodyPr/>
                    <a:lstStyle/>
                    <a:p>
                      <a:endParaRPr lang="en-US"/>
                    </a:p>
                  </a:txBody>
                  <a:tcPr/>
                </a:tc>
                <a:extLst>
                  <a:ext uri="{0D108BD9-81ED-4DB2-BD59-A6C34878D82A}">
                    <a16:rowId xmlns:a16="http://schemas.microsoft.com/office/drawing/2014/main" val="982660011"/>
                  </a:ext>
                </a:extLst>
              </a:tr>
              <a:tr h="443663">
                <a:tc vMerge="1">
                  <a:txBody>
                    <a:bodyPr/>
                    <a:lstStyle/>
                    <a:p>
                      <a:endParaRPr lang="en-US"/>
                    </a:p>
                  </a:txBody>
                  <a:tcPr/>
                </a:tc>
                <a:tc>
                  <a:txBody>
                    <a:bodyPr/>
                    <a:lstStyle/>
                    <a:p>
                      <a:pPr algn="l"/>
                      <a:r>
                        <a:rPr lang="en-GB" sz="800">
                          <a:effectLst/>
                        </a:rPr>
                        <a:t>Over 1 week late (</a:t>
                      </a:r>
                      <a:r>
                        <a:rPr lang="en-GB" sz="600">
                          <a:effectLst/>
                        </a:rPr>
                        <a:t>0%)</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6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vMerge="1">
                  <a:txBody>
                    <a:bodyPr/>
                    <a:lstStyle/>
                    <a:p>
                      <a:endParaRPr lang="en-US"/>
                    </a:p>
                  </a:txBody>
                  <a:tcPr/>
                </a:tc>
                <a:extLst>
                  <a:ext uri="{0D108BD9-81ED-4DB2-BD59-A6C34878D82A}">
                    <a16:rowId xmlns:a16="http://schemas.microsoft.com/office/drawing/2014/main" val="1575803031"/>
                  </a:ext>
                </a:extLst>
              </a:tr>
            </a:tbl>
          </a:graphicData>
        </a:graphic>
      </p:graphicFrame>
      <p:sp>
        <p:nvSpPr>
          <p:cNvPr id="7" name="Rectangle 1">
            <a:extLst>
              <a:ext uri="{FF2B5EF4-FFF2-40B4-BE49-F238E27FC236}">
                <a16:creationId xmlns:a16="http://schemas.microsoft.com/office/drawing/2014/main" id="{7760A088-887F-5F45-8C1F-31905B61E460}"/>
              </a:ext>
            </a:extLst>
          </p:cNvPr>
          <p:cNvSpPr>
            <a:spLocks noGrp="1" noChangeArrowheads="1"/>
          </p:cNvSpPr>
          <p:nvPr>
            <p:ph type="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457056" rIns="457056" bIns="457056" numCol="1" anchor="ctr" anchorCtr="0" compatLnSpc="1">
            <a:prstTxWarp prst="textNoShape">
              <a:avLst/>
            </a:prstTxWarp>
            <a:spAutoFit/>
          </a:bodyPr>
          <a:lstStyle>
            <a:lvl1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 pos="914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This section details the </a:t>
            </a:r>
            <a:r>
              <a:rPr kumimoji="0" lang="en-US" altLang="en-US" sz="10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extent</a:t>
            </a: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to which the assessment criteria are demonstrated by you, which in turn determines your mark. The marks available for each category of skill are shown. Lecturers will use the space provided to comment on the achievement of the task(s), including those areas in which you have performed well and areas that would benefit from development/improvement.</a:t>
            </a:r>
            <a:endPar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Lst>
            </a:pPr>
            <a:br>
              <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91440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 name="Content Placeholder 8">
            <a:extLst>
              <a:ext uri="{FF2B5EF4-FFF2-40B4-BE49-F238E27FC236}">
                <a16:creationId xmlns:a16="http://schemas.microsoft.com/office/drawing/2014/main" id="{E7F0AE81-55F3-C648-8AF7-13750B10AB8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5909920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{7C3A9A09-E358-DD47-9F27-888DD25D8656}tf10001062</Template>
  <TotalTime>1238</TotalTime>
  <Words>2583</Words>
  <Application>Microsoft Macintosh PowerPoint</Application>
  <PresentationFormat>Widescreen</PresentationFormat>
  <Paragraphs>259</Paragraphs>
  <Slides>21</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Century Gothic</vt:lpstr>
      <vt:lpstr>Symbol</vt:lpstr>
      <vt:lpstr>Times New Roman</vt:lpstr>
      <vt:lpstr>Wingdings</vt:lpstr>
      <vt:lpstr>Wingdings 3</vt:lpstr>
      <vt:lpstr>Ion</vt:lpstr>
      <vt:lpstr>My Adventurous learning unit of work</vt:lpstr>
      <vt:lpstr>Recap</vt:lpstr>
      <vt:lpstr>Aims and Objectives of this unit </vt:lpstr>
      <vt:lpstr>Delivery methods</vt:lpstr>
      <vt:lpstr>Physical Literacy in the outdoors</vt:lpstr>
      <vt:lpstr>Learning Outdoors and Adventurous Activities</vt:lpstr>
      <vt:lpstr>Covid 19 and it’s impact in schools</vt:lpstr>
      <vt:lpstr>Covid 19 in schools  </vt:lpstr>
      <vt:lpstr>Lesson 1- Team building</vt:lpstr>
      <vt:lpstr>Lesson 2- Map reading</vt:lpstr>
      <vt:lpstr>Lesson 3- Bike Track </vt:lpstr>
      <vt:lpstr>Lesson 4- Rock Climbing Wall</vt:lpstr>
      <vt:lpstr>Lesson 5- Create their own obstacle course</vt:lpstr>
      <vt:lpstr>Lesson 6- Obstacle course </vt:lpstr>
      <vt:lpstr>Preparation for their residential </vt:lpstr>
      <vt:lpstr>Reference List</vt:lpstr>
      <vt:lpstr>Reference List</vt:lpstr>
      <vt:lpstr>Reference List</vt:lpstr>
      <vt:lpstr>PowerPoint Presentation</vt:lpstr>
      <vt:lpstr>PowerPoint Presentation</vt:lpstr>
      <vt:lpstr>This section details the extent to which the assessment criteria are demonstrated by you, which in turn determines your mark. The marks available for each category of skill are shown. Lecturers will use the space provided to comment on the achievement of the task(s), including those areas in which you have performed well and areas that would benefit from development/improvement.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Davies (1904840)</dc:creator>
  <cp:lastModifiedBy>Matthew Davies (1904840)</cp:lastModifiedBy>
  <cp:revision>1</cp:revision>
  <dcterms:created xsi:type="dcterms:W3CDTF">2022-01-10T23:13:16Z</dcterms:created>
  <dcterms:modified xsi:type="dcterms:W3CDTF">2022-01-11T19:51:29Z</dcterms:modified>
</cp:coreProperties>
</file>