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90" autoAdjust="0"/>
    <p:restoredTop sz="64440" autoAdjust="0"/>
  </p:normalViewPr>
  <p:slideViewPr>
    <p:cSldViewPr snapToGrid="0">
      <p:cViewPr varScale="1">
        <p:scale>
          <a:sx n="45" d="100"/>
          <a:sy n="45" d="100"/>
        </p:scale>
        <p:origin x="1662"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3.xml.rels><?xml version="1.0" encoding="UTF-8" standalone="yes"?>
<Relationships xmlns="http://schemas.openxmlformats.org/package/2006/relationships"><Relationship Id="rId8" Type="http://schemas.openxmlformats.org/officeDocument/2006/relationships/hyperlink" Target="https://www.visitwales.com/?gclsrc=aw.ds&amp;gad_source=1&amp;gad_campaignid=22088720531&amp;gclid=Cj0KCQjw5ubABhDIARIsAHMigham-ttdiCEYSLU1K-1BQmI_ysoxAp8lu2rzI7C3IjcC6c7Vo2QdXgAaAjtmEALw_wcB" TargetMode="External"/><Relationship Id="rId3" Type="http://schemas.openxmlformats.org/officeDocument/2006/relationships/hyperlink" Target="https://industry.visitwales.com/get-involved/visit-wales-themed-year-campaigns/year-croeso" TargetMode="External"/><Relationship Id="rId7" Type="http://schemas.openxmlformats.org/officeDocument/2006/relationships/hyperlink" Target="https://traveltrade.visitwales.com/useful-information/toolkit/year-of-croeso" TargetMode="External"/><Relationship Id="rId2" Type="http://schemas.openxmlformats.org/officeDocument/2006/relationships/hyperlink" Target="https://www.gov.wales/new-1-million-fund-boost-welsh-tourism-come-rain-or-shine" TargetMode="External"/><Relationship Id="rId1" Type="http://schemas.openxmlformats.org/officeDocument/2006/relationships/hyperlink" Target="https://www.bbc.com/news/uk-england-suffolk-68813553" TargetMode="External"/><Relationship Id="rId6" Type="http://schemas.openxmlformats.org/officeDocument/2006/relationships/hyperlink" Target="https://www.statista.com/statistics/1496634/attendance-visitor-attractions-wales/" TargetMode="External"/><Relationship Id="rId5" Type="http://schemas.openxmlformats.org/officeDocument/2006/relationships/hyperlink" Target="https://www.royalmint.com/the-royal-mint-experience/" TargetMode="External"/><Relationship Id="rId4" Type="http://schemas.openxmlformats.org/officeDocument/2006/relationships/hyperlink" Target="https://industry.visitwales.com/research-and-insights/overnight-visits-wales-gb-visitors"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8" Type="http://schemas.openxmlformats.org/officeDocument/2006/relationships/hyperlink" Target="https://www.visitwales.com/?gclsrc=aw.ds&amp;gad_source=1&amp;gad_campaignid=22088720531&amp;gclid=Cj0KCQjw5ubABhDIARIsAHMigham-ttdiCEYSLU1K-1BQmI_ysoxAp8lu2rzI7C3IjcC6c7Vo2QdXgAaAjtmEALw_wcB" TargetMode="External"/><Relationship Id="rId3" Type="http://schemas.openxmlformats.org/officeDocument/2006/relationships/hyperlink" Target="https://industry.visitwales.com/get-involved/visit-wales-themed-year-campaigns/year-croeso" TargetMode="External"/><Relationship Id="rId7" Type="http://schemas.openxmlformats.org/officeDocument/2006/relationships/hyperlink" Target="https://traveltrade.visitwales.com/useful-information/toolkit/year-of-croeso" TargetMode="External"/><Relationship Id="rId2" Type="http://schemas.openxmlformats.org/officeDocument/2006/relationships/hyperlink" Target="https://www.gov.wales/new-1-million-fund-boost-welsh-tourism-come-rain-or-shine" TargetMode="External"/><Relationship Id="rId1" Type="http://schemas.openxmlformats.org/officeDocument/2006/relationships/hyperlink" Target="https://www.bbc.com/news/uk-england-suffolk-68813553" TargetMode="External"/><Relationship Id="rId6" Type="http://schemas.openxmlformats.org/officeDocument/2006/relationships/hyperlink" Target="https://www.statista.com/statistics/1496634/attendance-visitor-attractions-wales/" TargetMode="External"/><Relationship Id="rId5" Type="http://schemas.openxmlformats.org/officeDocument/2006/relationships/hyperlink" Target="https://www.royalmint.com/the-royal-mint-experience/" TargetMode="External"/><Relationship Id="rId4" Type="http://schemas.openxmlformats.org/officeDocument/2006/relationships/hyperlink" Target="https://industry.visitwales.com/research-and-insights/overnight-visits-wales-gb-visitors"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5888AF-6F43-473F-A4B2-2CA396DCFD2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CEB53BD-B40E-494A-BB1B-4486952273B3}">
      <dgm:prSet custT="1"/>
      <dgm:spPr/>
      <dgm:t>
        <a:bodyPr/>
        <a:lstStyle/>
        <a:p>
          <a:r>
            <a:rPr lang="en-GB" sz="1800" dirty="0">
              <a:latin typeface="Times New Roman" panose="02020603050405020304" pitchFamily="18" charset="0"/>
              <a:cs typeface="Times New Roman" panose="02020603050405020304" pitchFamily="18" charset="0"/>
            </a:rPr>
            <a:t>Online and offline marketing</a:t>
          </a:r>
          <a:endParaRPr lang="en-US" sz="1800" dirty="0">
            <a:latin typeface="Times New Roman" panose="02020603050405020304" pitchFamily="18" charset="0"/>
            <a:cs typeface="Times New Roman" panose="02020603050405020304" pitchFamily="18" charset="0"/>
          </a:endParaRPr>
        </a:p>
      </dgm:t>
    </dgm:pt>
    <dgm:pt modelId="{F647B59B-348C-4D0C-A5B5-7EA7DCAF9972}" type="parTrans" cxnId="{DE1A9656-22FE-4A88-A0A5-3D7F0CEB4509}">
      <dgm:prSet/>
      <dgm:spPr/>
      <dgm:t>
        <a:bodyPr/>
        <a:lstStyle/>
        <a:p>
          <a:endParaRPr lang="en-US"/>
        </a:p>
      </dgm:t>
    </dgm:pt>
    <dgm:pt modelId="{26A7F9A3-A8E8-4A32-8E0A-A8810AF789E7}" type="sibTrans" cxnId="{DE1A9656-22FE-4A88-A0A5-3D7F0CEB4509}">
      <dgm:prSet/>
      <dgm:spPr/>
      <dgm:t>
        <a:bodyPr/>
        <a:lstStyle/>
        <a:p>
          <a:endParaRPr lang="en-US"/>
        </a:p>
      </dgm:t>
    </dgm:pt>
    <dgm:pt modelId="{2309599A-329E-4215-9CD8-2EE3FADD0566}">
      <dgm:prSet custT="1"/>
      <dgm:spPr/>
      <dgm:t>
        <a:bodyPr/>
        <a:lstStyle/>
        <a:p>
          <a:r>
            <a:rPr lang="en-GB" sz="1800">
              <a:latin typeface="Times New Roman" panose="02020603050405020304" pitchFamily="18" charset="0"/>
              <a:cs typeface="Times New Roman" panose="02020603050405020304" pitchFamily="18" charset="0"/>
            </a:rPr>
            <a:t>Instagram, Twitter, and YouTube for online advertisement</a:t>
          </a:r>
          <a:endParaRPr lang="en-US" sz="1800">
            <a:latin typeface="Times New Roman" panose="02020603050405020304" pitchFamily="18" charset="0"/>
            <a:cs typeface="Times New Roman" panose="02020603050405020304" pitchFamily="18" charset="0"/>
          </a:endParaRPr>
        </a:p>
      </dgm:t>
    </dgm:pt>
    <dgm:pt modelId="{F8C19CB6-77DB-4A52-9957-85267D414A6B}" type="parTrans" cxnId="{AC4413C1-35B4-4C46-9F61-FDFDC1B5E252}">
      <dgm:prSet/>
      <dgm:spPr/>
      <dgm:t>
        <a:bodyPr/>
        <a:lstStyle/>
        <a:p>
          <a:endParaRPr lang="en-US"/>
        </a:p>
      </dgm:t>
    </dgm:pt>
    <dgm:pt modelId="{64F88EEF-A0B6-4C59-863F-CC870CEF842F}" type="sibTrans" cxnId="{AC4413C1-35B4-4C46-9F61-FDFDC1B5E252}">
      <dgm:prSet/>
      <dgm:spPr/>
      <dgm:t>
        <a:bodyPr/>
        <a:lstStyle/>
        <a:p>
          <a:endParaRPr lang="en-US"/>
        </a:p>
      </dgm:t>
    </dgm:pt>
    <dgm:pt modelId="{2F3EC9E1-9F33-4237-BAA6-FA04D2FFC360}">
      <dgm:prSet custT="1"/>
      <dgm:spPr/>
      <dgm:t>
        <a:bodyPr/>
        <a:lstStyle/>
        <a:p>
          <a:r>
            <a:rPr lang="en-GB" sz="1800" dirty="0">
              <a:latin typeface="Times New Roman" panose="02020603050405020304" pitchFamily="18" charset="0"/>
              <a:cs typeface="Times New Roman" panose="02020603050405020304" pitchFamily="18" charset="0"/>
            </a:rPr>
            <a:t>Community engagement, networking, promotional events, seasonal cards, and billboard charts for offline advertisement</a:t>
          </a:r>
          <a:endParaRPr lang="en-US" sz="1800" dirty="0">
            <a:latin typeface="Times New Roman" panose="02020603050405020304" pitchFamily="18" charset="0"/>
            <a:cs typeface="Times New Roman" panose="02020603050405020304" pitchFamily="18" charset="0"/>
          </a:endParaRPr>
        </a:p>
      </dgm:t>
    </dgm:pt>
    <dgm:pt modelId="{E7354B2E-8281-4145-8944-6D3D60A94F0F}" type="parTrans" cxnId="{15C00152-DE0E-4E63-A090-769CC61C2CE3}">
      <dgm:prSet/>
      <dgm:spPr/>
      <dgm:t>
        <a:bodyPr/>
        <a:lstStyle/>
        <a:p>
          <a:endParaRPr lang="en-US"/>
        </a:p>
      </dgm:t>
    </dgm:pt>
    <dgm:pt modelId="{9A7B4AFB-014D-48C8-B024-FE8BA4A0E313}" type="sibTrans" cxnId="{15C00152-DE0E-4E63-A090-769CC61C2CE3}">
      <dgm:prSet/>
      <dgm:spPr/>
      <dgm:t>
        <a:bodyPr/>
        <a:lstStyle/>
        <a:p>
          <a:endParaRPr lang="en-US"/>
        </a:p>
      </dgm:t>
    </dgm:pt>
    <dgm:pt modelId="{D0C6D316-0C4F-4F77-AC1C-F881AE353337}" type="pres">
      <dgm:prSet presAssocID="{F15888AF-6F43-473F-A4B2-2CA396DCFD2A}" presName="root" presStyleCnt="0">
        <dgm:presLayoutVars>
          <dgm:dir/>
          <dgm:resizeHandles val="exact"/>
        </dgm:presLayoutVars>
      </dgm:prSet>
      <dgm:spPr/>
    </dgm:pt>
    <dgm:pt modelId="{226AD46A-CE3C-4123-88FC-7F515E75C602}" type="pres">
      <dgm:prSet presAssocID="{5CEB53BD-B40E-494A-BB1B-4486952273B3}" presName="compNode" presStyleCnt="0"/>
      <dgm:spPr/>
    </dgm:pt>
    <dgm:pt modelId="{0EDEED35-2710-4988-A4D3-FD79CB5222D3}" type="pres">
      <dgm:prSet presAssocID="{5CEB53BD-B40E-494A-BB1B-4486952273B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itor"/>
        </a:ext>
      </dgm:extLst>
    </dgm:pt>
    <dgm:pt modelId="{B93FE968-2F19-4FE2-A03D-F911B40155C2}" type="pres">
      <dgm:prSet presAssocID="{5CEB53BD-B40E-494A-BB1B-4486952273B3}" presName="spaceRect" presStyleCnt="0"/>
      <dgm:spPr/>
    </dgm:pt>
    <dgm:pt modelId="{8342DA61-5B7B-4FA8-AE76-89FA10D63A9A}" type="pres">
      <dgm:prSet presAssocID="{5CEB53BD-B40E-494A-BB1B-4486952273B3}" presName="textRect" presStyleLbl="revTx" presStyleIdx="0" presStyleCnt="3">
        <dgm:presLayoutVars>
          <dgm:chMax val="1"/>
          <dgm:chPref val="1"/>
        </dgm:presLayoutVars>
      </dgm:prSet>
      <dgm:spPr/>
    </dgm:pt>
    <dgm:pt modelId="{C30606B8-912A-44DF-8159-40922C78F296}" type="pres">
      <dgm:prSet presAssocID="{26A7F9A3-A8E8-4A32-8E0A-A8810AF789E7}" presName="sibTrans" presStyleCnt="0"/>
      <dgm:spPr/>
    </dgm:pt>
    <dgm:pt modelId="{AF6C9871-54A9-4CB4-8E5D-100686C2E461}" type="pres">
      <dgm:prSet presAssocID="{2309599A-329E-4215-9CD8-2EE3FADD0566}" presName="compNode" presStyleCnt="0"/>
      <dgm:spPr/>
    </dgm:pt>
    <dgm:pt modelId="{2E688CED-00B7-4CB8-995A-69FE9021188D}" type="pres">
      <dgm:prSet presAssocID="{2309599A-329E-4215-9CD8-2EE3FADD05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137D95EC-1C37-4097-B48D-1962EC2B2F74}" type="pres">
      <dgm:prSet presAssocID="{2309599A-329E-4215-9CD8-2EE3FADD0566}" presName="spaceRect" presStyleCnt="0"/>
      <dgm:spPr/>
    </dgm:pt>
    <dgm:pt modelId="{1FE72CF9-377A-4BBF-AC10-F01550B97AAD}" type="pres">
      <dgm:prSet presAssocID="{2309599A-329E-4215-9CD8-2EE3FADD0566}" presName="textRect" presStyleLbl="revTx" presStyleIdx="1" presStyleCnt="3">
        <dgm:presLayoutVars>
          <dgm:chMax val="1"/>
          <dgm:chPref val="1"/>
        </dgm:presLayoutVars>
      </dgm:prSet>
      <dgm:spPr/>
    </dgm:pt>
    <dgm:pt modelId="{AAC77384-B52D-487E-BF96-2BCB6EA0C37A}" type="pres">
      <dgm:prSet presAssocID="{64F88EEF-A0B6-4C59-863F-CC870CEF842F}" presName="sibTrans" presStyleCnt="0"/>
      <dgm:spPr/>
    </dgm:pt>
    <dgm:pt modelId="{3CBCB83D-E3B0-4655-859C-2069EDB2C06C}" type="pres">
      <dgm:prSet presAssocID="{2F3EC9E1-9F33-4237-BAA6-FA04D2FFC360}" presName="compNode" presStyleCnt="0"/>
      <dgm:spPr/>
    </dgm:pt>
    <dgm:pt modelId="{0F457599-ED4F-4A60-B169-7CD7456E1619}" type="pres">
      <dgm:prSet presAssocID="{2F3EC9E1-9F33-4237-BAA6-FA04D2FFC36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dvertising"/>
        </a:ext>
      </dgm:extLst>
    </dgm:pt>
    <dgm:pt modelId="{201196BB-D481-4B12-AB4A-7CD1D68EADE6}" type="pres">
      <dgm:prSet presAssocID="{2F3EC9E1-9F33-4237-BAA6-FA04D2FFC360}" presName="spaceRect" presStyleCnt="0"/>
      <dgm:spPr/>
    </dgm:pt>
    <dgm:pt modelId="{D02DEB69-6224-41AA-ADE3-9E1353694020}" type="pres">
      <dgm:prSet presAssocID="{2F3EC9E1-9F33-4237-BAA6-FA04D2FFC360}" presName="textRect" presStyleLbl="revTx" presStyleIdx="2" presStyleCnt="3">
        <dgm:presLayoutVars>
          <dgm:chMax val="1"/>
          <dgm:chPref val="1"/>
        </dgm:presLayoutVars>
      </dgm:prSet>
      <dgm:spPr/>
    </dgm:pt>
  </dgm:ptLst>
  <dgm:cxnLst>
    <dgm:cxn modelId="{3A2C6F34-A8E2-4346-A1B0-6D6D3A9A7F61}" type="presOf" srcId="{5CEB53BD-B40E-494A-BB1B-4486952273B3}" destId="{8342DA61-5B7B-4FA8-AE76-89FA10D63A9A}" srcOrd="0" destOrd="0" presId="urn:microsoft.com/office/officeart/2018/2/layout/IconLabelList"/>
    <dgm:cxn modelId="{B4797E4A-B7CC-4F52-A84E-F63282BC0E0D}" type="presOf" srcId="{2309599A-329E-4215-9CD8-2EE3FADD0566}" destId="{1FE72CF9-377A-4BBF-AC10-F01550B97AAD}" srcOrd="0" destOrd="0" presId="urn:microsoft.com/office/officeart/2018/2/layout/IconLabelList"/>
    <dgm:cxn modelId="{15C00152-DE0E-4E63-A090-769CC61C2CE3}" srcId="{F15888AF-6F43-473F-A4B2-2CA396DCFD2A}" destId="{2F3EC9E1-9F33-4237-BAA6-FA04D2FFC360}" srcOrd="2" destOrd="0" parTransId="{E7354B2E-8281-4145-8944-6D3D60A94F0F}" sibTransId="{9A7B4AFB-014D-48C8-B024-FE8BA4A0E313}"/>
    <dgm:cxn modelId="{DE1A9656-22FE-4A88-A0A5-3D7F0CEB4509}" srcId="{F15888AF-6F43-473F-A4B2-2CA396DCFD2A}" destId="{5CEB53BD-B40E-494A-BB1B-4486952273B3}" srcOrd="0" destOrd="0" parTransId="{F647B59B-348C-4D0C-A5B5-7EA7DCAF9972}" sibTransId="{26A7F9A3-A8E8-4A32-8E0A-A8810AF789E7}"/>
    <dgm:cxn modelId="{F309DAA1-6165-462D-A324-57116362217E}" type="presOf" srcId="{2F3EC9E1-9F33-4237-BAA6-FA04D2FFC360}" destId="{D02DEB69-6224-41AA-ADE3-9E1353694020}" srcOrd="0" destOrd="0" presId="urn:microsoft.com/office/officeart/2018/2/layout/IconLabelList"/>
    <dgm:cxn modelId="{AC4413C1-35B4-4C46-9F61-FDFDC1B5E252}" srcId="{F15888AF-6F43-473F-A4B2-2CA396DCFD2A}" destId="{2309599A-329E-4215-9CD8-2EE3FADD0566}" srcOrd="1" destOrd="0" parTransId="{F8C19CB6-77DB-4A52-9957-85267D414A6B}" sibTransId="{64F88EEF-A0B6-4C59-863F-CC870CEF842F}"/>
    <dgm:cxn modelId="{05C9D5CD-7715-44F0-87B4-721D2641CBFC}" type="presOf" srcId="{F15888AF-6F43-473F-A4B2-2CA396DCFD2A}" destId="{D0C6D316-0C4F-4F77-AC1C-F881AE353337}" srcOrd="0" destOrd="0" presId="urn:microsoft.com/office/officeart/2018/2/layout/IconLabelList"/>
    <dgm:cxn modelId="{B7035422-5391-49F0-A44C-D43405CD4115}" type="presParOf" srcId="{D0C6D316-0C4F-4F77-AC1C-F881AE353337}" destId="{226AD46A-CE3C-4123-88FC-7F515E75C602}" srcOrd="0" destOrd="0" presId="urn:microsoft.com/office/officeart/2018/2/layout/IconLabelList"/>
    <dgm:cxn modelId="{A74F5480-A07D-4AFD-A553-9976B1E266A4}" type="presParOf" srcId="{226AD46A-CE3C-4123-88FC-7F515E75C602}" destId="{0EDEED35-2710-4988-A4D3-FD79CB5222D3}" srcOrd="0" destOrd="0" presId="urn:microsoft.com/office/officeart/2018/2/layout/IconLabelList"/>
    <dgm:cxn modelId="{16813E35-C3AF-49DF-BC40-85867591EF8C}" type="presParOf" srcId="{226AD46A-CE3C-4123-88FC-7F515E75C602}" destId="{B93FE968-2F19-4FE2-A03D-F911B40155C2}" srcOrd="1" destOrd="0" presId="urn:microsoft.com/office/officeart/2018/2/layout/IconLabelList"/>
    <dgm:cxn modelId="{0E1A68AA-256F-4CDA-986B-C835B0F76148}" type="presParOf" srcId="{226AD46A-CE3C-4123-88FC-7F515E75C602}" destId="{8342DA61-5B7B-4FA8-AE76-89FA10D63A9A}" srcOrd="2" destOrd="0" presId="urn:microsoft.com/office/officeart/2018/2/layout/IconLabelList"/>
    <dgm:cxn modelId="{2A8BA669-690F-4991-BB25-D24F5EEA86C6}" type="presParOf" srcId="{D0C6D316-0C4F-4F77-AC1C-F881AE353337}" destId="{C30606B8-912A-44DF-8159-40922C78F296}" srcOrd="1" destOrd="0" presId="urn:microsoft.com/office/officeart/2018/2/layout/IconLabelList"/>
    <dgm:cxn modelId="{C2E514D0-F466-42DB-8E50-381779B8A1D4}" type="presParOf" srcId="{D0C6D316-0C4F-4F77-AC1C-F881AE353337}" destId="{AF6C9871-54A9-4CB4-8E5D-100686C2E461}" srcOrd="2" destOrd="0" presId="urn:microsoft.com/office/officeart/2018/2/layout/IconLabelList"/>
    <dgm:cxn modelId="{02730259-80B5-47C8-922C-2A6B87A3B3A4}" type="presParOf" srcId="{AF6C9871-54A9-4CB4-8E5D-100686C2E461}" destId="{2E688CED-00B7-4CB8-995A-69FE9021188D}" srcOrd="0" destOrd="0" presId="urn:microsoft.com/office/officeart/2018/2/layout/IconLabelList"/>
    <dgm:cxn modelId="{A46AF2D0-4E04-4150-8701-E4398D78260E}" type="presParOf" srcId="{AF6C9871-54A9-4CB4-8E5D-100686C2E461}" destId="{137D95EC-1C37-4097-B48D-1962EC2B2F74}" srcOrd="1" destOrd="0" presId="urn:microsoft.com/office/officeart/2018/2/layout/IconLabelList"/>
    <dgm:cxn modelId="{C1E43CD6-A4C8-4D8E-9599-C20E201D15E4}" type="presParOf" srcId="{AF6C9871-54A9-4CB4-8E5D-100686C2E461}" destId="{1FE72CF9-377A-4BBF-AC10-F01550B97AAD}" srcOrd="2" destOrd="0" presId="urn:microsoft.com/office/officeart/2018/2/layout/IconLabelList"/>
    <dgm:cxn modelId="{6A789FB6-466B-439D-A630-5CB02E95A6A6}" type="presParOf" srcId="{D0C6D316-0C4F-4F77-AC1C-F881AE353337}" destId="{AAC77384-B52D-487E-BF96-2BCB6EA0C37A}" srcOrd="3" destOrd="0" presId="urn:microsoft.com/office/officeart/2018/2/layout/IconLabelList"/>
    <dgm:cxn modelId="{D89F4143-FF48-4DDB-A097-59317ACD4AF8}" type="presParOf" srcId="{D0C6D316-0C4F-4F77-AC1C-F881AE353337}" destId="{3CBCB83D-E3B0-4655-859C-2069EDB2C06C}" srcOrd="4" destOrd="0" presId="urn:microsoft.com/office/officeart/2018/2/layout/IconLabelList"/>
    <dgm:cxn modelId="{7C671D8B-BED5-43B2-B3BE-8BDE41F816EB}" type="presParOf" srcId="{3CBCB83D-E3B0-4655-859C-2069EDB2C06C}" destId="{0F457599-ED4F-4A60-B169-7CD7456E1619}" srcOrd="0" destOrd="0" presId="urn:microsoft.com/office/officeart/2018/2/layout/IconLabelList"/>
    <dgm:cxn modelId="{49283DC5-F769-4609-B9F4-A2802D548BDC}" type="presParOf" srcId="{3CBCB83D-E3B0-4655-859C-2069EDB2C06C}" destId="{201196BB-D481-4B12-AB4A-7CD1D68EADE6}" srcOrd="1" destOrd="0" presId="urn:microsoft.com/office/officeart/2018/2/layout/IconLabelList"/>
    <dgm:cxn modelId="{84E12821-099C-41E0-8DC2-7BA597E6019B}" type="presParOf" srcId="{3CBCB83D-E3B0-4655-859C-2069EDB2C06C}" destId="{D02DEB69-6224-41AA-ADE3-9E135369402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F789E3-EBD7-49A4-987D-8C74656511CB}" type="doc">
      <dgm:prSet loTypeId="urn:microsoft.com/office/officeart/2018/2/layout/IconVerticalSolidList" loCatId="icon" qsTypeId="urn:microsoft.com/office/officeart/2005/8/quickstyle/simple1" qsCatId="simple" csTypeId="urn:microsoft.com/office/officeart/2005/8/colors/accent0_3" csCatId="mainScheme" phldr="1"/>
      <dgm:spPr/>
      <dgm:t>
        <a:bodyPr/>
        <a:lstStyle/>
        <a:p>
          <a:endParaRPr lang="en-US"/>
        </a:p>
      </dgm:t>
    </dgm:pt>
    <dgm:pt modelId="{5512F75F-87E0-4AB1-BB02-7EF77F601268}">
      <dgm:prSet/>
      <dgm:spPr/>
      <dgm:t>
        <a:bodyPr/>
        <a:lstStyle/>
        <a:p>
          <a:pPr>
            <a:lnSpc>
              <a:spcPct val="100000"/>
            </a:lnSpc>
          </a:pPr>
          <a:r>
            <a:rPr lang="en-GB" dirty="0">
              <a:latin typeface="Times New Roman" panose="02020603050405020304" pitchFamily="18" charset="0"/>
              <a:cs typeface="Times New Roman" panose="02020603050405020304" pitchFamily="18" charset="0"/>
            </a:rPr>
            <a:t>Cardiff Castle located at Castle St, Cardiff CF10 3RB</a:t>
          </a:r>
          <a:endParaRPr lang="en-US" dirty="0">
            <a:latin typeface="Times New Roman" panose="02020603050405020304" pitchFamily="18" charset="0"/>
            <a:cs typeface="Times New Roman" panose="02020603050405020304" pitchFamily="18" charset="0"/>
          </a:endParaRPr>
        </a:p>
      </dgm:t>
    </dgm:pt>
    <dgm:pt modelId="{652A7E12-085F-458F-A2A3-FC018388976E}" type="parTrans" cxnId="{8BF19D0A-48BC-4307-8C4E-6D6D1FC8584E}">
      <dgm:prSet/>
      <dgm:spPr/>
      <dgm:t>
        <a:bodyPr/>
        <a:lstStyle/>
        <a:p>
          <a:endParaRPr lang="en-US"/>
        </a:p>
      </dgm:t>
    </dgm:pt>
    <dgm:pt modelId="{FDD2AD5F-2376-40DE-A897-0C51CC2D47C4}" type="sibTrans" cxnId="{8BF19D0A-48BC-4307-8C4E-6D6D1FC8584E}">
      <dgm:prSet/>
      <dgm:spPr/>
      <dgm:t>
        <a:bodyPr/>
        <a:lstStyle/>
        <a:p>
          <a:endParaRPr lang="en-US"/>
        </a:p>
      </dgm:t>
    </dgm:pt>
    <dgm:pt modelId="{1A6B541C-23A3-4D31-83C1-4E381E246B6F}">
      <dgm:prSet/>
      <dgm:spPr/>
      <dgm:t>
        <a:bodyPr/>
        <a:lstStyle/>
        <a:p>
          <a:pPr>
            <a:lnSpc>
              <a:spcPct val="100000"/>
            </a:lnSpc>
          </a:pPr>
          <a:r>
            <a:rPr lang="en-GB" dirty="0">
              <a:latin typeface="Times New Roman" panose="02020603050405020304" pitchFamily="18" charset="0"/>
              <a:cs typeface="Times New Roman" panose="02020603050405020304" pitchFamily="18" charset="0"/>
            </a:rPr>
            <a:t>7 days straight starting from 11the June to 18the June</a:t>
          </a:r>
          <a:endParaRPr lang="en-US" dirty="0">
            <a:latin typeface="Times New Roman" panose="02020603050405020304" pitchFamily="18" charset="0"/>
            <a:cs typeface="Times New Roman" panose="02020603050405020304" pitchFamily="18" charset="0"/>
          </a:endParaRPr>
        </a:p>
      </dgm:t>
    </dgm:pt>
    <dgm:pt modelId="{A5384EBB-2F09-4412-B72C-7AFD8547BEC7}" type="parTrans" cxnId="{8B79A59C-B638-432D-BC73-CFDC826219C2}">
      <dgm:prSet/>
      <dgm:spPr/>
      <dgm:t>
        <a:bodyPr/>
        <a:lstStyle/>
        <a:p>
          <a:endParaRPr lang="en-US"/>
        </a:p>
      </dgm:t>
    </dgm:pt>
    <dgm:pt modelId="{F563E02F-E121-4A25-BDED-6C2A71AD4615}" type="sibTrans" cxnId="{8B79A59C-B638-432D-BC73-CFDC826219C2}">
      <dgm:prSet/>
      <dgm:spPr/>
      <dgm:t>
        <a:bodyPr/>
        <a:lstStyle/>
        <a:p>
          <a:endParaRPr lang="en-US"/>
        </a:p>
      </dgm:t>
    </dgm:pt>
    <dgm:pt modelId="{02634A3A-EFC6-4A9F-81F1-5F335EEFD930}">
      <dgm:prSet/>
      <dgm:spPr/>
      <dgm:t>
        <a:bodyPr/>
        <a:lstStyle/>
        <a:p>
          <a:pPr>
            <a:lnSpc>
              <a:spcPct val="100000"/>
            </a:lnSpc>
          </a:pPr>
          <a:r>
            <a:rPr lang="en-GB" dirty="0">
              <a:latin typeface="Times New Roman" panose="02020603050405020304" pitchFamily="18" charset="0"/>
              <a:cs typeface="Times New Roman" panose="02020603050405020304" pitchFamily="18" charset="0"/>
            </a:rPr>
            <a:t>Time-management, financial analysis, multitasking, digital competencies, networking, customer satisfaction, interpersonal abilities, and cultural flexibility </a:t>
          </a:r>
          <a:endParaRPr lang="en-US" dirty="0">
            <a:latin typeface="Times New Roman" panose="02020603050405020304" pitchFamily="18" charset="0"/>
            <a:cs typeface="Times New Roman" panose="02020603050405020304" pitchFamily="18" charset="0"/>
          </a:endParaRPr>
        </a:p>
      </dgm:t>
    </dgm:pt>
    <dgm:pt modelId="{6D3E9702-9F61-4036-A324-699C5D91D818}" type="parTrans" cxnId="{1CE13E00-E5C3-4330-8BC0-4C36EB5E6A70}">
      <dgm:prSet/>
      <dgm:spPr/>
      <dgm:t>
        <a:bodyPr/>
        <a:lstStyle/>
        <a:p>
          <a:endParaRPr lang="en-US"/>
        </a:p>
      </dgm:t>
    </dgm:pt>
    <dgm:pt modelId="{7140B104-DA9E-4900-82B5-712A7CA5AE0E}" type="sibTrans" cxnId="{1CE13E00-E5C3-4330-8BC0-4C36EB5E6A70}">
      <dgm:prSet/>
      <dgm:spPr/>
      <dgm:t>
        <a:bodyPr/>
        <a:lstStyle/>
        <a:p>
          <a:endParaRPr lang="en-US"/>
        </a:p>
      </dgm:t>
    </dgm:pt>
    <dgm:pt modelId="{DB9185F6-BA59-4320-BC44-C7F040482899}" type="pres">
      <dgm:prSet presAssocID="{ABF789E3-EBD7-49A4-987D-8C74656511CB}" presName="root" presStyleCnt="0">
        <dgm:presLayoutVars>
          <dgm:dir/>
          <dgm:resizeHandles val="exact"/>
        </dgm:presLayoutVars>
      </dgm:prSet>
      <dgm:spPr/>
    </dgm:pt>
    <dgm:pt modelId="{CF051747-C995-447A-AF31-7273EDDC8F21}" type="pres">
      <dgm:prSet presAssocID="{5512F75F-87E0-4AB1-BB02-7EF77F601268}" presName="compNode" presStyleCnt="0"/>
      <dgm:spPr/>
    </dgm:pt>
    <dgm:pt modelId="{7721A090-D5D5-4C70-8A91-E5278253F4A5}" type="pres">
      <dgm:prSet presAssocID="{5512F75F-87E0-4AB1-BB02-7EF77F601268}" presName="bgRect" presStyleLbl="bgShp" presStyleIdx="0" presStyleCnt="3"/>
      <dgm:spPr/>
    </dgm:pt>
    <dgm:pt modelId="{58663E74-3272-4BB7-8C0F-97AE180D4435}" type="pres">
      <dgm:prSet presAssocID="{5512F75F-87E0-4AB1-BB02-7EF77F6012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r"/>
        </a:ext>
      </dgm:extLst>
    </dgm:pt>
    <dgm:pt modelId="{E47B8217-AEAF-4DC6-861F-CC677D314699}" type="pres">
      <dgm:prSet presAssocID="{5512F75F-87E0-4AB1-BB02-7EF77F601268}" presName="spaceRect" presStyleCnt="0"/>
      <dgm:spPr/>
    </dgm:pt>
    <dgm:pt modelId="{C9D4313C-29A9-4612-A160-195AB3E7FFEC}" type="pres">
      <dgm:prSet presAssocID="{5512F75F-87E0-4AB1-BB02-7EF77F601268}" presName="parTx" presStyleLbl="revTx" presStyleIdx="0" presStyleCnt="3">
        <dgm:presLayoutVars>
          <dgm:chMax val="0"/>
          <dgm:chPref val="0"/>
        </dgm:presLayoutVars>
      </dgm:prSet>
      <dgm:spPr/>
    </dgm:pt>
    <dgm:pt modelId="{8E657B31-DE80-4EE7-BDF1-8ACA55C7DBBF}" type="pres">
      <dgm:prSet presAssocID="{FDD2AD5F-2376-40DE-A897-0C51CC2D47C4}" presName="sibTrans" presStyleCnt="0"/>
      <dgm:spPr/>
    </dgm:pt>
    <dgm:pt modelId="{855EC128-C1E1-4DE0-B1CD-794A980014C0}" type="pres">
      <dgm:prSet presAssocID="{1A6B541C-23A3-4D31-83C1-4E381E246B6F}" presName="compNode" presStyleCnt="0"/>
      <dgm:spPr/>
    </dgm:pt>
    <dgm:pt modelId="{FFE6021C-5679-48E6-A501-00FF18C25040}" type="pres">
      <dgm:prSet presAssocID="{1A6B541C-23A3-4D31-83C1-4E381E246B6F}" presName="bgRect" presStyleLbl="bgShp" presStyleIdx="1" presStyleCnt="3"/>
      <dgm:spPr/>
    </dgm:pt>
    <dgm:pt modelId="{C2B5E3C5-3679-4D5D-8056-52B3523A9EC6}" type="pres">
      <dgm:prSet presAssocID="{1A6B541C-23A3-4D31-83C1-4E381E246B6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AA619ABE-7136-4EA7-AE20-7F302F459E50}" type="pres">
      <dgm:prSet presAssocID="{1A6B541C-23A3-4D31-83C1-4E381E246B6F}" presName="spaceRect" presStyleCnt="0"/>
      <dgm:spPr/>
    </dgm:pt>
    <dgm:pt modelId="{E8B75E75-ED06-43DE-9D91-85A53F63ACD4}" type="pres">
      <dgm:prSet presAssocID="{1A6B541C-23A3-4D31-83C1-4E381E246B6F}" presName="parTx" presStyleLbl="revTx" presStyleIdx="1" presStyleCnt="3">
        <dgm:presLayoutVars>
          <dgm:chMax val="0"/>
          <dgm:chPref val="0"/>
        </dgm:presLayoutVars>
      </dgm:prSet>
      <dgm:spPr/>
    </dgm:pt>
    <dgm:pt modelId="{35200F94-FEA2-428B-BB34-AF44D055E1F3}" type="pres">
      <dgm:prSet presAssocID="{F563E02F-E121-4A25-BDED-6C2A71AD4615}" presName="sibTrans" presStyleCnt="0"/>
      <dgm:spPr/>
    </dgm:pt>
    <dgm:pt modelId="{C0DFFD5A-337D-4A52-8A4D-C8655BC60A62}" type="pres">
      <dgm:prSet presAssocID="{02634A3A-EFC6-4A9F-81F1-5F335EEFD930}" presName="compNode" presStyleCnt="0"/>
      <dgm:spPr/>
    </dgm:pt>
    <dgm:pt modelId="{6E84A6EB-4C2F-4F01-B4BE-690EB72242C7}" type="pres">
      <dgm:prSet presAssocID="{02634A3A-EFC6-4A9F-81F1-5F335EEFD930}" presName="bgRect" presStyleLbl="bgShp" presStyleIdx="2" presStyleCnt="3"/>
      <dgm:spPr/>
    </dgm:pt>
    <dgm:pt modelId="{57CF896B-F22E-4FAE-9612-C584D970A199}" type="pres">
      <dgm:prSet presAssocID="{02634A3A-EFC6-4A9F-81F1-5F335EEFD9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9F494307-4E76-4F88-ADA7-00EA72598863}" type="pres">
      <dgm:prSet presAssocID="{02634A3A-EFC6-4A9F-81F1-5F335EEFD930}" presName="spaceRect" presStyleCnt="0"/>
      <dgm:spPr/>
    </dgm:pt>
    <dgm:pt modelId="{B14499AF-D130-41A0-B883-35C2DA86772D}" type="pres">
      <dgm:prSet presAssocID="{02634A3A-EFC6-4A9F-81F1-5F335EEFD930}" presName="parTx" presStyleLbl="revTx" presStyleIdx="2" presStyleCnt="3">
        <dgm:presLayoutVars>
          <dgm:chMax val="0"/>
          <dgm:chPref val="0"/>
        </dgm:presLayoutVars>
      </dgm:prSet>
      <dgm:spPr/>
    </dgm:pt>
  </dgm:ptLst>
  <dgm:cxnLst>
    <dgm:cxn modelId="{1CE13E00-E5C3-4330-8BC0-4C36EB5E6A70}" srcId="{ABF789E3-EBD7-49A4-987D-8C74656511CB}" destId="{02634A3A-EFC6-4A9F-81F1-5F335EEFD930}" srcOrd="2" destOrd="0" parTransId="{6D3E9702-9F61-4036-A324-699C5D91D818}" sibTransId="{7140B104-DA9E-4900-82B5-712A7CA5AE0E}"/>
    <dgm:cxn modelId="{583DF508-9B90-43FE-972D-A6E8883D8CA1}" type="presOf" srcId="{1A6B541C-23A3-4D31-83C1-4E381E246B6F}" destId="{E8B75E75-ED06-43DE-9D91-85A53F63ACD4}" srcOrd="0" destOrd="0" presId="urn:microsoft.com/office/officeart/2018/2/layout/IconVerticalSolidList"/>
    <dgm:cxn modelId="{8BF19D0A-48BC-4307-8C4E-6D6D1FC8584E}" srcId="{ABF789E3-EBD7-49A4-987D-8C74656511CB}" destId="{5512F75F-87E0-4AB1-BB02-7EF77F601268}" srcOrd="0" destOrd="0" parTransId="{652A7E12-085F-458F-A2A3-FC018388976E}" sibTransId="{FDD2AD5F-2376-40DE-A897-0C51CC2D47C4}"/>
    <dgm:cxn modelId="{C6718662-A1F8-4BC5-855E-0FE6E3599261}" type="presOf" srcId="{02634A3A-EFC6-4A9F-81F1-5F335EEFD930}" destId="{B14499AF-D130-41A0-B883-35C2DA86772D}" srcOrd="0" destOrd="0" presId="urn:microsoft.com/office/officeart/2018/2/layout/IconVerticalSolidList"/>
    <dgm:cxn modelId="{D18A9C7C-61BC-4837-9D27-3C2FAA245B52}" type="presOf" srcId="{ABF789E3-EBD7-49A4-987D-8C74656511CB}" destId="{DB9185F6-BA59-4320-BC44-C7F040482899}" srcOrd="0" destOrd="0" presId="urn:microsoft.com/office/officeart/2018/2/layout/IconVerticalSolidList"/>
    <dgm:cxn modelId="{8B79A59C-B638-432D-BC73-CFDC826219C2}" srcId="{ABF789E3-EBD7-49A4-987D-8C74656511CB}" destId="{1A6B541C-23A3-4D31-83C1-4E381E246B6F}" srcOrd="1" destOrd="0" parTransId="{A5384EBB-2F09-4412-B72C-7AFD8547BEC7}" sibTransId="{F563E02F-E121-4A25-BDED-6C2A71AD4615}"/>
    <dgm:cxn modelId="{B222CACC-5D54-4616-81B9-E723E162614D}" type="presOf" srcId="{5512F75F-87E0-4AB1-BB02-7EF77F601268}" destId="{C9D4313C-29A9-4612-A160-195AB3E7FFEC}" srcOrd="0" destOrd="0" presId="urn:microsoft.com/office/officeart/2018/2/layout/IconVerticalSolidList"/>
    <dgm:cxn modelId="{6BA0F9BC-70B1-4DE9-9C48-511B55B6DEE5}" type="presParOf" srcId="{DB9185F6-BA59-4320-BC44-C7F040482899}" destId="{CF051747-C995-447A-AF31-7273EDDC8F21}" srcOrd="0" destOrd="0" presId="urn:microsoft.com/office/officeart/2018/2/layout/IconVerticalSolidList"/>
    <dgm:cxn modelId="{A13E6EF3-EE66-48D1-AAAA-558502AE3D23}" type="presParOf" srcId="{CF051747-C995-447A-AF31-7273EDDC8F21}" destId="{7721A090-D5D5-4C70-8A91-E5278253F4A5}" srcOrd="0" destOrd="0" presId="urn:microsoft.com/office/officeart/2018/2/layout/IconVerticalSolidList"/>
    <dgm:cxn modelId="{59ABA608-365D-418E-933E-D2F1A6E99D75}" type="presParOf" srcId="{CF051747-C995-447A-AF31-7273EDDC8F21}" destId="{58663E74-3272-4BB7-8C0F-97AE180D4435}" srcOrd="1" destOrd="0" presId="urn:microsoft.com/office/officeart/2018/2/layout/IconVerticalSolidList"/>
    <dgm:cxn modelId="{A7CCAAF4-BCE9-4A96-A2A5-7FC973C4E8DA}" type="presParOf" srcId="{CF051747-C995-447A-AF31-7273EDDC8F21}" destId="{E47B8217-AEAF-4DC6-861F-CC677D314699}" srcOrd="2" destOrd="0" presId="urn:microsoft.com/office/officeart/2018/2/layout/IconVerticalSolidList"/>
    <dgm:cxn modelId="{9656A52C-64C7-453B-AFD1-69F68B75D8F0}" type="presParOf" srcId="{CF051747-C995-447A-AF31-7273EDDC8F21}" destId="{C9D4313C-29A9-4612-A160-195AB3E7FFEC}" srcOrd="3" destOrd="0" presId="urn:microsoft.com/office/officeart/2018/2/layout/IconVerticalSolidList"/>
    <dgm:cxn modelId="{A30DB595-15ED-4A5F-9775-FBC6D87CA195}" type="presParOf" srcId="{DB9185F6-BA59-4320-BC44-C7F040482899}" destId="{8E657B31-DE80-4EE7-BDF1-8ACA55C7DBBF}" srcOrd="1" destOrd="0" presId="urn:microsoft.com/office/officeart/2018/2/layout/IconVerticalSolidList"/>
    <dgm:cxn modelId="{3353A1E1-3774-4785-B53C-A2D69765F006}" type="presParOf" srcId="{DB9185F6-BA59-4320-BC44-C7F040482899}" destId="{855EC128-C1E1-4DE0-B1CD-794A980014C0}" srcOrd="2" destOrd="0" presId="urn:microsoft.com/office/officeart/2018/2/layout/IconVerticalSolidList"/>
    <dgm:cxn modelId="{0590BD51-0FF5-44D2-A3D9-589B6761CC1B}" type="presParOf" srcId="{855EC128-C1E1-4DE0-B1CD-794A980014C0}" destId="{FFE6021C-5679-48E6-A501-00FF18C25040}" srcOrd="0" destOrd="0" presId="urn:microsoft.com/office/officeart/2018/2/layout/IconVerticalSolidList"/>
    <dgm:cxn modelId="{AA8DC0AA-A34B-417C-AC3B-765031B3B15E}" type="presParOf" srcId="{855EC128-C1E1-4DE0-B1CD-794A980014C0}" destId="{C2B5E3C5-3679-4D5D-8056-52B3523A9EC6}" srcOrd="1" destOrd="0" presId="urn:microsoft.com/office/officeart/2018/2/layout/IconVerticalSolidList"/>
    <dgm:cxn modelId="{5F7BB318-7361-4B35-9DC4-5A087D557E38}" type="presParOf" srcId="{855EC128-C1E1-4DE0-B1CD-794A980014C0}" destId="{AA619ABE-7136-4EA7-AE20-7F302F459E50}" srcOrd="2" destOrd="0" presId="urn:microsoft.com/office/officeart/2018/2/layout/IconVerticalSolidList"/>
    <dgm:cxn modelId="{7343068A-76DE-4C01-9374-88ECBD1BB110}" type="presParOf" srcId="{855EC128-C1E1-4DE0-B1CD-794A980014C0}" destId="{E8B75E75-ED06-43DE-9D91-85A53F63ACD4}" srcOrd="3" destOrd="0" presId="urn:microsoft.com/office/officeart/2018/2/layout/IconVerticalSolidList"/>
    <dgm:cxn modelId="{BB269992-8822-4D99-90D3-D0543900C6E5}" type="presParOf" srcId="{DB9185F6-BA59-4320-BC44-C7F040482899}" destId="{35200F94-FEA2-428B-BB34-AF44D055E1F3}" srcOrd="3" destOrd="0" presId="urn:microsoft.com/office/officeart/2018/2/layout/IconVerticalSolidList"/>
    <dgm:cxn modelId="{374F7F55-F351-425A-B6F2-79828B14E527}" type="presParOf" srcId="{DB9185F6-BA59-4320-BC44-C7F040482899}" destId="{C0DFFD5A-337D-4A52-8A4D-C8655BC60A62}" srcOrd="4" destOrd="0" presId="urn:microsoft.com/office/officeart/2018/2/layout/IconVerticalSolidList"/>
    <dgm:cxn modelId="{4C3C68E2-F18F-4500-8969-B4D7E1B72C49}" type="presParOf" srcId="{C0DFFD5A-337D-4A52-8A4D-C8655BC60A62}" destId="{6E84A6EB-4C2F-4F01-B4BE-690EB72242C7}" srcOrd="0" destOrd="0" presId="urn:microsoft.com/office/officeart/2018/2/layout/IconVerticalSolidList"/>
    <dgm:cxn modelId="{566F34A1-8697-4B69-B628-A9646C6DBC40}" type="presParOf" srcId="{C0DFFD5A-337D-4A52-8A4D-C8655BC60A62}" destId="{57CF896B-F22E-4FAE-9612-C584D970A199}" srcOrd="1" destOrd="0" presId="urn:microsoft.com/office/officeart/2018/2/layout/IconVerticalSolidList"/>
    <dgm:cxn modelId="{51EE507B-C5C6-4548-BC0D-BEF5CE7C0783}" type="presParOf" srcId="{C0DFFD5A-337D-4A52-8A4D-C8655BC60A62}" destId="{9F494307-4E76-4F88-ADA7-00EA72598863}" srcOrd="2" destOrd="0" presId="urn:microsoft.com/office/officeart/2018/2/layout/IconVerticalSolidList"/>
    <dgm:cxn modelId="{D2D8E65D-B7F9-4F18-A646-199D02820444}" type="presParOf" srcId="{C0DFFD5A-337D-4A52-8A4D-C8655BC60A62}" destId="{B14499AF-D130-41A0-B883-35C2DA86772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D6875A-CB68-4A18-B11B-380EB2D462C2}"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8A1B9D91-58B1-40F2-B4C5-D3EC1D335C4B}">
      <dgm:prSet custT="1"/>
      <dgm:spPr/>
      <dgm:t>
        <a:bodyPr/>
        <a:lstStyle/>
        <a:p>
          <a:r>
            <a:rPr lang="en-US" sz="900" u="sng">
              <a:latin typeface="Times New Roman" panose="02020603050405020304" pitchFamily="18" charset="0"/>
              <a:cs typeface="Times New Roman" panose="02020603050405020304" pitchFamily="18" charset="0"/>
            </a:rPr>
            <a:t>Bbc.com, 2025. </a:t>
          </a:r>
          <a:r>
            <a:rPr lang="en-US" sz="900" i="1" u="sng">
              <a:latin typeface="Times New Roman" panose="02020603050405020304" pitchFamily="18" charset="0"/>
              <a:cs typeface="Times New Roman" panose="02020603050405020304" pitchFamily="18" charset="0"/>
            </a:rPr>
            <a:t>Thousands of people attend Colourful Holi Festival in Ipswich. </a:t>
          </a:r>
          <a:r>
            <a:rPr lang="en-US" sz="900" u="sng">
              <a:latin typeface="Times New Roman" panose="02020603050405020304" pitchFamily="18" charset="0"/>
              <a:cs typeface="Times New Roman" panose="02020603050405020304" pitchFamily="18" charset="0"/>
            </a:rPr>
            <a:t>Available at: </a:t>
          </a:r>
          <a:r>
            <a:rPr lang="en-US" sz="900">
              <a:latin typeface="Times New Roman" panose="02020603050405020304" pitchFamily="18" charset="0"/>
              <a:cs typeface="Times New Roman" panose="02020603050405020304" pitchFamily="18" charset="0"/>
              <a:hlinkClick xmlns:r="http://schemas.openxmlformats.org/officeDocument/2006/relationships" r:id="rId1"/>
            </a:rPr>
            <a:t>https://www.bbc.com/news/uk-england-suffolk-68813553</a:t>
          </a:r>
          <a:r>
            <a:rPr lang="en-US" sz="900">
              <a:latin typeface="Times New Roman" panose="02020603050405020304" pitchFamily="18" charset="0"/>
              <a:cs typeface="Times New Roman" panose="02020603050405020304" pitchFamily="18" charset="0"/>
            </a:rPr>
            <a:t>. </a:t>
          </a:r>
          <a:r>
            <a:rPr lang="en-GB" sz="900">
              <a:latin typeface="Times New Roman" panose="02020603050405020304" pitchFamily="18" charset="0"/>
              <a:cs typeface="Times New Roman" panose="02020603050405020304" pitchFamily="18" charset="0"/>
            </a:rPr>
            <a:t>[Accessed on 4</a:t>
          </a:r>
          <a:r>
            <a:rPr lang="en-GB" sz="900" baseline="30000">
              <a:latin typeface="Times New Roman" panose="02020603050405020304" pitchFamily="18" charset="0"/>
              <a:cs typeface="Times New Roman" panose="02020603050405020304" pitchFamily="18" charset="0"/>
            </a:rPr>
            <a:t>th</a:t>
          </a:r>
          <a:r>
            <a:rPr lang="en-GB" sz="900">
              <a:latin typeface="Times New Roman" panose="02020603050405020304" pitchFamily="18" charset="0"/>
              <a:cs typeface="Times New Roman" panose="02020603050405020304" pitchFamily="18" charset="0"/>
            </a:rPr>
            <a:t> May 2025]</a:t>
          </a:r>
          <a:endParaRPr lang="en-US" sz="900">
            <a:latin typeface="Times New Roman" panose="02020603050405020304" pitchFamily="18" charset="0"/>
            <a:cs typeface="Times New Roman" panose="02020603050405020304" pitchFamily="18" charset="0"/>
          </a:endParaRPr>
        </a:p>
      </dgm:t>
    </dgm:pt>
    <dgm:pt modelId="{C2D1B1AB-8BA4-4BF3-B4F6-3D0615FC97E9}" type="parTrans" cxnId="{5B820E8E-DE3F-4337-9580-C20D1977353E}">
      <dgm:prSet/>
      <dgm:spPr/>
      <dgm:t>
        <a:bodyPr/>
        <a:lstStyle/>
        <a:p>
          <a:endParaRPr lang="en-US"/>
        </a:p>
      </dgm:t>
    </dgm:pt>
    <dgm:pt modelId="{7A172F9C-D4B9-4B94-A9A1-D674BA3827A5}" type="sibTrans" cxnId="{5B820E8E-DE3F-4337-9580-C20D1977353E}">
      <dgm:prSet/>
      <dgm:spPr/>
      <dgm:t>
        <a:bodyPr/>
        <a:lstStyle/>
        <a:p>
          <a:endParaRPr lang="en-US"/>
        </a:p>
      </dgm:t>
    </dgm:pt>
    <dgm:pt modelId="{58D6B1B3-1868-4E00-9C14-A1810EEE55C6}">
      <dgm:prSet custT="1"/>
      <dgm:spPr/>
      <dgm:t>
        <a:bodyPr/>
        <a:lstStyle/>
        <a:p>
          <a:r>
            <a:rPr lang="en-GB" sz="900">
              <a:latin typeface="Times New Roman" panose="02020603050405020304" pitchFamily="18" charset="0"/>
              <a:cs typeface="Times New Roman" panose="02020603050405020304" pitchFamily="18" charset="0"/>
            </a:rPr>
            <a:t>Boediman, S.F., Hendriarto, P., Satmoko, D., Sulistiyani, S. and Sani, A., 2021. The Relevance of Using Social Media Applications Strategies to Increase Marketing Potential of Indonesian Maritime Tourism (Analytical Study of Tourism Journals and Online Marketing). </a:t>
          </a:r>
          <a:r>
            <a:rPr lang="en-GB" sz="900" i="1">
              <a:latin typeface="Times New Roman" panose="02020603050405020304" pitchFamily="18" charset="0"/>
              <a:cs typeface="Times New Roman" panose="02020603050405020304" pitchFamily="18" charset="0"/>
            </a:rPr>
            <a:t>Budapest International Research and Critics Institute-Journal</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4</a:t>
          </a:r>
          <a:r>
            <a:rPr lang="en-GB" sz="900">
              <a:latin typeface="Times New Roman" panose="02020603050405020304" pitchFamily="18" charset="0"/>
              <a:cs typeface="Times New Roman" panose="02020603050405020304" pitchFamily="18" charset="0"/>
            </a:rPr>
            <a:t>(4).</a:t>
          </a:r>
          <a:endParaRPr lang="en-US" sz="900">
            <a:latin typeface="Times New Roman" panose="02020603050405020304" pitchFamily="18" charset="0"/>
            <a:cs typeface="Times New Roman" panose="02020603050405020304" pitchFamily="18" charset="0"/>
          </a:endParaRPr>
        </a:p>
      </dgm:t>
    </dgm:pt>
    <dgm:pt modelId="{F9DE146C-EBDE-4588-A2AC-1456DBCC92F8}" type="parTrans" cxnId="{6D07A772-0281-45DE-9C3C-7CAC6F7BA028}">
      <dgm:prSet/>
      <dgm:spPr/>
      <dgm:t>
        <a:bodyPr/>
        <a:lstStyle/>
        <a:p>
          <a:endParaRPr lang="en-US"/>
        </a:p>
      </dgm:t>
    </dgm:pt>
    <dgm:pt modelId="{E8FD359C-1401-44D8-BCCF-3084E08A4E38}" type="sibTrans" cxnId="{6D07A772-0281-45DE-9C3C-7CAC6F7BA028}">
      <dgm:prSet/>
      <dgm:spPr/>
      <dgm:t>
        <a:bodyPr/>
        <a:lstStyle/>
        <a:p>
          <a:endParaRPr lang="en-US"/>
        </a:p>
      </dgm:t>
    </dgm:pt>
    <dgm:pt modelId="{5503B76B-3BE8-42A7-88AD-B07373321F83}">
      <dgm:prSet custT="1"/>
      <dgm:spPr/>
      <dgm:t>
        <a:bodyPr/>
        <a:lstStyle/>
        <a:p>
          <a:r>
            <a:rPr lang="en-US" sz="900">
              <a:latin typeface="Times New Roman" panose="02020603050405020304" pitchFamily="18" charset="0"/>
              <a:cs typeface="Times New Roman" panose="02020603050405020304" pitchFamily="18" charset="0"/>
            </a:rPr>
            <a:t>Colour-clash.co.uk, 2025. </a:t>
          </a:r>
          <a:r>
            <a:rPr lang="en-US" sz="900" i="1">
              <a:latin typeface="Times New Roman" panose="02020603050405020304" pitchFamily="18" charset="0"/>
              <a:cs typeface="Times New Roman" panose="02020603050405020304" pitchFamily="18" charset="0"/>
            </a:rPr>
            <a:t>Colour-Clash. </a:t>
          </a:r>
          <a:r>
            <a:rPr lang="en-US" sz="900">
              <a:latin typeface="Times New Roman" panose="02020603050405020304" pitchFamily="18" charset="0"/>
              <a:cs typeface="Times New Roman" panose="02020603050405020304" pitchFamily="18" charset="0"/>
            </a:rPr>
            <a:t>Available at: https://www.colour-clash.co.uk/book-tickets? </a:t>
          </a:r>
          <a:r>
            <a:rPr lang="en-GB" sz="900">
              <a:latin typeface="Times New Roman" panose="02020603050405020304" pitchFamily="18" charset="0"/>
              <a:cs typeface="Times New Roman" panose="02020603050405020304" pitchFamily="18" charset="0"/>
            </a:rPr>
            <a:t>[Accessed on 4</a:t>
          </a:r>
          <a:r>
            <a:rPr lang="en-GB" sz="900" baseline="30000">
              <a:latin typeface="Times New Roman" panose="02020603050405020304" pitchFamily="18" charset="0"/>
              <a:cs typeface="Times New Roman" panose="02020603050405020304" pitchFamily="18" charset="0"/>
            </a:rPr>
            <a:t>th</a:t>
          </a:r>
          <a:r>
            <a:rPr lang="en-GB" sz="900">
              <a:latin typeface="Times New Roman" panose="02020603050405020304" pitchFamily="18" charset="0"/>
              <a:cs typeface="Times New Roman" panose="02020603050405020304" pitchFamily="18" charset="0"/>
            </a:rPr>
            <a:t> May 2025]</a:t>
          </a:r>
          <a:endParaRPr lang="en-US" sz="900">
            <a:latin typeface="Times New Roman" panose="02020603050405020304" pitchFamily="18" charset="0"/>
            <a:cs typeface="Times New Roman" panose="02020603050405020304" pitchFamily="18" charset="0"/>
          </a:endParaRPr>
        </a:p>
      </dgm:t>
    </dgm:pt>
    <dgm:pt modelId="{907D54C4-28B2-4654-95DE-F958861BCF93}" type="parTrans" cxnId="{45FEEC11-C144-40F2-8E7B-FF64CFCD66AF}">
      <dgm:prSet/>
      <dgm:spPr/>
      <dgm:t>
        <a:bodyPr/>
        <a:lstStyle/>
        <a:p>
          <a:endParaRPr lang="en-US"/>
        </a:p>
      </dgm:t>
    </dgm:pt>
    <dgm:pt modelId="{5F4703B6-006E-4558-985C-98AE58149CA1}" type="sibTrans" cxnId="{45FEEC11-C144-40F2-8E7B-FF64CFCD66AF}">
      <dgm:prSet/>
      <dgm:spPr/>
      <dgm:t>
        <a:bodyPr/>
        <a:lstStyle/>
        <a:p>
          <a:endParaRPr lang="en-US"/>
        </a:p>
      </dgm:t>
    </dgm:pt>
    <dgm:pt modelId="{4FA459A8-46F3-40D2-ADE6-3CCA1EDD02CD}">
      <dgm:prSet custT="1"/>
      <dgm:spPr/>
      <dgm:t>
        <a:bodyPr/>
        <a:lstStyle/>
        <a:p>
          <a:r>
            <a:rPr lang="en-GB" sz="900">
              <a:latin typeface="Times New Roman" panose="02020603050405020304" pitchFamily="18" charset="0"/>
              <a:cs typeface="Times New Roman" panose="02020603050405020304" pitchFamily="18" charset="0"/>
            </a:rPr>
            <a:t>Gov.wales, 2025. </a:t>
          </a:r>
          <a:r>
            <a:rPr lang="en-GB" sz="900" i="1">
              <a:latin typeface="Times New Roman" panose="02020603050405020304" pitchFamily="18" charset="0"/>
              <a:cs typeface="Times New Roman" panose="02020603050405020304" pitchFamily="18" charset="0"/>
            </a:rPr>
            <a:t>New </a:t>
          </a:r>
          <a:r>
            <a:rPr lang="en-US" sz="900" i="1">
              <a:latin typeface="Times New Roman" panose="02020603050405020304" pitchFamily="18" charset="0"/>
              <a:cs typeface="Times New Roman" panose="02020603050405020304" pitchFamily="18" charset="0"/>
            </a:rPr>
            <a:t>£1 million fund to boost Welsh tourism come rain or shine. </a:t>
          </a:r>
          <a:r>
            <a:rPr lang="en-US" sz="900">
              <a:latin typeface="Times New Roman" panose="02020603050405020304" pitchFamily="18" charset="0"/>
              <a:cs typeface="Times New Roman" panose="02020603050405020304" pitchFamily="18" charset="0"/>
            </a:rPr>
            <a:t>Available at: </a:t>
          </a:r>
          <a:r>
            <a:rPr lang="en-US" sz="900">
              <a:latin typeface="Times New Roman" panose="02020603050405020304" pitchFamily="18" charset="0"/>
              <a:cs typeface="Times New Roman" panose="02020603050405020304" pitchFamily="18" charset="0"/>
              <a:hlinkClick xmlns:r="http://schemas.openxmlformats.org/officeDocument/2006/relationships" r:id="rId2"/>
            </a:rPr>
            <a:t>https://www.gov.wales/new-1-million-fund-boost-welsh-tourism-come-rain-or-shine</a:t>
          </a:r>
          <a:r>
            <a:rPr lang="en-US" sz="900">
              <a:latin typeface="Times New Roman" panose="02020603050405020304" pitchFamily="18" charset="0"/>
              <a:cs typeface="Times New Roman" panose="02020603050405020304" pitchFamily="18" charset="0"/>
            </a:rPr>
            <a:t>. </a:t>
          </a:r>
          <a:r>
            <a:rPr lang="en-GB" sz="900">
              <a:latin typeface="Times New Roman" panose="02020603050405020304" pitchFamily="18" charset="0"/>
              <a:cs typeface="Times New Roman" panose="02020603050405020304" pitchFamily="18" charset="0"/>
            </a:rPr>
            <a:t>[Accessed on 4</a:t>
          </a:r>
          <a:r>
            <a:rPr lang="en-GB" sz="900" baseline="30000">
              <a:latin typeface="Times New Roman" panose="02020603050405020304" pitchFamily="18" charset="0"/>
              <a:cs typeface="Times New Roman" panose="02020603050405020304" pitchFamily="18" charset="0"/>
            </a:rPr>
            <a:t>th</a:t>
          </a:r>
          <a:r>
            <a:rPr lang="en-GB" sz="900">
              <a:latin typeface="Times New Roman" panose="02020603050405020304" pitchFamily="18" charset="0"/>
              <a:cs typeface="Times New Roman" panose="02020603050405020304" pitchFamily="18" charset="0"/>
            </a:rPr>
            <a:t> May 2025]</a:t>
          </a:r>
          <a:endParaRPr lang="en-US" sz="900">
            <a:latin typeface="Times New Roman" panose="02020603050405020304" pitchFamily="18" charset="0"/>
            <a:cs typeface="Times New Roman" panose="02020603050405020304" pitchFamily="18" charset="0"/>
          </a:endParaRPr>
        </a:p>
      </dgm:t>
    </dgm:pt>
    <dgm:pt modelId="{DF3B2A3F-DE39-4944-A244-65CA37FE8DD5}" type="parTrans" cxnId="{23BEA42A-8402-43E5-8E56-987AA0EEE753}">
      <dgm:prSet/>
      <dgm:spPr/>
      <dgm:t>
        <a:bodyPr/>
        <a:lstStyle/>
        <a:p>
          <a:endParaRPr lang="en-US"/>
        </a:p>
      </dgm:t>
    </dgm:pt>
    <dgm:pt modelId="{EF5ECEFE-F72E-4D4B-913C-7022ADEA2B00}" type="sibTrans" cxnId="{23BEA42A-8402-43E5-8E56-987AA0EEE753}">
      <dgm:prSet/>
      <dgm:spPr/>
      <dgm:t>
        <a:bodyPr/>
        <a:lstStyle/>
        <a:p>
          <a:endParaRPr lang="en-US"/>
        </a:p>
      </dgm:t>
    </dgm:pt>
    <dgm:pt modelId="{B78D78E8-D7BE-4697-9EE9-EFE985967334}">
      <dgm:prSet custT="1"/>
      <dgm:spPr/>
      <dgm:t>
        <a:bodyPr/>
        <a:lstStyle/>
        <a:p>
          <a:r>
            <a:rPr lang="en-GB" sz="900">
              <a:latin typeface="Times New Roman" panose="02020603050405020304" pitchFamily="18" charset="0"/>
              <a:cs typeface="Times New Roman" panose="02020603050405020304" pitchFamily="18" charset="0"/>
            </a:rPr>
            <a:t>Industry.visitwales.com, 2025. </a:t>
          </a:r>
          <a:r>
            <a:rPr lang="en-GB" sz="900" i="1">
              <a:latin typeface="Times New Roman" panose="02020603050405020304" pitchFamily="18" charset="0"/>
              <a:cs typeface="Times New Roman" panose="02020603050405020304" pitchFamily="18" charset="0"/>
            </a:rPr>
            <a:t>2025: Year of Croeso. </a:t>
          </a:r>
          <a:r>
            <a:rPr lang="en-GB" sz="900">
              <a:latin typeface="Times New Roman" panose="02020603050405020304" pitchFamily="18" charset="0"/>
              <a:cs typeface="Times New Roman" panose="02020603050405020304" pitchFamily="18" charset="0"/>
            </a:rPr>
            <a:t>Available at: </a:t>
          </a:r>
          <a:r>
            <a:rPr lang="en-GB" sz="900">
              <a:latin typeface="Times New Roman" panose="02020603050405020304" pitchFamily="18" charset="0"/>
              <a:cs typeface="Times New Roman" panose="02020603050405020304" pitchFamily="18" charset="0"/>
              <a:hlinkClick xmlns:r="http://schemas.openxmlformats.org/officeDocument/2006/relationships" r:id="rId3"/>
            </a:rPr>
            <a:t>https://industry.visitwales.com/get-involved/visit-wales-themed-year-campaigns/year-croeso</a:t>
          </a:r>
          <a:r>
            <a:rPr lang="en-GB" sz="900">
              <a:latin typeface="Times New Roman" panose="02020603050405020304" pitchFamily="18" charset="0"/>
              <a:cs typeface="Times New Roman" panose="02020603050405020304" pitchFamily="18" charset="0"/>
            </a:rPr>
            <a:t>. [Accessed on 4</a:t>
          </a:r>
          <a:r>
            <a:rPr lang="en-GB" sz="900" baseline="30000">
              <a:latin typeface="Times New Roman" panose="02020603050405020304" pitchFamily="18" charset="0"/>
              <a:cs typeface="Times New Roman" panose="02020603050405020304" pitchFamily="18" charset="0"/>
            </a:rPr>
            <a:t>th</a:t>
          </a:r>
          <a:r>
            <a:rPr lang="en-GB" sz="900">
              <a:latin typeface="Times New Roman" panose="02020603050405020304" pitchFamily="18" charset="0"/>
              <a:cs typeface="Times New Roman" panose="02020603050405020304" pitchFamily="18" charset="0"/>
            </a:rPr>
            <a:t> May 2025]</a:t>
          </a:r>
          <a:endParaRPr lang="en-US" sz="900">
            <a:latin typeface="Times New Roman" panose="02020603050405020304" pitchFamily="18" charset="0"/>
            <a:cs typeface="Times New Roman" panose="02020603050405020304" pitchFamily="18" charset="0"/>
          </a:endParaRPr>
        </a:p>
      </dgm:t>
    </dgm:pt>
    <dgm:pt modelId="{797A4CD5-66A8-4A6D-86BA-27DA295F26B9}" type="parTrans" cxnId="{4D1CBE04-1141-4553-8851-23E5C1076F36}">
      <dgm:prSet/>
      <dgm:spPr/>
      <dgm:t>
        <a:bodyPr/>
        <a:lstStyle/>
        <a:p>
          <a:endParaRPr lang="en-US"/>
        </a:p>
      </dgm:t>
    </dgm:pt>
    <dgm:pt modelId="{060FBE7F-9CFF-40B8-9CF0-1628FB7794E9}" type="sibTrans" cxnId="{4D1CBE04-1141-4553-8851-23E5C1076F36}">
      <dgm:prSet/>
      <dgm:spPr/>
      <dgm:t>
        <a:bodyPr/>
        <a:lstStyle/>
        <a:p>
          <a:endParaRPr lang="en-US"/>
        </a:p>
      </dgm:t>
    </dgm:pt>
    <dgm:pt modelId="{9404DB69-3037-481C-ADE4-C2C0860B3E22}">
      <dgm:prSet custT="1"/>
      <dgm:spPr/>
      <dgm:t>
        <a:bodyPr/>
        <a:lstStyle/>
        <a:p>
          <a:r>
            <a:rPr lang="en-GB" sz="900" dirty="0">
              <a:latin typeface="Times New Roman" panose="02020603050405020304" pitchFamily="18" charset="0"/>
              <a:cs typeface="Times New Roman" panose="02020603050405020304" pitchFamily="18" charset="0"/>
            </a:rPr>
            <a:t>Industry.visitwales.com, 2025. </a:t>
          </a:r>
          <a:r>
            <a:rPr lang="en-GB" sz="900" i="1" dirty="0">
              <a:latin typeface="Times New Roman" panose="02020603050405020304" pitchFamily="18" charset="0"/>
              <a:cs typeface="Times New Roman" panose="02020603050405020304" pitchFamily="18" charset="0"/>
            </a:rPr>
            <a:t>Domestic GB overnight visitors. </a:t>
          </a:r>
          <a:r>
            <a:rPr lang="en-GB" sz="900" dirty="0">
              <a:latin typeface="Times New Roman" panose="02020603050405020304" pitchFamily="18" charset="0"/>
              <a:cs typeface="Times New Roman" panose="02020603050405020304" pitchFamily="18" charset="0"/>
            </a:rPr>
            <a:t>Available at: </a:t>
          </a:r>
          <a:r>
            <a:rPr lang="en-GB" sz="900" dirty="0">
              <a:latin typeface="Times New Roman" panose="02020603050405020304" pitchFamily="18" charset="0"/>
              <a:cs typeface="Times New Roman" panose="02020603050405020304" pitchFamily="18" charset="0"/>
              <a:hlinkClick xmlns:r="http://schemas.openxmlformats.org/officeDocument/2006/relationships" r:id="rId4"/>
            </a:rPr>
            <a:t>https://industry.visitwales.com/research-and-insights/overnight-visits-wales-gb-visitors</a:t>
          </a:r>
          <a:r>
            <a:rPr lang="en-GB" sz="900" dirty="0">
              <a:latin typeface="Times New Roman" panose="02020603050405020304" pitchFamily="18" charset="0"/>
              <a:cs typeface="Times New Roman" panose="02020603050405020304" pitchFamily="18" charset="0"/>
            </a:rPr>
            <a:t>. [Accessed on 4</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2025]</a:t>
          </a:r>
          <a:endParaRPr lang="en-US" sz="900" dirty="0">
            <a:latin typeface="Times New Roman" panose="02020603050405020304" pitchFamily="18" charset="0"/>
            <a:cs typeface="Times New Roman" panose="02020603050405020304" pitchFamily="18" charset="0"/>
          </a:endParaRPr>
        </a:p>
      </dgm:t>
    </dgm:pt>
    <dgm:pt modelId="{42B9F23A-EFF2-4792-B472-AE9384E2E444}" type="parTrans" cxnId="{F5C19C69-8D5E-4FB9-991A-744B73820105}">
      <dgm:prSet/>
      <dgm:spPr/>
      <dgm:t>
        <a:bodyPr/>
        <a:lstStyle/>
        <a:p>
          <a:endParaRPr lang="en-US"/>
        </a:p>
      </dgm:t>
    </dgm:pt>
    <dgm:pt modelId="{40A37285-C470-4277-B432-5F105FE0FAB4}" type="sibTrans" cxnId="{F5C19C69-8D5E-4FB9-991A-744B73820105}">
      <dgm:prSet/>
      <dgm:spPr/>
      <dgm:t>
        <a:bodyPr/>
        <a:lstStyle/>
        <a:p>
          <a:endParaRPr lang="en-US"/>
        </a:p>
      </dgm:t>
    </dgm:pt>
    <dgm:pt modelId="{68A27098-5E5A-416F-9DD1-8678E944751C}">
      <dgm:prSet custT="1"/>
      <dgm:spPr/>
      <dgm:t>
        <a:bodyPr/>
        <a:lstStyle/>
        <a:p>
          <a:r>
            <a:rPr lang="en-GB" sz="900">
              <a:latin typeface="Times New Roman" panose="02020603050405020304" pitchFamily="18" charset="0"/>
              <a:cs typeface="Times New Roman" panose="02020603050405020304" pitchFamily="18" charset="0"/>
            </a:rPr>
            <a:t>Leigh, J., Cairncross, G. and Lamont, M., 2021. Training for event volunteers: factors influencing event managers' resource allocation decision-making. </a:t>
          </a:r>
          <a:r>
            <a:rPr lang="en-GB" sz="900" i="1">
              <a:latin typeface="Times New Roman" panose="02020603050405020304" pitchFamily="18" charset="0"/>
              <a:cs typeface="Times New Roman" panose="02020603050405020304" pitchFamily="18" charset="0"/>
            </a:rPr>
            <a:t>International Journal of Event and Festival Management</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12</a:t>
          </a:r>
          <a:r>
            <a:rPr lang="en-GB" sz="900">
              <a:latin typeface="Times New Roman" panose="02020603050405020304" pitchFamily="18" charset="0"/>
              <a:cs typeface="Times New Roman" panose="02020603050405020304" pitchFamily="18" charset="0"/>
            </a:rPr>
            <a:t>(1), pp.16-35.</a:t>
          </a:r>
          <a:endParaRPr lang="en-US" sz="900">
            <a:latin typeface="Times New Roman" panose="02020603050405020304" pitchFamily="18" charset="0"/>
            <a:cs typeface="Times New Roman" panose="02020603050405020304" pitchFamily="18" charset="0"/>
          </a:endParaRPr>
        </a:p>
      </dgm:t>
    </dgm:pt>
    <dgm:pt modelId="{019EAA68-EC3B-4246-9CFA-65A0A532D183}" type="parTrans" cxnId="{39812AEA-5BB6-4FC8-AAFD-36A34CD6D5B5}">
      <dgm:prSet/>
      <dgm:spPr/>
      <dgm:t>
        <a:bodyPr/>
        <a:lstStyle/>
        <a:p>
          <a:endParaRPr lang="en-US"/>
        </a:p>
      </dgm:t>
    </dgm:pt>
    <dgm:pt modelId="{B0926DB8-1660-478E-9AD8-FCABAFC499A8}" type="sibTrans" cxnId="{39812AEA-5BB6-4FC8-AAFD-36A34CD6D5B5}">
      <dgm:prSet/>
      <dgm:spPr/>
      <dgm:t>
        <a:bodyPr/>
        <a:lstStyle/>
        <a:p>
          <a:endParaRPr lang="en-US"/>
        </a:p>
      </dgm:t>
    </dgm:pt>
    <dgm:pt modelId="{3B519637-94C4-42F5-9858-5ACCB409C535}">
      <dgm:prSet custT="1"/>
      <dgm:spPr/>
      <dgm:t>
        <a:bodyPr/>
        <a:lstStyle/>
        <a:p>
          <a:r>
            <a:rPr lang="en-GB" sz="900">
              <a:latin typeface="Times New Roman" panose="02020603050405020304" pitchFamily="18" charset="0"/>
              <a:cs typeface="Times New Roman" panose="02020603050405020304" pitchFamily="18" charset="0"/>
            </a:rPr>
            <a:t>Royalmint.com, 2025. </a:t>
          </a:r>
          <a:r>
            <a:rPr lang="en-GB" sz="900" i="1">
              <a:latin typeface="Times New Roman" panose="02020603050405020304" pitchFamily="18" charset="0"/>
              <a:cs typeface="Times New Roman" panose="02020603050405020304" pitchFamily="18" charset="0"/>
            </a:rPr>
            <a:t>Explore 1,100 Years of History. </a:t>
          </a:r>
          <a:r>
            <a:rPr lang="en-GB" sz="900">
              <a:latin typeface="Times New Roman" panose="02020603050405020304" pitchFamily="18" charset="0"/>
              <a:cs typeface="Times New Roman" panose="02020603050405020304" pitchFamily="18" charset="0"/>
            </a:rPr>
            <a:t>Available at: </a:t>
          </a:r>
          <a:r>
            <a:rPr lang="en-GB" sz="900">
              <a:latin typeface="Times New Roman" panose="02020603050405020304" pitchFamily="18" charset="0"/>
              <a:cs typeface="Times New Roman" panose="02020603050405020304" pitchFamily="18" charset="0"/>
              <a:hlinkClick xmlns:r="http://schemas.openxmlformats.org/officeDocument/2006/relationships" r:id="rId5"/>
            </a:rPr>
            <a:t>https://www.royalmint.com/the-royal-mint-experience/</a:t>
          </a:r>
          <a:r>
            <a:rPr lang="en-GB" sz="900">
              <a:latin typeface="Times New Roman" panose="02020603050405020304" pitchFamily="18" charset="0"/>
              <a:cs typeface="Times New Roman" panose="02020603050405020304" pitchFamily="18" charset="0"/>
            </a:rPr>
            <a:t>. [Accessed on 4</a:t>
          </a:r>
          <a:r>
            <a:rPr lang="en-GB" sz="900" baseline="30000">
              <a:latin typeface="Times New Roman" panose="02020603050405020304" pitchFamily="18" charset="0"/>
              <a:cs typeface="Times New Roman" panose="02020603050405020304" pitchFamily="18" charset="0"/>
            </a:rPr>
            <a:t>th</a:t>
          </a:r>
          <a:r>
            <a:rPr lang="en-GB" sz="900">
              <a:latin typeface="Times New Roman" panose="02020603050405020304" pitchFamily="18" charset="0"/>
              <a:cs typeface="Times New Roman" panose="02020603050405020304" pitchFamily="18" charset="0"/>
            </a:rPr>
            <a:t> May 2025]</a:t>
          </a:r>
          <a:endParaRPr lang="en-US" sz="900">
            <a:latin typeface="Times New Roman" panose="02020603050405020304" pitchFamily="18" charset="0"/>
            <a:cs typeface="Times New Roman" panose="02020603050405020304" pitchFamily="18" charset="0"/>
          </a:endParaRPr>
        </a:p>
      </dgm:t>
    </dgm:pt>
    <dgm:pt modelId="{56B9AAA2-9D44-4647-B055-626BC129D8B7}" type="parTrans" cxnId="{A2C6AE96-893B-438F-9E19-8DC8B6D36C3C}">
      <dgm:prSet/>
      <dgm:spPr/>
      <dgm:t>
        <a:bodyPr/>
        <a:lstStyle/>
        <a:p>
          <a:endParaRPr lang="en-US"/>
        </a:p>
      </dgm:t>
    </dgm:pt>
    <dgm:pt modelId="{5B349529-FE9C-4F8D-914D-2462F645AC2A}" type="sibTrans" cxnId="{A2C6AE96-893B-438F-9E19-8DC8B6D36C3C}">
      <dgm:prSet/>
      <dgm:spPr/>
      <dgm:t>
        <a:bodyPr/>
        <a:lstStyle/>
        <a:p>
          <a:endParaRPr lang="en-US"/>
        </a:p>
      </dgm:t>
    </dgm:pt>
    <dgm:pt modelId="{15218A3F-0B01-4340-B9DA-8A7B6724E463}">
      <dgm:prSet custT="1"/>
      <dgm:spPr/>
      <dgm:t>
        <a:bodyPr/>
        <a:lstStyle/>
        <a:p>
          <a:r>
            <a:rPr lang="en-GB" sz="900">
              <a:latin typeface="Times New Roman" panose="02020603050405020304" pitchFamily="18" charset="0"/>
              <a:cs typeface="Times New Roman" panose="02020603050405020304" pitchFamily="18" charset="0"/>
            </a:rPr>
            <a:t>Statista.com, 2025. </a:t>
          </a:r>
          <a:r>
            <a:rPr lang="en-GB" sz="900" i="1">
              <a:latin typeface="Times New Roman" panose="02020603050405020304" pitchFamily="18" charset="0"/>
              <a:cs typeface="Times New Roman" panose="02020603050405020304" pitchFamily="18" charset="0"/>
            </a:rPr>
            <a:t>Attendance at tourist attractions in Wales 2024. </a:t>
          </a:r>
          <a:r>
            <a:rPr lang="en-GB" sz="900">
              <a:latin typeface="Times New Roman" panose="02020603050405020304" pitchFamily="18" charset="0"/>
              <a:cs typeface="Times New Roman" panose="02020603050405020304" pitchFamily="18" charset="0"/>
            </a:rPr>
            <a:t>Available at: </a:t>
          </a:r>
          <a:r>
            <a:rPr lang="en-GB" sz="900">
              <a:latin typeface="Times New Roman" panose="02020603050405020304" pitchFamily="18" charset="0"/>
              <a:cs typeface="Times New Roman" panose="02020603050405020304" pitchFamily="18" charset="0"/>
              <a:hlinkClick xmlns:r="http://schemas.openxmlformats.org/officeDocument/2006/relationships" r:id="rId6"/>
            </a:rPr>
            <a:t>https://www.statista.com/statistics/1496634/attendance-visitor-attractions-wales/</a:t>
          </a:r>
          <a:r>
            <a:rPr lang="en-GB" sz="900">
              <a:latin typeface="Times New Roman" panose="02020603050405020304" pitchFamily="18" charset="0"/>
              <a:cs typeface="Times New Roman" panose="02020603050405020304" pitchFamily="18" charset="0"/>
            </a:rPr>
            <a:t> [Accessed on 4</a:t>
          </a:r>
          <a:r>
            <a:rPr lang="en-GB" sz="900" baseline="30000">
              <a:latin typeface="Times New Roman" panose="02020603050405020304" pitchFamily="18" charset="0"/>
              <a:cs typeface="Times New Roman" panose="02020603050405020304" pitchFamily="18" charset="0"/>
            </a:rPr>
            <a:t>th</a:t>
          </a:r>
          <a:r>
            <a:rPr lang="en-GB" sz="900">
              <a:latin typeface="Times New Roman" panose="02020603050405020304" pitchFamily="18" charset="0"/>
              <a:cs typeface="Times New Roman" panose="02020603050405020304" pitchFamily="18" charset="0"/>
            </a:rPr>
            <a:t> May 2025]</a:t>
          </a:r>
          <a:endParaRPr lang="en-US" sz="900">
            <a:latin typeface="Times New Roman" panose="02020603050405020304" pitchFamily="18" charset="0"/>
            <a:cs typeface="Times New Roman" panose="02020603050405020304" pitchFamily="18" charset="0"/>
          </a:endParaRPr>
        </a:p>
      </dgm:t>
    </dgm:pt>
    <dgm:pt modelId="{7E5F7AE1-292C-4435-9389-0860E6F16239}" type="parTrans" cxnId="{E3B9E72D-70F8-49B4-88AF-DB5949D89796}">
      <dgm:prSet/>
      <dgm:spPr/>
      <dgm:t>
        <a:bodyPr/>
        <a:lstStyle/>
        <a:p>
          <a:endParaRPr lang="en-US"/>
        </a:p>
      </dgm:t>
    </dgm:pt>
    <dgm:pt modelId="{682E04B7-EDF6-40A8-9792-77A84DBAD768}" type="sibTrans" cxnId="{E3B9E72D-70F8-49B4-88AF-DB5949D89796}">
      <dgm:prSet/>
      <dgm:spPr/>
      <dgm:t>
        <a:bodyPr/>
        <a:lstStyle/>
        <a:p>
          <a:endParaRPr lang="en-US"/>
        </a:p>
      </dgm:t>
    </dgm:pt>
    <dgm:pt modelId="{48DFD442-45F8-4D42-BEE1-18090026D655}">
      <dgm:prSet custT="1"/>
      <dgm:spPr/>
      <dgm:t>
        <a:bodyPr/>
        <a:lstStyle/>
        <a:p>
          <a:r>
            <a:rPr lang="en-GB" sz="900">
              <a:latin typeface="Times New Roman" panose="02020603050405020304" pitchFamily="18" charset="0"/>
              <a:cs typeface="Times New Roman" panose="02020603050405020304" pitchFamily="18" charset="0"/>
            </a:rPr>
            <a:t>Traveltrade.visitwales.com, 2025. </a:t>
          </a:r>
          <a:r>
            <a:rPr lang="en-GB" sz="900" i="1">
              <a:latin typeface="Times New Roman" panose="02020603050405020304" pitchFamily="18" charset="0"/>
              <a:cs typeface="Times New Roman" panose="02020603050405020304" pitchFamily="18" charset="0"/>
            </a:rPr>
            <a:t>Year of Croeso In Wales. </a:t>
          </a:r>
          <a:r>
            <a:rPr lang="en-GB" sz="900">
              <a:latin typeface="Times New Roman" panose="02020603050405020304" pitchFamily="18" charset="0"/>
              <a:cs typeface="Times New Roman" panose="02020603050405020304" pitchFamily="18" charset="0"/>
            </a:rPr>
            <a:t>Available at: </a:t>
          </a:r>
          <a:r>
            <a:rPr lang="en-GB" sz="900">
              <a:latin typeface="Times New Roman" panose="02020603050405020304" pitchFamily="18" charset="0"/>
              <a:cs typeface="Times New Roman" panose="02020603050405020304" pitchFamily="18" charset="0"/>
              <a:hlinkClick xmlns:r="http://schemas.openxmlformats.org/officeDocument/2006/relationships" r:id="rId7"/>
            </a:rPr>
            <a:t>https://traveltrade.visitwales.com/useful-information/toolkit/year-of-croeso</a:t>
          </a:r>
          <a:r>
            <a:rPr lang="en-GB" sz="900">
              <a:latin typeface="Times New Roman" panose="02020603050405020304" pitchFamily="18" charset="0"/>
              <a:cs typeface="Times New Roman" panose="02020603050405020304" pitchFamily="18" charset="0"/>
            </a:rPr>
            <a:t>. [Accessed on 4</a:t>
          </a:r>
          <a:r>
            <a:rPr lang="en-GB" sz="900" baseline="30000">
              <a:latin typeface="Times New Roman" panose="02020603050405020304" pitchFamily="18" charset="0"/>
              <a:cs typeface="Times New Roman" panose="02020603050405020304" pitchFamily="18" charset="0"/>
            </a:rPr>
            <a:t>th</a:t>
          </a:r>
          <a:r>
            <a:rPr lang="en-GB" sz="900">
              <a:latin typeface="Times New Roman" panose="02020603050405020304" pitchFamily="18" charset="0"/>
              <a:cs typeface="Times New Roman" panose="02020603050405020304" pitchFamily="18" charset="0"/>
            </a:rPr>
            <a:t> May 2025]</a:t>
          </a:r>
          <a:endParaRPr lang="en-US" sz="900">
            <a:latin typeface="Times New Roman" panose="02020603050405020304" pitchFamily="18" charset="0"/>
            <a:cs typeface="Times New Roman" panose="02020603050405020304" pitchFamily="18" charset="0"/>
          </a:endParaRPr>
        </a:p>
      </dgm:t>
    </dgm:pt>
    <dgm:pt modelId="{90363799-D724-4CFF-B152-28F9D8D6AB91}" type="parTrans" cxnId="{3A275F97-3AFA-498E-BB95-8DAD74FC908B}">
      <dgm:prSet/>
      <dgm:spPr/>
      <dgm:t>
        <a:bodyPr/>
        <a:lstStyle/>
        <a:p>
          <a:endParaRPr lang="en-US"/>
        </a:p>
      </dgm:t>
    </dgm:pt>
    <dgm:pt modelId="{83DF800C-93C3-4A6A-9F61-DA7232B9C0B9}" type="sibTrans" cxnId="{3A275F97-3AFA-498E-BB95-8DAD74FC908B}">
      <dgm:prSet/>
      <dgm:spPr/>
      <dgm:t>
        <a:bodyPr/>
        <a:lstStyle/>
        <a:p>
          <a:endParaRPr lang="en-US"/>
        </a:p>
      </dgm:t>
    </dgm:pt>
    <dgm:pt modelId="{5C9C657F-E52B-410C-8EF5-4140232A0200}">
      <dgm:prSet custT="1"/>
      <dgm:spPr/>
      <dgm:t>
        <a:bodyPr/>
        <a:lstStyle/>
        <a:p>
          <a:r>
            <a:rPr lang="en-GB" sz="900">
              <a:latin typeface="Times New Roman" panose="02020603050405020304" pitchFamily="18" charset="0"/>
              <a:cs typeface="Times New Roman" panose="02020603050405020304" pitchFamily="18" charset="0"/>
            </a:rPr>
            <a:t>Valle-Cruz, D., Fernandez-Cortez, V. and Gil-Garcia, J.R., 2022. From E-budgeting to smart budgeting: Exploring the potential of artificial intelligence in government decision-making for resource allocation. </a:t>
          </a:r>
          <a:r>
            <a:rPr lang="en-GB" sz="900" i="1">
              <a:latin typeface="Times New Roman" panose="02020603050405020304" pitchFamily="18" charset="0"/>
              <a:cs typeface="Times New Roman" panose="02020603050405020304" pitchFamily="18" charset="0"/>
            </a:rPr>
            <a:t>Government Information Quarterly</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39</a:t>
          </a:r>
          <a:r>
            <a:rPr lang="en-GB" sz="900">
              <a:latin typeface="Times New Roman" panose="02020603050405020304" pitchFamily="18" charset="0"/>
              <a:cs typeface="Times New Roman" panose="02020603050405020304" pitchFamily="18" charset="0"/>
            </a:rPr>
            <a:t>(2), p.101644.</a:t>
          </a:r>
          <a:endParaRPr lang="en-US" sz="900">
            <a:latin typeface="Times New Roman" panose="02020603050405020304" pitchFamily="18" charset="0"/>
            <a:cs typeface="Times New Roman" panose="02020603050405020304" pitchFamily="18" charset="0"/>
          </a:endParaRPr>
        </a:p>
      </dgm:t>
    </dgm:pt>
    <dgm:pt modelId="{414AC2FC-5416-4C8B-9263-6A8B73BB45C5}" type="parTrans" cxnId="{12C9D7DC-0603-46D9-97A2-5EACC094ECF8}">
      <dgm:prSet/>
      <dgm:spPr/>
      <dgm:t>
        <a:bodyPr/>
        <a:lstStyle/>
        <a:p>
          <a:endParaRPr lang="en-US"/>
        </a:p>
      </dgm:t>
    </dgm:pt>
    <dgm:pt modelId="{69754C55-7BD5-4238-8478-69742142AF84}" type="sibTrans" cxnId="{12C9D7DC-0603-46D9-97A2-5EACC094ECF8}">
      <dgm:prSet/>
      <dgm:spPr/>
      <dgm:t>
        <a:bodyPr/>
        <a:lstStyle/>
        <a:p>
          <a:endParaRPr lang="en-US"/>
        </a:p>
      </dgm:t>
    </dgm:pt>
    <dgm:pt modelId="{96C19B3B-64D0-47B5-90CD-85CBAD18C80C}">
      <dgm:prSet custT="1"/>
      <dgm:spPr/>
      <dgm:t>
        <a:bodyPr/>
        <a:lstStyle/>
        <a:p>
          <a:r>
            <a:rPr lang="en-GB" sz="900">
              <a:latin typeface="Times New Roman" panose="02020603050405020304" pitchFamily="18" charset="0"/>
              <a:cs typeface="Times New Roman" panose="02020603050405020304" pitchFamily="18" charset="0"/>
            </a:rPr>
            <a:t>Visitwales.com, 2025. </a:t>
          </a:r>
          <a:r>
            <a:rPr lang="en-GB" sz="900" i="1">
              <a:latin typeface="Times New Roman" panose="02020603050405020304" pitchFamily="18" charset="0"/>
              <a:cs typeface="Times New Roman" panose="02020603050405020304" pitchFamily="18" charset="0"/>
            </a:rPr>
            <a:t>Discover the joyu of hwyl in Wales. </a:t>
          </a:r>
          <a:r>
            <a:rPr lang="en-GB" sz="900">
              <a:latin typeface="Times New Roman" panose="02020603050405020304" pitchFamily="18" charset="0"/>
              <a:cs typeface="Times New Roman" panose="02020603050405020304" pitchFamily="18" charset="0"/>
            </a:rPr>
            <a:t>Available at: </a:t>
          </a:r>
          <a:r>
            <a:rPr lang="en-GB" sz="900">
              <a:latin typeface="Times New Roman" panose="02020603050405020304" pitchFamily="18" charset="0"/>
              <a:cs typeface="Times New Roman" panose="02020603050405020304" pitchFamily="18" charset="0"/>
              <a:hlinkClick xmlns:r="http://schemas.openxmlformats.org/officeDocument/2006/relationships" r:id="rId8"/>
            </a:rPr>
            <a:t>https://www.visitwales.com/?gclsrc=aw.ds&amp;gad_source=1&amp;gad_campaignid=22088720531&amp;gclid=Cj0KCQjw5ubABhDIARIsAHMigham-ttdiCEYSLU1K-1BQmI_ysoxAp8lu2rzI7C3IjcC6c7Vo2QdXgAaAjtmEALw_wcB</a:t>
          </a:r>
          <a:r>
            <a:rPr lang="en-GB" sz="900">
              <a:latin typeface="Times New Roman" panose="02020603050405020304" pitchFamily="18" charset="0"/>
              <a:cs typeface="Times New Roman" panose="02020603050405020304" pitchFamily="18" charset="0"/>
            </a:rPr>
            <a:t> [Accessed on 4</a:t>
          </a:r>
          <a:r>
            <a:rPr lang="en-GB" sz="900" baseline="30000">
              <a:latin typeface="Times New Roman" panose="02020603050405020304" pitchFamily="18" charset="0"/>
              <a:cs typeface="Times New Roman" panose="02020603050405020304" pitchFamily="18" charset="0"/>
            </a:rPr>
            <a:t>th</a:t>
          </a:r>
          <a:r>
            <a:rPr lang="en-GB" sz="900">
              <a:latin typeface="Times New Roman" panose="02020603050405020304" pitchFamily="18" charset="0"/>
              <a:cs typeface="Times New Roman" panose="02020603050405020304" pitchFamily="18" charset="0"/>
            </a:rPr>
            <a:t> May 2025]</a:t>
          </a:r>
          <a:endParaRPr lang="en-US" sz="900">
            <a:latin typeface="Times New Roman" panose="02020603050405020304" pitchFamily="18" charset="0"/>
            <a:cs typeface="Times New Roman" panose="02020603050405020304" pitchFamily="18" charset="0"/>
          </a:endParaRPr>
        </a:p>
      </dgm:t>
    </dgm:pt>
    <dgm:pt modelId="{A2C6ED05-E1F6-4409-8FCB-C2A14787B083}" type="parTrans" cxnId="{BEA29A13-55B3-4949-8029-595D6467C2B3}">
      <dgm:prSet/>
      <dgm:spPr/>
      <dgm:t>
        <a:bodyPr/>
        <a:lstStyle/>
        <a:p>
          <a:endParaRPr lang="en-US"/>
        </a:p>
      </dgm:t>
    </dgm:pt>
    <dgm:pt modelId="{E1C51C15-4AC0-4AE6-9C2D-805A6423C120}" type="sibTrans" cxnId="{BEA29A13-55B3-4949-8029-595D6467C2B3}">
      <dgm:prSet/>
      <dgm:spPr/>
      <dgm:t>
        <a:bodyPr/>
        <a:lstStyle/>
        <a:p>
          <a:endParaRPr lang="en-US"/>
        </a:p>
      </dgm:t>
    </dgm:pt>
    <dgm:pt modelId="{AAB0CB1B-927E-45E2-B705-6351A8F40183}">
      <dgm:prSet custT="1"/>
      <dgm:spPr/>
      <dgm:t>
        <a:bodyPr/>
        <a:lstStyle/>
        <a:p>
          <a:r>
            <a:rPr lang="en-GB" sz="900" dirty="0">
              <a:latin typeface="Times New Roman" panose="02020603050405020304" pitchFamily="18" charset="0"/>
              <a:cs typeface="Times New Roman" panose="02020603050405020304" pitchFamily="18" charset="0"/>
            </a:rPr>
            <a:t>Zhao, Z., Zhang, M., Chen, J., Qu, T. and Huang, G.Q., 2022. Digital twin-enabled dynamic spatial-temporal knowledge graph for production logistics resource allocation. </a:t>
          </a:r>
          <a:r>
            <a:rPr lang="en-GB" sz="900" i="1" dirty="0">
              <a:latin typeface="Times New Roman" panose="02020603050405020304" pitchFamily="18" charset="0"/>
              <a:cs typeface="Times New Roman" panose="02020603050405020304" pitchFamily="18" charset="0"/>
            </a:rPr>
            <a:t>Computers &amp; Industrial Engineering</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171</a:t>
          </a:r>
          <a:r>
            <a:rPr lang="en-GB" sz="900" dirty="0">
              <a:latin typeface="Times New Roman" panose="02020603050405020304" pitchFamily="18" charset="0"/>
              <a:cs typeface="Times New Roman" panose="02020603050405020304" pitchFamily="18" charset="0"/>
            </a:rPr>
            <a:t>, p.108454.</a:t>
          </a:r>
          <a:endParaRPr lang="en-US" sz="900" dirty="0">
            <a:latin typeface="Times New Roman" panose="02020603050405020304" pitchFamily="18" charset="0"/>
            <a:cs typeface="Times New Roman" panose="02020603050405020304" pitchFamily="18" charset="0"/>
          </a:endParaRPr>
        </a:p>
      </dgm:t>
    </dgm:pt>
    <dgm:pt modelId="{FF8D892C-B7CE-429F-89FF-22389B83275D}" type="parTrans" cxnId="{9C401884-5E0E-446F-B4B1-C49B9C7E0CFC}">
      <dgm:prSet/>
      <dgm:spPr/>
      <dgm:t>
        <a:bodyPr/>
        <a:lstStyle/>
        <a:p>
          <a:endParaRPr lang="en-US"/>
        </a:p>
      </dgm:t>
    </dgm:pt>
    <dgm:pt modelId="{B40D9794-FB90-4320-9025-97DE4AD97822}" type="sibTrans" cxnId="{9C401884-5E0E-446F-B4B1-C49B9C7E0CFC}">
      <dgm:prSet/>
      <dgm:spPr/>
      <dgm:t>
        <a:bodyPr/>
        <a:lstStyle/>
        <a:p>
          <a:endParaRPr lang="en-US"/>
        </a:p>
      </dgm:t>
    </dgm:pt>
    <dgm:pt modelId="{F3D46F3D-AE0F-4CE9-82EA-6E8632ACFDD6}" type="pres">
      <dgm:prSet presAssocID="{AFD6875A-CB68-4A18-B11B-380EB2D462C2}" presName="diagram" presStyleCnt="0">
        <dgm:presLayoutVars>
          <dgm:dir/>
          <dgm:resizeHandles val="exact"/>
        </dgm:presLayoutVars>
      </dgm:prSet>
      <dgm:spPr/>
    </dgm:pt>
    <dgm:pt modelId="{C29C87A3-8C40-4E5B-89CF-0B4B99306189}" type="pres">
      <dgm:prSet presAssocID="{8A1B9D91-58B1-40F2-B4C5-D3EC1D335C4B}" presName="node" presStyleLbl="node1" presStyleIdx="0" presStyleCnt="13">
        <dgm:presLayoutVars>
          <dgm:bulletEnabled val="1"/>
        </dgm:presLayoutVars>
      </dgm:prSet>
      <dgm:spPr/>
    </dgm:pt>
    <dgm:pt modelId="{82112566-2BE5-43CA-BA4C-A75FD4BB590C}" type="pres">
      <dgm:prSet presAssocID="{7A172F9C-D4B9-4B94-A9A1-D674BA3827A5}" presName="sibTrans" presStyleCnt="0"/>
      <dgm:spPr/>
    </dgm:pt>
    <dgm:pt modelId="{9E12CCD5-686F-42A3-A7B2-5F0490DF40C6}" type="pres">
      <dgm:prSet presAssocID="{58D6B1B3-1868-4E00-9C14-A1810EEE55C6}" presName="node" presStyleLbl="node1" presStyleIdx="1" presStyleCnt="13">
        <dgm:presLayoutVars>
          <dgm:bulletEnabled val="1"/>
        </dgm:presLayoutVars>
      </dgm:prSet>
      <dgm:spPr/>
    </dgm:pt>
    <dgm:pt modelId="{E9E22A31-5AD8-410F-B7E0-B96024923F36}" type="pres">
      <dgm:prSet presAssocID="{E8FD359C-1401-44D8-BCCF-3084E08A4E38}" presName="sibTrans" presStyleCnt="0"/>
      <dgm:spPr/>
    </dgm:pt>
    <dgm:pt modelId="{F6F94804-2D5C-4C1A-B57F-FECCB95E2D0B}" type="pres">
      <dgm:prSet presAssocID="{5503B76B-3BE8-42A7-88AD-B07373321F83}" presName="node" presStyleLbl="node1" presStyleIdx="2" presStyleCnt="13">
        <dgm:presLayoutVars>
          <dgm:bulletEnabled val="1"/>
        </dgm:presLayoutVars>
      </dgm:prSet>
      <dgm:spPr/>
    </dgm:pt>
    <dgm:pt modelId="{A73C7832-9923-48CE-8E79-43D9DBECE272}" type="pres">
      <dgm:prSet presAssocID="{5F4703B6-006E-4558-985C-98AE58149CA1}" presName="sibTrans" presStyleCnt="0"/>
      <dgm:spPr/>
    </dgm:pt>
    <dgm:pt modelId="{D1ADCAB3-538E-47A1-B917-675DFC2089F7}" type="pres">
      <dgm:prSet presAssocID="{4FA459A8-46F3-40D2-ADE6-3CCA1EDD02CD}" presName="node" presStyleLbl="node1" presStyleIdx="3" presStyleCnt="13">
        <dgm:presLayoutVars>
          <dgm:bulletEnabled val="1"/>
        </dgm:presLayoutVars>
      </dgm:prSet>
      <dgm:spPr/>
    </dgm:pt>
    <dgm:pt modelId="{448499C7-3277-45B1-BABC-BB8A35D47C6D}" type="pres">
      <dgm:prSet presAssocID="{EF5ECEFE-F72E-4D4B-913C-7022ADEA2B00}" presName="sibTrans" presStyleCnt="0"/>
      <dgm:spPr/>
    </dgm:pt>
    <dgm:pt modelId="{0EBCB9DF-BFBA-41E2-A201-A0164C23E105}" type="pres">
      <dgm:prSet presAssocID="{B78D78E8-D7BE-4697-9EE9-EFE985967334}" presName="node" presStyleLbl="node1" presStyleIdx="4" presStyleCnt="13">
        <dgm:presLayoutVars>
          <dgm:bulletEnabled val="1"/>
        </dgm:presLayoutVars>
      </dgm:prSet>
      <dgm:spPr/>
    </dgm:pt>
    <dgm:pt modelId="{160B60A8-7528-43BC-9479-6A1CF341E594}" type="pres">
      <dgm:prSet presAssocID="{060FBE7F-9CFF-40B8-9CF0-1628FB7794E9}" presName="sibTrans" presStyleCnt="0"/>
      <dgm:spPr/>
    </dgm:pt>
    <dgm:pt modelId="{3385069F-4A69-43D5-A823-0ED4530E41AC}" type="pres">
      <dgm:prSet presAssocID="{9404DB69-3037-481C-ADE4-C2C0860B3E22}" presName="node" presStyleLbl="node1" presStyleIdx="5" presStyleCnt="13">
        <dgm:presLayoutVars>
          <dgm:bulletEnabled val="1"/>
        </dgm:presLayoutVars>
      </dgm:prSet>
      <dgm:spPr/>
    </dgm:pt>
    <dgm:pt modelId="{15554819-4120-471D-A2E9-8D341DA7370C}" type="pres">
      <dgm:prSet presAssocID="{40A37285-C470-4277-B432-5F105FE0FAB4}" presName="sibTrans" presStyleCnt="0"/>
      <dgm:spPr/>
    </dgm:pt>
    <dgm:pt modelId="{3BE98E78-2A67-48B1-9B74-9493EED7863A}" type="pres">
      <dgm:prSet presAssocID="{68A27098-5E5A-416F-9DD1-8678E944751C}" presName="node" presStyleLbl="node1" presStyleIdx="6" presStyleCnt="13">
        <dgm:presLayoutVars>
          <dgm:bulletEnabled val="1"/>
        </dgm:presLayoutVars>
      </dgm:prSet>
      <dgm:spPr/>
    </dgm:pt>
    <dgm:pt modelId="{8E8DC5A3-DCA8-4AD7-83E4-59202AB15030}" type="pres">
      <dgm:prSet presAssocID="{B0926DB8-1660-478E-9AD8-FCABAFC499A8}" presName="sibTrans" presStyleCnt="0"/>
      <dgm:spPr/>
    </dgm:pt>
    <dgm:pt modelId="{ED5C16CC-4ECA-4EE7-9769-1094B6CD9248}" type="pres">
      <dgm:prSet presAssocID="{3B519637-94C4-42F5-9858-5ACCB409C535}" presName="node" presStyleLbl="node1" presStyleIdx="7" presStyleCnt="13">
        <dgm:presLayoutVars>
          <dgm:bulletEnabled val="1"/>
        </dgm:presLayoutVars>
      </dgm:prSet>
      <dgm:spPr/>
    </dgm:pt>
    <dgm:pt modelId="{5859B43C-4F2E-4107-A698-F9E3162C2E60}" type="pres">
      <dgm:prSet presAssocID="{5B349529-FE9C-4F8D-914D-2462F645AC2A}" presName="sibTrans" presStyleCnt="0"/>
      <dgm:spPr/>
    </dgm:pt>
    <dgm:pt modelId="{DC72CFD1-2A66-46A3-A229-DA10252C5AA0}" type="pres">
      <dgm:prSet presAssocID="{15218A3F-0B01-4340-B9DA-8A7B6724E463}" presName="node" presStyleLbl="node1" presStyleIdx="8" presStyleCnt="13">
        <dgm:presLayoutVars>
          <dgm:bulletEnabled val="1"/>
        </dgm:presLayoutVars>
      </dgm:prSet>
      <dgm:spPr/>
    </dgm:pt>
    <dgm:pt modelId="{D2CD7F1D-6C84-4ABC-AD64-FF680733D4C0}" type="pres">
      <dgm:prSet presAssocID="{682E04B7-EDF6-40A8-9792-77A84DBAD768}" presName="sibTrans" presStyleCnt="0"/>
      <dgm:spPr/>
    </dgm:pt>
    <dgm:pt modelId="{81537DA4-FCF0-4DEE-85CA-B2321EAC837D}" type="pres">
      <dgm:prSet presAssocID="{48DFD442-45F8-4D42-BEE1-18090026D655}" presName="node" presStyleLbl="node1" presStyleIdx="9" presStyleCnt="13">
        <dgm:presLayoutVars>
          <dgm:bulletEnabled val="1"/>
        </dgm:presLayoutVars>
      </dgm:prSet>
      <dgm:spPr/>
    </dgm:pt>
    <dgm:pt modelId="{A9788403-385D-4F0E-86E4-08F73F97AC83}" type="pres">
      <dgm:prSet presAssocID="{83DF800C-93C3-4A6A-9F61-DA7232B9C0B9}" presName="sibTrans" presStyleCnt="0"/>
      <dgm:spPr/>
    </dgm:pt>
    <dgm:pt modelId="{17C1CFF9-1B9A-4E44-8DDC-26003878A5D2}" type="pres">
      <dgm:prSet presAssocID="{5C9C657F-E52B-410C-8EF5-4140232A0200}" presName="node" presStyleLbl="node1" presStyleIdx="10" presStyleCnt="13">
        <dgm:presLayoutVars>
          <dgm:bulletEnabled val="1"/>
        </dgm:presLayoutVars>
      </dgm:prSet>
      <dgm:spPr/>
    </dgm:pt>
    <dgm:pt modelId="{EB39A3ED-C117-4E0D-83A0-FC640F76E66E}" type="pres">
      <dgm:prSet presAssocID="{69754C55-7BD5-4238-8478-69742142AF84}" presName="sibTrans" presStyleCnt="0"/>
      <dgm:spPr/>
    </dgm:pt>
    <dgm:pt modelId="{C84DD276-E703-45BE-9BE7-09046EABEA69}" type="pres">
      <dgm:prSet presAssocID="{96C19B3B-64D0-47B5-90CD-85CBAD18C80C}" presName="node" presStyleLbl="node1" presStyleIdx="11" presStyleCnt="13">
        <dgm:presLayoutVars>
          <dgm:bulletEnabled val="1"/>
        </dgm:presLayoutVars>
      </dgm:prSet>
      <dgm:spPr/>
    </dgm:pt>
    <dgm:pt modelId="{FB593585-5532-4EF4-8622-11F3923A0832}" type="pres">
      <dgm:prSet presAssocID="{E1C51C15-4AC0-4AE6-9C2D-805A6423C120}" presName="sibTrans" presStyleCnt="0"/>
      <dgm:spPr/>
    </dgm:pt>
    <dgm:pt modelId="{BD45F8C3-DBF2-4B3D-A3E9-3D2C7E729EF8}" type="pres">
      <dgm:prSet presAssocID="{AAB0CB1B-927E-45E2-B705-6351A8F40183}" presName="node" presStyleLbl="node1" presStyleIdx="12" presStyleCnt="13">
        <dgm:presLayoutVars>
          <dgm:bulletEnabled val="1"/>
        </dgm:presLayoutVars>
      </dgm:prSet>
      <dgm:spPr/>
    </dgm:pt>
  </dgm:ptLst>
  <dgm:cxnLst>
    <dgm:cxn modelId="{AA41BD04-177A-4CFF-BCA8-2F4FF71916BC}" type="presOf" srcId="{B78D78E8-D7BE-4697-9EE9-EFE985967334}" destId="{0EBCB9DF-BFBA-41E2-A201-A0164C23E105}" srcOrd="0" destOrd="0" presId="urn:microsoft.com/office/officeart/2005/8/layout/default"/>
    <dgm:cxn modelId="{4D1CBE04-1141-4553-8851-23E5C1076F36}" srcId="{AFD6875A-CB68-4A18-B11B-380EB2D462C2}" destId="{B78D78E8-D7BE-4697-9EE9-EFE985967334}" srcOrd="4" destOrd="0" parTransId="{797A4CD5-66A8-4A6D-86BA-27DA295F26B9}" sibTransId="{060FBE7F-9CFF-40B8-9CF0-1628FB7794E9}"/>
    <dgm:cxn modelId="{45FEEC11-C144-40F2-8E7B-FF64CFCD66AF}" srcId="{AFD6875A-CB68-4A18-B11B-380EB2D462C2}" destId="{5503B76B-3BE8-42A7-88AD-B07373321F83}" srcOrd="2" destOrd="0" parTransId="{907D54C4-28B2-4654-95DE-F958861BCF93}" sibTransId="{5F4703B6-006E-4558-985C-98AE58149CA1}"/>
    <dgm:cxn modelId="{CFE60512-AFD4-4430-8004-9E9367F15DC9}" type="presOf" srcId="{3B519637-94C4-42F5-9858-5ACCB409C535}" destId="{ED5C16CC-4ECA-4EE7-9769-1094B6CD9248}" srcOrd="0" destOrd="0" presId="urn:microsoft.com/office/officeart/2005/8/layout/default"/>
    <dgm:cxn modelId="{BEA29A13-55B3-4949-8029-595D6467C2B3}" srcId="{AFD6875A-CB68-4A18-B11B-380EB2D462C2}" destId="{96C19B3B-64D0-47B5-90CD-85CBAD18C80C}" srcOrd="11" destOrd="0" parTransId="{A2C6ED05-E1F6-4409-8FCB-C2A14787B083}" sibTransId="{E1C51C15-4AC0-4AE6-9C2D-805A6423C120}"/>
    <dgm:cxn modelId="{708BAA18-75EF-4C60-83C7-935A121E5ABE}" type="presOf" srcId="{9404DB69-3037-481C-ADE4-C2C0860B3E22}" destId="{3385069F-4A69-43D5-A823-0ED4530E41AC}" srcOrd="0" destOrd="0" presId="urn:microsoft.com/office/officeart/2005/8/layout/default"/>
    <dgm:cxn modelId="{3C2FFD1C-7B80-4D21-9853-70E7D28E0770}" type="presOf" srcId="{96C19B3B-64D0-47B5-90CD-85CBAD18C80C}" destId="{C84DD276-E703-45BE-9BE7-09046EABEA69}" srcOrd="0" destOrd="0" presId="urn:microsoft.com/office/officeart/2005/8/layout/default"/>
    <dgm:cxn modelId="{23BEA42A-8402-43E5-8E56-987AA0EEE753}" srcId="{AFD6875A-CB68-4A18-B11B-380EB2D462C2}" destId="{4FA459A8-46F3-40D2-ADE6-3CCA1EDD02CD}" srcOrd="3" destOrd="0" parTransId="{DF3B2A3F-DE39-4944-A244-65CA37FE8DD5}" sibTransId="{EF5ECEFE-F72E-4D4B-913C-7022ADEA2B00}"/>
    <dgm:cxn modelId="{E3B9E72D-70F8-49B4-88AF-DB5949D89796}" srcId="{AFD6875A-CB68-4A18-B11B-380EB2D462C2}" destId="{15218A3F-0B01-4340-B9DA-8A7B6724E463}" srcOrd="8" destOrd="0" parTransId="{7E5F7AE1-292C-4435-9389-0860E6F16239}" sibTransId="{682E04B7-EDF6-40A8-9792-77A84DBAD768}"/>
    <dgm:cxn modelId="{F5C19C69-8D5E-4FB9-991A-744B73820105}" srcId="{AFD6875A-CB68-4A18-B11B-380EB2D462C2}" destId="{9404DB69-3037-481C-ADE4-C2C0860B3E22}" srcOrd="5" destOrd="0" parTransId="{42B9F23A-EFF2-4792-B472-AE9384E2E444}" sibTransId="{40A37285-C470-4277-B432-5F105FE0FAB4}"/>
    <dgm:cxn modelId="{4062796B-F0E1-4C27-83C9-B41B478B4840}" type="presOf" srcId="{48DFD442-45F8-4D42-BEE1-18090026D655}" destId="{81537DA4-FCF0-4DEE-85CA-B2321EAC837D}" srcOrd="0" destOrd="0" presId="urn:microsoft.com/office/officeart/2005/8/layout/default"/>
    <dgm:cxn modelId="{6D07A772-0281-45DE-9C3C-7CAC6F7BA028}" srcId="{AFD6875A-CB68-4A18-B11B-380EB2D462C2}" destId="{58D6B1B3-1868-4E00-9C14-A1810EEE55C6}" srcOrd="1" destOrd="0" parTransId="{F9DE146C-EBDE-4588-A2AC-1456DBCC92F8}" sibTransId="{E8FD359C-1401-44D8-BCCF-3084E08A4E38}"/>
    <dgm:cxn modelId="{993A1776-C6C9-4460-905F-36D2803210F1}" type="presOf" srcId="{58D6B1B3-1868-4E00-9C14-A1810EEE55C6}" destId="{9E12CCD5-686F-42A3-A7B2-5F0490DF40C6}" srcOrd="0" destOrd="0" presId="urn:microsoft.com/office/officeart/2005/8/layout/default"/>
    <dgm:cxn modelId="{1DA01180-E721-4E6E-ACCF-22A003657202}" type="presOf" srcId="{AAB0CB1B-927E-45E2-B705-6351A8F40183}" destId="{BD45F8C3-DBF2-4B3D-A3E9-3D2C7E729EF8}" srcOrd="0" destOrd="0" presId="urn:microsoft.com/office/officeart/2005/8/layout/default"/>
    <dgm:cxn modelId="{9C401884-5E0E-446F-B4B1-C49B9C7E0CFC}" srcId="{AFD6875A-CB68-4A18-B11B-380EB2D462C2}" destId="{AAB0CB1B-927E-45E2-B705-6351A8F40183}" srcOrd="12" destOrd="0" parTransId="{FF8D892C-B7CE-429F-89FF-22389B83275D}" sibTransId="{B40D9794-FB90-4320-9025-97DE4AD97822}"/>
    <dgm:cxn modelId="{5B820E8E-DE3F-4337-9580-C20D1977353E}" srcId="{AFD6875A-CB68-4A18-B11B-380EB2D462C2}" destId="{8A1B9D91-58B1-40F2-B4C5-D3EC1D335C4B}" srcOrd="0" destOrd="0" parTransId="{C2D1B1AB-8BA4-4BF3-B4F6-3D0615FC97E9}" sibTransId="{7A172F9C-D4B9-4B94-A9A1-D674BA3827A5}"/>
    <dgm:cxn modelId="{16695892-10D8-4A5E-9AFB-2B9BC8C8A2C5}" type="presOf" srcId="{68A27098-5E5A-416F-9DD1-8678E944751C}" destId="{3BE98E78-2A67-48B1-9B74-9493EED7863A}" srcOrd="0" destOrd="0" presId="urn:microsoft.com/office/officeart/2005/8/layout/default"/>
    <dgm:cxn modelId="{A2C6AE96-893B-438F-9E19-8DC8B6D36C3C}" srcId="{AFD6875A-CB68-4A18-B11B-380EB2D462C2}" destId="{3B519637-94C4-42F5-9858-5ACCB409C535}" srcOrd="7" destOrd="0" parTransId="{56B9AAA2-9D44-4647-B055-626BC129D8B7}" sibTransId="{5B349529-FE9C-4F8D-914D-2462F645AC2A}"/>
    <dgm:cxn modelId="{3A275F97-3AFA-498E-BB95-8DAD74FC908B}" srcId="{AFD6875A-CB68-4A18-B11B-380EB2D462C2}" destId="{48DFD442-45F8-4D42-BEE1-18090026D655}" srcOrd="9" destOrd="0" parTransId="{90363799-D724-4CFF-B152-28F9D8D6AB91}" sibTransId="{83DF800C-93C3-4A6A-9F61-DA7232B9C0B9}"/>
    <dgm:cxn modelId="{18891BA1-A3C0-4A88-96A8-4F48933686B4}" type="presOf" srcId="{8A1B9D91-58B1-40F2-B4C5-D3EC1D335C4B}" destId="{C29C87A3-8C40-4E5B-89CF-0B4B99306189}" srcOrd="0" destOrd="0" presId="urn:microsoft.com/office/officeart/2005/8/layout/default"/>
    <dgm:cxn modelId="{8CD72AA7-9CCB-4F1C-A99E-8159A489C7E3}" type="presOf" srcId="{5503B76B-3BE8-42A7-88AD-B07373321F83}" destId="{F6F94804-2D5C-4C1A-B57F-FECCB95E2D0B}" srcOrd="0" destOrd="0" presId="urn:microsoft.com/office/officeart/2005/8/layout/default"/>
    <dgm:cxn modelId="{A84274AE-2D5D-442D-82E2-987502505A05}" type="presOf" srcId="{AFD6875A-CB68-4A18-B11B-380EB2D462C2}" destId="{F3D46F3D-AE0F-4CE9-82EA-6E8632ACFDD6}" srcOrd="0" destOrd="0" presId="urn:microsoft.com/office/officeart/2005/8/layout/default"/>
    <dgm:cxn modelId="{848B85B0-648A-419C-B18D-BDF9769C4D78}" type="presOf" srcId="{5C9C657F-E52B-410C-8EF5-4140232A0200}" destId="{17C1CFF9-1B9A-4E44-8DDC-26003878A5D2}" srcOrd="0" destOrd="0" presId="urn:microsoft.com/office/officeart/2005/8/layout/default"/>
    <dgm:cxn modelId="{AE987DC0-0110-4474-B4D4-F9B9E0E15797}" type="presOf" srcId="{15218A3F-0B01-4340-B9DA-8A7B6724E463}" destId="{DC72CFD1-2A66-46A3-A229-DA10252C5AA0}" srcOrd="0" destOrd="0" presId="urn:microsoft.com/office/officeart/2005/8/layout/default"/>
    <dgm:cxn modelId="{12C9D7DC-0603-46D9-97A2-5EACC094ECF8}" srcId="{AFD6875A-CB68-4A18-B11B-380EB2D462C2}" destId="{5C9C657F-E52B-410C-8EF5-4140232A0200}" srcOrd="10" destOrd="0" parTransId="{414AC2FC-5416-4C8B-9263-6A8B73BB45C5}" sibTransId="{69754C55-7BD5-4238-8478-69742142AF84}"/>
    <dgm:cxn modelId="{39812AEA-5BB6-4FC8-AAFD-36A34CD6D5B5}" srcId="{AFD6875A-CB68-4A18-B11B-380EB2D462C2}" destId="{68A27098-5E5A-416F-9DD1-8678E944751C}" srcOrd="6" destOrd="0" parTransId="{019EAA68-EC3B-4246-9CFA-65A0A532D183}" sibTransId="{B0926DB8-1660-478E-9AD8-FCABAFC499A8}"/>
    <dgm:cxn modelId="{823FE6EC-C641-455D-A674-74044E5D9F3F}" type="presOf" srcId="{4FA459A8-46F3-40D2-ADE6-3CCA1EDD02CD}" destId="{D1ADCAB3-538E-47A1-B917-675DFC2089F7}" srcOrd="0" destOrd="0" presId="urn:microsoft.com/office/officeart/2005/8/layout/default"/>
    <dgm:cxn modelId="{1035A7F1-1E09-4C5C-AAA2-1E1A3D1D7971}" type="presParOf" srcId="{F3D46F3D-AE0F-4CE9-82EA-6E8632ACFDD6}" destId="{C29C87A3-8C40-4E5B-89CF-0B4B99306189}" srcOrd="0" destOrd="0" presId="urn:microsoft.com/office/officeart/2005/8/layout/default"/>
    <dgm:cxn modelId="{DBA3C4BC-EDF4-42CA-91A8-29DEDB38B866}" type="presParOf" srcId="{F3D46F3D-AE0F-4CE9-82EA-6E8632ACFDD6}" destId="{82112566-2BE5-43CA-BA4C-A75FD4BB590C}" srcOrd="1" destOrd="0" presId="urn:microsoft.com/office/officeart/2005/8/layout/default"/>
    <dgm:cxn modelId="{C400D136-514F-47B7-8CBD-62368D8897A6}" type="presParOf" srcId="{F3D46F3D-AE0F-4CE9-82EA-6E8632ACFDD6}" destId="{9E12CCD5-686F-42A3-A7B2-5F0490DF40C6}" srcOrd="2" destOrd="0" presId="urn:microsoft.com/office/officeart/2005/8/layout/default"/>
    <dgm:cxn modelId="{28539853-ADFC-4E3C-AEE8-8E1BB21CBF21}" type="presParOf" srcId="{F3D46F3D-AE0F-4CE9-82EA-6E8632ACFDD6}" destId="{E9E22A31-5AD8-410F-B7E0-B96024923F36}" srcOrd="3" destOrd="0" presId="urn:microsoft.com/office/officeart/2005/8/layout/default"/>
    <dgm:cxn modelId="{EAE36F3C-FA58-49F7-8530-C6B18A7B59CC}" type="presParOf" srcId="{F3D46F3D-AE0F-4CE9-82EA-6E8632ACFDD6}" destId="{F6F94804-2D5C-4C1A-B57F-FECCB95E2D0B}" srcOrd="4" destOrd="0" presId="urn:microsoft.com/office/officeart/2005/8/layout/default"/>
    <dgm:cxn modelId="{2D0C6725-9A7F-4D84-BD86-F7DDFEBD4BC0}" type="presParOf" srcId="{F3D46F3D-AE0F-4CE9-82EA-6E8632ACFDD6}" destId="{A73C7832-9923-48CE-8E79-43D9DBECE272}" srcOrd="5" destOrd="0" presId="urn:microsoft.com/office/officeart/2005/8/layout/default"/>
    <dgm:cxn modelId="{F2FB5B97-5C02-49AC-AC72-BF9F902AAD73}" type="presParOf" srcId="{F3D46F3D-AE0F-4CE9-82EA-6E8632ACFDD6}" destId="{D1ADCAB3-538E-47A1-B917-675DFC2089F7}" srcOrd="6" destOrd="0" presId="urn:microsoft.com/office/officeart/2005/8/layout/default"/>
    <dgm:cxn modelId="{2347E3B8-5E24-4B0D-88EE-D0111B48C3AB}" type="presParOf" srcId="{F3D46F3D-AE0F-4CE9-82EA-6E8632ACFDD6}" destId="{448499C7-3277-45B1-BABC-BB8A35D47C6D}" srcOrd="7" destOrd="0" presId="urn:microsoft.com/office/officeart/2005/8/layout/default"/>
    <dgm:cxn modelId="{498752CA-1130-4EDD-877F-F0F0D7DEB7DD}" type="presParOf" srcId="{F3D46F3D-AE0F-4CE9-82EA-6E8632ACFDD6}" destId="{0EBCB9DF-BFBA-41E2-A201-A0164C23E105}" srcOrd="8" destOrd="0" presId="urn:microsoft.com/office/officeart/2005/8/layout/default"/>
    <dgm:cxn modelId="{E402DFDE-478C-433C-9665-A7E540584451}" type="presParOf" srcId="{F3D46F3D-AE0F-4CE9-82EA-6E8632ACFDD6}" destId="{160B60A8-7528-43BC-9479-6A1CF341E594}" srcOrd="9" destOrd="0" presId="urn:microsoft.com/office/officeart/2005/8/layout/default"/>
    <dgm:cxn modelId="{E7041D8D-22FE-430E-A5DE-2DBFC5EC9F4B}" type="presParOf" srcId="{F3D46F3D-AE0F-4CE9-82EA-6E8632ACFDD6}" destId="{3385069F-4A69-43D5-A823-0ED4530E41AC}" srcOrd="10" destOrd="0" presId="urn:microsoft.com/office/officeart/2005/8/layout/default"/>
    <dgm:cxn modelId="{754BA219-5951-48A6-BB66-B173DF9E7925}" type="presParOf" srcId="{F3D46F3D-AE0F-4CE9-82EA-6E8632ACFDD6}" destId="{15554819-4120-471D-A2E9-8D341DA7370C}" srcOrd="11" destOrd="0" presId="urn:microsoft.com/office/officeart/2005/8/layout/default"/>
    <dgm:cxn modelId="{DCAF8D59-4E0A-4AF5-867D-CF0E8E97EBFC}" type="presParOf" srcId="{F3D46F3D-AE0F-4CE9-82EA-6E8632ACFDD6}" destId="{3BE98E78-2A67-48B1-9B74-9493EED7863A}" srcOrd="12" destOrd="0" presId="urn:microsoft.com/office/officeart/2005/8/layout/default"/>
    <dgm:cxn modelId="{29FAE988-5502-4701-ADC6-AABC266427CA}" type="presParOf" srcId="{F3D46F3D-AE0F-4CE9-82EA-6E8632ACFDD6}" destId="{8E8DC5A3-DCA8-4AD7-83E4-59202AB15030}" srcOrd="13" destOrd="0" presId="urn:microsoft.com/office/officeart/2005/8/layout/default"/>
    <dgm:cxn modelId="{A1490E5B-DD0D-4C26-8B01-921D2311930C}" type="presParOf" srcId="{F3D46F3D-AE0F-4CE9-82EA-6E8632ACFDD6}" destId="{ED5C16CC-4ECA-4EE7-9769-1094B6CD9248}" srcOrd="14" destOrd="0" presId="urn:microsoft.com/office/officeart/2005/8/layout/default"/>
    <dgm:cxn modelId="{8C55843B-6F34-44A2-9DDF-7469CD9A4D74}" type="presParOf" srcId="{F3D46F3D-AE0F-4CE9-82EA-6E8632ACFDD6}" destId="{5859B43C-4F2E-4107-A698-F9E3162C2E60}" srcOrd="15" destOrd="0" presId="urn:microsoft.com/office/officeart/2005/8/layout/default"/>
    <dgm:cxn modelId="{8DFCBD4E-F81D-4724-9A66-F3E5A0DDCAA4}" type="presParOf" srcId="{F3D46F3D-AE0F-4CE9-82EA-6E8632ACFDD6}" destId="{DC72CFD1-2A66-46A3-A229-DA10252C5AA0}" srcOrd="16" destOrd="0" presId="urn:microsoft.com/office/officeart/2005/8/layout/default"/>
    <dgm:cxn modelId="{6EF1CD90-2FCB-4254-AC45-59B82D1C80A9}" type="presParOf" srcId="{F3D46F3D-AE0F-4CE9-82EA-6E8632ACFDD6}" destId="{D2CD7F1D-6C84-4ABC-AD64-FF680733D4C0}" srcOrd="17" destOrd="0" presId="urn:microsoft.com/office/officeart/2005/8/layout/default"/>
    <dgm:cxn modelId="{4B6C6501-CF29-4038-9D09-F8C9E3BDCDD7}" type="presParOf" srcId="{F3D46F3D-AE0F-4CE9-82EA-6E8632ACFDD6}" destId="{81537DA4-FCF0-4DEE-85CA-B2321EAC837D}" srcOrd="18" destOrd="0" presId="urn:microsoft.com/office/officeart/2005/8/layout/default"/>
    <dgm:cxn modelId="{2CCBBAE9-BEA3-42C2-AF3D-3D9DE58A6192}" type="presParOf" srcId="{F3D46F3D-AE0F-4CE9-82EA-6E8632ACFDD6}" destId="{A9788403-385D-4F0E-86E4-08F73F97AC83}" srcOrd="19" destOrd="0" presId="urn:microsoft.com/office/officeart/2005/8/layout/default"/>
    <dgm:cxn modelId="{0E6DB107-DF78-485F-B000-FC939BDF2072}" type="presParOf" srcId="{F3D46F3D-AE0F-4CE9-82EA-6E8632ACFDD6}" destId="{17C1CFF9-1B9A-4E44-8DDC-26003878A5D2}" srcOrd="20" destOrd="0" presId="urn:microsoft.com/office/officeart/2005/8/layout/default"/>
    <dgm:cxn modelId="{B97DB66F-2379-463F-A501-12E2DFAB9F9D}" type="presParOf" srcId="{F3D46F3D-AE0F-4CE9-82EA-6E8632ACFDD6}" destId="{EB39A3ED-C117-4E0D-83A0-FC640F76E66E}" srcOrd="21" destOrd="0" presId="urn:microsoft.com/office/officeart/2005/8/layout/default"/>
    <dgm:cxn modelId="{A8EFB775-A377-4C76-A0FD-7220E002ED81}" type="presParOf" srcId="{F3D46F3D-AE0F-4CE9-82EA-6E8632ACFDD6}" destId="{C84DD276-E703-45BE-9BE7-09046EABEA69}" srcOrd="22" destOrd="0" presId="urn:microsoft.com/office/officeart/2005/8/layout/default"/>
    <dgm:cxn modelId="{DC51623E-7B8E-4D36-A9F8-E69BC2D97C1C}" type="presParOf" srcId="{F3D46F3D-AE0F-4CE9-82EA-6E8632ACFDD6}" destId="{FB593585-5532-4EF4-8622-11F3923A0832}" srcOrd="23" destOrd="0" presId="urn:microsoft.com/office/officeart/2005/8/layout/default"/>
    <dgm:cxn modelId="{D5136DF7-4147-4288-AABD-E43ABA84B7E2}" type="presParOf" srcId="{F3D46F3D-AE0F-4CE9-82EA-6E8632ACFDD6}" destId="{BD45F8C3-DBF2-4B3D-A3E9-3D2C7E729EF8}"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EED35-2710-4988-A4D3-FD79CB5222D3}">
      <dsp:nvSpPr>
        <dsp:cNvPr id="0" name=""/>
        <dsp:cNvSpPr/>
      </dsp:nvSpPr>
      <dsp:spPr>
        <a:xfrm>
          <a:off x="947201" y="673209"/>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42DA61-5B7B-4FA8-AE76-89FA10D63A9A}">
      <dsp:nvSpPr>
        <dsp:cNvPr id="0" name=""/>
        <dsp:cNvSpPr/>
      </dsp:nvSpPr>
      <dsp:spPr>
        <a:xfrm>
          <a:off x="59990" y="2552095"/>
          <a:ext cx="3226223"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Online and offline marketing</a:t>
          </a:r>
          <a:endParaRPr lang="en-US" sz="1800" kern="1200" dirty="0">
            <a:latin typeface="Times New Roman" panose="02020603050405020304" pitchFamily="18" charset="0"/>
            <a:cs typeface="Times New Roman" panose="02020603050405020304" pitchFamily="18" charset="0"/>
          </a:endParaRPr>
        </a:p>
      </dsp:txBody>
      <dsp:txXfrm>
        <a:off x="59990" y="2552095"/>
        <a:ext cx="3226223" cy="967500"/>
      </dsp:txXfrm>
    </dsp:sp>
    <dsp:sp modelId="{2E688CED-00B7-4CB8-995A-69FE9021188D}">
      <dsp:nvSpPr>
        <dsp:cNvPr id="0" name=""/>
        <dsp:cNvSpPr/>
      </dsp:nvSpPr>
      <dsp:spPr>
        <a:xfrm>
          <a:off x="4738014" y="673209"/>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E72CF9-377A-4BBF-AC10-F01550B97AAD}">
      <dsp:nvSpPr>
        <dsp:cNvPr id="0" name=""/>
        <dsp:cNvSpPr/>
      </dsp:nvSpPr>
      <dsp:spPr>
        <a:xfrm>
          <a:off x="3850802" y="2552095"/>
          <a:ext cx="3226223"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Instagram, Twitter, and YouTube for online advertisement</a:t>
          </a:r>
          <a:endParaRPr lang="en-US" sz="1800" kern="1200">
            <a:latin typeface="Times New Roman" panose="02020603050405020304" pitchFamily="18" charset="0"/>
            <a:cs typeface="Times New Roman" panose="02020603050405020304" pitchFamily="18" charset="0"/>
          </a:endParaRPr>
        </a:p>
      </dsp:txBody>
      <dsp:txXfrm>
        <a:off x="3850802" y="2552095"/>
        <a:ext cx="3226223" cy="967500"/>
      </dsp:txXfrm>
    </dsp:sp>
    <dsp:sp modelId="{0F457599-ED4F-4A60-B169-7CD7456E1619}">
      <dsp:nvSpPr>
        <dsp:cNvPr id="0" name=""/>
        <dsp:cNvSpPr/>
      </dsp:nvSpPr>
      <dsp:spPr>
        <a:xfrm>
          <a:off x="8528826" y="673209"/>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2DEB69-6224-41AA-ADE3-9E1353694020}">
      <dsp:nvSpPr>
        <dsp:cNvPr id="0" name=""/>
        <dsp:cNvSpPr/>
      </dsp:nvSpPr>
      <dsp:spPr>
        <a:xfrm>
          <a:off x="7641615" y="2552095"/>
          <a:ext cx="3226223"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Community engagement, networking, promotional events, seasonal cards, and billboard charts for offline advertisement</a:t>
          </a:r>
          <a:endParaRPr lang="en-US" sz="1800" kern="1200" dirty="0">
            <a:latin typeface="Times New Roman" panose="02020603050405020304" pitchFamily="18" charset="0"/>
            <a:cs typeface="Times New Roman" panose="02020603050405020304" pitchFamily="18" charset="0"/>
          </a:endParaRPr>
        </a:p>
      </dsp:txBody>
      <dsp:txXfrm>
        <a:off x="7641615" y="2552095"/>
        <a:ext cx="3226223" cy="96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1A090-D5D5-4C70-8A91-E5278253F4A5}">
      <dsp:nvSpPr>
        <dsp:cNvPr id="0" name=""/>
        <dsp:cNvSpPr/>
      </dsp:nvSpPr>
      <dsp:spPr>
        <a:xfrm>
          <a:off x="0" y="531"/>
          <a:ext cx="10515600" cy="1242935"/>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663E74-3272-4BB7-8C0F-97AE180D4435}">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D4313C-29A9-4612-A160-195AB3E7FFEC}">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Cardiff Castle located at Castle St, Cardiff CF10 3RB</a:t>
          </a:r>
          <a:endParaRPr lang="en-US" sz="2200" kern="1200" dirty="0">
            <a:latin typeface="Times New Roman" panose="02020603050405020304" pitchFamily="18" charset="0"/>
            <a:cs typeface="Times New Roman" panose="02020603050405020304" pitchFamily="18" charset="0"/>
          </a:endParaRPr>
        </a:p>
      </dsp:txBody>
      <dsp:txXfrm>
        <a:off x="1435590" y="531"/>
        <a:ext cx="9080009" cy="1242935"/>
      </dsp:txXfrm>
    </dsp:sp>
    <dsp:sp modelId="{FFE6021C-5679-48E6-A501-00FF18C25040}">
      <dsp:nvSpPr>
        <dsp:cNvPr id="0" name=""/>
        <dsp:cNvSpPr/>
      </dsp:nvSpPr>
      <dsp:spPr>
        <a:xfrm>
          <a:off x="0" y="1554201"/>
          <a:ext cx="10515600" cy="1242935"/>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B5E3C5-3679-4D5D-8056-52B3523A9EC6}">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B75E75-ED06-43DE-9D91-85A53F63ACD4}">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7 days straight starting from 11the June to 18the June</a:t>
          </a:r>
          <a:endParaRPr lang="en-US" sz="2200" kern="1200" dirty="0">
            <a:latin typeface="Times New Roman" panose="02020603050405020304" pitchFamily="18" charset="0"/>
            <a:cs typeface="Times New Roman" panose="02020603050405020304" pitchFamily="18" charset="0"/>
          </a:endParaRPr>
        </a:p>
      </dsp:txBody>
      <dsp:txXfrm>
        <a:off x="1435590" y="1554201"/>
        <a:ext cx="9080009" cy="1242935"/>
      </dsp:txXfrm>
    </dsp:sp>
    <dsp:sp modelId="{6E84A6EB-4C2F-4F01-B4BE-690EB72242C7}">
      <dsp:nvSpPr>
        <dsp:cNvPr id="0" name=""/>
        <dsp:cNvSpPr/>
      </dsp:nvSpPr>
      <dsp:spPr>
        <a:xfrm>
          <a:off x="0" y="3107870"/>
          <a:ext cx="10515600" cy="1242935"/>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CF896B-F22E-4FAE-9612-C584D970A199}">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4499AF-D130-41A0-B883-35C2DA86772D}">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Time-management, financial analysis, multitasking, digital competencies, networking, customer satisfaction, interpersonal abilities, and cultural flexibility </a:t>
          </a:r>
          <a:endParaRPr lang="en-US" sz="2200" kern="1200" dirty="0">
            <a:latin typeface="Times New Roman" panose="02020603050405020304" pitchFamily="18" charset="0"/>
            <a:cs typeface="Times New Roman" panose="02020603050405020304" pitchFamily="18" charset="0"/>
          </a:endParaRPr>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C87A3-8C40-4E5B-89CF-0B4B99306189}">
      <dsp:nvSpPr>
        <dsp:cNvPr id="0" name=""/>
        <dsp:cNvSpPr/>
      </dsp:nvSpPr>
      <dsp:spPr>
        <a:xfrm>
          <a:off x="3735" y="74113"/>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u="sng" kern="1200">
              <a:latin typeface="Times New Roman" panose="02020603050405020304" pitchFamily="18" charset="0"/>
              <a:cs typeface="Times New Roman" panose="02020603050405020304" pitchFamily="18" charset="0"/>
            </a:rPr>
            <a:t>Bbc.com, 2025. </a:t>
          </a:r>
          <a:r>
            <a:rPr lang="en-US" sz="900" i="1" u="sng" kern="1200">
              <a:latin typeface="Times New Roman" panose="02020603050405020304" pitchFamily="18" charset="0"/>
              <a:cs typeface="Times New Roman" panose="02020603050405020304" pitchFamily="18" charset="0"/>
            </a:rPr>
            <a:t>Thousands of people attend Colourful Holi Festival in Ipswich. </a:t>
          </a:r>
          <a:r>
            <a:rPr lang="en-US" sz="900" u="sng" kern="1200">
              <a:latin typeface="Times New Roman" panose="02020603050405020304" pitchFamily="18" charset="0"/>
              <a:cs typeface="Times New Roman" panose="02020603050405020304" pitchFamily="18" charset="0"/>
            </a:rPr>
            <a:t>Available at: </a:t>
          </a:r>
          <a:r>
            <a:rPr lang="en-US" sz="900" kern="1200">
              <a:latin typeface="Times New Roman" panose="02020603050405020304" pitchFamily="18" charset="0"/>
              <a:cs typeface="Times New Roman" panose="02020603050405020304" pitchFamily="18" charset="0"/>
              <a:hlinkClick xmlns:r="http://schemas.openxmlformats.org/officeDocument/2006/relationships" r:id="rId1"/>
            </a:rPr>
            <a:t>https://www.bbc.com/news/uk-england-suffolk-68813553</a:t>
          </a:r>
          <a:r>
            <a:rPr lang="en-US" sz="900" kern="1200">
              <a:latin typeface="Times New Roman" panose="02020603050405020304" pitchFamily="18" charset="0"/>
              <a:cs typeface="Times New Roman" panose="02020603050405020304" pitchFamily="18" charset="0"/>
            </a:rPr>
            <a:t>. </a:t>
          </a:r>
          <a:r>
            <a:rPr lang="en-GB" sz="900" kern="1200">
              <a:latin typeface="Times New Roman" panose="02020603050405020304" pitchFamily="18" charset="0"/>
              <a:cs typeface="Times New Roman" panose="02020603050405020304" pitchFamily="18" charset="0"/>
            </a:rPr>
            <a:t>[Accessed on 4</a:t>
          </a:r>
          <a:r>
            <a:rPr lang="en-GB" sz="900" kern="1200" baseline="30000">
              <a:latin typeface="Times New Roman" panose="02020603050405020304" pitchFamily="18" charset="0"/>
              <a:cs typeface="Times New Roman" panose="02020603050405020304" pitchFamily="18" charset="0"/>
            </a:rPr>
            <a:t>th</a:t>
          </a:r>
          <a:r>
            <a:rPr lang="en-GB" sz="900" kern="1200">
              <a:latin typeface="Times New Roman" panose="02020603050405020304" pitchFamily="18" charset="0"/>
              <a:cs typeface="Times New Roman" panose="02020603050405020304" pitchFamily="18" charset="0"/>
            </a:rPr>
            <a:t> May 2025]</a:t>
          </a:r>
          <a:endParaRPr lang="en-US" sz="900" kern="1200">
            <a:latin typeface="Times New Roman" panose="02020603050405020304" pitchFamily="18" charset="0"/>
            <a:cs typeface="Times New Roman" panose="02020603050405020304" pitchFamily="18" charset="0"/>
          </a:endParaRPr>
        </a:p>
      </dsp:txBody>
      <dsp:txXfrm>
        <a:off x="3735" y="74113"/>
        <a:ext cx="2022288" cy="1213373"/>
      </dsp:txXfrm>
    </dsp:sp>
    <dsp:sp modelId="{9E12CCD5-686F-42A3-A7B2-5F0490DF40C6}">
      <dsp:nvSpPr>
        <dsp:cNvPr id="0" name=""/>
        <dsp:cNvSpPr/>
      </dsp:nvSpPr>
      <dsp:spPr>
        <a:xfrm>
          <a:off x="2228252" y="74113"/>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panose="02020603050405020304" pitchFamily="18" charset="0"/>
              <a:cs typeface="Times New Roman" panose="02020603050405020304" pitchFamily="18" charset="0"/>
            </a:rPr>
            <a:t>Boediman, S.F., Hendriarto, P., Satmoko, D., Sulistiyani, S. and Sani, A., 2021. The Relevance of Using Social Media Applications Strategies to Increase Marketing Potential of Indonesian Maritime Tourism (Analytical Study of Tourism Journals and Online Marketing). </a:t>
          </a:r>
          <a:r>
            <a:rPr lang="en-GB" sz="900" i="1" kern="1200">
              <a:latin typeface="Times New Roman" panose="02020603050405020304" pitchFamily="18" charset="0"/>
              <a:cs typeface="Times New Roman" panose="02020603050405020304" pitchFamily="18" charset="0"/>
            </a:rPr>
            <a:t>Budapest International Research and Critics Institute-Journal</a:t>
          </a:r>
          <a:r>
            <a:rPr lang="en-GB" sz="900" kern="1200">
              <a:latin typeface="Times New Roman" panose="02020603050405020304" pitchFamily="18" charset="0"/>
              <a:cs typeface="Times New Roman" panose="02020603050405020304" pitchFamily="18" charset="0"/>
            </a:rPr>
            <a:t>, </a:t>
          </a:r>
          <a:r>
            <a:rPr lang="en-GB" sz="900" i="1" kern="1200">
              <a:latin typeface="Times New Roman" panose="02020603050405020304" pitchFamily="18" charset="0"/>
              <a:cs typeface="Times New Roman" panose="02020603050405020304" pitchFamily="18" charset="0"/>
            </a:rPr>
            <a:t>4</a:t>
          </a:r>
          <a:r>
            <a:rPr lang="en-GB" sz="900" kern="1200">
              <a:latin typeface="Times New Roman" panose="02020603050405020304" pitchFamily="18" charset="0"/>
              <a:cs typeface="Times New Roman" panose="02020603050405020304" pitchFamily="18" charset="0"/>
            </a:rPr>
            <a:t>(4).</a:t>
          </a:r>
          <a:endParaRPr lang="en-US" sz="900" kern="1200">
            <a:latin typeface="Times New Roman" panose="02020603050405020304" pitchFamily="18" charset="0"/>
            <a:cs typeface="Times New Roman" panose="02020603050405020304" pitchFamily="18" charset="0"/>
          </a:endParaRPr>
        </a:p>
      </dsp:txBody>
      <dsp:txXfrm>
        <a:off x="2228252" y="74113"/>
        <a:ext cx="2022288" cy="1213373"/>
      </dsp:txXfrm>
    </dsp:sp>
    <dsp:sp modelId="{F6F94804-2D5C-4C1A-B57F-FECCB95E2D0B}">
      <dsp:nvSpPr>
        <dsp:cNvPr id="0" name=""/>
        <dsp:cNvSpPr/>
      </dsp:nvSpPr>
      <dsp:spPr>
        <a:xfrm>
          <a:off x="4452770" y="74113"/>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Colour-clash.co.uk, 2025. </a:t>
          </a:r>
          <a:r>
            <a:rPr lang="en-US" sz="900" i="1" kern="1200">
              <a:latin typeface="Times New Roman" panose="02020603050405020304" pitchFamily="18" charset="0"/>
              <a:cs typeface="Times New Roman" panose="02020603050405020304" pitchFamily="18" charset="0"/>
            </a:rPr>
            <a:t>Colour-Clash. </a:t>
          </a:r>
          <a:r>
            <a:rPr lang="en-US" sz="900" kern="1200">
              <a:latin typeface="Times New Roman" panose="02020603050405020304" pitchFamily="18" charset="0"/>
              <a:cs typeface="Times New Roman" panose="02020603050405020304" pitchFamily="18" charset="0"/>
            </a:rPr>
            <a:t>Available at: https://www.colour-clash.co.uk/book-tickets? </a:t>
          </a:r>
          <a:r>
            <a:rPr lang="en-GB" sz="900" kern="1200">
              <a:latin typeface="Times New Roman" panose="02020603050405020304" pitchFamily="18" charset="0"/>
              <a:cs typeface="Times New Roman" panose="02020603050405020304" pitchFamily="18" charset="0"/>
            </a:rPr>
            <a:t>[Accessed on 4</a:t>
          </a:r>
          <a:r>
            <a:rPr lang="en-GB" sz="900" kern="1200" baseline="30000">
              <a:latin typeface="Times New Roman" panose="02020603050405020304" pitchFamily="18" charset="0"/>
              <a:cs typeface="Times New Roman" panose="02020603050405020304" pitchFamily="18" charset="0"/>
            </a:rPr>
            <a:t>th</a:t>
          </a:r>
          <a:r>
            <a:rPr lang="en-GB" sz="900" kern="1200">
              <a:latin typeface="Times New Roman" panose="02020603050405020304" pitchFamily="18" charset="0"/>
              <a:cs typeface="Times New Roman" panose="02020603050405020304" pitchFamily="18" charset="0"/>
            </a:rPr>
            <a:t> May 2025]</a:t>
          </a:r>
          <a:endParaRPr lang="en-US" sz="900" kern="1200">
            <a:latin typeface="Times New Roman" panose="02020603050405020304" pitchFamily="18" charset="0"/>
            <a:cs typeface="Times New Roman" panose="02020603050405020304" pitchFamily="18" charset="0"/>
          </a:endParaRPr>
        </a:p>
      </dsp:txBody>
      <dsp:txXfrm>
        <a:off x="4452770" y="74113"/>
        <a:ext cx="2022288" cy="1213373"/>
      </dsp:txXfrm>
    </dsp:sp>
    <dsp:sp modelId="{D1ADCAB3-538E-47A1-B917-675DFC2089F7}">
      <dsp:nvSpPr>
        <dsp:cNvPr id="0" name=""/>
        <dsp:cNvSpPr/>
      </dsp:nvSpPr>
      <dsp:spPr>
        <a:xfrm>
          <a:off x="6677287" y="74113"/>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panose="02020603050405020304" pitchFamily="18" charset="0"/>
              <a:cs typeface="Times New Roman" panose="02020603050405020304" pitchFamily="18" charset="0"/>
            </a:rPr>
            <a:t>Gov.wales, 2025. </a:t>
          </a:r>
          <a:r>
            <a:rPr lang="en-GB" sz="900" i="1" kern="1200">
              <a:latin typeface="Times New Roman" panose="02020603050405020304" pitchFamily="18" charset="0"/>
              <a:cs typeface="Times New Roman" panose="02020603050405020304" pitchFamily="18" charset="0"/>
            </a:rPr>
            <a:t>New </a:t>
          </a:r>
          <a:r>
            <a:rPr lang="en-US" sz="900" i="1" kern="1200">
              <a:latin typeface="Times New Roman" panose="02020603050405020304" pitchFamily="18" charset="0"/>
              <a:cs typeface="Times New Roman" panose="02020603050405020304" pitchFamily="18" charset="0"/>
            </a:rPr>
            <a:t>£1 million fund to boost Welsh tourism come rain or shine. </a:t>
          </a:r>
          <a:r>
            <a:rPr lang="en-US" sz="900" kern="1200">
              <a:latin typeface="Times New Roman" panose="02020603050405020304" pitchFamily="18" charset="0"/>
              <a:cs typeface="Times New Roman" panose="02020603050405020304" pitchFamily="18" charset="0"/>
            </a:rPr>
            <a:t>Available at: </a:t>
          </a:r>
          <a:r>
            <a:rPr lang="en-US" sz="900" kern="1200">
              <a:latin typeface="Times New Roman" panose="02020603050405020304" pitchFamily="18" charset="0"/>
              <a:cs typeface="Times New Roman" panose="02020603050405020304" pitchFamily="18" charset="0"/>
              <a:hlinkClick xmlns:r="http://schemas.openxmlformats.org/officeDocument/2006/relationships" r:id="rId2"/>
            </a:rPr>
            <a:t>https://www.gov.wales/new-1-million-fund-boost-welsh-tourism-come-rain-or-shine</a:t>
          </a:r>
          <a:r>
            <a:rPr lang="en-US" sz="900" kern="1200">
              <a:latin typeface="Times New Roman" panose="02020603050405020304" pitchFamily="18" charset="0"/>
              <a:cs typeface="Times New Roman" panose="02020603050405020304" pitchFamily="18" charset="0"/>
            </a:rPr>
            <a:t>. </a:t>
          </a:r>
          <a:r>
            <a:rPr lang="en-GB" sz="900" kern="1200">
              <a:latin typeface="Times New Roman" panose="02020603050405020304" pitchFamily="18" charset="0"/>
              <a:cs typeface="Times New Roman" panose="02020603050405020304" pitchFamily="18" charset="0"/>
            </a:rPr>
            <a:t>[Accessed on 4</a:t>
          </a:r>
          <a:r>
            <a:rPr lang="en-GB" sz="900" kern="1200" baseline="30000">
              <a:latin typeface="Times New Roman" panose="02020603050405020304" pitchFamily="18" charset="0"/>
              <a:cs typeface="Times New Roman" panose="02020603050405020304" pitchFamily="18" charset="0"/>
            </a:rPr>
            <a:t>th</a:t>
          </a:r>
          <a:r>
            <a:rPr lang="en-GB" sz="900" kern="1200">
              <a:latin typeface="Times New Roman" panose="02020603050405020304" pitchFamily="18" charset="0"/>
              <a:cs typeface="Times New Roman" panose="02020603050405020304" pitchFamily="18" charset="0"/>
            </a:rPr>
            <a:t> May 2025]</a:t>
          </a:r>
          <a:endParaRPr lang="en-US" sz="900" kern="1200">
            <a:latin typeface="Times New Roman" panose="02020603050405020304" pitchFamily="18" charset="0"/>
            <a:cs typeface="Times New Roman" panose="02020603050405020304" pitchFamily="18" charset="0"/>
          </a:endParaRPr>
        </a:p>
      </dsp:txBody>
      <dsp:txXfrm>
        <a:off x="6677287" y="74113"/>
        <a:ext cx="2022288" cy="1213373"/>
      </dsp:txXfrm>
    </dsp:sp>
    <dsp:sp modelId="{0EBCB9DF-BFBA-41E2-A201-A0164C23E105}">
      <dsp:nvSpPr>
        <dsp:cNvPr id="0" name=""/>
        <dsp:cNvSpPr/>
      </dsp:nvSpPr>
      <dsp:spPr>
        <a:xfrm>
          <a:off x="8901805" y="74113"/>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panose="02020603050405020304" pitchFamily="18" charset="0"/>
              <a:cs typeface="Times New Roman" panose="02020603050405020304" pitchFamily="18" charset="0"/>
            </a:rPr>
            <a:t>Industry.visitwales.com, 2025. </a:t>
          </a:r>
          <a:r>
            <a:rPr lang="en-GB" sz="900" i="1" kern="1200">
              <a:latin typeface="Times New Roman" panose="02020603050405020304" pitchFamily="18" charset="0"/>
              <a:cs typeface="Times New Roman" panose="02020603050405020304" pitchFamily="18" charset="0"/>
            </a:rPr>
            <a:t>2025: Year of Croeso. </a:t>
          </a:r>
          <a:r>
            <a:rPr lang="en-GB" sz="900" kern="1200">
              <a:latin typeface="Times New Roman" panose="02020603050405020304" pitchFamily="18" charset="0"/>
              <a:cs typeface="Times New Roman" panose="02020603050405020304" pitchFamily="18" charset="0"/>
            </a:rPr>
            <a:t>Available at: </a:t>
          </a:r>
          <a:r>
            <a:rPr lang="en-GB" sz="900" kern="1200">
              <a:latin typeface="Times New Roman" panose="02020603050405020304" pitchFamily="18" charset="0"/>
              <a:cs typeface="Times New Roman" panose="02020603050405020304" pitchFamily="18" charset="0"/>
              <a:hlinkClick xmlns:r="http://schemas.openxmlformats.org/officeDocument/2006/relationships" r:id="rId3"/>
            </a:rPr>
            <a:t>https://industry.visitwales.com/get-involved/visit-wales-themed-year-campaigns/year-croeso</a:t>
          </a:r>
          <a:r>
            <a:rPr lang="en-GB" sz="900" kern="1200">
              <a:latin typeface="Times New Roman" panose="02020603050405020304" pitchFamily="18" charset="0"/>
              <a:cs typeface="Times New Roman" panose="02020603050405020304" pitchFamily="18" charset="0"/>
            </a:rPr>
            <a:t>. [Accessed on 4</a:t>
          </a:r>
          <a:r>
            <a:rPr lang="en-GB" sz="900" kern="1200" baseline="30000">
              <a:latin typeface="Times New Roman" panose="02020603050405020304" pitchFamily="18" charset="0"/>
              <a:cs typeface="Times New Roman" panose="02020603050405020304" pitchFamily="18" charset="0"/>
            </a:rPr>
            <a:t>th</a:t>
          </a:r>
          <a:r>
            <a:rPr lang="en-GB" sz="900" kern="1200">
              <a:latin typeface="Times New Roman" panose="02020603050405020304" pitchFamily="18" charset="0"/>
              <a:cs typeface="Times New Roman" panose="02020603050405020304" pitchFamily="18" charset="0"/>
            </a:rPr>
            <a:t> May 2025]</a:t>
          </a:r>
          <a:endParaRPr lang="en-US" sz="900" kern="1200">
            <a:latin typeface="Times New Roman" panose="02020603050405020304" pitchFamily="18" charset="0"/>
            <a:cs typeface="Times New Roman" panose="02020603050405020304" pitchFamily="18" charset="0"/>
          </a:endParaRPr>
        </a:p>
      </dsp:txBody>
      <dsp:txXfrm>
        <a:off x="8901805" y="74113"/>
        <a:ext cx="2022288" cy="1213373"/>
      </dsp:txXfrm>
    </dsp:sp>
    <dsp:sp modelId="{3385069F-4A69-43D5-A823-0ED4530E41AC}">
      <dsp:nvSpPr>
        <dsp:cNvPr id="0" name=""/>
        <dsp:cNvSpPr/>
      </dsp:nvSpPr>
      <dsp:spPr>
        <a:xfrm>
          <a:off x="3735" y="1489715"/>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Industry.visitwales.com, 2025. </a:t>
          </a:r>
          <a:r>
            <a:rPr lang="en-GB" sz="900" i="1" kern="1200" dirty="0">
              <a:latin typeface="Times New Roman" panose="02020603050405020304" pitchFamily="18" charset="0"/>
              <a:cs typeface="Times New Roman" panose="02020603050405020304" pitchFamily="18" charset="0"/>
            </a:rPr>
            <a:t>Domestic GB overnight visitors. </a:t>
          </a:r>
          <a:r>
            <a:rPr lang="en-GB" sz="900" kern="1200" dirty="0">
              <a:latin typeface="Times New Roman" panose="02020603050405020304" pitchFamily="18" charset="0"/>
              <a:cs typeface="Times New Roman" panose="02020603050405020304" pitchFamily="18" charset="0"/>
            </a:rPr>
            <a:t>Available at: </a:t>
          </a:r>
          <a:r>
            <a:rPr lang="en-GB" sz="900" kern="1200" dirty="0">
              <a:latin typeface="Times New Roman" panose="02020603050405020304" pitchFamily="18" charset="0"/>
              <a:cs typeface="Times New Roman" panose="02020603050405020304" pitchFamily="18" charset="0"/>
              <a:hlinkClick xmlns:r="http://schemas.openxmlformats.org/officeDocument/2006/relationships" r:id="rId4"/>
            </a:rPr>
            <a:t>https://industry.visitwales.com/research-and-insights/overnight-visits-wales-gb-visitors</a:t>
          </a:r>
          <a:r>
            <a:rPr lang="en-GB" sz="900" kern="1200" dirty="0">
              <a:latin typeface="Times New Roman" panose="02020603050405020304" pitchFamily="18" charset="0"/>
              <a:cs typeface="Times New Roman" panose="02020603050405020304" pitchFamily="18" charset="0"/>
            </a:rPr>
            <a:t>. [Accessed on 4</a:t>
          </a:r>
          <a:r>
            <a:rPr lang="en-GB" sz="900" kern="1200" baseline="30000" dirty="0">
              <a:latin typeface="Times New Roman" panose="02020603050405020304" pitchFamily="18" charset="0"/>
              <a:cs typeface="Times New Roman" panose="02020603050405020304" pitchFamily="18" charset="0"/>
            </a:rPr>
            <a:t>th</a:t>
          </a:r>
          <a:r>
            <a:rPr lang="en-GB" sz="900" kern="1200" dirty="0">
              <a:latin typeface="Times New Roman" panose="02020603050405020304" pitchFamily="18" charset="0"/>
              <a:cs typeface="Times New Roman" panose="02020603050405020304" pitchFamily="18" charset="0"/>
            </a:rPr>
            <a:t> May 2025]</a:t>
          </a:r>
          <a:endParaRPr lang="en-US" sz="900" kern="1200" dirty="0">
            <a:latin typeface="Times New Roman" panose="02020603050405020304" pitchFamily="18" charset="0"/>
            <a:cs typeface="Times New Roman" panose="02020603050405020304" pitchFamily="18" charset="0"/>
          </a:endParaRPr>
        </a:p>
      </dsp:txBody>
      <dsp:txXfrm>
        <a:off x="3735" y="1489715"/>
        <a:ext cx="2022288" cy="1213373"/>
      </dsp:txXfrm>
    </dsp:sp>
    <dsp:sp modelId="{3BE98E78-2A67-48B1-9B74-9493EED7863A}">
      <dsp:nvSpPr>
        <dsp:cNvPr id="0" name=""/>
        <dsp:cNvSpPr/>
      </dsp:nvSpPr>
      <dsp:spPr>
        <a:xfrm>
          <a:off x="2228252" y="1489715"/>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panose="02020603050405020304" pitchFamily="18" charset="0"/>
              <a:cs typeface="Times New Roman" panose="02020603050405020304" pitchFamily="18" charset="0"/>
            </a:rPr>
            <a:t>Leigh, J., Cairncross, G. and Lamont, M., 2021. Training for event volunteers: factors influencing event managers' resource allocation decision-making. </a:t>
          </a:r>
          <a:r>
            <a:rPr lang="en-GB" sz="900" i="1" kern="1200">
              <a:latin typeface="Times New Roman" panose="02020603050405020304" pitchFamily="18" charset="0"/>
              <a:cs typeface="Times New Roman" panose="02020603050405020304" pitchFamily="18" charset="0"/>
            </a:rPr>
            <a:t>International Journal of Event and Festival Management</a:t>
          </a:r>
          <a:r>
            <a:rPr lang="en-GB" sz="900" kern="1200">
              <a:latin typeface="Times New Roman" panose="02020603050405020304" pitchFamily="18" charset="0"/>
              <a:cs typeface="Times New Roman" panose="02020603050405020304" pitchFamily="18" charset="0"/>
            </a:rPr>
            <a:t>, </a:t>
          </a:r>
          <a:r>
            <a:rPr lang="en-GB" sz="900" i="1" kern="1200">
              <a:latin typeface="Times New Roman" panose="02020603050405020304" pitchFamily="18" charset="0"/>
              <a:cs typeface="Times New Roman" panose="02020603050405020304" pitchFamily="18" charset="0"/>
            </a:rPr>
            <a:t>12</a:t>
          </a:r>
          <a:r>
            <a:rPr lang="en-GB" sz="900" kern="1200">
              <a:latin typeface="Times New Roman" panose="02020603050405020304" pitchFamily="18" charset="0"/>
              <a:cs typeface="Times New Roman" panose="02020603050405020304" pitchFamily="18" charset="0"/>
            </a:rPr>
            <a:t>(1), pp.16-35.</a:t>
          </a:r>
          <a:endParaRPr lang="en-US" sz="900" kern="1200">
            <a:latin typeface="Times New Roman" panose="02020603050405020304" pitchFamily="18" charset="0"/>
            <a:cs typeface="Times New Roman" panose="02020603050405020304" pitchFamily="18" charset="0"/>
          </a:endParaRPr>
        </a:p>
      </dsp:txBody>
      <dsp:txXfrm>
        <a:off x="2228252" y="1489715"/>
        <a:ext cx="2022288" cy="1213373"/>
      </dsp:txXfrm>
    </dsp:sp>
    <dsp:sp modelId="{ED5C16CC-4ECA-4EE7-9769-1094B6CD9248}">
      <dsp:nvSpPr>
        <dsp:cNvPr id="0" name=""/>
        <dsp:cNvSpPr/>
      </dsp:nvSpPr>
      <dsp:spPr>
        <a:xfrm>
          <a:off x="4452770" y="1489715"/>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panose="02020603050405020304" pitchFamily="18" charset="0"/>
              <a:cs typeface="Times New Roman" panose="02020603050405020304" pitchFamily="18" charset="0"/>
            </a:rPr>
            <a:t>Royalmint.com, 2025. </a:t>
          </a:r>
          <a:r>
            <a:rPr lang="en-GB" sz="900" i="1" kern="1200">
              <a:latin typeface="Times New Roman" panose="02020603050405020304" pitchFamily="18" charset="0"/>
              <a:cs typeface="Times New Roman" panose="02020603050405020304" pitchFamily="18" charset="0"/>
            </a:rPr>
            <a:t>Explore 1,100 Years of History. </a:t>
          </a:r>
          <a:r>
            <a:rPr lang="en-GB" sz="900" kern="1200">
              <a:latin typeface="Times New Roman" panose="02020603050405020304" pitchFamily="18" charset="0"/>
              <a:cs typeface="Times New Roman" panose="02020603050405020304" pitchFamily="18" charset="0"/>
            </a:rPr>
            <a:t>Available at: </a:t>
          </a:r>
          <a:r>
            <a:rPr lang="en-GB" sz="900" kern="1200">
              <a:latin typeface="Times New Roman" panose="02020603050405020304" pitchFamily="18" charset="0"/>
              <a:cs typeface="Times New Roman" panose="02020603050405020304" pitchFamily="18" charset="0"/>
              <a:hlinkClick xmlns:r="http://schemas.openxmlformats.org/officeDocument/2006/relationships" r:id="rId5"/>
            </a:rPr>
            <a:t>https://www.royalmint.com/the-royal-mint-experience/</a:t>
          </a:r>
          <a:r>
            <a:rPr lang="en-GB" sz="900" kern="1200">
              <a:latin typeface="Times New Roman" panose="02020603050405020304" pitchFamily="18" charset="0"/>
              <a:cs typeface="Times New Roman" panose="02020603050405020304" pitchFamily="18" charset="0"/>
            </a:rPr>
            <a:t>. [Accessed on 4</a:t>
          </a:r>
          <a:r>
            <a:rPr lang="en-GB" sz="900" kern="1200" baseline="30000">
              <a:latin typeface="Times New Roman" panose="02020603050405020304" pitchFamily="18" charset="0"/>
              <a:cs typeface="Times New Roman" panose="02020603050405020304" pitchFamily="18" charset="0"/>
            </a:rPr>
            <a:t>th</a:t>
          </a:r>
          <a:r>
            <a:rPr lang="en-GB" sz="900" kern="1200">
              <a:latin typeface="Times New Roman" panose="02020603050405020304" pitchFamily="18" charset="0"/>
              <a:cs typeface="Times New Roman" panose="02020603050405020304" pitchFamily="18" charset="0"/>
            </a:rPr>
            <a:t> May 2025]</a:t>
          </a:r>
          <a:endParaRPr lang="en-US" sz="900" kern="1200">
            <a:latin typeface="Times New Roman" panose="02020603050405020304" pitchFamily="18" charset="0"/>
            <a:cs typeface="Times New Roman" panose="02020603050405020304" pitchFamily="18" charset="0"/>
          </a:endParaRPr>
        </a:p>
      </dsp:txBody>
      <dsp:txXfrm>
        <a:off x="4452770" y="1489715"/>
        <a:ext cx="2022288" cy="1213373"/>
      </dsp:txXfrm>
    </dsp:sp>
    <dsp:sp modelId="{DC72CFD1-2A66-46A3-A229-DA10252C5AA0}">
      <dsp:nvSpPr>
        <dsp:cNvPr id="0" name=""/>
        <dsp:cNvSpPr/>
      </dsp:nvSpPr>
      <dsp:spPr>
        <a:xfrm>
          <a:off x="6677287" y="1489715"/>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panose="02020603050405020304" pitchFamily="18" charset="0"/>
              <a:cs typeface="Times New Roman" panose="02020603050405020304" pitchFamily="18" charset="0"/>
            </a:rPr>
            <a:t>Statista.com, 2025. </a:t>
          </a:r>
          <a:r>
            <a:rPr lang="en-GB" sz="900" i="1" kern="1200">
              <a:latin typeface="Times New Roman" panose="02020603050405020304" pitchFamily="18" charset="0"/>
              <a:cs typeface="Times New Roman" panose="02020603050405020304" pitchFamily="18" charset="0"/>
            </a:rPr>
            <a:t>Attendance at tourist attractions in Wales 2024. </a:t>
          </a:r>
          <a:r>
            <a:rPr lang="en-GB" sz="900" kern="1200">
              <a:latin typeface="Times New Roman" panose="02020603050405020304" pitchFamily="18" charset="0"/>
              <a:cs typeface="Times New Roman" panose="02020603050405020304" pitchFamily="18" charset="0"/>
            </a:rPr>
            <a:t>Available at: </a:t>
          </a:r>
          <a:r>
            <a:rPr lang="en-GB" sz="900" kern="1200">
              <a:latin typeface="Times New Roman" panose="02020603050405020304" pitchFamily="18" charset="0"/>
              <a:cs typeface="Times New Roman" panose="02020603050405020304" pitchFamily="18" charset="0"/>
              <a:hlinkClick xmlns:r="http://schemas.openxmlformats.org/officeDocument/2006/relationships" r:id="rId6"/>
            </a:rPr>
            <a:t>https://www.statista.com/statistics/1496634/attendance-visitor-attractions-wales/</a:t>
          </a:r>
          <a:r>
            <a:rPr lang="en-GB" sz="900" kern="1200">
              <a:latin typeface="Times New Roman" panose="02020603050405020304" pitchFamily="18" charset="0"/>
              <a:cs typeface="Times New Roman" panose="02020603050405020304" pitchFamily="18" charset="0"/>
            </a:rPr>
            <a:t> [Accessed on 4</a:t>
          </a:r>
          <a:r>
            <a:rPr lang="en-GB" sz="900" kern="1200" baseline="30000">
              <a:latin typeface="Times New Roman" panose="02020603050405020304" pitchFamily="18" charset="0"/>
              <a:cs typeface="Times New Roman" panose="02020603050405020304" pitchFamily="18" charset="0"/>
            </a:rPr>
            <a:t>th</a:t>
          </a:r>
          <a:r>
            <a:rPr lang="en-GB" sz="900" kern="1200">
              <a:latin typeface="Times New Roman" panose="02020603050405020304" pitchFamily="18" charset="0"/>
              <a:cs typeface="Times New Roman" panose="02020603050405020304" pitchFamily="18" charset="0"/>
            </a:rPr>
            <a:t> May 2025]</a:t>
          </a:r>
          <a:endParaRPr lang="en-US" sz="900" kern="1200">
            <a:latin typeface="Times New Roman" panose="02020603050405020304" pitchFamily="18" charset="0"/>
            <a:cs typeface="Times New Roman" panose="02020603050405020304" pitchFamily="18" charset="0"/>
          </a:endParaRPr>
        </a:p>
      </dsp:txBody>
      <dsp:txXfrm>
        <a:off x="6677287" y="1489715"/>
        <a:ext cx="2022288" cy="1213373"/>
      </dsp:txXfrm>
    </dsp:sp>
    <dsp:sp modelId="{81537DA4-FCF0-4DEE-85CA-B2321EAC837D}">
      <dsp:nvSpPr>
        <dsp:cNvPr id="0" name=""/>
        <dsp:cNvSpPr/>
      </dsp:nvSpPr>
      <dsp:spPr>
        <a:xfrm>
          <a:off x="8901805" y="1489715"/>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panose="02020603050405020304" pitchFamily="18" charset="0"/>
              <a:cs typeface="Times New Roman" panose="02020603050405020304" pitchFamily="18" charset="0"/>
            </a:rPr>
            <a:t>Traveltrade.visitwales.com, 2025. </a:t>
          </a:r>
          <a:r>
            <a:rPr lang="en-GB" sz="900" i="1" kern="1200">
              <a:latin typeface="Times New Roman" panose="02020603050405020304" pitchFamily="18" charset="0"/>
              <a:cs typeface="Times New Roman" panose="02020603050405020304" pitchFamily="18" charset="0"/>
            </a:rPr>
            <a:t>Year of Croeso In Wales. </a:t>
          </a:r>
          <a:r>
            <a:rPr lang="en-GB" sz="900" kern="1200">
              <a:latin typeface="Times New Roman" panose="02020603050405020304" pitchFamily="18" charset="0"/>
              <a:cs typeface="Times New Roman" panose="02020603050405020304" pitchFamily="18" charset="0"/>
            </a:rPr>
            <a:t>Available at: </a:t>
          </a:r>
          <a:r>
            <a:rPr lang="en-GB" sz="900" kern="1200">
              <a:latin typeface="Times New Roman" panose="02020603050405020304" pitchFamily="18" charset="0"/>
              <a:cs typeface="Times New Roman" panose="02020603050405020304" pitchFamily="18" charset="0"/>
              <a:hlinkClick xmlns:r="http://schemas.openxmlformats.org/officeDocument/2006/relationships" r:id="rId7"/>
            </a:rPr>
            <a:t>https://traveltrade.visitwales.com/useful-information/toolkit/year-of-croeso</a:t>
          </a:r>
          <a:r>
            <a:rPr lang="en-GB" sz="900" kern="1200">
              <a:latin typeface="Times New Roman" panose="02020603050405020304" pitchFamily="18" charset="0"/>
              <a:cs typeface="Times New Roman" panose="02020603050405020304" pitchFamily="18" charset="0"/>
            </a:rPr>
            <a:t>. [Accessed on 4</a:t>
          </a:r>
          <a:r>
            <a:rPr lang="en-GB" sz="900" kern="1200" baseline="30000">
              <a:latin typeface="Times New Roman" panose="02020603050405020304" pitchFamily="18" charset="0"/>
              <a:cs typeface="Times New Roman" panose="02020603050405020304" pitchFamily="18" charset="0"/>
            </a:rPr>
            <a:t>th</a:t>
          </a:r>
          <a:r>
            <a:rPr lang="en-GB" sz="900" kern="1200">
              <a:latin typeface="Times New Roman" panose="02020603050405020304" pitchFamily="18" charset="0"/>
              <a:cs typeface="Times New Roman" panose="02020603050405020304" pitchFamily="18" charset="0"/>
            </a:rPr>
            <a:t> May 2025]</a:t>
          </a:r>
          <a:endParaRPr lang="en-US" sz="900" kern="1200">
            <a:latin typeface="Times New Roman" panose="02020603050405020304" pitchFamily="18" charset="0"/>
            <a:cs typeface="Times New Roman" panose="02020603050405020304" pitchFamily="18" charset="0"/>
          </a:endParaRPr>
        </a:p>
      </dsp:txBody>
      <dsp:txXfrm>
        <a:off x="8901805" y="1489715"/>
        <a:ext cx="2022288" cy="1213373"/>
      </dsp:txXfrm>
    </dsp:sp>
    <dsp:sp modelId="{17C1CFF9-1B9A-4E44-8DDC-26003878A5D2}">
      <dsp:nvSpPr>
        <dsp:cNvPr id="0" name=""/>
        <dsp:cNvSpPr/>
      </dsp:nvSpPr>
      <dsp:spPr>
        <a:xfrm>
          <a:off x="2228252" y="2905317"/>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panose="02020603050405020304" pitchFamily="18" charset="0"/>
              <a:cs typeface="Times New Roman" panose="02020603050405020304" pitchFamily="18" charset="0"/>
            </a:rPr>
            <a:t>Valle-Cruz, D., Fernandez-Cortez, V. and Gil-Garcia, J.R., 2022. From E-budgeting to smart budgeting: Exploring the potential of artificial intelligence in government decision-making for resource allocation. </a:t>
          </a:r>
          <a:r>
            <a:rPr lang="en-GB" sz="900" i="1" kern="1200">
              <a:latin typeface="Times New Roman" panose="02020603050405020304" pitchFamily="18" charset="0"/>
              <a:cs typeface="Times New Roman" panose="02020603050405020304" pitchFamily="18" charset="0"/>
            </a:rPr>
            <a:t>Government Information Quarterly</a:t>
          </a:r>
          <a:r>
            <a:rPr lang="en-GB" sz="900" kern="1200">
              <a:latin typeface="Times New Roman" panose="02020603050405020304" pitchFamily="18" charset="0"/>
              <a:cs typeface="Times New Roman" panose="02020603050405020304" pitchFamily="18" charset="0"/>
            </a:rPr>
            <a:t>, </a:t>
          </a:r>
          <a:r>
            <a:rPr lang="en-GB" sz="900" i="1" kern="1200">
              <a:latin typeface="Times New Roman" panose="02020603050405020304" pitchFamily="18" charset="0"/>
              <a:cs typeface="Times New Roman" panose="02020603050405020304" pitchFamily="18" charset="0"/>
            </a:rPr>
            <a:t>39</a:t>
          </a:r>
          <a:r>
            <a:rPr lang="en-GB" sz="900" kern="1200">
              <a:latin typeface="Times New Roman" panose="02020603050405020304" pitchFamily="18" charset="0"/>
              <a:cs typeface="Times New Roman" panose="02020603050405020304" pitchFamily="18" charset="0"/>
            </a:rPr>
            <a:t>(2), p.101644.</a:t>
          </a:r>
          <a:endParaRPr lang="en-US" sz="900" kern="1200">
            <a:latin typeface="Times New Roman" panose="02020603050405020304" pitchFamily="18" charset="0"/>
            <a:cs typeface="Times New Roman" panose="02020603050405020304" pitchFamily="18" charset="0"/>
          </a:endParaRPr>
        </a:p>
      </dsp:txBody>
      <dsp:txXfrm>
        <a:off x="2228252" y="2905317"/>
        <a:ext cx="2022288" cy="1213373"/>
      </dsp:txXfrm>
    </dsp:sp>
    <dsp:sp modelId="{C84DD276-E703-45BE-9BE7-09046EABEA69}">
      <dsp:nvSpPr>
        <dsp:cNvPr id="0" name=""/>
        <dsp:cNvSpPr/>
      </dsp:nvSpPr>
      <dsp:spPr>
        <a:xfrm>
          <a:off x="4452770" y="2905317"/>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panose="02020603050405020304" pitchFamily="18" charset="0"/>
              <a:cs typeface="Times New Roman" panose="02020603050405020304" pitchFamily="18" charset="0"/>
            </a:rPr>
            <a:t>Visitwales.com, 2025. </a:t>
          </a:r>
          <a:r>
            <a:rPr lang="en-GB" sz="900" i="1" kern="1200">
              <a:latin typeface="Times New Roman" panose="02020603050405020304" pitchFamily="18" charset="0"/>
              <a:cs typeface="Times New Roman" panose="02020603050405020304" pitchFamily="18" charset="0"/>
            </a:rPr>
            <a:t>Discover the joyu of hwyl in Wales. </a:t>
          </a:r>
          <a:r>
            <a:rPr lang="en-GB" sz="900" kern="1200">
              <a:latin typeface="Times New Roman" panose="02020603050405020304" pitchFamily="18" charset="0"/>
              <a:cs typeface="Times New Roman" panose="02020603050405020304" pitchFamily="18" charset="0"/>
            </a:rPr>
            <a:t>Available at: </a:t>
          </a:r>
          <a:r>
            <a:rPr lang="en-GB" sz="900" kern="1200">
              <a:latin typeface="Times New Roman" panose="02020603050405020304" pitchFamily="18" charset="0"/>
              <a:cs typeface="Times New Roman" panose="02020603050405020304" pitchFamily="18" charset="0"/>
              <a:hlinkClick xmlns:r="http://schemas.openxmlformats.org/officeDocument/2006/relationships" r:id="rId8"/>
            </a:rPr>
            <a:t>https://www.visitwales.com/?gclsrc=aw.ds&amp;gad_source=1&amp;gad_campaignid=22088720531&amp;gclid=Cj0KCQjw5ubABhDIARIsAHMigham-ttdiCEYSLU1K-1BQmI_ysoxAp8lu2rzI7C3IjcC6c7Vo2QdXgAaAjtmEALw_wcB</a:t>
          </a:r>
          <a:r>
            <a:rPr lang="en-GB" sz="900" kern="1200">
              <a:latin typeface="Times New Roman" panose="02020603050405020304" pitchFamily="18" charset="0"/>
              <a:cs typeface="Times New Roman" panose="02020603050405020304" pitchFamily="18" charset="0"/>
            </a:rPr>
            <a:t> [Accessed on 4</a:t>
          </a:r>
          <a:r>
            <a:rPr lang="en-GB" sz="900" kern="1200" baseline="30000">
              <a:latin typeface="Times New Roman" panose="02020603050405020304" pitchFamily="18" charset="0"/>
              <a:cs typeface="Times New Roman" panose="02020603050405020304" pitchFamily="18" charset="0"/>
            </a:rPr>
            <a:t>th</a:t>
          </a:r>
          <a:r>
            <a:rPr lang="en-GB" sz="900" kern="1200">
              <a:latin typeface="Times New Roman" panose="02020603050405020304" pitchFamily="18" charset="0"/>
              <a:cs typeface="Times New Roman" panose="02020603050405020304" pitchFamily="18" charset="0"/>
            </a:rPr>
            <a:t> May 2025]</a:t>
          </a:r>
          <a:endParaRPr lang="en-US" sz="900" kern="1200">
            <a:latin typeface="Times New Roman" panose="02020603050405020304" pitchFamily="18" charset="0"/>
            <a:cs typeface="Times New Roman" panose="02020603050405020304" pitchFamily="18" charset="0"/>
          </a:endParaRPr>
        </a:p>
      </dsp:txBody>
      <dsp:txXfrm>
        <a:off x="4452770" y="2905317"/>
        <a:ext cx="2022288" cy="1213373"/>
      </dsp:txXfrm>
    </dsp:sp>
    <dsp:sp modelId="{BD45F8C3-DBF2-4B3D-A3E9-3D2C7E729EF8}">
      <dsp:nvSpPr>
        <dsp:cNvPr id="0" name=""/>
        <dsp:cNvSpPr/>
      </dsp:nvSpPr>
      <dsp:spPr>
        <a:xfrm>
          <a:off x="6677287" y="2905317"/>
          <a:ext cx="2022288" cy="121337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Zhao, Z., Zhang, M., Chen, J., Qu, T. and Huang, G.Q., 2022. Digital twin-enabled dynamic spatial-temporal knowledge graph for production logistics resource allocation. </a:t>
          </a:r>
          <a:r>
            <a:rPr lang="en-GB" sz="900" i="1" kern="1200" dirty="0">
              <a:latin typeface="Times New Roman" panose="02020603050405020304" pitchFamily="18" charset="0"/>
              <a:cs typeface="Times New Roman" panose="02020603050405020304" pitchFamily="18" charset="0"/>
            </a:rPr>
            <a:t>Computers &amp; Industrial Engineering</a:t>
          </a:r>
          <a:r>
            <a:rPr lang="en-GB" sz="900" kern="1200" dirty="0">
              <a:latin typeface="Times New Roman" panose="02020603050405020304" pitchFamily="18" charset="0"/>
              <a:cs typeface="Times New Roman" panose="02020603050405020304" pitchFamily="18" charset="0"/>
            </a:rPr>
            <a:t>, </a:t>
          </a:r>
          <a:r>
            <a:rPr lang="en-GB" sz="900" i="1" kern="1200" dirty="0">
              <a:latin typeface="Times New Roman" panose="02020603050405020304" pitchFamily="18" charset="0"/>
              <a:cs typeface="Times New Roman" panose="02020603050405020304" pitchFamily="18" charset="0"/>
            </a:rPr>
            <a:t>171</a:t>
          </a:r>
          <a:r>
            <a:rPr lang="en-GB" sz="900" kern="1200" dirty="0">
              <a:latin typeface="Times New Roman" panose="02020603050405020304" pitchFamily="18" charset="0"/>
              <a:cs typeface="Times New Roman" panose="02020603050405020304" pitchFamily="18" charset="0"/>
            </a:rPr>
            <a:t>, p.108454.</a:t>
          </a:r>
          <a:endParaRPr lang="en-US" sz="900" kern="1200" dirty="0">
            <a:latin typeface="Times New Roman" panose="02020603050405020304" pitchFamily="18" charset="0"/>
            <a:cs typeface="Times New Roman" panose="02020603050405020304" pitchFamily="18" charset="0"/>
          </a:endParaRPr>
        </a:p>
      </dsp:txBody>
      <dsp:txXfrm>
        <a:off x="6677287" y="2905317"/>
        <a:ext cx="2022288" cy="121337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4EED90-42EE-449F-9653-FE3750320A65}" type="datetimeFigureOut">
              <a:rPr lang="en-GB" smtClean="0"/>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A6E299-CFA1-46AE-AF08-BE85E09FA8CF}" type="slidenum">
              <a:rPr lang="en-GB" smtClean="0"/>
              <a:t>‹#›</a:t>
            </a:fld>
            <a:endParaRPr lang="en-GB"/>
          </a:p>
        </p:txBody>
      </p:sp>
    </p:spTree>
    <p:extLst>
      <p:ext uri="{BB962C8B-B14F-4D97-AF65-F5344CB8AC3E}">
        <p14:creationId xmlns:p14="http://schemas.microsoft.com/office/powerpoint/2010/main" val="1079545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Cultural events that promotes diversity, traditional viewpoints, values, and beliefs of a specific communal location to the global population, name of The Year of Croeso in Wales has recognised worldwide as such social event. In Wales, this campaign was organised by the name of Outdoors in FY2020, but in 2025, the name of this themed campaign has changed to Croeso. In this presentation, a detailed description of a cultural event named as </a:t>
            </a:r>
            <a:r>
              <a:rPr lang="en-GB" sz="1800" b="1" i="1" kern="100" dirty="0">
                <a:effectLst/>
                <a:latin typeface="Times New Roman" panose="02020603050405020304" pitchFamily="18" charset="0"/>
                <a:ea typeface="Aptos" panose="020B0004020202020204" pitchFamily="34" charset="0"/>
                <a:cs typeface="Times New Roman" panose="02020603050405020304" pitchFamily="18" charset="0"/>
              </a:rPr>
              <a:t>Height of summer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will be offered to promote the Year of Croeso in Cardiff castle. Moreover, this presentation will also shed light on the background research and situation analysis for this event through considering market factors, event contents, operational, and financial factors. </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2</a:t>
            </a:fld>
            <a:endParaRPr lang="en-GB"/>
          </a:p>
        </p:txBody>
      </p:sp>
    </p:spTree>
    <p:extLst>
      <p:ext uri="{BB962C8B-B14F-4D97-AF65-F5344CB8AC3E}">
        <p14:creationId xmlns:p14="http://schemas.microsoft.com/office/powerpoint/2010/main" val="1404371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theme of event is to welcoming visitors from European and Asian countries to promote lifestyle, cultural heritages, tourists attractions, and community traditions in front of the world. The core objective of this campaign is to celebrate the welcoming and warmth nature of Wales and its communities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Gov.wales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2025). In addition, Visit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Wales’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theme the Year of Croeso will be considered on sharing the dynamic and unique experience of Wales followed by Hwyl or fun through boosting visitor’s encouragement to enjoy numerous things that Wals has to offer. </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3</a:t>
            </a:fld>
            <a:endParaRPr lang="en-GB"/>
          </a:p>
        </p:txBody>
      </p:sp>
    </p:spTree>
    <p:extLst>
      <p:ext uri="{BB962C8B-B14F-4D97-AF65-F5344CB8AC3E}">
        <p14:creationId xmlns:p14="http://schemas.microsoft.com/office/powerpoint/2010/main" val="2288330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year of Croeso organised in Wales has focused on previous feedbacks from the industry stakeholders to improve the entire planning and operation of the event for increasing guest satisfaction and seamless experience. In this note, some key experience which will be offered to the global visitors include, Penderyn Welsh Whisky, Zip World Penrhyn Quarry, Male voice choir and others (Traveltrade.visitwales.com, 2025). From a business perspective, this even will endorse some of most successful international products, which have created market uniqueness in Wales. Moreover, exhilaration on the fastest zip line, canal cruising across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Pontcysyllte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Aqueduct, exploring the calmness of Wales Coast Path, and attractive magic events will also be included as the key activities in Year of Croeso (Industry.visitwales.com, 2025).</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4</a:t>
            </a:fld>
            <a:endParaRPr lang="en-GB"/>
          </a:p>
        </p:txBody>
      </p:sp>
    </p:spTree>
    <p:extLst>
      <p:ext uri="{BB962C8B-B14F-4D97-AF65-F5344CB8AC3E}">
        <p14:creationId xmlns:p14="http://schemas.microsoft.com/office/powerpoint/2010/main" val="1345665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visitors will be offered to visit the 1,100 year of history of Wales which is based off the M4. The distance between this tourist attraction and the location of the event which is Cardiff castle is nearly 20 minutes (Royalmint.com, 2025). Eco-friendly transportation will also be offered by the event organisers as a part of the accommodation. For portraying the cultural heritage of Wales, the Conwy Castle, Caernarfon castle and others will be opened for the visitors during the event of The year of Croeso 2025. Though, Wales promotes a range of global cuisines during the event, Portuguese, Italian, Greek, and Mexican cuisines has obtained the global recognition from the visitors (Traveltrade.visitwales.com, 2025). Among the most rated cuisines, Istrian Pasta,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Zagorje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mlinci</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Pag lamb, and Slavonian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kulen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has been gained the most acceptance among the visitors in the 2025 Year of Croeso. </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5</a:t>
            </a:fld>
            <a:endParaRPr lang="en-GB"/>
          </a:p>
        </p:txBody>
      </p:sp>
    </p:spTree>
    <p:extLst>
      <p:ext uri="{BB962C8B-B14F-4D97-AF65-F5344CB8AC3E}">
        <p14:creationId xmlns:p14="http://schemas.microsoft.com/office/powerpoint/2010/main" val="291861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event organisers of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Height of summer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will be targeting the global tourists mainly from European and Asian countries such as France, Romania, Belgium, Iceland, Austria, Russia, Turkey, Maldives, Brunei and others. The visitors between the age of 22 to 52 years old who comes from upper middle, and higher class of the society will be the main target audience demographics. In addition, people that are seeking for cultural experience, seamless and attractive tourism, adventure, will be target by Year of Croeso 2025 (</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Bbc.com, 2025</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Moreover, the global visitors who are looking for experiencing heritages in Wales, and participating in local activities will be retained by the organisers of Year of Croeso. </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6</a:t>
            </a:fld>
            <a:endParaRPr lang="en-GB"/>
          </a:p>
        </p:txBody>
      </p:sp>
    </p:spTree>
    <p:extLst>
      <p:ext uri="{BB962C8B-B14F-4D97-AF65-F5344CB8AC3E}">
        <p14:creationId xmlns:p14="http://schemas.microsoft.com/office/powerpoint/2010/main" val="1355105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In FY23, the Wales has welcomed more than 9.43 million visitors, whereas the number of global visitors and domestic were measured as 892,000 and 8.5 million accordingly (Statista.com, 2025). Furthermore, the volume of overnight trips in Wales has reached up to 8.44 million along with a revenue of more than £2.02 billion (Industry.visitwales.com, 2025). Such statistical figures demonstrate a higher demand for such events in Wales, from which the higher success rate of the concerned event named as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Height of summer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for promoting the Year of Croeso 2025 can be predicted. </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7</a:t>
            </a:fld>
            <a:endParaRPr lang="en-GB"/>
          </a:p>
        </p:txBody>
      </p:sp>
    </p:spTree>
    <p:extLst>
      <p:ext uri="{BB962C8B-B14F-4D97-AF65-F5344CB8AC3E}">
        <p14:creationId xmlns:p14="http://schemas.microsoft.com/office/powerpoint/2010/main" val="2618116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Event planners, organisers, investors, legal authorities, and other relevant stakeholders are required to have a sufficient knowledge regarding potential market competition in terms of organising such events at Wales. In this manner, top cultural events such as Dilwyn the Dragon, Wales Biggest Dance Festival, Summer Nights, and Memorable moments in Wales can be considered as the key competitors of Year of Croeso 2025 (Visitwales.com, 2025). In FY24, Wals has organised a colourful Holi festival in Ipswich, which has been attained by more than 2,500 people in Alexandra Park (</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Colour-clash.co.uk, 2025</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8</a:t>
            </a:fld>
            <a:endParaRPr lang="en-GB"/>
          </a:p>
        </p:txBody>
      </p:sp>
    </p:spTree>
    <p:extLst>
      <p:ext uri="{BB962C8B-B14F-4D97-AF65-F5344CB8AC3E}">
        <p14:creationId xmlns:p14="http://schemas.microsoft.com/office/powerpoint/2010/main" val="4197126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In terms of advertisement, the organisers are required to integrate digital marketing and offline advertisement for reaching maximum count of potential guests. Leveraging online platforms such as official website of Year of Croeso, Instagram, Twitter, and YouTube can be beneficial for attracting Gen Z, Millennial, and full-grown visitors at both national and international level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Boediman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2021). Furthermore, adoption of offline marketing methods such as spreading leaflets, community engagement, networking, promotional events, seasonal cards, and billboard charts can be advantageous for promoting the event and attracting global visitors. </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9</a:t>
            </a:fld>
            <a:endParaRPr lang="en-GB"/>
          </a:p>
        </p:txBody>
      </p:sp>
    </p:spTree>
    <p:extLst>
      <p:ext uri="{BB962C8B-B14F-4D97-AF65-F5344CB8AC3E}">
        <p14:creationId xmlns:p14="http://schemas.microsoft.com/office/powerpoint/2010/main" val="2900020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07000"/>
              </a:lnSpc>
              <a:spcAft>
                <a:spcPts val="800"/>
              </a:spcAft>
              <a:buFont typeface="Symbol" panose="05050102010706020507" pitchFamily="18" charset="2"/>
              <a:buChar char=""/>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Venu availability</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For this event named as Height of summer, which is aimed at promoting the Year of Croeso will be organised at Cardiff Castle located at Castle St, Cardiff CF10 3RB. This event will be last for 7 days straight starting from 11the June to 18the June, whereas this venue will be opened for both domestic and international visitors. It is important to state that the pricing structure for the tickets will be varied between local community members and external guests. </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gn="just">
              <a:lnSpc>
                <a:spcPct val="107000"/>
              </a:lnSpc>
              <a:spcAft>
                <a:spcPts val="800"/>
              </a:spcAft>
              <a:buFont typeface="Symbol" panose="05050102010706020507" pitchFamily="18" charset="2"/>
              <a:buChar char=""/>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Required skill sets and staffing requirements</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For ensuring the success rate of this event, only then skilled, and experienced professionals will be filling the official designations such as project initiator, project manager, resource manager, financial manager, logistics head, sound and audio engineers, caterers and others. There are several skills that need to be possessed by every event associates to ensure the success of this event (Leigh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2021). On this note, effective time-management, financial analysis, multitasking, digital competencies, networking, customer satisfaction, interpersonal abilities, and cultural flexibility are of utmost importance for the project stakeholders. In addition, fostering a sense of belonging, and appreciation towards international guests while portraying empathy to the guests is essential to showcase the key cultural values, and traditional aspects of Wales in front of the world (Zhao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2022). Moreover, it is important for the event organisers to comply with diverse industry norms, legislative frameworks regarding environmental sustainability, and inclusion to meet every possible angle of ethical criteria relevant to this event. </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10</a:t>
            </a:fld>
            <a:endParaRPr lang="en-GB"/>
          </a:p>
        </p:txBody>
      </p:sp>
    </p:spTree>
    <p:extLst>
      <p:ext uri="{BB962C8B-B14F-4D97-AF65-F5344CB8AC3E}">
        <p14:creationId xmlns:p14="http://schemas.microsoft.com/office/powerpoint/2010/main" val="28680414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07000"/>
              </a:lnSpc>
              <a:spcAft>
                <a:spcPts val="800"/>
              </a:spcAft>
              <a:buFont typeface="Symbol" panose="05050102010706020507" pitchFamily="18" charset="2"/>
              <a:buChar char=""/>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Resource allocation</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For executing this event in a successful way, appropriate resource allocation is essential for the event organisers to ensure guest satisfaction and seamless exchange of culture. In this manner, tangible resources will include the venue, seating arrangements for the seniors, international cuisines buffet, parking, and others (Valle-Cruz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2022). On the other hand, intangible resources will include the lighting, and sounds, which will create an absolute atmosphere for the cultural event of Year of Croeso. In terms of accommodation, the guests who are coming to visit Wales outside of the UK, transportation from airport to the venue destination, and parking will be free of charge. Moreover, basic amenities such as water, washrooms, emergency medical support, and fire extinguishers will also be available in the venue to ensure safety and security for the guests</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11</a:t>
            </a:fld>
            <a:endParaRPr lang="en-GB"/>
          </a:p>
        </p:txBody>
      </p:sp>
    </p:spTree>
    <p:extLst>
      <p:ext uri="{BB962C8B-B14F-4D97-AF65-F5344CB8AC3E}">
        <p14:creationId xmlns:p14="http://schemas.microsoft.com/office/powerpoint/2010/main" val="2212201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07000"/>
              </a:lnSpc>
              <a:spcAft>
                <a:spcPts val="800"/>
              </a:spcAft>
              <a:buFont typeface="Symbol" panose="05050102010706020507" pitchFamily="18" charset="2"/>
              <a:buChar char=""/>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Funding sources</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buNone/>
            </a:pPr>
            <a:r>
              <a:rPr lang="en-GB" sz="1800" dirty="0">
                <a:effectLst/>
                <a:latin typeface="Times New Roman" panose="02020603050405020304" pitchFamily="18" charset="0"/>
                <a:ea typeface="Aptos" panose="020B0004020202020204" pitchFamily="34" charset="0"/>
              </a:rPr>
              <a:t>It has been estimated that the overall budget for organising the Year of Croeso nearly £400,000 will be required. For funding, the organisers and financial head of this even will be focused on government grants, and stakeholder investments, business incubators, angle investors and others. </a:t>
            </a:r>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12</a:t>
            </a:fld>
            <a:endParaRPr lang="en-GB"/>
          </a:p>
        </p:txBody>
      </p:sp>
    </p:spTree>
    <p:extLst>
      <p:ext uri="{BB962C8B-B14F-4D97-AF65-F5344CB8AC3E}">
        <p14:creationId xmlns:p14="http://schemas.microsoft.com/office/powerpoint/2010/main" val="30197717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From the overall presentation, it can be concluded that ensuring guest satisfaction and offering services, or accommodations based on diverse preferences of visitors is crucial to give them a seamless experience regarding the cultural richness of Wales. In addition, there is a necessity to develop a detailed project structure or milestones to achieve the event objectives of Height of summer to promote the Year of Croeso with a credible way. However, strategic planning is also required in terms of resource allocation, guest satisfaction and developing a sufficient budget structure. As a result, it will aid the event organisers to execute the Year of Croeso without exceeding the allocated budget or resources while ensuring visitors’ satisfaction and the overall quality of the event. Furthermore, this presentation has also demonstrated that understanding visitor’s preference is essential before introducing the cultural aspects and heritages to them. According to the visitor's demand, provision of accommodation, and involving them into adventures activities will be beneficial in terms of ensuring a rich and seamless cultural exchange between the Wales and the globe. </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13</a:t>
            </a:fld>
            <a:endParaRPr lang="en-GB"/>
          </a:p>
        </p:txBody>
      </p:sp>
    </p:spTree>
    <p:extLst>
      <p:ext uri="{BB962C8B-B14F-4D97-AF65-F5344CB8AC3E}">
        <p14:creationId xmlns:p14="http://schemas.microsoft.com/office/powerpoint/2010/main" val="1064559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A6E299-CFA1-46AE-AF08-BE85E09FA8CF}" type="slidenum">
              <a:rPr lang="en-GB" smtClean="0"/>
              <a:t>15</a:t>
            </a:fld>
            <a:endParaRPr lang="en-GB"/>
          </a:p>
        </p:txBody>
      </p:sp>
    </p:spTree>
    <p:extLst>
      <p:ext uri="{BB962C8B-B14F-4D97-AF65-F5344CB8AC3E}">
        <p14:creationId xmlns:p14="http://schemas.microsoft.com/office/powerpoint/2010/main" val="553289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E248B-B924-488B-0AED-3FCF613201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BAF485-DBF6-C82D-B3FD-CC21BE331E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A4DBC8A-E15A-A908-E974-0D6BC73211F5}"/>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5" name="Footer Placeholder 4">
            <a:extLst>
              <a:ext uri="{FF2B5EF4-FFF2-40B4-BE49-F238E27FC236}">
                <a16:creationId xmlns:a16="http://schemas.microsoft.com/office/drawing/2014/main" id="{B5C4FD75-231F-C626-4A96-C97B2012E9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7E736A-0577-F094-10AC-67259EB1E3CF}"/>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3273697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A16DC-6048-3FA9-AF34-B1B17A1A75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54BBA8-3EAB-CBAC-7537-A3E5128795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4F6040-3587-3443-F5A7-A09DBAE9F30E}"/>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5" name="Footer Placeholder 4">
            <a:extLst>
              <a:ext uri="{FF2B5EF4-FFF2-40B4-BE49-F238E27FC236}">
                <a16:creationId xmlns:a16="http://schemas.microsoft.com/office/drawing/2014/main" id="{CC34F241-0778-DA38-5823-F815FD749A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F072CB-1557-FA0E-754E-B5E078C63339}"/>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3540795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75E39-C70E-22C9-8460-6EA71D7C62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8A83C5-6440-1967-4222-EE3DB65DC65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A23076-ED9E-C988-830B-570119975CC7}"/>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5" name="Footer Placeholder 4">
            <a:extLst>
              <a:ext uri="{FF2B5EF4-FFF2-40B4-BE49-F238E27FC236}">
                <a16:creationId xmlns:a16="http://schemas.microsoft.com/office/drawing/2014/main" id="{DEFD73E0-FF77-CA25-3E00-162529B92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5452A-EDF9-387E-CFCC-3C2B03D89F9C}"/>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4134478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4631-1A36-1B8D-7E91-4E928B9754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F64166-2CDB-E143-7E3F-B13254EC0B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A95F47-82EE-135E-026C-BE9F3DDCBD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A4FBD4-377E-BF95-01FC-1EFB502384D0}"/>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6" name="Footer Placeholder 5">
            <a:extLst>
              <a:ext uri="{FF2B5EF4-FFF2-40B4-BE49-F238E27FC236}">
                <a16:creationId xmlns:a16="http://schemas.microsoft.com/office/drawing/2014/main" id="{27321BBB-22D6-9133-6DB1-719FC391BB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BE4117-9BC0-645D-06C7-0243778C783D}"/>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3643488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7FE11-B46E-47B7-CCFD-AB5B72A5AB6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836ABA-933E-BBD8-A214-58665D1DA5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317F7B-1137-8F93-5062-9D5FD712A6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BDFB8D-F256-DC14-8F4B-7FA3DF3003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C7787F-6D35-EEB1-3964-745E5398B3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CF9572-0C13-3A46-AEBA-8568B896A2D4}"/>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8" name="Footer Placeholder 7">
            <a:extLst>
              <a:ext uri="{FF2B5EF4-FFF2-40B4-BE49-F238E27FC236}">
                <a16:creationId xmlns:a16="http://schemas.microsoft.com/office/drawing/2014/main" id="{0FCB447A-EA0F-5368-F818-C718E120FF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913943-EFBB-97EF-B8E4-7CB77BC21A6D}"/>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1871132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B18E8-A4C1-1053-18ED-C8F44AFDEC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B49EF7-0133-03FC-B81D-B4E58BF61229}"/>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4" name="Footer Placeholder 3">
            <a:extLst>
              <a:ext uri="{FF2B5EF4-FFF2-40B4-BE49-F238E27FC236}">
                <a16:creationId xmlns:a16="http://schemas.microsoft.com/office/drawing/2014/main" id="{523D578F-D4B0-595B-0C53-27BAF34D4C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C62389-0D16-7716-9D8A-F13E9F6748C5}"/>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2012389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A9C34B-D628-B11C-A71D-8A4DB9ADA8E6}"/>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3" name="Footer Placeholder 2">
            <a:extLst>
              <a:ext uri="{FF2B5EF4-FFF2-40B4-BE49-F238E27FC236}">
                <a16:creationId xmlns:a16="http://schemas.microsoft.com/office/drawing/2014/main" id="{C2F8773D-E11D-DC3F-1B1D-FF068AFAE2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16D0AE-476D-7C15-2EA8-F479C1BEAE54}"/>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2200950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262A1-EB55-295C-DF50-01533FC3C4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FAF89D-4CBF-2619-4033-E14DED5255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2E6B19-C2B8-AE91-E77B-15FA769461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81BADF-100A-32A5-2D75-E0B073651174}"/>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6" name="Footer Placeholder 5">
            <a:extLst>
              <a:ext uri="{FF2B5EF4-FFF2-40B4-BE49-F238E27FC236}">
                <a16:creationId xmlns:a16="http://schemas.microsoft.com/office/drawing/2014/main" id="{A2221606-73A8-0703-9FD9-ED6B732ADF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E4EF4-CF95-70F1-7134-17AE69E89F3A}"/>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3972328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B5F9E-A9F9-1B97-ECBA-023EFA124C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F7BF53E-DBA0-3E06-451F-889140E280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3B1474-FB41-0271-FEC2-296828D2B9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E92582-E8FE-3FEE-DCC6-CF71414A545F}"/>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6" name="Footer Placeholder 5">
            <a:extLst>
              <a:ext uri="{FF2B5EF4-FFF2-40B4-BE49-F238E27FC236}">
                <a16:creationId xmlns:a16="http://schemas.microsoft.com/office/drawing/2014/main" id="{E85AAC33-46BD-0D29-BC3A-DC8B478C5C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C14ED2-E4BD-712D-1C8A-059EFECE5562}"/>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3857079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4826C-00DC-0D74-453C-6B3E816862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2A0C71-946A-DF80-93B1-C10FD3A092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F7C781-D675-D0A2-4EE3-A203878A98AF}"/>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5" name="Footer Placeholder 4">
            <a:extLst>
              <a:ext uri="{FF2B5EF4-FFF2-40B4-BE49-F238E27FC236}">
                <a16:creationId xmlns:a16="http://schemas.microsoft.com/office/drawing/2014/main" id="{B6E62EF2-87F7-DDFA-81F5-23E3B89C2B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02751F-D229-46C0-2474-191B45922219}"/>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2993663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F6808B-B8A8-F8C8-EEF5-F6A5340FCC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121F78-72C1-5724-A3A9-6C98308D8B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086F24-EF19-E2B9-F7F9-14DF090A4376}"/>
              </a:ext>
            </a:extLst>
          </p:cNvPr>
          <p:cNvSpPr>
            <a:spLocks noGrp="1"/>
          </p:cNvSpPr>
          <p:nvPr>
            <p:ph type="dt" sz="half" idx="10"/>
          </p:nvPr>
        </p:nvSpPr>
        <p:spPr/>
        <p:txBody>
          <a:bodyPr/>
          <a:lstStyle/>
          <a:p>
            <a:fld id="{B6D3A4D1-7404-4BE7-9731-CC7D7BD9271A}" type="datetimeFigureOut">
              <a:rPr lang="en-GB" smtClean="0"/>
              <a:t>19/05/2025</a:t>
            </a:fld>
            <a:endParaRPr lang="en-GB"/>
          </a:p>
        </p:txBody>
      </p:sp>
      <p:sp>
        <p:nvSpPr>
          <p:cNvPr id="5" name="Footer Placeholder 4">
            <a:extLst>
              <a:ext uri="{FF2B5EF4-FFF2-40B4-BE49-F238E27FC236}">
                <a16:creationId xmlns:a16="http://schemas.microsoft.com/office/drawing/2014/main" id="{BAB18897-DD5C-0565-FA18-2A4BEFACB5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067A7C-D1B8-F353-517A-F3CAA93E5FB0}"/>
              </a:ext>
            </a:extLst>
          </p:cNvPr>
          <p:cNvSpPr>
            <a:spLocks noGrp="1"/>
          </p:cNvSpPr>
          <p:nvPr>
            <p:ph type="sldNum" sz="quarter" idx="12"/>
          </p:nvPr>
        </p:nvSpPr>
        <p:spPr/>
        <p:txBody>
          <a:bodyPr/>
          <a:lstStyle/>
          <a:p>
            <a:fld id="{EC1F2FEE-E8A2-4D41-AE16-C496E2AE6467}" type="slidenum">
              <a:rPr lang="en-GB" smtClean="0"/>
              <a:t>‹#›</a:t>
            </a:fld>
            <a:endParaRPr lang="en-GB"/>
          </a:p>
        </p:txBody>
      </p:sp>
    </p:spTree>
    <p:extLst>
      <p:ext uri="{BB962C8B-B14F-4D97-AF65-F5344CB8AC3E}">
        <p14:creationId xmlns:p14="http://schemas.microsoft.com/office/powerpoint/2010/main" val="367160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9610B-BDEA-0C9C-2311-37E49B9032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1E6E0B-6C8F-F099-0DD1-77D8002A11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72C2C4-08E8-74E0-5A9A-E92C3771E9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D3A4D1-7404-4BE7-9731-CC7D7BD9271A}" type="datetimeFigureOut">
              <a:rPr lang="en-GB" smtClean="0"/>
              <a:t>19/05/2025</a:t>
            </a:fld>
            <a:endParaRPr lang="en-GB"/>
          </a:p>
        </p:txBody>
      </p:sp>
      <p:sp>
        <p:nvSpPr>
          <p:cNvPr id="5" name="Footer Placeholder 4">
            <a:extLst>
              <a:ext uri="{FF2B5EF4-FFF2-40B4-BE49-F238E27FC236}">
                <a16:creationId xmlns:a16="http://schemas.microsoft.com/office/drawing/2014/main" id="{879839CE-E218-C734-1671-3D5FB90051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E3AC46D-B92D-F470-904F-4B6E4FD45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1F2FEE-E8A2-4D41-AE16-C496E2AE6467}" type="slidenum">
              <a:rPr lang="en-GB" smtClean="0"/>
              <a:t>‹#›</a:t>
            </a:fld>
            <a:endParaRPr lang="en-GB"/>
          </a:p>
        </p:txBody>
      </p:sp>
    </p:spTree>
    <p:extLst>
      <p:ext uri="{BB962C8B-B14F-4D97-AF65-F5344CB8AC3E}">
        <p14:creationId xmlns:p14="http://schemas.microsoft.com/office/powerpoint/2010/main" val="18300803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E63D1BD-367D-4CDD-81B0-DB2BCC262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women holding cups&#10;&#10;AI-generated content may be incorrect.">
            <a:extLst>
              <a:ext uri="{FF2B5EF4-FFF2-40B4-BE49-F238E27FC236}">
                <a16:creationId xmlns:a16="http://schemas.microsoft.com/office/drawing/2014/main" id="{D104E8AD-73E9-9880-6AFB-39019B55894A}"/>
              </a:ext>
            </a:extLst>
          </p:cNvPr>
          <p:cNvPicPr>
            <a:picLocks noChangeAspect="1"/>
          </p:cNvPicPr>
          <p:nvPr/>
        </p:nvPicPr>
        <p:blipFill>
          <a:blip r:embed="rId2"/>
          <a:srcRect l="6436" r="7564"/>
          <a:stretch/>
        </p:blipFill>
        <p:spPr>
          <a:xfrm>
            <a:off x="-1" y="-1"/>
            <a:ext cx="6096001" cy="6858000"/>
          </a:xfrm>
          <a:prstGeom prst="rect">
            <a:avLst/>
          </a:prstGeom>
        </p:spPr>
      </p:pic>
      <p:pic>
        <p:nvPicPr>
          <p:cNvPr id="5" name="Picture 4" descr="A group of women taking a selfie&#10;&#10;AI-generated content may be incorrect.">
            <a:extLst>
              <a:ext uri="{FF2B5EF4-FFF2-40B4-BE49-F238E27FC236}">
                <a16:creationId xmlns:a16="http://schemas.microsoft.com/office/drawing/2014/main" id="{5C31F2E5-85A1-496D-DDB7-2C988656B108}"/>
              </a:ext>
            </a:extLst>
          </p:cNvPr>
          <p:cNvPicPr>
            <a:picLocks noChangeAspect="1"/>
          </p:cNvPicPr>
          <p:nvPr/>
        </p:nvPicPr>
        <p:blipFill>
          <a:blip r:embed="rId3"/>
          <a:srcRect l="7282" r="6719"/>
          <a:stretch/>
        </p:blipFill>
        <p:spPr>
          <a:xfrm>
            <a:off x="6096000" y="-1"/>
            <a:ext cx="6096000" cy="6858000"/>
          </a:xfrm>
          <a:prstGeom prst="rect">
            <a:avLst/>
          </a:prstGeom>
        </p:spPr>
      </p:pic>
      <p:sp>
        <p:nvSpPr>
          <p:cNvPr id="14" name="Rectangle 13">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11084703" cy="1573149"/>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C1E09C-F399-A8CB-F873-994C3B8EA76D}"/>
              </a:ext>
            </a:extLst>
          </p:cNvPr>
          <p:cNvSpPr>
            <a:spLocks noGrp="1"/>
          </p:cNvSpPr>
          <p:nvPr>
            <p:ph type="ctrTitle"/>
          </p:nvPr>
        </p:nvSpPr>
        <p:spPr>
          <a:xfrm>
            <a:off x="871449" y="4816862"/>
            <a:ext cx="5000903" cy="1371600"/>
          </a:xfrm>
        </p:spPr>
        <p:txBody>
          <a:bodyPr anchor="ctr">
            <a:normAutofit/>
          </a:bodyPr>
          <a:lstStyle/>
          <a:p>
            <a:pPr algn="l"/>
            <a:r>
              <a:rPr lang="en-GB" sz="2500" b="1" kern="100" dirty="0">
                <a:effectLst/>
                <a:latin typeface="Times New Roman" panose="02020603050405020304" pitchFamily="18" charset="0"/>
                <a:ea typeface="Aptos" panose="020B0004020202020204" pitchFamily="34" charset="0"/>
                <a:cs typeface="Times New Roman" panose="02020603050405020304" pitchFamily="18" charset="0"/>
              </a:rPr>
              <a:t>INTERNATIONAL MEETINGS MANAGEMENT FOR THE HOTEL INDUSTRY</a:t>
            </a:r>
            <a:endParaRPr lang="en-GB" sz="2500" dirty="0"/>
          </a:p>
        </p:txBody>
      </p:sp>
      <p:sp>
        <p:nvSpPr>
          <p:cNvPr id="3" name="Subtitle 2">
            <a:extLst>
              <a:ext uri="{FF2B5EF4-FFF2-40B4-BE49-F238E27FC236}">
                <a16:creationId xmlns:a16="http://schemas.microsoft.com/office/drawing/2014/main" id="{9B34B6CB-4147-7B1A-9A82-823BD6A854C5}"/>
              </a:ext>
            </a:extLst>
          </p:cNvPr>
          <p:cNvSpPr>
            <a:spLocks noGrp="1"/>
          </p:cNvSpPr>
          <p:nvPr>
            <p:ph type="subTitle" idx="1"/>
          </p:nvPr>
        </p:nvSpPr>
        <p:spPr>
          <a:xfrm>
            <a:off x="6646163" y="0"/>
            <a:ext cx="4953144" cy="1185353"/>
          </a:xfrm>
        </p:spPr>
        <p:txBody>
          <a:bodyPr anchor="ctr">
            <a:normAutofit/>
          </a:bodyPr>
          <a:lstStyle/>
          <a:p>
            <a:r>
              <a:rPr lang="en-GB" b="1" dirty="0">
                <a:latin typeface="Times New Roman" panose="02020603050405020304" pitchFamily="18" charset="0"/>
                <a:cs typeface="Times New Roman" panose="02020603050405020304" pitchFamily="18" charset="0"/>
              </a:rPr>
              <a:t>HEIGHT OF SUMMER- </a:t>
            </a:r>
            <a:r>
              <a:rPr lang="en-GB" b="1" dirty="0">
                <a:effectLst/>
                <a:latin typeface="Times New Roman" panose="02020603050405020304" pitchFamily="18" charset="0"/>
                <a:ea typeface="Aptos" panose="020B0004020202020204" pitchFamily="34" charset="0"/>
                <a:cs typeface="Times New Roman" panose="02020603050405020304" pitchFamily="18" charset="0"/>
              </a:rPr>
              <a:t>YEAR OF CROESO 2025</a:t>
            </a:r>
            <a:endParaRPr lang="en-GB" b="1" dirty="0">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8" name="Rectangle 17">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06489" y="5491251"/>
            <a:ext cx="10214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B56A39C2-C7AF-190F-B940-31CE12D449BF}"/>
              </a:ext>
            </a:extLst>
          </p:cNvPr>
          <p:cNvSpPr txBox="1"/>
          <p:nvPr/>
        </p:nvSpPr>
        <p:spPr>
          <a:xfrm>
            <a:off x="6795091" y="4747280"/>
            <a:ext cx="4655288" cy="2308324"/>
          </a:xfrm>
          <a:prstGeom prst="rect">
            <a:avLst/>
          </a:prstGeom>
          <a:noFill/>
          <a:ln>
            <a:noFill/>
          </a:ln>
        </p:spPr>
        <p:txBody>
          <a:bodyPr wrap="square" rtlCol="0">
            <a:spAutoFit/>
          </a:bodyPr>
          <a:lstStyle/>
          <a:p>
            <a:r>
              <a:rPr lang="ro-RO" sz="2400" dirty="0"/>
              <a:t>Module code:</a:t>
            </a:r>
            <a:r>
              <a:rPr lang="ro-RO" sz="2400" b="1" dirty="0"/>
              <a:t>BMIH6007</a:t>
            </a:r>
          </a:p>
          <a:p>
            <a:r>
              <a:rPr lang="ro-RO" sz="2400" dirty="0"/>
              <a:t>Module lead: </a:t>
            </a:r>
            <a:r>
              <a:rPr lang="ro-RO" sz="2400" b="1" dirty="0"/>
              <a:t>Kathryn Flynn</a:t>
            </a:r>
          </a:p>
          <a:p>
            <a:r>
              <a:rPr lang="ro-RO" sz="2400" dirty="0"/>
              <a:t>Student name: </a:t>
            </a:r>
            <a:r>
              <a:rPr lang="ro-RO" sz="2400" b="1" dirty="0"/>
              <a:t>Claudia Butnariu</a:t>
            </a:r>
          </a:p>
          <a:p>
            <a:r>
              <a:rPr lang="ro-RO" sz="2400" dirty="0"/>
              <a:t>Student ID: </a:t>
            </a:r>
            <a:r>
              <a:rPr lang="ro-RO" sz="2400" b="1" dirty="0"/>
              <a:t>2239415</a:t>
            </a:r>
          </a:p>
          <a:p>
            <a:endParaRPr lang="ro-RO" sz="2400" dirty="0"/>
          </a:p>
          <a:p>
            <a:endParaRPr lang="en-GB" sz="2400" dirty="0"/>
          </a:p>
        </p:txBody>
      </p:sp>
    </p:spTree>
    <p:extLst>
      <p:ext uri="{BB962C8B-B14F-4D97-AF65-F5344CB8AC3E}">
        <p14:creationId xmlns:p14="http://schemas.microsoft.com/office/powerpoint/2010/main" val="1569396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Wales Attractions &amp; Places to Visit | VisitBritain VisitBritain">
            <a:extLst>
              <a:ext uri="{FF2B5EF4-FFF2-40B4-BE49-F238E27FC236}">
                <a16:creationId xmlns:a16="http://schemas.microsoft.com/office/drawing/2014/main" id="{EBFEF55B-1B2D-108A-4CE8-CB845A8D15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333" t="9091" r="19333" b="1"/>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EA3F23-0978-9593-4430-95E4AEF3E50C}"/>
              </a:ext>
            </a:extLst>
          </p:cNvPr>
          <p:cNvSpPr>
            <a:spLocks noGrp="1"/>
          </p:cNvSpPr>
          <p:nvPr>
            <p:ph type="title"/>
          </p:nvPr>
        </p:nvSpPr>
        <p:spPr>
          <a:xfrm>
            <a:off x="371094" y="1161288"/>
            <a:ext cx="3438144" cy="1124712"/>
          </a:xfrm>
        </p:spPr>
        <p:txBody>
          <a:bodyPr anchor="b">
            <a:normAutofit/>
          </a:bodyPr>
          <a:lstStyle/>
          <a:p>
            <a:r>
              <a:rPr lang="en-GB" sz="2800" b="1" kern="10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INTRODUCTION</a:t>
            </a:r>
            <a:endParaRPr lang="en-GB" sz="2800">
              <a:solidFill>
                <a:schemeClr val="bg1"/>
              </a:solidFill>
            </a:endParaRPr>
          </a:p>
        </p:txBody>
      </p:sp>
      <p:sp>
        <p:nvSpPr>
          <p:cNvPr id="4107" name="Rectangle 410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09" name="Rectangle 410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244EA3-C98C-23C9-A3F2-40A945FF0469}"/>
              </a:ext>
            </a:extLst>
          </p:cNvPr>
          <p:cNvSpPr>
            <a:spLocks noGrp="1"/>
          </p:cNvSpPr>
          <p:nvPr>
            <p:ph idx="1"/>
          </p:nvPr>
        </p:nvSpPr>
        <p:spPr>
          <a:xfrm>
            <a:off x="371094" y="2718054"/>
            <a:ext cx="3438906" cy="3207258"/>
          </a:xfrm>
        </p:spPr>
        <p:txBody>
          <a:bodyPr anchor="t">
            <a:normAutofit/>
          </a:bodyPr>
          <a:lstStyle/>
          <a:p>
            <a:r>
              <a:rPr lang="en-GB" sz="1700">
                <a:solidFill>
                  <a:schemeClr val="bg1"/>
                </a:solidFill>
                <a:effectLst/>
                <a:latin typeface="Times New Roman" panose="02020603050405020304" pitchFamily="18" charset="0"/>
                <a:ea typeface="Aptos" panose="020B0004020202020204" pitchFamily="34" charset="0"/>
              </a:rPr>
              <a:t>The Year of Croeso in Wales </a:t>
            </a:r>
          </a:p>
          <a:p>
            <a:r>
              <a:rPr lang="en-GB" sz="1700">
                <a:solidFill>
                  <a:schemeClr val="bg1"/>
                </a:solidFill>
                <a:latin typeface="Times New Roman" panose="02020603050405020304" pitchFamily="18" charset="0"/>
                <a:ea typeface="Aptos" panose="020B0004020202020204" pitchFamily="34" charset="0"/>
              </a:rPr>
              <a:t>n</a:t>
            </a:r>
            <a:r>
              <a:rPr lang="en-GB" sz="1700">
                <a:solidFill>
                  <a:schemeClr val="bg1"/>
                </a:solidFill>
                <a:effectLst/>
                <a:latin typeface="Times New Roman" panose="02020603050405020304" pitchFamily="18" charset="0"/>
                <a:ea typeface="Aptos" panose="020B0004020202020204" pitchFamily="34" charset="0"/>
              </a:rPr>
              <a:t>ame of this themed campaign has changed to Croeso</a:t>
            </a:r>
            <a:endParaRPr lang="en-GB" sz="1700">
              <a:solidFill>
                <a:schemeClr val="bg1"/>
              </a:solidFill>
              <a:latin typeface="Times New Roman" panose="02020603050405020304" pitchFamily="18" charset="0"/>
              <a:ea typeface="Aptos" panose="020B0004020202020204" pitchFamily="34" charset="0"/>
            </a:endParaRPr>
          </a:p>
          <a:p>
            <a:r>
              <a:rPr lang="en-GB" sz="1700">
                <a:solidFill>
                  <a:schemeClr val="bg1"/>
                </a:solidFill>
                <a:latin typeface="Times New Roman" panose="02020603050405020304" pitchFamily="18" charset="0"/>
                <a:ea typeface="Aptos" panose="020B0004020202020204" pitchFamily="34" charset="0"/>
              </a:rPr>
              <a:t>C</a:t>
            </a:r>
            <a:r>
              <a:rPr lang="en-GB" sz="1700">
                <a:solidFill>
                  <a:schemeClr val="bg1"/>
                </a:solidFill>
                <a:effectLst/>
                <a:latin typeface="Times New Roman" panose="02020603050405020304" pitchFamily="18" charset="0"/>
                <a:ea typeface="Aptos" panose="020B0004020202020204" pitchFamily="34" charset="0"/>
              </a:rPr>
              <a:t>ultural event named as </a:t>
            </a:r>
            <a:r>
              <a:rPr lang="en-GB" sz="1700" b="1" i="1">
                <a:solidFill>
                  <a:schemeClr val="bg1"/>
                </a:solidFill>
                <a:effectLst/>
                <a:latin typeface="Times New Roman" panose="02020603050405020304" pitchFamily="18" charset="0"/>
                <a:ea typeface="Aptos" panose="020B0004020202020204" pitchFamily="34" charset="0"/>
              </a:rPr>
              <a:t>Height of summer</a:t>
            </a:r>
            <a:r>
              <a:rPr lang="en-GB" sz="1700">
                <a:solidFill>
                  <a:schemeClr val="bg1"/>
                </a:solidFill>
                <a:effectLst/>
                <a:latin typeface="Times New Roman" panose="02020603050405020304" pitchFamily="18" charset="0"/>
                <a:ea typeface="Aptos" panose="020B0004020202020204" pitchFamily="34" charset="0"/>
              </a:rPr>
              <a:t> </a:t>
            </a:r>
            <a:endParaRPr lang="en-GB" sz="1700">
              <a:solidFill>
                <a:schemeClr val="bg1"/>
              </a:solidFill>
            </a:endParaRPr>
          </a:p>
        </p:txBody>
      </p:sp>
    </p:spTree>
    <p:extLst>
      <p:ext uri="{BB962C8B-B14F-4D97-AF65-F5344CB8AC3E}">
        <p14:creationId xmlns:p14="http://schemas.microsoft.com/office/powerpoint/2010/main" val="1039574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Best Places In Wales | Transport for Wales">
            <a:extLst>
              <a:ext uri="{FF2B5EF4-FFF2-40B4-BE49-F238E27FC236}">
                <a16:creationId xmlns:a16="http://schemas.microsoft.com/office/drawing/2014/main" id="{127497B4-E972-96E3-4F35-DB3CA83BA3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214" r="15475"/>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638EE5-58EC-B314-4D19-6D802FFAD876}"/>
              </a:ext>
            </a:extLst>
          </p:cNvPr>
          <p:cNvSpPr>
            <a:spLocks noGrp="1"/>
          </p:cNvSpPr>
          <p:nvPr>
            <p:ph type="title"/>
          </p:nvPr>
        </p:nvSpPr>
        <p:spPr>
          <a:xfrm>
            <a:off x="7531610" y="365125"/>
            <a:ext cx="3822189" cy="1899912"/>
          </a:xfrm>
        </p:spPr>
        <p:txBody>
          <a:bodyPr>
            <a:normAutofit/>
          </a:bodyPr>
          <a:lstStyle/>
          <a:p>
            <a:r>
              <a:rPr lang="en-GB" sz="3700" b="1" kern="100">
                <a:effectLst/>
                <a:latin typeface="Times New Roman" panose="02020603050405020304" pitchFamily="18" charset="0"/>
                <a:ea typeface="Aptos" panose="020B0004020202020204" pitchFamily="34" charset="0"/>
                <a:cs typeface="Times New Roman" panose="02020603050405020304" pitchFamily="18" charset="0"/>
              </a:rPr>
              <a:t>EVENT CONTENT AND CONTEXT</a:t>
            </a:r>
            <a:endParaRPr lang="en-GB" sz="3700"/>
          </a:p>
        </p:txBody>
      </p:sp>
      <p:sp>
        <p:nvSpPr>
          <p:cNvPr id="3" name="Content Placeholder 2">
            <a:extLst>
              <a:ext uri="{FF2B5EF4-FFF2-40B4-BE49-F238E27FC236}">
                <a16:creationId xmlns:a16="http://schemas.microsoft.com/office/drawing/2014/main" id="{48CC7767-65E7-4A39-50B1-0821079EFEAA}"/>
              </a:ext>
            </a:extLst>
          </p:cNvPr>
          <p:cNvSpPr>
            <a:spLocks noGrp="1"/>
          </p:cNvSpPr>
          <p:nvPr>
            <p:ph idx="1"/>
          </p:nvPr>
        </p:nvSpPr>
        <p:spPr>
          <a:xfrm>
            <a:off x="7531610" y="2434201"/>
            <a:ext cx="3822189" cy="3742762"/>
          </a:xfrm>
        </p:spPr>
        <p:txBody>
          <a:bodyPr>
            <a:normAutofit/>
          </a:bodyPr>
          <a:lstStyle/>
          <a:p>
            <a:r>
              <a:rPr lang="en-GB" sz="2000">
                <a:latin typeface="Times New Roman" panose="02020603050405020304" pitchFamily="18" charset="0"/>
                <a:ea typeface="Aptos" panose="020B0004020202020204" pitchFamily="34" charset="0"/>
              </a:rPr>
              <a:t>w</a:t>
            </a:r>
            <a:r>
              <a:rPr lang="en-GB" sz="2000">
                <a:effectLst/>
                <a:latin typeface="Times New Roman" panose="02020603050405020304" pitchFamily="18" charset="0"/>
                <a:ea typeface="Aptos" panose="020B0004020202020204" pitchFamily="34" charset="0"/>
              </a:rPr>
              <a:t>elcoming visitors from European and Asian countries </a:t>
            </a:r>
          </a:p>
          <a:p>
            <a:r>
              <a:rPr lang="en-GB" sz="2000">
                <a:effectLst/>
                <a:latin typeface="Times New Roman" panose="02020603050405020304" pitchFamily="18" charset="0"/>
                <a:ea typeface="Aptos" panose="020B0004020202020204" pitchFamily="34" charset="0"/>
              </a:rPr>
              <a:t>Visit Wales’ theme the Year of Croeso will be considered on sharing the dynamic and unique experience of Wales followed by Hwyl</a:t>
            </a:r>
            <a:endParaRPr lang="en-GB" sz="2000"/>
          </a:p>
        </p:txBody>
      </p:sp>
    </p:spTree>
    <p:extLst>
      <p:ext uri="{BB962C8B-B14F-4D97-AF65-F5344CB8AC3E}">
        <p14:creationId xmlns:p14="http://schemas.microsoft.com/office/powerpoint/2010/main" val="2071700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B3937-F30A-7728-2F25-0670E1FAA7BD}"/>
              </a:ext>
            </a:extLst>
          </p:cNvPr>
          <p:cNvSpPr>
            <a:spLocks noGrp="1"/>
          </p:cNvSpPr>
          <p:nvPr>
            <p:ph type="title"/>
          </p:nvPr>
        </p:nvSpPr>
        <p:spPr>
          <a:xfrm>
            <a:off x="761800" y="762001"/>
            <a:ext cx="5334197" cy="1708242"/>
          </a:xfrm>
        </p:spPr>
        <p:txBody>
          <a:bodyPr anchor="ctr">
            <a:normAutofit/>
          </a:bodyPr>
          <a:lstStyle/>
          <a:p>
            <a:r>
              <a:rPr lang="en-GB" sz="3700" b="1" kern="100">
                <a:effectLst/>
                <a:latin typeface="Times New Roman" panose="02020603050405020304" pitchFamily="18" charset="0"/>
                <a:ea typeface="Aptos" panose="020B0004020202020204" pitchFamily="34" charset="0"/>
                <a:cs typeface="Times New Roman" panose="02020603050405020304" pitchFamily="18" charset="0"/>
              </a:rPr>
              <a:t>KEY PRODUCTS AND EXPERIENCES IN 2025 YEAR OF CROESO</a:t>
            </a:r>
            <a:endParaRPr lang="en-GB" sz="3700"/>
          </a:p>
        </p:txBody>
      </p:sp>
      <p:sp>
        <p:nvSpPr>
          <p:cNvPr id="3" name="Content Placeholder 2">
            <a:extLst>
              <a:ext uri="{FF2B5EF4-FFF2-40B4-BE49-F238E27FC236}">
                <a16:creationId xmlns:a16="http://schemas.microsoft.com/office/drawing/2014/main" id="{C62D7C80-E564-783E-3231-6FE76AF375D9}"/>
              </a:ext>
            </a:extLst>
          </p:cNvPr>
          <p:cNvSpPr>
            <a:spLocks noGrp="1"/>
          </p:cNvSpPr>
          <p:nvPr>
            <p:ph idx="1"/>
          </p:nvPr>
        </p:nvSpPr>
        <p:spPr>
          <a:xfrm>
            <a:off x="761800" y="2470244"/>
            <a:ext cx="5334197" cy="3769835"/>
          </a:xfrm>
        </p:spPr>
        <p:txBody>
          <a:bodyPr anchor="ctr">
            <a:normAutofit/>
          </a:bodyPr>
          <a:lstStyle/>
          <a:p>
            <a:r>
              <a:rPr lang="en-GB" sz="2000">
                <a:effectLst/>
                <a:latin typeface="Times New Roman" panose="02020603050405020304" pitchFamily="18" charset="0"/>
                <a:ea typeface="Aptos" panose="020B0004020202020204" pitchFamily="34" charset="0"/>
              </a:rPr>
              <a:t>In this note, some key experience which will be offered to the global visitors include, Penderyn Welsh Whisky, Zip World Penrhyn Quarry, Male voice choir and others (Traveltrade.visitwales.com, 2025).</a:t>
            </a:r>
          </a:p>
          <a:p>
            <a:r>
              <a:rPr lang="en-GB" sz="2000" kern="100">
                <a:effectLst/>
                <a:latin typeface="Times New Roman" panose="02020603050405020304" pitchFamily="18" charset="0"/>
                <a:ea typeface="Aptos" panose="020B0004020202020204" pitchFamily="34" charset="0"/>
                <a:cs typeface="Times New Roman" panose="02020603050405020304" pitchFamily="18" charset="0"/>
              </a:rPr>
              <a:t>Exhilaration on the fastest zip line, canal cruising across Pontcysyllte Aqueduct, exploring the calmness of Wales Coast Path, and attractive magic events (Industry.visitwales.com, 2025).</a:t>
            </a:r>
            <a:endParaRPr lang="en-US" sz="2000" kern="100">
              <a:effectLst/>
              <a:latin typeface="Times New Roman" panose="02020603050405020304" pitchFamily="18" charset="0"/>
              <a:ea typeface="Aptos" panose="020B0004020202020204" pitchFamily="34" charset="0"/>
              <a:cs typeface="Times New Roman" panose="02020603050405020304" pitchFamily="18" charset="0"/>
            </a:endParaRPr>
          </a:p>
          <a:p>
            <a:endParaRPr lang="en-GB" sz="2000"/>
          </a:p>
        </p:txBody>
      </p:sp>
      <p:pic>
        <p:nvPicPr>
          <p:cNvPr id="5" name="Picture 4" descr="Medicine bottles on shelf">
            <a:extLst>
              <a:ext uri="{FF2B5EF4-FFF2-40B4-BE49-F238E27FC236}">
                <a16:creationId xmlns:a16="http://schemas.microsoft.com/office/drawing/2014/main" id="{F90C09E8-55F8-A922-546F-995885C84431}"/>
              </a:ext>
            </a:extLst>
          </p:cNvPr>
          <p:cNvPicPr>
            <a:picLocks noChangeAspect="1"/>
          </p:cNvPicPr>
          <p:nvPr/>
        </p:nvPicPr>
        <p:blipFill>
          <a:blip r:embed="rId3"/>
          <a:srcRect l="24294" r="2386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64379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ariety of fresh salads">
            <a:extLst>
              <a:ext uri="{FF2B5EF4-FFF2-40B4-BE49-F238E27FC236}">
                <a16:creationId xmlns:a16="http://schemas.microsoft.com/office/drawing/2014/main" id="{61626315-19D3-F3E2-5816-A062C9A34267}"/>
              </a:ext>
            </a:extLst>
          </p:cNvPr>
          <p:cNvPicPr>
            <a:picLocks noChangeAspect="1"/>
          </p:cNvPicPr>
          <p:nvPr/>
        </p:nvPicPr>
        <p:blipFill>
          <a:blip r:embed="rId3"/>
          <a:srcRect l="19058" r="28283" b="-2"/>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723B74-36BA-4ED2-42D5-785C19FA0004}"/>
              </a:ext>
            </a:extLst>
          </p:cNvPr>
          <p:cNvSpPr>
            <a:spLocks noGrp="1"/>
          </p:cNvSpPr>
          <p:nvPr>
            <p:ph type="title"/>
          </p:nvPr>
        </p:nvSpPr>
        <p:spPr>
          <a:xfrm>
            <a:off x="6115317" y="405685"/>
            <a:ext cx="5464968" cy="1559301"/>
          </a:xfrm>
        </p:spPr>
        <p:txBody>
          <a:bodyPr>
            <a:normAutofit/>
          </a:bodyPr>
          <a:lstStyle/>
          <a:p>
            <a:r>
              <a:rPr lang="en-GB" sz="4000" b="1" kern="100">
                <a:effectLst/>
                <a:latin typeface="Times New Roman" panose="02020603050405020304" pitchFamily="18" charset="0"/>
                <a:ea typeface="Aptos" panose="020B0004020202020204" pitchFamily="34" charset="0"/>
                <a:cs typeface="Times New Roman" panose="02020603050405020304" pitchFamily="18" charset="0"/>
              </a:rPr>
              <a:t>CONT..</a:t>
            </a:r>
            <a:endParaRPr lang="en-GB" sz="4000"/>
          </a:p>
        </p:txBody>
      </p:sp>
      <p:sp>
        <p:nvSpPr>
          <p:cNvPr id="3" name="Content Placeholder 2">
            <a:extLst>
              <a:ext uri="{FF2B5EF4-FFF2-40B4-BE49-F238E27FC236}">
                <a16:creationId xmlns:a16="http://schemas.microsoft.com/office/drawing/2014/main" id="{9C463172-D2F9-87DF-6B6E-303F4DE39911}"/>
              </a:ext>
            </a:extLst>
          </p:cNvPr>
          <p:cNvSpPr>
            <a:spLocks noGrp="1"/>
          </p:cNvSpPr>
          <p:nvPr>
            <p:ph idx="1"/>
          </p:nvPr>
        </p:nvSpPr>
        <p:spPr>
          <a:xfrm>
            <a:off x="6115317" y="2743200"/>
            <a:ext cx="5247340" cy="3496878"/>
          </a:xfrm>
        </p:spPr>
        <p:txBody>
          <a:bodyPr anchor="ctr">
            <a:normAutofit/>
          </a:bodyPr>
          <a:lstStyle/>
          <a:p>
            <a:r>
              <a:rPr lang="en-GB" sz="2000">
                <a:latin typeface="Times New Roman" panose="02020603050405020304" pitchFamily="18" charset="0"/>
                <a:ea typeface="Aptos" panose="020B0004020202020204" pitchFamily="34" charset="0"/>
              </a:rPr>
              <a:t>V</a:t>
            </a:r>
            <a:r>
              <a:rPr lang="en-GB" sz="2000">
                <a:effectLst/>
                <a:latin typeface="Times New Roman" panose="02020603050405020304" pitchFamily="18" charset="0"/>
                <a:ea typeface="Aptos" panose="020B0004020202020204" pitchFamily="34" charset="0"/>
              </a:rPr>
              <a:t>isit the 1,100 year of history of Wales which is based off the M4. </a:t>
            </a:r>
          </a:p>
          <a:p>
            <a:r>
              <a:rPr lang="en-GB" sz="2000">
                <a:latin typeface="Times New Roman" panose="02020603050405020304" pitchFamily="18" charset="0"/>
                <a:ea typeface="Aptos" panose="020B0004020202020204" pitchFamily="34" charset="0"/>
              </a:rPr>
              <a:t>L</a:t>
            </a:r>
            <a:r>
              <a:rPr lang="en-GB" sz="2000">
                <a:effectLst/>
                <a:latin typeface="Times New Roman" panose="02020603050405020304" pitchFamily="18" charset="0"/>
                <a:ea typeface="Aptos" panose="020B0004020202020204" pitchFamily="34" charset="0"/>
              </a:rPr>
              <a:t>ocation of the event which is Cardiff castle is nearly 20 minutes (Royalmint.com, 2025). </a:t>
            </a:r>
            <a:endParaRPr lang="en-GB" sz="2000">
              <a:latin typeface="Times New Roman" panose="02020603050405020304" pitchFamily="18" charset="0"/>
              <a:ea typeface="Aptos" panose="020B0004020202020204" pitchFamily="34" charset="0"/>
            </a:endParaRPr>
          </a:p>
          <a:p>
            <a:r>
              <a:rPr lang="en-GB" sz="2000">
                <a:latin typeface="Times New Roman" panose="02020603050405020304" pitchFamily="18" charset="0"/>
                <a:ea typeface="Aptos" panose="020B0004020202020204" pitchFamily="34" charset="0"/>
              </a:rPr>
              <a:t>P</a:t>
            </a:r>
            <a:r>
              <a:rPr lang="en-GB" sz="2000">
                <a:effectLst/>
                <a:latin typeface="Times New Roman" panose="02020603050405020304" pitchFamily="18" charset="0"/>
                <a:ea typeface="Aptos" panose="020B0004020202020204" pitchFamily="34" charset="0"/>
              </a:rPr>
              <a:t>ortuguese, Italian, Greek, and Mexican cuisines has obtained the global recognition </a:t>
            </a:r>
            <a:endParaRPr lang="en-GB" sz="2000"/>
          </a:p>
        </p:txBody>
      </p:sp>
    </p:spTree>
    <p:extLst>
      <p:ext uri="{BB962C8B-B14F-4D97-AF65-F5344CB8AC3E}">
        <p14:creationId xmlns:p14="http://schemas.microsoft.com/office/powerpoint/2010/main" val="2100021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6" name="Rectangle 6155">
            <a:extLst>
              <a:ext uri="{FF2B5EF4-FFF2-40B4-BE49-F238E27FC236}">
                <a16:creationId xmlns:a16="http://schemas.microsoft.com/office/drawing/2014/main" id="{A51A0227-072A-4F5F-928C-E2C3E5C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A8E3B-EFC0-0286-8ABD-7404F55584FB}"/>
              </a:ext>
            </a:extLst>
          </p:cNvPr>
          <p:cNvSpPr>
            <a:spLocks noGrp="1"/>
          </p:cNvSpPr>
          <p:nvPr>
            <p:ph type="title"/>
          </p:nvPr>
        </p:nvSpPr>
        <p:spPr>
          <a:xfrm>
            <a:off x="630936" y="4440365"/>
            <a:ext cx="4245864" cy="1722691"/>
          </a:xfrm>
        </p:spPr>
        <p:txBody>
          <a:bodyPr anchor="ctr">
            <a:normAutofit/>
          </a:bodyPr>
          <a:lstStyle/>
          <a:p>
            <a:r>
              <a:rPr lang="en-GB" sz="3400" b="1">
                <a:latin typeface="Times New Roman" panose="02020603050405020304" pitchFamily="18" charset="0"/>
                <a:cs typeface="Times New Roman" panose="02020603050405020304" pitchFamily="18" charset="0"/>
              </a:rPr>
              <a:t>MARKET FACTORS- TARGET MARKET</a:t>
            </a:r>
          </a:p>
        </p:txBody>
      </p:sp>
      <p:pic>
        <p:nvPicPr>
          <p:cNvPr id="5" name="Picture 4" descr="A graph of blue bars&#10;&#10;AI-generated content may be incorrect.">
            <a:extLst>
              <a:ext uri="{FF2B5EF4-FFF2-40B4-BE49-F238E27FC236}">
                <a16:creationId xmlns:a16="http://schemas.microsoft.com/office/drawing/2014/main" id="{E015B427-1026-9634-F612-98CE8AF0A798}"/>
              </a:ext>
            </a:extLst>
          </p:cNvPr>
          <p:cNvPicPr>
            <a:picLocks noChangeAspect="1"/>
          </p:cNvPicPr>
          <p:nvPr/>
        </p:nvPicPr>
        <p:blipFill>
          <a:blip r:embed="rId3"/>
          <a:stretch>
            <a:fillRect/>
          </a:stretch>
        </p:blipFill>
        <p:spPr>
          <a:xfrm>
            <a:off x="649225" y="320040"/>
            <a:ext cx="4719281" cy="3927031"/>
          </a:xfrm>
          <a:prstGeom prst="rect">
            <a:avLst/>
          </a:prstGeom>
          <a:ln>
            <a:noFill/>
          </a:ln>
          <a:effectLst>
            <a:outerShdw blurRad="292100" dist="139700" dir="2700000" algn="tl" rotWithShape="0">
              <a:srgbClr val="333333">
                <a:alpha val="65000"/>
              </a:srgbClr>
            </a:outerShdw>
          </a:effectLst>
        </p:spPr>
      </p:pic>
      <p:pic>
        <p:nvPicPr>
          <p:cNvPr id="6146" name="Picture 2" descr="Wales Visitor Economy Profile: 2021 [HTML] | GOV.WALES">
            <a:extLst>
              <a:ext uri="{FF2B5EF4-FFF2-40B4-BE49-F238E27FC236}">
                <a16:creationId xmlns:a16="http://schemas.microsoft.com/office/drawing/2014/main" id="{81A2E742-FECB-3C31-9B59-BD981D4E4C9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54496" y="331855"/>
            <a:ext cx="5471160" cy="39034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158" name="sketchy line">
            <a:extLst>
              <a:ext uri="{FF2B5EF4-FFF2-40B4-BE49-F238E27FC236}">
                <a16:creationId xmlns:a16="http://schemas.microsoft.com/office/drawing/2014/main" id="{35D99776-4B38-47DF-A302-11AD9AF87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7304" y="529256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88F1F-A5E3-F708-7219-D65DD9942521}"/>
              </a:ext>
            </a:extLst>
          </p:cNvPr>
          <p:cNvSpPr>
            <a:spLocks noGrp="1"/>
          </p:cNvSpPr>
          <p:nvPr>
            <p:ph idx="1"/>
          </p:nvPr>
        </p:nvSpPr>
        <p:spPr>
          <a:xfrm>
            <a:off x="5333999" y="4440365"/>
            <a:ext cx="6214871" cy="1722691"/>
          </a:xfrm>
        </p:spPr>
        <p:txBody>
          <a:bodyPr anchor="ctr">
            <a:normAutofit/>
          </a:bodyPr>
          <a:lstStyle/>
          <a:p>
            <a:r>
              <a:rPr lang="en-GB" sz="1700">
                <a:effectLst/>
                <a:latin typeface="Times New Roman" panose="02020603050405020304" pitchFamily="18" charset="0"/>
                <a:ea typeface="Aptos" panose="020B0004020202020204" pitchFamily="34" charset="0"/>
              </a:rPr>
              <a:t>European and Asian countries such as France, Romania, Belgium, Iceland, Austria, Russia, Turkey, Maldives, Brunei and others</a:t>
            </a:r>
          </a:p>
          <a:p>
            <a:r>
              <a:rPr lang="en-GB" sz="1700">
                <a:effectLst/>
                <a:latin typeface="Times New Roman" panose="02020603050405020304" pitchFamily="18" charset="0"/>
                <a:ea typeface="Aptos" panose="020B0004020202020204" pitchFamily="34" charset="0"/>
              </a:rPr>
              <a:t>22 to 52 years old who comes from upper middle, and higher class of the society will be the main target audience demographics</a:t>
            </a:r>
            <a:endParaRPr lang="en-GB" sz="1700"/>
          </a:p>
        </p:txBody>
      </p:sp>
    </p:spTree>
    <p:extLst>
      <p:ext uri="{BB962C8B-B14F-4D97-AF65-F5344CB8AC3E}">
        <p14:creationId xmlns:p14="http://schemas.microsoft.com/office/powerpoint/2010/main" val="2024544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CA25D-E580-B5D2-76FC-F9071ABC8A6E}"/>
              </a:ext>
            </a:extLst>
          </p:cNvPr>
          <p:cNvSpPr>
            <a:spLocks noGrp="1"/>
          </p:cNvSpPr>
          <p:nvPr>
            <p:ph type="title"/>
          </p:nvPr>
        </p:nvSpPr>
        <p:spPr>
          <a:xfrm>
            <a:off x="630936" y="640823"/>
            <a:ext cx="3419856" cy="5583148"/>
          </a:xfrm>
        </p:spPr>
        <p:txBody>
          <a:bodyPr anchor="ctr">
            <a:normAutofit/>
          </a:bodyPr>
          <a:lstStyle/>
          <a:p>
            <a:r>
              <a:rPr lang="en-GB" sz="5000" b="1">
                <a:latin typeface="Times New Roman" panose="02020603050405020304" pitchFamily="18" charset="0"/>
                <a:cs typeface="Times New Roman" panose="02020603050405020304" pitchFamily="18" charset="0"/>
              </a:rPr>
              <a:t>MARKET FACTORS- DEMAND AND SUPPLY</a:t>
            </a:r>
            <a:endParaRPr lang="en-GB" sz="5000" b="1"/>
          </a:p>
        </p:txBody>
      </p:sp>
      <p:sp>
        <p:nvSpPr>
          <p:cNvPr id="30"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32E3A97-96F2-41C6-8BCE-23BF75B59AF1}"/>
              </a:ext>
            </a:extLst>
          </p:cNvPr>
          <p:cNvPicPr>
            <a:picLocks noChangeAspect="1"/>
          </p:cNvPicPr>
          <p:nvPr/>
        </p:nvPicPr>
        <p:blipFill>
          <a:blip r:embed="rId3"/>
          <a:srcRect l="2548" r="2" b="2"/>
          <a:stretch/>
        </p:blipFill>
        <p:spPr>
          <a:xfrm>
            <a:off x="4654296" y="889789"/>
            <a:ext cx="6894576" cy="3395925"/>
          </a:xfrm>
          <a:prstGeom prst="rect">
            <a:avLst/>
          </a:prstGeom>
          <a:ln>
            <a:noFill/>
          </a:ln>
          <a:effectLst>
            <a:outerShdw blurRad="292100" dist="139700" dir="2700000" algn="tl" rotWithShape="0">
              <a:srgbClr val="333333">
                <a:alpha val="65000"/>
              </a:srgbClr>
            </a:outerShdw>
          </a:effectLst>
        </p:spPr>
      </p:pic>
      <p:sp>
        <p:nvSpPr>
          <p:cNvPr id="3" name="Content Placeholder 2">
            <a:extLst>
              <a:ext uri="{FF2B5EF4-FFF2-40B4-BE49-F238E27FC236}">
                <a16:creationId xmlns:a16="http://schemas.microsoft.com/office/drawing/2014/main" id="{822B308D-9051-B754-0ED1-80CB45695D96}"/>
              </a:ext>
            </a:extLst>
          </p:cNvPr>
          <p:cNvSpPr>
            <a:spLocks noGrp="1"/>
          </p:cNvSpPr>
          <p:nvPr>
            <p:ph idx="1"/>
          </p:nvPr>
        </p:nvSpPr>
        <p:spPr>
          <a:xfrm>
            <a:off x="4654296" y="4798577"/>
            <a:ext cx="6894576" cy="1428487"/>
          </a:xfrm>
        </p:spPr>
        <p:txBody>
          <a:bodyPr anchor="t">
            <a:normAutofit/>
          </a:bodyPr>
          <a:lstStyle/>
          <a:p>
            <a:r>
              <a:rPr lang="en-GB" sz="1500">
                <a:effectLst/>
                <a:latin typeface="Times New Roman" panose="02020603050405020304" pitchFamily="18" charset="0"/>
                <a:ea typeface="Aptos" panose="020B0004020202020204" pitchFamily="34" charset="0"/>
              </a:rPr>
              <a:t>In FY23, the Wales has welcomed more than 9.43 million visitors</a:t>
            </a:r>
          </a:p>
          <a:p>
            <a:r>
              <a:rPr lang="en-GB" sz="1500">
                <a:effectLst/>
                <a:latin typeface="Times New Roman" panose="02020603050405020304" pitchFamily="18" charset="0"/>
                <a:ea typeface="Aptos" panose="020B0004020202020204" pitchFamily="34" charset="0"/>
              </a:rPr>
              <a:t>Wales has reached up to 8.44 million along with a revenue of more than £2.02 billion (Industry.visitwales.com, 2025)</a:t>
            </a:r>
          </a:p>
          <a:p>
            <a:r>
              <a:rPr lang="en-GB" sz="1500">
                <a:latin typeface="Times New Roman" panose="02020603050405020304" pitchFamily="18" charset="0"/>
                <a:ea typeface="Aptos" panose="020B0004020202020204" pitchFamily="34" charset="0"/>
              </a:rPr>
              <a:t>G</a:t>
            </a:r>
            <a:r>
              <a:rPr lang="en-GB" sz="1500">
                <a:effectLst/>
                <a:latin typeface="Times New Roman" panose="02020603050405020304" pitchFamily="18" charset="0"/>
                <a:ea typeface="Aptos" panose="020B0004020202020204" pitchFamily="34" charset="0"/>
              </a:rPr>
              <a:t>lobal visitors and domestic were measured as 892,000 and 8.5 million accordingly (Statista.com, 2025)</a:t>
            </a:r>
            <a:endParaRPr lang="en-GB" sz="1500"/>
          </a:p>
        </p:txBody>
      </p:sp>
    </p:spTree>
    <p:extLst>
      <p:ext uri="{BB962C8B-B14F-4D97-AF65-F5344CB8AC3E}">
        <p14:creationId xmlns:p14="http://schemas.microsoft.com/office/powerpoint/2010/main" val="692654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708C8-4CBA-BA33-E2B4-D379D2A242D9}"/>
              </a:ext>
            </a:extLst>
          </p:cNvPr>
          <p:cNvSpPr>
            <a:spLocks noGrp="1"/>
          </p:cNvSpPr>
          <p:nvPr>
            <p:ph type="title"/>
          </p:nvPr>
        </p:nvSpPr>
        <p:spPr>
          <a:xfrm>
            <a:off x="5868557" y="1138036"/>
            <a:ext cx="5444382" cy="1402470"/>
          </a:xfrm>
        </p:spPr>
        <p:txBody>
          <a:bodyPr anchor="t">
            <a:normAutofit/>
          </a:bodyPr>
          <a:lstStyle/>
          <a:p>
            <a:r>
              <a:rPr lang="en-GB" sz="3200" b="1">
                <a:latin typeface="Times New Roman" panose="02020603050405020304" pitchFamily="18" charset="0"/>
                <a:cs typeface="Times New Roman" panose="02020603050405020304" pitchFamily="18" charset="0"/>
              </a:rPr>
              <a:t>COMPETITION</a:t>
            </a:r>
          </a:p>
        </p:txBody>
      </p:sp>
      <p:pic>
        <p:nvPicPr>
          <p:cNvPr id="5" name="Picture 4" descr="A pink dragon lantern">
            <a:extLst>
              <a:ext uri="{FF2B5EF4-FFF2-40B4-BE49-F238E27FC236}">
                <a16:creationId xmlns:a16="http://schemas.microsoft.com/office/drawing/2014/main" id="{4F347FC2-FDA3-C6AF-3394-E5D234C66441}"/>
              </a:ext>
            </a:extLst>
          </p:cNvPr>
          <p:cNvPicPr>
            <a:picLocks noChangeAspect="1"/>
          </p:cNvPicPr>
          <p:nvPr/>
        </p:nvPicPr>
        <p:blipFill>
          <a:blip r:embed="rId3"/>
          <a:srcRect l="29249" r="20613"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2568EC-102C-EB2C-B58B-774AFAF82640}"/>
              </a:ext>
            </a:extLst>
          </p:cNvPr>
          <p:cNvSpPr>
            <a:spLocks noGrp="1"/>
          </p:cNvSpPr>
          <p:nvPr>
            <p:ph idx="1"/>
          </p:nvPr>
        </p:nvSpPr>
        <p:spPr>
          <a:xfrm>
            <a:off x="5868557" y="2551176"/>
            <a:ext cx="5444382" cy="3591207"/>
          </a:xfrm>
        </p:spPr>
        <p:txBody>
          <a:bodyPr>
            <a:normAutofit/>
          </a:bodyPr>
          <a:lstStyle/>
          <a:p>
            <a:r>
              <a:rPr lang="en-GB" sz="2000">
                <a:effectLst/>
                <a:latin typeface="Times New Roman" panose="02020603050405020304" pitchFamily="18" charset="0"/>
                <a:ea typeface="Aptos" panose="020B0004020202020204" pitchFamily="34" charset="0"/>
              </a:rPr>
              <a:t>Dilwyn the Dragon</a:t>
            </a:r>
          </a:p>
          <a:p>
            <a:r>
              <a:rPr lang="en-GB" sz="2000">
                <a:effectLst/>
                <a:latin typeface="Times New Roman" panose="02020603050405020304" pitchFamily="18" charset="0"/>
                <a:ea typeface="Aptos" panose="020B0004020202020204" pitchFamily="34" charset="0"/>
              </a:rPr>
              <a:t>Wales Biggest Dance Festival</a:t>
            </a:r>
          </a:p>
          <a:p>
            <a:r>
              <a:rPr lang="en-GB" sz="2000">
                <a:effectLst/>
                <a:latin typeface="Times New Roman" panose="02020603050405020304" pitchFamily="18" charset="0"/>
                <a:ea typeface="Aptos" panose="020B0004020202020204" pitchFamily="34" charset="0"/>
              </a:rPr>
              <a:t>Summer Nights</a:t>
            </a:r>
          </a:p>
          <a:p>
            <a:r>
              <a:rPr lang="en-GB" sz="2000">
                <a:effectLst/>
                <a:latin typeface="Times New Roman" panose="02020603050405020304" pitchFamily="18" charset="0"/>
                <a:ea typeface="Aptos" panose="020B0004020202020204" pitchFamily="34" charset="0"/>
              </a:rPr>
              <a:t>Memorable moments at Wales</a:t>
            </a:r>
            <a:endParaRPr lang="en-GB" sz="2000"/>
          </a:p>
        </p:txBody>
      </p:sp>
    </p:spTree>
    <p:extLst>
      <p:ext uri="{BB962C8B-B14F-4D97-AF65-F5344CB8AC3E}">
        <p14:creationId xmlns:p14="http://schemas.microsoft.com/office/powerpoint/2010/main" val="333899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D5A791-3CB8-75F6-7A0D-F3C9DBA3AA20}"/>
              </a:ext>
            </a:extLst>
          </p:cNvPr>
          <p:cNvSpPr>
            <a:spLocks noGrp="1"/>
          </p:cNvSpPr>
          <p:nvPr>
            <p:ph type="title"/>
          </p:nvPr>
        </p:nvSpPr>
        <p:spPr>
          <a:xfrm>
            <a:off x="1371597" y="348865"/>
            <a:ext cx="10044023" cy="877729"/>
          </a:xfrm>
        </p:spPr>
        <p:txBody>
          <a:bodyPr anchor="ctr">
            <a:normAutofit/>
          </a:bodyPr>
          <a:lstStyle/>
          <a:p>
            <a:pPr algn="ctr"/>
            <a:r>
              <a:rPr lang="en-GB" sz="4000" b="1" dirty="0">
                <a:solidFill>
                  <a:srgbClr val="FFFFFF"/>
                </a:solidFill>
                <a:latin typeface="Times New Roman" panose="02020603050405020304" pitchFamily="18" charset="0"/>
                <a:cs typeface="Times New Roman" panose="02020603050405020304" pitchFamily="18" charset="0"/>
              </a:rPr>
              <a:t>MARKETING ACTIVITIES</a:t>
            </a:r>
          </a:p>
        </p:txBody>
      </p:sp>
      <p:graphicFrame>
        <p:nvGraphicFramePr>
          <p:cNvPr id="5" name="Content Placeholder 2">
            <a:extLst>
              <a:ext uri="{FF2B5EF4-FFF2-40B4-BE49-F238E27FC236}">
                <a16:creationId xmlns:a16="http://schemas.microsoft.com/office/drawing/2014/main" id="{7BFEA4BB-B653-096D-97DF-866633BCF780}"/>
              </a:ext>
            </a:extLst>
          </p:cNvPr>
          <p:cNvGraphicFramePr>
            <a:graphicFrameLocks noGrp="1"/>
          </p:cNvGraphicFramePr>
          <p:nvPr>
            <p:ph idx="1"/>
            <p:extLst>
              <p:ext uri="{D42A27DB-BD31-4B8C-83A1-F6EECF244321}">
                <p14:modId xmlns:p14="http://schemas.microsoft.com/office/powerpoint/2010/main" val="388360288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2950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1F73F-6F92-29A2-5B64-A402A9E6210D}"/>
              </a:ext>
            </a:extLst>
          </p:cNvPr>
          <p:cNvSpPr>
            <a:spLocks noGrp="1"/>
          </p:cNvSpPr>
          <p:nvPr>
            <p:ph type="title"/>
          </p:nvPr>
        </p:nvSpPr>
        <p:spPr/>
        <p:txBody>
          <a:bodyPr>
            <a:normAutofit/>
          </a:bodyPr>
          <a:lstStyle/>
          <a:p>
            <a:pPr algn="ctr"/>
            <a:r>
              <a:rPr lang="en-GB" sz="4000" b="1" kern="100" dirty="0">
                <a:effectLst/>
                <a:latin typeface="Times New Roman" panose="02020603050405020304" pitchFamily="18" charset="0"/>
                <a:ea typeface="Aptos" panose="020B0004020202020204" pitchFamily="34" charset="0"/>
                <a:cs typeface="Times New Roman" panose="02020603050405020304" pitchFamily="18" charset="0"/>
              </a:rPr>
              <a:t>OPERATIONAL FACTORS</a:t>
            </a:r>
            <a:endParaRPr lang="en-GB" sz="8000" dirty="0"/>
          </a:p>
        </p:txBody>
      </p:sp>
      <p:graphicFrame>
        <p:nvGraphicFramePr>
          <p:cNvPr id="5" name="Content Placeholder 2">
            <a:extLst>
              <a:ext uri="{FF2B5EF4-FFF2-40B4-BE49-F238E27FC236}">
                <a16:creationId xmlns:a16="http://schemas.microsoft.com/office/drawing/2014/main" id="{236A29B2-3AA4-1FA3-6FB6-8C6D494A87A8}"/>
              </a:ext>
            </a:extLst>
          </p:cNvPr>
          <p:cNvGraphicFramePr>
            <a:graphicFrameLocks noGrp="1"/>
          </p:cNvGraphicFramePr>
          <p:nvPr>
            <p:ph idx="1"/>
            <p:extLst>
              <p:ext uri="{D42A27DB-BD31-4B8C-83A1-F6EECF244321}">
                <p14:modId xmlns:p14="http://schemas.microsoft.com/office/powerpoint/2010/main" val="28980224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8804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CDD693-D63A-C7A9-DAE9-0819B4610410}"/>
              </a:ext>
            </a:extLst>
          </p:cNvPr>
          <p:cNvSpPr>
            <a:spLocks noGrp="1"/>
          </p:cNvSpPr>
          <p:nvPr>
            <p:ph type="title"/>
          </p:nvPr>
        </p:nvSpPr>
        <p:spPr>
          <a:xfrm>
            <a:off x="761800" y="762001"/>
            <a:ext cx="5334197" cy="1708242"/>
          </a:xfrm>
        </p:spPr>
        <p:txBody>
          <a:bodyPr anchor="ctr">
            <a:normAutofit/>
          </a:bodyPr>
          <a:lstStyle/>
          <a:p>
            <a:r>
              <a:rPr lang="en-GB" sz="4000" b="1" kern="100">
                <a:effectLst/>
                <a:latin typeface="Times New Roman" panose="02020603050405020304" pitchFamily="18" charset="0"/>
                <a:ea typeface="Aptos" panose="020B0004020202020204" pitchFamily="34" charset="0"/>
                <a:cs typeface="Times New Roman" panose="02020603050405020304" pitchFamily="18" charset="0"/>
              </a:rPr>
              <a:t>CONT..</a:t>
            </a:r>
            <a:endParaRPr lang="en-GB" sz="4000"/>
          </a:p>
        </p:txBody>
      </p:sp>
      <p:sp>
        <p:nvSpPr>
          <p:cNvPr id="3" name="Content Placeholder 2">
            <a:extLst>
              <a:ext uri="{FF2B5EF4-FFF2-40B4-BE49-F238E27FC236}">
                <a16:creationId xmlns:a16="http://schemas.microsoft.com/office/drawing/2014/main" id="{9118F890-C50B-1DA1-25E9-127ED12FC39A}"/>
              </a:ext>
            </a:extLst>
          </p:cNvPr>
          <p:cNvSpPr>
            <a:spLocks noGrp="1"/>
          </p:cNvSpPr>
          <p:nvPr>
            <p:ph idx="1"/>
          </p:nvPr>
        </p:nvSpPr>
        <p:spPr>
          <a:xfrm>
            <a:off x="761800" y="2470244"/>
            <a:ext cx="5334197" cy="3769835"/>
          </a:xfrm>
        </p:spPr>
        <p:txBody>
          <a:bodyPr anchor="ctr">
            <a:normAutofit/>
          </a:bodyPr>
          <a:lstStyle/>
          <a:p>
            <a:r>
              <a:rPr lang="en-GB" sz="2000">
                <a:effectLst/>
                <a:latin typeface="Times New Roman" panose="02020603050405020304" pitchFamily="18" charset="0"/>
                <a:ea typeface="Aptos" panose="020B0004020202020204" pitchFamily="34" charset="0"/>
              </a:rPr>
              <a:t>Venue, seating arrangements for the seniors, international cuisines buffet, parking, and others (Valle-Cruz </a:t>
            </a:r>
            <a:r>
              <a:rPr lang="en-GB" sz="2000" i="1">
                <a:effectLst/>
                <a:latin typeface="Times New Roman" panose="02020603050405020304" pitchFamily="18" charset="0"/>
                <a:ea typeface="Aptos" panose="020B0004020202020204" pitchFamily="34" charset="0"/>
              </a:rPr>
              <a:t>et al.</a:t>
            </a:r>
            <a:r>
              <a:rPr lang="en-GB" sz="2000">
                <a:effectLst/>
                <a:latin typeface="Times New Roman" panose="02020603050405020304" pitchFamily="18" charset="0"/>
                <a:ea typeface="Aptos" panose="020B0004020202020204" pitchFamily="34" charset="0"/>
              </a:rPr>
              <a:t> 2022)</a:t>
            </a:r>
          </a:p>
          <a:p>
            <a:r>
              <a:rPr lang="en-GB" sz="2000">
                <a:latin typeface="Times New Roman" panose="02020603050405020304" pitchFamily="18" charset="0"/>
                <a:ea typeface="Aptos" panose="020B0004020202020204" pitchFamily="34" charset="0"/>
              </a:rPr>
              <a:t>T</a:t>
            </a:r>
            <a:r>
              <a:rPr lang="en-GB" sz="2000">
                <a:effectLst/>
                <a:latin typeface="Times New Roman" panose="02020603050405020304" pitchFamily="18" charset="0"/>
                <a:ea typeface="Aptos" panose="020B0004020202020204" pitchFamily="34" charset="0"/>
              </a:rPr>
              <a:t>ransportation from airport to the venue destination, and parking will be free of charge</a:t>
            </a:r>
            <a:endParaRPr lang="en-GB" sz="2000"/>
          </a:p>
        </p:txBody>
      </p:sp>
      <p:pic>
        <p:nvPicPr>
          <p:cNvPr id="5" name="Picture 4" descr="White table and chairs set">
            <a:extLst>
              <a:ext uri="{FF2B5EF4-FFF2-40B4-BE49-F238E27FC236}">
                <a16:creationId xmlns:a16="http://schemas.microsoft.com/office/drawing/2014/main" id="{1F594DA8-7F2D-4C2A-9EC9-7C934C0D86E7}"/>
              </a:ext>
            </a:extLst>
          </p:cNvPr>
          <p:cNvPicPr>
            <a:picLocks noChangeAspect="1"/>
          </p:cNvPicPr>
          <p:nvPr/>
        </p:nvPicPr>
        <p:blipFill>
          <a:blip r:embed="rId3"/>
          <a:srcRect l="16371" r="25969"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780061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396CBB-E18D-9214-D6E9-341A1A665BC2}"/>
              </a:ext>
            </a:extLst>
          </p:cNvPr>
          <p:cNvSpPr>
            <a:spLocks noGrp="1"/>
          </p:cNvSpPr>
          <p:nvPr>
            <p:ph type="title"/>
          </p:nvPr>
        </p:nvSpPr>
        <p:spPr>
          <a:xfrm>
            <a:off x="1371597" y="348865"/>
            <a:ext cx="10044023" cy="877729"/>
          </a:xfrm>
        </p:spPr>
        <p:txBody>
          <a:bodyPr anchor="ctr">
            <a:normAutofit/>
          </a:bodyPr>
          <a:lstStyle/>
          <a:p>
            <a:r>
              <a:rPr lang="en-GB" sz="4000" b="1" kern="100">
                <a:solidFill>
                  <a:srgbClr val="FFFFFF"/>
                </a:solidFill>
                <a:effectLst/>
                <a:latin typeface="Times New Roman" panose="02020603050405020304" pitchFamily="18" charset="0"/>
                <a:ea typeface="Aptos" panose="020B0004020202020204" pitchFamily="34" charset="0"/>
                <a:cs typeface="Times New Roman" panose="02020603050405020304" pitchFamily="18" charset="0"/>
              </a:rPr>
              <a:t>FINANCIAL FACTORS</a:t>
            </a:r>
            <a:endParaRPr lang="en-GB" sz="4000">
              <a:solidFill>
                <a:srgbClr val="FFFFFF"/>
              </a:solidFill>
            </a:endParaRPr>
          </a:p>
        </p:txBody>
      </p:sp>
      <p:graphicFrame>
        <p:nvGraphicFramePr>
          <p:cNvPr id="4" name="Content Placeholder 3">
            <a:extLst>
              <a:ext uri="{FF2B5EF4-FFF2-40B4-BE49-F238E27FC236}">
                <a16:creationId xmlns:a16="http://schemas.microsoft.com/office/drawing/2014/main" id="{1E8C22D6-2B0F-A867-D7B3-807BD83383C2}"/>
              </a:ext>
            </a:extLst>
          </p:cNvPr>
          <p:cNvGraphicFramePr>
            <a:graphicFrameLocks noGrp="1"/>
          </p:cNvGraphicFramePr>
          <p:nvPr>
            <p:ph idx="1"/>
            <p:extLst>
              <p:ext uri="{D42A27DB-BD31-4B8C-83A1-F6EECF244321}">
                <p14:modId xmlns:p14="http://schemas.microsoft.com/office/powerpoint/2010/main" val="2644404955"/>
              </p:ext>
            </p:extLst>
          </p:nvPr>
        </p:nvGraphicFramePr>
        <p:xfrm>
          <a:off x="644056" y="2123606"/>
          <a:ext cx="10927828" cy="4170756"/>
        </p:xfrm>
        <a:graphic>
          <a:graphicData uri="http://schemas.openxmlformats.org/drawingml/2006/table">
            <a:tbl>
              <a:tblPr firstRow="1" firstCol="1" bandRow="1">
                <a:tableStyleId>{5C22544A-7EE6-4342-B048-85BDC9FD1C3A}</a:tableStyleId>
              </a:tblPr>
              <a:tblGrid>
                <a:gridCol w="6163065">
                  <a:extLst>
                    <a:ext uri="{9D8B030D-6E8A-4147-A177-3AD203B41FA5}">
                      <a16:colId xmlns:a16="http://schemas.microsoft.com/office/drawing/2014/main" val="6665330"/>
                    </a:ext>
                  </a:extLst>
                </a:gridCol>
                <a:gridCol w="4764763">
                  <a:extLst>
                    <a:ext uri="{9D8B030D-6E8A-4147-A177-3AD203B41FA5}">
                      <a16:colId xmlns:a16="http://schemas.microsoft.com/office/drawing/2014/main" val="308888677"/>
                    </a:ext>
                  </a:extLst>
                </a:gridCol>
              </a:tblGrid>
              <a:tr h="347563">
                <a:tc>
                  <a:txBody>
                    <a:bodyPr/>
                    <a:lstStyle/>
                    <a:p>
                      <a:pPr marL="0" marR="0" algn="just">
                        <a:lnSpc>
                          <a:spcPct val="107000"/>
                        </a:lnSpc>
                        <a:spcAft>
                          <a:spcPts val="800"/>
                        </a:spcAft>
                        <a:buNone/>
                      </a:pPr>
                      <a:r>
                        <a:rPr lang="en-GB" sz="1900" kern="100">
                          <a:effectLst/>
                        </a:rPr>
                        <a:t>Areas of investments</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Amount of investments</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2057769277"/>
                  </a:ext>
                </a:extLst>
              </a:tr>
              <a:tr h="347563">
                <a:tc>
                  <a:txBody>
                    <a:bodyPr/>
                    <a:lstStyle/>
                    <a:p>
                      <a:pPr marL="0" marR="0" algn="just">
                        <a:lnSpc>
                          <a:spcPct val="107000"/>
                        </a:lnSpc>
                        <a:spcAft>
                          <a:spcPts val="800"/>
                        </a:spcAft>
                        <a:buNone/>
                      </a:pPr>
                      <a:r>
                        <a:rPr lang="en-GB" sz="1900" kern="100">
                          <a:effectLst/>
                        </a:rPr>
                        <a:t>Rent of the venue</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£100,000</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1097489738"/>
                  </a:ext>
                </a:extLst>
              </a:tr>
              <a:tr h="347563">
                <a:tc>
                  <a:txBody>
                    <a:bodyPr/>
                    <a:lstStyle/>
                    <a:p>
                      <a:pPr marL="0" marR="0" algn="just">
                        <a:lnSpc>
                          <a:spcPct val="107000"/>
                        </a:lnSpc>
                        <a:spcAft>
                          <a:spcPts val="800"/>
                        </a:spcAft>
                        <a:buNone/>
                      </a:pPr>
                      <a:r>
                        <a:rPr lang="en-GB" sz="1900" kern="100">
                          <a:effectLst/>
                        </a:rPr>
                        <a:t>Lighting, and sounds</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£15,000</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3273338583"/>
                  </a:ext>
                </a:extLst>
              </a:tr>
              <a:tr h="347563">
                <a:tc>
                  <a:txBody>
                    <a:bodyPr/>
                    <a:lstStyle/>
                    <a:p>
                      <a:pPr marL="0" marR="0" algn="just">
                        <a:lnSpc>
                          <a:spcPct val="107000"/>
                        </a:lnSpc>
                        <a:spcAft>
                          <a:spcPts val="800"/>
                        </a:spcAft>
                        <a:buNone/>
                      </a:pPr>
                      <a:r>
                        <a:rPr lang="en-GB" sz="1900" kern="100">
                          <a:effectLst/>
                        </a:rPr>
                        <a:t>Seating arrangements and food</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£20,000</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2101478564"/>
                  </a:ext>
                </a:extLst>
              </a:tr>
              <a:tr h="347563">
                <a:tc>
                  <a:txBody>
                    <a:bodyPr/>
                    <a:lstStyle/>
                    <a:p>
                      <a:pPr marL="0" marR="0" algn="just">
                        <a:lnSpc>
                          <a:spcPct val="107000"/>
                        </a:lnSpc>
                        <a:spcAft>
                          <a:spcPts val="800"/>
                        </a:spcAft>
                        <a:buNone/>
                      </a:pPr>
                      <a:r>
                        <a:rPr lang="en-GB" sz="1900" kern="100">
                          <a:effectLst/>
                        </a:rPr>
                        <a:t>Accommodation for visitors</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£70,000</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1686328627"/>
                  </a:ext>
                </a:extLst>
              </a:tr>
              <a:tr h="347563">
                <a:tc>
                  <a:txBody>
                    <a:bodyPr/>
                    <a:lstStyle/>
                    <a:p>
                      <a:pPr marL="0" marR="0" algn="just">
                        <a:lnSpc>
                          <a:spcPct val="107000"/>
                        </a:lnSpc>
                        <a:spcAft>
                          <a:spcPts val="800"/>
                        </a:spcAft>
                        <a:buNone/>
                      </a:pPr>
                      <a:r>
                        <a:rPr lang="en-GB" sz="1900" kern="100">
                          <a:effectLst/>
                        </a:rPr>
                        <a:t>Logistics charge</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£60,000</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354778016"/>
                  </a:ext>
                </a:extLst>
              </a:tr>
              <a:tr h="347563">
                <a:tc>
                  <a:txBody>
                    <a:bodyPr/>
                    <a:lstStyle/>
                    <a:p>
                      <a:pPr marL="0" marR="0" algn="just">
                        <a:lnSpc>
                          <a:spcPct val="107000"/>
                        </a:lnSpc>
                        <a:spcAft>
                          <a:spcPts val="800"/>
                        </a:spcAft>
                        <a:buNone/>
                      </a:pPr>
                      <a:r>
                        <a:rPr lang="en-GB" sz="1900" kern="100">
                          <a:effectLst/>
                        </a:rPr>
                        <a:t>Medical support</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£10,000</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2764923503"/>
                  </a:ext>
                </a:extLst>
              </a:tr>
              <a:tr h="347563">
                <a:tc>
                  <a:txBody>
                    <a:bodyPr/>
                    <a:lstStyle/>
                    <a:p>
                      <a:pPr marL="0" marR="0" algn="just">
                        <a:lnSpc>
                          <a:spcPct val="107000"/>
                        </a:lnSpc>
                        <a:spcAft>
                          <a:spcPts val="800"/>
                        </a:spcAft>
                        <a:buNone/>
                      </a:pPr>
                      <a:r>
                        <a:rPr lang="en-GB" sz="1900" kern="100">
                          <a:effectLst/>
                        </a:rPr>
                        <a:t>Decoration</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£80,000</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46280167"/>
                  </a:ext>
                </a:extLst>
              </a:tr>
              <a:tr h="347563">
                <a:tc>
                  <a:txBody>
                    <a:bodyPr/>
                    <a:lstStyle/>
                    <a:p>
                      <a:pPr marL="0" marR="0" algn="just">
                        <a:lnSpc>
                          <a:spcPct val="107000"/>
                        </a:lnSpc>
                        <a:spcAft>
                          <a:spcPts val="800"/>
                        </a:spcAft>
                        <a:buNone/>
                      </a:pPr>
                      <a:r>
                        <a:rPr lang="en-GB" sz="1900" kern="100">
                          <a:effectLst/>
                        </a:rPr>
                        <a:t>Marketing</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£25,000</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2260429721"/>
                  </a:ext>
                </a:extLst>
              </a:tr>
              <a:tr h="347563">
                <a:tc>
                  <a:txBody>
                    <a:bodyPr/>
                    <a:lstStyle/>
                    <a:p>
                      <a:pPr marL="0" marR="0" algn="just">
                        <a:lnSpc>
                          <a:spcPct val="107000"/>
                        </a:lnSpc>
                        <a:spcAft>
                          <a:spcPts val="800"/>
                        </a:spcAft>
                        <a:buNone/>
                      </a:pPr>
                      <a:r>
                        <a:rPr lang="en-GB" sz="1900" kern="100">
                          <a:effectLst/>
                        </a:rPr>
                        <a:t>Overall</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£380,000</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1414977924"/>
                  </a:ext>
                </a:extLst>
              </a:tr>
              <a:tr h="347563">
                <a:tc>
                  <a:txBody>
                    <a:bodyPr/>
                    <a:lstStyle/>
                    <a:p>
                      <a:pPr marL="0" marR="0" algn="just">
                        <a:lnSpc>
                          <a:spcPct val="107000"/>
                        </a:lnSpc>
                        <a:spcAft>
                          <a:spcPts val="800"/>
                        </a:spcAft>
                        <a:buNone/>
                      </a:pPr>
                      <a:r>
                        <a:rPr lang="en-GB" sz="1900" kern="100">
                          <a:effectLst/>
                        </a:rPr>
                        <a:t>Expected revenue</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a:effectLst/>
                        </a:rPr>
                        <a:t>£500,000</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2659382003"/>
                  </a:ext>
                </a:extLst>
              </a:tr>
              <a:tr h="347563">
                <a:tc>
                  <a:txBody>
                    <a:bodyPr/>
                    <a:lstStyle/>
                    <a:p>
                      <a:pPr marL="0" marR="0" algn="just">
                        <a:lnSpc>
                          <a:spcPct val="107000"/>
                        </a:lnSpc>
                        <a:spcAft>
                          <a:spcPts val="800"/>
                        </a:spcAft>
                        <a:buNone/>
                      </a:pPr>
                      <a:r>
                        <a:rPr lang="en-GB" sz="1900" kern="100">
                          <a:effectLst/>
                        </a:rPr>
                        <a:t>Predicted profitability</a:t>
                      </a:r>
                      <a:endParaRPr lang="en-US" sz="1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tc>
                  <a:txBody>
                    <a:bodyPr/>
                    <a:lstStyle/>
                    <a:p>
                      <a:pPr marL="0" marR="0" algn="just">
                        <a:lnSpc>
                          <a:spcPct val="107000"/>
                        </a:lnSpc>
                        <a:spcAft>
                          <a:spcPts val="800"/>
                        </a:spcAft>
                        <a:buNone/>
                      </a:pPr>
                      <a:r>
                        <a:rPr lang="en-GB" sz="1900" kern="100" dirty="0">
                          <a:effectLst/>
                        </a:rPr>
                        <a:t>£120,000</a:t>
                      </a:r>
                      <a:endParaRPr lang="en-US" sz="19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108897" marR="108897" marT="0" marB="0"/>
                </a:tc>
                <a:extLst>
                  <a:ext uri="{0D108BD9-81ED-4DB2-BD59-A6C34878D82A}">
                    <a16:rowId xmlns:a16="http://schemas.microsoft.com/office/drawing/2014/main" val="2297473303"/>
                  </a:ext>
                </a:extLst>
              </a:tr>
            </a:tbl>
          </a:graphicData>
        </a:graphic>
      </p:graphicFrame>
    </p:spTree>
    <p:extLst>
      <p:ext uri="{BB962C8B-B14F-4D97-AF65-F5344CB8AC3E}">
        <p14:creationId xmlns:p14="http://schemas.microsoft.com/office/powerpoint/2010/main" val="3161227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76691-B54E-762E-7B61-3AEC9A2AE770}"/>
              </a:ext>
            </a:extLst>
          </p:cNvPr>
          <p:cNvSpPr>
            <a:spLocks noGrp="1"/>
          </p:cNvSpPr>
          <p:nvPr>
            <p:ph type="title"/>
          </p:nvPr>
        </p:nvSpPr>
        <p:spPr>
          <a:xfrm>
            <a:off x="640080" y="325369"/>
            <a:ext cx="4368602" cy="1956841"/>
          </a:xfrm>
        </p:spPr>
        <p:txBody>
          <a:bodyPr anchor="b">
            <a:normAutofit/>
          </a:bodyPr>
          <a:lstStyle/>
          <a:p>
            <a:r>
              <a:rPr lang="en-GB" sz="4600" b="1" kern="100">
                <a:effectLst/>
                <a:latin typeface="Times New Roman" panose="02020603050405020304" pitchFamily="18" charset="0"/>
                <a:ea typeface="Aptos" panose="020B0004020202020204" pitchFamily="34" charset="0"/>
                <a:cs typeface="Times New Roman" panose="02020603050405020304" pitchFamily="18" charset="0"/>
              </a:rPr>
              <a:t>CONCLUSION</a:t>
            </a:r>
            <a:endParaRPr lang="en-GB" sz="4600"/>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15C32E-7758-F35D-27AF-177C5D712E79}"/>
              </a:ext>
            </a:extLst>
          </p:cNvPr>
          <p:cNvSpPr>
            <a:spLocks noGrp="1"/>
          </p:cNvSpPr>
          <p:nvPr>
            <p:ph idx="1"/>
          </p:nvPr>
        </p:nvSpPr>
        <p:spPr>
          <a:xfrm>
            <a:off x="640080" y="2872899"/>
            <a:ext cx="4243589" cy="3320668"/>
          </a:xfrm>
        </p:spPr>
        <p:txBody>
          <a:bodyPr>
            <a:normAutofit/>
          </a:bodyPr>
          <a:lstStyle/>
          <a:p>
            <a:r>
              <a:rPr lang="en-GB" sz="1900">
                <a:effectLst/>
                <a:latin typeface="Times New Roman" panose="02020603050405020304" pitchFamily="18" charset="0"/>
                <a:ea typeface="Aptos" panose="020B0004020202020204" pitchFamily="34" charset="0"/>
              </a:rPr>
              <a:t>Ensuring guest satisfaction and offering services, or accommodations based on diverse preferences of visitors</a:t>
            </a:r>
          </a:p>
          <a:p>
            <a:r>
              <a:rPr lang="en-GB" sz="1900">
                <a:latin typeface="Times New Roman" panose="02020603050405020304" pitchFamily="18" charset="0"/>
                <a:ea typeface="Aptos" panose="020B0004020202020204" pitchFamily="34" charset="0"/>
              </a:rPr>
              <a:t>D</a:t>
            </a:r>
            <a:r>
              <a:rPr lang="en-GB" sz="1900">
                <a:effectLst/>
                <a:latin typeface="Times New Roman" panose="02020603050405020304" pitchFamily="18" charset="0"/>
                <a:ea typeface="Aptos" panose="020B0004020202020204" pitchFamily="34" charset="0"/>
              </a:rPr>
              <a:t>etailed project structure or milestones to achieve the event objectives of Height of summer to promote the Year of Croeso </a:t>
            </a:r>
            <a:endParaRPr lang="en-GB" sz="1900">
              <a:latin typeface="Times New Roman" panose="02020603050405020304" pitchFamily="18" charset="0"/>
              <a:ea typeface="Aptos" panose="020B0004020202020204" pitchFamily="34" charset="0"/>
            </a:endParaRPr>
          </a:p>
          <a:p>
            <a:r>
              <a:rPr lang="en-GB" sz="1900">
                <a:latin typeface="Times New Roman" panose="02020603050405020304" pitchFamily="18" charset="0"/>
                <a:ea typeface="Aptos" panose="020B0004020202020204" pitchFamily="34" charset="0"/>
              </a:rPr>
              <a:t>R</a:t>
            </a:r>
            <a:r>
              <a:rPr lang="en-GB" sz="1900">
                <a:effectLst/>
                <a:latin typeface="Times New Roman" panose="02020603050405020304" pitchFamily="18" charset="0"/>
                <a:ea typeface="Aptos" panose="020B0004020202020204" pitchFamily="34" charset="0"/>
              </a:rPr>
              <a:t>esource allocation, guest satisfaction and developing a sufficient budget structure</a:t>
            </a:r>
            <a:endParaRPr lang="en-GB" sz="1900"/>
          </a:p>
        </p:txBody>
      </p:sp>
      <p:pic>
        <p:nvPicPr>
          <p:cNvPr id="2050" name="Picture 2" descr="Year of Croeso | Industry">
            <a:extLst>
              <a:ext uri="{FF2B5EF4-FFF2-40B4-BE49-F238E27FC236}">
                <a16:creationId xmlns:a16="http://schemas.microsoft.com/office/drawing/2014/main" id="{09FE8D00-2BD7-18A1-2519-BB26C249A1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140" r="26907"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209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F71F746-D2FF-B1E3-D70B-44E1DD6FE33E}"/>
              </a:ext>
            </a:extLst>
          </p:cNvPr>
          <p:cNvSpPr/>
          <p:nvPr/>
        </p:nvSpPr>
        <p:spPr>
          <a:xfrm>
            <a:off x="6803409" y="762001"/>
            <a:ext cx="4156512" cy="170824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ro-RO" sz="4000" b="0" cap="none" spc="0" dirty="0">
                <a:ln w="0"/>
                <a:effectLst>
                  <a:reflection blurRad="6350" stA="53000" endA="300" endPos="35500" dir="5400000" sy="-90000" algn="bl" rotWithShape="0"/>
                </a:effectLst>
                <a:latin typeface="+mj-lt"/>
                <a:ea typeface="+mj-ea"/>
                <a:cs typeface="+mj-cs"/>
              </a:rPr>
              <a:t>      </a:t>
            </a:r>
            <a:r>
              <a:rPr lang="en-US" sz="4000" b="0" cap="none" spc="0" dirty="0">
                <a:ln w="0"/>
                <a:effectLst>
                  <a:reflection blurRad="6350" stA="53000" endA="300" endPos="35500" dir="5400000" sy="-90000" algn="bl" rotWithShape="0"/>
                </a:effectLst>
                <a:latin typeface="+mj-lt"/>
                <a:ea typeface="+mj-ea"/>
                <a:cs typeface="+mj-cs"/>
              </a:rPr>
              <a:t>Thank you!</a:t>
            </a:r>
          </a:p>
        </p:txBody>
      </p:sp>
      <p:pic>
        <p:nvPicPr>
          <p:cNvPr id="6" name="Picture 5" descr="Piles of paperwork">
            <a:extLst>
              <a:ext uri="{FF2B5EF4-FFF2-40B4-BE49-F238E27FC236}">
                <a16:creationId xmlns:a16="http://schemas.microsoft.com/office/drawing/2014/main" id="{3533B368-0F65-4868-251E-1C56B7D5FD18}"/>
              </a:ext>
            </a:extLst>
          </p:cNvPr>
          <p:cNvPicPr>
            <a:picLocks noChangeAspect="1"/>
          </p:cNvPicPr>
          <p:nvPr/>
        </p:nvPicPr>
        <p:blipFill>
          <a:blip r:embed="rId2"/>
          <a:srcRect l="19215" r="14119"/>
          <a:stretch>
            <a:fillRect/>
          </a:stretch>
        </p:blipFill>
        <p:spPr>
          <a:xfrm>
            <a:off x="-1" y="-2"/>
            <a:ext cx="6096001" cy="6858002"/>
          </a:xfrm>
          <a:prstGeom prst="rect">
            <a:avLst/>
          </a:prstGeom>
        </p:spPr>
      </p:pic>
      <p:sp>
        <p:nvSpPr>
          <p:cNvPr id="23" name="Content Placeholder 2">
            <a:extLst>
              <a:ext uri="{FF2B5EF4-FFF2-40B4-BE49-F238E27FC236}">
                <a16:creationId xmlns:a16="http://schemas.microsoft.com/office/drawing/2014/main" id="{78BC3B8E-35B8-CD59-E19A-5A8911E58811}"/>
              </a:ext>
            </a:extLst>
          </p:cNvPr>
          <p:cNvSpPr>
            <a:spLocks noGrp="1"/>
          </p:cNvSpPr>
          <p:nvPr>
            <p:ph idx="1"/>
          </p:nvPr>
        </p:nvSpPr>
        <p:spPr>
          <a:xfrm>
            <a:off x="6803409" y="2470245"/>
            <a:ext cx="4156512" cy="3769835"/>
          </a:xfrm>
        </p:spPr>
        <p:txBody>
          <a:bodyPr vert="horz" lIns="91440" tIns="45720" rIns="91440" bIns="45720" rtlCol="0" anchor="ctr">
            <a:normAutofit/>
          </a:bodyPr>
          <a:lstStyle/>
          <a:p>
            <a:pPr>
              <a:spcAft>
                <a:spcPts val="800"/>
              </a:spcAft>
            </a:pPr>
            <a:endParaRPr lang="en-US" sz="1900" b="1" dirty="0">
              <a:effectLst/>
            </a:endParaRPr>
          </a:p>
          <a:p>
            <a:pPr>
              <a:spcAft>
                <a:spcPts val="800"/>
              </a:spcAft>
            </a:pPr>
            <a:r>
              <a:rPr lang="en-US" sz="1900" b="1" dirty="0">
                <a:effectLst/>
              </a:rPr>
              <a:t>AI Acknowledgement</a:t>
            </a:r>
            <a:endParaRPr lang="en-US" sz="1900" dirty="0">
              <a:effectLst/>
            </a:endParaRPr>
          </a:p>
          <a:p>
            <a:r>
              <a:rPr lang="en-US" sz="1900" dirty="0">
                <a:effectLst/>
              </a:rPr>
              <a:t>I confirm that I have not used any Al tools in the research and creation of this assignment. l confirm that I have not presented any Al generated materials as my own Work. I confirm I have copies of my drafts, notes, and other resources that I have used, which may be asked to provide in evidence</a:t>
            </a:r>
            <a:r>
              <a:rPr lang="ro-RO" sz="1900" dirty="0">
                <a:effectLst/>
              </a:rPr>
              <a:t>.</a:t>
            </a:r>
            <a:endParaRPr lang="en-US" sz="1900" dirty="0">
              <a:effectLst/>
            </a:endParaRPr>
          </a:p>
          <a:p>
            <a:endParaRPr lang="en-US" sz="1900" dirty="0"/>
          </a:p>
        </p:txBody>
      </p:sp>
    </p:spTree>
    <p:extLst>
      <p:ext uri="{BB962C8B-B14F-4D97-AF65-F5344CB8AC3E}">
        <p14:creationId xmlns:p14="http://schemas.microsoft.com/office/powerpoint/2010/main" val="3327715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5A6B4E-0E5C-E530-0555-2102B37DA240}"/>
              </a:ext>
            </a:extLst>
          </p:cNvPr>
          <p:cNvSpPr>
            <a:spLocks noGrp="1"/>
          </p:cNvSpPr>
          <p:nvPr>
            <p:ph type="title"/>
          </p:nvPr>
        </p:nvSpPr>
        <p:spPr>
          <a:xfrm>
            <a:off x="1371597" y="348865"/>
            <a:ext cx="10044023" cy="877729"/>
          </a:xfrm>
        </p:spPr>
        <p:txBody>
          <a:bodyPr anchor="ctr">
            <a:normAutofit/>
          </a:bodyPr>
          <a:lstStyle/>
          <a:p>
            <a:pPr algn="ctr"/>
            <a:r>
              <a:rPr lang="en-GB" sz="4000" b="1" kern="100" dirty="0">
                <a:solidFill>
                  <a:srgbClr val="FFFFFF"/>
                </a:solidFill>
                <a:effectLst/>
                <a:latin typeface="Times New Roman" panose="02020603050405020304" pitchFamily="18" charset="0"/>
                <a:ea typeface="Aptos" panose="020B0004020202020204" pitchFamily="34" charset="0"/>
                <a:cs typeface="Times New Roman" panose="02020603050405020304" pitchFamily="18" charset="0"/>
              </a:rPr>
              <a:t>REFERENCES</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100AF5BD-936E-C462-96EC-882C3B41143F}"/>
              </a:ext>
            </a:extLst>
          </p:cNvPr>
          <p:cNvGraphicFramePr>
            <a:graphicFrameLocks noGrp="1"/>
          </p:cNvGraphicFramePr>
          <p:nvPr>
            <p:ph idx="1"/>
            <p:extLst>
              <p:ext uri="{D42A27DB-BD31-4B8C-83A1-F6EECF244321}">
                <p14:modId xmlns:p14="http://schemas.microsoft.com/office/powerpoint/2010/main" val="160770552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53216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TM03090430[[fn=Banded]]</Template>
  <TotalTime>71</TotalTime>
  <Words>2896</Words>
  <Application>Microsoft Office PowerPoint</Application>
  <PresentationFormat>Widescreen</PresentationFormat>
  <Paragraphs>120</Paragraphs>
  <Slides>15</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Aptos Display</vt:lpstr>
      <vt:lpstr>Arial</vt:lpstr>
      <vt:lpstr>Avenir Next LT Pro</vt:lpstr>
      <vt:lpstr>Calibri</vt:lpstr>
      <vt:lpstr>Symbol</vt:lpstr>
      <vt:lpstr>Times New Roman</vt:lpstr>
      <vt:lpstr>Office Theme</vt:lpstr>
      <vt:lpstr>INTERNATIONAL MEETINGS MANAGEMENT FOR THE HOTEL INDUSTRY</vt:lpstr>
      <vt:lpstr>INTRODUCTION</vt:lpstr>
      <vt:lpstr>EVENT CONTENT AND CONTEXT</vt:lpstr>
      <vt:lpstr>KEY PRODUCTS AND EXPERIENCES IN 2025 YEAR OF CROESO</vt:lpstr>
      <vt:lpstr>CONT..</vt:lpstr>
      <vt:lpstr>MARKET FACTORS- TARGET MARKET</vt:lpstr>
      <vt:lpstr>MARKET FACTORS- DEMAND AND SUPPLY</vt:lpstr>
      <vt:lpstr>COMPETITION</vt:lpstr>
      <vt:lpstr>MARKETING ACTIVITIES</vt:lpstr>
      <vt:lpstr>OPERATIONAL FACTORS</vt:lpstr>
      <vt:lpstr>CONT..</vt:lpstr>
      <vt:lpstr>FINANCIAL FACTORS</vt:lpstr>
      <vt:lpstr>CONCLUSION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_user_ _user_</dc:creator>
  <cp:lastModifiedBy>Claudia Butnariu (2239415)</cp:lastModifiedBy>
  <cp:revision>3</cp:revision>
  <dcterms:created xsi:type="dcterms:W3CDTF">2025-05-06T10:15:02Z</dcterms:created>
  <dcterms:modified xsi:type="dcterms:W3CDTF">2025-05-19T20:37:09Z</dcterms:modified>
</cp:coreProperties>
</file>