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8" r:id="rId14"/>
    <p:sldId id="273" r:id="rId15"/>
    <p:sldId id="274" r:id="rId16"/>
    <p:sldId id="275" r:id="rId17"/>
    <p:sldId id="276" r:id="rId18"/>
    <p:sldId id="277" r:id="rId19"/>
    <p:sldId id="268" r:id="rId20"/>
    <p:sldId id="269" r:id="rId21"/>
    <p:sldId id="270" r:id="rId22"/>
    <p:sldId id="271" r:id="rId23"/>
    <p:sldId id="272" r:id="rId24"/>
    <p:sldId id="279" r:id="rId25"/>
    <p:sldId id="280" r:id="rId26"/>
    <p:sldId id="294" r:id="rId27"/>
    <p:sldId id="281" r:id="rId28"/>
    <p:sldId id="282" r:id="rId29"/>
    <p:sldId id="295" r:id="rId30"/>
    <p:sldId id="283" r:id="rId31"/>
    <p:sldId id="284" r:id="rId32"/>
    <p:sldId id="285" r:id="rId33"/>
    <p:sldId id="286" r:id="rId34"/>
    <p:sldId id="287" r:id="rId35"/>
    <p:sldId id="296" r:id="rId36"/>
    <p:sldId id="288" r:id="rId37"/>
    <p:sldId id="289" r:id="rId38"/>
    <p:sldId id="290" r:id="rId39"/>
    <p:sldId id="291" r:id="rId40"/>
    <p:sldId id="292" r:id="rId41"/>
    <p:sldId id="297" r:id="rId42"/>
    <p:sldId id="299" r:id="rId43"/>
    <p:sldId id="298" r:id="rId44"/>
    <p:sldId id="300" r:id="rId45"/>
    <p:sldId id="293" r:id="rId4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2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5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138ED-73DC-4984-8E2D-D15BE5813864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E43AC-0467-4E8F-A252-29816253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925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138ED-73DC-4984-8E2D-D15BE5813864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E43AC-0467-4E8F-A252-29816253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819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138ED-73DC-4984-8E2D-D15BE5813864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E43AC-0467-4E8F-A252-29816253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072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138ED-73DC-4984-8E2D-D15BE5813864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E43AC-0467-4E8F-A252-29816253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212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138ED-73DC-4984-8E2D-D15BE5813864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E43AC-0467-4E8F-A252-29816253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000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138ED-73DC-4984-8E2D-D15BE5813864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E43AC-0467-4E8F-A252-29816253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294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138ED-73DC-4984-8E2D-D15BE5813864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E43AC-0467-4E8F-A252-29816253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75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138ED-73DC-4984-8E2D-D15BE5813864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E43AC-0467-4E8F-A252-29816253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683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138ED-73DC-4984-8E2D-D15BE5813864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E43AC-0467-4E8F-A252-29816253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28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138ED-73DC-4984-8E2D-D15BE5813864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E43AC-0467-4E8F-A252-29816253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61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138ED-73DC-4984-8E2D-D15BE5813864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E43AC-0467-4E8F-A252-29816253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363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138ED-73DC-4984-8E2D-D15BE5813864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E43AC-0467-4E8F-A252-29816253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45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Ci6LKz0ajfI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jpg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eg"/><Relationship Id="rId4" Type="http://schemas.openxmlformats.org/officeDocument/2006/relationships/image" Target="../media/image67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7ZN5CthZhvg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6G4cdSmDDYM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ritish-hydro.org/" TargetMode="External"/><Relationship Id="rId3" Type="http://schemas.openxmlformats.org/officeDocument/2006/relationships/hyperlink" Target="http://www.energy-uk.org.uk/" TargetMode="External"/><Relationship Id="rId7" Type="http://schemas.openxmlformats.org/officeDocument/2006/relationships/hyperlink" Target="http://www.tidalpower.co.uk/" TargetMode="External"/><Relationship Id="rId2" Type="http://schemas.openxmlformats.org/officeDocument/2006/relationships/hyperlink" Target="http://www.dictionary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pva.org.uk/" TargetMode="External"/><Relationship Id="rId11" Type="http://schemas.openxmlformats.org/officeDocument/2006/relationships/hyperlink" Target="http://www.r-e-a.net/" TargetMode="External"/><Relationship Id="rId5" Type="http://schemas.openxmlformats.org/officeDocument/2006/relationships/hyperlink" Target="http://www.solar-trade.org.uk/" TargetMode="External"/><Relationship Id="rId10" Type="http://schemas.openxmlformats.org/officeDocument/2006/relationships/hyperlink" Target="http://www.bgs.ac.uk/" TargetMode="External"/><Relationship Id="rId4" Type="http://schemas.openxmlformats.org/officeDocument/2006/relationships/hyperlink" Target="http://www.energysavingtrust.org.uk/" TargetMode="External"/><Relationship Id="rId9" Type="http://schemas.openxmlformats.org/officeDocument/2006/relationships/hyperlink" Target="http://www.oceanenergycouncil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Renewables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Lara Hopkinson</a:t>
            </a:r>
          </a:p>
          <a:p>
            <a:r>
              <a:rPr lang="en-GB" dirty="0" smtClean="0"/>
              <a:t>Building services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87845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Context of decarbonisation</a:t>
            </a:r>
          </a:p>
          <a:p>
            <a:r>
              <a:rPr lang="en-GB" dirty="0" smtClean="0"/>
              <a:t>Differing energy types</a:t>
            </a:r>
          </a:p>
          <a:p>
            <a:r>
              <a:rPr lang="en-GB" dirty="0" smtClean="0"/>
              <a:t>Differing technology types</a:t>
            </a:r>
          </a:p>
          <a:p>
            <a:r>
              <a:rPr lang="en-GB" dirty="0" smtClean="0"/>
              <a:t>Case studies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3756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Context…</a:t>
            </a:r>
            <a:endParaRPr lang="en-GB" dirty="0"/>
          </a:p>
        </p:txBody>
      </p:sp>
      <p:pic>
        <p:nvPicPr>
          <p:cNvPr id="4" name="Picture 2" descr="http://www.rics.org/Global/cop_40_percent_energy_modus_2411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54" y="1268768"/>
            <a:ext cx="3899766" cy="5507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rics.org/Global/cop21_45_tonnes_modus_2411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1216" y="2001647"/>
            <a:ext cx="4381049" cy="4041343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314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Context…</a:t>
            </a:r>
            <a:endParaRPr lang="en-GB" dirty="0"/>
          </a:p>
        </p:txBody>
      </p:sp>
      <p:pic>
        <p:nvPicPr>
          <p:cNvPr id="4" name="Picture 2" descr="http://www.rics.org/Global/cop21_carbon_emissions_modus_2411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413" y="1600199"/>
            <a:ext cx="5121623" cy="5064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8612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Context of carbon emissions</a:t>
            </a:r>
            <a:endParaRPr lang="en-GB" dirty="0"/>
          </a:p>
        </p:txBody>
      </p:sp>
      <p:pic>
        <p:nvPicPr>
          <p:cNvPr id="4" name="Picture 2" descr="http://www.rics.org/Global/cop21_global_emissions_modus_2411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26" y="2098963"/>
            <a:ext cx="8278950" cy="412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267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energy source?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Solar</a:t>
            </a:r>
          </a:p>
          <a:p>
            <a:r>
              <a:rPr lang="en-GB" dirty="0"/>
              <a:t>Biomass</a:t>
            </a:r>
          </a:p>
          <a:p>
            <a:r>
              <a:rPr lang="en-GB" dirty="0" smtClean="0"/>
              <a:t>Wind</a:t>
            </a:r>
          </a:p>
          <a:p>
            <a:r>
              <a:rPr lang="en-GB" dirty="0" smtClean="0"/>
              <a:t>Hydro</a:t>
            </a:r>
          </a:p>
          <a:p>
            <a:pPr lvl="1"/>
            <a:r>
              <a:rPr lang="en-GB" dirty="0" smtClean="0"/>
              <a:t>Tidal</a:t>
            </a:r>
          </a:p>
          <a:p>
            <a:r>
              <a:rPr lang="en-GB" dirty="0" smtClean="0"/>
              <a:t>Geothermal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7184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Solar energy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28650" y="1574487"/>
            <a:ext cx="7886700" cy="4351338"/>
          </a:xfrm>
        </p:spPr>
        <p:txBody>
          <a:bodyPr/>
          <a:lstStyle/>
          <a:p>
            <a:r>
              <a:rPr lang="en-GB" dirty="0"/>
              <a:t>Two key distinctions:</a:t>
            </a:r>
          </a:p>
          <a:p>
            <a:pPr lvl="1"/>
            <a:r>
              <a:rPr lang="en-GB" dirty="0"/>
              <a:t>Solar thermal energy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r>
              <a:rPr lang="en-GB" dirty="0"/>
              <a:t>Solar photovoltaics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88" y="2620361"/>
            <a:ext cx="2343919" cy="14972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117" y="2631887"/>
            <a:ext cx="2004813" cy="15036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840" y="2620361"/>
            <a:ext cx="2652015" cy="14851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879" y="4907951"/>
            <a:ext cx="2292846" cy="15209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716" y="4899665"/>
            <a:ext cx="2038943" cy="15292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431" y="4899665"/>
            <a:ext cx="2343919" cy="15286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0" y="6519446"/>
            <a:ext cx="56156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Sources: yougen.co.uk / home energy pros / Daily Mail</a:t>
            </a:r>
          </a:p>
        </p:txBody>
      </p:sp>
    </p:spTree>
    <p:extLst>
      <p:ext uri="{BB962C8B-B14F-4D97-AF65-F5344CB8AC3E}">
        <p14:creationId xmlns:p14="http://schemas.microsoft.com/office/powerpoint/2010/main" val="4116956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Solar thermal – case study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Clifton Lido, Bristol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449098"/>
            <a:ext cx="2543395" cy="1981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651" y="4454222"/>
            <a:ext cx="2961411" cy="19767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272083"/>
            <a:ext cx="2419799" cy="1814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3443" y="2244480"/>
            <a:ext cx="2400828" cy="18006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86" y="2283645"/>
            <a:ext cx="2619266" cy="176145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6519446"/>
            <a:ext cx="37208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Sources: The Lido Bristol / </a:t>
            </a:r>
            <a:r>
              <a:rPr lang="en-GB" sz="1600" dirty="0" err="1"/>
              <a:t>Solarsense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532078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Solar Photovoltaics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Conversion of solar energy directly into electricity in a solid-state device</a:t>
            </a:r>
          </a:p>
          <a:p>
            <a:r>
              <a:rPr lang="en-GB" dirty="0"/>
              <a:t>Technologies:</a:t>
            </a:r>
          </a:p>
          <a:p>
            <a:pPr lvl="1"/>
            <a:r>
              <a:rPr lang="en-GB" dirty="0"/>
              <a:t>Crystalline</a:t>
            </a:r>
          </a:p>
          <a:p>
            <a:pPr lvl="2"/>
            <a:r>
              <a:rPr lang="en-GB" dirty="0"/>
              <a:t>Monocrystalline cells</a:t>
            </a:r>
          </a:p>
          <a:p>
            <a:pPr lvl="2"/>
            <a:r>
              <a:rPr lang="en-GB" dirty="0"/>
              <a:t>Polycrystalline cells</a:t>
            </a:r>
          </a:p>
          <a:p>
            <a:pPr lvl="1"/>
            <a:r>
              <a:rPr lang="en-GB" dirty="0"/>
              <a:t>Thin film</a:t>
            </a:r>
          </a:p>
          <a:p>
            <a:r>
              <a:rPr lang="en-GB" dirty="0"/>
              <a:t>Systems:</a:t>
            </a:r>
          </a:p>
          <a:p>
            <a:pPr lvl="1"/>
            <a:r>
              <a:rPr lang="en-GB" dirty="0"/>
              <a:t>Grid connected</a:t>
            </a:r>
          </a:p>
          <a:p>
            <a:pPr lvl="1"/>
            <a:r>
              <a:rPr lang="en-GB" dirty="0"/>
              <a:t>Off grid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2474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Solar PV – case study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Clarks Village outlet shopping, Somerset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" y="2768957"/>
            <a:ext cx="7495120" cy="28181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20201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</a:t>
            </a:r>
            <a:r>
              <a:rPr lang="en-GB" sz="1600" dirty="0" err="1"/>
              <a:t>Solarsense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327889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Building Integrated PV</a:t>
            </a:r>
            <a:endParaRPr lang="en-GB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493" y="1600245"/>
            <a:ext cx="6596337" cy="466114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22060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Sapa Group</a:t>
            </a:r>
          </a:p>
        </p:txBody>
      </p:sp>
    </p:spTree>
    <p:extLst>
      <p:ext uri="{BB962C8B-B14F-4D97-AF65-F5344CB8AC3E}">
        <p14:creationId xmlns:p14="http://schemas.microsoft.com/office/powerpoint/2010/main" val="25852839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BIPV – case study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039466"/>
            <a:ext cx="5760640" cy="41312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20201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</a:t>
            </a:r>
            <a:r>
              <a:rPr lang="en-GB" sz="1600" dirty="0" err="1"/>
              <a:t>Solarsense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422166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Solar paint – concept to market</a:t>
            </a:r>
            <a:endParaRPr lang="en-GB" dirty="0"/>
          </a:p>
        </p:txBody>
      </p:sp>
      <p:pic>
        <p:nvPicPr>
          <p:cNvPr id="4" name="Ci6LKz0ajfI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428997" y="2232561"/>
            <a:ext cx="6048500" cy="34022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4696" y="6092041"/>
            <a:ext cx="85383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https://www.rmit.edu.au/news/all-news/2017/jun/solar-paint-offers-endless-energy-from-water-vapour</a:t>
            </a:r>
          </a:p>
        </p:txBody>
      </p:sp>
    </p:spTree>
    <p:extLst>
      <p:ext uri="{BB962C8B-B14F-4D97-AF65-F5344CB8AC3E}">
        <p14:creationId xmlns:p14="http://schemas.microsoft.com/office/powerpoint/2010/main" val="31234170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Wind energy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“</a:t>
            </a:r>
            <a:r>
              <a:rPr lang="en-GB" i="1" dirty="0"/>
              <a:t>utilising the air flow through wind turbines to generate electricity</a:t>
            </a:r>
            <a:r>
              <a:rPr lang="en-GB" dirty="0"/>
              <a:t>”</a:t>
            </a:r>
          </a:p>
          <a:p>
            <a:r>
              <a:rPr lang="en-GB" dirty="0"/>
              <a:t>UK has greatest capacity of wind power across Europe</a:t>
            </a:r>
          </a:p>
          <a:p>
            <a:r>
              <a:rPr lang="en-GB" dirty="0"/>
              <a:t>Prof James Blyth – 1887</a:t>
            </a:r>
          </a:p>
          <a:p>
            <a:r>
              <a:rPr lang="en-GB" dirty="0"/>
              <a:t>Small scale use initially</a:t>
            </a:r>
          </a:p>
          <a:p>
            <a:r>
              <a:rPr lang="en-GB" dirty="0"/>
              <a:t>1980s – growth and greater applicability of technology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01408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Turbine types</a:t>
            </a:r>
            <a:endParaRPr lang="en-GB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426128" y="1722438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Horizontal axis wind turbine</a:t>
            </a:r>
            <a:endParaRPr lang="en-GB" dirty="0"/>
          </a:p>
        </p:txBody>
      </p:sp>
      <p:sp>
        <p:nvSpPr>
          <p:cNvPr id="5" name="Text Placeholder 4"/>
          <p:cNvSpPr txBox="1">
            <a:spLocks/>
          </p:cNvSpPr>
          <p:nvPr/>
        </p:nvSpPr>
        <p:spPr>
          <a:xfrm>
            <a:off x="4645025" y="1722438"/>
            <a:ext cx="4041775" cy="639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Vertical axis wind turbine</a:t>
            </a:r>
            <a:endParaRPr lang="en-GB" dirty="0"/>
          </a:p>
        </p:txBody>
      </p:sp>
      <p:pic>
        <p:nvPicPr>
          <p:cNvPr id="6" name="Content Placeholder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127" y="2678420"/>
            <a:ext cx="3421569" cy="3207721"/>
          </a:xfrm>
          <a:prstGeom prst="rect">
            <a:avLst/>
          </a:prstGeom>
        </p:spPr>
      </p:pic>
      <p:pic>
        <p:nvPicPr>
          <p:cNvPr id="7" name="Content Placeholder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208" y="2678420"/>
            <a:ext cx="2130028" cy="320772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6519446"/>
            <a:ext cx="41136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Sources: New Energy Nexus / </a:t>
            </a:r>
            <a:r>
              <a:rPr lang="en-GB" sz="1600" dirty="0" err="1"/>
              <a:t>symscape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8222910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Wind energy and buildings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/>
              <a:t>“</a:t>
            </a:r>
            <a:r>
              <a:rPr lang="en-GB" i="1" dirty="0"/>
              <a:t>Wind turbines and buildings do not generally mix</a:t>
            </a:r>
            <a:r>
              <a:rPr lang="en-GB" dirty="0"/>
              <a:t>”</a:t>
            </a:r>
          </a:p>
          <a:p>
            <a:pPr>
              <a:lnSpc>
                <a:spcPct val="150000"/>
              </a:lnSpc>
            </a:pPr>
            <a:r>
              <a:rPr lang="en-GB" dirty="0"/>
              <a:t>Permitted Development Rights</a:t>
            </a:r>
          </a:p>
          <a:p>
            <a:pPr>
              <a:lnSpc>
                <a:spcPct val="150000"/>
              </a:lnSpc>
            </a:pPr>
            <a:r>
              <a:rPr lang="en-GB" dirty="0"/>
              <a:t>Key issues to consider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71" y="4810582"/>
            <a:ext cx="2438400" cy="16337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64363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Microgeneration-oracle / wbdg.org / wind works / BBC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446" y="3826956"/>
            <a:ext cx="1963016" cy="26173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398" y="3843107"/>
            <a:ext cx="1739106" cy="26173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834" y="4825060"/>
            <a:ext cx="2152650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4247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Wind energy – case study</a:t>
            </a:r>
            <a:endParaRPr lang="en-GB" dirty="0"/>
          </a:p>
        </p:txBody>
      </p:sp>
      <p:pic>
        <p:nvPicPr>
          <p:cNvPr id="1026" name="Picture 2" descr="https://www.climatetechwiki.org/sites/climatetechwiki.org/files/images/extra/building-integrated_wind_bahra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15" y="2112135"/>
            <a:ext cx="8880401" cy="362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31609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</a:t>
            </a:r>
            <a:r>
              <a:rPr lang="en-GB" sz="1600" dirty="0" smtClean="0"/>
              <a:t>Bahrain World Trade Centre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5721775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nhabitat.com/wp-content/blogs.dir/1/files/2012/11/eagles-Lincoln-Financial-Field-turbines-urban-green-energ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31" y="3317310"/>
            <a:ext cx="3978243" cy="304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29717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</a:t>
            </a:r>
            <a:r>
              <a:rPr lang="en-GB" sz="1600" dirty="0" err="1" smtClean="0"/>
              <a:t>Inhabitat</a:t>
            </a:r>
            <a:r>
              <a:rPr lang="en-GB" sz="1600" dirty="0" smtClean="0"/>
              <a:t> / Research Gate</a:t>
            </a:r>
            <a:endParaRPr lang="en-GB" sz="1600" dirty="0"/>
          </a:p>
        </p:txBody>
      </p:sp>
      <p:pic>
        <p:nvPicPr>
          <p:cNvPr id="2052" name="Picture 4" descr="Image result for wind turbine in bridge in Sicil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573" y="253382"/>
            <a:ext cx="5048250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wind turbine across motorway arizona universit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854" y="3406376"/>
            <a:ext cx="4510885" cy="304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2855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Bioenergy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“</a:t>
            </a:r>
            <a:r>
              <a:rPr lang="en-GB" i="1" dirty="0"/>
              <a:t>renewable energy made from materials derived from biological sources</a:t>
            </a:r>
            <a:r>
              <a:rPr lang="en-GB" dirty="0"/>
              <a:t>”</a:t>
            </a:r>
          </a:p>
          <a:p>
            <a:r>
              <a:rPr lang="en-GB" dirty="0"/>
              <a:t>Biomass – the materials from which the energy is sourced</a:t>
            </a:r>
          </a:p>
          <a:p>
            <a:pPr lvl="1"/>
            <a:r>
              <a:rPr lang="en-GB" dirty="0"/>
              <a:t>E.g. wood, plants, agricultural residues, organic aspects of municipal waste, etc.</a:t>
            </a:r>
          </a:p>
          <a:p>
            <a:r>
              <a:rPr lang="en-GB" dirty="0"/>
              <a:t>Biofuel – conversion of biomass to liquid fuel</a:t>
            </a:r>
          </a:p>
          <a:p>
            <a:r>
              <a:rPr lang="en-GB" dirty="0" err="1"/>
              <a:t>Biopower</a:t>
            </a:r>
            <a:r>
              <a:rPr lang="en-GB" dirty="0"/>
              <a:t> – burning biomass directly</a:t>
            </a:r>
          </a:p>
          <a:p>
            <a:r>
              <a:rPr lang="en-GB" dirty="0" err="1"/>
              <a:t>Bioproducts</a:t>
            </a:r>
            <a:r>
              <a:rPr lang="en-GB" dirty="0"/>
              <a:t> – using biomass to make chemicals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42916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Primary biomass energy 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Woody biomass</a:t>
            </a:r>
          </a:p>
          <a:p>
            <a:r>
              <a:rPr lang="en-GB" dirty="0"/>
              <a:t>Cellulosic biomass</a:t>
            </a:r>
          </a:p>
          <a:p>
            <a:r>
              <a:rPr lang="en-GB" dirty="0"/>
              <a:t>Starch / sugary biomass</a:t>
            </a:r>
          </a:p>
          <a:p>
            <a:r>
              <a:rPr lang="en-GB" dirty="0"/>
              <a:t>Oily biomass</a:t>
            </a:r>
          </a:p>
          <a:p>
            <a:r>
              <a:rPr lang="en-GB" dirty="0"/>
              <a:t>Microorganisms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70" y="4753944"/>
            <a:ext cx="2311265" cy="17334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883" y="4768232"/>
            <a:ext cx="2335445" cy="17048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065" y="4800561"/>
            <a:ext cx="2260735" cy="16955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064" y="3212976"/>
            <a:ext cx="2260735" cy="14996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6168" y="1535763"/>
            <a:ext cx="2080525" cy="158818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6519446"/>
            <a:ext cx="65918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Sources: Gardening know how / </a:t>
            </a:r>
            <a:r>
              <a:rPr lang="en-GB" sz="1600" dirty="0" err="1"/>
              <a:t>Wordpress</a:t>
            </a:r>
            <a:r>
              <a:rPr lang="en-GB" sz="1600" dirty="0"/>
              <a:t> / Flickr / </a:t>
            </a:r>
            <a:r>
              <a:rPr lang="en-GB" sz="1600" dirty="0" err="1"/>
              <a:t>Petro</a:t>
            </a:r>
            <a:r>
              <a:rPr lang="en-GB" sz="1600" dirty="0"/>
              <a:t>-online </a:t>
            </a:r>
          </a:p>
        </p:txBody>
      </p:sp>
    </p:spTree>
    <p:extLst>
      <p:ext uri="{BB962C8B-B14F-4D97-AF65-F5344CB8AC3E}">
        <p14:creationId xmlns:p14="http://schemas.microsoft.com/office/powerpoint/2010/main" val="27684776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365126"/>
            <a:ext cx="8006635" cy="1325563"/>
          </a:xfrm>
        </p:spPr>
        <p:txBody>
          <a:bodyPr/>
          <a:lstStyle/>
          <a:p>
            <a:r>
              <a:rPr lang="en-GB" dirty="0" smtClean="0"/>
              <a:t>Secondary biomass energy 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690689"/>
            <a:ext cx="7886700" cy="4351338"/>
          </a:xfrm>
        </p:spPr>
        <p:txBody>
          <a:bodyPr/>
          <a:lstStyle/>
          <a:p>
            <a:r>
              <a:rPr lang="en-GB" dirty="0"/>
              <a:t>Wood residues</a:t>
            </a:r>
          </a:p>
          <a:p>
            <a:r>
              <a:rPr lang="en-GB" dirty="0"/>
              <a:t>Temperate crop co-products</a:t>
            </a:r>
          </a:p>
          <a:p>
            <a:r>
              <a:rPr lang="en-GB" dirty="0"/>
              <a:t>Tropical crop residues</a:t>
            </a:r>
          </a:p>
          <a:p>
            <a:r>
              <a:rPr lang="en-GB" dirty="0"/>
              <a:t>Animals wastes</a:t>
            </a:r>
          </a:p>
          <a:p>
            <a:r>
              <a:rPr lang="en-GB" dirty="0"/>
              <a:t>Municipal solid waste</a:t>
            </a:r>
          </a:p>
          <a:p>
            <a:r>
              <a:rPr lang="en-GB" dirty="0"/>
              <a:t>Commercial &amp; industrial wastes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544" y="4567465"/>
            <a:ext cx="3553767" cy="22099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29498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Lincolnshire Council</a:t>
            </a:r>
          </a:p>
        </p:txBody>
      </p:sp>
    </p:spTree>
    <p:extLst>
      <p:ext uri="{BB962C8B-B14F-4D97-AF65-F5344CB8AC3E}">
        <p14:creationId xmlns:p14="http://schemas.microsoft.com/office/powerpoint/2010/main" val="3864101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EfW</a:t>
            </a:r>
            <a:r>
              <a:rPr lang="en-GB" dirty="0" smtClean="0"/>
              <a:t> uptake in the UK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601" y="1700808"/>
            <a:ext cx="7705725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5364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Bioenergy – case study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90163"/>
            <a:ext cx="4072139" cy="4386800"/>
          </a:xfrm>
        </p:spPr>
        <p:txBody>
          <a:bodyPr/>
          <a:lstStyle/>
          <a:p>
            <a:r>
              <a:rPr lang="en-GB" dirty="0"/>
              <a:t>The </a:t>
            </a:r>
            <a:r>
              <a:rPr lang="en-GB" dirty="0" err="1"/>
              <a:t>Winsford</a:t>
            </a:r>
            <a:r>
              <a:rPr lang="en-GB" dirty="0"/>
              <a:t> Trust, </a:t>
            </a:r>
            <a:r>
              <a:rPr lang="en-GB" dirty="0" smtClean="0"/>
              <a:t>West </a:t>
            </a:r>
            <a:r>
              <a:rPr lang="en-GB" dirty="0"/>
              <a:t>Devon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1628800"/>
            <a:ext cx="3937992" cy="50322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942" y="2910686"/>
            <a:ext cx="4310866" cy="105371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519446"/>
            <a:ext cx="20201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</a:t>
            </a:r>
            <a:r>
              <a:rPr lang="en-GB" sz="1600" dirty="0" err="1"/>
              <a:t>Solarsense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2055081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Bioenergy – algae case study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9054" y="4197927"/>
            <a:ext cx="3420646" cy="25362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841" y="1626919"/>
            <a:ext cx="3445637" cy="22271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767" y="3965493"/>
            <a:ext cx="4358987" cy="24467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489" y="1449109"/>
            <a:ext cx="4135541" cy="232718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6519446"/>
            <a:ext cx="21898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</a:t>
            </a:r>
            <a:r>
              <a:rPr lang="en-GB" sz="1600" dirty="0" smtClean="0"/>
              <a:t>Cloud Collective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2170883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Hydroelectricity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214" y="1510929"/>
            <a:ext cx="7886700" cy="4351338"/>
          </a:xfrm>
        </p:spPr>
        <p:txBody>
          <a:bodyPr/>
          <a:lstStyle/>
          <a:p>
            <a:r>
              <a:rPr lang="en-GB" dirty="0"/>
              <a:t>Power harnessed from fast-flowing water or falling of water</a:t>
            </a:r>
          </a:p>
          <a:p>
            <a:r>
              <a:rPr lang="en-GB" dirty="0"/>
              <a:t>Used since ancient times (e.g. watermills)</a:t>
            </a:r>
          </a:p>
          <a:p>
            <a:r>
              <a:rPr lang="en-GB" dirty="0"/>
              <a:t>Used to generate electricity in late 19</a:t>
            </a:r>
            <a:r>
              <a:rPr lang="en-GB" baseline="30000" dirty="0"/>
              <a:t>th</a:t>
            </a:r>
            <a:r>
              <a:rPr lang="en-GB" dirty="0"/>
              <a:t> century</a:t>
            </a:r>
          </a:p>
          <a:p>
            <a:r>
              <a:rPr lang="en-GB" dirty="0" err="1"/>
              <a:t>Cragside</a:t>
            </a:r>
            <a:r>
              <a:rPr lang="en-GB" dirty="0"/>
              <a:t> House, Northumberland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043861"/>
            <a:ext cx="3184128" cy="24577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077072"/>
            <a:ext cx="2952328" cy="24245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519446"/>
            <a:ext cx="25587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</a:t>
            </a:r>
            <a:r>
              <a:rPr lang="en-GB" sz="1600" dirty="0" err="1"/>
              <a:t>Hevac</a:t>
            </a:r>
            <a:r>
              <a:rPr lang="en-GB" sz="1600" dirty="0"/>
              <a:t> Heritage</a:t>
            </a:r>
          </a:p>
        </p:txBody>
      </p:sp>
    </p:spTree>
    <p:extLst>
      <p:ext uri="{BB962C8B-B14F-4D97-AF65-F5344CB8AC3E}">
        <p14:creationId xmlns:p14="http://schemas.microsoft.com/office/powerpoint/2010/main" val="30858352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" y="76200"/>
            <a:ext cx="4423311" cy="67008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9561" y="3569347"/>
            <a:ext cx="4389189" cy="29048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9561" y="449718"/>
            <a:ext cx="4391520" cy="2906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6936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Early developments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Galloway </a:t>
            </a:r>
            <a:r>
              <a:rPr lang="en-GB" dirty="0" err="1"/>
              <a:t>hydros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57" y="2348880"/>
            <a:ext cx="2736304" cy="36484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34211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University of Edinburgh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549" y="3140968"/>
            <a:ext cx="2591031" cy="19432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137" y="2348880"/>
            <a:ext cx="2426320" cy="363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8896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Worlds 3 largest dams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90689"/>
            <a:ext cx="7886700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Three Gorges Dam, China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 err="1"/>
              <a:t>Itaipu</a:t>
            </a:r>
            <a:r>
              <a:rPr lang="en-GB" dirty="0"/>
              <a:t> Dam, Brazil / Paraguay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 err="1"/>
              <a:t>Xiluodo</a:t>
            </a:r>
            <a:r>
              <a:rPr lang="en-GB" dirty="0"/>
              <a:t>, China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700808"/>
            <a:ext cx="2337372" cy="14990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779" y="3356992"/>
            <a:ext cx="2136811" cy="17238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5191102"/>
            <a:ext cx="2186608" cy="145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9084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588" y="115509"/>
            <a:ext cx="7886700" cy="1325563"/>
          </a:xfrm>
        </p:spPr>
        <p:txBody>
          <a:bodyPr/>
          <a:lstStyle/>
          <a:p>
            <a:r>
              <a:rPr lang="en-GB" dirty="0" smtClean="0"/>
              <a:t>Micro hydro – case study</a:t>
            </a:r>
            <a:endParaRPr lang="en-GB" dirty="0"/>
          </a:p>
        </p:txBody>
      </p:sp>
      <p:pic>
        <p:nvPicPr>
          <p:cNvPr id="1026" name="Picture 2" descr="Renewables First: Micro hydro Archimedes screw turbin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68" y="1168299"/>
            <a:ext cx="5553338" cy="1777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268056"/>
            <a:ext cx="1793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Source: </a:t>
            </a:r>
            <a:r>
              <a:rPr lang="en-GB" sz="1600" dirty="0" smtClean="0"/>
              <a:t>Renewables First</a:t>
            </a:r>
            <a:endParaRPr lang="en-GB" sz="1600" dirty="0"/>
          </a:p>
        </p:txBody>
      </p:sp>
      <p:pic>
        <p:nvPicPr>
          <p:cNvPr id="1028" name="Picture 4" descr="Renewables First: Micro hydro Archimedes screw turbin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423" y="1168298"/>
            <a:ext cx="2368185" cy="1777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newables First: Micro hydro Archimedes screw turbine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95" y="3115256"/>
            <a:ext cx="2328503" cy="1747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enewables First: Micro hydro Archimedes screw turbine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594" y="3115257"/>
            <a:ext cx="2334245" cy="1752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enewables First: Micro hydro Archimedes screw turbine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035" y="3115256"/>
            <a:ext cx="2352253" cy="1765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enewables First: Micro hydro Archimedes screw turbine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995" y="4967447"/>
            <a:ext cx="2416629" cy="181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Renewables First: Micro hydro Archimedes screw turbine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479" y="4967447"/>
            <a:ext cx="2426339" cy="1821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2703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Tidal power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“</a:t>
            </a:r>
            <a:r>
              <a:rPr lang="en-GB" i="1" dirty="0"/>
              <a:t>converts the energy from tides into useful power, largely electricity</a:t>
            </a:r>
            <a:r>
              <a:rPr lang="en-GB" dirty="0"/>
              <a:t>”</a:t>
            </a:r>
          </a:p>
          <a:p>
            <a:r>
              <a:rPr lang="en-GB" dirty="0"/>
              <a:t>This is not widely used at present</a:t>
            </a:r>
          </a:p>
          <a:p>
            <a:r>
              <a:rPr lang="en-GB" dirty="0"/>
              <a:t>Challenges:</a:t>
            </a:r>
          </a:p>
          <a:p>
            <a:pPr lvl="1"/>
            <a:r>
              <a:rPr lang="en-GB" dirty="0"/>
              <a:t>High cost</a:t>
            </a:r>
          </a:p>
          <a:p>
            <a:pPr lvl="1"/>
            <a:r>
              <a:rPr lang="en-GB" dirty="0"/>
              <a:t>Suitability of sites</a:t>
            </a:r>
          </a:p>
          <a:p>
            <a:r>
              <a:rPr lang="en-GB" dirty="0"/>
              <a:t>Benefits:</a:t>
            </a:r>
          </a:p>
          <a:p>
            <a:pPr lvl="1"/>
            <a:r>
              <a:rPr lang="en-GB" dirty="0"/>
              <a:t>More predictable and reliable</a:t>
            </a:r>
          </a:p>
          <a:p>
            <a:pPr lvl="1"/>
            <a:r>
              <a:rPr lang="en-GB" dirty="0"/>
              <a:t>Does not face aesthetic issues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58852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Tidal power schemes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0462017"/>
              </p:ext>
            </p:extLst>
          </p:nvPr>
        </p:nvGraphicFramePr>
        <p:xfrm>
          <a:off x="498022" y="1825625"/>
          <a:ext cx="8363272" cy="4455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val="2701080064"/>
                    </a:ext>
                  </a:extLst>
                </a:gridCol>
                <a:gridCol w="2456953">
                  <a:extLst>
                    <a:ext uri="{9D8B030D-6E8A-4147-A177-3AD203B41FA5}">
                      <a16:colId xmlns:a16="http://schemas.microsoft.com/office/drawing/2014/main" val="1107772044"/>
                    </a:ext>
                  </a:extLst>
                </a:gridCol>
                <a:gridCol w="2048973">
                  <a:extLst>
                    <a:ext uri="{9D8B030D-6E8A-4147-A177-3AD203B41FA5}">
                      <a16:colId xmlns:a16="http://schemas.microsoft.com/office/drawing/2014/main" val="1068691243"/>
                    </a:ext>
                  </a:extLst>
                </a:gridCol>
                <a:gridCol w="1913130">
                  <a:extLst>
                    <a:ext uri="{9D8B030D-6E8A-4147-A177-3AD203B41FA5}">
                      <a16:colId xmlns:a16="http://schemas.microsoft.com/office/drawing/2014/main" val="39896302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Scheme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Advantages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Disadvantages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282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Tidal barrage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 dam that traps water at high tide to release it through defined channels through a turbine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High power generation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Long life span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Provides flood control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Requires high tidal flows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Most environmental impact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1397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Tidal lagoon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As above, except the dam is a 360˚ enclosure creating a pool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Lower impact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Proven design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Low maintenance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Expensive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Generates less power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45605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Tidal Stream Generator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Tide pushes a turbine as it flows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Modular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Least impact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Difficult maintenance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220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Dynamic Tidal 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Long walls jut out perpendicular to the shore, creating a head of water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Huge power generation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Single installation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Unproven &amp; untested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Limited available sites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406397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6519446"/>
            <a:ext cx="21178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Tidal Power</a:t>
            </a:r>
          </a:p>
        </p:txBody>
      </p:sp>
    </p:spTree>
    <p:extLst>
      <p:ext uri="{BB962C8B-B14F-4D97-AF65-F5344CB8AC3E}">
        <p14:creationId xmlns:p14="http://schemas.microsoft.com/office/powerpoint/2010/main" val="42919669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Tidal power – case study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54" y="1690689"/>
            <a:ext cx="6855087" cy="457005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30732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theearthproject.com</a:t>
            </a:r>
          </a:p>
        </p:txBody>
      </p:sp>
    </p:spTree>
    <p:extLst>
      <p:ext uri="{BB962C8B-B14F-4D97-AF65-F5344CB8AC3E}">
        <p14:creationId xmlns:p14="http://schemas.microsoft.com/office/powerpoint/2010/main" val="100467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Wave energy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Harnessing the power of waves, generated by wind</a:t>
            </a:r>
          </a:p>
          <a:p>
            <a:r>
              <a:rPr lang="en-GB" dirty="0"/>
              <a:t>Systems include:</a:t>
            </a:r>
          </a:p>
          <a:p>
            <a:pPr lvl="1"/>
            <a:r>
              <a:rPr lang="en-GB" dirty="0"/>
              <a:t>Float and buoy</a:t>
            </a:r>
          </a:p>
          <a:p>
            <a:pPr lvl="1"/>
            <a:r>
              <a:rPr lang="en-GB" dirty="0"/>
              <a:t>Oscillating water column devices</a:t>
            </a:r>
          </a:p>
          <a:p>
            <a:pPr lvl="1"/>
            <a:r>
              <a:rPr lang="en-GB" dirty="0"/>
              <a:t>“</a:t>
            </a:r>
            <a:r>
              <a:rPr lang="en-GB" dirty="0" err="1"/>
              <a:t>Tapchen</a:t>
            </a:r>
            <a:r>
              <a:rPr lang="en-GB" dirty="0"/>
              <a:t>” systems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3573016"/>
            <a:ext cx="1750431" cy="29656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364" y="4319389"/>
            <a:ext cx="3771900" cy="22193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519446"/>
            <a:ext cx="43204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Sources: </a:t>
            </a:r>
            <a:r>
              <a:rPr lang="en-GB" sz="1600" dirty="0" err="1"/>
              <a:t>Scitechdaily</a:t>
            </a:r>
            <a:r>
              <a:rPr lang="en-GB" sz="1600" dirty="0"/>
              <a:t> / science buddies 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07" y="4348844"/>
            <a:ext cx="2798462" cy="2160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461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Wave energy – case study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90689"/>
            <a:ext cx="7886700" cy="4351338"/>
          </a:xfrm>
        </p:spPr>
        <p:txBody>
          <a:bodyPr/>
          <a:lstStyle/>
          <a:p>
            <a:r>
              <a:rPr lang="en-GB" dirty="0" smtClean="0"/>
              <a:t>Isle of Islay, Scotland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868" y="2247286"/>
            <a:ext cx="4225677" cy="23159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8848"/>
            <a:ext cx="3150600" cy="22694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684812"/>
            <a:ext cx="2592288" cy="17771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6519446"/>
            <a:ext cx="31918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Sources: </a:t>
            </a:r>
            <a:r>
              <a:rPr lang="en-GB" sz="1600" dirty="0" err="1"/>
              <a:t>Geograph</a:t>
            </a:r>
            <a:r>
              <a:rPr lang="en-GB" sz="1600" dirty="0"/>
              <a:t> / med-</a:t>
            </a:r>
            <a:r>
              <a:rPr lang="en-GB" sz="1600" dirty="0" err="1"/>
              <a:t>etc</a:t>
            </a:r>
            <a:endParaRPr lang="en-GB" sz="1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4734" y="4687198"/>
            <a:ext cx="22860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80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Wave energy – case study</a:t>
            </a:r>
            <a:endParaRPr lang="en-GB" dirty="0"/>
          </a:p>
        </p:txBody>
      </p:sp>
      <p:pic>
        <p:nvPicPr>
          <p:cNvPr id="4" name="7ZN5CthZhvg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920338" y="1842902"/>
            <a:ext cx="7487392" cy="4211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5717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Geothermal energy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Heat energy generated in the Earth</a:t>
            </a:r>
          </a:p>
          <a:p>
            <a:pPr lvl="1"/>
            <a:r>
              <a:rPr lang="en-GB" dirty="0"/>
              <a:t>Through formation of the planet</a:t>
            </a:r>
          </a:p>
          <a:p>
            <a:pPr lvl="1"/>
            <a:r>
              <a:rPr lang="en-GB" dirty="0"/>
              <a:t>Through radioactive decay of materials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140968"/>
            <a:ext cx="5071851" cy="34742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34836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Sources: British Geological Survey</a:t>
            </a:r>
          </a:p>
        </p:txBody>
      </p:sp>
    </p:spTree>
    <p:extLst>
      <p:ext uri="{BB962C8B-B14F-4D97-AF65-F5344CB8AC3E}">
        <p14:creationId xmlns:p14="http://schemas.microsoft.com/office/powerpoint/2010/main" val="28262349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Deep Geothermal</a:t>
            </a:r>
            <a:endParaRPr lang="en-GB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801" y="1835727"/>
            <a:ext cx="6952397" cy="43735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34836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British Geological Survey</a:t>
            </a:r>
          </a:p>
        </p:txBody>
      </p:sp>
    </p:spTree>
    <p:extLst>
      <p:ext uri="{BB962C8B-B14F-4D97-AF65-F5344CB8AC3E}">
        <p14:creationId xmlns:p14="http://schemas.microsoft.com/office/powerpoint/2010/main" val="18286102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Deep geothermal – case study</a:t>
            </a:r>
            <a:endParaRPr lang="en-GB" dirty="0"/>
          </a:p>
        </p:txBody>
      </p:sp>
      <p:pic>
        <p:nvPicPr>
          <p:cNvPr id="6" name="6G4cdSmDDYM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14960" y="2097850"/>
            <a:ext cx="6657440" cy="3744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5550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Shallow geothermal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Suitable for non-volcanic areas</a:t>
            </a:r>
          </a:p>
          <a:p>
            <a:pPr lvl="1"/>
            <a:r>
              <a:rPr lang="en-GB" dirty="0"/>
              <a:t>Heat trapped by solar radiation (10-15m)</a:t>
            </a:r>
          </a:p>
          <a:p>
            <a:pPr lvl="1"/>
            <a:r>
              <a:rPr lang="en-GB" dirty="0"/>
              <a:t>15m, temperature not influenced by seasonal variation</a:t>
            </a:r>
          </a:p>
          <a:p>
            <a:r>
              <a:rPr lang="en-GB" dirty="0"/>
              <a:t>Ground Source Heat Pumps:</a:t>
            </a:r>
          </a:p>
          <a:p>
            <a:pPr lvl="1"/>
            <a:r>
              <a:rPr lang="en-GB" dirty="0"/>
              <a:t>Open-loop</a:t>
            </a:r>
          </a:p>
          <a:p>
            <a:pPr lvl="1"/>
            <a:r>
              <a:rPr lang="en-GB" dirty="0"/>
              <a:t>Closed-loop</a:t>
            </a:r>
          </a:p>
          <a:p>
            <a:pPr lvl="1"/>
            <a:r>
              <a:rPr lang="en-GB" dirty="0"/>
              <a:t>Mine water systems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221088"/>
            <a:ext cx="2369999" cy="24071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46538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Sources: British Geological Survey / </a:t>
            </a:r>
            <a:r>
              <a:rPr lang="en-GB" sz="1600" dirty="0" err="1"/>
              <a:t>ecofriend</a:t>
            </a:r>
            <a:endParaRPr lang="en-GB" sz="1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4236479"/>
            <a:ext cx="2362136" cy="23917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316" y="4388042"/>
            <a:ext cx="2857500" cy="216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1170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Shallow geothermal – case study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420888"/>
            <a:ext cx="4514850" cy="35528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34836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Sources: British Geological Survey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31" y="2725387"/>
            <a:ext cx="3282265" cy="2177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35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Air Source Heat Pump</a:t>
            </a:r>
            <a:endParaRPr lang="en-GB" dirty="0"/>
          </a:p>
        </p:txBody>
      </p:sp>
      <p:pic>
        <p:nvPicPr>
          <p:cNvPr id="2050" name="Picture 2" descr="Image result for air source heat pu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882" y="2072245"/>
            <a:ext cx="7038236" cy="320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37320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ASHP – case study</a:t>
            </a:r>
            <a:endParaRPr lang="en-GB" dirty="0"/>
          </a:p>
        </p:txBody>
      </p:sp>
      <p:pic>
        <p:nvPicPr>
          <p:cNvPr id="3074" name="Picture 2" descr="Air source adds to coastal bungalowâs green credentia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591" y="1601427"/>
            <a:ext cx="4572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50098" t="51452" r="25528" b="14946"/>
          <a:stretch/>
        </p:blipFill>
        <p:spPr>
          <a:xfrm>
            <a:off x="5097703" y="3167093"/>
            <a:ext cx="3851381" cy="35397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519446"/>
            <a:ext cx="21934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Source: Finn </a:t>
            </a:r>
            <a:r>
              <a:rPr lang="en-GB" sz="1600" dirty="0" err="1" smtClean="0"/>
              <a:t>Geotherm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0712683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Water Source Heat Pump</a:t>
            </a:r>
            <a:endParaRPr lang="en-GB" dirty="0"/>
          </a:p>
        </p:txBody>
      </p:sp>
      <p:pic>
        <p:nvPicPr>
          <p:cNvPr id="4098" name="Picture 2" descr="Water Source Heat Pu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58" y="2241261"/>
            <a:ext cx="74104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17289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Source: Green Age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0846445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WSHP – case study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19446"/>
            <a:ext cx="19754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Source: CIBSE Journal</a:t>
            </a:r>
            <a:endParaRPr lang="en-GB" sz="1600" dirty="0"/>
          </a:p>
        </p:txBody>
      </p:sp>
      <p:pic>
        <p:nvPicPr>
          <p:cNvPr id="5124" name="Picture 4" descr="CIBSE Journal October 2016 Supp main Tate Moder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641765"/>
            <a:ext cx="619125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975569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Useful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Renewable Energy: Power for a sustainable future, Godfrey Boyle</a:t>
            </a:r>
          </a:p>
          <a:p>
            <a:r>
              <a:rPr lang="en-GB" dirty="0">
                <a:hlinkClick r:id="rId2"/>
              </a:rPr>
              <a:t>www.dictionary.com</a:t>
            </a:r>
            <a:endParaRPr lang="en-GB" dirty="0"/>
          </a:p>
          <a:p>
            <a:r>
              <a:rPr lang="en-GB" dirty="0"/>
              <a:t>Energy UK (</a:t>
            </a:r>
            <a:r>
              <a:rPr lang="en-GB" dirty="0">
                <a:hlinkClick r:id="rId3"/>
              </a:rPr>
              <a:t>www.energy-uk.org.uk</a:t>
            </a:r>
            <a:r>
              <a:rPr lang="en-GB" dirty="0"/>
              <a:t>)</a:t>
            </a:r>
          </a:p>
          <a:p>
            <a:r>
              <a:rPr lang="en-GB" dirty="0"/>
              <a:t>Energy Saving Trust (</a:t>
            </a:r>
            <a:r>
              <a:rPr lang="en-GB" dirty="0">
                <a:hlinkClick r:id="rId4"/>
              </a:rPr>
              <a:t>www.energysavingtrust.org.uk</a:t>
            </a:r>
            <a:r>
              <a:rPr lang="en-GB" dirty="0"/>
              <a:t>)</a:t>
            </a:r>
          </a:p>
          <a:p>
            <a:r>
              <a:rPr lang="en-GB" dirty="0"/>
              <a:t>Solar Trade Association (</a:t>
            </a:r>
            <a:r>
              <a:rPr lang="en-GB" dirty="0">
                <a:hlinkClick r:id="rId5"/>
              </a:rPr>
              <a:t>www.solar-trade.org.uk</a:t>
            </a:r>
            <a:r>
              <a:rPr lang="en-GB" dirty="0"/>
              <a:t>)</a:t>
            </a:r>
          </a:p>
          <a:p>
            <a:r>
              <a:rPr lang="en-GB" dirty="0"/>
              <a:t>British Photovoltaic Association (</a:t>
            </a:r>
            <a:r>
              <a:rPr lang="en-GB" dirty="0">
                <a:hlinkClick r:id="rId6"/>
              </a:rPr>
              <a:t>www.bpva.org.uk</a:t>
            </a:r>
            <a:r>
              <a:rPr lang="en-GB" dirty="0"/>
              <a:t>)</a:t>
            </a:r>
          </a:p>
          <a:p>
            <a:r>
              <a:rPr lang="en-GB" dirty="0"/>
              <a:t>Tidal Power (</a:t>
            </a:r>
            <a:r>
              <a:rPr lang="en-GB" dirty="0">
                <a:hlinkClick r:id="rId7"/>
              </a:rPr>
              <a:t>www.tidalpower.co.uk</a:t>
            </a:r>
            <a:r>
              <a:rPr lang="en-GB" dirty="0"/>
              <a:t>) </a:t>
            </a:r>
          </a:p>
          <a:p>
            <a:r>
              <a:rPr lang="en-GB" dirty="0"/>
              <a:t>British Hydropower Association (</a:t>
            </a:r>
            <a:r>
              <a:rPr lang="en-GB" dirty="0">
                <a:hlinkClick r:id="rId8"/>
              </a:rPr>
              <a:t>www.british-hydro.org</a:t>
            </a:r>
            <a:r>
              <a:rPr lang="en-GB" dirty="0"/>
              <a:t>)</a:t>
            </a:r>
          </a:p>
          <a:p>
            <a:r>
              <a:rPr lang="en-GB" dirty="0"/>
              <a:t>Ocean Energy Council (</a:t>
            </a:r>
            <a:r>
              <a:rPr lang="en-GB" dirty="0">
                <a:hlinkClick r:id="rId9"/>
              </a:rPr>
              <a:t>www.oceanenergycouncil.com</a:t>
            </a:r>
            <a:r>
              <a:rPr lang="en-GB" dirty="0"/>
              <a:t>) </a:t>
            </a:r>
          </a:p>
          <a:p>
            <a:r>
              <a:rPr lang="en-GB" dirty="0"/>
              <a:t>British Geological Survey (</a:t>
            </a:r>
            <a:r>
              <a:rPr lang="en-GB" dirty="0">
                <a:hlinkClick r:id="rId10"/>
              </a:rPr>
              <a:t>www.bgs.ac.uk</a:t>
            </a:r>
            <a:r>
              <a:rPr lang="en-GB" dirty="0"/>
              <a:t>) </a:t>
            </a:r>
          </a:p>
          <a:p>
            <a:r>
              <a:rPr lang="en-GB" dirty="0"/>
              <a:t>Renewable Energy Association (</a:t>
            </a:r>
            <a:r>
              <a:rPr lang="en-GB" dirty="0">
                <a:hlinkClick r:id="rId11"/>
              </a:rPr>
              <a:t>www.r-e-a.net</a:t>
            </a:r>
            <a:r>
              <a:rPr lang="en-GB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3932778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441</TotalTime>
  <Words>844</Words>
  <Application>Microsoft Office PowerPoint</Application>
  <PresentationFormat>On-screen Show (4:3)</PresentationFormat>
  <Paragraphs>208</Paragraphs>
  <Slides>45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Renewables</vt:lpstr>
      <vt:lpstr>Outline</vt:lpstr>
      <vt:lpstr>Context…</vt:lpstr>
      <vt:lpstr>Context…</vt:lpstr>
      <vt:lpstr>Context of carbon emissions</vt:lpstr>
      <vt:lpstr>What energy source?</vt:lpstr>
      <vt:lpstr>Solar energy</vt:lpstr>
      <vt:lpstr>Solar thermal – case study</vt:lpstr>
      <vt:lpstr>Solar Photovoltaics</vt:lpstr>
      <vt:lpstr>Solar PV – case study</vt:lpstr>
      <vt:lpstr>Building Integrated PV</vt:lpstr>
      <vt:lpstr>BIPV – case study</vt:lpstr>
      <vt:lpstr>Solar paint – concept to market</vt:lpstr>
      <vt:lpstr>Wind energy</vt:lpstr>
      <vt:lpstr>Turbine types</vt:lpstr>
      <vt:lpstr>Wind energy and buildings</vt:lpstr>
      <vt:lpstr>Wind energy – case study</vt:lpstr>
      <vt:lpstr>PowerPoint Presentation</vt:lpstr>
      <vt:lpstr>Bioenergy</vt:lpstr>
      <vt:lpstr>Primary biomass energy sources</vt:lpstr>
      <vt:lpstr>Secondary biomass energy sources</vt:lpstr>
      <vt:lpstr>EfW uptake in the UK</vt:lpstr>
      <vt:lpstr>Bioenergy – case study</vt:lpstr>
      <vt:lpstr>Bioenergy – algae case study</vt:lpstr>
      <vt:lpstr>Hydroelectricity</vt:lpstr>
      <vt:lpstr>PowerPoint Presentation</vt:lpstr>
      <vt:lpstr>Early developments</vt:lpstr>
      <vt:lpstr>Worlds 3 largest dams</vt:lpstr>
      <vt:lpstr>Micro hydro – case study</vt:lpstr>
      <vt:lpstr>Tidal power</vt:lpstr>
      <vt:lpstr>Tidal power schemes</vt:lpstr>
      <vt:lpstr>Tidal power – case study</vt:lpstr>
      <vt:lpstr>Wave energy</vt:lpstr>
      <vt:lpstr>Wave energy – case study</vt:lpstr>
      <vt:lpstr>Wave energy – case study</vt:lpstr>
      <vt:lpstr>Geothermal energy</vt:lpstr>
      <vt:lpstr>Deep Geothermal</vt:lpstr>
      <vt:lpstr>Deep geothermal – case study</vt:lpstr>
      <vt:lpstr>Shallow geothermal</vt:lpstr>
      <vt:lpstr>Shallow geothermal – case study</vt:lpstr>
      <vt:lpstr>Air Source Heat Pump</vt:lpstr>
      <vt:lpstr>ASHP – case study</vt:lpstr>
      <vt:lpstr>Water Source Heat Pump</vt:lpstr>
      <vt:lpstr>WSHP – case study</vt:lpstr>
      <vt:lpstr>Useful information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Renewables</dc:title>
  <dc:creator>Lara Hopkinson</dc:creator>
  <cp:lastModifiedBy>Lara Hopkinson</cp:lastModifiedBy>
  <cp:revision>25</cp:revision>
  <dcterms:created xsi:type="dcterms:W3CDTF">2019-02-14T07:11:04Z</dcterms:created>
  <dcterms:modified xsi:type="dcterms:W3CDTF">2019-02-20T17:48:24Z</dcterms:modified>
</cp:coreProperties>
</file>