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1"/>
  </p:notesMasterIdLst>
  <p:sldIdLst>
    <p:sldId id="256" r:id="rId2"/>
    <p:sldId id="257" r:id="rId3"/>
    <p:sldId id="382" r:id="rId4"/>
    <p:sldId id="346" r:id="rId5"/>
    <p:sldId id="347" r:id="rId6"/>
    <p:sldId id="383" r:id="rId7"/>
    <p:sldId id="266" r:id="rId8"/>
    <p:sldId id="384" r:id="rId9"/>
    <p:sldId id="385" r:id="rId10"/>
    <p:sldId id="386" r:id="rId11"/>
    <p:sldId id="388" r:id="rId12"/>
    <p:sldId id="391" r:id="rId13"/>
    <p:sldId id="397" r:id="rId14"/>
    <p:sldId id="399" r:id="rId15"/>
    <p:sldId id="366" r:id="rId16"/>
    <p:sldId id="280" r:id="rId17"/>
    <p:sldId id="367" r:id="rId18"/>
    <p:sldId id="365" r:id="rId19"/>
    <p:sldId id="401" r:id="rId20"/>
    <p:sldId id="410" r:id="rId21"/>
    <p:sldId id="285" r:id="rId22"/>
    <p:sldId id="412" r:id="rId23"/>
    <p:sldId id="294" r:id="rId24"/>
    <p:sldId id="317" r:id="rId25"/>
    <p:sldId id="296" r:id="rId26"/>
    <p:sldId id="411" r:id="rId27"/>
    <p:sldId id="286" r:id="rId28"/>
    <p:sldId id="288" r:id="rId29"/>
    <p:sldId id="413"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4AA7A"/>
    <a:srgbClr val="DA0033"/>
    <a:srgbClr val="ABE1FF"/>
    <a:srgbClr val="007DC3"/>
    <a:srgbClr val="8A8AA3"/>
    <a:srgbClr val="007BC1"/>
    <a:srgbClr val="FF6600"/>
    <a:srgbClr val="FF9933"/>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4" autoAdjust="0"/>
  </p:normalViewPr>
  <p:slideViewPr>
    <p:cSldViewPr>
      <p:cViewPr varScale="1">
        <p:scale>
          <a:sx n="108" d="100"/>
          <a:sy n="108" d="100"/>
        </p:scale>
        <p:origin x="1740"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B67E8A-C788-4A37-B1D6-D5B8EC0FF547}"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9DF31AB1-F24C-4608-8069-C22E91F61FD4}">
      <dgm:prSet phldrT="[Text]"/>
      <dgm:spPr/>
      <dgm:t>
        <a:bodyPr/>
        <a:lstStyle/>
        <a:p>
          <a:r>
            <a:rPr lang="en-GB" dirty="0">
              <a:latin typeface="Calibri" pitchFamily="34" charset="0"/>
              <a:cs typeface="Calibri" pitchFamily="34" charset="0"/>
            </a:rPr>
            <a:t>Business set-up</a:t>
          </a:r>
        </a:p>
      </dgm:t>
    </dgm:pt>
    <dgm:pt modelId="{B85E2E0D-6A42-4E1B-8F31-2608718A3608}" type="parTrans" cxnId="{C7130C72-C8E9-42EF-AA8E-4507C2D97BB9}">
      <dgm:prSet/>
      <dgm:spPr/>
      <dgm:t>
        <a:bodyPr/>
        <a:lstStyle/>
        <a:p>
          <a:endParaRPr lang="en-GB">
            <a:latin typeface="Calibri" pitchFamily="34" charset="0"/>
            <a:cs typeface="Calibri" pitchFamily="34" charset="0"/>
          </a:endParaRPr>
        </a:p>
      </dgm:t>
    </dgm:pt>
    <dgm:pt modelId="{95497459-953B-4B42-BAE5-9D754919F9C7}" type="sibTrans" cxnId="{C7130C72-C8E9-42EF-AA8E-4507C2D97BB9}">
      <dgm:prSet/>
      <dgm:spPr/>
      <dgm:t>
        <a:bodyPr/>
        <a:lstStyle/>
        <a:p>
          <a:endParaRPr lang="en-GB">
            <a:latin typeface="Calibri" pitchFamily="34" charset="0"/>
            <a:cs typeface="Calibri" pitchFamily="34" charset="0"/>
          </a:endParaRPr>
        </a:p>
      </dgm:t>
    </dgm:pt>
    <dgm:pt modelId="{A805D7CB-7D52-4C1C-8F0A-9E1260BE8E7F}">
      <dgm:prSet phldrT="[Text]"/>
      <dgm:spPr/>
      <dgm:t>
        <a:bodyPr/>
        <a:lstStyle/>
        <a:p>
          <a:r>
            <a:rPr lang="en-GB" dirty="0">
              <a:latin typeface="Calibri" pitchFamily="34" charset="0"/>
              <a:cs typeface="Calibri" pitchFamily="34" charset="0"/>
            </a:rPr>
            <a:t>Day-to-Day trading [working capital]</a:t>
          </a:r>
        </a:p>
      </dgm:t>
    </dgm:pt>
    <dgm:pt modelId="{41955BDF-4DE0-4AC4-BF57-C5D8CFCF45FF}" type="parTrans" cxnId="{552EFD82-5534-4EDF-A84C-9FFAD119CB25}">
      <dgm:prSet/>
      <dgm:spPr/>
      <dgm:t>
        <a:bodyPr/>
        <a:lstStyle/>
        <a:p>
          <a:endParaRPr lang="en-GB">
            <a:latin typeface="Calibri" pitchFamily="34" charset="0"/>
            <a:cs typeface="Calibri" pitchFamily="34" charset="0"/>
          </a:endParaRPr>
        </a:p>
      </dgm:t>
    </dgm:pt>
    <dgm:pt modelId="{80336701-7033-48B3-8373-774C5F1EECF5}" type="sibTrans" cxnId="{552EFD82-5534-4EDF-A84C-9FFAD119CB25}">
      <dgm:prSet/>
      <dgm:spPr/>
      <dgm:t>
        <a:bodyPr/>
        <a:lstStyle/>
        <a:p>
          <a:endParaRPr lang="en-GB">
            <a:latin typeface="Calibri" pitchFamily="34" charset="0"/>
            <a:cs typeface="Calibri" pitchFamily="34" charset="0"/>
          </a:endParaRPr>
        </a:p>
      </dgm:t>
    </dgm:pt>
    <dgm:pt modelId="{E652EA5A-AAFC-44BA-9E4C-C50DEC903529}">
      <dgm:prSet phldrT="[Text]"/>
      <dgm:spPr/>
      <dgm:t>
        <a:bodyPr/>
        <a:lstStyle/>
        <a:p>
          <a:r>
            <a:rPr lang="en-GB" dirty="0">
              <a:latin typeface="Calibri" pitchFamily="34" charset="0"/>
              <a:cs typeface="Calibri" pitchFamily="34" charset="0"/>
            </a:rPr>
            <a:t>Business growth</a:t>
          </a:r>
        </a:p>
      </dgm:t>
    </dgm:pt>
    <dgm:pt modelId="{6DF73681-F105-42D1-82E8-B53F2381D194}" type="parTrans" cxnId="{22169875-AD67-4251-8590-7F36BCDC53D4}">
      <dgm:prSet/>
      <dgm:spPr/>
      <dgm:t>
        <a:bodyPr/>
        <a:lstStyle/>
        <a:p>
          <a:endParaRPr lang="en-GB">
            <a:latin typeface="Calibri" pitchFamily="34" charset="0"/>
            <a:cs typeface="Calibri" pitchFamily="34" charset="0"/>
          </a:endParaRPr>
        </a:p>
      </dgm:t>
    </dgm:pt>
    <dgm:pt modelId="{95338A10-FE0B-45BA-9000-05B3F3683D7C}" type="sibTrans" cxnId="{22169875-AD67-4251-8590-7F36BCDC53D4}">
      <dgm:prSet/>
      <dgm:spPr/>
      <dgm:t>
        <a:bodyPr/>
        <a:lstStyle/>
        <a:p>
          <a:endParaRPr lang="en-GB">
            <a:latin typeface="Calibri" pitchFamily="34" charset="0"/>
            <a:cs typeface="Calibri" pitchFamily="34" charset="0"/>
          </a:endParaRPr>
        </a:p>
      </dgm:t>
    </dgm:pt>
    <dgm:pt modelId="{BA6B1CAB-D0CF-4837-84B4-DE908309F3AA}" type="pres">
      <dgm:prSet presAssocID="{2CB67E8A-C788-4A37-B1D6-D5B8EC0FF547}" presName="linear" presStyleCnt="0">
        <dgm:presLayoutVars>
          <dgm:dir/>
          <dgm:animLvl val="lvl"/>
          <dgm:resizeHandles val="exact"/>
        </dgm:presLayoutVars>
      </dgm:prSet>
      <dgm:spPr/>
    </dgm:pt>
    <dgm:pt modelId="{786B66A9-6D1A-4174-A84F-05AD0BCA0DC6}" type="pres">
      <dgm:prSet presAssocID="{9DF31AB1-F24C-4608-8069-C22E91F61FD4}" presName="parentLin" presStyleCnt="0"/>
      <dgm:spPr/>
    </dgm:pt>
    <dgm:pt modelId="{950D287C-2D6E-4C4B-B31F-1187030866CA}" type="pres">
      <dgm:prSet presAssocID="{9DF31AB1-F24C-4608-8069-C22E91F61FD4}" presName="parentLeftMargin" presStyleLbl="node1" presStyleIdx="0" presStyleCnt="3"/>
      <dgm:spPr/>
    </dgm:pt>
    <dgm:pt modelId="{2FBFCD3A-B57B-406B-89AA-5CFC59756079}" type="pres">
      <dgm:prSet presAssocID="{9DF31AB1-F24C-4608-8069-C22E91F61FD4}" presName="parentText" presStyleLbl="node1" presStyleIdx="0" presStyleCnt="3" custLinFactNeighborX="-9987" custLinFactNeighborY="-8441">
        <dgm:presLayoutVars>
          <dgm:chMax val="0"/>
          <dgm:bulletEnabled val="1"/>
        </dgm:presLayoutVars>
      </dgm:prSet>
      <dgm:spPr/>
    </dgm:pt>
    <dgm:pt modelId="{F34E58AB-EC11-494E-AF3B-DFA0CDD5081D}" type="pres">
      <dgm:prSet presAssocID="{9DF31AB1-F24C-4608-8069-C22E91F61FD4}" presName="negativeSpace" presStyleCnt="0"/>
      <dgm:spPr/>
    </dgm:pt>
    <dgm:pt modelId="{DFD4F888-F288-40A1-B0AF-40A40FE3FA9B}" type="pres">
      <dgm:prSet presAssocID="{9DF31AB1-F24C-4608-8069-C22E91F61FD4}" presName="childText" presStyleLbl="conFgAcc1" presStyleIdx="0" presStyleCnt="3">
        <dgm:presLayoutVars>
          <dgm:bulletEnabled val="1"/>
        </dgm:presLayoutVars>
      </dgm:prSet>
      <dgm:spPr/>
    </dgm:pt>
    <dgm:pt modelId="{35629767-5574-4D7E-9C24-DDBD7F013665}" type="pres">
      <dgm:prSet presAssocID="{95497459-953B-4B42-BAE5-9D754919F9C7}" presName="spaceBetweenRectangles" presStyleCnt="0"/>
      <dgm:spPr/>
    </dgm:pt>
    <dgm:pt modelId="{6256C33F-FDCC-4D0E-8437-3469E4A1C2E5}" type="pres">
      <dgm:prSet presAssocID="{A805D7CB-7D52-4C1C-8F0A-9E1260BE8E7F}" presName="parentLin" presStyleCnt="0"/>
      <dgm:spPr/>
    </dgm:pt>
    <dgm:pt modelId="{90115252-3DB5-4BE9-8613-F52D4B570D11}" type="pres">
      <dgm:prSet presAssocID="{A805D7CB-7D52-4C1C-8F0A-9E1260BE8E7F}" presName="parentLeftMargin" presStyleLbl="node1" presStyleIdx="0" presStyleCnt="3"/>
      <dgm:spPr/>
    </dgm:pt>
    <dgm:pt modelId="{3E14DBDE-1C59-4781-9C80-A74B59E6A4D0}" type="pres">
      <dgm:prSet presAssocID="{A805D7CB-7D52-4C1C-8F0A-9E1260BE8E7F}" presName="parentText" presStyleLbl="node1" presStyleIdx="1" presStyleCnt="3">
        <dgm:presLayoutVars>
          <dgm:chMax val="0"/>
          <dgm:bulletEnabled val="1"/>
        </dgm:presLayoutVars>
      </dgm:prSet>
      <dgm:spPr/>
    </dgm:pt>
    <dgm:pt modelId="{EC3BB028-F522-4F71-9CA7-919A7BDF1EB6}" type="pres">
      <dgm:prSet presAssocID="{A805D7CB-7D52-4C1C-8F0A-9E1260BE8E7F}" presName="negativeSpace" presStyleCnt="0"/>
      <dgm:spPr/>
    </dgm:pt>
    <dgm:pt modelId="{8D8271DE-4FE6-4F69-879B-B68D0DBA47BA}" type="pres">
      <dgm:prSet presAssocID="{A805D7CB-7D52-4C1C-8F0A-9E1260BE8E7F}" presName="childText" presStyleLbl="conFgAcc1" presStyleIdx="1" presStyleCnt="3">
        <dgm:presLayoutVars>
          <dgm:bulletEnabled val="1"/>
        </dgm:presLayoutVars>
      </dgm:prSet>
      <dgm:spPr/>
    </dgm:pt>
    <dgm:pt modelId="{B206493D-BCA1-410B-B989-65EE2E8FB5D9}" type="pres">
      <dgm:prSet presAssocID="{80336701-7033-48B3-8373-774C5F1EECF5}" presName="spaceBetweenRectangles" presStyleCnt="0"/>
      <dgm:spPr/>
    </dgm:pt>
    <dgm:pt modelId="{42ABC1A0-4D21-4609-BFCA-E7F1D7D1336E}" type="pres">
      <dgm:prSet presAssocID="{E652EA5A-AAFC-44BA-9E4C-C50DEC903529}" presName="parentLin" presStyleCnt="0"/>
      <dgm:spPr/>
    </dgm:pt>
    <dgm:pt modelId="{81D2EDE3-33B6-4C3F-9151-BEBF0793CD5C}" type="pres">
      <dgm:prSet presAssocID="{E652EA5A-AAFC-44BA-9E4C-C50DEC903529}" presName="parentLeftMargin" presStyleLbl="node1" presStyleIdx="1" presStyleCnt="3"/>
      <dgm:spPr/>
    </dgm:pt>
    <dgm:pt modelId="{AF54796D-12C4-4A64-AB8B-2F043F7837D1}" type="pres">
      <dgm:prSet presAssocID="{E652EA5A-AAFC-44BA-9E4C-C50DEC903529}" presName="parentText" presStyleLbl="node1" presStyleIdx="2" presStyleCnt="3">
        <dgm:presLayoutVars>
          <dgm:chMax val="0"/>
          <dgm:bulletEnabled val="1"/>
        </dgm:presLayoutVars>
      </dgm:prSet>
      <dgm:spPr/>
    </dgm:pt>
    <dgm:pt modelId="{4A6590F4-C5D5-4CF6-B183-B508F2443109}" type="pres">
      <dgm:prSet presAssocID="{E652EA5A-AAFC-44BA-9E4C-C50DEC903529}" presName="negativeSpace" presStyleCnt="0"/>
      <dgm:spPr/>
    </dgm:pt>
    <dgm:pt modelId="{55C9AE6C-6BD3-419A-984E-CDB5EA9D611E}" type="pres">
      <dgm:prSet presAssocID="{E652EA5A-AAFC-44BA-9E4C-C50DEC903529}" presName="childText" presStyleLbl="conFgAcc1" presStyleIdx="2" presStyleCnt="3">
        <dgm:presLayoutVars>
          <dgm:bulletEnabled val="1"/>
        </dgm:presLayoutVars>
      </dgm:prSet>
      <dgm:spPr/>
    </dgm:pt>
  </dgm:ptLst>
  <dgm:cxnLst>
    <dgm:cxn modelId="{C1CC3707-D02C-4711-969E-50B77F9B9F3B}" type="presOf" srcId="{A805D7CB-7D52-4C1C-8F0A-9E1260BE8E7F}" destId="{3E14DBDE-1C59-4781-9C80-A74B59E6A4D0}" srcOrd="1" destOrd="0" presId="urn:microsoft.com/office/officeart/2005/8/layout/list1"/>
    <dgm:cxn modelId="{528B8B1C-AB66-42B9-98D5-36D7E3165261}" type="presOf" srcId="{A805D7CB-7D52-4C1C-8F0A-9E1260BE8E7F}" destId="{90115252-3DB5-4BE9-8613-F52D4B570D11}" srcOrd="0" destOrd="0" presId="urn:microsoft.com/office/officeart/2005/8/layout/list1"/>
    <dgm:cxn modelId="{CE5AD46D-C408-4C06-8C4A-B6141792358A}" type="presOf" srcId="{9DF31AB1-F24C-4608-8069-C22E91F61FD4}" destId="{2FBFCD3A-B57B-406B-89AA-5CFC59756079}" srcOrd="1" destOrd="0" presId="urn:microsoft.com/office/officeart/2005/8/layout/list1"/>
    <dgm:cxn modelId="{C7130C72-C8E9-42EF-AA8E-4507C2D97BB9}" srcId="{2CB67E8A-C788-4A37-B1D6-D5B8EC0FF547}" destId="{9DF31AB1-F24C-4608-8069-C22E91F61FD4}" srcOrd="0" destOrd="0" parTransId="{B85E2E0D-6A42-4E1B-8F31-2608718A3608}" sibTransId="{95497459-953B-4B42-BAE5-9D754919F9C7}"/>
    <dgm:cxn modelId="{22169875-AD67-4251-8590-7F36BCDC53D4}" srcId="{2CB67E8A-C788-4A37-B1D6-D5B8EC0FF547}" destId="{E652EA5A-AAFC-44BA-9E4C-C50DEC903529}" srcOrd="2" destOrd="0" parTransId="{6DF73681-F105-42D1-82E8-B53F2381D194}" sibTransId="{95338A10-FE0B-45BA-9000-05B3F3683D7C}"/>
    <dgm:cxn modelId="{1CCB0378-1913-4BBE-B7DB-754BA76063BA}" type="presOf" srcId="{2CB67E8A-C788-4A37-B1D6-D5B8EC0FF547}" destId="{BA6B1CAB-D0CF-4837-84B4-DE908309F3AA}" srcOrd="0" destOrd="0" presId="urn:microsoft.com/office/officeart/2005/8/layout/list1"/>
    <dgm:cxn modelId="{1889987C-A0DD-45D4-B6D7-56C5E35DE7D0}" type="presOf" srcId="{E652EA5A-AAFC-44BA-9E4C-C50DEC903529}" destId="{AF54796D-12C4-4A64-AB8B-2F043F7837D1}" srcOrd="1" destOrd="0" presId="urn:microsoft.com/office/officeart/2005/8/layout/list1"/>
    <dgm:cxn modelId="{552EFD82-5534-4EDF-A84C-9FFAD119CB25}" srcId="{2CB67E8A-C788-4A37-B1D6-D5B8EC0FF547}" destId="{A805D7CB-7D52-4C1C-8F0A-9E1260BE8E7F}" srcOrd="1" destOrd="0" parTransId="{41955BDF-4DE0-4AC4-BF57-C5D8CFCF45FF}" sibTransId="{80336701-7033-48B3-8373-774C5F1EECF5}"/>
    <dgm:cxn modelId="{FA849796-76DC-4A0C-817B-5EC68753A009}" type="presOf" srcId="{9DF31AB1-F24C-4608-8069-C22E91F61FD4}" destId="{950D287C-2D6E-4C4B-B31F-1187030866CA}" srcOrd="0" destOrd="0" presId="urn:microsoft.com/office/officeart/2005/8/layout/list1"/>
    <dgm:cxn modelId="{2E78F9C4-91BC-4FFE-9E28-B74049A9051F}" type="presOf" srcId="{E652EA5A-AAFC-44BA-9E4C-C50DEC903529}" destId="{81D2EDE3-33B6-4C3F-9151-BEBF0793CD5C}" srcOrd="0" destOrd="0" presId="urn:microsoft.com/office/officeart/2005/8/layout/list1"/>
    <dgm:cxn modelId="{C2A37C8C-20DE-465D-AB57-00AF03A1FB51}" type="presParOf" srcId="{BA6B1CAB-D0CF-4837-84B4-DE908309F3AA}" destId="{786B66A9-6D1A-4174-A84F-05AD0BCA0DC6}" srcOrd="0" destOrd="0" presId="urn:microsoft.com/office/officeart/2005/8/layout/list1"/>
    <dgm:cxn modelId="{88DE07D8-EF88-4FED-B239-49DD1F31C87F}" type="presParOf" srcId="{786B66A9-6D1A-4174-A84F-05AD0BCA0DC6}" destId="{950D287C-2D6E-4C4B-B31F-1187030866CA}" srcOrd="0" destOrd="0" presId="urn:microsoft.com/office/officeart/2005/8/layout/list1"/>
    <dgm:cxn modelId="{110A8A26-1B7C-46DD-BF55-A9C9214A522E}" type="presParOf" srcId="{786B66A9-6D1A-4174-A84F-05AD0BCA0DC6}" destId="{2FBFCD3A-B57B-406B-89AA-5CFC59756079}" srcOrd="1" destOrd="0" presId="urn:microsoft.com/office/officeart/2005/8/layout/list1"/>
    <dgm:cxn modelId="{5F02EBE9-C718-4C3B-BDF4-D341722ED6A0}" type="presParOf" srcId="{BA6B1CAB-D0CF-4837-84B4-DE908309F3AA}" destId="{F34E58AB-EC11-494E-AF3B-DFA0CDD5081D}" srcOrd="1" destOrd="0" presId="urn:microsoft.com/office/officeart/2005/8/layout/list1"/>
    <dgm:cxn modelId="{C5BEED66-5EE4-440C-B904-2E9C5803C544}" type="presParOf" srcId="{BA6B1CAB-D0CF-4837-84B4-DE908309F3AA}" destId="{DFD4F888-F288-40A1-B0AF-40A40FE3FA9B}" srcOrd="2" destOrd="0" presId="urn:microsoft.com/office/officeart/2005/8/layout/list1"/>
    <dgm:cxn modelId="{233D05C8-2FEB-420E-A18A-BD9BB1CB57AB}" type="presParOf" srcId="{BA6B1CAB-D0CF-4837-84B4-DE908309F3AA}" destId="{35629767-5574-4D7E-9C24-DDBD7F013665}" srcOrd="3" destOrd="0" presId="urn:microsoft.com/office/officeart/2005/8/layout/list1"/>
    <dgm:cxn modelId="{D8B84518-0C20-42E4-8ECD-D40117BFDFD0}" type="presParOf" srcId="{BA6B1CAB-D0CF-4837-84B4-DE908309F3AA}" destId="{6256C33F-FDCC-4D0E-8437-3469E4A1C2E5}" srcOrd="4" destOrd="0" presId="urn:microsoft.com/office/officeart/2005/8/layout/list1"/>
    <dgm:cxn modelId="{6466AB35-DF77-4A58-B291-4853A71C6A0D}" type="presParOf" srcId="{6256C33F-FDCC-4D0E-8437-3469E4A1C2E5}" destId="{90115252-3DB5-4BE9-8613-F52D4B570D11}" srcOrd="0" destOrd="0" presId="urn:microsoft.com/office/officeart/2005/8/layout/list1"/>
    <dgm:cxn modelId="{B2B42B92-206B-4B2E-9A15-82136C51FEE1}" type="presParOf" srcId="{6256C33F-FDCC-4D0E-8437-3469E4A1C2E5}" destId="{3E14DBDE-1C59-4781-9C80-A74B59E6A4D0}" srcOrd="1" destOrd="0" presId="urn:microsoft.com/office/officeart/2005/8/layout/list1"/>
    <dgm:cxn modelId="{FCC6C228-9358-400A-8A69-65B47AF06415}" type="presParOf" srcId="{BA6B1CAB-D0CF-4837-84B4-DE908309F3AA}" destId="{EC3BB028-F522-4F71-9CA7-919A7BDF1EB6}" srcOrd="5" destOrd="0" presId="urn:microsoft.com/office/officeart/2005/8/layout/list1"/>
    <dgm:cxn modelId="{07EBE0C0-8958-424C-B35E-ED2781A18242}" type="presParOf" srcId="{BA6B1CAB-D0CF-4837-84B4-DE908309F3AA}" destId="{8D8271DE-4FE6-4F69-879B-B68D0DBA47BA}" srcOrd="6" destOrd="0" presId="urn:microsoft.com/office/officeart/2005/8/layout/list1"/>
    <dgm:cxn modelId="{BA7D29FE-0434-435E-BA22-5CD9C8968198}" type="presParOf" srcId="{BA6B1CAB-D0CF-4837-84B4-DE908309F3AA}" destId="{B206493D-BCA1-410B-B989-65EE2E8FB5D9}" srcOrd="7" destOrd="0" presId="urn:microsoft.com/office/officeart/2005/8/layout/list1"/>
    <dgm:cxn modelId="{700E2451-D59B-4EF6-AE7C-CB867C7D8CE9}" type="presParOf" srcId="{BA6B1CAB-D0CF-4837-84B4-DE908309F3AA}" destId="{42ABC1A0-4D21-4609-BFCA-E7F1D7D1336E}" srcOrd="8" destOrd="0" presId="urn:microsoft.com/office/officeart/2005/8/layout/list1"/>
    <dgm:cxn modelId="{F2213305-7B84-406C-9640-E192BD8441B1}" type="presParOf" srcId="{42ABC1A0-4D21-4609-BFCA-E7F1D7D1336E}" destId="{81D2EDE3-33B6-4C3F-9151-BEBF0793CD5C}" srcOrd="0" destOrd="0" presId="urn:microsoft.com/office/officeart/2005/8/layout/list1"/>
    <dgm:cxn modelId="{41032B30-21E7-40F5-899B-7B62DE92C4B6}" type="presParOf" srcId="{42ABC1A0-4D21-4609-BFCA-E7F1D7D1336E}" destId="{AF54796D-12C4-4A64-AB8B-2F043F7837D1}" srcOrd="1" destOrd="0" presId="urn:microsoft.com/office/officeart/2005/8/layout/list1"/>
    <dgm:cxn modelId="{3DC2B4C6-BBE5-47A6-8F99-86883EE5F04B}" type="presParOf" srcId="{BA6B1CAB-D0CF-4837-84B4-DE908309F3AA}" destId="{4A6590F4-C5D5-4CF6-B183-B508F2443109}" srcOrd="9" destOrd="0" presId="urn:microsoft.com/office/officeart/2005/8/layout/list1"/>
    <dgm:cxn modelId="{E5A9B72D-20DA-43B8-9B12-22B2633B3689}" type="presParOf" srcId="{BA6B1CAB-D0CF-4837-84B4-DE908309F3AA}" destId="{55C9AE6C-6BD3-419A-984E-CDB5EA9D611E}"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B4D5C2-770D-4552-A59F-37B88C4BB9E3}" type="doc">
      <dgm:prSet loTypeId="urn:microsoft.com/office/officeart/2005/8/layout/venn1" loCatId="relationship" qsTypeId="urn:microsoft.com/office/officeart/2005/8/quickstyle/simple1" qsCatId="simple" csTypeId="urn:microsoft.com/office/officeart/2005/8/colors/colorful5" csCatId="colorful" phldr="1"/>
      <dgm:spPr/>
    </dgm:pt>
    <dgm:pt modelId="{91D51257-D8A8-4A08-8F9C-48AB6981D147}">
      <dgm:prSet phldrT="[Text]"/>
      <dgm:spPr/>
      <dgm:t>
        <a:bodyPr/>
        <a:lstStyle/>
        <a:p>
          <a:r>
            <a:rPr lang="en-GB" dirty="0">
              <a:solidFill>
                <a:srgbClr val="C00000"/>
              </a:solidFill>
            </a:rPr>
            <a:t>Debt</a:t>
          </a:r>
          <a:r>
            <a:rPr lang="en-GB" dirty="0"/>
            <a:t> </a:t>
          </a:r>
        </a:p>
      </dgm:t>
    </dgm:pt>
    <dgm:pt modelId="{B821ABE7-3B47-4B95-BACB-6C6B6B41F68A}" type="parTrans" cxnId="{241BB4FC-F14E-4771-B5DD-FE4FBC1C29A1}">
      <dgm:prSet/>
      <dgm:spPr/>
      <dgm:t>
        <a:bodyPr/>
        <a:lstStyle/>
        <a:p>
          <a:endParaRPr lang="en-GB"/>
        </a:p>
      </dgm:t>
    </dgm:pt>
    <dgm:pt modelId="{73275B4D-16D6-4380-9E1F-1180A740D804}" type="sibTrans" cxnId="{241BB4FC-F14E-4771-B5DD-FE4FBC1C29A1}">
      <dgm:prSet/>
      <dgm:spPr/>
      <dgm:t>
        <a:bodyPr/>
        <a:lstStyle/>
        <a:p>
          <a:endParaRPr lang="en-GB"/>
        </a:p>
      </dgm:t>
    </dgm:pt>
    <dgm:pt modelId="{DA1C09D2-3DDD-44C2-9C12-1E1F30EFBE89}">
      <dgm:prSet phldrT="[Text]"/>
      <dgm:spPr>
        <a:solidFill>
          <a:srgbClr val="C00000">
            <a:alpha val="50000"/>
          </a:srgbClr>
        </a:solidFill>
      </dgm:spPr>
      <dgm:t>
        <a:bodyPr/>
        <a:lstStyle/>
        <a:p>
          <a:r>
            <a:rPr lang="en-GB" dirty="0">
              <a:solidFill>
                <a:schemeClr val="accent1">
                  <a:lumMod val="40000"/>
                  <a:lumOff val="60000"/>
                </a:schemeClr>
              </a:solidFill>
            </a:rPr>
            <a:t>Equity</a:t>
          </a:r>
        </a:p>
      </dgm:t>
    </dgm:pt>
    <dgm:pt modelId="{D9F45766-1E81-42D1-878C-AC5EE840D25E}" type="parTrans" cxnId="{8D7BCF71-3E5A-49FE-BD74-E26FA0CFF332}">
      <dgm:prSet/>
      <dgm:spPr/>
      <dgm:t>
        <a:bodyPr/>
        <a:lstStyle/>
        <a:p>
          <a:endParaRPr lang="en-GB"/>
        </a:p>
      </dgm:t>
    </dgm:pt>
    <dgm:pt modelId="{CEA7AF5A-2DD9-4223-BBB0-30F06FE7CBC9}" type="sibTrans" cxnId="{8D7BCF71-3E5A-49FE-BD74-E26FA0CFF332}">
      <dgm:prSet/>
      <dgm:spPr/>
      <dgm:t>
        <a:bodyPr/>
        <a:lstStyle/>
        <a:p>
          <a:endParaRPr lang="en-GB"/>
        </a:p>
      </dgm:t>
    </dgm:pt>
    <dgm:pt modelId="{FBB5D684-183A-4C8E-8C41-9083C8B9C8CC}" type="pres">
      <dgm:prSet presAssocID="{ECB4D5C2-770D-4552-A59F-37B88C4BB9E3}" presName="compositeShape" presStyleCnt="0">
        <dgm:presLayoutVars>
          <dgm:chMax val="7"/>
          <dgm:dir/>
          <dgm:resizeHandles val="exact"/>
        </dgm:presLayoutVars>
      </dgm:prSet>
      <dgm:spPr/>
    </dgm:pt>
    <dgm:pt modelId="{9B80C8BD-7D4B-4D60-BA49-9708335C8207}" type="pres">
      <dgm:prSet presAssocID="{91D51257-D8A8-4A08-8F9C-48AB6981D147}" presName="circ1" presStyleLbl="vennNode1" presStyleIdx="0" presStyleCnt="2" custLinFactNeighborX="-39036" custLinFactNeighborY="11480"/>
      <dgm:spPr/>
    </dgm:pt>
    <dgm:pt modelId="{6E8373C7-7CC9-4F99-921A-55E179F360AD}" type="pres">
      <dgm:prSet presAssocID="{91D51257-D8A8-4A08-8F9C-48AB6981D147}" presName="circ1Tx" presStyleLbl="revTx" presStyleIdx="0" presStyleCnt="0">
        <dgm:presLayoutVars>
          <dgm:chMax val="0"/>
          <dgm:chPref val="0"/>
          <dgm:bulletEnabled val="1"/>
        </dgm:presLayoutVars>
      </dgm:prSet>
      <dgm:spPr/>
    </dgm:pt>
    <dgm:pt modelId="{ECDFDFE4-D531-4074-9395-01096DFFE3F6}" type="pres">
      <dgm:prSet presAssocID="{DA1C09D2-3DDD-44C2-9C12-1E1F30EFBE89}" presName="circ2" presStyleLbl="vennNode1" presStyleIdx="1" presStyleCnt="2" custLinFactNeighborX="-6248" custLinFactNeighborY="0"/>
      <dgm:spPr/>
    </dgm:pt>
    <dgm:pt modelId="{1D4A24D6-22EF-4600-8BA4-A374D1EB6F68}" type="pres">
      <dgm:prSet presAssocID="{DA1C09D2-3DDD-44C2-9C12-1E1F30EFBE89}" presName="circ2Tx" presStyleLbl="revTx" presStyleIdx="0" presStyleCnt="0">
        <dgm:presLayoutVars>
          <dgm:chMax val="0"/>
          <dgm:chPref val="0"/>
          <dgm:bulletEnabled val="1"/>
        </dgm:presLayoutVars>
      </dgm:prSet>
      <dgm:spPr/>
    </dgm:pt>
  </dgm:ptLst>
  <dgm:cxnLst>
    <dgm:cxn modelId="{412FFA23-B6CD-493F-B838-0156D487B2F9}" type="presOf" srcId="{DA1C09D2-3DDD-44C2-9C12-1E1F30EFBE89}" destId="{ECDFDFE4-D531-4074-9395-01096DFFE3F6}" srcOrd="0" destOrd="0" presId="urn:microsoft.com/office/officeart/2005/8/layout/venn1"/>
    <dgm:cxn modelId="{5F1EDC35-76D6-46CB-AD11-F5B24B9206B6}" type="presOf" srcId="{91D51257-D8A8-4A08-8F9C-48AB6981D147}" destId="{9B80C8BD-7D4B-4D60-BA49-9708335C8207}" srcOrd="0" destOrd="0" presId="urn:microsoft.com/office/officeart/2005/8/layout/venn1"/>
    <dgm:cxn modelId="{0A23665C-11D2-4FA6-8911-0198D10C32B5}" type="presOf" srcId="{ECB4D5C2-770D-4552-A59F-37B88C4BB9E3}" destId="{FBB5D684-183A-4C8E-8C41-9083C8B9C8CC}" srcOrd="0" destOrd="0" presId="urn:microsoft.com/office/officeart/2005/8/layout/venn1"/>
    <dgm:cxn modelId="{8D7BCF71-3E5A-49FE-BD74-E26FA0CFF332}" srcId="{ECB4D5C2-770D-4552-A59F-37B88C4BB9E3}" destId="{DA1C09D2-3DDD-44C2-9C12-1E1F30EFBE89}" srcOrd="1" destOrd="0" parTransId="{D9F45766-1E81-42D1-878C-AC5EE840D25E}" sibTransId="{CEA7AF5A-2DD9-4223-BBB0-30F06FE7CBC9}"/>
    <dgm:cxn modelId="{11E817A1-6BE7-4EF5-B6DE-279DE894D092}" type="presOf" srcId="{91D51257-D8A8-4A08-8F9C-48AB6981D147}" destId="{6E8373C7-7CC9-4F99-921A-55E179F360AD}" srcOrd="1" destOrd="0" presId="urn:microsoft.com/office/officeart/2005/8/layout/venn1"/>
    <dgm:cxn modelId="{C6E9B8DA-F471-48EB-8C73-E63C0A14902A}" type="presOf" srcId="{DA1C09D2-3DDD-44C2-9C12-1E1F30EFBE89}" destId="{1D4A24D6-22EF-4600-8BA4-A374D1EB6F68}" srcOrd="1" destOrd="0" presId="urn:microsoft.com/office/officeart/2005/8/layout/venn1"/>
    <dgm:cxn modelId="{241BB4FC-F14E-4771-B5DD-FE4FBC1C29A1}" srcId="{ECB4D5C2-770D-4552-A59F-37B88C4BB9E3}" destId="{91D51257-D8A8-4A08-8F9C-48AB6981D147}" srcOrd="0" destOrd="0" parTransId="{B821ABE7-3B47-4B95-BACB-6C6B6B41F68A}" sibTransId="{73275B4D-16D6-4380-9E1F-1180A740D804}"/>
    <dgm:cxn modelId="{45B2FA9E-89B9-4DEE-9082-C90E47C25709}" type="presParOf" srcId="{FBB5D684-183A-4C8E-8C41-9083C8B9C8CC}" destId="{9B80C8BD-7D4B-4D60-BA49-9708335C8207}" srcOrd="0" destOrd="0" presId="urn:microsoft.com/office/officeart/2005/8/layout/venn1"/>
    <dgm:cxn modelId="{2A75B18C-9C2D-4896-8B2F-1C40C0C91B34}" type="presParOf" srcId="{FBB5D684-183A-4C8E-8C41-9083C8B9C8CC}" destId="{6E8373C7-7CC9-4F99-921A-55E179F360AD}" srcOrd="1" destOrd="0" presId="urn:microsoft.com/office/officeart/2005/8/layout/venn1"/>
    <dgm:cxn modelId="{16C8D21C-1351-474B-8442-8E2A53CE6E51}" type="presParOf" srcId="{FBB5D684-183A-4C8E-8C41-9083C8B9C8CC}" destId="{ECDFDFE4-D531-4074-9395-01096DFFE3F6}" srcOrd="2" destOrd="0" presId="urn:microsoft.com/office/officeart/2005/8/layout/venn1"/>
    <dgm:cxn modelId="{68B7CC12-8247-4291-B856-D49E757F76B9}" type="presParOf" srcId="{FBB5D684-183A-4C8E-8C41-9083C8B9C8CC}" destId="{1D4A24D6-22EF-4600-8BA4-A374D1EB6F68}"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A2C073-AD08-439E-B5BC-E5C47352004B}" type="doc">
      <dgm:prSet loTypeId="urn:microsoft.com/office/officeart/2005/8/layout/hierarchy3" loCatId="list" qsTypeId="urn:microsoft.com/office/officeart/2005/8/quickstyle/simple1" qsCatId="simple" csTypeId="urn:microsoft.com/office/officeart/2005/8/colors/colorful3" csCatId="colorful" phldr="1"/>
      <dgm:spPr/>
      <dgm:t>
        <a:bodyPr/>
        <a:lstStyle/>
        <a:p>
          <a:endParaRPr lang="en-GB"/>
        </a:p>
      </dgm:t>
    </dgm:pt>
    <dgm:pt modelId="{11ABAC6B-B8F2-46F7-B3A2-00EBAC7A8800}">
      <dgm:prSet phldrT="[Text]" custT="1"/>
      <dgm:spPr>
        <a:solidFill>
          <a:srgbClr val="00B0F0"/>
        </a:solidFill>
      </dgm:spPr>
      <dgm:t>
        <a:bodyPr/>
        <a:lstStyle/>
        <a:p>
          <a:r>
            <a:rPr lang="en-GB" sz="3600" b="0" dirty="0"/>
            <a:t>Internal</a:t>
          </a:r>
        </a:p>
      </dgm:t>
    </dgm:pt>
    <dgm:pt modelId="{E4E3C33C-3F75-4787-8D09-43CC4EDCB962}" type="parTrans" cxnId="{74622800-3AD0-49EE-A655-00E84F7CD7E9}">
      <dgm:prSet/>
      <dgm:spPr/>
      <dgm:t>
        <a:bodyPr/>
        <a:lstStyle/>
        <a:p>
          <a:endParaRPr lang="en-GB" b="1"/>
        </a:p>
      </dgm:t>
    </dgm:pt>
    <dgm:pt modelId="{B373BFEB-1043-4B84-978C-C8ED60BD35E8}" type="sibTrans" cxnId="{74622800-3AD0-49EE-A655-00E84F7CD7E9}">
      <dgm:prSet/>
      <dgm:spPr/>
      <dgm:t>
        <a:bodyPr/>
        <a:lstStyle/>
        <a:p>
          <a:endParaRPr lang="en-GB" b="1"/>
        </a:p>
      </dgm:t>
    </dgm:pt>
    <dgm:pt modelId="{8E194DE4-A0DA-4FE6-B0E4-752BD8D39AFE}">
      <dgm:prSet phldrT="[Text]" custT="1"/>
      <dgm:spPr>
        <a:solidFill>
          <a:srgbClr val="00B0F0">
            <a:alpha val="90000"/>
          </a:srgbClr>
        </a:solidFill>
      </dgm:spPr>
      <dgm:t>
        <a:bodyPr/>
        <a:lstStyle/>
        <a:p>
          <a:pPr algn="ctr"/>
          <a:r>
            <a:rPr lang="en-GB" sz="2400" b="1" dirty="0">
              <a:solidFill>
                <a:schemeClr val="accent4">
                  <a:lumMod val="75000"/>
                </a:schemeClr>
              </a:solidFill>
              <a:latin typeface="Calibri" pitchFamily="34" charset="0"/>
              <a:cs typeface="Calibri" pitchFamily="34" charset="0"/>
            </a:rPr>
            <a:t>Owners’ savings</a:t>
          </a:r>
        </a:p>
        <a:p>
          <a:pPr algn="ctr"/>
          <a:r>
            <a:rPr lang="en-GB" sz="2400" b="1" dirty="0">
              <a:solidFill>
                <a:schemeClr val="accent4">
                  <a:lumMod val="75000"/>
                </a:schemeClr>
              </a:solidFill>
              <a:latin typeface="Calibri" pitchFamily="34" charset="0"/>
              <a:cs typeface="Calibri" pitchFamily="34" charset="0"/>
            </a:rPr>
            <a:t>Family loans?</a:t>
          </a:r>
        </a:p>
        <a:p>
          <a:pPr algn="ctr"/>
          <a:r>
            <a:rPr lang="en-GB" sz="2400" b="1" dirty="0">
              <a:solidFill>
                <a:schemeClr val="accent4">
                  <a:lumMod val="75000"/>
                </a:schemeClr>
              </a:solidFill>
              <a:latin typeface="Calibri" pitchFamily="34" charset="0"/>
              <a:cs typeface="Calibri" pitchFamily="34" charset="0"/>
            </a:rPr>
            <a:t>Retained Profits</a:t>
          </a:r>
        </a:p>
        <a:p>
          <a:pPr algn="ctr"/>
          <a:r>
            <a:rPr lang="en-GB" sz="2400" b="1" dirty="0">
              <a:solidFill>
                <a:schemeClr val="accent4">
                  <a:lumMod val="75000"/>
                </a:schemeClr>
              </a:solidFill>
              <a:latin typeface="Calibri" pitchFamily="34" charset="0"/>
              <a:cs typeface="Calibri" pitchFamily="34" charset="0"/>
            </a:rPr>
            <a:t>Sale of assets</a:t>
          </a:r>
        </a:p>
        <a:p>
          <a:pPr algn="ctr"/>
          <a:r>
            <a:rPr lang="en-GB" sz="2400" b="1" dirty="0">
              <a:solidFill>
                <a:schemeClr val="accent4">
                  <a:lumMod val="75000"/>
                </a:schemeClr>
              </a:solidFill>
              <a:latin typeface="Calibri" pitchFamily="34" charset="0"/>
              <a:cs typeface="Calibri" pitchFamily="34" charset="0"/>
            </a:rPr>
            <a:t>Sale and Leaseback</a:t>
          </a:r>
        </a:p>
      </dgm:t>
    </dgm:pt>
    <dgm:pt modelId="{21A6C1CC-C72A-4E10-B073-86796B2B8104}" type="parTrans" cxnId="{C29933CA-7171-4301-8E31-F4D6B555FE96}">
      <dgm:prSet/>
      <dgm:spPr>
        <a:ln>
          <a:noFill/>
        </a:ln>
      </dgm:spPr>
      <dgm:t>
        <a:bodyPr/>
        <a:lstStyle/>
        <a:p>
          <a:endParaRPr lang="en-GB" b="1"/>
        </a:p>
      </dgm:t>
    </dgm:pt>
    <dgm:pt modelId="{401D26B0-C76A-4FED-B19B-C23C03322292}" type="sibTrans" cxnId="{C29933CA-7171-4301-8E31-F4D6B555FE96}">
      <dgm:prSet/>
      <dgm:spPr/>
      <dgm:t>
        <a:bodyPr/>
        <a:lstStyle/>
        <a:p>
          <a:endParaRPr lang="en-GB" b="1"/>
        </a:p>
      </dgm:t>
    </dgm:pt>
    <dgm:pt modelId="{BE3C89AD-B9CD-42BD-BC61-3687ECE1DE40}" type="pres">
      <dgm:prSet presAssocID="{C7A2C073-AD08-439E-B5BC-E5C47352004B}" presName="diagram" presStyleCnt="0">
        <dgm:presLayoutVars>
          <dgm:chPref val="1"/>
          <dgm:dir/>
          <dgm:animOne val="branch"/>
          <dgm:animLvl val="lvl"/>
          <dgm:resizeHandles/>
        </dgm:presLayoutVars>
      </dgm:prSet>
      <dgm:spPr/>
    </dgm:pt>
    <dgm:pt modelId="{B5AFC169-6C1B-48CE-95FC-9B0EF0FCDE71}" type="pres">
      <dgm:prSet presAssocID="{11ABAC6B-B8F2-46F7-B3A2-00EBAC7A8800}" presName="root" presStyleCnt="0"/>
      <dgm:spPr/>
    </dgm:pt>
    <dgm:pt modelId="{CF383362-0A8F-4181-AA8B-66E6DB02D906}" type="pres">
      <dgm:prSet presAssocID="{11ABAC6B-B8F2-46F7-B3A2-00EBAC7A8800}" presName="rootComposite" presStyleCnt="0"/>
      <dgm:spPr/>
    </dgm:pt>
    <dgm:pt modelId="{01F22602-6A26-4F99-8DCB-2720C0966B3D}" type="pres">
      <dgm:prSet presAssocID="{11ABAC6B-B8F2-46F7-B3A2-00EBAC7A8800}" presName="rootText" presStyleLbl="node1" presStyleIdx="0" presStyleCnt="1" custScaleX="95640" custScaleY="40368" custLinFactNeighborX="1635" custLinFactNeighborY="-41159"/>
      <dgm:spPr/>
    </dgm:pt>
    <dgm:pt modelId="{D4BACF17-9BBC-49AF-880A-5A8279DA9C59}" type="pres">
      <dgm:prSet presAssocID="{11ABAC6B-B8F2-46F7-B3A2-00EBAC7A8800}" presName="rootConnector" presStyleLbl="node1" presStyleIdx="0" presStyleCnt="1"/>
      <dgm:spPr/>
    </dgm:pt>
    <dgm:pt modelId="{81B52CA6-477E-43AB-BFA9-130DD64FA8E6}" type="pres">
      <dgm:prSet presAssocID="{11ABAC6B-B8F2-46F7-B3A2-00EBAC7A8800}" presName="childShape" presStyleCnt="0"/>
      <dgm:spPr/>
    </dgm:pt>
    <dgm:pt modelId="{315C00EB-9B49-46A1-9463-E9C7C3A2E52D}" type="pres">
      <dgm:prSet presAssocID="{21A6C1CC-C72A-4E10-B073-86796B2B8104}" presName="Name13" presStyleLbl="parChTrans1D2" presStyleIdx="0" presStyleCnt="1"/>
      <dgm:spPr/>
    </dgm:pt>
    <dgm:pt modelId="{B44CBECA-BC50-41EF-9F12-BCCAD5E7A6EC}" type="pres">
      <dgm:prSet presAssocID="{8E194DE4-A0DA-4FE6-B0E4-752BD8D39AFE}" presName="childText" presStyleLbl="bgAcc1" presStyleIdx="0" presStyleCnt="1" custScaleX="108891" custScaleY="127251" custLinFactNeighborX="-14149" custLinFactNeighborY="-32684">
        <dgm:presLayoutVars>
          <dgm:bulletEnabled val="1"/>
        </dgm:presLayoutVars>
      </dgm:prSet>
      <dgm:spPr/>
    </dgm:pt>
  </dgm:ptLst>
  <dgm:cxnLst>
    <dgm:cxn modelId="{74622800-3AD0-49EE-A655-00E84F7CD7E9}" srcId="{C7A2C073-AD08-439E-B5BC-E5C47352004B}" destId="{11ABAC6B-B8F2-46F7-B3A2-00EBAC7A8800}" srcOrd="0" destOrd="0" parTransId="{E4E3C33C-3F75-4787-8D09-43CC4EDCB962}" sibTransId="{B373BFEB-1043-4B84-978C-C8ED60BD35E8}"/>
    <dgm:cxn modelId="{5F47F46E-8ACE-490B-880A-0976561192E9}" type="presOf" srcId="{21A6C1CC-C72A-4E10-B073-86796B2B8104}" destId="{315C00EB-9B49-46A1-9463-E9C7C3A2E52D}" srcOrd="0" destOrd="0" presId="urn:microsoft.com/office/officeart/2005/8/layout/hierarchy3"/>
    <dgm:cxn modelId="{D2CA2258-C635-4771-90CA-C3EDF0F37635}" type="presOf" srcId="{8E194DE4-A0DA-4FE6-B0E4-752BD8D39AFE}" destId="{B44CBECA-BC50-41EF-9F12-BCCAD5E7A6EC}" srcOrd="0" destOrd="0" presId="urn:microsoft.com/office/officeart/2005/8/layout/hierarchy3"/>
    <dgm:cxn modelId="{D0AE6C90-6908-498D-90FB-EC578DB5AB88}" type="presOf" srcId="{11ABAC6B-B8F2-46F7-B3A2-00EBAC7A8800}" destId="{D4BACF17-9BBC-49AF-880A-5A8279DA9C59}" srcOrd="1" destOrd="0" presId="urn:microsoft.com/office/officeart/2005/8/layout/hierarchy3"/>
    <dgm:cxn modelId="{4F3EF19E-68A8-4B74-8D42-F0C2CBCAA906}" type="presOf" srcId="{11ABAC6B-B8F2-46F7-B3A2-00EBAC7A8800}" destId="{01F22602-6A26-4F99-8DCB-2720C0966B3D}" srcOrd="0" destOrd="0" presId="urn:microsoft.com/office/officeart/2005/8/layout/hierarchy3"/>
    <dgm:cxn modelId="{825CFCAE-539C-4224-95EA-458CF2EC6048}" type="presOf" srcId="{C7A2C073-AD08-439E-B5BC-E5C47352004B}" destId="{BE3C89AD-B9CD-42BD-BC61-3687ECE1DE40}" srcOrd="0" destOrd="0" presId="urn:microsoft.com/office/officeart/2005/8/layout/hierarchy3"/>
    <dgm:cxn modelId="{C29933CA-7171-4301-8E31-F4D6B555FE96}" srcId="{11ABAC6B-B8F2-46F7-B3A2-00EBAC7A8800}" destId="{8E194DE4-A0DA-4FE6-B0E4-752BD8D39AFE}" srcOrd="0" destOrd="0" parTransId="{21A6C1CC-C72A-4E10-B073-86796B2B8104}" sibTransId="{401D26B0-C76A-4FED-B19B-C23C03322292}"/>
    <dgm:cxn modelId="{6B818132-BC19-437B-A04F-84ECBA1C1F3B}" type="presParOf" srcId="{BE3C89AD-B9CD-42BD-BC61-3687ECE1DE40}" destId="{B5AFC169-6C1B-48CE-95FC-9B0EF0FCDE71}" srcOrd="0" destOrd="0" presId="urn:microsoft.com/office/officeart/2005/8/layout/hierarchy3"/>
    <dgm:cxn modelId="{230E23F7-67BD-4829-B270-17A473F7AE36}" type="presParOf" srcId="{B5AFC169-6C1B-48CE-95FC-9B0EF0FCDE71}" destId="{CF383362-0A8F-4181-AA8B-66E6DB02D906}" srcOrd="0" destOrd="0" presId="urn:microsoft.com/office/officeart/2005/8/layout/hierarchy3"/>
    <dgm:cxn modelId="{0C8AF628-E844-4817-9F26-4D39FFEC2CA2}" type="presParOf" srcId="{CF383362-0A8F-4181-AA8B-66E6DB02D906}" destId="{01F22602-6A26-4F99-8DCB-2720C0966B3D}" srcOrd="0" destOrd="0" presId="urn:microsoft.com/office/officeart/2005/8/layout/hierarchy3"/>
    <dgm:cxn modelId="{DCA8E6F0-3463-4A37-86B0-AD70ED2D2EE5}" type="presParOf" srcId="{CF383362-0A8F-4181-AA8B-66E6DB02D906}" destId="{D4BACF17-9BBC-49AF-880A-5A8279DA9C59}" srcOrd="1" destOrd="0" presId="urn:microsoft.com/office/officeart/2005/8/layout/hierarchy3"/>
    <dgm:cxn modelId="{951BD101-A03A-42B3-8E7F-6F6F7D43DDAC}" type="presParOf" srcId="{B5AFC169-6C1B-48CE-95FC-9B0EF0FCDE71}" destId="{81B52CA6-477E-43AB-BFA9-130DD64FA8E6}" srcOrd="1" destOrd="0" presId="urn:microsoft.com/office/officeart/2005/8/layout/hierarchy3"/>
    <dgm:cxn modelId="{B431E28E-3F33-4A62-969A-499F62C0665A}" type="presParOf" srcId="{81B52CA6-477E-43AB-BFA9-130DD64FA8E6}" destId="{315C00EB-9B49-46A1-9463-E9C7C3A2E52D}" srcOrd="0" destOrd="0" presId="urn:microsoft.com/office/officeart/2005/8/layout/hierarchy3"/>
    <dgm:cxn modelId="{498CC9CF-F98B-40A1-A975-10AF192E7D8D}" type="presParOf" srcId="{81B52CA6-477E-43AB-BFA9-130DD64FA8E6}" destId="{B44CBECA-BC50-41EF-9F12-BCCAD5E7A6EC}"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AC2C68-1448-4AF2-8BED-C5C9BE1D60A6}" type="doc">
      <dgm:prSet loTypeId="urn:microsoft.com/office/officeart/2005/8/layout/hierarchy3" loCatId="list" qsTypeId="urn:microsoft.com/office/officeart/2005/8/quickstyle/simple1" qsCatId="simple" csTypeId="urn:microsoft.com/office/officeart/2005/8/colors/colorful4" csCatId="colorful" phldr="1"/>
      <dgm:spPr/>
      <dgm:t>
        <a:bodyPr/>
        <a:lstStyle/>
        <a:p>
          <a:endParaRPr lang="en-GB"/>
        </a:p>
      </dgm:t>
    </dgm:pt>
    <dgm:pt modelId="{45E34C4E-0939-4E9B-8D50-6F4DB655BA03}">
      <dgm:prSet phldrT="[Text]" custT="1"/>
      <dgm:spPr/>
      <dgm:t>
        <a:bodyPr/>
        <a:lstStyle/>
        <a:p>
          <a:r>
            <a:rPr lang="en-GB" sz="3600" b="0" dirty="0">
              <a:latin typeface="Calibri" pitchFamily="34" charset="0"/>
              <a:cs typeface="Calibri" pitchFamily="34" charset="0"/>
            </a:rPr>
            <a:t>External</a:t>
          </a:r>
        </a:p>
      </dgm:t>
    </dgm:pt>
    <dgm:pt modelId="{32347580-93DA-4172-9FB0-7315DCF9A8CC}" type="parTrans" cxnId="{017A30B6-A042-47A8-95ED-415338248452}">
      <dgm:prSet/>
      <dgm:spPr/>
      <dgm:t>
        <a:bodyPr/>
        <a:lstStyle/>
        <a:p>
          <a:endParaRPr lang="en-GB" b="0">
            <a:solidFill>
              <a:schemeClr val="tx1"/>
            </a:solidFill>
          </a:endParaRPr>
        </a:p>
      </dgm:t>
    </dgm:pt>
    <dgm:pt modelId="{6C82278A-AD87-440A-B402-92EBFD87CD25}" type="sibTrans" cxnId="{017A30B6-A042-47A8-95ED-415338248452}">
      <dgm:prSet/>
      <dgm:spPr/>
      <dgm:t>
        <a:bodyPr/>
        <a:lstStyle/>
        <a:p>
          <a:endParaRPr lang="en-GB" b="0">
            <a:solidFill>
              <a:schemeClr val="tx1"/>
            </a:solidFill>
          </a:endParaRPr>
        </a:p>
      </dgm:t>
    </dgm:pt>
    <dgm:pt modelId="{58D1D245-E6A8-49EF-A09D-A4D5D33CEFCD}">
      <dgm:prSet phldrT="[Text]" custT="1"/>
      <dgm:spPr>
        <a:solidFill>
          <a:schemeClr val="accent4">
            <a:lumMod val="75000"/>
            <a:alpha val="90000"/>
          </a:schemeClr>
        </a:solidFill>
      </dgm:spPr>
      <dgm:t>
        <a:bodyPr/>
        <a:lstStyle/>
        <a:p>
          <a:pPr algn="ctr"/>
          <a:r>
            <a:rPr lang="en-GB" sz="2400" b="1" dirty="0">
              <a:solidFill>
                <a:srgbClr val="ABE1FF"/>
              </a:solidFill>
              <a:latin typeface="Calibri" pitchFamily="34" charset="0"/>
              <a:cs typeface="Calibri" pitchFamily="34" charset="0"/>
            </a:rPr>
            <a:t>Bank Overdraft</a:t>
          </a:r>
        </a:p>
        <a:p>
          <a:pPr algn="ctr"/>
          <a:r>
            <a:rPr lang="en-GB" sz="2400" b="1" dirty="0">
              <a:solidFill>
                <a:srgbClr val="ABE1FF"/>
              </a:solidFill>
              <a:latin typeface="Calibri" pitchFamily="34" charset="0"/>
              <a:cs typeface="Calibri" pitchFamily="34" charset="0"/>
            </a:rPr>
            <a:t>Bank Loan</a:t>
          </a:r>
        </a:p>
        <a:p>
          <a:pPr algn="ctr"/>
          <a:r>
            <a:rPr lang="en-GB" sz="2400" b="1" dirty="0">
              <a:solidFill>
                <a:srgbClr val="ABE1FF"/>
              </a:solidFill>
              <a:latin typeface="Calibri" pitchFamily="34" charset="0"/>
              <a:cs typeface="Calibri" pitchFamily="34" charset="0"/>
            </a:rPr>
            <a:t>Debentures</a:t>
          </a:r>
        </a:p>
        <a:p>
          <a:pPr algn="ctr"/>
          <a:r>
            <a:rPr lang="en-GB" sz="2400" b="1" dirty="0">
              <a:solidFill>
                <a:srgbClr val="ABE1FF"/>
              </a:solidFill>
              <a:latin typeface="Calibri" pitchFamily="34" charset="0"/>
              <a:cs typeface="Calibri" pitchFamily="34" charset="0"/>
            </a:rPr>
            <a:t>Share Capital</a:t>
          </a:r>
        </a:p>
        <a:p>
          <a:pPr algn="ctr"/>
          <a:r>
            <a:rPr lang="en-GB" sz="2400" b="1" dirty="0">
              <a:solidFill>
                <a:srgbClr val="ABE1FF"/>
              </a:solidFill>
              <a:latin typeface="Calibri" pitchFamily="34" charset="0"/>
              <a:cs typeface="Calibri" pitchFamily="34" charset="0"/>
            </a:rPr>
            <a:t>Venture Capital</a:t>
          </a:r>
        </a:p>
        <a:p>
          <a:pPr algn="l"/>
          <a:endParaRPr lang="en-GB" sz="2400" b="1" dirty="0">
            <a:latin typeface="Calibri" pitchFamily="34" charset="0"/>
            <a:cs typeface="Calibri" pitchFamily="34" charset="0"/>
          </a:endParaRPr>
        </a:p>
      </dgm:t>
    </dgm:pt>
    <dgm:pt modelId="{D8C198A1-A1DE-434D-A6C7-6DC30BF4BCCB}" type="parTrans" cxnId="{BBCBDC0E-C04A-45F7-AFCE-CD14811BBD0B}">
      <dgm:prSet/>
      <dgm:spPr>
        <a:ln>
          <a:noFill/>
        </a:ln>
      </dgm:spPr>
      <dgm:t>
        <a:bodyPr/>
        <a:lstStyle/>
        <a:p>
          <a:endParaRPr lang="en-GB" b="0">
            <a:solidFill>
              <a:schemeClr val="tx1"/>
            </a:solidFill>
          </a:endParaRPr>
        </a:p>
      </dgm:t>
    </dgm:pt>
    <dgm:pt modelId="{D97CED53-4951-4C9B-84A1-807FB32EDD0B}" type="sibTrans" cxnId="{BBCBDC0E-C04A-45F7-AFCE-CD14811BBD0B}">
      <dgm:prSet/>
      <dgm:spPr/>
      <dgm:t>
        <a:bodyPr/>
        <a:lstStyle/>
        <a:p>
          <a:endParaRPr lang="en-GB" b="0">
            <a:solidFill>
              <a:schemeClr val="tx1"/>
            </a:solidFill>
          </a:endParaRPr>
        </a:p>
      </dgm:t>
    </dgm:pt>
    <dgm:pt modelId="{53186BEB-E416-47E1-A50B-BC4B21D2B806}">
      <dgm:prSet phldrT="[Text]" custT="1"/>
      <dgm:spPr>
        <a:solidFill>
          <a:schemeClr val="accent4">
            <a:lumMod val="75000"/>
            <a:alpha val="90000"/>
          </a:schemeClr>
        </a:solidFill>
      </dgm:spPr>
      <dgm:t>
        <a:bodyPr/>
        <a:lstStyle/>
        <a:p>
          <a:pPr algn="l"/>
          <a:endParaRPr lang="en-GB" sz="2400" b="1" dirty="0">
            <a:latin typeface="Calibri" pitchFamily="34" charset="0"/>
            <a:cs typeface="Calibri" pitchFamily="34" charset="0"/>
          </a:endParaRPr>
        </a:p>
      </dgm:t>
    </dgm:pt>
    <dgm:pt modelId="{278C5BC1-9C66-407C-B000-AEDC1F289078}" type="parTrans" cxnId="{93A14607-54FE-426E-92B0-22012A7947CB}">
      <dgm:prSet/>
      <dgm:spPr/>
      <dgm:t>
        <a:bodyPr/>
        <a:lstStyle/>
        <a:p>
          <a:endParaRPr lang="en-GB"/>
        </a:p>
      </dgm:t>
    </dgm:pt>
    <dgm:pt modelId="{EBD2066B-C4D6-45A4-8918-B51F1B303A2D}" type="sibTrans" cxnId="{93A14607-54FE-426E-92B0-22012A7947CB}">
      <dgm:prSet/>
      <dgm:spPr/>
      <dgm:t>
        <a:bodyPr/>
        <a:lstStyle/>
        <a:p>
          <a:endParaRPr lang="en-GB"/>
        </a:p>
      </dgm:t>
    </dgm:pt>
    <dgm:pt modelId="{E822E7E8-C98F-4DD4-A071-633C9FEEB171}" type="pres">
      <dgm:prSet presAssocID="{EAAC2C68-1448-4AF2-8BED-C5C9BE1D60A6}" presName="diagram" presStyleCnt="0">
        <dgm:presLayoutVars>
          <dgm:chPref val="1"/>
          <dgm:dir/>
          <dgm:animOne val="branch"/>
          <dgm:animLvl val="lvl"/>
          <dgm:resizeHandles/>
        </dgm:presLayoutVars>
      </dgm:prSet>
      <dgm:spPr/>
    </dgm:pt>
    <dgm:pt modelId="{6D19CDA1-0FEE-40BF-88C3-7C91F469C0C0}" type="pres">
      <dgm:prSet presAssocID="{45E34C4E-0939-4E9B-8D50-6F4DB655BA03}" presName="root" presStyleCnt="0"/>
      <dgm:spPr/>
    </dgm:pt>
    <dgm:pt modelId="{C58440BF-A0C2-49A2-A6DB-373685CCA61A}" type="pres">
      <dgm:prSet presAssocID="{45E34C4E-0939-4E9B-8D50-6F4DB655BA03}" presName="rootComposite" presStyleCnt="0"/>
      <dgm:spPr/>
    </dgm:pt>
    <dgm:pt modelId="{8350C771-640A-4256-AFAA-06D2883D7339}" type="pres">
      <dgm:prSet presAssocID="{45E34C4E-0939-4E9B-8D50-6F4DB655BA03}" presName="rootText" presStyleLbl="node1" presStyleIdx="0" presStyleCnt="1" custScaleX="111668" custScaleY="39338" custLinFactNeighborX="-575" custLinFactNeighborY="-67042"/>
      <dgm:spPr/>
    </dgm:pt>
    <dgm:pt modelId="{781FE004-DF92-4648-A5F6-AF22A7B7884F}" type="pres">
      <dgm:prSet presAssocID="{45E34C4E-0939-4E9B-8D50-6F4DB655BA03}" presName="rootConnector" presStyleLbl="node1" presStyleIdx="0" presStyleCnt="1"/>
      <dgm:spPr/>
    </dgm:pt>
    <dgm:pt modelId="{7386E6F4-44C9-4F2C-961E-3875294B367A}" type="pres">
      <dgm:prSet presAssocID="{45E34C4E-0939-4E9B-8D50-6F4DB655BA03}" presName="childShape" presStyleCnt="0"/>
      <dgm:spPr/>
    </dgm:pt>
    <dgm:pt modelId="{79AB5805-E299-4FD0-B2A8-7B276DD9C9D1}" type="pres">
      <dgm:prSet presAssocID="{D8C198A1-A1DE-434D-A6C7-6DC30BF4BCCB}" presName="Name13" presStyleLbl="parChTrans1D2" presStyleIdx="0" presStyleCnt="1"/>
      <dgm:spPr/>
    </dgm:pt>
    <dgm:pt modelId="{588ED757-4938-4702-976B-91292B680883}" type="pres">
      <dgm:prSet presAssocID="{58D1D245-E6A8-49EF-A09D-A4D5D33CEFCD}" presName="childText" presStyleLbl="bgAcc1" presStyleIdx="0" presStyleCnt="1" custScaleX="135166" custScaleY="146018" custLinFactNeighborX="-24486" custLinFactNeighborY="-35189">
        <dgm:presLayoutVars>
          <dgm:bulletEnabled val="1"/>
        </dgm:presLayoutVars>
      </dgm:prSet>
      <dgm:spPr/>
    </dgm:pt>
  </dgm:ptLst>
  <dgm:cxnLst>
    <dgm:cxn modelId="{C5033E06-3861-4390-B19D-D7D705380F7D}" type="presOf" srcId="{45E34C4E-0939-4E9B-8D50-6F4DB655BA03}" destId="{781FE004-DF92-4648-A5F6-AF22A7B7884F}" srcOrd="1" destOrd="0" presId="urn:microsoft.com/office/officeart/2005/8/layout/hierarchy3"/>
    <dgm:cxn modelId="{93A14607-54FE-426E-92B0-22012A7947CB}" srcId="{58D1D245-E6A8-49EF-A09D-A4D5D33CEFCD}" destId="{53186BEB-E416-47E1-A50B-BC4B21D2B806}" srcOrd="0" destOrd="0" parTransId="{278C5BC1-9C66-407C-B000-AEDC1F289078}" sibTransId="{EBD2066B-C4D6-45A4-8918-B51F1B303A2D}"/>
    <dgm:cxn modelId="{BBCBDC0E-C04A-45F7-AFCE-CD14811BBD0B}" srcId="{45E34C4E-0939-4E9B-8D50-6F4DB655BA03}" destId="{58D1D245-E6A8-49EF-A09D-A4D5D33CEFCD}" srcOrd="0" destOrd="0" parTransId="{D8C198A1-A1DE-434D-A6C7-6DC30BF4BCCB}" sibTransId="{D97CED53-4951-4C9B-84A1-807FB32EDD0B}"/>
    <dgm:cxn modelId="{298FE394-8C6D-4CA0-BF03-614348036AE3}" type="presOf" srcId="{58D1D245-E6A8-49EF-A09D-A4D5D33CEFCD}" destId="{588ED757-4938-4702-976B-91292B680883}" srcOrd="0" destOrd="0" presId="urn:microsoft.com/office/officeart/2005/8/layout/hierarchy3"/>
    <dgm:cxn modelId="{017A30B6-A042-47A8-95ED-415338248452}" srcId="{EAAC2C68-1448-4AF2-8BED-C5C9BE1D60A6}" destId="{45E34C4E-0939-4E9B-8D50-6F4DB655BA03}" srcOrd="0" destOrd="0" parTransId="{32347580-93DA-4172-9FB0-7315DCF9A8CC}" sibTransId="{6C82278A-AD87-440A-B402-92EBFD87CD25}"/>
    <dgm:cxn modelId="{DCD25ED5-EEF8-4B8F-8E27-9FF954DA4A44}" type="presOf" srcId="{EAAC2C68-1448-4AF2-8BED-C5C9BE1D60A6}" destId="{E822E7E8-C98F-4DD4-A071-633C9FEEB171}" srcOrd="0" destOrd="0" presId="urn:microsoft.com/office/officeart/2005/8/layout/hierarchy3"/>
    <dgm:cxn modelId="{8D46A6DF-C43C-4C73-BEA9-237EA65AF2B9}" type="presOf" srcId="{53186BEB-E416-47E1-A50B-BC4B21D2B806}" destId="{588ED757-4938-4702-976B-91292B680883}" srcOrd="0" destOrd="1" presId="urn:microsoft.com/office/officeart/2005/8/layout/hierarchy3"/>
    <dgm:cxn modelId="{3E947BE1-FCF3-40B3-8013-5954A05CCA07}" type="presOf" srcId="{D8C198A1-A1DE-434D-A6C7-6DC30BF4BCCB}" destId="{79AB5805-E299-4FD0-B2A8-7B276DD9C9D1}" srcOrd="0" destOrd="0" presId="urn:microsoft.com/office/officeart/2005/8/layout/hierarchy3"/>
    <dgm:cxn modelId="{65E84CFE-809F-48FE-920A-DA9DEB484E7B}" type="presOf" srcId="{45E34C4E-0939-4E9B-8D50-6F4DB655BA03}" destId="{8350C771-640A-4256-AFAA-06D2883D7339}" srcOrd="0" destOrd="0" presId="urn:microsoft.com/office/officeart/2005/8/layout/hierarchy3"/>
    <dgm:cxn modelId="{6DD2A22B-2ECA-4102-86B0-02F0C62028EA}" type="presParOf" srcId="{E822E7E8-C98F-4DD4-A071-633C9FEEB171}" destId="{6D19CDA1-0FEE-40BF-88C3-7C91F469C0C0}" srcOrd="0" destOrd="0" presId="urn:microsoft.com/office/officeart/2005/8/layout/hierarchy3"/>
    <dgm:cxn modelId="{3A3DE0C2-4641-401F-8018-E2436B4864E6}" type="presParOf" srcId="{6D19CDA1-0FEE-40BF-88C3-7C91F469C0C0}" destId="{C58440BF-A0C2-49A2-A6DB-373685CCA61A}" srcOrd="0" destOrd="0" presId="urn:microsoft.com/office/officeart/2005/8/layout/hierarchy3"/>
    <dgm:cxn modelId="{50C99240-40F1-4CC2-BC26-64FF6150C7F6}" type="presParOf" srcId="{C58440BF-A0C2-49A2-A6DB-373685CCA61A}" destId="{8350C771-640A-4256-AFAA-06D2883D7339}" srcOrd="0" destOrd="0" presId="urn:microsoft.com/office/officeart/2005/8/layout/hierarchy3"/>
    <dgm:cxn modelId="{598BA41F-33F4-4F59-A5FF-9F9E96A5C934}" type="presParOf" srcId="{C58440BF-A0C2-49A2-A6DB-373685CCA61A}" destId="{781FE004-DF92-4648-A5F6-AF22A7B7884F}" srcOrd="1" destOrd="0" presId="urn:microsoft.com/office/officeart/2005/8/layout/hierarchy3"/>
    <dgm:cxn modelId="{F0A08FD1-1BBD-416D-96E5-218868F00532}" type="presParOf" srcId="{6D19CDA1-0FEE-40BF-88C3-7C91F469C0C0}" destId="{7386E6F4-44C9-4F2C-961E-3875294B367A}" srcOrd="1" destOrd="0" presId="urn:microsoft.com/office/officeart/2005/8/layout/hierarchy3"/>
    <dgm:cxn modelId="{62DD967F-6783-4266-9D83-1DE4CC2676D4}" type="presParOf" srcId="{7386E6F4-44C9-4F2C-961E-3875294B367A}" destId="{79AB5805-E299-4FD0-B2A8-7B276DD9C9D1}" srcOrd="0" destOrd="0" presId="urn:microsoft.com/office/officeart/2005/8/layout/hierarchy3"/>
    <dgm:cxn modelId="{2BEC21C7-5918-4581-8F36-799B3C2837DA}" type="presParOf" srcId="{7386E6F4-44C9-4F2C-961E-3875294B367A}" destId="{588ED757-4938-4702-976B-91292B680883}" srcOrd="1" destOrd="0" presId="urn:microsoft.com/office/officeart/2005/8/layout/hierarchy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4F888-F288-40A1-B0AF-40A40FE3FA9B}">
      <dsp:nvSpPr>
        <dsp:cNvPr id="0" name=""/>
        <dsp:cNvSpPr/>
      </dsp:nvSpPr>
      <dsp:spPr>
        <a:xfrm>
          <a:off x="0" y="703119"/>
          <a:ext cx="6346825" cy="529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BFCD3A-B57B-406B-89AA-5CFC59756079}">
      <dsp:nvSpPr>
        <dsp:cNvPr id="0" name=""/>
        <dsp:cNvSpPr/>
      </dsp:nvSpPr>
      <dsp:spPr>
        <a:xfrm>
          <a:off x="285648" y="340832"/>
          <a:ext cx="4442777" cy="6199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Calibri" pitchFamily="34" charset="0"/>
              <a:cs typeface="Calibri" pitchFamily="34" charset="0"/>
            </a:rPr>
            <a:t>Business set-up</a:t>
          </a:r>
        </a:p>
      </dsp:txBody>
      <dsp:txXfrm>
        <a:off x="315910" y="371094"/>
        <a:ext cx="4382253" cy="559396"/>
      </dsp:txXfrm>
    </dsp:sp>
    <dsp:sp modelId="{8D8271DE-4FE6-4F69-879B-B68D0DBA47BA}">
      <dsp:nvSpPr>
        <dsp:cNvPr id="0" name=""/>
        <dsp:cNvSpPr/>
      </dsp:nvSpPr>
      <dsp:spPr>
        <a:xfrm>
          <a:off x="0" y="1655680"/>
          <a:ext cx="6346825" cy="5292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3E14DBDE-1C59-4781-9C80-A74B59E6A4D0}">
      <dsp:nvSpPr>
        <dsp:cNvPr id="0" name=""/>
        <dsp:cNvSpPr/>
      </dsp:nvSpPr>
      <dsp:spPr>
        <a:xfrm>
          <a:off x="317341" y="1345719"/>
          <a:ext cx="4442777" cy="61992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Calibri" pitchFamily="34" charset="0"/>
              <a:cs typeface="Calibri" pitchFamily="34" charset="0"/>
            </a:rPr>
            <a:t>Day-to-Day trading [working capital]</a:t>
          </a:r>
        </a:p>
      </dsp:txBody>
      <dsp:txXfrm>
        <a:off x="347603" y="1375981"/>
        <a:ext cx="4382253" cy="559396"/>
      </dsp:txXfrm>
    </dsp:sp>
    <dsp:sp modelId="{55C9AE6C-6BD3-419A-984E-CDB5EA9D611E}">
      <dsp:nvSpPr>
        <dsp:cNvPr id="0" name=""/>
        <dsp:cNvSpPr/>
      </dsp:nvSpPr>
      <dsp:spPr>
        <a:xfrm>
          <a:off x="0" y="2608240"/>
          <a:ext cx="6346825" cy="5292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AF54796D-12C4-4A64-AB8B-2F043F7837D1}">
      <dsp:nvSpPr>
        <dsp:cNvPr id="0" name=""/>
        <dsp:cNvSpPr/>
      </dsp:nvSpPr>
      <dsp:spPr>
        <a:xfrm>
          <a:off x="317341" y="2298280"/>
          <a:ext cx="4442777" cy="61992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Calibri" pitchFamily="34" charset="0"/>
              <a:cs typeface="Calibri" pitchFamily="34" charset="0"/>
            </a:rPr>
            <a:t>Business growth</a:t>
          </a:r>
        </a:p>
      </dsp:txBody>
      <dsp:txXfrm>
        <a:off x="347603" y="2328542"/>
        <a:ext cx="4382253" cy="559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0C8BD-7D4B-4D60-BA49-9708335C8207}">
      <dsp:nvSpPr>
        <dsp:cNvPr id="0" name=""/>
        <dsp:cNvSpPr/>
      </dsp:nvSpPr>
      <dsp:spPr>
        <a:xfrm>
          <a:off x="0" y="18405"/>
          <a:ext cx="3364874" cy="3364874"/>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89200">
            <a:lnSpc>
              <a:spcPct val="90000"/>
            </a:lnSpc>
            <a:spcBef>
              <a:spcPct val="0"/>
            </a:spcBef>
            <a:spcAft>
              <a:spcPct val="35000"/>
            </a:spcAft>
            <a:buNone/>
          </a:pPr>
          <a:r>
            <a:rPr lang="en-GB" sz="5600" kern="1200" dirty="0">
              <a:solidFill>
                <a:srgbClr val="C00000"/>
              </a:solidFill>
            </a:rPr>
            <a:t>Debt</a:t>
          </a:r>
          <a:r>
            <a:rPr lang="en-GB" sz="5600" kern="1200" dirty="0"/>
            <a:t> </a:t>
          </a:r>
        </a:p>
      </dsp:txBody>
      <dsp:txXfrm>
        <a:off x="469869" y="415196"/>
        <a:ext cx="1940108" cy="2571292"/>
      </dsp:txXfrm>
    </dsp:sp>
    <dsp:sp modelId="{ECDFDFE4-D531-4074-9395-01096DFFE3F6}">
      <dsp:nvSpPr>
        <dsp:cNvPr id="0" name=""/>
        <dsp:cNvSpPr/>
      </dsp:nvSpPr>
      <dsp:spPr>
        <a:xfrm>
          <a:off x="2520292" y="9202"/>
          <a:ext cx="3364874" cy="3364874"/>
        </a:xfrm>
        <a:prstGeom prst="ellipse">
          <a:avLst/>
        </a:prstGeom>
        <a:solidFill>
          <a:srgbClr val="C00000">
            <a:alpha val="50000"/>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89200">
            <a:lnSpc>
              <a:spcPct val="90000"/>
            </a:lnSpc>
            <a:spcBef>
              <a:spcPct val="0"/>
            </a:spcBef>
            <a:spcAft>
              <a:spcPct val="35000"/>
            </a:spcAft>
            <a:buNone/>
          </a:pPr>
          <a:r>
            <a:rPr lang="en-GB" sz="5600" kern="1200" dirty="0">
              <a:solidFill>
                <a:schemeClr val="accent1">
                  <a:lumMod val="40000"/>
                  <a:lumOff val="60000"/>
                </a:schemeClr>
              </a:solidFill>
            </a:rPr>
            <a:t>Equity</a:t>
          </a:r>
        </a:p>
      </dsp:txBody>
      <dsp:txXfrm>
        <a:off x="3475189" y="405993"/>
        <a:ext cx="1940108" cy="25712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22602-6A26-4F99-8DCB-2720C0966B3D}">
      <dsp:nvSpPr>
        <dsp:cNvPr id="0" name=""/>
        <dsp:cNvSpPr/>
      </dsp:nvSpPr>
      <dsp:spPr>
        <a:xfrm>
          <a:off x="61663" y="0"/>
          <a:ext cx="3506664" cy="740051"/>
        </a:xfrm>
        <a:prstGeom prst="roundRect">
          <a:avLst>
            <a:gd name="adj" fmla="val 10000"/>
          </a:avLst>
        </a:prstGeom>
        <a:solidFill>
          <a:srgbClr val="00B0F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b="0" kern="1200" dirty="0"/>
            <a:t>Internal</a:t>
          </a:r>
        </a:p>
      </dsp:txBody>
      <dsp:txXfrm>
        <a:off x="83338" y="21675"/>
        <a:ext cx="3463314" cy="696701"/>
      </dsp:txXfrm>
    </dsp:sp>
    <dsp:sp modelId="{315C00EB-9B49-46A1-9463-E9C7C3A2E52D}">
      <dsp:nvSpPr>
        <dsp:cNvPr id="0" name=""/>
        <dsp:cNvSpPr/>
      </dsp:nvSpPr>
      <dsp:spPr>
        <a:xfrm>
          <a:off x="288026" y="740051"/>
          <a:ext cx="124302" cy="1656292"/>
        </a:xfrm>
        <a:custGeom>
          <a:avLst/>
          <a:gdLst/>
          <a:ahLst/>
          <a:cxnLst/>
          <a:rect l="0" t="0" r="0" b="0"/>
          <a:pathLst>
            <a:path>
              <a:moveTo>
                <a:pt x="124302" y="0"/>
              </a:moveTo>
              <a:lnTo>
                <a:pt x="0" y="1656292"/>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B44CBECA-BC50-41EF-9F12-BCCAD5E7A6EC}">
      <dsp:nvSpPr>
        <dsp:cNvPr id="0" name=""/>
        <dsp:cNvSpPr/>
      </dsp:nvSpPr>
      <dsp:spPr>
        <a:xfrm>
          <a:off x="288026" y="1229921"/>
          <a:ext cx="3194012" cy="2332844"/>
        </a:xfrm>
        <a:prstGeom prst="roundRect">
          <a:avLst>
            <a:gd name="adj" fmla="val 10000"/>
          </a:avLst>
        </a:prstGeom>
        <a:solidFill>
          <a:srgbClr val="00B0F0">
            <a:alpha val="90000"/>
          </a:srgb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accent4">
                  <a:lumMod val="75000"/>
                </a:schemeClr>
              </a:solidFill>
              <a:latin typeface="Calibri" pitchFamily="34" charset="0"/>
              <a:cs typeface="Calibri" pitchFamily="34" charset="0"/>
            </a:rPr>
            <a:t>Owners’ savings</a:t>
          </a:r>
        </a:p>
        <a:p>
          <a:pPr marL="0" lvl="0" indent="0" algn="ctr" defTabSz="1066800">
            <a:lnSpc>
              <a:spcPct val="90000"/>
            </a:lnSpc>
            <a:spcBef>
              <a:spcPct val="0"/>
            </a:spcBef>
            <a:spcAft>
              <a:spcPct val="35000"/>
            </a:spcAft>
            <a:buNone/>
          </a:pPr>
          <a:r>
            <a:rPr lang="en-GB" sz="2400" b="1" kern="1200" dirty="0">
              <a:solidFill>
                <a:schemeClr val="accent4">
                  <a:lumMod val="75000"/>
                </a:schemeClr>
              </a:solidFill>
              <a:latin typeface="Calibri" pitchFamily="34" charset="0"/>
              <a:cs typeface="Calibri" pitchFamily="34" charset="0"/>
            </a:rPr>
            <a:t>Family loans?</a:t>
          </a:r>
        </a:p>
        <a:p>
          <a:pPr marL="0" lvl="0" indent="0" algn="ctr" defTabSz="1066800">
            <a:lnSpc>
              <a:spcPct val="90000"/>
            </a:lnSpc>
            <a:spcBef>
              <a:spcPct val="0"/>
            </a:spcBef>
            <a:spcAft>
              <a:spcPct val="35000"/>
            </a:spcAft>
            <a:buNone/>
          </a:pPr>
          <a:r>
            <a:rPr lang="en-GB" sz="2400" b="1" kern="1200" dirty="0">
              <a:solidFill>
                <a:schemeClr val="accent4">
                  <a:lumMod val="75000"/>
                </a:schemeClr>
              </a:solidFill>
              <a:latin typeface="Calibri" pitchFamily="34" charset="0"/>
              <a:cs typeface="Calibri" pitchFamily="34" charset="0"/>
            </a:rPr>
            <a:t>Retained Profits</a:t>
          </a:r>
        </a:p>
        <a:p>
          <a:pPr marL="0" lvl="0" indent="0" algn="ctr" defTabSz="1066800">
            <a:lnSpc>
              <a:spcPct val="90000"/>
            </a:lnSpc>
            <a:spcBef>
              <a:spcPct val="0"/>
            </a:spcBef>
            <a:spcAft>
              <a:spcPct val="35000"/>
            </a:spcAft>
            <a:buNone/>
          </a:pPr>
          <a:r>
            <a:rPr lang="en-GB" sz="2400" b="1" kern="1200" dirty="0">
              <a:solidFill>
                <a:schemeClr val="accent4">
                  <a:lumMod val="75000"/>
                </a:schemeClr>
              </a:solidFill>
              <a:latin typeface="Calibri" pitchFamily="34" charset="0"/>
              <a:cs typeface="Calibri" pitchFamily="34" charset="0"/>
            </a:rPr>
            <a:t>Sale of assets</a:t>
          </a:r>
        </a:p>
        <a:p>
          <a:pPr marL="0" lvl="0" indent="0" algn="ctr" defTabSz="1066800">
            <a:lnSpc>
              <a:spcPct val="90000"/>
            </a:lnSpc>
            <a:spcBef>
              <a:spcPct val="0"/>
            </a:spcBef>
            <a:spcAft>
              <a:spcPct val="35000"/>
            </a:spcAft>
            <a:buNone/>
          </a:pPr>
          <a:r>
            <a:rPr lang="en-GB" sz="2400" b="1" kern="1200" dirty="0">
              <a:solidFill>
                <a:schemeClr val="accent4">
                  <a:lumMod val="75000"/>
                </a:schemeClr>
              </a:solidFill>
              <a:latin typeface="Calibri" pitchFamily="34" charset="0"/>
              <a:cs typeface="Calibri" pitchFamily="34" charset="0"/>
            </a:rPr>
            <a:t>Sale and Leaseback</a:t>
          </a:r>
        </a:p>
      </dsp:txBody>
      <dsp:txXfrm>
        <a:off x="356353" y="1298248"/>
        <a:ext cx="3057358" cy="21961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0C771-640A-4256-AFAA-06D2883D7339}">
      <dsp:nvSpPr>
        <dsp:cNvPr id="0" name=""/>
        <dsp:cNvSpPr/>
      </dsp:nvSpPr>
      <dsp:spPr>
        <a:xfrm>
          <a:off x="0" y="0"/>
          <a:ext cx="3508268" cy="617940"/>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b="0" kern="1200" dirty="0">
              <a:latin typeface="Calibri" pitchFamily="34" charset="0"/>
              <a:cs typeface="Calibri" pitchFamily="34" charset="0"/>
            </a:rPr>
            <a:t>External</a:t>
          </a:r>
        </a:p>
      </dsp:txBody>
      <dsp:txXfrm>
        <a:off x="18099" y="18099"/>
        <a:ext cx="3472070" cy="581742"/>
      </dsp:txXfrm>
    </dsp:sp>
    <dsp:sp modelId="{79AB5805-E299-4FD0-B2A8-7B276DD9C9D1}">
      <dsp:nvSpPr>
        <dsp:cNvPr id="0" name=""/>
        <dsp:cNvSpPr/>
      </dsp:nvSpPr>
      <dsp:spPr>
        <a:xfrm>
          <a:off x="88524" y="617940"/>
          <a:ext cx="262302" cy="1625184"/>
        </a:xfrm>
        <a:custGeom>
          <a:avLst/>
          <a:gdLst/>
          <a:ahLst/>
          <a:cxnLst/>
          <a:rect l="0" t="0" r="0" b="0"/>
          <a:pathLst>
            <a:path>
              <a:moveTo>
                <a:pt x="262302" y="0"/>
              </a:moveTo>
              <a:lnTo>
                <a:pt x="0" y="1625184"/>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588ED757-4938-4702-976B-91292B680883}">
      <dsp:nvSpPr>
        <dsp:cNvPr id="0" name=""/>
        <dsp:cNvSpPr/>
      </dsp:nvSpPr>
      <dsp:spPr>
        <a:xfrm>
          <a:off x="88524" y="1096264"/>
          <a:ext cx="3397203" cy="2293720"/>
        </a:xfrm>
        <a:prstGeom prst="roundRect">
          <a:avLst>
            <a:gd name="adj" fmla="val 10000"/>
          </a:avLst>
        </a:prstGeom>
        <a:solidFill>
          <a:schemeClr val="accent4">
            <a:lumMod val="75000"/>
            <a:alpha val="9000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t" anchorCtr="0">
          <a:noAutofit/>
        </a:bodyPr>
        <a:lstStyle/>
        <a:p>
          <a:pPr marL="0" lvl="0" indent="0" algn="ctr" defTabSz="1066800">
            <a:lnSpc>
              <a:spcPct val="90000"/>
            </a:lnSpc>
            <a:spcBef>
              <a:spcPct val="0"/>
            </a:spcBef>
            <a:spcAft>
              <a:spcPct val="35000"/>
            </a:spcAft>
            <a:buNone/>
          </a:pPr>
          <a:r>
            <a:rPr lang="en-GB" sz="2400" b="1" kern="1200" dirty="0">
              <a:solidFill>
                <a:srgbClr val="ABE1FF"/>
              </a:solidFill>
              <a:latin typeface="Calibri" pitchFamily="34" charset="0"/>
              <a:cs typeface="Calibri" pitchFamily="34" charset="0"/>
            </a:rPr>
            <a:t>Bank Overdraft</a:t>
          </a:r>
        </a:p>
        <a:p>
          <a:pPr marL="0" lvl="0" indent="0" algn="ctr" defTabSz="1066800">
            <a:lnSpc>
              <a:spcPct val="90000"/>
            </a:lnSpc>
            <a:spcBef>
              <a:spcPct val="0"/>
            </a:spcBef>
            <a:spcAft>
              <a:spcPct val="35000"/>
            </a:spcAft>
            <a:buNone/>
          </a:pPr>
          <a:r>
            <a:rPr lang="en-GB" sz="2400" b="1" kern="1200" dirty="0">
              <a:solidFill>
                <a:srgbClr val="ABE1FF"/>
              </a:solidFill>
              <a:latin typeface="Calibri" pitchFamily="34" charset="0"/>
              <a:cs typeface="Calibri" pitchFamily="34" charset="0"/>
            </a:rPr>
            <a:t>Bank Loan</a:t>
          </a:r>
        </a:p>
        <a:p>
          <a:pPr marL="0" lvl="0" indent="0" algn="ctr" defTabSz="1066800">
            <a:lnSpc>
              <a:spcPct val="90000"/>
            </a:lnSpc>
            <a:spcBef>
              <a:spcPct val="0"/>
            </a:spcBef>
            <a:spcAft>
              <a:spcPct val="35000"/>
            </a:spcAft>
            <a:buNone/>
          </a:pPr>
          <a:r>
            <a:rPr lang="en-GB" sz="2400" b="1" kern="1200" dirty="0">
              <a:solidFill>
                <a:srgbClr val="ABE1FF"/>
              </a:solidFill>
              <a:latin typeface="Calibri" pitchFamily="34" charset="0"/>
              <a:cs typeface="Calibri" pitchFamily="34" charset="0"/>
            </a:rPr>
            <a:t>Debentures</a:t>
          </a:r>
        </a:p>
        <a:p>
          <a:pPr marL="0" lvl="0" indent="0" algn="ctr" defTabSz="1066800">
            <a:lnSpc>
              <a:spcPct val="90000"/>
            </a:lnSpc>
            <a:spcBef>
              <a:spcPct val="0"/>
            </a:spcBef>
            <a:spcAft>
              <a:spcPct val="35000"/>
            </a:spcAft>
            <a:buNone/>
          </a:pPr>
          <a:r>
            <a:rPr lang="en-GB" sz="2400" b="1" kern="1200" dirty="0">
              <a:solidFill>
                <a:srgbClr val="ABE1FF"/>
              </a:solidFill>
              <a:latin typeface="Calibri" pitchFamily="34" charset="0"/>
              <a:cs typeface="Calibri" pitchFamily="34" charset="0"/>
            </a:rPr>
            <a:t>Share Capital</a:t>
          </a:r>
        </a:p>
        <a:p>
          <a:pPr marL="0" lvl="0" indent="0" algn="ctr" defTabSz="1066800">
            <a:lnSpc>
              <a:spcPct val="90000"/>
            </a:lnSpc>
            <a:spcBef>
              <a:spcPct val="0"/>
            </a:spcBef>
            <a:spcAft>
              <a:spcPct val="35000"/>
            </a:spcAft>
            <a:buNone/>
          </a:pPr>
          <a:r>
            <a:rPr lang="en-GB" sz="2400" b="1" kern="1200" dirty="0">
              <a:solidFill>
                <a:srgbClr val="ABE1FF"/>
              </a:solidFill>
              <a:latin typeface="Calibri" pitchFamily="34" charset="0"/>
              <a:cs typeface="Calibri" pitchFamily="34" charset="0"/>
            </a:rPr>
            <a:t>Venture Capital</a:t>
          </a:r>
        </a:p>
        <a:p>
          <a:pPr marL="0" lvl="0" indent="0" algn="l" defTabSz="1066800">
            <a:lnSpc>
              <a:spcPct val="90000"/>
            </a:lnSpc>
            <a:spcBef>
              <a:spcPct val="0"/>
            </a:spcBef>
            <a:spcAft>
              <a:spcPct val="35000"/>
            </a:spcAft>
            <a:buNone/>
          </a:pPr>
          <a:endParaRPr lang="en-GB" sz="2400" b="1" kern="1200" dirty="0">
            <a:latin typeface="Calibri" pitchFamily="34" charset="0"/>
            <a:cs typeface="Calibri" pitchFamily="34" charset="0"/>
          </a:endParaRPr>
        </a:p>
        <a:p>
          <a:pPr marL="228600" lvl="1" indent="-228600" algn="l" defTabSz="1066800">
            <a:lnSpc>
              <a:spcPct val="90000"/>
            </a:lnSpc>
            <a:spcBef>
              <a:spcPct val="0"/>
            </a:spcBef>
            <a:spcAft>
              <a:spcPct val="15000"/>
            </a:spcAft>
            <a:buChar char="•"/>
          </a:pPr>
          <a:endParaRPr lang="en-GB" sz="2400" b="1" kern="1200" dirty="0">
            <a:latin typeface="Calibri" pitchFamily="34" charset="0"/>
            <a:cs typeface="Calibri" pitchFamily="34" charset="0"/>
          </a:endParaRPr>
        </a:p>
      </dsp:txBody>
      <dsp:txXfrm>
        <a:off x="155705" y="1163445"/>
        <a:ext cx="3262841" cy="215935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09/06/2020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48FE0F53-FE46-4E92-B2AF-AF0324F5DFB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0ED58D38-CEAC-4B84-B250-693861F214A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64516" name="Slide Number Placeholder 3">
            <a:extLst>
              <a:ext uri="{FF2B5EF4-FFF2-40B4-BE49-F238E27FC236}">
                <a16:creationId xmlns:a16="http://schemas.microsoft.com/office/drawing/2014/main" id="{CD52A7EA-EDBF-4E37-8794-64802798280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3890EDC-0007-42E3-A501-EDCF694F0E62}" type="slidenum">
              <a:rPr lang="en-GB" altLang="en-US"/>
              <a:pPr/>
              <a:t>24</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563AE3E-6EFE-41B0-81F8-454DC5CD141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67AC7724-455A-4418-BE63-3C024BC16E6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60420" name="Slide Number Placeholder 3">
            <a:extLst>
              <a:ext uri="{FF2B5EF4-FFF2-40B4-BE49-F238E27FC236}">
                <a16:creationId xmlns:a16="http://schemas.microsoft.com/office/drawing/2014/main" id="{E888A7F4-2429-48FF-BFE4-F2E2DB38605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C315F45-FD3B-4092-851D-70BF10F210F3}" type="slidenum">
              <a:rPr lang="en-GB" altLang="en-US"/>
              <a:pPr/>
              <a:t>26</a:t>
            </a:fld>
            <a:endParaRPr lang="en-GB" altLang="en-US"/>
          </a:p>
        </p:txBody>
      </p:sp>
    </p:spTree>
    <p:extLst>
      <p:ext uri="{BB962C8B-B14F-4D97-AF65-F5344CB8AC3E}">
        <p14:creationId xmlns:p14="http://schemas.microsoft.com/office/powerpoint/2010/main" val="29612724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563AE3E-6EFE-41B0-81F8-454DC5CD141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67AC7724-455A-4418-BE63-3C024BC16E6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60420" name="Slide Number Placeholder 3">
            <a:extLst>
              <a:ext uri="{FF2B5EF4-FFF2-40B4-BE49-F238E27FC236}">
                <a16:creationId xmlns:a16="http://schemas.microsoft.com/office/drawing/2014/main" id="{E888A7F4-2429-48FF-BFE4-F2E2DB38605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C315F45-FD3B-4092-851D-70BF10F210F3}" type="slidenum">
              <a:rPr lang="en-GB" altLang="en-US"/>
              <a:pPr/>
              <a:t>28</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09/06/2020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09/06/2020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09/06/2020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09/06/2020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09/06/2020</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09/06/2020</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09/06/2020</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09/06/2020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09/06/2020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09/06/2020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09/06/2020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09/06/2020</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76200" y="609600"/>
            <a:ext cx="77724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76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0386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26073FF-B7F7-4985-B541-5D6E09B04C6A}"/>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090F241E-A887-44C9-AB08-3153BEBCE0A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A774CDE-FA9A-4709-9900-CF25B589B19D}"/>
              </a:ext>
            </a:extLst>
          </p:cNvPr>
          <p:cNvSpPr>
            <a:spLocks noGrp="1"/>
          </p:cNvSpPr>
          <p:nvPr>
            <p:ph type="sldNum" sz="quarter" idx="12"/>
          </p:nvPr>
        </p:nvSpPr>
        <p:spPr/>
        <p:txBody>
          <a:bodyPr/>
          <a:lstStyle>
            <a:lvl1pPr>
              <a:defRPr/>
            </a:lvl1pPr>
          </a:lstStyle>
          <a:p>
            <a:fld id="{7AA139C6-D013-49BD-9497-C32735EBD249}" type="slidenum">
              <a:rPr lang="en-GB" altLang="en-US"/>
              <a:pPr/>
              <a:t>‹#›</a:t>
            </a:fld>
            <a:endParaRPr lang="en-GB" altLang="en-US"/>
          </a:p>
        </p:txBody>
      </p:sp>
    </p:spTree>
    <p:extLst>
      <p:ext uri="{BB962C8B-B14F-4D97-AF65-F5344CB8AC3E}">
        <p14:creationId xmlns:p14="http://schemas.microsoft.com/office/powerpoint/2010/main" val="1134599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09/06/2020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bvca.co.u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bbaa.org.uk/"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683568" y="1988840"/>
            <a:ext cx="8640960" cy="1470025"/>
          </a:xfrm>
        </p:spPr>
        <p:txBody>
          <a:bodyPr>
            <a:noAutofit/>
          </a:bodyPr>
          <a:lstStyle/>
          <a:p>
            <a:r>
              <a:rPr lang="en-GB" sz="4800" b="1" dirty="0">
                <a:solidFill>
                  <a:srgbClr val="FFFF00"/>
                </a:solidFill>
              </a:rPr>
              <a:t>Entrepreneurship for International Hospitality Students</a:t>
            </a: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1259632" y="4221088"/>
            <a:ext cx="6400800" cy="1752600"/>
          </a:xfrm>
        </p:spPr>
        <p:txBody>
          <a:bodyPr/>
          <a:lstStyle/>
          <a:p>
            <a:r>
              <a:rPr lang="en-GB" dirty="0">
                <a:solidFill>
                  <a:schemeClr val="bg1"/>
                </a:solidFill>
              </a:rPr>
              <a:t>Lecture 3: The Business Plan – 1</a:t>
            </a:r>
          </a:p>
          <a:p>
            <a:r>
              <a:rPr lang="en-GB" dirty="0">
                <a:solidFill>
                  <a:schemeClr val="bg1"/>
                </a:solidFill>
              </a:rPr>
              <a:t>Sources of finance</a:t>
            </a:r>
          </a:p>
        </p:txBody>
      </p:sp>
    </p:spTree>
    <p:extLst>
      <p:ext uri="{BB962C8B-B14F-4D97-AF65-F5344CB8AC3E}">
        <p14:creationId xmlns:p14="http://schemas.microsoft.com/office/powerpoint/2010/main" val="6801238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EDC4BA8D-368E-4015-A7FB-65404BD87E56}"/>
              </a:ext>
            </a:extLst>
          </p:cNvPr>
          <p:cNvSpPr>
            <a:spLocks noChangeArrowheads="1"/>
          </p:cNvSpPr>
          <p:nvPr/>
        </p:nvSpPr>
        <p:spPr bwMode="auto">
          <a:xfrm>
            <a:off x="696913" y="2447925"/>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Tx/>
              <a:buChar char="•"/>
            </a:pPr>
            <a:r>
              <a:rPr kumimoji="1" lang="en-GB" altLang="en-US" sz="2800" i="1" dirty="0">
                <a:solidFill>
                  <a:srgbClr val="0000FF"/>
                </a:solidFill>
                <a:latin typeface="Times New Roman" panose="02020603050405020304" pitchFamily="18" charset="0"/>
                <a:cs typeface="Times New Roman" panose="02020603050405020304" pitchFamily="18" charset="0"/>
              </a:rPr>
              <a:t>Why</a:t>
            </a:r>
            <a:r>
              <a:rPr kumimoji="1" lang="en-GB" altLang="en-US" sz="2800" dirty="0">
                <a:solidFill>
                  <a:schemeClr val="tx1"/>
                </a:solidFill>
                <a:latin typeface="Times New Roman" panose="02020603050405020304" pitchFamily="18" charset="0"/>
                <a:cs typeface="Times New Roman" panose="02020603050405020304" pitchFamily="18" charset="0"/>
              </a:rPr>
              <a:t> do businesses need finance?</a:t>
            </a:r>
          </a:p>
          <a:p>
            <a:pPr eaLnBrk="1" hangingPunct="1">
              <a:spcBef>
                <a:spcPct val="20000"/>
              </a:spcBef>
              <a:buClrTx/>
              <a:buSzTx/>
              <a:buFontTx/>
              <a:buChar char="•"/>
            </a:pPr>
            <a:endParaRPr kumimoji="1" lang="en-GB" altLang="en-US" sz="2800" dirty="0">
              <a:solidFill>
                <a:schemeClr val="tx1"/>
              </a:solidFill>
              <a:latin typeface="Times New Roman" panose="02020603050405020304" pitchFamily="18" charset="0"/>
              <a:cs typeface="Times New Roman" panose="02020603050405020304" pitchFamily="18" charset="0"/>
            </a:endParaRPr>
          </a:p>
          <a:p>
            <a:pPr eaLnBrk="1" hangingPunct="1">
              <a:spcBef>
                <a:spcPct val="20000"/>
              </a:spcBef>
              <a:buClrTx/>
              <a:buSzTx/>
              <a:buFontTx/>
              <a:buChar char="•"/>
            </a:pPr>
            <a:r>
              <a:rPr kumimoji="1" lang="en-GB" altLang="en-US" sz="2800" i="1" dirty="0">
                <a:solidFill>
                  <a:srgbClr val="0000FF"/>
                </a:solidFill>
                <a:latin typeface="Times New Roman" panose="02020603050405020304" pitchFamily="18" charset="0"/>
                <a:cs typeface="Times New Roman" panose="02020603050405020304" pitchFamily="18" charset="0"/>
              </a:rPr>
              <a:t>What </a:t>
            </a:r>
            <a:r>
              <a:rPr kumimoji="1" lang="en-GB" altLang="en-US" sz="2800" dirty="0">
                <a:solidFill>
                  <a:schemeClr val="tx1"/>
                </a:solidFill>
                <a:latin typeface="Times New Roman" panose="02020603050405020304" pitchFamily="18" charset="0"/>
                <a:cs typeface="Times New Roman" panose="02020603050405020304" pitchFamily="18" charset="0"/>
              </a:rPr>
              <a:t>factors affect the choice of finance?</a:t>
            </a:r>
          </a:p>
          <a:p>
            <a:pPr eaLnBrk="1" hangingPunct="1">
              <a:spcBef>
                <a:spcPct val="20000"/>
              </a:spcBef>
              <a:buClrTx/>
              <a:buSzTx/>
              <a:buFontTx/>
              <a:buNone/>
            </a:pPr>
            <a:endParaRPr kumimoji="1" lang="en-GB" altLang="en-US" sz="2800" dirty="0">
              <a:solidFill>
                <a:schemeClr val="tx1"/>
              </a:solidFill>
              <a:latin typeface="Times New Roman" panose="02020603050405020304" pitchFamily="18" charset="0"/>
              <a:cs typeface="Times New Roman" panose="02020603050405020304" pitchFamily="18" charset="0"/>
            </a:endParaRPr>
          </a:p>
          <a:p>
            <a:pPr eaLnBrk="1" hangingPunct="1">
              <a:spcBef>
                <a:spcPct val="20000"/>
              </a:spcBef>
              <a:buClrTx/>
              <a:buSzTx/>
              <a:buFontTx/>
              <a:buChar char="•"/>
            </a:pPr>
            <a:r>
              <a:rPr kumimoji="1" lang="en-GB" altLang="en-US" sz="2800" i="1" dirty="0">
                <a:solidFill>
                  <a:srgbClr val="0000FF"/>
                </a:solidFill>
                <a:latin typeface="Times New Roman" panose="02020603050405020304" pitchFamily="18" charset="0"/>
                <a:cs typeface="Times New Roman" panose="02020603050405020304" pitchFamily="18" charset="0"/>
              </a:rPr>
              <a:t>Where</a:t>
            </a:r>
            <a:r>
              <a:rPr kumimoji="1" lang="en-GB" altLang="en-US" sz="2800" dirty="0">
                <a:solidFill>
                  <a:schemeClr val="tx1"/>
                </a:solidFill>
                <a:latin typeface="Times New Roman" panose="02020603050405020304" pitchFamily="18" charset="0"/>
                <a:cs typeface="Times New Roman" panose="02020603050405020304" pitchFamily="18" charset="0"/>
              </a:rPr>
              <a:t> does the finance come from?</a:t>
            </a:r>
          </a:p>
          <a:p>
            <a:pPr eaLnBrk="1" hangingPunct="1">
              <a:spcBef>
                <a:spcPct val="20000"/>
              </a:spcBef>
              <a:buClrTx/>
              <a:buSzTx/>
              <a:buFontTx/>
              <a:buNone/>
            </a:pPr>
            <a:endParaRPr kumimoji="1" lang="en-GB" altLang="en-US" sz="2800" b="1" dirty="0">
              <a:solidFill>
                <a:schemeClr val="tx1"/>
              </a:solidFill>
              <a:latin typeface="Calibri" panose="020F0502020204030204" pitchFamily="34" charset="0"/>
              <a:cs typeface="Calibri" panose="020F0502020204030204" pitchFamily="34" charset="0"/>
            </a:endParaRPr>
          </a:p>
        </p:txBody>
      </p:sp>
      <p:sp>
        <p:nvSpPr>
          <p:cNvPr id="5126" name="Rectangle 6">
            <a:extLst>
              <a:ext uri="{FF2B5EF4-FFF2-40B4-BE49-F238E27FC236}">
                <a16:creationId xmlns:a16="http://schemas.microsoft.com/office/drawing/2014/main" id="{2B2B51CE-616F-483B-9B7E-092019B6A6B7}"/>
              </a:ext>
            </a:extLst>
          </p:cNvPr>
          <p:cNvSpPr>
            <a:spLocks noChangeArrowheads="1"/>
          </p:cNvSpPr>
          <p:nvPr/>
        </p:nvSpPr>
        <p:spPr bwMode="auto">
          <a:xfrm>
            <a:off x="971550" y="549275"/>
            <a:ext cx="6780213" cy="1150938"/>
          </a:xfrm>
          <a:prstGeom prst="rect">
            <a:avLst/>
          </a:prstGeom>
          <a:solidFill>
            <a:schemeClr val="tx2">
              <a:lumMod val="75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3600" dirty="0">
                <a:solidFill>
                  <a:schemeClr val="bg1"/>
                </a:solidFill>
                <a:cs typeface="Calibri" pitchFamily="34" charset="0"/>
              </a:rPr>
              <a:t>Sources of Finance</a:t>
            </a:r>
          </a:p>
        </p:txBody>
      </p:sp>
      <p:sp>
        <p:nvSpPr>
          <p:cNvPr id="2" name="Slide Number Placeholder 1">
            <a:extLst>
              <a:ext uri="{FF2B5EF4-FFF2-40B4-BE49-F238E27FC236}">
                <a16:creationId xmlns:a16="http://schemas.microsoft.com/office/drawing/2014/main" id="{649E56C7-EFE7-4B3F-BFB5-A5BFB44833D9}"/>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CD5E18B-F5E0-4497-87E8-F4C781872A96}" type="slidenum">
              <a:rPr lang="en-GB" altLang="en-US">
                <a:solidFill>
                  <a:schemeClr val="bg1"/>
                </a:solidFill>
              </a:rPr>
              <a:pPr/>
              <a:t>2</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125">
                                            <p:txEl>
                                              <p:pRg st="0" end="0"/>
                                            </p:txEl>
                                          </p:spTgt>
                                        </p:tgtEl>
                                        <p:attrNameLst>
                                          <p:attrName>style.visibility</p:attrName>
                                        </p:attrNameLst>
                                      </p:cBhvr>
                                      <p:to>
                                        <p:strVal val="visible"/>
                                      </p:to>
                                    </p:set>
                                    <p:anim calcmode="lin" valueType="num">
                                      <p:cBhvr additive="base">
                                        <p:cTn id="11" dur="500" fill="hold"/>
                                        <p:tgtEl>
                                          <p:spTgt spid="512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12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125">
                                            <p:txEl>
                                              <p:pRg st="2" end="2"/>
                                            </p:txEl>
                                          </p:spTgt>
                                        </p:tgtEl>
                                        <p:attrNameLst>
                                          <p:attrName>style.visibility</p:attrName>
                                        </p:attrNameLst>
                                      </p:cBhvr>
                                      <p:to>
                                        <p:strVal val="visible"/>
                                      </p:to>
                                    </p:set>
                                    <p:anim calcmode="lin" valueType="num">
                                      <p:cBhvr additive="base">
                                        <p:cTn id="17" dur="500" fill="hold"/>
                                        <p:tgtEl>
                                          <p:spTgt spid="512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12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125">
                                            <p:txEl>
                                              <p:pRg st="4" end="4"/>
                                            </p:txEl>
                                          </p:spTgt>
                                        </p:tgtEl>
                                        <p:attrNameLst>
                                          <p:attrName>style.visibility</p:attrName>
                                        </p:attrNameLst>
                                      </p:cBhvr>
                                      <p:to>
                                        <p:strVal val="visible"/>
                                      </p:to>
                                    </p:set>
                                    <p:anim calcmode="lin" valueType="num">
                                      <p:cBhvr additive="base">
                                        <p:cTn id="23" dur="500" fill="hold"/>
                                        <p:tgtEl>
                                          <p:spTgt spid="512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12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5" grpId="0" build="p"/>
      <p:bldP spid="51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B46ACF00-CEDD-4C38-8313-41B39F56FBAC}"/>
              </a:ext>
            </a:extLst>
          </p:cNvPr>
          <p:cNvSpPr>
            <a:spLocks noGrp="1" noChangeArrowheads="1"/>
          </p:cNvSpPr>
          <p:nvPr>
            <p:ph type="title"/>
          </p:nvPr>
        </p:nvSpPr>
        <p:spPr>
          <a:xfrm>
            <a:off x="865188" y="548680"/>
            <a:ext cx="6345237" cy="1061740"/>
          </a:xfrm>
          <a:solidFill>
            <a:schemeClr val="tx2">
              <a:lumMod val="75000"/>
            </a:schemeClr>
          </a:solidFill>
        </p:spPr>
        <p:txBody>
          <a:bodyPr>
            <a:noAutofit/>
          </a:bodyPr>
          <a:lstStyle/>
          <a:p>
            <a:pPr eaLnBrk="1" hangingPunct="1"/>
            <a:r>
              <a:rPr lang="en-GB" altLang="en-US" sz="3600" dirty="0">
                <a:solidFill>
                  <a:schemeClr val="bg1"/>
                </a:solidFill>
                <a:cs typeface="Calibri" panose="020F0502020204030204" pitchFamily="34" charset="0"/>
              </a:rPr>
              <a:t>Why do businesses need finance?</a:t>
            </a:r>
          </a:p>
        </p:txBody>
      </p:sp>
      <p:graphicFrame>
        <p:nvGraphicFramePr>
          <p:cNvPr id="4" name="Content Placeholder 3">
            <a:extLst>
              <a:ext uri="{FF2B5EF4-FFF2-40B4-BE49-F238E27FC236}">
                <a16:creationId xmlns:a16="http://schemas.microsoft.com/office/drawing/2014/main" id="{53436FC1-6301-4135-8E1D-559478686EDE}"/>
              </a:ext>
            </a:extLst>
          </p:cNvPr>
          <p:cNvGraphicFramePr>
            <a:graphicFrameLocks noGrp="1"/>
          </p:cNvGraphicFramePr>
          <p:nvPr>
            <p:ph idx="1"/>
            <p:extLst>
              <p:ext uri="{D42A27DB-BD31-4B8C-83A1-F6EECF244321}">
                <p14:modId xmlns:p14="http://schemas.microsoft.com/office/powerpoint/2010/main" val="3404110055"/>
              </p:ext>
            </p:extLst>
          </p:nvPr>
        </p:nvGraphicFramePr>
        <p:xfrm>
          <a:off x="865188" y="1916832"/>
          <a:ext cx="6346825" cy="353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Slide Number Placeholder 1">
            <a:extLst>
              <a:ext uri="{FF2B5EF4-FFF2-40B4-BE49-F238E27FC236}">
                <a16:creationId xmlns:a16="http://schemas.microsoft.com/office/drawing/2014/main" id="{45FCE524-3466-45A8-8557-788114C6A511}"/>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D3448EA-A973-47AB-8BB8-9E840F2F82D4}" type="slidenum">
              <a:rPr lang="en-GB" altLang="en-US">
                <a:solidFill>
                  <a:schemeClr val="bg1"/>
                </a:solidFill>
              </a:rPr>
              <a:pPr/>
              <a:t>3</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animBg="1"/>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F70C149B-5E30-4E49-AA19-732ADF8EA59D}"/>
              </a:ext>
            </a:extLst>
          </p:cNvPr>
          <p:cNvSpPr>
            <a:spLocks noGrp="1" noChangeArrowheads="1"/>
          </p:cNvSpPr>
          <p:nvPr>
            <p:ph type="title"/>
          </p:nvPr>
        </p:nvSpPr>
        <p:spPr>
          <a:xfrm>
            <a:off x="827584" y="312281"/>
            <a:ext cx="7019925" cy="1016025"/>
          </a:xfrm>
          <a:solidFill>
            <a:schemeClr val="tx2">
              <a:lumMod val="75000"/>
            </a:schemeClr>
          </a:solidFill>
        </p:spPr>
        <p:txBody>
          <a:bodyPr>
            <a:noAutofit/>
          </a:bodyPr>
          <a:lstStyle/>
          <a:p>
            <a:pPr eaLnBrk="1" hangingPunct="1"/>
            <a:r>
              <a:rPr lang="en-GB" altLang="en-US" sz="3600" dirty="0">
                <a:solidFill>
                  <a:schemeClr val="bg1"/>
                </a:solidFill>
                <a:cs typeface="Calibri" panose="020F0502020204030204" pitchFamily="34" charset="0"/>
              </a:rPr>
              <a:t>What factors affect the choice of finance?</a:t>
            </a:r>
          </a:p>
        </p:txBody>
      </p:sp>
      <p:sp>
        <p:nvSpPr>
          <p:cNvPr id="5123" name="Content Placeholder 2">
            <a:extLst>
              <a:ext uri="{FF2B5EF4-FFF2-40B4-BE49-F238E27FC236}">
                <a16:creationId xmlns:a16="http://schemas.microsoft.com/office/drawing/2014/main" id="{4A12E82B-6975-4F1F-B0E2-CF9F8A867462}"/>
              </a:ext>
            </a:extLst>
          </p:cNvPr>
          <p:cNvSpPr>
            <a:spLocks noGrp="1"/>
          </p:cNvSpPr>
          <p:nvPr>
            <p:ph idx="1"/>
          </p:nvPr>
        </p:nvSpPr>
        <p:spPr>
          <a:xfrm>
            <a:off x="394560" y="1628800"/>
            <a:ext cx="8280400" cy="4448175"/>
          </a:xfrm>
        </p:spPr>
        <p:txBody>
          <a:bodyPr rtlCol="0">
            <a:normAutofit/>
          </a:bodyPr>
          <a:lstStyle/>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1">
                    <a:lumMod val="75000"/>
                    <a:lumOff val="25000"/>
                  </a:schemeClr>
                </a:solidFill>
                <a:cs typeface="Calibri" panose="020F0502020204030204" pitchFamily="34" charset="0"/>
              </a:rPr>
              <a:t>Type of business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1">
                    <a:lumMod val="75000"/>
                    <a:lumOff val="25000"/>
                  </a:schemeClr>
                </a:solidFill>
                <a:cs typeface="Calibri" panose="020F0502020204030204" pitchFamily="34" charset="0"/>
              </a:rPr>
              <a:t>Size of the business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1">
                    <a:lumMod val="75000"/>
                    <a:lumOff val="25000"/>
                  </a:schemeClr>
                </a:solidFill>
                <a:cs typeface="Calibri" panose="020F0502020204030204" pitchFamily="34" charset="0"/>
              </a:rPr>
              <a:t>Stage of business development</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1">
                    <a:lumMod val="75000"/>
                    <a:lumOff val="25000"/>
                  </a:schemeClr>
                </a:solidFill>
                <a:cs typeface="Calibri" panose="020F0502020204030204" pitchFamily="34" charset="0"/>
              </a:rPr>
              <a:t>Current financial position</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1">
                    <a:lumMod val="75000"/>
                    <a:lumOff val="25000"/>
                  </a:schemeClr>
                </a:solidFill>
                <a:cs typeface="Calibri" panose="020F0502020204030204" pitchFamily="34" charset="0"/>
              </a:rPr>
              <a:t>Availability of security to guarantee loans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1">
                    <a:lumMod val="75000"/>
                    <a:lumOff val="25000"/>
                  </a:schemeClr>
                </a:solidFill>
                <a:cs typeface="Calibri" panose="020F0502020204030204" pitchFamily="34" charset="0"/>
              </a:rPr>
              <a:t>Market conditions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1">
                    <a:lumMod val="75000"/>
                    <a:lumOff val="25000"/>
                  </a:schemeClr>
                </a:solidFill>
                <a:cs typeface="Calibri" panose="020F0502020204030204" pitchFamily="34" charset="0"/>
              </a:rPr>
              <a:t>The terms of the finance</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1">
                    <a:lumMod val="75000"/>
                    <a:lumOff val="25000"/>
                  </a:schemeClr>
                </a:solidFill>
                <a:cs typeface="Calibri" panose="020F0502020204030204" pitchFamily="34" charset="0"/>
              </a:rPr>
              <a:t>Level of gearing and existing interest commitments</a:t>
            </a:r>
          </a:p>
        </p:txBody>
      </p:sp>
      <p:sp>
        <p:nvSpPr>
          <p:cNvPr id="2" name="Slide Number Placeholder 1">
            <a:extLst>
              <a:ext uri="{FF2B5EF4-FFF2-40B4-BE49-F238E27FC236}">
                <a16:creationId xmlns:a16="http://schemas.microsoft.com/office/drawing/2014/main" id="{C0E55F92-41B0-4EDB-9C45-4E882A5C8AA9}"/>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994280C-6D2A-4BF3-87D0-A20B104F1E0D}" type="slidenum">
              <a:rPr lang="en-GB" altLang="en-US">
                <a:solidFill>
                  <a:schemeClr val="bg1"/>
                </a:solidFill>
              </a:rPr>
              <a:pPr/>
              <a:t>4</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AD95AD1-22B8-409A-8585-752048885965}"/>
              </a:ext>
            </a:extLst>
          </p:cNvPr>
          <p:cNvSpPr>
            <a:spLocks noGrp="1" noChangeArrowheads="1"/>
          </p:cNvSpPr>
          <p:nvPr>
            <p:ph type="title"/>
          </p:nvPr>
        </p:nvSpPr>
        <p:spPr>
          <a:xfrm>
            <a:off x="864393" y="471803"/>
            <a:ext cx="6345237" cy="709613"/>
          </a:xfrm>
          <a:solidFill>
            <a:schemeClr val="tx2">
              <a:lumMod val="75000"/>
            </a:schemeClr>
          </a:solidFill>
        </p:spPr>
        <p:txBody>
          <a:bodyPr>
            <a:normAutofit/>
          </a:bodyPr>
          <a:lstStyle/>
          <a:p>
            <a:pPr algn="ctr" eaLnBrk="1" hangingPunct="1"/>
            <a:r>
              <a:rPr lang="en-GB" altLang="en-US" sz="3600" dirty="0">
                <a:solidFill>
                  <a:schemeClr val="bg1"/>
                </a:solidFill>
                <a:cs typeface="Calibri" panose="020F0502020204030204" pitchFamily="34" charset="0"/>
              </a:rPr>
              <a:t>Typical questions include…</a:t>
            </a:r>
          </a:p>
        </p:txBody>
      </p:sp>
      <p:pic>
        <p:nvPicPr>
          <p:cNvPr id="21507" name="Picture 2" descr="C:\Documents and Settings\JBennett\Local Settings\Temporary Internet Files\Content.IE5\0DU34HY3\dglxasset[2].aspx">
            <a:extLst>
              <a:ext uri="{FF2B5EF4-FFF2-40B4-BE49-F238E27FC236}">
                <a16:creationId xmlns:a16="http://schemas.microsoft.com/office/drawing/2014/main" id="{9DA11CCC-2E1B-48F4-8C62-8675402A43C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073398" y="2931189"/>
            <a:ext cx="1927225" cy="1381125"/>
          </a:xfrm>
          <a:ln>
            <a:solidFill>
              <a:srgbClr val="FFFFFF"/>
            </a:solidFill>
            <a:miter lim="800000"/>
            <a:headEnd/>
            <a:tailEnd/>
          </a:ln>
        </p:spPr>
      </p:pic>
      <p:sp>
        <p:nvSpPr>
          <p:cNvPr id="21508" name="TextBox 4">
            <a:extLst>
              <a:ext uri="{FF2B5EF4-FFF2-40B4-BE49-F238E27FC236}">
                <a16:creationId xmlns:a16="http://schemas.microsoft.com/office/drawing/2014/main" id="{D1E17852-4880-4C0C-8A56-9AC6E4BF8458}"/>
              </a:ext>
            </a:extLst>
          </p:cNvPr>
          <p:cNvSpPr txBox="1">
            <a:spLocks noChangeArrowheads="1"/>
          </p:cNvSpPr>
          <p:nvPr/>
        </p:nvSpPr>
        <p:spPr bwMode="auto">
          <a:xfrm>
            <a:off x="863400" y="1660210"/>
            <a:ext cx="2210000" cy="830997"/>
          </a:xfrm>
          <a:prstGeom prst="rect">
            <a:avLst/>
          </a:prstGeom>
          <a:solidFill>
            <a:srgbClr val="ABE1FF"/>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400" dirty="0">
                <a:latin typeface="Calibri" panose="020F0502020204030204" pitchFamily="34" charset="0"/>
                <a:cs typeface="Calibri" panose="020F0502020204030204" pitchFamily="34" charset="0"/>
              </a:rPr>
              <a:t>What are the risks involved?</a:t>
            </a:r>
          </a:p>
        </p:txBody>
      </p:sp>
      <p:sp>
        <p:nvSpPr>
          <p:cNvPr id="21509" name="TextBox 5">
            <a:extLst>
              <a:ext uri="{FF2B5EF4-FFF2-40B4-BE49-F238E27FC236}">
                <a16:creationId xmlns:a16="http://schemas.microsoft.com/office/drawing/2014/main" id="{FE038144-431C-4C05-ABBD-E174A973F54D}"/>
              </a:ext>
            </a:extLst>
          </p:cNvPr>
          <p:cNvSpPr txBox="1">
            <a:spLocks noChangeArrowheads="1"/>
          </p:cNvSpPr>
          <p:nvPr/>
        </p:nvSpPr>
        <p:spPr bwMode="auto">
          <a:xfrm>
            <a:off x="863400" y="3155846"/>
            <a:ext cx="1714500" cy="830263"/>
          </a:xfrm>
          <a:prstGeom prst="rect">
            <a:avLst/>
          </a:prstGeom>
          <a:solidFill>
            <a:srgbClr val="ABE1FF"/>
          </a:solidFill>
          <a:ln>
            <a:noFill/>
          </a:ln>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eaLnBrk="1" hangingPunct="1"/>
            <a:r>
              <a:rPr lang="en-GB" altLang="en-US" sz="2400" dirty="0">
                <a:latin typeface="Calibri" panose="020F0502020204030204" pitchFamily="34" charset="0"/>
                <a:cs typeface="Calibri" panose="020F0502020204030204" pitchFamily="34" charset="0"/>
              </a:rPr>
              <a:t>What is the cost?</a:t>
            </a:r>
          </a:p>
        </p:txBody>
      </p:sp>
      <p:sp>
        <p:nvSpPr>
          <p:cNvPr id="21510" name="TextBox 6">
            <a:extLst>
              <a:ext uri="{FF2B5EF4-FFF2-40B4-BE49-F238E27FC236}">
                <a16:creationId xmlns:a16="http://schemas.microsoft.com/office/drawing/2014/main" id="{3929C558-B9C8-463C-9AB9-56B83409D745}"/>
              </a:ext>
            </a:extLst>
          </p:cNvPr>
          <p:cNvSpPr txBox="1">
            <a:spLocks noChangeArrowheads="1"/>
          </p:cNvSpPr>
          <p:nvPr/>
        </p:nvSpPr>
        <p:spPr bwMode="auto">
          <a:xfrm>
            <a:off x="755576" y="4725135"/>
            <a:ext cx="2714625" cy="830263"/>
          </a:xfrm>
          <a:prstGeom prst="rect">
            <a:avLst/>
          </a:prstGeom>
          <a:solidFill>
            <a:srgbClr val="ABE1FF"/>
          </a:solidFill>
          <a:ln>
            <a:noFill/>
          </a:ln>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eaLnBrk="1" hangingPunct="1"/>
            <a:r>
              <a:rPr lang="en-GB" altLang="en-US" sz="2400" b="1" dirty="0">
                <a:latin typeface="Calibri" panose="020F0502020204030204" pitchFamily="34" charset="0"/>
                <a:cs typeface="Calibri" panose="020F0502020204030204" pitchFamily="34" charset="0"/>
              </a:rPr>
              <a:t>How long </a:t>
            </a:r>
            <a:r>
              <a:rPr lang="en-GB" altLang="en-US" sz="2400" dirty="0">
                <a:latin typeface="Calibri" panose="020F0502020204030204" pitchFamily="34" charset="0"/>
                <a:cs typeface="Calibri" panose="020F0502020204030204" pitchFamily="34" charset="0"/>
              </a:rPr>
              <a:t>is it needed for?</a:t>
            </a:r>
          </a:p>
        </p:txBody>
      </p:sp>
      <p:sp>
        <p:nvSpPr>
          <p:cNvPr id="21511" name="TextBox 7">
            <a:extLst>
              <a:ext uri="{FF2B5EF4-FFF2-40B4-BE49-F238E27FC236}">
                <a16:creationId xmlns:a16="http://schemas.microsoft.com/office/drawing/2014/main" id="{F7542D44-8FC1-4618-881F-C41C30C7E1B0}"/>
              </a:ext>
            </a:extLst>
          </p:cNvPr>
          <p:cNvSpPr txBox="1">
            <a:spLocks noChangeArrowheads="1"/>
          </p:cNvSpPr>
          <p:nvPr/>
        </p:nvSpPr>
        <p:spPr bwMode="auto">
          <a:xfrm>
            <a:off x="4292926" y="1679732"/>
            <a:ext cx="2916704" cy="830997"/>
          </a:xfrm>
          <a:prstGeom prst="rect">
            <a:avLst/>
          </a:prstGeom>
          <a:solidFill>
            <a:srgbClr val="ABE1FF"/>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eaLnBrk="1" hangingPunct="1"/>
            <a:r>
              <a:rPr lang="en-GB" altLang="en-US" sz="2400" dirty="0">
                <a:latin typeface="Calibri" panose="020F0502020204030204" pitchFamily="34" charset="0"/>
                <a:cs typeface="Calibri" panose="020F0502020204030204" pitchFamily="34" charset="0"/>
              </a:rPr>
              <a:t>How</a:t>
            </a:r>
            <a:r>
              <a:rPr lang="en-GB" altLang="en-US" sz="2400" b="1" dirty="0">
                <a:latin typeface="Calibri" panose="020F0502020204030204" pitchFamily="34" charset="0"/>
                <a:cs typeface="Calibri" panose="020F0502020204030204" pitchFamily="34" charset="0"/>
              </a:rPr>
              <a:t> much </a:t>
            </a:r>
            <a:r>
              <a:rPr lang="en-GB" altLang="en-US" sz="2400" dirty="0">
                <a:latin typeface="Calibri" panose="020F0502020204030204" pitchFamily="34" charset="0"/>
                <a:cs typeface="Calibri" panose="020F0502020204030204" pitchFamily="34" charset="0"/>
              </a:rPr>
              <a:t>is required?</a:t>
            </a:r>
          </a:p>
        </p:txBody>
      </p:sp>
      <p:sp>
        <p:nvSpPr>
          <p:cNvPr id="21512" name="TextBox 8">
            <a:extLst>
              <a:ext uri="{FF2B5EF4-FFF2-40B4-BE49-F238E27FC236}">
                <a16:creationId xmlns:a16="http://schemas.microsoft.com/office/drawing/2014/main" id="{F1024180-02C0-45BE-BF44-1345C93A5346}"/>
              </a:ext>
            </a:extLst>
          </p:cNvPr>
          <p:cNvSpPr txBox="1">
            <a:spLocks noChangeArrowheads="1"/>
          </p:cNvSpPr>
          <p:nvPr/>
        </p:nvSpPr>
        <p:spPr bwMode="auto">
          <a:xfrm>
            <a:off x="5496121" y="2898844"/>
            <a:ext cx="1668168" cy="1200329"/>
          </a:xfrm>
          <a:prstGeom prst="rect">
            <a:avLst/>
          </a:prstGeom>
          <a:solidFill>
            <a:srgbClr val="ABE1FF"/>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eaLnBrk="1" hangingPunct="1"/>
            <a:r>
              <a:rPr lang="en-GB" altLang="en-US" sz="2400" dirty="0">
                <a:latin typeface="Calibri" panose="020F0502020204030204" pitchFamily="34" charset="0"/>
                <a:cs typeface="Calibri" panose="020F0502020204030204" pitchFamily="34" charset="0"/>
              </a:rPr>
              <a:t>What is it needed for?</a:t>
            </a:r>
          </a:p>
        </p:txBody>
      </p:sp>
      <p:sp>
        <p:nvSpPr>
          <p:cNvPr id="21513" name="TextBox 9">
            <a:extLst>
              <a:ext uri="{FF2B5EF4-FFF2-40B4-BE49-F238E27FC236}">
                <a16:creationId xmlns:a16="http://schemas.microsoft.com/office/drawing/2014/main" id="{A4768D93-54A4-4443-9A7E-6152D26045BD}"/>
              </a:ext>
            </a:extLst>
          </p:cNvPr>
          <p:cNvSpPr txBox="1">
            <a:spLocks noChangeArrowheads="1"/>
          </p:cNvSpPr>
          <p:nvPr/>
        </p:nvSpPr>
        <p:spPr bwMode="auto">
          <a:xfrm>
            <a:off x="4860032" y="4581128"/>
            <a:ext cx="2214563" cy="830262"/>
          </a:xfrm>
          <a:prstGeom prst="rect">
            <a:avLst/>
          </a:prstGeom>
          <a:solidFill>
            <a:srgbClr val="ABE1FF"/>
          </a:solidFill>
          <a:ln>
            <a:noFill/>
          </a:ln>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eaLnBrk="1" hangingPunct="1"/>
            <a:r>
              <a:rPr lang="en-GB" altLang="en-US" sz="2400" b="1" dirty="0">
                <a:latin typeface="Calibri" panose="020F0502020204030204" pitchFamily="34" charset="0"/>
                <a:cs typeface="Calibri" panose="020F0502020204030204" pitchFamily="34" charset="0"/>
              </a:rPr>
              <a:t>How soon </a:t>
            </a:r>
            <a:r>
              <a:rPr lang="en-GB" altLang="en-US" sz="2400" dirty="0">
                <a:latin typeface="Calibri" panose="020F0502020204030204" pitchFamily="34" charset="0"/>
                <a:cs typeface="Calibri" panose="020F0502020204030204" pitchFamily="34" charset="0"/>
              </a:rPr>
              <a:t>is it required?</a:t>
            </a:r>
          </a:p>
        </p:txBody>
      </p:sp>
      <p:sp>
        <p:nvSpPr>
          <p:cNvPr id="2" name="Slide Number Placeholder 1">
            <a:extLst>
              <a:ext uri="{FF2B5EF4-FFF2-40B4-BE49-F238E27FC236}">
                <a16:creationId xmlns:a16="http://schemas.microsoft.com/office/drawing/2014/main" id="{954FF30F-2712-42AA-AB5E-CF9B8701BC20}"/>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A3E2E8E-3AFF-4131-BB5A-14128C71E13E}" type="slidenum">
              <a:rPr lang="en-GB" altLang="en-US">
                <a:solidFill>
                  <a:schemeClr val="bg1"/>
                </a:solidFill>
              </a:rPr>
              <a:pPr/>
              <a:t>5</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21507"/>
                                        </p:tgtEl>
                                        <p:attrNameLst>
                                          <p:attrName>style.visibility</p:attrName>
                                        </p:attrNameLst>
                                      </p:cBhvr>
                                      <p:to>
                                        <p:strVal val="visible"/>
                                      </p:to>
                                    </p:set>
                                    <p:animEffect transition="in" filter="wipe(down)">
                                      <p:cBhvr>
                                        <p:cTn id="11" dur="580">
                                          <p:stCondLst>
                                            <p:cond delay="0"/>
                                          </p:stCondLst>
                                        </p:cTn>
                                        <p:tgtEl>
                                          <p:spTgt spid="21507"/>
                                        </p:tgtEl>
                                      </p:cBhvr>
                                    </p:animEffect>
                                    <p:anim calcmode="lin" valueType="num">
                                      <p:cBhvr>
                                        <p:cTn id="12" dur="1822" tmFilter="0,0; 0.14,0.36; 0.43,0.73; 0.71,0.91; 1.0,1.0">
                                          <p:stCondLst>
                                            <p:cond delay="0"/>
                                          </p:stCondLst>
                                        </p:cTn>
                                        <p:tgtEl>
                                          <p:spTgt spid="21507"/>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1507"/>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1507"/>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1507"/>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1507"/>
                                        </p:tgtEl>
                                        <p:attrNameLst>
                                          <p:attrName>ppt_y</p:attrName>
                                        </p:attrNameLst>
                                      </p:cBhvr>
                                      <p:tavLst>
                                        <p:tav tm="0" fmla="#ppt_y-sin(pi*$)/81">
                                          <p:val>
                                            <p:fltVal val="0"/>
                                          </p:val>
                                        </p:tav>
                                        <p:tav tm="100000">
                                          <p:val>
                                            <p:fltVal val="1"/>
                                          </p:val>
                                        </p:tav>
                                      </p:tavLst>
                                    </p:anim>
                                    <p:animScale>
                                      <p:cBhvr>
                                        <p:cTn id="17" dur="26">
                                          <p:stCondLst>
                                            <p:cond delay="650"/>
                                          </p:stCondLst>
                                        </p:cTn>
                                        <p:tgtEl>
                                          <p:spTgt spid="21507"/>
                                        </p:tgtEl>
                                      </p:cBhvr>
                                      <p:to x="100000" y="60000"/>
                                    </p:animScale>
                                    <p:animScale>
                                      <p:cBhvr>
                                        <p:cTn id="18" dur="166" decel="50000">
                                          <p:stCondLst>
                                            <p:cond delay="676"/>
                                          </p:stCondLst>
                                        </p:cTn>
                                        <p:tgtEl>
                                          <p:spTgt spid="21507"/>
                                        </p:tgtEl>
                                      </p:cBhvr>
                                      <p:to x="100000" y="100000"/>
                                    </p:animScale>
                                    <p:animScale>
                                      <p:cBhvr>
                                        <p:cTn id="19" dur="26">
                                          <p:stCondLst>
                                            <p:cond delay="1312"/>
                                          </p:stCondLst>
                                        </p:cTn>
                                        <p:tgtEl>
                                          <p:spTgt spid="21507"/>
                                        </p:tgtEl>
                                      </p:cBhvr>
                                      <p:to x="100000" y="80000"/>
                                    </p:animScale>
                                    <p:animScale>
                                      <p:cBhvr>
                                        <p:cTn id="20" dur="166" decel="50000">
                                          <p:stCondLst>
                                            <p:cond delay="1338"/>
                                          </p:stCondLst>
                                        </p:cTn>
                                        <p:tgtEl>
                                          <p:spTgt spid="21507"/>
                                        </p:tgtEl>
                                      </p:cBhvr>
                                      <p:to x="100000" y="100000"/>
                                    </p:animScale>
                                    <p:animScale>
                                      <p:cBhvr>
                                        <p:cTn id="21" dur="26">
                                          <p:stCondLst>
                                            <p:cond delay="1642"/>
                                          </p:stCondLst>
                                        </p:cTn>
                                        <p:tgtEl>
                                          <p:spTgt spid="21507"/>
                                        </p:tgtEl>
                                      </p:cBhvr>
                                      <p:to x="100000" y="90000"/>
                                    </p:animScale>
                                    <p:animScale>
                                      <p:cBhvr>
                                        <p:cTn id="22" dur="166" decel="50000">
                                          <p:stCondLst>
                                            <p:cond delay="1668"/>
                                          </p:stCondLst>
                                        </p:cTn>
                                        <p:tgtEl>
                                          <p:spTgt spid="21507"/>
                                        </p:tgtEl>
                                      </p:cBhvr>
                                      <p:to x="100000" y="100000"/>
                                    </p:animScale>
                                    <p:animScale>
                                      <p:cBhvr>
                                        <p:cTn id="23" dur="26">
                                          <p:stCondLst>
                                            <p:cond delay="1808"/>
                                          </p:stCondLst>
                                        </p:cTn>
                                        <p:tgtEl>
                                          <p:spTgt spid="21507"/>
                                        </p:tgtEl>
                                      </p:cBhvr>
                                      <p:to x="100000" y="95000"/>
                                    </p:animScale>
                                    <p:animScale>
                                      <p:cBhvr>
                                        <p:cTn id="24" dur="166" decel="50000">
                                          <p:stCondLst>
                                            <p:cond delay="1834"/>
                                          </p:stCondLst>
                                        </p:cTn>
                                        <p:tgtEl>
                                          <p:spTgt spid="21507"/>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21508"/>
                                        </p:tgtEl>
                                        <p:attrNameLst>
                                          <p:attrName>style.visibility</p:attrName>
                                        </p:attrNameLst>
                                      </p:cBhvr>
                                      <p:to>
                                        <p:strVal val="visible"/>
                                      </p:to>
                                    </p:set>
                                    <p:animEffect transition="in" filter="circle(in)">
                                      <p:cBhvr>
                                        <p:cTn id="29" dur="2000"/>
                                        <p:tgtEl>
                                          <p:spTgt spid="21508"/>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21509"/>
                                        </p:tgtEl>
                                        <p:attrNameLst>
                                          <p:attrName>style.visibility</p:attrName>
                                        </p:attrNameLst>
                                      </p:cBhvr>
                                      <p:to>
                                        <p:strVal val="visible"/>
                                      </p:to>
                                    </p:set>
                                    <p:animEffect transition="in" filter="circle(in)">
                                      <p:cBhvr>
                                        <p:cTn id="34" dur="2000"/>
                                        <p:tgtEl>
                                          <p:spTgt spid="21509"/>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21510"/>
                                        </p:tgtEl>
                                        <p:attrNameLst>
                                          <p:attrName>style.visibility</p:attrName>
                                        </p:attrNameLst>
                                      </p:cBhvr>
                                      <p:to>
                                        <p:strVal val="visible"/>
                                      </p:to>
                                    </p:set>
                                    <p:animEffect transition="in" filter="circle(in)">
                                      <p:cBhvr>
                                        <p:cTn id="39" dur="2000"/>
                                        <p:tgtEl>
                                          <p:spTgt spid="21510"/>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grpId="0" nodeType="clickEffect">
                                  <p:stCondLst>
                                    <p:cond delay="0"/>
                                  </p:stCondLst>
                                  <p:childTnLst>
                                    <p:set>
                                      <p:cBhvr>
                                        <p:cTn id="43" dur="1" fill="hold">
                                          <p:stCondLst>
                                            <p:cond delay="0"/>
                                          </p:stCondLst>
                                        </p:cTn>
                                        <p:tgtEl>
                                          <p:spTgt spid="21511"/>
                                        </p:tgtEl>
                                        <p:attrNameLst>
                                          <p:attrName>style.visibility</p:attrName>
                                        </p:attrNameLst>
                                      </p:cBhvr>
                                      <p:to>
                                        <p:strVal val="visible"/>
                                      </p:to>
                                    </p:set>
                                    <p:animEffect transition="in" filter="circle(in)">
                                      <p:cBhvr>
                                        <p:cTn id="44" dur="2000"/>
                                        <p:tgtEl>
                                          <p:spTgt spid="21511"/>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21512"/>
                                        </p:tgtEl>
                                        <p:attrNameLst>
                                          <p:attrName>style.visibility</p:attrName>
                                        </p:attrNameLst>
                                      </p:cBhvr>
                                      <p:to>
                                        <p:strVal val="visible"/>
                                      </p:to>
                                    </p:set>
                                    <p:animEffect transition="in" filter="circle(in)">
                                      <p:cBhvr>
                                        <p:cTn id="49" dur="2000"/>
                                        <p:tgtEl>
                                          <p:spTgt spid="21512"/>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grpId="0" nodeType="clickEffect">
                                  <p:stCondLst>
                                    <p:cond delay="0"/>
                                  </p:stCondLst>
                                  <p:childTnLst>
                                    <p:set>
                                      <p:cBhvr>
                                        <p:cTn id="53" dur="1" fill="hold">
                                          <p:stCondLst>
                                            <p:cond delay="0"/>
                                          </p:stCondLst>
                                        </p:cTn>
                                        <p:tgtEl>
                                          <p:spTgt spid="21513"/>
                                        </p:tgtEl>
                                        <p:attrNameLst>
                                          <p:attrName>style.visibility</p:attrName>
                                        </p:attrNameLst>
                                      </p:cBhvr>
                                      <p:to>
                                        <p:strVal val="visible"/>
                                      </p:to>
                                    </p:set>
                                    <p:animEffect transition="in" filter="circle(in)">
                                      <p:cBhvr>
                                        <p:cTn id="54" dur="2000"/>
                                        <p:tgtEl>
                                          <p:spTgt spid="215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animBg="1"/>
      <p:bldP spid="21508" grpId="0" animBg="1"/>
      <p:bldP spid="21509" grpId="0" animBg="1"/>
      <p:bldP spid="21510" grpId="0" animBg="1"/>
      <p:bldP spid="21511" grpId="0" animBg="1"/>
      <p:bldP spid="21512" grpId="0" animBg="1"/>
      <p:bldP spid="215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4EC161AC-6C80-48DC-B1D8-1440573203E3}"/>
              </a:ext>
            </a:extLst>
          </p:cNvPr>
          <p:cNvSpPr>
            <a:spLocks noGrp="1" noChangeArrowheads="1"/>
          </p:cNvSpPr>
          <p:nvPr>
            <p:ph type="title"/>
          </p:nvPr>
        </p:nvSpPr>
        <p:spPr>
          <a:xfrm>
            <a:off x="899592" y="310308"/>
            <a:ext cx="6811963" cy="1152128"/>
          </a:xfrm>
          <a:solidFill>
            <a:schemeClr val="tx2">
              <a:lumMod val="75000"/>
            </a:schemeClr>
          </a:solidFill>
        </p:spPr>
        <p:txBody>
          <a:bodyPr>
            <a:noAutofit/>
          </a:bodyPr>
          <a:lstStyle/>
          <a:p>
            <a:pPr algn="ctr" eaLnBrk="1" hangingPunct="1"/>
            <a:r>
              <a:rPr lang="en-GB" altLang="en-US" sz="3600" dirty="0">
                <a:solidFill>
                  <a:schemeClr val="bg1"/>
                </a:solidFill>
                <a:cs typeface="Calibri" panose="020F0502020204030204" pitchFamily="34" charset="0"/>
              </a:rPr>
              <a:t>The sources of finance need to be ‘matched’ to the business</a:t>
            </a:r>
          </a:p>
        </p:txBody>
      </p:sp>
      <p:sp>
        <p:nvSpPr>
          <p:cNvPr id="7171" name="Text Placeholder 2">
            <a:extLst>
              <a:ext uri="{FF2B5EF4-FFF2-40B4-BE49-F238E27FC236}">
                <a16:creationId xmlns:a16="http://schemas.microsoft.com/office/drawing/2014/main" id="{7FA508B3-E362-461D-894D-B6D7E4517932}"/>
              </a:ext>
            </a:extLst>
          </p:cNvPr>
          <p:cNvSpPr>
            <a:spLocks noGrp="1"/>
          </p:cNvSpPr>
          <p:nvPr>
            <p:ph type="body" idx="1"/>
          </p:nvPr>
        </p:nvSpPr>
        <p:spPr>
          <a:xfrm>
            <a:off x="522615" y="3573016"/>
            <a:ext cx="8147050" cy="2341562"/>
          </a:xfrm>
        </p:spPr>
        <p:txBody>
          <a:bodyPr rtlCol="0"/>
          <a:lstStyle/>
          <a:p>
            <a:pPr eaLnBrk="1" fontAlgn="auto" hangingPunct="1">
              <a:spcAft>
                <a:spcPts val="0"/>
              </a:spcAft>
              <a:buFont typeface="Wingdings 3" charset="2"/>
              <a:buNone/>
              <a:defRPr/>
            </a:pPr>
            <a:r>
              <a:rPr lang="en-GB" altLang="en-US" b="0" dirty="0">
                <a:cs typeface="Calibri" panose="020F0502020204030204" pitchFamily="34" charset="0"/>
              </a:rPr>
              <a:t>The sources of finance available to an  individual setting themselves up as a window cleaner will be very different to the sources of finance needed and available to someone like Liverpool Football Club for the building of their new stadium</a:t>
            </a:r>
          </a:p>
          <a:p>
            <a:pPr eaLnBrk="1" fontAlgn="auto" hangingPunct="1">
              <a:spcAft>
                <a:spcPts val="0"/>
              </a:spcAft>
              <a:buFont typeface="Wingdings 3" charset="2"/>
              <a:buNone/>
              <a:defRPr/>
            </a:pPr>
            <a:endParaRPr lang="en-GB" altLang="en-US" dirty="0">
              <a:cs typeface="Calibri" panose="020F0502020204030204" pitchFamily="34" charset="0"/>
            </a:endParaRPr>
          </a:p>
        </p:txBody>
      </p:sp>
      <p:pic>
        <p:nvPicPr>
          <p:cNvPr id="22532" name="Content Placeholder 6" descr="window cleaner.jpg">
            <a:extLst>
              <a:ext uri="{FF2B5EF4-FFF2-40B4-BE49-F238E27FC236}">
                <a16:creationId xmlns:a16="http://schemas.microsoft.com/office/drawing/2014/main" id="{BDA2EE4D-56CD-420B-95CA-9CD6C75029D8}"/>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323528" y="1738804"/>
            <a:ext cx="3195637" cy="1728787"/>
          </a:xfrm>
        </p:spPr>
      </p:pic>
      <p:pic>
        <p:nvPicPr>
          <p:cNvPr id="22533" name="Content Placeholder 7" descr="liverpool fc.jpg">
            <a:extLst>
              <a:ext uri="{FF2B5EF4-FFF2-40B4-BE49-F238E27FC236}">
                <a16:creationId xmlns:a16="http://schemas.microsoft.com/office/drawing/2014/main" id="{8141D92C-0592-4671-A72E-D0F084024F2F}"/>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a:xfrm>
            <a:off x="4627890" y="1727691"/>
            <a:ext cx="4041775" cy="1739900"/>
          </a:xfrm>
        </p:spPr>
      </p:pic>
      <p:sp>
        <p:nvSpPr>
          <p:cNvPr id="3" name="Slide Number Placeholder 2">
            <a:extLst>
              <a:ext uri="{FF2B5EF4-FFF2-40B4-BE49-F238E27FC236}">
                <a16:creationId xmlns:a16="http://schemas.microsoft.com/office/drawing/2014/main" id="{2B4D3D98-66D4-44BC-8A8E-C252A3E17AFB}"/>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11A9C94-32B0-4ED1-AA87-BE708A46C984}" type="slidenum">
              <a:rPr lang="en-GB" altLang="en-US">
                <a:solidFill>
                  <a:schemeClr val="bg1"/>
                </a:solidFill>
              </a:rPr>
              <a:pPr/>
              <a:t>6</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22532"/>
                                        </p:tgtEl>
                                        <p:attrNameLst>
                                          <p:attrName>style.visibility</p:attrName>
                                        </p:attrNameLst>
                                      </p:cBhvr>
                                      <p:to>
                                        <p:strVal val="visible"/>
                                      </p:to>
                                    </p:set>
                                    <p:animEffect transition="in" filter="circle(in)">
                                      <p:cBhvr>
                                        <p:cTn id="11" dur="2000"/>
                                        <p:tgtEl>
                                          <p:spTgt spid="22532"/>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22533"/>
                                        </p:tgtEl>
                                        <p:attrNameLst>
                                          <p:attrName>style.visibility</p:attrName>
                                        </p:attrNameLst>
                                      </p:cBhvr>
                                      <p:to>
                                        <p:strVal val="visible"/>
                                      </p:to>
                                    </p:set>
                                    <p:animEffect transition="in" filter="circle(in)">
                                      <p:cBhvr>
                                        <p:cTn id="16" dur="2000"/>
                                        <p:tgtEl>
                                          <p:spTgt spid="22533"/>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7171">
                                            <p:txEl>
                                              <p:pRg st="0" end="0"/>
                                            </p:txEl>
                                          </p:spTgt>
                                        </p:tgtEl>
                                        <p:attrNameLst>
                                          <p:attrName>style.visibility</p:attrName>
                                        </p:attrNameLst>
                                      </p:cBhvr>
                                      <p:to>
                                        <p:strVal val="visible"/>
                                      </p:to>
                                    </p:set>
                                    <p:animEffect transition="in" filter="circle(in)">
                                      <p:cBhvr>
                                        <p:cTn id="21" dur="2000"/>
                                        <p:tgtEl>
                                          <p:spTgt spid="717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animBg="1"/>
      <p:bldP spid="717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a:extLst>
              <a:ext uri="{FF2B5EF4-FFF2-40B4-BE49-F238E27FC236}">
                <a16:creationId xmlns:a16="http://schemas.microsoft.com/office/drawing/2014/main" id="{0D5FD501-AD15-4B7D-A574-CC754F4425AC}"/>
              </a:ext>
            </a:extLst>
          </p:cNvPr>
          <p:cNvSpPr>
            <a:spLocks noGrp="1" noChangeArrowheads="1"/>
          </p:cNvSpPr>
          <p:nvPr>
            <p:ph type="title"/>
          </p:nvPr>
        </p:nvSpPr>
        <p:spPr>
          <a:xfrm>
            <a:off x="774324" y="199883"/>
            <a:ext cx="7200800" cy="1224136"/>
          </a:xfrm>
          <a:solidFill>
            <a:schemeClr val="tx2">
              <a:lumMod val="75000"/>
            </a:schemeClr>
          </a:solidFill>
        </p:spPr>
        <p:txBody>
          <a:bodyPr>
            <a:noAutofit/>
          </a:bodyPr>
          <a:lstStyle/>
          <a:p>
            <a:pPr algn="ctr" eaLnBrk="1" hangingPunct="1"/>
            <a:br>
              <a:rPr lang="en-GB" altLang="en-US" sz="3600" dirty="0">
                <a:solidFill>
                  <a:schemeClr val="bg1"/>
                </a:solidFill>
                <a:cs typeface="Calibri" panose="020F0502020204030204" pitchFamily="34" charset="0"/>
              </a:rPr>
            </a:br>
            <a:r>
              <a:rPr lang="en-GB" altLang="en-US" sz="3600" dirty="0">
                <a:solidFill>
                  <a:schemeClr val="bg1"/>
                </a:solidFill>
                <a:cs typeface="Calibri" panose="020F0502020204030204" pitchFamily="34" charset="0"/>
              </a:rPr>
              <a:t>Where does the finance come from?</a:t>
            </a:r>
            <a:br>
              <a:rPr lang="en-GB" altLang="en-US" sz="3600" dirty="0">
                <a:solidFill>
                  <a:schemeClr val="bg1"/>
                </a:solidFill>
                <a:cs typeface="Calibri" panose="020F0502020204030204" pitchFamily="34" charset="0"/>
              </a:rPr>
            </a:br>
            <a:endParaRPr lang="en-GB" altLang="en-US" sz="3600" dirty="0">
              <a:solidFill>
                <a:schemeClr val="bg1"/>
              </a:solidFill>
              <a:cs typeface="Calibri" panose="020F0502020204030204" pitchFamily="34" charset="0"/>
            </a:endParaRPr>
          </a:p>
        </p:txBody>
      </p:sp>
      <p:sp>
        <p:nvSpPr>
          <p:cNvPr id="23555" name="Rectangle 3">
            <a:extLst>
              <a:ext uri="{FF2B5EF4-FFF2-40B4-BE49-F238E27FC236}">
                <a16:creationId xmlns:a16="http://schemas.microsoft.com/office/drawing/2014/main" id="{45A89921-D879-406C-AB76-14218895060B}"/>
              </a:ext>
            </a:extLst>
          </p:cNvPr>
          <p:cNvSpPr>
            <a:spLocks noGrp="1" noChangeArrowheads="1"/>
          </p:cNvSpPr>
          <p:nvPr>
            <p:ph idx="1"/>
          </p:nvPr>
        </p:nvSpPr>
        <p:spPr>
          <a:xfrm>
            <a:off x="488524" y="1600430"/>
            <a:ext cx="7772400" cy="4616450"/>
          </a:xfrm>
        </p:spPr>
        <p:txBody>
          <a:bodyPr/>
          <a:lstStyle/>
          <a:p>
            <a:pPr eaLnBrk="1" hangingPunct="1">
              <a:buFontTx/>
              <a:buNone/>
            </a:pPr>
            <a:r>
              <a:rPr lang="en-GB" altLang="en-US" sz="2800" dirty="0">
                <a:cs typeface="Calibri" panose="020F0502020204030204" pitchFamily="34" charset="0"/>
              </a:rPr>
              <a:t>	</a:t>
            </a:r>
            <a:r>
              <a:rPr lang="en-GB" altLang="en-US" sz="2600" b="1" dirty="0">
                <a:solidFill>
                  <a:srgbClr val="0000FF"/>
                </a:solidFill>
                <a:cs typeface="Calibri" panose="020F0502020204030204" pitchFamily="34" charset="0"/>
              </a:rPr>
              <a:t>Debt</a:t>
            </a:r>
            <a:r>
              <a:rPr lang="en-GB" altLang="en-US" sz="2600" dirty="0">
                <a:cs typeface="Calibri" panose="020F0502020204030204" pitchFamily="34" charset="0"/>
              </a:rPr>
              <a:t> and </a:t>
            </a:r>
            <a:r>
              <a:rPr lang="en-GB" altLang="en-US" sz="2600" b="1" dirty="0">
                <a:solidFill>
                  <a:srgbClr val="0000FF"/>
                </a:solidFill>
                <a:cs typeface="Calibri" panose="020F0502020204030204" pitchFamily="34" charset="0"/>
              </a:rPr>
              <a:t>Equity</a:t>
            </a:r>
            <a:r>
              <a:rPr lang="en-GB" altLang="en-US" sz="2600" dirty="0">
                <a:cs typeface="Calibri" panose="020F0502020204030204" pitchFamily="34" charset="0"/>
              </a:rPr>
              <a:t> are the 2 most common ways of raising finance…</a:t>
            </a:r>
          </a:p>
          <a:p>
            <a:pPr eaLnBrk="1" hangingPunct="1">
              <a:buFontTx/>
              <a:buNone/>
            </a:pPr>
            <a:endParaRPr lang="en-GB" altLang="en-US" sz="2600" dirty="0">
              <a:cs typeface="Calibri" panose="020F0502020204030204" pitchFamily="34" charset="0"/>
            </a:endParaRPr>
          </a:p>
          <a:p>
            <a:pPr eaLnBrk="1" hangingPunct="1"/>
            <a:r>
              <a:rPr lang="en-GB" altLang="en-US" sz="2600" b="1" dirty="0">
                <a:solidFill>
                  <a:srgbClr val="0000FF"/>
                </a:solidFill>
                <a:cs typeface="Calibri" panose="020F0502020204030204" pitchFamily="34" charset="0"/>
              </a:rPr>
              <a:t>Equity</a:t>
            </a:r>
            <a:r>
              <a:rPr lang="en-GB" altLang="en-US" sz="2600" dirty="0">
                <a:solidFill>
                  <a:srgbClr val="0000FF"/>
                </a:solidFill>
                <a:cs typeface="Calibri" panose="020F0502020204030204" pitchFamily="34" charset="0"/>
              </a:rPr>
              <a:t> </a:t>
            </a:r>
            <a:r>
              <a:rPr lang="en-GB" altLang="en-US" sz="2600" dirty="0">
                <a:cs typeface="Calibri" panose="020F0502020204030204" pitchFamily="34" charset="0"/>
              </a:rPr>
              <a:t>financing involves exchanging partial ownership in a business, usually in the form of shares</a:t>
            </a:r>
          </a:p>
          <a:p>
            <a:pPr eaLnBrk="1" hangingPunct="1"/>
            <a:endParaRPr lang="en-GB" altLang="en-US" sz="2600" dirty="0">
              <a:cs typeface="Calibri" panose="020F0502020204030204" pitchFamily="34" charset="0"/>
            </a:endParaRPr>
          </a:p>
          <a:p>
            <a:pPr eaLnBrk="1" hangingPunct="1"/>
            <a:r>
              <a:rPr lang="en-GB" altLang="en-US" sz="2600" b="1" dirty="0">
                <a:solidFill>
                  <a:srgbClr val="0000FF"/>
                </a:solidFill>
                <a:cs typeface="Calibri" panose="020F0502020204030204" pitchFamily="34" charset="0"/>
              </a:rPr>
              <a:t>Debt</a:t>
            </a:r>
            <a:r>
              <a:rPr lang="en-GB" altLang="en-US" sz="2600" dirty="0">
                <a:cs typeface="Calibri" panose="020F0502020204030204" pitchFamily="34" charset="0"/>
              </a:rPr>
              <a:t> financing involves  loans that have to be paid back usually with interest</a:t>
            </a:r>
          </a:p>
        </p:txBody>
      </p:sp>
      <p:sp>
        <p:nvSpPr>
          <p:cNvPr id="2" name="Slide Number Placeholder 1">
            <a:extLst>
              <a:ext uri="{FF2B5EF4-FFF2-40B4-BE49-F238E27FC236}">
                <a16:creationId xmlns:a16="http://schemas.microsoft.com/office/drawing/2014/main" id="{2929E2CB-9546-48ED-8056-1E88A45BBB2E}"/>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163FE072-CD71-48F5-98BF-10BCBEC05090}" type="slidenum">
              <a:rPr lang="en-GB" altLang="en-US">
                <a:solidFill>
                  <a:schemeClr val="bg1"/>
                </a:solidFill>
              </a:rPr>
              <a:pPr/>
              <a:t>7</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a:extLst>
              <a:ext uri="{FF2B5EF4-FFF2-40B4-BE49-F238E27FC236}">
                <a16:creationId xmlns:a16="http://schemas.microsoft.com/office/drawing/2014/main" id="{E61B8E6F-7B49-4BA1-A69A-10C6EB94E15B}"/>
              </a:ext>
            </a:extLst>
          </p:cNvPr>
          <p:cNvSpPr>
            <a:spLocks noGrp="1" noChangeArrowheads="1"/>
          </p:cNvSpPr>
          <p:nvPr>
            <p:ph type="title"/>
          </p:nvPr>
        </p:nvSpPr>
        <p:spPr>
          <a:xfrm>
            <a:off x="827584" y="404664"/>
            <a:ext cx="7776864" cy="1152128"/>
          </a:xfrm>
          <a:solidFill>
            <a:schemeClr val="tx2">
              <a:lumMod val="75000"/>
            </a:schemeClr>
          </a:solidFill>
        </p:spPr>
        <p:txBody>
          <a:bodyPr>
            <a:noAutofit/>
          </a:bodyPr>
          <a:lstStyle/>
          <a:p>
            <a:pPr algn="ctr" eaLnBrk="1" hangingPunct="1"/>
            <a:r>
              <a:rPr lang="en-GB" altLang="en-US" sz="3600" dirty="0">
                <a:solidFill>
                  <a:schemeClr val="bg1"/>
                </a:solidFill>
                <a:cs typeface="Calibri" panose="020F0502020204030204" pitchFamily="34" charset="0"/>
              </a:rPr>
              <a:t>Most businesses have a combination of both equity and debt</a:t>
            </a:r>
          </a:p>
        </p:txBody>
      </p:sp>
      <p:graphicFrame>
        <p:nvGraphicFramePr>
          <p:cNvPr id="4" name="Content Placeholder 3">
            <a:extLst>
              <a:ext uri="{FF2B5EF4-FFF2-40B4-BE49-F238E27FC236}">
                <a16:creationId xmlns:a16="http://schemas.microsoft.com/office/drawing/2014/main" id="{0BB4C929-ADAB-4E31-B6F4-8A4D48F9A38E}"/>
              </a:ext>
            </a:extLst>
          </p:cNvPr>
          <p:cNvGraphicFramePr>
            <a:graphicFrameLocks noGrp="1"/>
          </p:cNvGraphicFramePr>
          <p:nvPr>
            <p:ph idx="1"/>
            <p:extLst>
              <p:ext uri="{D42A27DB-BD31-4B8C-83A1-F6EECF244321}">
                <p14:modId xmlns:p14="http://schemas.microsoft.com/office/powerpoint/2010/main" val="1750698414"/>
              </p:ext>
            </p:extLst>
          </p:nvPr>
        </p:nvGraphicFramePr>
        <p:xfrm>
          <a:off x="1515616" y="1772816"/>
          <a:ext cx="6400800" cy="3383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Slide Number Placeholder 1">
            <a:extLst>
              <a:ext uri="{FF2B5EF4-FFF2-40B4-BE49-F238E27FC236}">
                <a16:creationId xmlns:a16="http://schemas.microsoft.com/office/drawing/2014/main" id="{A436AEFE-1CE7-4E41-A886-5679E6F4B0A5}"/>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F023F80-6623-4579-9425-71D2461FA932}" type="slidenum">
              <a:rPr lang="en-GB" altLang="en-US">
                <a:solidFill>
                  <a:schemeClr val="bg1"/>
                </a:solidFill>
              </a:rPr>
              <a:pPr/>
              <a:t>8</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animBg="1"/>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2">
            <a:extLst>
              <a:ext uri="{FF2B5EF4-FFF2-40B4-BE49-F238E27FC236}">
                <a16:creationId xmlns:a16="http://schemas.microsoft.com/office/drawing/2014/main" id="{3B8BA038-3FDF-4272-9D88-5FB3CFF12F34}"/>
              </a:ext>
            </a:extLst>
          </p:cNvPr>
          <p:cNvSpPr>
            <a:spLocks noGrp="1" noChangeArrowheads="1"/>
          </p:cNvSpPr>
          <p:nvPr>
            <p:ph type="title"/>
          </p:nvPr>
        </p:nvSpPr>
        <p:spPr>
          <a:solidFill>
            <a:schemeClr val="tx2"/>
          </a:solidFill>
        </p:spPr>
        <p:txBody>
          <a:bodyPr/>
          <a:lstStyle/>
          <a:p>
            <a:pPr algn="ctr" eaLnBrk="1" hangingPunct="1"/>
            <a:r>
              <a:rPr lang="en-GB" altLang="en-US" sz="3600" dirty="0">
                <a:solidFill>
                  <a:schemeClr val="bg1"/>
                </a:solidFill>
                <a:cs typeface="Calibri" panose="020F0502020204030204" pitchFamily="34" charset="0"/>
              </a:rPr>
              <a:t>Main ways to raise finance</a:t>
            </a:r>
          </a:p>
        </p:txBody>
      </p:sp>
      <p:graphicFrame>
        <p:nvGraphicFramePr>
          <p:cNvPr id="9" name="Content Placeholder 8">
            <a:extLst>
              <a:ext uri="{FF2B5EF4-FFF2-40B4-BE49-F238E27FC236}">
                <a16:creationId xmlns:a16="http://schemas.microsoft.com/office/drawing/2014/main" id="{327EF908-07F2-411D-AE7C-7035B4280536}"/>
              </a:ext>
            </a:extLst>
          </p:cNvPr>
          <p:cNvGraphicFramePr>
            <a:graphicFrameLocks noGrp="1"/>
          </p:cNvGraphicFramePr>
          <p:nvPr>
            <p:ph sz="half" idx="2"/>
            <p:extLst>
              <p:ext uri="{D42A27DB-BD31-4B8C-83A1-F6EECF244321}">
                <p14:modId xmlns:p14="http://schemas.microsoft.com/office/powerpoint/2010/main" val="1591947488"/>
              </p:ext>
            </p:extLst>
          </p:nvPr>
        </p:nvGraphicFramePr>
        <p:xfrm>
          <a:off x="395535" y="1550404"/>
          <a:ext cx="3898776" cy="4792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Content Placeholder 9">
            <a:extLst>
              <a:ext uri="{FF2B5EF4-FFF2-40B4-BE49-F238E27FC236}">
                <a16:creationId xmlns:a16="http://schemas.microsoft.com/office/drawing/2014/main" id="{744CBA6E-CFFE-4028-B1EF-4EEA12A06311}"/>
              </a:ext>
            </a:extLst>
          </p:cNvPr>
          <p:cNvGraphicFramePr>
            <a:graphicFrameLocks noGrp="1"/>
          </p:cNvGraphicFramePr>
          <p:nvPr>
            <p:ph sz="quarter" idx="4"/>
            <p:extLst>
              <p:ext uri="{D42A27DB-BD31-4B8C-83A1-F6EECF244321}">
                <p14:modId xmlns:p14="http://schemas.microsoft.com/office/powerpoint/2010/main" val="873270481"/>
              </p:ext>
            </p:extLst>
          </p:nvPr>
        </p:nvGraphicFramePr>
        <p:xfrm>
          <a:off x="4849690" y="1656184"/>
          <a:ext cx="4103439" cy="45811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Slide Number Placeholder 1">
            <a:extLst>
              <a:ext uri="{FF2B5EF4-FFF2-40B4-BE49-F238E27FC236}">
                <a16:creationId xmlns:a16="http://schemas.microsoft.com/office/drawing/2014/main" id="{B66364A0-8813-4DB1-B39A-44EE703E6C09}"/>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228BA040-99ED-4599-9CC5-C6783D84CE4C}" type="slidenum">
              <a:rPr lang="en-GB" altLang="en-US">
                <a:solidFill>
                  <a:schemeClr val="bg1"/>
                </a:solidFill>
              </a:rPr>
              <a:pPr/>
              <a:t>9</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circle(in)">
                                      <p:cBhvr>
                                        <p:cTn id="11" dur="20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circle(in)">
                                      <p:cBhvr>
                                        <p:cTn id="16"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animBg="1"/>
      <p:bldGraphic spid="9" grpId="0">
        <p:bldAsOne/>
      </p:bldGraphic>
      <p:bldGraphic spid="10"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8B6A46DE-F22D-40C6-9EAD-41690C686AA0}"/>
              </a:ext>
            </a:extLst>
          </p:cNvPr>
          <p:cNvSpPr>
            <a:spLocks noGrp="1" noChangeArrowheads="1"/>
          </p:cNvSpPr>
          <p:nvPr>
            <p:ph type="title"/>
          </p:nvPr>
        </p:nvSpPr>
        <p:spPr>
          <a:xfrm>
            <a:off x="517630" y="167340"/>
            <a:ext cx="7772400" cy="1143000"/>
          </a:xfrm>
          <a:solidFill>
            <a:schemeClr val="tx2">
              <a:lumMod val="75000"/>
            </a:schemeClr>
          </a:solidFill>
        </p:spPr>
        <p:txBody>
          <a:bodyPr>
            <a:normAutofit/>
          </a:bodyPr>
          <a:lstStyle/>
          <a:p>
            <a:pPr algn="ctr" eaLnBrk="1" hangingPunct="1"/>
            <a:r>
              <a:rPr lang="en-GB" altLang="en-US" sz="3600" dirty="0">
                <a:solidFill>
                  <a:schemeClr val="bg1"/>
                </a:solidFill>
                <a:cs typeface="Calibri" panose="020F0502020204030204" pitchFamily="34" charset="0"/>
              </a:rPr>
              <a:t>Retained profits</a:t>
            </a:r>
          </a:p>
        </p:txBody>
      </p:sp>
      <p:sp>
        <p:nvSpPr>
          <p:cNvPr id="26627" name="Rectangle 4">
            <a:extLst>
              <a:ext uri="{FF2B5EF4-FFF2-40B4-BE49-F238E27FC236}">
                <a16:creationId xmlns:a16="http://schemas.microsoft.com/office/drawing/2014/main" id="{DE5E35A1-5F48-4BFC-BB82-80469FB89084}"/>
              </a:ext>
            </a:extLst>
          </p:cNvPr>
          <p:cNvSpPr>
            <a:spLocks noChangeArrowheads="1"/>
          </p:cNvSpPr>
          <p:nvPr/>
        </p:nvSpPr>
        <p:spPr bwMode="auto">
          <a:xfrm>
            <a:off x="472021" y="1484784"/>
            <a:ext cx="7849567"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marL="342900" indent="-342900" eaLnBrk="1" hangingPunct="1">
              <a:buFont typeface="Arial" panose="020B0604020202020204" pitchFamily="34" charset="0"/>
              <a:buChar char="•"/>
            </a:pPr>
            <a:r>
              <a:rPr lang="en-GB" altLang="en-US" sz="2400" dirty="0">
                <a:latin typeface="Calibri" panose="020F0502020204030204" pitchFamily="34" charset="0"/>
                <a:cs typeface="Calibri" panose="020F0502020204030204" pitchFamily="34" charset="0"/>
              </a:rPr>
              <a:t>Retained profit is the profit kept in the company rather than paid out to shareholders as a dividend, or partners as earnings, or sole traders as profit</a:t>
            </a:r>
          </a:p>
          <a:p>
            <a:pPr marL="342900" indent="-342900" eaLnBrk="1" hangingPunct="1">
              <a:buFont typeface="Arial" panose="020B0604020202020204" pitchFamily="34" charset="0"/>
              <a:buChar char="•"/>
            </a:pPr>
            <a:endParaRPr lang="en-GB" altLang="en-US" sz="2400" dirty="0">
              <a:latin typeface="Calibri" panose="020F0502020204030204" pitchFamily="34" charset="0"/>
              <a:cs typeface="Calibri" panose="020F0502020204030204" pitchFamily="34" charset="0"/>
            </a:endParaRPr>
          </a:p>
          <a:p>
            <a:pPr marL="342900" indent="-342900" eaLnBrk="1" hangingPunct="1">
              <a:buFont typeface="Arial" panose="020B0604020202020204" pitchFamily="34" charset="0"/>
              <a:buChar char="•"/>
            </a:pPr>
            <a:r>
              <a:rPr lang="en-GB" altLang="en-US" sz="2400" dirty="0">
                <a:latin typeface="Calibri" panose="020F0502020204030204" pitchFamily="34" charset="0"/>
                <a:cs typeface="Calibri" panose="020F0502020204030204" pitchFamily="34" charset="0"/>
              </a:rPr>
              <a:t> Retained profit is widely regarded as one of  the most important long-term source of finance for a business</a:t>
            </a:r>
          </a:p>
          <a:p>
            <a:pPr marL="342900" indent="-342900" eaLnBrk="1" hangingPunct="1">
              <a:buFont typeface="Arial" panose="020B0604020202020204" pitchFamily="34" charset="0"/>
              <a:buChar char="•"/>
            </a:pPr>
            <a:endParaRPr lang="en-GB" altLang="en-US" sz="2400" dirty="0">
              <a:latin typeface="Calibri" panose="020F0502020204030204" pitchFamily="34" charset="0"/>
              <a:cs typeface="Calibri" panose="020F0502020204030204" pitchFamily="34" charset="0"/>
            </a:endParaRPr>
          </a:p>
          <a:p>
            <a:pPr marL="342900" indent="-342900" eaLnBrk="1" hangingPunct="1">
              <a:buFont typeface="Arial" panose="020B0604020202020204" pitchFamily="34" charset="0"/>
              <a:buChar char="•"/>
            </a:pPr>
            <a:r>
              <a:rPr lang="en-GB" altLang="en-US" sz="2400" dirty="0">
                <a:latin typeface="Calibri" panose="020F0502020204030204" pitchFamily="34" charset="0"/>
                <a:cs typeface="Calibri" panose="020F0502020204030204" pitchFamily="34" charset="0"/>
              </a:rPr>
              <a:t>These are effectively the business’s savings to be used for investment</a:t>
            </a:r>
          </a:p>
          <a:p>
            <a:pPr marL="342900" indent="-342900" eaLnBrk="1" hangingPunct="1">
              <a:buFont typeface="Arial" panose="020B0604020202020204" pitchFamily="34" charset="0"/>
              <a:buChar char="•"/>
            </a:pPr>
            <a:endParaRPr lang="en-GB" altLang="en-US" sz="2400" dirty="0">
              <a:latin typeface="Calibri" panose="020F0502020204030204" pitchFamily="34" charset="0"/>
              <a:cs typeface="Calibri" panose="020F0502020204030204" pitchFamily="34" charset="0"/>
            </a:endParaRPr>
          </a:p>
          <a:p>
            <a:pPr marL="342900" indent="-342900" eaLnBrk="1" hangingPunct="1">
              <a:buFont typeface="Arial" panose="020B0604020202020204" pitchFamily="34" charset="0"/>
              <a:buChar char="•"/>
            </a:pPr>
            <a:r>
              <a:rPr lang="en-GB" altLang="en-US" sz="2400" dirty="0">
                <a:latin typeface="Calibri" panose="020F0502020204030204" pitchFamily="34" charset="0"/>
                <a:cs typeface="Calibri" panose="020F0502020204030204" pitchFamily="34" charset="0"/>
              </a:rPr>
              <a:t>The important question for the business is?</a:t>
            </a:r>
          </a:p>
        </p:txBody>
      </p:sp>
      <p:sp>
        <p:nvSpPr>
          <p:cNvPr id="2" name="Slide Number Placeholder 1">
            <a:extLst>
              <a:ext uri="{FF2B5EF4-FFF2-40B4-BE49-F238E27FC236}">
                <a16:creationId xmlns:a16="http://schemas.microsoft.com/office/drawing/2014/main" id="{C7E1A432-68B8-473F-8FDF-F2426F616605}"/>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0D8B6DA-B347-4684-A7DE-A20A60546873}" type="slidenum">
              <a:rPr lang="en-GB" altLang="en-US">
                <a:solidFill>
                  <a:schemeClr val="bg1"/>
                </a:solidFill>
              </a:rPr>
              <a:pPr/>
              <a:t>10</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animEffect transition="in" filter="circle(in)">
                                      <p:cBhvr>
                                        <p:cTn id="15" dur="2000"/>
                                        <p:tgtEl>
                                          <p:spTgt spid="26627">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26627">
                                            <p:txEl>
                                              <p:pRg st="4" end="4"/>
                                            </p:txEl>
                                          </p:spTgt>
                                        </p:tgtEl>
                                        <p:attrNameLst>
                                          <p:attrName>style.visibility</p:attrName>
                                        </p:attrNameLst>
                                      </p:cBhvr>
                                      <p:to>
                                        <p:strVal val="visible"/>
                                      </p:to>
                                    </p:set>
                                    <p:animEffect transition="in" filter="circle(in)">
                                      <p:cBhvr>
                                        <p:cTn id="20" dur="2000"/>
                                        <p:tgtEl>
                                          <p:spTgt spid="26627">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26627">
                                            <p:txEl>
                                              <p:pRg st="6" end="6"/>
                                            </p:txEl>
                                          </p:spTgt>
                                        </p:tgtEl>
                                        <p:attrNameLst>
                                          <p:attrName>style.visibility</p:attrName>
                                        </p:attrNameLst>
                                      </p:cBhvr>
                                      <p:to>
                                        <p:strVal val="visible"/>
                                      </p:to>
                                    </p:set>
                                    <p:animEffect transition="in" filter="circle(in)">
                                      <p:cBhvr>
                                        <p:cTn id="25" dur="2000"/>
                                        <p:tgtEl>
                                          <p:spTgt spid="2662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animBg="1"/>
      <p:bldP spid="2662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A0458CB9-2AEE-4F7F-BB6C-7EA9B250FF3A}"/>
              </a:ext>
            </a:extLst>
          </p:cNvPr>
          <p:cNvSpPr>
            <a:spLocks noGrp="1" noChangeArrowheads="1"/>
          </p:cNvSpPr>
          <p:nvPr>
            <p:ph type="title"/>
          </p:nvPr>
        </p:nvSpPr>
        <p:spPr>
          <a:xfrm>
            <a:off x="899592" y="264319"/>
            <a:ext cx="6345237" cy="709613"/>
          </a:xfrm>
          <a:solidFill>
            <a:schemeClr val="tx2">
              <a:lumMod val="75000"/>
            </a:schemeClr>
          </a:solidFill>
        </p:spPr>
        <p:txBody>
          <a:bodyPr>
            <a:normAutofit/>
          </a:bodyPr>
          <a:lstStyle/>
          <a:p>
            <a:pPr algn="ctr" eaLnBrk="1" hangingPunct="1"/>
            <a:r>
              <a:rPr lang="en-GB" altLang="en-US" sz="3600" dirty="0">
                <a:solidFill>
                  <a:schemeClr val="bg1"/>
                </a:solidFill>
                <a:cs typeface="Calibri" panose="020F0502020204030204" pitchFamily="34" charset="0"/>
              </a:rPr>
              <a:t>Sale of assets</a:t>
            </a:r>
          </a:p>
        </p:txBody>
      </p:sp>
      <p:sp>
        <p:nvSpPr>
          <p:cNvPr id="12291" name="Content Placeholder 1">
            <a:extLst>
              <a:ext uri="{FF2B5EF4-FFF2-40B4-BE49-F238E27FC236}">
                <a16:creationId xmlns:a16="http://schemas.microsoft.com/office/drawing/2014/main" id="{27DE38E3-0606-4103-96C8-5FF4F459A129}"/>
              </a:ext>
            </a:extLst>
          </p:cNvPr>
          <p:cNvSpPr>
            <a:spLocks noGrp="1"/>
          </p:cNvSpPr>
          <p:nvPr>
            <p:ph idx="1"/>
          </p:nvPr>
        </p:nvSpPr>
        <p:spPr/>
        <p:txBody>
          <a:bodyPr rtlCol="0">
            <a:normAutofit fontScale="77500" lnSpcReduction="20000"/>
          </a:bodyPr>
          <a:lstStyle/>
          <a:p>
            <a:pPr eaLnBrk="1" fontAlgn="auto" hangingPunct="1">
              <a:spcAft>
                <a:spcPts val="0"/>
              </a:spcAft>
              <a:buFont typeface="Wingdings 3" panose="05040102010807070707" pitchFamily="18" charset="2"/>
              <a:buNone/>
              <a:defRPr/>
            </a:pPr>
            <a:r>
              <a:rPr lang="en-GB" altLang="en-US" sz="2800" dirty="0">
                <a:solidFill>
                  <a:schemeClr val="tx1">
                    <a:lumMod val="75000"/>
                    <a:lumOff val="25000"/>
                  </a:schemeClr>
                </a:solidFill>
                <a:cs typeface="Calibri" panose="020F0502020204030204" pitchFamily="34" charset="0"/>
              </a:rPr>
              <a:t>Businesses can raise finance by selling off unwanted or</a:t>
            </a:r>
          </a:p>
          <a:p>
            <a:pPr eaLnBrk="1" fontAlgn="auto" hangingPunct="1">
              <a:spcAft>
                <a:spcPts val="0"/>
              </a:spcAft>
              <a:buFont typeface="Wingdings 3" panose="05040102010807070707" pitchFamily="18" charset="2"/>
              <a:buNone/>
              <a:defRPr/>
            </a:pPr>
            <a:r>
              <a:rPr lang="en-GB" altLang="en-US" sz="2800" dirty="0">
                <a:solidFill>
                  <a:schemeClr val="tx1">
                    <a:lumMod val="75000"/>
                    <a:lumOff val="25000"/>
                  </a:schemeClr>
                </a:solidFill>
                <a:cs typeface="Calibri" panose="020F0502020204030204" pitchFamily="34" charset="0"/>
              </a:rPr>
              <a:t>unused fixed assets</a:t>
            </a: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r>
              <a:rPr lang="en-GB" altLang="en-US" sz="2800" dirty="0">
                <a:solidFill>
                  <a:schemeClr val="tx1">
                    <a:lumMod val="75000"/>
                    <a:lumOff val="25000"/>
                  </a:schemeClr>
                </a:solidFill>
                <a:cs typeface="Calibri" panose="020F0502020204030204" pitchFamily="34" charset="0"/>
              </a:rPr>
              <a:t>e.g. land, surplus equipment, leases,</a:t>
            </a:r>
          </a:p>
          <a:p>
            <a:pPr eaLnBrk="1" fontAlgn="auto" hangingPunct="1">
              <a:spcAft>
                <a:spcPts val="0"/>
              </a:spcAft>
              <a:buFont typeface="Wingdings 3" panose="05040102010807070707" pitchFamily="18" charset="2"/>
              <a:buNone/>
              <a:defRPr/>
            </a:pPr>
            <a:r>
              <a:rPr lang="en-GB" altLang="en-US" sz="2800" dirty="0">
                <a:solidFill>
                  <a:schemeClr val="tx1">
                    <a:lumMod val="75000"/>
                    <a:lumOff val="25000"/>
                  </a:schemeClr>
                </a:solidFill>
                <a:cs typeface="Calibri" panose="020F0502020204030204" pitchFamily="34" charset="0"/>
              </a:rPr>
              <a:t>stock etc</a:t>
            </a: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r>
              <a:rPr lang="en-GB" altLang="en-US" sz="2800" dirty="0">
                <a:solidFill>
                  <a:schemeClr val="tx1">
                    <a:lumMod val="75000"/>
                    <a:lumOff val="25000"/>
                  </a:schemeClr>
                </a:solidFill>
                <a:cs typeface="Calibri" panose="020F0502020204030204" pitchFamily="34" charset="0"/>
              </a:rPr>
              <a:t>However ……….not all businesses will have spare assets</a:t>
            </a:r>
          </a:p>
          <a:p>
            <a:pPr eaLnBrk="1" fontAlgn="auto" hangingPunct="1">
              <a:spcAft>
                <a:spcPts val="0"/>
              </a:spcAft>
              <a:buFont typeface="Wingdings 3" charset="2"/>
              <a:buChar char=""/>
              <a:defRPr/>
            </a:pPr>
            <a:endParaRPr lang="en-GB" altLang="en-US" sz="2800" dirty="0">
              <a:solidFill>
                <a:schemeClr val="tx1">
                  <a:lumMod val="75000"/>
                  <a:lumOff val="25000"/>
                </a:schemeClr>
              </a:solidFill>
            </a:endParaRPr>
          </a:p>
        </p:txBody>
      </p:sp>
      <p:pic>
        <p:nvPicPr>
          <p:cNvPr id="27652" name="Picture 4" descr="PF-property_1380204c.jpg">
            <a:extLst>
              <a:ext uri="{FF2B5EF4-FFF2-40B4-BE49-F238E27FC236}">
                <a16:creationId xmlns:a16="http://schemas.microsoft.com/office/drawing/2014/main" id="{8F5335EF-E95C-4CBB-A030-A0C95684397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68144" y="2780928"/>
            <a:ext cx="2929970" cy="1833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3A0CA6C2-86B7-4FA4-8A3C-59BFE3C284BD}"/>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1B47F9C6-E54C-4444-B901-8A94FB5179CA}" type="slidenum">
              <a:rPr lang="en-GB" altLang="en-US">
                <a:solidFill>
                  <a:schemeClr val="bg1"/>
                </a:solidFill>
              </a:rPr>
              <a:pPr/>
              <a:t>11</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2291">
                                            <p:txEl>
                                              <p:pRg st="0" end="0"/>
                                            </p:txEl>
                                          </p:spTgt>
                                        </p:tgtEl>
                                        <p:attrNameLst>
                                          <p:attrName>style.visibility</p:attrName>
                                        </p:attrNameLst>
                                      </p:cBhvr>
                                      <p:to>
                                        <p:strVal val="visible"/>
                                      </p:to>
                                    </p:set>
                                    <p:animEffect transition="in" filter="circle(in)">
                                      <p:cBhvr>
                                        <p:cTn id="11" dur="2000"/>
                                        <p:tgtEl>
                                          <p:spTgt spid="12291">
                                            <p:txEl>
                                              <p:pRg st="0" end="0"/>
                                            </p:txEl>
                                          </p:spTgt>
                                        </p:tgtEl>
                                      </p:cBhvr>
                                    </p:animEffect>
                                  </p:childTnLst>
                                </p:cTn>
                              </p:par>
                              <p:par>
                                <p:cTn id="12" presetID="6" presetClass="entr" presetSubtype="16" fill="hold" nodeType="withEffect">
                                  <p:stCondLst>
                                    <p:cond delay="0"/>
                                  </p:stCondLst>
                                  <p:childTnLst>
                                    <p:set>
                                      <p:cBhvr>
                                        <p:cTn id="13" dur="1" fill="hold">
                                          <p:stCondLst>
                                            <p:cond delay="0"/>
                                          </p:stCondLst>
                                        </p:cTn>
                                        <p:tgtEl>
                                          <p:spTgt spid="12291">
                                            <p:txEl>
                                              <p:pRg st="1" end="1"/>
                                            </p:txEl>
                                          </p:spTgt>
                                        </p:tgtEl>
                                        <p:attrNameLst>
                                          <p:attrName>style.visibility</p:attrName>
                                        </p:attrNameLst>
                                      </p:cBhvr>
                                      <p:to>
                                        <p:strVal val="visible"/>
                                      </p:to>
                                    </p:set>
                                    <p:animEffect transition="in" filter="circle(in)">
                                      <p:cBhvr>
                                        <p:cTn id="14" dur="2000"/>
                                        <p:tgtEl>
                                          <p:spTgt spid="12291">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animEffect transition="in" filter="circle(in)">
                                      <p:cBhvr>
                                        <p:cTn id="19" dur="2000"/>
                                        <p:tgtEl>
                                          <p:spTgt spid="12291">
                                            <p:txEl>
                                              <p:pRg st="3" end="3"/>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12291">
                                            <p:txEl>
                                              <p:pRg st="4" end="4"/>
                                            </p:txEl>
                                          </p:spTgt>
                                        </p:tgtEl>
                                        <p:attrNameLst>
                                          <p:attrName>style.visibility</p:attrName>
                                        </p:attrNameLst>
                                      </p:cBhvr>
                                      <p:to>
                                        <p:strVal val="visible"/>
                                      </p:to>
                                    </p:set>
                                    <p:animEffect transition="in" filter="circle(in)">
                                      <p:cBhvr>
                                        <p:cTn id="22" dur="2000"/>
                                        <p:tgtEl>
                                          <p:spTgt spid="12291">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27652"/>
                                        </p:tgtEl>
                                        <p:attrNameLst>
                                          <p:attrName>style.visibility</p:attrName>
                                        </p:attrNameLst>
                                      </p:cBhvr>
                                      <p:to>
                                        <p:strVal val="visible"/>
                                      </p:to>
                                    </p:set>
                                    <p:animEffect transition="in" filter="circle(in)">
                                      <p:cBhvr>
                                        <p:cTn id="27" dur="2000"/>
                                        <p:tgtEl>
                                          <p:spTgt spid="27652"/>
                                        </p:tgtEl>
                                      </p:cBhvr>
                                    </p:animEffect>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nodeType="clickEffect">
                                  <p:stCondLst>
                                    <p:cond delay="0"/>
                                  </p:stCondLst>
                                  <p:childTnLst>
                                    <p:set>
                                      <p:cBhvr>
                                        <p:cTn id="31" dur="1" fill="hold">
                                          <p:stCondLst>
                                            <p:cond delay="0"/>
                                          </p:stCondLst>
                                        </p:cTn>
                                        <p:tgtEl>
                                          <p:spTgt spid="12291">
                                            <p:txEl>
                                              <p:pRg st="10" end="10"/>
                                            </p:txEl>
                                          </p:spTgt>
                                        </p:tgtEl>
                                        <p:attrNameLst>
                                          <p:attrName>style.visibility</p:attrName>
                                        </p:attrNameLst>
                                      </p:cBhvr>
                                      <p:to>
                                        <p:strVal val="visible"/>
                                      </p:to>
                                    </p:set>
                                    <p:animEffect transition="in" filter="wipe(down)">
                                      <p:cBhvr>
                                        <p:cTn id="32" dur="580">
                                          <p:stCondLst>
                                            <p:cond delay="0"/>
                                          </p:stCondLst>
                                        </p:cTn>
                                        <p:tgtEl>
                                          <p:spTgt spid="12291">
                                            <p:txEl>
                                              <p:pRg st="10" end="10"/>
                                            </p:txEl>
                                          </p:spTgt>
                                        </p:tgtEl>
                                      </p:cBhvr>
                                    </p:animEffect>
                                    <p:anim calcmode="lin" valueType="num">
                                      <p:cBhvr>
                                        <p:cTn id="33" dur="1822" tmFilter="0,0; 0.14,0.36; 0.43,0.73; 0.71,0.91; 1.0,1.0">
                                          <p:stCondLst>
                                            <p:cond delay="0"/>
                                          </p:stCondLst>
                                        </p:cTn>
                                        <p:tgtEl>
                                          <p:spTgt spid="12291">
                                            <p:txEl>
                                              <p:pRg st="10" end="10"/>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12291">
                                            <p:txEl>
                                              <p:pRg st="10" end="10"/>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12291">
                                            <p:txEl>
                                              <p:pRg st="10" end="10"/>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12291">
                                            <p:txEl>
                                              <p:pRg st="10" end="10"/>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12291">
                                            <p:txEl>
                                              <p:pRg st="10" end="10"/>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12291">
                                            <p:txEl>
                                              <p:pRg st="10" end="10"/>
                                            </p:txEl>
                                          </p:spTgt>
                                        </p:tgtEl>
                                      </p:cBhvr>
                                      <p:to x="100000" y="60000"/>
                                    </p:animScale>
                                    <p:animScale>
                                      <p:cBhvr>
                                        <p:cTn id="39" dur="166" decel="50000">
                                          <p:stCondLst>
                                            <p:cond delay="676"/>
                                          </p:stCondLst>
                                        </p:cTn>
                                        <p:tgtEl>
                                          <p:spTgt spid="12291">
                                            <p:txEl>
                                              <p:pRg st="10" end="10"/>
                                            </p:txEl>
                                          </p:spTgt>
                                        </p:tgtEl>
                                      </p:cBhvr>
                                      <p:to x="100000" y="100000"/>
                                    </p:animScale>
                                    <p:animScale>
                                      <p:cBhvr>
                                        <p:cTn id="40" dur="26">
                                          <p:stCondLst>
                                            <p:cond delay="1312"/>
                                          </p:stCondLst>
                                        </p:cTn>
                                        <p:tgtEl>
                                          <p:spTgt spid="12291">
                                            <p:txEl>
                                              <p:pRg st="10" end="10"/>
                                            </p:txEl>
                                          </p:spTgt>
                                        </p:tgtEl>
                                      </p:cBhvr>
                                      <p:to x="100000" y="80000"/>
                                    </p:animScale>
                                    <p:animScale>
                                      <p:cBhvr>
                                        <p:cTn id="41" dur="166" decel="50000">
                                          <p:stCondLst>
                                            <p:cond delay="1338"/>
                                          </p:stCondLst>
                                        </p:cTn>
                                        <p:tgtEl>
                                          <p:spTgt spid="12291">
                                            <p:txEl>
                                              <p:pRg st="10" end="10"/>
                                            </p:txEl>
                                          </p:spTgt>
                                        </p:tgtEl>
                                      </p:cBhvr>
                                      <p:to x="100000" y="100000"/>
                                    </p:animScale>
                                    <p:animScale>
                                      <p:cBhvr>
                                        <p:cTn id="42" dur="26">
                                          <p:stCondLst>
                                            <p:cond delay="1642"/>
                                          </p:stCondLst>
                                        </p:cTn>
                                        <p:tgtEl>
                                          <p:spTgt spid="12291">
                                            <p:txEl>
                                              <p:pRg st="10" end="10"/>
                                            </p:txEl>
                                          </p:spTgt>
                                        </p:tgtEl>
                                      </p:cBhvr>
                                      <p:to x="100000" y="90000"/>
                                    </p:animScale>
                                    <p:animScale>
                                      <p:cBhvr>
                                        <p:cTn id="43" dur="166" decel="50000">
                                          <p:stCondLst>
                                            <p:cond delay="1668"/>
                                          </p:stCondLst>
                                        </p:cTn>
                                        <p:tgtEl>
                                          <p:spTgt spid="12291">
                                            <p:txEl>
                                              <p:pRg st="10" end="10"/>
                                            </p:txEl>
                                          </p:spTgt>
                                        </p:tgtEl>
                                      </p:cBhvr>
                                      <p:to x="100000" y="100000"/>
                                    </p:animScale>
                                    <p:animScale>
                                      <p:cBhvr>
                                        <p:cTn id="44" dur="26">
                                          <p:stCondLst>
                                            <p:cond delay="1808"/>
                                          </p:stCondLst>
                                        </p:cTn>
                                        <p:tgtEl>
                                          <p:spTgt spid="12291">
                                            <p:txEl>
                                              <p:pRg st="10" end="10"/>
                                            </p:txEl>
                                          </p:spTgt>
                                        </p:tgtEl>
                                      </p:cBhvr>
                                      <p:to x="100000" y="95000"/>
                                    </p:animScale>
                                    <p:animScale>
                                      <p:cBhvr>
                                        <p:cTn id="45" dur="166" decel="50000">
                                          <p:stCondLst>
                                            <p:cond delay="1834"/>
                                          </p:stCondLst>
                                        </p:cTn>
                                        <p:tgtEl>
                                          <p:spTgt spid="12291">
                                            <p:txEl>
                                              <p:pRg st="10" end="1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AB5D9F78-49F6-4DB8-A3C8-336F849E855D}"/>
              </a:ext>
            </a:extLst>
          </p:cNvPr>
          <p:cNvSpPr>
            <a:spLocks noGrp="1" noChangeArrowheads="1"/>
          </p:cNvSpPr>
          <p:nvPr>
            <p:ph type="title"/>
          </p:nvPr>
        </p:nvSpPr>
        <p:spPr>
          <a:xfrm>
            <a:off x="899592" y="620688"/>
            <a:ext cx="6345237" cy="709613"/>
          </a:xfrm>
          <a:solidFill>
            <a:schemeClr val="tx2">
              <a:lumMod val="75000"/>
            </a:schemeClr>
          </a:solidFill>
        </p:spPr>
        <p:txBody>
          <a:bodyPr>
            <a:normAutofit/>
          </a:bodyPr>
          <a:lstStyle/>
          <a:p>
            <a:pPr algn="ctr" eaLnBrk="1" hangingPunct="1"/>
            <a:r>
              <a:rPr lang="en-GB" altLang="en-US" sz="3600" dirty="0">
                <a:solidFill>
                  <a:schemeClr val="bg1"/>
                </a:solidFill>
                <a:cs typeface="Calibri" panose="020F0502020204030204" pitchFamily="34" charset="0"/>
              </a:rPr>
              <a:t>Sale and lease-back</a:t>
            </a:r>
          </a:p>
        </p:txBody>
      </p:sp>
      <p:sp>
        <p:nvSpPr>
          <p:cNvPr id="29699" name="Content Placeholder 1">
            <a:extLst>
              <a:ext uri="{FF2B5EF4-FFF2-40B4-BE49-F238E27FC236}">
                <a16:creationId xmlns:a16="http://schemas.microsoft.com/office/drawing/2014/main" id="{AF97E737-FD45-49B7-AB8D-6FE4E28545FA}"/>
              </a:ext>
            </a:extLst>
          </p:cNvPr>
          <p:cNvSpPr>
            <a:spLocks noGrp="1" noChangeArrowheads="1"/>
          </p:cNvSpPr>
          <p:nvPr>
            <p:ph idx="1"/>
          </p:nvPr>
        </p:nvSpPr>
        <p:spPr>
          <a:xfrm>
            <a:off x="457200" y="1839470"/>
            <a:ext cx="8229600" cy="4525962"/>
          </a:xfrm>
        </p:spPr>
        <p:txBody>
          <a:bodyPr/>
          <a:lstStyle/>
          <a:p>
            <a:pPr eaLnBrk="1" hangingPunct="1">
              <a:defRPr/>
            </a:pPr>
            <a:r>
              <a:rPr lang="en-GB" altLang="en-US" sz="2800" dirty="0">
                <a:cs typeface="Calibri" panose="020F0502020204030204" pitchFamily="34" charset="0"/>
              </a:rPr>
              <a:t>Business sells fixed assets and then leases them back from the new owner – currently popular with hotel chains</a:t>
            </a:r>
          </a:p>
          <a:p>
            <a:pPr marL="0" indent="0" eaLnBrk="1" hangingPunct="1">
              <a:buFont typeface="Wingdings 3" panose="05040102010807070707" pitchFamily="18" charset="2"/>
              <a:buNone/>
              <a:defRPr/>
            </a:pPr>
            <a:endParaRPr lang="en-GB" altLang="en-US" sz="2800" dirty="0">
              <a:cs typeface="Calibri" panose="020F0502020204030204" pitchFamily="34" charset="0"/>
            </a:endParaRPr>
          </a:p>
          <a:p>
            <a:pPr eaLnBrk="1" hangingPunct="1">
              <a:defRPr/>
            </a:pPr>
            <a:r>
              <a:rPr lang="en-GB" altLang="en-US" sz="2800" dirty="0">
                <a:cs typeface="Calibri" panose="020F0502020204030204" pitchFamily="34" charset="0"/>
              </a:rPr>
              <a:t>Business acquires an immediate and substantial capital (cash) sum</a:t>
            </a:r>
          </a:p>
          <a:p>
            <a:pPr marL="0" indent="0" eaLnBrk="1" hangingPunct="1">
              <a:buFont typeface="Wingdings 3" panose="05040102010807070707" pitchFamily="18" charset="2"/>
              <a:buNone/>
              <a:defRPr/>
            </a:pPr>
            <a:endParaRPr lang="en-GB" altLang="en-US" sz="2800" dirty="0">
              <a:cs typeface="Calibri" panose="020F0502020204030204" pitchFamily="34" charset="0"/>
            </a:endParaRPr>
          </a:p>
          <a:p>
            <a:pPr eaLnBrk="1" hangingPunct="1">
              <a:defRPr/>
            </a:pPr>
            <a:r>
              <a:rPr lang="en-GB" altLang="en-US" sz="2800" dirty="0">
                <a:cs typeface="Calibri" panose="020F0502020204030204" pitchFamily="34" charset="0"/>
              </a:rPr>
              <a:t>Disadvantages?</a:t>
            </a:r>
          </a:p>
          <a:p>
            <a:pPr eaLnBrk="1" hangingPunct="1">
              <a:buFont typeface="Wingdings 3" panose="05040102010807070707" pitchFamily="18" charset="2"/>
              <a:buNone/>
              <a:defRPr/>
            </a:pPr>
            <a:endParaRPr lang="en-GB" altLang="en-US" sz="2800" dirty="0">
              <a:cs typeface="Calibri" panose="020F0502020204030204" pitchFamily="34" charset="0"/>
            </a:endParaRPr>
          </a:p>
          <a:p>
            <a:pPr eaLnBrk="1" hangingPunct="1">
              <a:buFont typeface="Wingdings 3" panose="05040102010807070707" pitchFamily="18" charset="2"/>
              <a:buNone/>
              <a:defRPr/>
            </a:pPr>
            <a:endParaRPr lang="en-GB" altLang="en-US" sz="2800" dirty="0">
              <a:cs typeface="Calibri" panose="020F0502020204030204" pitchFamily="34" charset="0"/>
            </a:endParaRPr>
          </a:p>
        </p:txBody>
      </p:sp>
      <p:sp>
        <p:nvSpPr>
          <p:cNvPr id="2" name="Slide Number Placeholder 1">
            <a:extLst>
              <a:ext uri="{FF2B5EF4-FFF2-40B4-BE49-F238E27FC236}">
                <a16:creationId xmlns:a16="http://schemas.microsoft.com/office/drawing/2014/main" id="{8161F6B9-44F7-4224-8CFF-9B3E050122E6}"/>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12AB9242-97A8-45E4-85A2-D4B2AE3C0A56}" type="slidenum">
              <a:rPr lang="en-GB" altLang="en-US">
                <a:solidFill>
                  <a:schemeClr val="bg1"/>
                </a:solidFill>
              </a:rPr>
              <a:pPr/>
              <a:t>12</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29699">
                                            <p:txEl>
                                              <p:pRg st="0" end="0"/>
                                            </p:txEl>
                                          </p:spTgt>
                                        </p:tgtEl>
                                        <p:attrNameLst>
                                          <p:attrName>style.visibility</p:attrName>
                                        </p:attrNameLst>
                                      </p:cBhvr>
                                      <p:to>
                                        <p:strVal val="visible"/>
                                      </p:to>
                                    </p:set>
                                    <p:animEffect transition="in" filter="circle(in)">
                                      <p:cBhvr>
                                        <p:cTn id="11" dur="2000"/>
                                        <p:tgtEl>
                                          <p:spTgt spid="29699">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29699">
                                            <p:txEl>
                                              <p:pRg st="2" end="2"/>
                                            </p:txEl>
                                          </p:spTgt>
                                        </p:tgtEl>
                                        <p:attrNameLst>
                                          <p:attrName>style.visibility</p:attrName>
                                        </p:attrNameLst>
                                      </p:cBhvr>
                                      <p:to>
                                        <p:strVal val="visible"/>
                                      </p:to>
                                    </p:set>
                                    <p:animEffect transition="in" filter="circle(in)">
                                      <p:cBhvr>
                                        <p:cTn id="16" dur="2000"/>
                                        <p:tgtEl>
                                          <p:spTgt spid="29699">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29699">
                                            <p:txEl>
                                              <p:pRg st="4" end="4"/>
                                            </p:txEl>
                                          </p:spTgt>
                                        </p:tgtEl>
                                        <p:attrNameLst>
                                          <p:attrName>style.visibility</p:attrName>
                                        </p:attrNameLst>
                                      </p:cBhvr>
                                      <p:to>
                                        <p:strVal val="visible"/>
                                      </p:to>
                                    </p:set>
                                    <p:animEffect transition="in" filter="circle(in)">
                                      <p:cBhvr>
                                        <p:cTn id="21" dur="2000"/>
                                        <p:tgtEl>
                                          <p:spTgt spid="296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50639E1E-FFFD-46FB-9495-DA24F76DE1CC}"/>
              </a:ext>
            </a:extLst>
          </p:cNvPr>
          <p:cNvSpPr>
            <a:spLocks noGrp="1" noChangeArrowheads="1"/>
          </p:cNvSpPr>
          <p:nvPr>
            <p:ph type="title"/>
          </p:nvPr>
        </p:nvSpPr>
        <p:spPr>
          <a:xfrm>
            <a:off x="739775" y="332657"/>
            <a:ext cx="7216601" cy="949250"/>
          </a:xfrm>
          <a:solidFill>
            <a:schemeClr val="tx2">
              <a:lumMod val="75000"/>
            </a:schemeClr>
          </a:solidFill>
        </p:spPr>
        <p:txBody>
          <a:bodyPr>
            <a:noAutofit/>
          </a:bodyPr>
          <a:lstStyle/>
          <a:p>
            <a:pPr eaLnBrk="1" hangingPunct="1"/>
            <a:r>
              <a:rPr lang="en-GB" altLang="en-US" sz="3600" dirty="0">
                <a:solidFill>
                  <a:schemeClr val="bg1"/>
                </a:solidFill>
                <a:cs typeface="Calibri" panose="020F0502020204030204" pitchFamily="34" charset="0"/>
              </a:rPr>
              <a:t>Bank overdraft versus bank loan -1</a:t>
            </a:r>
          </a:p>
        </p:txBody>
      </p:sp>
      <p:sp>
        <p:nvSpPr>
          <p:cNvPr id="19459" name="Text Placeholder 4">
            <a:extLst>
              <a:ext uri="{FF2B5EF4-FFF2-40B4-BE49-F238E27FC236}">
                <a16:creationId xmlns:a16="http://schemas.microsoft.com/office/drawing/2014/main" id="{2857E143-77F2-4576-9AD1-F8FE28CBA5B6}"/>
              </a:ext>
            </a:extLst>
          </p:cNvPr>
          <p:cNvSpPr>
            <a:spLocks noGrp="1"/>
          </p:cNvSpPr>
          <p:nvPr>
            <p:ph type="body" idx="1"/>
          </p:nvPr>
        </p:nvSpPr>
        <p:spPr>
          <a:xfrm>
            <a:off x="739775" y="1422350"/>
            <a:ext cx="3633788" cy="587059"/>
          </a:xfrm>
          <a:solidFill>
            <a:srgbClr val="DA0033"/>
          </a:solidFill>
        </p:spPr>
        <p:txBody>
          <a:bodyPr rtlCol="0" anchor="ctr">
            <a:normAutofit/>
          </a:bodyPr>
          <a:lstStyle/>
          <a:p>
            <a:pPr lvl="1" algn="ctr">
              <a:buFont typeface="Wingdings 3" charset="2"/>
              <a:buNone/>
              <a:defRPr/>
            </a:pPr>
            <a:r>
              <a:rPr lang="en-GB" altLang="en-US" sz="2800" b="0" dirty="0">
                <a:solidFill>
                  <a:schemeClr val="accent1">
                    <a:lumMod val="60000"/>
                    <a:lumOff val="40000"/>
                  </a:schemeClr>
                </a:solidFill>
                <a:cs typeface="Calibri" panose="020F0502020204030204" pitchFamily="34" charset="0"/>
              </a:rPr>
              <a:t>Bank overdraft</a:t>
            </a:r>
          </a:p>
        </p:txBody>
      </p:sp>
      <p:sp>
        <p:nvSpPr>
          <p:cNvPr id="43011" name="Rectangle 3">
            <a:extLst>
              <a:ext uri="{FF2B5EF4-FFF2-40B4-BE49-F238E27FC236}">
                <a16:creationId xmlns:a16="http://schemas.microsoft.com/office/drawing/2014/main" id="{6815AB4E-A860-49E3-B073-782D728EE177}"/>
              </a:ext>
            </a:extLst>
          </p:cNvPr>
          <p:cNvSpPr>
            <a:spLocks noGrp="1" noChangeArrowheads="1"/>
          </p:cNvSpPr>
          <p:nvPr>
            <p:ph sz="half" idx="2"/>
          </p:nvPr>
        </p:nvSpPr>
        <p:spPr>
          <a:xfrm>
            <a:off x="739775" y="2257407"/>
            <a:ext cx="3633788" cy="3198812"/>
          </a:xfrm>
          <a:solidFill>
            <a:schemeClr val="accent1">
              <a:lumMod val="20000"/>
              <a:lumOff val="80000"/>
            </a:schemeClr>
          </a:solidFill>
          <a:ln>
            <a:solidFill>
              <a:srgbClr val="0000FF"/>
            </a:solidFill>
          </a:ln>
        </p:spPr>
        <p:txBody>
          <a:bodyPr rtlCol="0">
            <a:normAutofit fontScale="25000" lnSpcReduction="20000"/>
          </a:bodyPr>
          <a:lstStyle/>
          <a:p>
            <a:pPr marL="365760" indent="-256032" eaLnBrk="1" fontAlgn="auto" hangingPunct="1">
              <a:lnSpc>
                <a:spcPct val="90000"/>
              </a:lnSpc>
              <a:spcAft>
                <a:spcPts val="0"/>
              </a:spcAft>
              <a:buFontTx/>
              <a:buNone/>
              <a:defRPr/>
            </a:pPr>
            <a:endParaRPr lang="en-GB" altLang="en-US" sz="2800" dirty="0">
              <a:solidFill>
                <a:schemeClr val="tx1">
                  <a:lumMod val="75000"/>
                  <a:lumOff val="25000"/>
                </a:schemeClr>
              </a:solidFill>
              <a:cs typeface="Calibri" pitchFamily="34" charset="0"/>
            </a:endParaRPr>
          </a:p>
          <a:p>
            <a:pPr marL="365760" indent="-256032" eaLnBrk="1" fontAlgn="auto" hangingPunct="1">
              <a:lnSpc>
                <a:spcPct val="170000"/>
              </a:lnSpc>
              <a:spcBef>
                <a:spcPts val="0"/>
              </a:spcBef>
              <a:spcAft>
                <a:spcPts val="0"/>
              </a:spcAft>
              <a:buFont typeface="Wingdings 3"/>
              <a:buNone/>
              <a:defRPr/>
            </a:pPr>
            <a:r>
              <a:rPr lang="en-GB" altLang="en-US" sz="2800" dirty="0">
                <a:solidFill>
                  <a:schemeClr val="tx1">
                    <a:lumMod val="75000"/>
                    <a:lumOff val="25000"/>
                  </a:schemeClr>
                </a:solidFill>
                <a:cs typeface="Calibri" pitchFamily="34" charset="0"/>
              </a:rPr>
              <a:t>	</a:t>
            </a:r>
            <a:r>
              <a:rPr lang="en-GB" altLang="en-US" sz="6400" dirty="0">
                <a:solidFill>
                  <a:srgbClr val="C00000"/>
                </a:solidFill>
                <a:cs typeface="Calibri" pitchFamily="34" charset="0"/>
              </a:rPr>
              <a:t>These are a form of loan, whereby the business is allowed to draw out more money from the bank than they have in their account. Bank overdrafts usually have an upper limit and the amount overdrawn can usually be called in at any time</a:t>
            </a:r>
          </a:p>
        </p:txBody>
      </p:sp>
      <p:sp>
        <p:nvSpPr>
          <p:cNvPr id="19461" name="Text Placeholder 5">
            <a:extLst>
              <a:ext uri="{FF2B5EF4-FFF2-40B4-BE49-F238E27FC236}">
                <a16:creationId xmlns:a16="http://schemas.microsoft.com/office/drawing/2014/main" id="{A646BC07-B105-44E4-8CF0-17D91B75D046}"/>
              </a:ext>
            </a:extLst>
          </p:cNvPr>
          <p:cNvSpPr>
            <a:spLocks noGrp="1"/>
          </p:cNvSpPr>
          <p:nvPr>
            <p:ph type="body" sz="quarter" idx="3"/>
          </p:nvPr>
        </p:nvSpPr>
        <p:spPr>
          <a:xfrm>
            <a:off x="4719564" y="1422349"/>
            <a:ext cx="3606961" cy="587059"/>
          </a:xfrm>
          <a:solidFill>
            <a:schemeClr val="accent1">
              <a:lumMod val="20000"/>
              <a:lumOff val="80000"/>
            </a:schemeClr>
          </a:solidFill>
        </p:spPr>
        <p:txBody>
          <a:bodyPr rtlCol="0" anchor="ctr">
            <a:normAutofit/>
          </a:bodyPr>
          <a:lstStyle/>
          <a:p>
            <a:pPr algn="ctr" eaLnBrk="1" fontAlgn="auto" hangingPunct="1">
              <a:spcAft>
                <a:spcPts val="0"/>
              </a:spcAft>
              <a:buFont typeface="Wingdings 3" charset="2"/>
              <a:buNone/>
              <a:defRPr/>
            </a:pPr>
            <a:r>
              <a:rPr lang="en-GB" altLang="en-US" sz="2800" b="0" dirty="0">
                <a:solidFill>
                  <a:srgbClr val="C00000"/>
                </a:solidFill>
                <a:cs typeface="Calibri" panose="020F0502020204030204" pitchFamily="34" charset="0"/>
              </a:rPr>
              <a:t>Bank loan</a:t>
            </a:r>
          </a:p>
        </p:txBody>
      </p:sp>
      <p:sp>
        <p:nvSpPr>
          <p:cNvPr id="8" name="Rectangle 3">
            <a:extLst>
              <a:ext uri="{FF2B5EF4-FFF2-40B4-BE49-F238E27FC236}">
                <a16:creationId xmlns:a16="http://schemas.microsoft.com/office/drawing/2014/main" id="{D26FBB89-8B00-4076-94AD-4B5CA948F020}"/>
              </a:ext>
            </a:extLst>
          </p:cNvPr>
          <p:cNvSpPr>
            <a:spLocks noGrp="1" noChangeArrowheads="1"/>
          </p:cNvSpPr>
          <p:nvPr>
            <p:ph sz="quarter" idx="4"/>
          </p:nvPr>
        </p:nvSpPr>
        <p:spPr>
          <a:xfrm>
            <a:off x="4719564" y="2257407"/>
            <a:ext cx="3684661" cy="3200578"/>
          </a:xfrm>
          <a:solidFill>
            <a:srgbClr val="C00000"/>
          </a:solidFill>
          <a:ln>
            <a:solidFill>
              <a:srgbClr val="0000FF"/>
            </a:solidFill>
          </a:ln>
        </p:spPr>
        <p:txBody>
          <a:bodyPr rtlCol="0">
            <a:normAutofit fontScale="25000" lnSpcReduction="20000"/>
          </a:bodyPr>
          <a:lstStyle/>
          <a:p>
            <a:pPr marL="365760" indent="-256032" eaLnBrk="1" fontAlgn="auto" hangingPunct="1">
              <a:lnSpc>
                <a:spcPct val="90000"/>
              </a:lnSpc>
              <a:spcAft>
                <a:spcPts val="0"/>
              </a:spcAft>
              <a:buFontTx/>
              <a:buNone/>
              <a:defRPr/>
            </a:pPr>
            <a:endParaRPr lang="en-GB" altLang="en-US" sz="2800" dirty="0">
              <a:solidFill>
                <a:schemeClr val="tx1">
                  <a:lumMod val="75000"/>
                  <a:lumOff val="25000"/>
                </a:schemeClr>
              </a:solidFill>
              <a:cs typeface="Calibri" pitchFamily="34" charset="0"/>
            </a:endParaRPr>
          </a:p>
          <a:p>
            <a:pPr marL="365760" indent="-256032" eaLnBrk="1" fontAlgn="auto" hangingPunct="1">
              <a:lnSpc>
                <a:spcPct val="170000"/>
              </a:lnSpc>
              <a:spcBef>
                <a:spcPts val="0"/>
              </a:spcBef>
              <a:spcAft>
                <a:spcPts val="0"/>
              </a:spcAft>
              <a:buFont typeface="Wingdings 3"/>
              <a:buNone/>
              <a:defRPr/>
            </a:pPr>
            <a:r>
              <a:rPr lang="en-GB" altLang="en-US" sz="2800" dirty="0">
                <a:solidFill>
                  <a:schemeClr val="tx1">
                    <a:lumMod val="75000"/>
                    <a:lumOff val="25000"/>
                  </a:schemeClr>
                </a:solidFill>
                <a:cs typeface="Calibri" pitchFamily="34" charset="0"/>
              </a:rPr>
              <a:t>	</a:t>
            </a:r>
            <a:r>
              <a:rPr lang="en-GB" altLang="en-US" sz="6400" dirty="0">
                <a:solidFill>
                  <a:srgbClr val="ABE1FF"/>
                </a:solidFill>
                <a:cs typeface="Calibri" pitchFamily="34" charset="0"/>
              </a:rPr>
              <a:t>A bank loan is a fixed amount for a fixed term with regular fixed repayments. The loan may be secured on the company’s assets. . Regular repayments of both the capital and the interest will be expected. </a:t>
            </a:r>
          </a:p>
        </p:txBody>
      </p:sp>
      <p:sp>
        <p:nvSpPr>
          <p:cNvPr id="2" name="Slide Number Placeholder 1">
            <a:extLst>
              <a:ext uri="{FF2B5EF4-FFF2-40B4-BE49-F238E27FC236}">
                <a16:creationId xmlns:a16="http://schemas.microsoft.com/office/drawing/2014/main" id="{EA5DFAE9-6AAE-4DF0-A06B-47ACF75072BC}"/>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E448B43-0D52-420C-A743-480BCD01DAC8}" type="slidenum">
              <a:rPr lang="en-GB" altLang="en-US">
                <a:solidFill>
                  <a:schemeClr val="bg1"/>
                </a:solidFill>
              </a:rPr>
              <a:pPr/>
              <a:t>13</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19459">
                                            <p:bg/>
                                          </p:spTgt>
                                        </p:tgtEl>
                                        <p:attrNameLst>
                                          <p:attrName>style.visibility</p:attrName>
                                        </p:attrNameLst>
                                      </p:cBhvr>
                                      <p:to>
                                        <p:strVal val="visible"/>
                                      </p:to>
                                    </p:set>
                                    <p:animEffect transition="in" filter="circle(in)">
                                      <p:cBhvr>
                                        <p:cTn id="11" dur="2000"/>
                                        <p:tgtEl>
                                          <p:spTgt spid="19459">
                                            <p:bg/>
                                          </p:spTgt>
                                        </p:tgtEl>
                                      </p:cBhvr>
                                    </p:animEffect>
                                  </p:childTnLst>
                                </p:cTn>
                              </p:par>
                              <p:par>
                                <p:cTn id="12" presetID="6" presetClass="entr" presetSubtype="16" fill="hold" grpId="0" nodeType="withEffect">
                                  <p:stCondLst>
                                    <p:cond delay="0"/>
                                  </p:stCondLst>
                                  <p:childTnLst>
                                    <p:set>
                                      <p:cBhvr>
                                        <p:cTn id="13" dur="1" fill="hold">
                                          <p:stCondLst>
                                            <p:cond delay="0"/>
                                          </p:stCondLst>
                                        </p:cTn>
                                        <p:tgtEl>
                                          <p:spTgt spid="19459">
                                            <p:txEl>
                                              <p:pRg st="0" end="0"/>
                                            </p:txEl>
                                          </p:spTgt>
                                        </p:tgtEl>
                                        <p:attrNameLst>
                                          <p:attrName>style.visibility</p:attrName>
                                        </p:attrNameLst>
                                      </p:cBhvr>
                                      <p:to>
                                        <p:strVal val="visible"/>
                                      </p:to>
                                    </p:set>
                                    <p:animEffect transition="in" filter="circle(in)">
                                      <p:cBhvr>
                                        <p:cTn id="14" dur="2000"/>
                                        <p:tgtEl>
                                          <p:spTgt spid="19459">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43011">
                                            <p:bg/>
                                          </p:spTgt>
                                        </p:tgtEl>
                                        <p:attrNameLst>
                                          <p:attrName>style.visibility</p:attrName>
                                        </p:attrNameLst>
                                      </p:cBhvr>
                                      <p:to>
                                        <p:strVal val="visible"/>
                                      </p:to>
                                    </p:set>
                                    <p:animEffect transition="in" filter="circle(in)">
                                      <p:cBhvr>
                                        <p:cTn id="19" dur="2000"/>
                                        <p:tgtEl>
                                          <p:spTgt spid="43011">
                                            <p:bg/>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43011">
                                            <p:txEl>
                                              <p:pRg st="1" end="1"/>
                                            </p:txEl>
                                          </p:spTgt>
                                        </p:tgtEl>
                                        <p:attrNameLst>
                                          <p:attrName>style.visibility</p:attrName>
                                        </p:attrNameLst>
                                      </p:cBhvr>
                                      <p:to>
                                        <p:strVal val="visible"/>
                                      </p:to>
                                    </p:set>
                                    <p:animEffect transition="in" filter="circle(in)">
                                      <p:cBhvr>
                                        <p:cTn id="24" dur="2000"/>
                                        <p:tgtEl>
                                          <p:spTgt spid="43011">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19461">
                                            <p:bg/>
                                          </p:spTgt>
                                        </p:tgtEl>
                                        <p:attrNameLst>
                                          <p:attrName>style.visibility</p:attrName>
                                        </p:attrNameLst>
                                      </p:cBhvr>
                                      <p:to>
                                        <p:strVal val="visible"/>
                                      </p:to>
                                    </p:set>
                                    <p:animEffect transition="in" filter="circle(in)">
                                      <p:cBhvr>
                                        <p:cTn id="29" dur="2000"/>
                                        <p:tgtEl>
                                          <p:spTgt spid="19461">
                                            <p:bg/>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19461">
                                            <p:txEl>
                                              <p:pRg st="0" end="0"/>
                                            </p:txEl>
                                          </p:spTgt>
                                        </p:tgtEl>
                                        <p:attrNameLst>
                                          <p:attrName>style.visibility</p:attrName>
                                        </p:attrNameLst>
                                      </p:cBhvr>
                                      <p:to>
                                        <p:strVal val="visible"/>
                                      </p:to>
                                    </p:set>
                                    <p:animEffect transition="in" filter="circle(in)">
                                      <p:cBhvr>
                                        <p:cTn id="34" dur="2000"/>
                                        <p:tgtEl>
                                          <p:spTgt spid="19461">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8">
                                            <p:bg/>
                                          </p:spTgt>
                                        </p:tgtEl>
                                        <p:attrNameLst>
                                          <p:attrName>style.visibility</p:attrName>
                                        </p:attrNameLst>
                                      </p:cBhvr>
                                      <p:to>
                                        <p:strVal val="visible"/>
                                      </p:to>
                                    </p:set>
                                    <p:animEffect transition="in" filter="circle(in)">
                                      <p:cBhvr>
                                        <p:cTn id="39" dur="2000"/>
                                        <p:tgtEl>
                                          <p:spTgt spid="8">
                                            <p:bg/>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grpId="0" nodeType="clickEffect">
                                  <p:stCondLst>
                                    <p:cond delay="0"/>
                                  </p:stCondLst>
                                  <p:childTnLst>
                                    <p:set>
                                      <p:cBhvr>
                                        <p:cTn id="43" dur="1" fill="hold">
                                          <p:stCondLst>
                                            <p:cond delay="0"/>
                                          </p:stCondLst>
                                        </p:cTn>
                                        <p:tgtEl>
                                          <p:spTgt spid="8">
                                            <p:txEl>
                                              <p:pRg st="1" end="1"/>
                                            </p:txEl>
                                          </p:spTgt>
                                        </p:tgtEl>
                                        <p:attrNameLst>
                                          <p:attrName>style.visibility</p:attrName>
                                        </p:attrNameLst>
                                      </p:cBhvr>
                                      <p:to>
                                        <p:strVal val="visible"/>
                                      </p:to>
                                    </p:set>
                                    <p:animEffect transition="in" filter="circle(in)">
                                      <p:cBhvr>
                                        <p:cTn id="44" dur="20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animBg="1"/>
      <p:bldP spid="19459" grpId="0" build="p" animBg="1"/>
      <p:bldP spid="43011" grpId="0" build="p" animBg="1"/>
      <p:bldP spid="19461" grpId="0" build="p" animBg="1"/>
      <p:bldP spid="8"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2">
            <a:extLst>
              <a:ext uri="{FF2B5EF4-FFF2-40B4-BE49-F238E27FC236}">
                <a16:creationId xmlns:a16="http://schemas.microsoft.com/office/drawing/2014/main" id="{CA2269F4-CE1B-4FB8-AB0E-A5E1C648061E}"/>
              </a:ext>
            </a:extLst>
          </p:cNvPr>
          <p:cNvSpPr>
            <a:spLocks noGrp="1" noChangeArrowheads="1"/>
          </p:cNvSpPr>
          <p:nvPr>
            <p:ph idx="1"/>
          </p:nvPr>
        </p:nvSpPr>
        <p:spPr>
          <a:xfrm>
            <a:off x="519028" y="1772816"/>
            <a:ext cx="8229600" cy="4032250"/>
          </a:xfrm>
        </p:spPr>
        <p:txBody>
          <a:bodyPr/>
          <a:lstStyle/>
          <a:p>
            <a:pPr eaLnBrk="1" hangingPunct="1"/>
            <a:r>
              <a:rPr lang="en-GB" altLang="en-US" sz="2800" dirty="0">
                <a:cs typeface="Calibri" panose="020F0502020204030204" pitchFamily="34" charset="0"/>
              </a:rPr>
              <a:t>Two questions for businesses, especially start-ups</a:t>
            </a:r>
          </a:p>
          <a:p>
            <a:pPr marL="0" indent="0" eaLnBrk="1" hangingPunct="1">
              <a:buNone/>
            </a:pPr>
            <a:endParaRPr lang="en-GB" altLang="en-US" sz="2800" dirty="0">
              <a:cs typeface="Calibri" panose="020F0502020204030204" pitchFamily="34" charset="0"/>
            </a:endParaRPr>
          </a:p>
          <a:p>
            <a:pPr eaLnBrk="1" hangingPunct="1"/>
            <a:r>
              <a:rPr lang="en-GB" altLang="en-US" sz="2800" dirty="0">
                <a:cs typeface="Calibri" panose="020F0502020204030204" pitchFamily="34" charset="0"/>
              </a:rPr>
              <a:t>What are the main differences between a bank overdraft and a bank loan?</a:t>
            </a:r>
          </a:p>
          <a:p>
            <a:pPr eaLnBrk="1" hangingPunct="1">
              <a:buFont typeface="Wingdings 3" panose="05040102010807070707" pitchFamily="18" charset="2"/>
              <a:buNone/>
            </a:pPr>
            <a:endParaRPr lang="en-GB" altLang="en-US" sz="2800" dirty="0">
              <a:cs typeface="Calibri" panose="020F0502020204030204" pitchFamily="34" charset="0"/>
            </a:endParaRPr>
          </a:p>
          <a:p>
            <a:pPr eaLnBrk="1" hangingPunct="1"/>
            <a:r>
              <a:rPr lang="en-GB" altLang="en-US" sz="2800" dirty="0">
                <a:cs typeface="Calibri" panose="020F0502020204030204" pitchFamily="34" charset="0"/>
              </a:rPr>
              <a:t>What are the advantages and disadvantages of each?</a:t>
            </a:r>
          </a:p>
        </p:txBody>
      </p:sp>
      <p:sp>
        <p:nvSpPr>
          <p:cNvPr id="2" name="Slide Number Placeholder 1">
            <a:extLst>
              <a:ext uri="{FF2B5EF4-FFF2-40B4-BE49-F238E27FC236}">
                <a16:creationId xmlns:a16="http://schemas.microsoft.com/office/drawing/2014/main" id="{9808FCAE-BA3C-457B-BA9D-079AF68F61EB}"/>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0290B2B-BA29-4685-B384-9D25C0E606EE}" type="slidenum">
              <a:rPr lang="en-GB" altLang="en-US">
                <a:solidFill>
                  <a:schemeClr val="bg1"/>
                </a:solidFill>
              </a:rPr>
              <a:pPr/>
              <a:t>14</a:t>
            </a:fld>
            <a:endParaRPr lang="en-GB" altLang="en-US">
              <a:solidFill>
                <a:schemeClr val="bg1"/>
              </a:solidFill>
            </a:endParaRPr>
          </a:p>
        </p:txBody>
      </p:sp>
      <p:sp>
        <p:nvSpPr>
          <p:cNvPr id="34820" name="Title 3">
            <a:extLst>
              <a:ext uri="{FF2B5EF4-FFF2-40B4-BE49-F238E27FC236}">
                <a16:creationId xmlns:a16="http://schemas.microsoft.com/office/drawing/2014/main" id="{C124A925-0AC7-43F4-B625-62F3EBF166BC}"/>
              </a:ext>
            </a:extLst>
          </p:cNvPr>
          <p:cNvSpPr>
            <a:spLocks noGrp="1" noChangeArrowheads="1"/>
          </p:cNvSpPr>
          <p:nvPr>
            <p:ph type="title"/>
          </p:nvPr>
        </p:nvSpPr>
        <p:spPr>
          <a:xfrm>
            <a:off x="866775" y="404664"/>
            <a:ext cx="6813550" cy="709613"/>
          </a:xfrm>
        </p:spPr>
        <p:txBody>
          <a:bodyPr>
            <a:normAutofit fontScale="90000"/>
          </a:bodyPr>
          <a:lstStyle/>
          <a:p>
            <a:pPr eaLnBrk="1" hangingPunct="1"/>
            <a:endParaRPr lang="en-GB" altLang="en-US" b="1"/>
          </a:p>
        </p:txBody>
      </p:sp>
      <p:sp>
        <p:nvSpPr>
          <p:cNvPr id="34821" name="Rectangle 2">
            <a:extLst>
              <a:ext uri="{FF2B5EF4-FFF2-40B4-BE49-F238E27FC236}">
                <a16:creationId xmlns:a16="http://schemas.microsoft.com/office/drawing/2014/main" id="{5EF64E73-B0D8-4610-9664-DB804217FC84}"/>
              </a:ext>
            </a:extLst>
          </p:cNvPr>
          <p:cNvSpPr txBox="1">
            <a:spLocks noChangeArrowheads="1"/>
          </p:cNvSpPr>
          <p:nvPr/>
        </p:nvSpPr>
        <p:spPr bwMode="gray">
          <a:xfrm>
            <a:off x="539750" y="440787"/>
            <a:ext cx="7776666" cy="1116005"/>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SzTx/>
              <a:buFontTx/>
              <a:buNone/>
            </a:pPr>
            <a:r>
              <a:rPr lang="en-GB" altLang="en-US" sz="3600" dirty="0">
                <a:solidFill>
                  <a:schemeClr val="bg1"/>
                </a:solidFill>
                <a:cs typeface="Calibri" panose="020F0502020204030204" pitchFamily="34" charset="0"/>
              </a:rPr>
              <a:t>Bank overdraft versus bank loan -</a:t>
            </a:r>
            <a:r>
              <a:rPr lang="en-GB" altLang="en-US" sz="3000" dirty="0">
                <a:solidFill>
                  <a:schemeClr val="bg1"/>
                </a:solidFill>
                <a:cs typeface="Calibri" panose="020F0502020204030204" pitchFamily="34" charset="0"/>
              </a:rPr>
              <a:t>2</a:t>
            </a: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34818">
                                            <p:txEl>
                                              <p:pRg st="0" end="0"/>
                                            </p:txEl>
                                          </p:spTgt>
                                        </p:tgtEl>
                                        <p:attrNameLst>
                                          <p:attrName>style.visibility</p:attrName>
                                        </p:attrNameLst>
                                      </p:cBhvr>
                                      <p:to>
                                        <p:strVal val="visible"/>
                                      </p:to>
                                    </p:set>
                                    <p:animEffect transition="in" filter="wipe(down)">
                                      <p:cBhvr>
                                        <p:cTn id="11" dur="580">
                                          <p:stCondLst>
                                            <p:cond delay="0"/>
                                          </p:stCondLst>
                                        </p:cTn>
                                        <p:tgtEl>
                                          <p:spTgt spid="34818">
                                            <p:txEl>
                                              <p:pRg st="0" end="0"/>
                                            </p:txEl>
                                          </p:spTgt>
                                        </p:tgtEl>
                                      </p:cBhvr>
                                    </p:animEffect>
                                    <p:anim calcmode="lin" valueType="num">
                                      <p:cBhvr>
                                        <p:cTn id="12" dur="1822" tmFilter="0,0; 0.14,0.36; 0.43,0.73; 0.71,0.91; 1.0,1.0">
                                          <p:stCondLst>
                                            <p:cond delay="0"/>
                                          </p:stCondLst>
                                        </p:cTn>
                                        <p:tgtEl>
                                          <p:spTgt spid="34818">
                                            <p:txEl>
                                              <p:pRg st="0" end="0"/>
                                            </p:txEl>
                                          </p:spTgt>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34818">
                                            <p:txEl>
                                              <p:pRg st="0" end="0"/>
                                            </p:txEl>
                                          </p:spTgt>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34818">
                                            <p:txEl>
                                              <p:pRg st="0" end="0"/>
                                            </p:txEl>
                                          </p:spTgt>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34818">
                                            <p:txEl>
                                              <p:pRg st="0" end="0"/>
                                            </p:txEl>
                                          </p:spTgt>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34818">
                                            <p:txEl>
                                              <p:pRg st="0" end="0"/>
                                            </p:txEl>
                                          </p:spTgt>
                                        </p:tgtEl>
                                        <p:attrNameLst>
                                          <p:attrName>ppt_y</p:attrName>
                                        </p:attrNameLst>
                                      </p:cBhvr>
                                      <p:tavLst>
                                        <p:tav tm="0" fmla="#ppt_y-sin(pi*$)/81">
                                          <p:val>
                                            <p:fltVal val="0"/>
                                          </p:val>
                                        </p:tav>
                                        <p:tav tm="100000">
                                          <p:val>
                                            <p:fltVal val="1"/>
                                          </p:val>
                                        </p:tav>
                                      </p:tavLst>
                                    </p:anim>
                                    <p:animScale>
                                      <p:cBhvr>
                                        <p:cTn id="17" dur="26">
                                          <p:stCondLst>
                                            <p:cond delay="650"/>
                                          </p:stCondLst>
                                        </p:cTn>
                                        <p:tgtEl>
                                          <p:spTgt spid="34818">
                                            <p:txEl>
                                              <p:pRg st="0" end="0"/>
                                            </p:txEl>
                                          </p:spTgt>
                                        </p:tgtEl>
                                      </p:cBhvr>
                                      <p:to x="100000" y="60000"/>
                                    </p:animScale>
                                    <p:animScale>
                                      <p:cBhvr>
                                        <p:cTn id="18" dur="166" decel="50000">
                                          <p:stCondLst>
                                            <p:cond delay="676"/>
                                          </p:stCondLst>
                                        </p:cTn>
                                        <p:tgtEl>
                                          <p:spTgt spid="34818">
                                            <p:txEl>
                                              <p:pRg st="0" end="0"/>
                                            </p:txEl>
                                          </p:spTgt>
                                        </p:tgtEl>
                                      </p:cBhvr>
                                      <p:to x="100000" y="100000"/>
                                    </p:animScale>
                                    <p:animScale>
                                      <p:cBhvr>
                                        <p:cTn id="19" dur="26">
                                          <p:stCondLst>
                                            <p:cond delay="1312"/>
                                          </p:stCondLst>
                                        </p:cTn>
                                        <p:tgtEl>
                                          <p:spTgt spid="34818">
                                            <p:txEl>
                                              <p:pRg st="0" end="0"/>
                                            </p:txEl>
                                          </p:spTgt>
                                        </p:tgtEl>
                                      </p:cBhvr>
                                      <p:to x="100000" y="80000"/>
                                    </p:animScale>
                                    <p:animScale>
                                      <p:cBhvr>
                                        <p:cTn id="20" dur="166" decel="50000">
                                          <p:stCondLst>
                                            <p:cond delay="1338"/>
                                          </p:stCondLst>
                                        </p:cTn>
                                        <p:tgtEl>
                                          <p:spTgt spid="34818">
                                            <p:txEl>
                                              <p:pRg st="0" end="0"/>
                                            </p:txEl>
                                          </p:spTgt>
                                        </p:tgtEl>
                                      </p:cBhvr>
                                      <p:to x="100000" y="100000"/>
                                    </p:animScale>
                                    <p:animScale>
                                      <p:cBhvr>
                                        <p:cTn id="21" dur="26">
                                          <p:stCondLst>
                                            <p:cond delay="1642"/>
                                          </p:stCondLst>
                                        </p:cTn>
                                        <p:tgtEl>
                                          <p:spTgt spid="34818">
                                            <p:txEl>
                                              <p:pRg st="0" end="0"/>
                                            </p:txEl>
                                          </p:spTgt>
                                        </p:tgtEl>
                                      </p:cBhvr>
                                      <p:to x="100000" y="90000"/>
                                    </p:animScale>
                                    <p:animScale>
                                      <p:cBhvr>
                                        <p:cTn id="22" dur="166" decel="50000">
                                          <p:stCondLst>
                                            <p:cond delay="1668"/>
                                          </p:stCondLst>
                                        </p:cTn>
                                        <p:tgtEl>
                                          <p:spTgt spid="34818">
                                            <p:txEl>
                                              <p:pRg st="0" end="0"/>
                                            </p:txEl>
                                          </p:spTgt>
                                        </p:tgtEl>
                                      </p:cBhvr>
                                      <p:to x="100000" y="100000"/>
                                    </p:animScale>
                                    <p:animScale>
                                      <p:cBhvr>
                                        <p:cTn id="23" dur="26">
                                          <p:stCondLst>
                                            <p:cond delay="1808"/>
                                          </p:stCondLst>
                                        </p:cTn>
                                        <p:tgtEl>
                                          <p:spTgt spid="34818">
                                            <p:txEl>
                                              <p:pRg st="0" end="0"/>
                                            </p:txEl>
                                          </p:spTgt>
                                        </p:tgtEl>
                                      </p:cBhvr>
                                      <p:to x="100000" y="95000"/>
                                    </p:animScale>
                                    <p:animScale>
                                      <p:cBhvr>
                                        <p:cTn id="24" dur="166" decel="50000">
                                          <p:stCondLst>
                                            <p:cond delay="1834"/>
                                          </p:stCondLst>
                                        </p:cTn>
                                        <p:tgtEl>
                                          <p:spTgt spid="34818">
                                            <p:txEl>
                                              <p:pRg st="0" end="0"/>
                                            </p:txEl>
                                          </p:spTgt>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34818">
                                            <p:txEl>
                                              <p:pRg st="2" end="2"/>
                                            </p:txEl>
                                          </p:spTgt>
                                        </p:tgtEl>
                                        <p:attrNameLst>
                                          <p:attrName>style.visibility</p:attrName>
                                        </p:attrNameLst>
                                      </p:cBhvr>
                                      <p:to>
                                        <p:strVal val="visible"/>
                                      </p:to>
                                    </p:set>
                                    <p:animEffect transition="in" filter="circle(in)">
                                      <p:cBhvr>
                                        <p:cTn id="29" dur="2000"/>
                                        <p:tgtEl>
                                          <p:spTgt spid="34818">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nodeType="clickEffect">
                                  <p:stCondLst>
                                    <p:cond delay="0"/>
                                  </p:stCondLst>
                                  <p:childTnLst>
                                    <p:set>
                                      <p:cBhvr>
                                        <p:cTn id="33" dur="1" fill="hold">
                                          <p:stCondLst>
                                            <p:cond delay="0"/>
                                          </p:stCondLst>
                                        </p:cTn>
                                        <p:tgtEl>
                                          <p:spTgt spid="34818">
                                            <p:txEl>
                                              <p:pRg st="4" end="4"/>
                                            </p:txEl>
                                          </p:spTgt>
                                        </p:tgtEl>
                                        <p:attrNameLst>
                                          <p:attrName>style.visibility</p:attrName>
                                        </p:attrNameLst>
                                      </p:cBhvr>
                                      <p:to>
                                        <p:strVal val="visible"/>
                                      </p:to>
                                    </p:set>
                                    <p:animEffect transition="in" filter="circle(in)">
                                      <p:cBhvr>
                                        <p:cTn id="34" dur="2000"/>
                                        <p:tgtEl>
                                          <p:spTgt spid="3481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45F19D00-79E1-4EC3-958A-7C1A1855337A}"/>
              </a:ext>
            </a:extLst>
          </p:cNvPr>
          <p:cNvSpPr>
            <a:spLocks noGrp="1" noChangeArrowheads="1"/>
          </p:cNvSpPr>
          <p:nvPr>
            <p:ph type="title"/>
          </p:nvPr>
        </p:nvSpPr>
        <p:spPr>
          <a:xfrm>
            <a:off x="899592" y="548680"/>
            <a:ext cx="6345237" cy="709613"/>
          </a:xfrm>
          <a:solidFill>
            <a:schemeClr val="tx2">
              <a:lumMod val="75000"/>
            </a:schemeClr>
          </a:solidFill>
        </p:spPr>
        <p:txBody>
          <a:bodyPr>
            <a:normAutofit/>
          </a:bodyPr>
          <a:lstStyle/>
          <a:p>
            <a:pPr algn="ctr" eaLnBrk="1" hangingPunct="1"/>
            <a:r>
              <a:rPr lang="en-GB" altLang="en-US" sz="3600" dirty="0">
                <a:solidFill>
                  <a:schemeClr val="bg1"/>
                </a:solidFill>
                <a:cs typeface="Calibri" panose="020F0502020204030204" pitchFamily="34" charset="0"/>
              </a:rPr>
              <a:t>Venture capital -1</a:t>
            </a:r>
          </a:p>
        </p:txBody>
      </p:sp>
      <p:sp>
        <p:nvSpPr>
          <p:cNvPr id="35843" name="Rectangle 1">
            <a:extLst>
              <a:ext uri="{FF2B5EF4-FFF2-40B4-BE49-F238E27FC236}">
                <a16:creationId xmlns:a16="http://schemas.microsoft.com/office/drawing/2014/main" id="{D2F9ECFB-638C-4F4F-9645-128589504ADF}"/>
              </a:ext>
            </a:extLst>
          </p:cNvPr>
          <p:cNvSpPr>
            <a:spLocks noChangeArrowheads="1"/>
          </p:cNvSpPr>
          <p:nvPr/>
        </p:nvSpPr>
        <p:spPr bwMode="auto">
          <a:xfrm>
            <a:off x="647700" y="1772816"/>
            <a:ext cx="7848600"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r>
              <a:rPr lang="en-GB" altLang="en-US" sz="2800" dirty="0">
                <a:latin typeface="Calibri" panose="020F0502020204030204" pitchFamily="34" charset="0"/>
              </a:rPr>
              <a:t>The main sources of venture capital in the UK are…</a:t>
            </a:r>
          </a:p>
          <a:p>
            <a:pPr eaLnBrk="1" hangingPunct="1">
              <a:defRPr/>
            </a:pPr>
            <a:endParaRPr lang="en-GB" altLang="en-US" sz="2800" dirty="0">
              <a:latin typeface="Calibri" panose="020F0502020204030204" pitchFamily="34" charset="0"/>
            </a:endParaRPr>
          </a:p>
          <a:p>
            <a:pPr eaLnBrk="1" hangingPunct="1">
              <a:buFont typeface="Arial" panose="020B0604020202020204" pitchFamily="34" charset="0"/>
              <a:buChar char="•"/>
              <a:defRPr/>
            </a:pPr>
            <a:r>
              <a:rPr lang="en-GB" altLang="en-US" sz="2800" dirty="0">
                <a:latin typeface="Calibri" panose="020F0502020204030204" pitchFamily="34" charset="0"/>
              </a:rPr>
              <a:t>Venture capital firms </a:t>
            </a:r>
            <a:r>
              <a:rPr lang="en-GB" altLang="en-US" sz="2800" dirty="0">
                <a:latin typeface="Calibri" panose="020F0502020204030204" pitchFamily="34" charset="0"/>
                <a:cs typeface="Calibri" panose="020F0502020204030204" pitchFamily="34" charset="0"/>
              </a:rPr>
              <a:t>[managed by professional investors]</a:t>
            </a:r>
          </a:p>
          <a:p>
            <a:pPr marL="0" indent="0" eaLnBrk="1" hangingPunct="1">
              <a:defRPr/>
            </a:pPr>
            <a:endParaRPr lang="en-GB" altLang="en-US" sz="2800" dirty="0">
              <a:latin typeface="Calibri" panose="020F0502020204030204" pitchFamily="34" charset="0"/>
              <a:cs typeface="Calibri" panose="020F0502020204030204" pitchFamily="34" charset="0"/>
            </a:endParaRPr>
          </a:p>
          <a:p>
            <a:pPr eaLnBrk="1" hangingPunct="1">
              <a:buFont typeface="Arial" panose="020B0604020202020204" pitchFamily="34" charset="0"/>
              <a:buChar char="•"/>
              <a:defRPr/>
            </a:pPr>
            <a:r>
              <a:rPr lang="en-GB" altLang="en-US" sz="2800" dirty="0">
                <a:latin typeface="Calibri" panose="020F0502020204030204" pitchFamily="34" charset="0"/>
              </a:rPr>
              <a:t>Business angels [private investors]</a:t>
            </a:r>
          </a:p>
        </p:txBody>
      </p:sp>
      <p:sp>
        <p:nvSpPr>
          <p:cNvPr id="2" name="Slide Number Placeholder 1">
            <a:extLst>
              <a:ext uri="{FF2B5EF4-FFF2-40B4-BE49-F238E27FC236}">
                <a16:creationId xmlns:a16="http://schemas.microsoft.com/office/drawing/2014/main" id="{E62BEC4D-0362-464B-9FFE-681019C246BC}"/>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FEC7C7B2-BDA7-4EAD-8206-5554FF8CC6F2}" type="slidenum">
              <a:rPr lang="en-GB" altLang="en-US">
                <a:solidFill>
                  <a:schemeClr val="bg1"/>
                </a:solidFill>
              </a:rPr>
              <a:pPr/>
              <a:t>15</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35843">
                                            <p:txEl>
                                              <p:pRg st="0" end="0"/>
                                            </p:txEl>
                                          </p:spTgt>
                                        </p:tgtEl>
                                        <p:attrNameLst>
                                          <p:attrName>style.visibility</p:attrName>
                                        </p:attrNameLst>
                                      </p:cBhvr>
                                      <p:to>
                                        <p:strVal val="visible"/>
                                      </p:to>
                                    </p:set>
                                    <p:animEffect transition="in" filter="wipe(down)">
                                      <p:cBhvr>
                                        <p:cTn id="11" dur="580">
                                          <p:stCondLst>
                                            <p:cond delay="0"/>
                                          </p:stCondLst>
                                        </p:cTn>
                                        <p:tgtEl>
                                          <p:spTgt spid="35843">
                                            <p:txEl>
                                              <p:pRg st="0" end="0"/>
                                            </p:txEl>
                                          </p:spTgt>
                                        </p:tgtEl>
                                      </p:cBhvr>
                                    </p:animEffect>
                                    <p:anim calcmode="lin" valueType="num">
                                      <p:cBhvr>
                                        <p:cTn id="12" dur="1822" tmFilter="0,0; 0.14,0.36; 0.43,0.73; 0.71,0.91; 1.0,1.0">
                                          <p:stCondLst>
                                            <p:cond delay="0"/>
                                          </p:stCondLst>
                                        </p:cTn>
                                        <p:tgtEl>
                                          <p:spTgt spid="35843">
                                            <p:txEl>
                                              <p:pRg st="0" end="0"/>
                                            </p:txEl>
                                          </p:spTgt>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35843">
                                            <p:txEl>
                                              <p:pRg st="0" end="0"/>
                                            </p:txEl>
                                          </p:spTgt>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35843">
                                            <p:txEl>
                                              <p:pRg st="0" end="0"/>
                                            </p:txEl>
                                          </p:spTgt>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35843">
                                            <p:txEl>
                                              <p:pRg st="0" end="0"/>
                                            </p:txEl>
                                          </p:spTgt>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35843">
                                            <p:txEl>
                                              <p:pRg st="0" end="0"/>
                                            </p:txEl>
                                          </p:spTgt>
                                        </p:tgtEl>
                                        <p:attrNameLst>
                                          <p:attrName>ppt_y</p:attrName>
                                        </p:attrNameLst>
                                      </p:cBhvr>
                                      <p:tavLst>
                                        <p:tav tm="0" fmla="#ppt_y-sin(pi*$)/81">
                                          <p:val>
                                            <p:fltVal val="0"/>
                                          </p:val>
                                        </p:tav>
                                        <p:tav tm="100000">
                                          <p:val>
                                            <p:fltVal val="1"/>
                                          </p:val>
                                        </p:tav>
                                      </p:tavLst>
                                    </p:anim>
                                    <p:animScale>
                                      <p:cBhvr>
                                        <p:cTn id="17" dur="26">
                                          <p:stCondLst>
                                            <p:cond delay="650"/>
                                          </p:stCondLst>
                                        </p:cTn>
                                        <p:tgtEl>
                                          <p:spTgt spid="35843">
                                            <p:txEl>
                                              <p:pRg st="0" end="0"/>
                                            </p:txEl>
                                          </p:spTgt>
                                        </p:tgtEl>
                                      </p:cBhvr>
                                      <p:to x="100000" y="60000"/>
                                    </p:animScale>
                                    <p:animScale>
                                      <p:cBhvr>
                                        <p:cTn id="18" dur="166" decel="50000">
                                          <p:stCondLst>
                                            <p:cond delay="676"/>
                                          </p:stCondLst>
                                        </p:cTn>
                                        <p:tgtEl>
                                          <p:spTgt spid="35843">
                                            <p:txEl>
                                              <p:pRg st="0" end="0"/>
                                            </p:txEl>
                                          </p:spTgt>
                                        </p:tgtEl>
                                      </p:cBhvr>
                                      <p:to x="100000" y="100000"/>
                                    </p:animScale>
                                    <p:animScale>
                                      <p:cBhvr>
                                        <p:cTn id="19" dur="26">
                                          <p:stCondLst>
                                            <p:cond delay="1312"/>
                                          </p:stCondLst>
                                        </p:cTn>
                                        <p:tgtEl>
                                          <p:spTgt spid="35843">
                                            <p:txEl>
                                              <p:pRg st="0" end="0"/>
                                            </p:txEl>
                                          </p:spTgt>
                                        </p:tgtEl>
                                      </p:cBhvr>
                                      <p:to x="100000" y="80000"/>
                                    </p:animScale>
                                    <p:animScale>
                                      <p:cBhvr>
                                        <p:cTn id="20" dur="166" decel="50000">
                                          <p:stCondLst>
                                            <p:cond delay="1338"/>
                                          </p:stCondLst>
                                        </p:cTn>
                                        <p:tgtEl>
                                          <p:spTgt spid="35843">
                                            <p:txEl>
                                              <p:pRg st="0" end="0"/>
                                            </p:txEl>
                                          </p:spTgt>
                                        </p:tgtEl>
                                      </p:cBhvr>
                                      <p:to x="100000" y="100000"/>
                                    </p:animScale>
                                    <p:animScale>
                                      <p:cBhvr>
                                        <p:cTn id="21" dur="26">
                                          <p:stCondLst>
                                            <p:cond delay="1642"/>
                                          </p:stCondLst>
                                        </p:cTn>
                                        <p:tgtEl>
                                          <p:spTgt spid="35843">
                                            <p:txEl>
                                              <p:pRg st="0" end="0"/>
                                            </p:txEl>
                                          </p:spTgt>
                                        </p:tgtEl>
                                      </p:cBhvr>
                                      <p:to x="100000" y="90000"/>
                                    </p:animScale>
                                    <p:animScale>
                                      <p:cBhvr>
                                        <p:cTn id="22" dur="166" decel="50000">
                                          <p:stCondLst>
                                            <p:cond delay="1668"/>
                                          </p:stCondLst>
                                        </p:cTn>
                                        <p:tgtEl>
                                          <p:spTgt spid="35843">
                                            <p:txEl>
                                              <p:pRg st="0" end="0"/>
                                            </p:txEl>
                                          </p:spTgt>
                                        </p:tgtEl>
                                      </p:cBhvr>
                                      <p:to x="100000" y="100000"/>
                                    </p:animScale>
                                    <p:animScale>
                                      <p:cBhvr>
                                        <p:cTn id="23" dur="26">
                                          <p:stCondLst>
                                            <p:cond delay="1808"/>
                                          </p:stCondLst>
                                        </p:cTn>
                                        <p:tgtEl>
                                          <p:spTgt spid="35843">
                                            <p:txEl>
                                              <p:pRg st="0" end="0"/>
                                            </p:txEl>
                                          </p:spTgt>
                                        </p:tgtEl>
                                      </p:cBhvr>
                                      <p:to x="100000" y="95000"/>
                                    </p:animScale>
                                    <p:animScale>
                                      <p:cBhvr>
                                        <p:cTn id="24" dur="166" decel="50000">
                                          <p:stCondLst>
                                            <p:cond delay="1834"/>
                                          </p:stCondLst>
                                        </p:cTn>
                                        <p:tgtEl>
                                          <p:spTgt spid="35843">
                                            <p:txEl>
                                              <p:pRg st="0" end="0"/>
                                            </p:txEl>
                                          </p:spTgt>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35843">
                                            <p:txEl>
                                              <p:pRg st="2" end="2"/>
                                            </p:txEl>
                                          </p:spTgt>
                                        </p:tgtEl>
                                        <p:attrNameLst>
                                          <p:attrName>style.visibility</p:attrName>
                                        </p:attrNameLst>
                                      </p:cBhvr>
                                      <p:to>
                                        <p:strVal val="visible"/>
                                      </p:to>
                                    </p:set>
                                    <p:animEffect transition="in" filter="circle(in)">
                                      <p:cBhvr>
                                        <p:cTn id="29" dur="2000"/>
                                        <p:tgtEl>
                                          <p:spTgt spid="3584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nodeType="clickEffect">
                                  <p:stCondLst>
                                    <p:cond delay="0"/>
                                  </p:stCondLst>
                                  <p:childTnLst>
                                    <p:set>
                                      <p:cBhvr>
                                        <p:cTn id="33" dur="1" fill="hold">
                                          <p:stCondLst>
                                            <p:cond delay="0"/>
                                          </p:stCondLst>
                                        </p:cTn>
                                        <p:tgtEl>
                                          <p:spTgt spid="35843">
                                            <p:txEl>
                                              <p:pRg st="4" end="4"/>
                                            </p:txEl>
                                          </p:spTgt>
                                        </p:tgtEl>
                                        <p:attrNameLst>
                                          <p:attrName>style.visibility</p:attrName>
                                        </p:attrNameLst>
                                      </p:cBhvr>
                                      <p:to>
                                        <p:strVal val="visible"/>
                                      </p:to>
                                    </p:set>
                                    <p:animEffect transition="in" filter="circle(in)">
                                      <p:cBhvr>
                                        <p:cTn id="34" dur="2000"/>
                                        <p:tgtEl>
                                          <p:spTgt spid="358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C795E4-D8DB-4B8E-B821-D0E4923FD1E3}"/>
              </a:ext>
            </a:extLst>
          </p:cNvPr>
          <p:cNvSpPr/>
          <p:nvPr/>
        </p:nvSpPr>
        <p:spPr>
          <a:xfrm>
            <a:off x="390364" y="1214762"/>
            <a:ext cx="8363272" cy="4816703"/>
          </a:xfrm>
          <a:prstGeom prst="rect">
            <a:avLst/>
          </a:prstGeom>
        </p:spPr>
        <p:txBody>
          <a:bodyPr wrap="square">
            <a:spAutoFit/>
          </a:bodyPr>
          <a:lstStyle/>
          <a:p>
            <a:pPr marL="457200" indent="-457200" eaLnBrk="1" fontAlgn="auto" hangingPunct="1">
              <a:spcBef>
                <a:spcPts val="0"/>
              </a:spcBef>
              <a:spcAft>
                <a:spcPts val="0"/>
              </a:spcAft>
              <a:buFont typeface="Arial" pitchFamily="34" charset="0"/>
              <a:buChar char="•"/>
              <a:defRPr/>
            </a:pPr>
            <a:r>
              <a:rPr lang="en-GB" sz="2000" dirty="0">
                <a:latin typeface="Calibri" panose="020F0502020204030204" pitchFamily="34" charset="0"/>
              </a:rPr>
              <a:t>Venture capital provides long-term, committed share capital, to help unquoted companies grow and succeed. If an entrepreneur is looking to start-up, expand, buy-into a business, buy-out a business in which he works, turnaround or revitalise a company, venture capital could help do this.</a:t>
            </a:r>
          </a:p>
          <a:p>
            <a:pPr marL="457200" indent="-457200" eaLnBrk="1" fontAlgn="auto" hangingPunct="1">
              <a:spcBef>
                <a:spcPts val="0"/>
              </a:spcBef>
              <a:spcAft>
                <a:spcPts val="0"/>
              </a:spcAft>
              <a:defRPr/>
            </a:pPr>
            <a:endParaRPr lang="en-GB" sz="2000" dirty="0">
              <a:latin typeface="Calibri" panose="020F0502020204030204" pitchFamily="34" charset="0"/>
            </a:endParaRPr>
          </a:p>
          <a:p>
            <a:pPr marL="457200" indent="-457200" eaLnBrk="1" fontAlgn="auto" hangingPunct="1">
              <a:spcBef>
                <a:spcPts val="0"/>
              </a:spcBef>
              <a:spcAft>
                <a:spcPts val="0"/>
              </a:spcAft>
              <a:buFont typeface="Arial" pitchFamily="34" charset="0"/>
              <a:buChar char="•"/>
              <a:defRPr/>
            </a:pPr>
            <a:r>
              <a:rPr lang="en-GB" sz="2000" dirty="0">
                <a:latin typeface="Calibri" panose="020F0502020204030204" pitchFamily="34" charset="0"/>
              </a:rPr>
              <a:t>Venture capital is invested in exchange for an equity stake in the business</a:t>
            </a:r>
          </a:p>
          <a:p>
            <a:pPr eaLnBrk="1" fontAlgn="auto" hangingPunct="1">
              <a:spcBef>
                <a:spcPts val="0"/>
              </a:spcBef>
              <a:spcAft>
                <a:spcPts val="0"/>
              </a:spcAft>
              <a:defRPr/>
            </a:pPr>
            <a:endParaRPr lang="en-GB" sz="2000" dirty="0">
              <a:latin typeface="Calibri" panose="020F0502020204030204" pitchFamily="34" charset="0"/>
            </a:endParaRPr>
          </a:p>
          <a:p>
            <a:pPr marL="457200" indent="-457200" eaLnBrk="1" fontAlgn="auto" hangingPunct="1">
              <a:spcBef>
                <a:spcPts val="0"/>
              </a:spcBef>
              <a:spcAft>
                <a:spcPts val="0"/>
              </a:spcAft>
              <a:buFont typeface="Arial" pitchFamily="34" charset="0"/>
              <a:buChar char="•"/>
              <a:defRPr/>
            </a:pPr>
            <a:r>
              <a:rPr lang="en-GB" sz="2000" dirty="0">
                <a:latin typeface="Calibri" panose="020F0502020204030204" pitchFamily="34" charset="0"/>
              </a:rPr>
              <a:t>Venture capital in the United Kingdom (UK) originated in the late 18</a:t>
            </a:r>
            <a:r>
              <a:rPr lang="en-GB" sz="2000" baseline="30000" dirty="0">
                <a:latin typeface="Calibri" panose="020F0502020204030204" pitchFamily="34" charset="0"/>
              </a:rPr>
              <a:t>th</a:t>
            </a:r>
            <a:r>
              <a:rPr lang="en-GB" sz="2000" dirty="0">
                <a:latin typeface="Calibri" panose="020F0502020204030204" pitchFamily="34" charset="0"/>
              </a:rPr>
              <a:t> century</a:t>
            </a:r>
          </a:p>
          <a:p>
            <a:pPr eaLnBrk="1" fontAlgn="auto" hangingPunct="1">
              <a:spcBef>
                <a:spcPts val="0"/>
              </a:spcBef>
              <a:spcAft>
                <a:spcPts val="0"/>
              </a:spcAft>
              <a:defRPr/>
            </a:pPr>
            <a:endParaRPr lang="en-GB" sz="2000" dirty="0">
              <a:latin typeface="Calibri" panose="020F0502020204030204" pitchFamily="34" charset="0"/>
            </a:endParaRPr>
          </a:p>
          <a:p>
            <a:pPr marL="457200" indent="-457200" eaLnBrk="1" fontAlgn="auto" hangingPunct="1">
              <a:spcBef>
                <a:spcPts val="0"/>
              </a:spcBef>
              <a:spcAft>
                <a:spcPts val="0"/>
              </a:spcAft>
              <a:buFont typeface="Arial" pitchFamily="34" charset="0"/>
              <a:buChar char="•"/>
              <a:defRPr/>
            </a:pPr>
            <a:r>
              <a:rPr lang="en-GB" sz="2000" dirty="0">
                <a:latin typeface="Calibri" panose="020F0502020204030204" pitchFamily="34" charset="0"/>
              </a:rPr>
              <a:t>There are now over 100 active venture capital firms in the UK, which provide several billion pounds each year to unquoted companies.</a:t>
            </a:r>
          </a:p>
          <a:p>
            <a:pPr marL="457200" indent="-457200" eaLnBrk="1" fontAlgn="auto" hangingPunct="1">
              <a:spcBef>
                <a:spcPts val="0"/>
              </a:spcBef>
              <a:spcAft>
                <a:spcPts val="0"/>
              </a:spcAft>
              <a:defRPr/>
            </a:pPr>
            <a:endParaRPr lang="en-GB" sz="2300" dirty="0">
              <a:latin typeface="Calibri" panose="020F0502020204030204" pitchFamily="34" charset="0"/>
            </a:endParaRPr>
          </a:p>
          <a:p>
            <a:pPr eaLnBrk="1" fontAlgn="auto" hangingPunct="1">
              <a:spcBef>
                <a:spcPts val="0"/>
              </a:spcBef>
              <a:spcAft>
                <a:spcPts val="0"/>
              </a:spcAft>
              <a:defRPr/>
            </a:pPr>
            <a:endParaRPr lang="en-GB" sz="2400" dirty="0">
              <a:latin typeface="Calibri" panose="020F0502020204030204" pitchFamily="34" charset="0"/>
            </a:endParaRPr>
          </a:p>
        </p:txBody>
      </p:sp>
      <p:sp>
        <p:nvSpPr>
          <p:cNvPr id="36867" name="Rectangle 4">
            <a:extLst>
              <a:ext uri="{FF2B5EF4-FFF2-40B4-BE49-F238E27FC236}">
                <a16:creationId xmlns:a16="http://schemas.microsoft.com/office/drawing/2014/main" id="{2CB75AEA-ECEB-480D-AC53-CD1D7FCCF415}"/>
              </a:ext>
            </a:extLst>
          </p:cNvPr>
          <p:cNvSpPr>
            <a:spLocks noChangeArrowheads="1"/>
          </p:cNvSpPr>
          <p:nvPr/>
        </p:nvSpPr>
        <p:spPr bwMode="auto">
          <a:xfrm>
            <a:off x="6300192" y="5323440"/>
            <a:ext cx="268446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000" dirty="0">
                <a:latin typeface="Calibri" panose="020F0502020204030204" pitchFamily="34" charset="0"/>
                <a:cs typeface="Calibri" panose="020F0502020204030204" pitchFamily="34" charset="0"/>
                <a:hlinkClick r:id="rId2"/>
              </a:rPr>
              <a:t>http://www.bvca.co.uk/</a:t>
            </a:r>
            <a:endParaRPr lang="en-GB" altLang="en-US" sz="2000" dirty="0">
              <a:latin typeface="Calibri" panose="020F0502020204030204" pitchFamily="34" charset="0"/>
              <a:cs typeface="Calibri" panose="020F0502020204030204" pitchFamily="34" charset="0"/>
            </a:endParaRPr>
          </a:p>
          <a:p>
            <a:pPr eaLnBrk="1" hangingPunct="1"/>
            <a:endParaRPr lang="en-GB" altLang="en-US" sz="2000" dirty="0">
              <a:latin typeface="Calibri" panose="020F0502020204030204" pitchFamily="34" charset="0"/>
              <a:cs typeface="Calibri" panose="020F0502020204030204" pitchFamily="34" charset="0"/>
            </a:endParaRPr>
          </a:p>
        </p:txBody>
      </p:sp>
      <p:sp>
        <p:nvSpPr>
          <p:cNvPr id="3" name="Slide Number Placeholder 2">
            <a:extLst>
              <a:ext uri="{FF2B5EF4-FFF2-40B4-BE49-F238E27FC236}">
                <a16:creationId xmlns:a16="http://schemas.microsoft.com/office/drawing/2014/main" id="{C3D16670-5C99-480F-A07C-80DA27E534CB}"/>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4F812BF-EC79-46E5-9A84-1ABAC24BDF92}" type="slidenum">
              <a:rPr lang="en-GB" altLang="en-US">
                <a:solidFill>
                  <a:schemeClr val="bg1"/>
                </a:solidFill>
              </a:rPr>
              <a:pPr/>
              <a:t>16</a:t>
            </a:fld>
            <a:endParaRPr lang="en-GB" altLang="en-US">
              <a:solidFill>
                <a:schemeClr val="bg1"/>
              </a:solidFill>
            </a:endParaRPr>
          </a:p>
        </p:txBody>
      </p:sp>
      <p:sp>
        <p:nvSpPr>
          <p:cNvPr id="36869" name="Rectangle 2">
            <a:extLst>
              <a:ext uri="{FF2B5EF4-FFF2-40B4-BE49-F238E27FC236}">
                <a16:creationId xmlns:a16="http://schemas.microsoft.com/office/drawing/2014/main" id="{CAB62750-5441-4303-A9B8-D5DCA3841CDB}"/>
              </a:ext>
            </a:extLst>
          </p:cNvPr>
          <p:cNvSpPr>
            <a:spLocks noGrp="1" noChangeArrowheads="1"/>
          </p:cNvSpPr>
          <p:nvPr>
            <p:ph type="title"/>
          </p:nvPr>
        </p:nvSpPr>
        <p:spPr>
          <a:xfrm>
            <a:off x="899592" y="355269"/>
            <a:ext cx="6345237" cy="709613"/>
          </a:xfrm>
          <a:solidFill>
            <a:schemeClr val="tx2">
              <a:lumMod val="75000"/>
            </a:schemeClr>
          </a:solidFill>
        </p:spPr>
        <p:txBody>
          <a:bodyPr>
            <a:normAutofit/>
          </a:bodyPr>
          <a:lstStyle/>
          <a:p>
            <a:pPr algn="ctr" eaLnBrk="1" hangingPunct="1"/>
            <a:r>
              <a:rPr lang="en-GB" altLang="en-US" sz="3600" dirty="0">
                <a:solidFill>
                  <a:schemeClr val="bg1"/>
                </a:solidFill>
                <a:cs typeface="Calibri" panose="020F0502020204030204" pitchFamily="34" charset="0"/>
              </a:rPr>
              <a:t>Venture capital - 2</a:t>
            </a: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circle(in)">
                                      <p:cBhvr>
                                        <p:cTn id="11" dur="2000"/>
                                        <p:tgtEl>
                                          <p:spTgt spid="2">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2">
                                            <p:txEl>
                                              <p:pRg st="2" end="2"/>
                                            </p:txEl>
                                          </p:spTgt>
                                        </p:tgtEl>
                                        <p:attrNameLst>
                                          <p:attrName>style.visibility</p:attrName>
                                        </p:attrNameLst>
                                      </p:cBhvr>
                                      <p:to>
                                        <p:strVal val="visible"/>
                                      </p:to>
                                    </p:set>
                                    <p:animEffect transition="in" filter="circle(in)">
                                      <p:cBhvr>
                                        <p:cTn id="16" dur="2000"/>
                                        <p:tgtEl>
                                          <p:spTgt spid="2">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circle(in)">
                                      <p:cBhvr>
                                        <p:cTn id="21" dur="2000"/>
                                        <p:tgtEl>
                                          <p:spTgt spid="2">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2">
                                            <p:txEl>
                                              <p:pRg st="6" end="6"/>
                                            </p:txEl>
                                          </p:spTgt>
                                        </p:tgtEl>
                                        <p:attrNameLst>
                                          <p:attrName>style.visibility</p:attrName>
                                        </p:attrNameLst>
                                      </p:cBhvr>
                                      <p:to>
                                        <p:strVal val="visible"/>
                                      </p:to>
                                    </p:set>
                                    <p:animEffect transition="in" filter="circle(in)">
                                      <p:cBhvr>
                                        <p:cTn id="26" dur="2000"/>
                                        <p:tgtEl>
                                          <p:spTgt spid="2">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45" presetClass="entr" presetSubtype="0" fill="hold" grpId="0" nodeType="clickEffect">
                                  <p:stCondLst>
                                    <p:cond delay="0"/>
                                  </p:stCondLst>
                                  <p:childTnLst>
                                    <p:set>
                                      <p:cBhvr>
                                        <p:cTn id="30" dur="1" fill="hold">
                                          <p:stCondLst>
                                            <p:cond delay="0"/>
                                          </p:stCondLst>
                                        </p:cTn>
                                        <p:tgtEl>
                                          <p:spTgt spid="36867"/>
                                        </p:tgtEl>
                                        <p:attrNameLst>
                                          <p:attrName>style.visibility</p:attrName>
                                        </p:attrNameLst>
                                      </p:cBhvr>
                                      <p:to>
                                        <p:strVal val="visible"/>
                                      </p:to>
                                    </p:set>
                                    <p:animEffect transition="in" filter="fade">
                                      <p:cBhvr>
                                        <p:cTn id="31" dur="2000"/>
                                        <p:tgtEl>
                                          <p:spTgt spid="36867"/>
                                        </p:tgtEl>
                                      </p:cBhvr>
                                    </p:animEffect>
                                    <p:anim calcmode="lin" valueType="num">
                                      <p:cBhvr>
                                        <p:cTn id="32" dur="2000" fill="hold"/>
                                        <p:tgtEl>
                                          <p:spTgt spid="36867"/>
                                        </p:tgtEl>
                                        <p:attrNameLst>
                                          <p:attrName>ppt_w</p:attrName>
                                        </p:attrNameLst>
                                      </p:cBhvr>
                                      <p:tavLst>
                                        <p:tav tm="0" fmla="#ppt_w*sin(2.5*pi*$)">
                                          <p:val>
                                            <p:fltVal val="0"/>
                                          </p:val>
                                        </p:tav>
                                        <p:tav tm="100000">
                                          <p:val>
                                            <p:fltVal val="1"/>
                                          </p:val>
                                        </p:tav>
                                      </p:tavLst>
                                    </p:anim>
                                    <p:anim calcmode="lin" valueType="num">
                                      <p:cBhvr>
                                        <p:cTn id="33" dur="2000" fill="hold"/>
                                        <p:tgtEl>
                                          <p:spTgt spid="3686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p:bldP spid="3686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
            <a:extLst>
              <a:ext uri="{FF2B5EF4-FFF2-40B4-BE49-F238E27FC236}">
                <a16:creationId xmlns:a16="http://schemas.microsoft.com/office/drawing/2014/main" id="{BBA2877F-C109-43BB-A95B-B8ACB1D06F61}"/>
              </a:ext>
            </a:extLst>
          </p:cNvPr>
          <p:cNvSpPr>
            <a:spLocks noChangeArrowheads="1"/>
          </p:cNvSpPr>
          <p:nvPr/>
        </p:nvSpPr>
        <p:spPr bwMode="auto">
          <a:xfrm>
            <a:off x="539751" y="1556792"/>
            <a:ext cx="7704657"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800" dirty="0">
                <a:latin typeface="Calibri" panose="020F0502020204030204" pitchFamily="34" charset="0"/>
              </a:rPr>
              <a:t>Venture capital investors are only interested in companies with high growth prospects, which are managed by experienced and ambitious teams who are capable of turning their business plan into reality</a:t>
            </a:r>
          </a:p>
        </p:txBody>
      </p:sp>
      <p:sp>
        <p:nvSpPr>
          <p:cNvPr id="37891" name="Rectangle 2">
            <a:extLst>
              <a:ext uri="{FF2B5EF4-FFF2-40B4-BE49-F238E27FC236}">
                <a16:creationId xmlns:a16="http://schemas.microsoft.com/office/drawing/2014/main" id="{038CF74D-2D2F-4E6A-B60B-401123113E9B}"/>
              </a:ext>
            </a:extLst>
          </p:cNvPr>
          <p:cNvSpPr>
            <a:spLocks noChangeArrowheads="1"/>
          </p:cNvSpPr>
          <p:nvPr/>
        </p:nvSpPr>
        <p:spPr bwMode="auto">
          <a:xfrm>
            <a:off x="539750" y="3803105"/>
            <a:ext cx="7776666"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800" dirty="0">
                <a:latin typeface="Calibri" panose="020F0502020204030204" pitchFamily="34" charset="0"/>
              </a:rPr>
              <a:t>Venture capital firms usually look to retain their investment for between three and seven years or more. The term of the investment is often linked to the growth profile of the business</a:t>
            </a:r>
          </a:p>
        </p:txBody>
      </p:sp>
      <p:sp>
        <p:nvSpPr>
          <p:cNvPr id="2" name="Slide Number Placeholder 1">
            <a:extLst>
              <a:ext uri="{FF2B5EF4-FFF2-40B4-BE49-F238E27FC236}">
                <a16:creationId xmlns:a16="http://schemas.microsoft.com/office/drawing/2014/main" id="{190AF498-F150-4FA6-A074-0364CACF712F}"/>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E7E7E4D-C3A8-4655-ABC5-2A0C71AF0B00}" type="slidenum">
              <a:rPr lang="en-GB" altLang="en-US">
                <a:solidFill>
                  <a:schemeClr val="bg1"/>
                </a:solidFill>
              </a:rPr>
              <a:pPr/>
              <a:t>17</a:t>
            </a:fld>
            <a:endParaRPr lang="en-GB" altLang="en-US">
              <a:solidFill>
                <a:schemeClr val="bg1"/>
              </a:solidFill>
            </a:endParaRPr>
          </a:p>
        </p:txBody>
      </p:sp>
      <p:sp>
        <p:nvSpPr>
          <p:cNvPr id="37893" name="Rectangle 2">
            <a:extLst>
              <a:ext uri="{FF2B5EF4-FFF2-40B4-BE49-F238E27FC236}">
                <a16:creationId xmlns:a16="http://schemas.microsoft.com/office/drawing/2014/main" id="{362C6BED-A9FA-41C1-9FA8-6C9DC2C8F22E}"/>
              </a:ext>
            </a:extLst>
          </p:cNvPr>
          <p:cNvSpPr>
            <a:spLocks noGrp="1" noChangeArrowheads="1"/>
          </p:cNvSpPr>
          <p:nvPr>
            <p:ph type="title"/>
          </p:nvPr>
        </p:nvSpPr>
        <p:spPr>
          <a:xfrm>
            <a:off x="899592" y="460375"/>
            <a:ext cx="6345237" cy="709613"/>
          </a:xfrm>
          <a:solidFill>
            <a:schemeClr val="tx2">
              <a:lumMod val="75000"/>
            </a:schemeClr>
          </a:solidFill>
        </p:spPr>
        <p:txBody>
          <a:bodyPr>
            <a:normAutofit/>
          </a:bodyPr>
          <a:lstStyle/>
          <a:p>
            <a:pPr algn="ctr" eaLnBrk="1" hangingPunct="1"/>
            <a:r>
              <a:rPr lang="en-GB" altLang="en-US" sz="3600" dirty="0">
                <a:solidFill>
                  <a:schemeClr val="bg1"/>
                </a:solidFill>
                <a:cs typeface="Calibri" panose="020F0502020204030204" pitchFamily="34" charset="0"/>
              </a:rPr>
              <a:t>Venture capital - 3</a:t>
            </a: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37890">
                                            <p:txEl>
                                              <p:pRg st="0" end="0"/>
                                            </p:txEl>
                                          </p:spTgt>
                                        </p:tgtEl>
                                        <p:attrNameLst>
                                          <p:attrName>style.visibility</p:attrName>
                                        </p:attrNameLst>
                                      </p:cBhvr>
                                      <p:to>
                                        <p:strVal val="visible"/>
                                      </p:to>
                                    </p:set>
                                    <p:animEffect transition="in" filter="wipe(down)">
                                      <p:cBhvr>
                                        <p:cTn id="11" dur="500"/>
                                        <p:tgtEl>
                                          <p:spTgt spid="37890">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nodeType="clickEffect">
                                  <p:stCondLst>
                                    <p:cond delay="0"/>
                                  </p:stCondLst>
                                  <p:childTnLst>
                                    <p:set>
                                      <p:cBhvr>
                                        <p:cTn id="15" dur="1" fill="hold">
                                          <p:stCondLst>
                                            <p:cond delay="0"/>
                                          </p:stCondLst>
                                        </p:cTn>
                                        <p:tgtEl>
                                          <p:spTgt spid="37891">
                                            <p:txEl>
                                              <p:pRg st="0" end="0"/>
                                            </p:txEl>
                                          </p:spTgt>
                                        </p:tgtEl>
                                        <p:attrNameLst>
                                          <p:attrName>style.visibility</p:attrName>
                                        </p:attrNameLst>
                                      </p:cBhvr>
                                      <p:to>
                                        <p:strVal val="visible"/>
                                      </p:to>
                                    </p:set>
                                    <p:animEffect transition="in" filter="wipe(down)">
                                      <p:cBhvr>
                                        <p:cTn id="16" dur="500"/>
                                        <p:tgtEl>
                                          <p:spTgt spid="3789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a:extLst>
              <a:ext uri="{FF2B5EF4-FFF2-40B4-BE49-F238E27FC236}">
                <a16:creationId xmlns:a16="http://schemas.microsoft.com/office/drawing/2014/main" id="{F0EC60BB-F790-4003-834A-6228529065B9}"/>
              </a:ext>
            </a:extLst>
          </p:cNvPr>
          <p:cNvSpPr>
            <a:spLocks noGrp="1" noChangeArrowheads="1"/>
          </p:cNvSpPr>
          <p:nvPr>
            <p:ph idx="1"/>
          </p:nvPr>
        </p:nvSpPr>
        <p:spPr>
          <a:xfrm>
            <a:off x="539740" y="1266006"/>
            <a:ext cx="7918450" cy="3317875"/>
          </a:xfrm>
        </p:spPr>
        <p:txBody>
          <a:bodyPr/>
          <a:lstStyle/>
          <a:p>
            <a:pPr eaLnBrk="1" hangingPunct="1">
              <a:lnSpc>
                <a:spcPct val="90000"/>
              </a:lnSpc>
              <a:buFontTx/>
              <a:buNone/>
            </a:pPr>
            <a:endParaRPr lang="en-GB" altLang="en-US" sz="2800" dirty="0">
              <a:cs typeface="Calibri" panose="020F0502020204030204" pitchFamily="34" charset="0"/>
            </a:endParaRPr>
          </a:p>
          <a:p>
            <a:pPr eaLnBrk="1" hangingPunct="1">
              <a:buFont typeface="Arial" panose="020B0604020202020204" pitchFamily="34" charset="0"/>
              <a:buNone/>
            </a:pPr>
            <a:r>
              <a:rPr lang="en-GB" altLang="en-US" sz="2800" dirty="0"/>
              <a:t>	</a:t>
            </a:r>
            <a:r>
              <a:rPr lang="en-GB" altLang="en-US" sz="2800" dirty="0">
                <a:latin typeface="Calibri" panose="020F0502020204030204" pitchFamily="34" charset="0"/>
                <a:cs typeface="Calibri" panose="020F0502020204030204" pitchFamily="34" charset="0"/>
              </a:rPr>
              <a:t>They usually finance larger sums of money and take higher risks with the expectation of higher rewards. Typically, because of the high risk involved, they will want a return of at least 30%.</a:t>
            </a:r>
          </a:p>
          <a:p>
            <a:pPr eaLnBrk="1" hangingPunct="1">
              <a:lnSpc>
                <a:spcPct val="90000"/>
              </a:lnSpc>
            </a:pPr>
            <a:endParaRPr lang="en-GB" altLang="en-US" sz="2800" dirty="0">
              <a:cs typeface="Calibri" panose="020F0502020204030204" pitchFamily="34" charset="0"/>
            </a:endParaRPr>
          </a:p>
          <a:p>
            <a:pPr eaLnBrk="1" hangingPunct="1">
              <a:lnSpc>
                <a:spcPct val="90000"/>
              </a:lnSpc>
            </a:pPr>
            <a:endParaRPr lang="en-GB" altLang="en-US" sz="2800" dirty="0">
              <a:cs typeface="Calibri" panose="020F0502020204030204" pitchFamily="34" charset="0"/>
            </a:endParaRPr>
          </a:p>
          <a:p>
            <a:pPr eaLnBrk="1" hangingPunct="1">
              <a:lnSpc>
                <a:spcPct val="90000"/>
              </a:lnSpc>
            </a:pPr>
            <a:endParaRPr lang="en-GB" altLang="en-US" sz="2800" dirty="0">
              <a:cs typeface="Calibri" panose="020F0502020204030204" pitchFamily="34" charset="0"/>
            </a:endParaRPr>
          </a:p>
        </p:txBody>
      </p:sp>
      <p:sp>
        <p:nvSpPr>
          <p:cNvPr id="4" name="Rectangle 3">
            <a:extLst>
              <a:ext uri="{FF2B5EF4-FFF2-40B4-BE49-F238E27FC236}">
                <a16:creationId xmlns:a16="http://schemas.microsoft.com/office/drawing/2014/main" id="{A2C65399-6087-4D14-917D-725F360BD06A}"/>
              </a:ext>
            </a:extLst>
          </p:cNvPr>
          <p:cNvSpPr txBox="1">
            <a:spLocks noChangeArrowheads="1"/>
          </p:cNvSpPr>
          <p:nvPr/>
        </p:nvSpPr>
        <p:spPr bwMode="auto">
          <a:xfrm>
            <a:off x="539740" y="3706910"/>
            <a:ext cx="7772400" cy="2057400"/>
          </a:xfrm>
          <a:prstGeom prst="rect">
            <a:avLst/>
          </a:prstGeom>
          <a:noFill/>
          <a:ln w="9525">
            <a:noFill/>
            <a:miter lim="800000"/>
            <a:headEnd/>
            <a:tailEnd/>
          </a:ln>
        </p:spPr>
        <p:txBody>
          <a:bodyPr lIns="92075" tIns="46038" rIns="92075" bIns="46038"/>
          <a:lstStyle/>
          <a:p>
            <a:pPr marL="342900" indent="-342900" eaLnBrk="1" fontAlgn="auto" hangingPunct="1">
              <a:lnSpc>
                <a:spcPct val="90000"/>
              </a:lnSpc>
              <a:spcBef>
                <a:spcPct val="20000"/>
              </a:spcBef>
              <a:spcAft>
                <a:spcPts val="0"/>
              </a:spcAft>
              <a:defRPr/>
            </a:pPr>
            <a:r>
              <a:rPr kumimoji="1" lang="en-GB" sz="2800" kern="0" dirty="0">
                <a:latin typeface="Calibri" pitchFamily="34" charset="0"/>
                <a:cs typeface="Calibri" pitchFamily="34" charset="0"/>
              </a:rPr>
              <a:t>	High profile firms that were funded by Venture capitalists included Yahoo, Google, e-Bay, lastminute.com and National Express Group</a:t>
            </a:r>
          </a:p>
          <a:p>
            <a:pPr marL="342900" indent="-342900" eaLnBrk="1" fontAlgn="auto" hangingPunct="1">
              <a:lnSpc>
                <a:spcPct val="90000"/>
              </a:lnSpc>
              <a:spcBef>
                <a:spcPct val="20000"/>
              </a:spcBef>
              <a:spcAft>
                <a:spcPts val="0"/>
              </a:spcAft>
              <a:defRPr/>
            </a:pPr>
            <a:endParaRPr kumimoji="1" lang="en-GB" sz="2800" kern="0" dirty="0">
              <a:latin typeface="Calibri" pitchFamily="34" charset="0"/>
              <a:cs typeface="Calibri" pitchFamily="34" charset="0"/>
            </a:endParaRPr>
          </a:p>
          <a:p>
            <a:pPr marL="342900" indent="-342900" eaLnBrk="1" fontAlgn="auto" hangingPunct="1">
              <a:lnSpc>
                <a:spcPct val="90000"/>
              </a:lnSpc>
              <a:spcBef>
                <a:spcPct val="20000"/>
              </a:spcBef>
              <a:spcAft>
                <a:spcPts val="0"/>
              </a:spcAft>
              <a:buFontTx/>
              <a:buChar char="•"/>
              <a:defRPr/>
            </a:pPr>
            <a:endParaRPr kumimoji="1" lang="en-GB" sz="2800" kern="0" dirty="0">
              <a:latin typeface="Calibri" pitchFamily="34" charset="0"/>
              <a:cs typeface="Calibri" pitchFamily="34" charset="0"/>
            </a:endParaRPr>
          </a:p>
          <a:p>
            <a:pPr marL="342900" indent="-342900" eaLnBrk="1" fontAlgn="auto" hangingPunct="1">
              <a:lnSpc>
                <a:spcPct val="90000"/>
              </a:lnSpc>
              <a:spcBef>
                <a:spcPct val="20000"/>
              </a:spcBef>
              <a:spcAft>
                <a:spcPts val="0"/>
              </a:spcAft>
              <a:defRPr/>
            </a:pPr>
            <a:endParaRPr kumimoji="1" lang="en-GB" sz="2800" kern="0" dirty="0">
              <a:latin typeface="Calibri" pitchFamily="34" charset="0"/>
              <a:cs typeface="Calibri" pitchFamily="34" charset="0"/>
            </a:endParaRPr>
          </a:p>
        </p:txBody>
      </p:sp>
      <p:sp>
        <p:nvSpPr>
          <p:cNvPr id="2" name="Slide Number Placeholder 1">
            <a:extLst>
              <a:ext uri="{FF2B5EF4-FFF2-40B4-BE49-F238E27FC236}">
                <a16:creationId xmlns:a16="http://schemas.microsoft.com/office/drawing/2014/main" id="{8F56A2A1-C3AC-4686-8F94-6757168C30D6}"/>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BC592E3-9F7E-42F0-A2F5-F76A9B26DD2D}" type="slidenum">
              <a:rPr lang="en-GB" altLang="en-US">
                <a:solidFill>
                  <a:schemeClr val="bg1"/>
                </a:solidFill>
              </a:rPr>
              <a:pPr/>
              <a:t>18</a:t>
            </a:fld>
            <a:endParaRPr lang="en-GB" altLang="en-US">
              <a:solidFill>
                <a:schemeClr val="bg1"/>
              </a:solidFill>
            </a:endParaRPr>
          </a:p>
        </p:txBody>
      </p:sp>
      <p:sp>
        <p:nvSpPr>
          <p:cNvPr id="38917" name="Rectangle 2">
            <a:extLst>
              <a:ext uri="{FF2B5EF4-FFF2-40B4-BE49-F238E27FC236}">
                <a16:creationId xmlns:a16="http://schemas.microsoft.com/office/drawing/2014/main" id="{4FE30EAD-9C11-4289-B41B-15ACE622F68D}"/>
              </a:ext>
            </a:extLst>
          </p:cNvPr>
          <p:cNvSpPr>
            <a:spLocks noGrp="1" noChangeArrowheads="1"/>
          </p:cNvSpPr>
          <p:nvPr>
            <p:ph type="title"/>
          </p:nvPr>
        </p:nvSpPr>
        <p:spPr>
          <a:xfrm>
            <a:off x="971600" y="404664"/>
            <a:ext cx="6345237" cy="709613"/>
          </a:xfrm>
          <a:solidFill>
            <a:schemeClr val="tx2">
              <a:lumMod val="75000"/>
            </a:schemeClr>
          </a:solidFill>
        </p:spPr>
        <p:txBody>
          <a:bodyPr>
            <a:normAutofit/>
          </a:bodyPr>
          <a:lstStyle/>
          <a:p>
            <a:pPr algn="ctr" eaLnBrk="1" hangingPunct="1"/>
            <a:r>
              <a:rPr lang="en-GB" altLang="en-US" sz="3600" dirty="0">
                <a:solidFill>
                  <a:schemeClr val="bg1"/>
                </a:solidFill>
                <a:cs typeface="Calibri" panose="020F0502020204030204" pitchFamily="34" charset="0"/>
              </a:rPr>
              <a:t>Venture capital - 4</a:t>
            </a: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8914">
                                            <p:txEl>
                                              <p:pRg st="1" end="1"/>
                                            </p:txEl>
                                          </p:spTgt>
                                        </p:tgtEl>
                                        <p:attrNameLst>
                                          <p:attrName>style.visibility</p:attrName>
                                        </p:attrNameLst>
                                      </p:cBhvr>
                                      <p:to>
                                        <p:strVal val="visible"/>
                                      </p:to>
                                    </p:set>
                                    <p:animEffect transition="in" filter="circle(in)">
                                      <p:cBhvr>
                                        <p:cTn id="11" dur="2000"/>
                                        <p:tgtEl>
                                          <p:spTgt spid="38914">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circle(in)">
                                      <p:cBhvr>
                                        <p:cTn id="16"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B57D36F3-6C40-4831-A616-0484BA199D34}"/>
              </a:ext>
            </a:extLst>
          </p:cNvPr>
          <p:cNvSpPr>
            <a:spLocks noGrp="1" noChangeArrowheads="1"/>
          </p:cNvSpPr>
          <p:nvPr>
            <p:ph type="title"/>
          </p:nvPr>
        </p:nvSpPr>
        <p:spPr>
          <a:xfrm>
            <a:off x="426384" y="207326"/>
            <a:ext cx="8456612" cy="1143000"/>
          </a:xfrm>
        </p:spPr>
        <p:txBody>
          <a:bodyPr>
            <a:normAutofit fontScale="90000"/>
          </a:bodyPr>
          <a:lstStyle/>
          <a:p>
            <a:pPr eaLnBrk="1" hangingPunct="1"/>
            <a:br>
              <a:rPr lang="en-GB" altLang="en-US" b="1">
                <a:cs typeface="Calibri" panose="020F0502020204030204" pitchFamily="34" charset="0"/>
              </a:rPr>
            </a:br>
            <a:endParaRPr lang="en-GB" altLang="en-US" b="1">
              <a:cs typeface="Calibri" panose="020F0502020204030204" pitchFamily="34" charset="0"/>
            </a:endParaRPr>
          </a:p>
        </p:txBody>
      </p:sp>
      <p:sp>
        <p:nvSpPr>
          <p:cNvPr id="15363" name="Rectangle 3">
            <a:extLst>
              <a:ext uri="{FF2B5EF4-FFF2-40B4-BE49-F238E27FC236}">
                <a16:creationId xmlns:a16="http://schemas.microsoft.com/office/drawing/2014/main" id="{C1A812DE-6AF3-49D0-B7A5-B37CA8D1B6F6}"/>
              </a:ext>
            </a:extLst>
          </p:cNvPr>
          <p:cNvSpPr>
            <a:spLocks noGrp="1" noChangeArrowheads="1"/>
          </p:cNvSpPr>
          <p:nvPr>
            <p:ph type="body" sz="half" idx="2"/>
          </p:nvPr>
        </p:nvSpPr>
        <p:spPr>
          <a:xfrm>
            <a:off x="316367" y="1449388"/>
            <a:ext cx="8159750" cy="4502150"/>
          </a:xfrm>
        </p:spPr>
        <p:txBody>
          <a:bodyPr rtlCol="0">
            <a:normAutofit fontScale="25000" lnSpcReduction="20000"/>
          </a:bodyPr>
          <a:lstStyle/>
          <a:p>
            <a:pPr marL="365760" indent="-256032" eaLnBrk="1" fontAlgn="auto" hangingPunct="1">
              <a:lnSpc>
                <a:spcPct val="80000"/>
              </a:lnSpc>
              <a:spcAft>
                <a:spcPts val="0"/>
              </a:spcAft>
              <a:buFontTx/>
              <a:buNone/>
              <a:defRPr/>
            </a:pPr>
            <a:endParaRPr lang="en-GB" altLang="en-US" sz="2800" b="1" dirty="0">
              <a:solidFill>
                <a:schemeClr val="tx1">
                  <a:lumMod val="75000"/>
                  <a:lumOff val="25000"/>
                </a:schemeClr>
              </a:solidFill>
              <a:cs typeface="Calibri" pitchFamily="34" charset="0"/>
            </a:endParaRPr>
          </a:p>
          <a:p>
            <a:pPr marL="365760" indent="-256032" eaLnBrk="1" fontAlgn="auto" hangingPunct="1">
              <a:lnSpc>
                <a:spcPct val="120000"/>
              </a:lnSpc>
              <a:spcAft>
                <a:spcPts val="0"/>
              </a:spcAft>
              <a:buFontTx/>
              <a:buNone/>
              <a:defRPr/>
            </a:pPr>
            <a:r>
              <a:rPr lang="en-GB" altLang="en-US" sz="2800" dirty="0">
                <a:solidFill>
                  <a:schemeClr val="tx1">
                    <a:lumMod val="75000"/>
                    <a:lumOff val="25000"/>
                  </a:schemeClr>
                </a:solidFill>
                <a:cs typeface="Calibri" pitchFamily="34" charset="0"/>
              </a:rPr>
              <a:t>	</a:t>
            </a:r>
            <a:r>
              <a:rPr lang="en-GB" altLang="en-US" sz="8000" dirty="0">
                <a:solidFill>
                  <a:schemeClr val="tx1">
                    <a:lumMod val="75000"/>
                    <a:lumOff val="25000"/>
                  </a:schemeClr>
                </a:solidFill>
                <a:latin typeface="Calibri" panose="020F0502020204030204" pitchFamily="34" charset="0"/>
                <a:cs typeface="Calibri" panose="020F0502020204030204" pitchFamily="34" charset="0"/>
              </a:rPr>
              <a:t>These are wealthy individuals, often entrepreneurs themselves, who invest business start-ups, in exchange for equity stakes (up to 50%) in the new company</a:t>
            </a:r>
          </a:p>
          <a:p>
            <a:pPr marL="365760" indent="-256032" eaLnBrk="1" fontAlgn="auto" hangingPunct="1">
              <a:lnSpc>
                <a:spcPct val="120000"/>
              </a:lnSpc>
              <a:spcAft>
                <a:spcPts val="0"/>
              </a:spcAft>
              <a:buFontTx/>
              <a:buNone/>
              <a:defRPr/>
            </a:pPr>
            <a:endParaRPr lang="en-GB" altLang="en-US" sz="7200" dirty="0">
              <a:solidFill>
                <a:schemeClr val="tx1">
                  <a:lumMod val="75000"/>
                  <a:lumOff val="25000"/>
                </a:schemeClr>
              </a:solidFill>
              <a:latin typeface="Calibri" panose="020F0502020204030204" pitchFamily="34" charset="0"/>
              <a:cs typeface="Calibri" panose="020F0502020204030204" pitchFamily="34" charset="0"/>
            </a:endParaRPr>
          </a:p>
          <a:p>
            <a:pPr marL="109728" indent="0" eaLnBrk="1" fontAlgn="auto" hangingPunct="1">
              <a:lnSpc>
                <a:spcPct val="120000"/>
              </a:lnSpc>
              <a:spcAft>
                <a:spcPts val="0"/>
              </a:spcAft>
              <a:buNone/>
              <a:defRPr/>
            </a:pPr>
            <a:r>
              <a:rPr lang="en-GB" altLang="en-US" sz="7200" dirty="0">
                <a:solidFill>
                  <a:schemeClr val="tx1">
                    <a:lumMod val="75000"/>
                    <a:lumOff val="25000"/>
                  </a:schemeClr>
                </a:solidFill>
                <a:latin typeface="Calibri" panose="020F0502020204030204" pitchFamily="34" charset="0"/>
                <a:cs typeface="Calibri" panose="020F0502020204030204" pitchFamily="34" charset="0"/>
              </a:rPr>
              <a:t>     Usually they will invest in businesses with…</a:t>
            </a:r>
          </a:p>
          <a:p>
            <a:pPr marL="966978" indent="-857250" eaLnBrk="1" fontAlgn="auto" hangingPunct="1">
              <a:lnSpc>
                <a:spcPct val="120000"/>
              </a:lnSpc>
              <a:spcAft>
                <a:spcPts val="0"/>
              </a:spcAft>
              <a:defRPr/>
            </a:pPr>
            <a:endParaRPr lang="en-GB" altLang="en-US" sz="7200" dirty="0">
              <a:solidFill>
                <a:schemeClr val="tx1">
                  <a:lumMod val="75000"/>
                  <a:lumOff val="25000"/>
                </a:schemeClr>
              </a:solidFill>
              <a:latin typeface="Calibri" panose="020F0502020204030204" pitchFamily="34" charset="0"/>
              <a:cs typeface="Calibri" panose="020F0502020204030204" pitchFamily="34" charset="0"/>
            </a:endParaRPr>
          </a:p>
          <a:p>
            <a:pPr marL="966978" indent="-857250" eaLnBrk="1" fontAlgn="auto" hangingPunct="1">
              <a:lnSpc>
                <a:spcPct val="120000"/>
              </a:lnSpc>
              <a:spcAft>
                <a:spcPts val="0"/>
              </a:spcAft>
              <a:defRPr/>
            </a:pPr>
            <a:r>
              <a:rPr lang="en-GB" altLang="en-US" sz="7200" dirty="0">
                <a:solidFill>
                  <a:schemeClr val="tx1">
                    <a:lumMod val="75000"/>
                    <a:lumOff val="25000"/>
                  </a:schemeClr>
                </a:solidFill>
                <a:latin typeface="Calibri" panose="020F0502020204030204" pitchFamily="34" charset="0"/>
                <a:cs typeface="Calibri" panose="020F0502020204030204" pitchFamily="34" charset="0"/>
              </a:rPr>
              <a:t>An investment requirement of £10,000 to £750,000</a:t>
            </a:r>
          </a:p>
          <a:p>
            <a:pPr marL="966978" indent="-857250" eaLnBrk="1" fontAlgn="auto" hangingPunct="1">
              <a:lnSpc>
                <a:spcPct val="120000"/>
              </a:lnSpc>
              <a:spcAft>
                <a:spcPts val="0"/>
              </a:spcAft>
              <a:defRPr/>
            </a:pPr>
            <a:endParaRPr lang="en-GB" altLang="en-US" sz="7200" dirty="0">
              <a:solidFill>
                <a:schemeClr val="tx1">
                  <a:lumMod val="75000"/>
                  <a:lumOff val="25000"/>
                </a:schemeClr>
              </a:solidFill>
              <a:latin typeface="Calibri" panose="020F0502020204030204" pitchFamily="34" charset="0"/>
              <a:cs typeface="Calibri" panose="020F0502020204030204" pitchFamily="34" charset="0"/>
            </a:endParaRPr>
          </a:p>
          <a:p>
            <a:pPr marL="966978" indent="-857250" eaLnBrk="1" fontAlgn="auto" hangingPunct="1">
              <a:lnSpc>
                <a:spcPct val="120000"/>
              </a:lnSpc>
              <a:spcAft>
                <a:spcPts val="0"/>
              </a:spcAft>
              <a:defRPr/>
            </a:pPr>
            <a:r>
              <a:rPr lang="en-GB" altLang="en-US" sz="7200" dirty="0">
                <a:solidFill>
                  <a:schemeClr val="tx1">
                    <a:lumMod val="75000"/>
                    <a:lumOff val="25000"/>
                  </a:schemeClr>
                </a:solidFill>
                <a:latin typeface="Calibri" panose="020F0502020204030204" pitchFamily="34" charset="0"/>
                <a:cs typeface="Calibri" panose="020F0502020204030204" pitchFamily="34" charset="0"/>
              </a:rPr>
              <a:t>The potential for high returns</a:t>
            </a:r>
          </a:p>
          <a:p>
            <a:pPr marL="966978" indent="-857250" eaLnBrk="1" fontAlgn="auto" hangingPunct="1">
              <a:lnSpc>
                <a:spcPct val="120000"/>
              </a:lnSpc>
              <a:spcAft>
                <a:spcPts val="0"/>
              </a:spcAft>
              <a:defRPr/>
            </a:pPr>
            <a:endParaRPr lang="en-GB" altLang="en-US" sz="7200" dirty="0">
              <a:solidFill>
                <a:schemeClr val="tx1">
                  <a:lumMod val="75000"/>
                  <a:lumOff val="25000"/>
                </a:schemeClr>
              </a:solidFill>
              <a:latin typeface="Calibri" panose="020F0502020204030204" pitchFamily="34" charset="0"/>
              <a:cs typeface="Calibri" panose="020F0502020204030204" pitchFamily="34" charset="0"/>
            </a:endParaRPr>
          </a:p>
          <a:p>
            <a:pPr marL="966978" indent="-857250" eaLnBrk="1" fontAlgn="auto" hangingPunct="1">
              <a:lnSpc>
                <a:spcPct val="120000"/>
              </a:lnSpc>
              <a:spcAft>
                <a:spcPts val="0"/>
              </a:spcAft>
              <a:defRPr/>
            </a:pPr>
            <a:r>
              <a:rPr lang="en-GB" altLang="en-US" sz="7200" dirty="0">
                <a:solidFill>
                  <a:schemeClr val="tx1">
                    <a:lumMod val="75000"/>
                    <a:lumOff val="25000"/>
                  </a:schemeClr>
                </a:solidFill>
                <a:latin typeface="Calibri" panose="020F0502020204030204" pitchFamily="34" charset="0"/>
                <a:cs typeface="Calibri" panose="020F0502020204030204" pitchFamily="34" charset="0"/>
              </a:rPr>
              <a:t>An acceptable early stage of development</a:t>
            </a:r>
          </a:p>
          <a:p>
            <a:pPr marL="365760" indent="-256032" eaLnBrk="1" fontAlgn="auto" hangingPunct="1">
              <a:lnSpc>
                <a:spcPct val="120000"/>
              </a:lnSpc>
              <a:spcAft>
                <a:spcPts val="0"/>
              </a:spcAft>
              <a:buFontTx/>
              <a:buNone/>
              <a:defRPr/>
            </a:pPr>
            <a:endParaRPr lang="en-GB" altLang="en-US" sz="7200" dirty="0">
              <a:solidFill>
                <a:schemeClr val="tx1">
                  <a:lumMod val="75000"/>
                  <a:lumOff val="25000"/>
                </a:schemeClr>
              </a:solidFill>
              <a:latin typeface="Calibri" panose="020F0502020204030204" pitchFamily="34" charset="0"/>
              <a:cs typeface="Calibri" panose="020F0502020204030204" pitchFamily="34" charset="0"/>
            </a:endParaRPr>
          </a:p>
          <a:p>
            <a:pPr marL="365760" indent="-256032" eaLnBrk="1" fontAlgn="auto" hangingPunct="1">
              <a:lnSpc>
                <a:spcPct val="120000"/>
              </a:lnSpc>
              <a:spcAft>
                <a:spcPts val="0"/>
              </a:spcAft>
              <a:buFontTx/>
              <a:buNone/>
              <a:defRPr/>
            </a:pPr>
            <a:r>
              <a:rPr lang="en-GB" altLang="en-US" sz="7200" dirty="0">
                <a:solidFill>
                  <a:schemeClr val="tx1">
                    <a:lumMod val="75000"/>
                    <a:lumOff val="25000"/>
                  </a:schemeClr>
                </a:solidFill>
                <a:latin typeface="Calibri" panose="020F0502020204030204" pitchFamily="34" charset="0"/>
                <a:cs typeface="Calibri" panose="020F0502020204030204" pitchFamily="34" charset="0"/>
              </a:rPr>
              <a:t>A </a:t>
            </a:r>
          </a:p>
          <a:p>
            <a:pPr marL="365760" indent="-256032" eaLnBrk="1" fontAlgn="auto" hangingPunct="1">
              <a:lnSpc>
                <a:spcPct val="120000"/>
              </a:lnSpc>
              <a:spcAft>
                <a:spcPts val="0"/>
              </a:spcAft>
              <a:buFontTx/>
              <a:buNone/>
              <a:defRPr/>
            </a:pPr>
            <a:endParaRPr lang="en-GB" altLang="en-US" sz="3600" dirty="0">
              <a:solidFill>
                <a:schemeClr val="tx1">
                  <a:lumMod val="75000"/>
                  <a:lumOff val="25000"/>
                </a:schemeClr>
              </a:solidFill>
              <a:latin typeface="Calibri" panose="020F0502020204030204" pitchFamily="34" charset="0"/>
              <a:cs typeface="Calibri" panose="020F0502020204030204" pitchFamily="34" charset="0"/>
            </a:endParaRPr>
          </a:p>
          <a:p>
            <a:pPr marL="365760" indent="-256032" eaLnBrk="1" fontAlgn="auto" hangingPunct="1">
              <a:lnSpc>
                <a:spcPct val="80000"/>
              </a:lnSpc>
              <a:spcAft>
                <a:spcPts val="0"/>
              </a:spcAft>
              <a:buFontTx/>
              <a:buNone/>
              <a:defRPr/>
            </a:pPr>
            <a:endParaRPr lang="en-GB" altLang="en-US" sz="3600" dirty="0">
              <a:solidFill>
                <a:schemeClr val="tx1">
                  <a:lumMod val="75000"/>
                  <a:lumOff val="25000"/>
                </a:schemeClr>
              </a:solidFill>
              <a:cs typeface="Calibri" pitchFamily="34" charset="0"/>
            </a:endParaRPr>
          </a:p>
          <a:p>
            <a:pPr marL="365760" indent="-256032" eaLnBrk="1" fontAlgn="auto" hangingPunct="1">
              <a:lnSpc>
                <a:spcPct val="80000"/>
              </a:lnSpc>
              <a:spcAft>
                <a:spcPts val="0"/>
              </a:spcAft>
              <a:buFontTx/>
              <a:buNone/>
              <a:defRPr/>
            </a:pPr>
            <a:endParaRPr lang="en-GB" altLang="en-US" sz="3600" dirty="0">
              <a:solidFill>
                <a:schemeClr val="tx1">
                  <a:lumMod val="75000"/>
                  <a:lumOff val="25000"/>
                </a:schemeClr>
              </a:solidFill>
              <a:cs typeface="Calibri" pitchFamily="34" charset="0"/>
            </a:endParaRPr>
          </a:p>
          <a:p>
            <a:pPr marL="365760" indent="-256032" eaLnBrk="1" fontAlgn="auto" hangingPunct="1">
              <a:lnSpc>
                <a:spcPct val="80000"/>
              </a:lnSpc>
              <a:spcAft>
                <a:spcPts val="0"/>
              </a:spcAft>
              <a:buFont typeface="Wingdings 3"/>
              <a:buChar char=""/>
              <a:defRPr/>
            </a:pPr>
            <a:endParaRPr lang="en-GB" altLang="en-US" sz="3600" dirty="0">
              <a:solidFill>
                <a:schemeClr val="tx1">
                  <a:lumMod val="75000"/>
                  <a:lumOff val="25000"/>
                </a:schemeClr>
              </a:solidFill>
              <a:cs typeface="Calibri" pitchFamily="34" charset="0"/>
            </a:endParaRPr>
          </a:p>
          <a:p>
            <a:pPr marL="365760" indent="-256032" eaLnBrk="1" fontAlgn="auto" hangingPunct="1">
              <a:lnSpc>
                <a:spcPct val="80000"/>
              </a:lnSpc>
              <a:spcAft>
                <a:spcPts val="0"/>
              </a:spcAft>
              <a:buFont typeface="Wingdings 3"/>
              <a:buChar char=""/>
              <a:defRPr/>
            </a:pPr>
            <a:endParaRPr lang="en-GB" altLang="en-US" sz="3600" dirty="0">
              <a:solidFill>
                <a:schemeClr val="tx1">
                  <a:lumMod val="75000"/>
                  <a:lumOff val="25000"/>
                </a:schemeClr>
              </a:solidFill>
              <a:cs typeface="Calibri" pitchFamily="34" charset="0"/>
            </a:endParaRPr>
          </a:p>
          <a:p>
            <a:pPr marL="365760" indent="-256032" eaLnBrk="1" fontAlgn="auto" hangingPunct="1">
              <a:lnSpc>
                <a:spcPct val="80000"/>
              </a:lnSpc>
              <a:spcAft>
                <a:spcPts val="0"/>
              </a:spcAft>
              <a:buFont typeface="Wingdings 3"/>
              <a:buChar char=""/>
              <a:defRPr/>
            </a:pPr>
            <a:endParaRPr lang="en-GB" altLang="en-US" sz="3600" dirty="0">
              <a:solidFill>
                <a:schemeClr val="tx1">
                  <a:lumMod val="75000"/>
                  <a:lumOff val="25000"/>
                </a:schemeClr>
              </a:solidFill>
              <a:cs typeface="Calibri" pitchFamily="34" charset="0"/>
            </a:endParaRPr>
          </a:p>
          <a:p>
            <a:pPr marL="109728" indent="0" eaLnBrk="1" fontAlgn="auto" hangingPunct="1">
              <a:lnSpc>
                <a:spcPct val="80000"/>
              </a:lnSpc>
              <a:spcAft>
                <a:spcPts val="0"/>
              </a:spcAft>
              <a:buFont typeface="Wingdings 3" panose="05040102010807070707" pitchFamily="18" charset="2"/>
              <a:buNone/>
              <a:defRPr/>
            </a:pPr>
            <a:endParaRPr lang="en-GB" altLang="en-US" sz="3600" dirty="0">
              <a:solidFill>
                <a:schemeClr val="tx1">
                  <a:lumMod val="75000"/>
                  <a:lumOff val="25000"/>
                </a:schemeClr>
              </a:solidFill>
              <a:cs typeface="Calibri" pitchFamily="34" charset="0"/>
            </a:endParaRPr>
          </a:p>
          <a:p>
            <a:pPr marL="365760" indent="-256032" eaLnBrk="1" fontAlgn="auto" hangingPunct="1">
              <a:lnSpc>
                <a:spcPct val="80000"/>
              </a:lnSpc>
              <a:spcAft>
                <a:spcPts val="0"/>
              </a:spcAft>
              <a:buFont typeface="Wingdings 3"/>
              <a:buChar char=""/>
              <a:defRPr/>
            </a:pPr>
            <a:endParaRPr lang="en-GB" altLang="en-US" sz="3600" dirty="0">
              <a:solidFill>
                <a:schemeClr val="tx1">
                  <a:lumMod val="75000"/>
                  <a:lumOff val="25000"/>
                </a:schemeClr>
              </a:solidFill>
              <a:cs typeface="Calibri" pitchFamily="34" charset="0"/>
            </a:endParaRPr>
          </a:p>
          <a:p>
            <a:pPr marL="365760" indent="-256032" eaLnBrk="1" fontAlgn="auto" hangingPunct="1">
              <a:lnSpc>
                <a:spcPct val="80000"/>
              </a:lnSpc>
              <a:spcAft>
                <a:spcPts val="0"/>
              </a:spcAft>
              <a:buFontTx/>
              <a:buNone/>
              <a:defRPr/>
            </a:pPr>
            <a:endParaRPr lang="en-GB" altLang="en-US" sz="3600" dirty="0">
              <a:solidFill>
                <a:schemeClr val="tx1">
                  <a:lumMod val="75000"/>
                  <a:lumOff val="25000"/>
                </a:schemeClr>
              </a:solidFill>
              <a:cs typeface="Calibri" pitchFamily="34" charset="0"/>
            </a:endParaRPr>
          </a:p>
          <a:p>
            <a:pPr marL="365760" indent="-256032" eaLnBrk="1" fontAlgn="auto" hangingPunct="1">
              <a:lnSpc>
                <a:spcPct val="80000"/>
              </a:lnSpc>
              <a:spcAft>
                <a:spcPts val="0"/>
              </a:spcAft>
              <a:buFontTx/>
              <a:buNone/>
              <a:defRPr/>
            </a:pPr>
            <a:endParaRPr lang="en-GB" altLang="en-US" sz="3600" dirty="0">
              <a:solidFill>
                <a:schemeClr val="tx1">
                  <a:lumMod val="75000"/>
                  <a:lumOff val="25000"/>
                </a:schemeClr>
              </a:solidFill>
              <a:cs typeface="Calibri" pitchFamily="34" charset="0"/>
            </a:endParaRPr>
          </a:p>
          <a:p>
            <a:pPr marL="365760" indent="-256032" eaLnBrk="1" fontAlgn="auto" hangingPunct="1">
              <a:lnSpc>
                <a:spcPct val="80000"/>
              </a:lnSpc>
              <a:spcAft>
                <a:spcPts val="0"/>
              </a:spcAft>
              <a:buFontTx/>
              <a:buNone/>
              <a:defRPr/>
            </a:pPr>
            <a:r>
              <a:rPr lang="en-GB" altLang="en-US" sz="3600" dirty="0">
                <a:solidFill>
                  <a:schemeClr val="tx1">
                    <a:lumMod val="75000"/>
                    <a:lumOff val="25000"/>
                  </a:schemeClr>
                </a:solidFill>
                <a:cs typeface="Calibri" pitchFamily="34" charset="0"/>
              </a:rPr>
              <a:t> </a:t>
            </a:r>
          </a:p>
          <a:p>
            <a:pPr marL="365760" indent="-256032" eaLnBrk="1" fontAlgn="auto" hangingPunct="1">
              <a:lnSpc>
                <a:spcPct val="80000"/>
              </a:lnSpc>
              <a:spcAft>
                <a:spcPts val="0"/>
              </a:spcAft>
              <a:buFontTx/>
              <a:buNone/>
              <a:defRPr/>
            </a:pPr>
            <a:endParaRPr lang="en-GB" altLang="en-US" sz="2800" dirty="0">
              <a:solidFill>
                <a:schemeClr val="tx1">
                  <a:lumMod val="75000"/>
                  <a:lumOff val="25000"/>
                </a:schemeClr>
              </a:solidFill>
              <a:cs typeface="Calibri" pitchFamily="34" charset="0"/>
            </a:endParaRPr>
          </a:p>
        </p:txBody>
      </p:sp>
      <p:sp>
        <p:nvSpPr>
          <p:cNvPr id="5" name="Rectangle 3">
            <a:extLst>
              <a:ext uri="{FF2B5EF4-FFF2-40B4-BE49-F238E27FC236}">
                <a16:creationId xmlns:a16="http://schemas.microsoft.com/office/drawing/2014/main" id="{04FD83EB-D55F-443A-A720-598C0F9E6EF7}"/>
              </a:ext>
            </a:extLst>
          </p:cNvPr>
          <p:cNvSpPr txBox="1">
            <a:spLocks noChangeArrowheads="1"/>
          </p:cNvSpPr>
          <p:nvPr/>
        </p:nvSpPr>
        <p:spPr>
          <a:xfrm>
            <a:off x="417513" y="4117975"/>
            <a:ext cx="6999287" cy="2808288"/>
          </a:xfrm>
          <a:prstGeom prst="rect">
            <a:avLst/>
          </a:prstGeom>
        </p:spPr>
        <p:txBody>
          <a:bodyPr>
            <a:normAutofit fontScale="92500" lnSpcReduction="10000"/>
          </a:bodyPr>
          <a:lstStyle/>
          <a:p>
            <a:pPr marL="365760" indent="-256032" eaLnBrk="1" fontAlgn="auto" hangingPunct="1">
              <a:lnSpc>
                <a:spcPct val="80000"/>
              </a:lnSpc>
              <a:spcBef>
                <a:spcPts val="400"/>
              </a:spcBef>
              <a:spcAft>
                <a:spcPts val="0"/>
              </a:spcAft>
              <a:buClr>
                <a:schemeClr val="accent1"/>
              </a:buClr>
              <a:buSzPct val="68000"/>
              <a:defRPr/>
            </a:pPr>
            <a:endParaRPr lang="en-GB" altLang="en-US" sz="5100" dirty="0">
              <a:latin typeface="Calibri" pitchFamily="34" charset="0"/>
              <a:cs typeface="Calibri" pitchFamily="34" charset="0"/>
            </a:endParaRPr>
          </a:p>
          <a:p>
            <a:pPr marL="365760" indent="-256032" eaLnBrk="1" fontAlgn="auto" hangingPunct="1">
              <a:lnSpc>
                <a:spcPct val="80000"/>
              </a:lnSpc>
              <a:spcBef>
                <a:spcPts val="400"/>
              </a:spcBef>
              <a:spcAft>
                <a:spcPts val="0"/>
              </a:spcAft>
              <a:buClr>
                <a:schemeClr val="accent1"/>
              </a:buClr>
              <a:buSzPct val="68000"/>
              <a:buFont typeface="Wingdings 3"/>
              <a:buChar char=""/>
              <a:defRPr/>
            </a:pPr>
            <a:endParaRPr lang="en-GB" altLang="en-US" sz="2800" dirty="0">
              <a:latin typeface="Calibri" pitchFamily="34" charset="0"/>
              <a:cs typeface="Calibri" pitchFamily="34" charset="0"/>
            </a:endParaRPr>
          </a:p>
          <a:p>
            <a:pPr marL="365760" indent="-256032" eaLnBrk="1" fontAlgn="auto" hangingPunct="1">
              <a:lnSpc>
                <a:spcPct val="80000"/>
              </a:lnSpc>
              <a:spcBef>
                <a:spcPts val="400"/>
              </a:spcBef>
              <a:spcAft>
                <a:spcPts val="0"/>
              </a:spcAft>
              <a:buClr>
                <a:schemeClr val="accent1"/>
              </a:buClr>
              <a:buSzPct val="68000"/>
              <a:defRPr/>
            </a:pPr>
            <a:endParaRPr lang="en-GB" altLang="en-US" sz="2800" dirty="0">
              <a:latin typeface="Calibri" pitchFamily="34" charset="0"/>
              <a:cs typeface="Calibri" pitchFamily="34" charset="0"/>
            </a:endParaRPr>
          </a:p>
          <a:p>
            <a:pPr marL="365760" indent="-256032" eaLnBrk="1" fontAlgn="auto" hangingPunct="1">
              <a:lnSpc>
                <a:spcPct val="80000"/>
              </a:lnSpc>
              <a:spcBef>
                <a:spcPts val="400"/>
              </a:spcBef>
              <a:spcAft>
                <a:spcPts val="0"/>
              </a:spcAft>
              <a:buClr>
                <a:schemeClr val="accent1"/>
              </a:buClr>
              <a:buSzPct val="68000"/>
              <a:buFont typeface="Wingdings 3"/>
              <a:buChar char=""/>
              <a:defRPr/>
            </a:pPr>
            <a:endParaRPr lang="en-GB" altLang="en-US" sz="2800" dirty="0">
              <a:latin typeface="Calibri" pitchFamily="34" charset="0"/>
              <a:cs typeface="Calibri" pitchFamily="34" charset="0"/>
            </a:endParaRPr>
          </a:p>
          <a:p>
            <a:pPr marL="365760" indent="-256032" eaLnBrk="1" fontAlgn="auto" hangingPunct="1">
              <a:lnSpc>
                <a:spcPct val="80000"/>
              </a:lnSpc>
              <a:spcBef>
                <a:spcPts val="400"/>
              </a:spcBef>
              <a:spcAft>
                <a:spcPts val="0"/>
              </a:spcAft>
              <a:buClr>
                <a:schemeClr val="accent1"/>
              </a:buClr>
              <a:buSzPct val="68000"/>
              <a:defRPr/>
            </a:pPr>
            <a:endParaRPr lang="en-GB" altLang="en-US" sz="2800" dirty="0">
              <a:latin typeface="Calibri" pitchFamily="34" charset="0"/>
              <a:cs typeface="Calibri" pitchFamily="34" charset="0"/>
            </a:endParaRPr>
          </a:p>
          <a:p>
            <a:pPr marL="365760" indent="-256032" eaLnBrk="1" fontAlgn="auto" hangingPunct="1">
              <a:lnSpc>
                <a:spcPct val="80000"/>
              </a:lnSpc>
              <a:spcBef>
                <a:spcPts val="400"/>
              </a:spcBef>
              <a:spcAft>
                <a:spcPts val="0"/>
              </a:spcAft>
              <a:buClr>
                <a:schemeClr val="accent1"/>
              </a:buClr>
              <a:buSzPct val="68000"/>
              <a:defRPr/>
            </a:pPr>
            <a:endParaRPr lang="en-GB" altLang="en-US" sz="2800" dirty="0">
              <a:latin typeface="Calibri" pitchFamily="34" charset="0"/>
              <a:cs typeface="Calibri" pitchFamily="34" charset="0"/>
            </a:endParaRPr>
          </a:p>
          <a:p>
            <a:pPr marL="365760" indent="-256032" eaLnBrk="1" fontAlgn="auto" hangingPunct="1">
              <a:lnSpc>
                <a:spcPct val="80000"/>
              </a:lnSpc>
              <a:spcBef>
                <a:spcPts val="400"/>
              </a:spcBef>
              <a:spcAft>
                <a:spcPts val="0"/>
              </a:spcAft>
              <a:buClr>
                <a:schemeClr val="accent1"/>
              </a:buClr>
              <a:buSzPct val="68000"/>
              <a:defRPr/>
            </a:pPr>
            <a:r>
              <a:rPr lang="en-GB" altLang="en-US" sz="2800" dirty="0">
                <a:latin typeface="Calibri" pitchFamily="34" charset="0"/>
                <a:cs typeface="Calibri" pitchFamily="34" charset="0"/>
              </a:rPr>
              <a:t> </a:t>
            </a:r>
          </a:p>
          <a:p>
            <a:pPr marL="365760" indent="-256032" eaLnBrk="1" fontAlgn="auto" hangingPunct="1">
              <a:lnSpc>
                <a:spcPct val="80000"/>
              </a:lnSpc>
              <a:spcBef>
                <a:spcPts val="400"/>
              </a:spcBef>
              <a:spcAft>
                <a:spcPts val="0"/>
              </a:spcAft>
              <a:buClr>
                <a:schemeClr val="accent1"/>
              </a:buClr>
              <a:buSzPct val="68000"/>
              <a:defRPr/>
            </a:pPr>
            <a:endParaRPr lang="en-GB" altLang="en-US" sz="2800" dirty="0">
              <a:latin typeface="Calibri" pitchFamily="34" charset="0"/>
              <a:cs typeface="Calibri" pitchFamily="34" charset="0"/>
            </a:endParaRPr>
          </a:p>
        </p:txBody>
      </p:sp>
      <p:sp>
        <p:nvSpPr>
          <p:cNvPr id="6" name="Rectangle 3">
            <a:extLst>
              <a:ext uri="{FF2B5EF4-FFF2-40B4-BE49-F238E27FC236}">
                <a16:creationId xmlns:a16="http://schemas.microsoft.com/office/drawing/2014/main" id="{2AC83B0C-76E4-4519-9C04-CFC368992B4F}"/>
              </a:ext>
            </a:extLst>
          </p:cNvPr>
          <p:cNvSpPr txBox="1">
            <a:spLocks noChangeArrowheads="1"/>
          </p:cNvSpPr>
          <p:nvPr/>
        </p:nvSpPr>
        <p:spPr bwMode="auto">
          <a:xfrm>
            <a:off x="6345238" y="5930900"/>
            <a:ext cx="2330450" cy="720725"/>
          </a:xfrm>
          <a:prstGeom prst="rect">
            <a:avLst/>
          </a:prstGeom>
          <a:noFill/>
          <a:ln w="9525">
            <a:noFill/>
            <a:miter lim="800000"/>
            <a:headEnd/>
            <a:tailEnd/>
          </a:ln>
        </p:spPr>
        <p:txBody>
          <a:bodyPr lIns="92075" tIns="46038" rIns="92075" bIns="46038"/>
          <a:lstStyle/>
          <a:p>
            <a:pPr marL="342900" indent="-342900" eaLnBrk="1" fontAlgn="auto" hangingPunct="1">
              <a:lnSpc>
                <a:spcPct val="80000"/>
              </a:lnSpc>
              <a:spcBef>
                <a:spcPct val="20000"/>
              </a:spcBef>
              <a:spcAft>
                <a:spcPts val="0"/>
              </a:spcAft>
              <a:defRPr/>
            </a:pPr>
            <a:r>
              <a:rPr kumimoji="1" lang="en-GB" sz="2000" kern="0" dirty="0" err="1">
                <a:solidFill>
                  <a:srgbClr val="FFFF00"/>
                </a:solidFill>
                <a:latin typeface="Calibri" pitchFamily="34" charset="0"/>
                <a:cs typeface="Calibri" pitchFamily="34" charset="0"/>
                <a:hlinkClick r:id="rId2"/>
              </a:rPr>
              <a:t>www.bbaa.org.uk</a:t>
            </a:r>
            <a:r>
              <a:rPr kumimoji="1" lang="en-GB" sz="2000" kern="0" dirty="0">
                <a:solidFill>
                  <a:srgbClr val="FFFF00"/>
                </a:solidFill>
                <a:latin typeface="Calibri" pitchFamily="34" charset="0"/>
                <a:cs typeface="Calibri" pitchFamily="34" charset="0"/>
              </a:rPr>
              <a:t> </a:t>
            </a:r>
          </a:p>
          <a:p>
            <a:pPr marL="342900" indent="-342900" eaLnBrk="1" fontAlgn="auto" hangingPunct="1">
              <a:lnSpc>
                <a:spcPct val="80000"/>
              </a:lnSpc>
              <a:spcBef>
                <a:spcPct val="20000"/>
              </a:spcBef>
              <a:spcAft>
                <a:spcPts val="0"/>
              </a:spcAft>
              <a:defRPr/>
            </a:pPr>
            <a:endParaRPr kumimoji="1" lang="en-GB" sz="2000" kern="0" dirty="0">
              <a:latin typeface="Calibri" pitchFamily="34" charset="0"/>
              <a:cs typeface="Calibri" pitchFamily="34" charset="0"/>
            </a:endParaRPr>
          </a:p>
          <a:p>
            <a:pPr marL="342900" indent="-342900" eaLnBrk="1" fontAlgn="auto" hangingPunct="1">
              <a:lnSpc>
                <a:spcPct val="80000"/>
              </a:lnSpc>
              <a:spcBef>
                <a:spcPct val="20000"/>
              </a:spcBef>
              <a:spcAft>
                <a:spcPts val="0"/>
              </a:spcAft>
              <a:buFontTx/>
              <a:buChar char="•"/>
              <a:defRPr/>
            </a:pPr>
            <a:endParaRPr kumimoji="1" lang="en-GB" sz="2000" kern="0" dirty="0">
              <a:latin typeface="Calibri" pitchFamily="34" charset="0"/>
              <a:cs typeface="Calibri" pitchFamily="34" charset="0"/>
            </a:endParaRPr>
          </a:p>
          <a:p>
            <a:pPr marL="342900" indent="-342900" eaLnBrk="1" fontAlgn="auto" hangingPunct="1">
              <a:lnSpc>
                <a:spcPct val="80000"/>
              </a:lnSpc>
              <a:spcBef>
                <a:spcPct val="20000"/>
              </a:spcBef>
              <a:spcAft>
                <a:spcPts val="0"/>
              </a:spcAft>
              <a:buFontTx/>
              <a:buChar char="•"/>
              <a:defRPr/>
            </a:pPr>
            <a:endParaRPr kumimoji="1" lang="en-GB" sz="2000" kern="0" dirty="0">
              <a:latin typeface="Calibri" pitchFamily="34" charset="0"/>
              <a:cs typeface="Calibri" pitchFamily="34" charset="0"/>
            </a:endParaRPr>
          </a:p>
          <a:p>
            <a:pPr marL="342900" indent="-342900" eaLnBrk="1" fontAlgn="auto" hangingPunct="1">
              <a:lnSpc>
                <a:spcPct val="80000"/>
              </a:lnSpc>
              <a:spcBef>
                <a:spcPct val="20000"/>
              </a:spcBef>
              <a:spcAft>
                <a:spcPts val="0"/>
              </a:spcAft>
              <a:buFontTx/>
              <a:buChar char="•"/>
              <a:defRPr/>
            </a:pPr>
            <a:endParaRPr kumimoji="1" lang="en-GB" sz="2000" kern="0" dirty="0">
              <a:latin typeface="Calibri" pitchFamily="34" charset="0"/>
              <a:cs typeface="Calibri" pitchFamily="34" charset="0"/>
            </a:endParaRPr>
          </a:p>
          <a:p>
            <a:pPr marL="342900" indent="-342900" eaLnBrk="1" fontAlgn="auto" hangingPunct="1">
              <a:lnSpc>
                <a:spcPct val="80000"/>
              </a:lnSpc>
              <a:spcBef>
                <a:spcPct val="20000"/>
              </a:spcBef>
              <a:spcAft>
                <a:spcPts val="0"/>
              </a:spcAft>
              <a:defRPr/>
            </a:pPr>
            <a:endParaRPr kumimoji="1" lang="en-GB" sz="2000" kern="0" dirty="0">
              <a:latin typeface="Calibri" pitchFamily="34" charset="0"/>
              <a:cs typeface="Calibri" pitchFamily="34" charset="0"/>
            </a:endParaRPr>
          </a:p>
          <a:p>
            <a:pPr marL="342900" indent="-342900" eaLnBrk="1" fontAlgn="auto" hangingPunct="1">
              <a:lnSpc>
                <a:spcPct val="80000"/>
              </a:lnSpc>
              <a:spcBef>
                <a:spcPct val="20000"/>
              </a:spcBef>
              <a:spcAft>
                <a:spcPts val="0"/>
              </a:spcAft>
              <a:defRPr/>
            </a:pPr>
            <a:endParaRPr kumimoji="1" lang="en-GB" sz="2000" kern="0" dirty="0">
              <a:latin typeface="Calibri" pitchFamily="34" charset="0"/>
              <a:cs typeface="Calibri" pitchFamily="34" charset="0"/>
            </a:endParaRPr>
          </a:p>
          <a:p>
            <a:pPr marL="342900" indent="-342900" eaLnBrk="1" fontAlgn="auto" hangingPunct="1">
              <a:lnSpc>
                <a:spcPct val="80000"/>
              </a:lnSpc>
              <a:spcBef>
                <a:spcPct val="20000"/>
              </a:spcBef>
              <a:spcAft>
                <a:spcPts val="0"/>
              </a:spcAft>
              <a:defRPr/>
            </a:pPr>
            <a:r>
              <a:rPr kumimoji="1" lang="en-GB" sz="2000" kern="0" dirty="0">
                <a:latin typeface="Calibri" pitchFamily="34" charset="0"/>
                <a:cs typeface="Calibri" pitchFamily="34" charset="0"/>
              </a:rPr>
              <a:t> </a:t>
            </a:r>
          </a:p>
          <a:p>
            <a:pPr marL="342900" indent="-342900" eaLnBrk="1" fontAlgn="auto" hangingPunct="1">
              <a:lnSpc>
                <a:spcPct val="80000"/>
              </a:lnSpc>
              <a:spcBef>
                <a:spcPct val="20000"/>
              </a:spcBef>
              <a:spcAft>
                <a:spcPts val="0"/>
              </a:spcAft>
              <a:defRPr/>
            </a:pPr>
            <a:endParaRPr kumimoji="1" lang="en-GB" sz="2000" kern="0" dirty="0">
              <a:latin typeface="Calibri" pitchFamily="34" charset="0"/>
              <a:cs typeface="Calibri" pitchFamily="34" charset="0"/>
            </a:endParaRPr>
          </a:p>
        </p:txBody>
      </p:sp>
      <p:sp>
        <p:nvSpPr>
          <p:cNvPr id="2" name="Slide Number Placeholder 1">
            <a:extLst>
              <a:ext uri="{FF2B5EF4-FFF2-40B4-BE49-F238E27FC236}">
                <a16:creationId xmlns:a16="http://schemas.microsoft.com/office/drawing/2014/main" id="{C9DC222C-B66B-4CDD-AF45-E685EF0DD434}"/>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BB237C5-9C67-431D-BD7A-4DA693AC7F15}" type="slidenum">
              <a:rPr lang="en-GB" altLang="en-US">
                <a:solidFill>
                  <a:schemeClr val="bg1"/>
                </a:solidFill>
              </a:rPr>
              <a:pPr/>
              <a:t>19</a:t>
            </a:fld>
            <a:endParaRPr lang="en-GB" altLang="en-US">
              <a:solidFill>
                <a:schemeClr val="bg1"/>
              </a:solidFill>
            </a:endParaRPr>
          </a:p>
        </p:txBody>
      </p:sp>
      <p:sp>
        <p:nvSpPr>
          <p:cNvPr id="39943" name="Rectangle 2">
            <a:extLst>
              <a:ext uri="{FF2B5EF4-FFF2-40B4-BE49-F238E27FC236}">
                <a16:creationId xmlns:a16="http://schemas.microsoft.com/office/drawing/2014/main" id="{6CAF6FC6-AEA8-433D-BC92-54F69AF346AA}"/>
              </a:ext>
            </a:extLst>
          </p:cNvPr>
          <p:cNvSpPr txBox="1">
            <a:spLocks noChangeArrowheads="1"/>
          </p:cNvSpPr>
          <p:nvPr/>
        </p:nvSpPr>
        <p:spPr bwMode="gray">
          <a:xfrm>
            <a:off x="899592" y="384968"/>
            <a:ext cx="6912768" cy="1064420"/>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bg1"/>
                </a:solidFill>
                <a:cs typeface="Calibri" panose="020F0502020204030204" pitchFamily="34" charset="0"/>
              </a:rPr>
              <a:t>Business Angels (Private investors)</a:t>
            </a: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4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anim calcmode="lin" valueType="num">
                                      <p:cBhvr>
                                        <p:cTn id="11" dur="500" fill="hold"/>
                                        <p:tgtEl>
                                          <p:spTgt spid="15363">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5363">
                                            <p:txEl>
                                              <p:pRg st="1" end="1"/>
                                            </p:txEl>
                                          </p:spTgt>
                                        </p:tgtEl>
                                        <p:attrNameLst>
                                          <p:attrName>ppt_h</p:attrName>
                                        </p:attrNameLst>
                                      </p:cBhvr>
                                      <p:tavLst>
                                        <p:tav tm="0">
                                          <p:val>
                                            <p:fltVal val="0"/>
                                          </p:val>
                                        </p:tav>
                                        <p:tav tm="100000">
                                          <p:val>
                                            <p:strVal val="#ppt_h"/>
                                          </p:val>
                                        </p:tav>
                                      </p:tavLst>
                                    </p:anim>
                                    <p:animEffect transition="in" filter="fade">
                                      <p:cBhvr>
                                        <p:cTn id="13" dur="500"/>
                                        <p:tgtEl>
                                          <p:spTgt spid="1536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15363">
                                            <p:txEl>
                                              <p:pRg st="3" end="3"/>
                                            </p:txEl>
                                          </p:spTgt>
                                        </p:tgtEl>
                                        <p:attrNameLst>
                                          <p:attrName>style.visibility</p:attrName>
                                        </p:attrNameLst>
                                      </p:cBhvr>
                                      <p:to>
                                        <p:strVal val="visible"/>
                                      </p:to>
                                    </p:set>
                                    <p:animEffect transition="in" filter="circle(in)">
                                      <p:cBhvr>
                                        <p:cTn id="18" dur="2000"/>
                                        <p:tgtEl>
                                          <p:spTgt spid="1536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nodeType="clickEffect">
                                  <p:stCondLst>
                                    <p:cond delay="0"/>
                                  </p:stCondLst>
                                  <p:childTnLst>
                                    <p:set>
                                      <p:cBhvr>
                                        <p:cTn id="22" dur="1" fill="hold">
                                          <p:stCondLst>
                                            <p:cond delay="0"/>
                                          </p:stCondLst>
                                        </p:cTn>
                                        <p:tgtEl>
                                          <p:spTgt spid="15363">
                                            <p:txEl>
                                              <p:pRg st="5" end="5"/>
                                            </p:txEl>
                                          </p:spTgt>
                                        </p:tgtEl>
                                        <p:attrNameLst>
                                          <p:attrName>style.visibility</p:attrName>
                                        </p:attrNameLst>
                                      </p:cBhvr>
                                      <p:to>
                                        <p:strVal val="visible"/>
                                      </p:to>
                                    </p:set>
                                    <p:animEffect transition="in" filter="circle(in)">
                                      <p:cBhvr>
                                        <p:cTn id="23" dur="2000"/>
                                        <p:tgtEl>
                                          <p:spTgt spid="15363">
                                            <p:txEl>
                                              <p:pRg st="5" end="5"/>
                                            </p:txEl>
                                          </p:spTgt>
                                        </p:tgtEl>
                                      </p:cBhvr>
                                    </p:animEffect>
                                  </p:childTnLst>
                                </p:cTn>
                              </p:par>
                              <p:par>
                                <p:cTn id="24" presetID="6" presetClass="entr" presetSubtype="16" fill="hold" nodeType="withEffect">
                                  <p:stCondLst>
                                    <p:cond delay="0"/>
                                  </p:stCondLst>
                                  <p:childTnLst>
                                    <p:set>
                                      <p:cBhvr>
                                        <p:cTn id="25" dur="1" fill="hold">
                                          <p:stCondLst>
                                            <p:cond delay="0"/>
                                          </p:stCondLst>
                                        </p:cTn>
                                        <p:tgtEl>
                                          <p:spTgt spid="15363">
                                            <p:txEl>
                                              <p:pRg st="7" end="7"/>
                                            </p:txEl>
                                          </p:spTgt>
                                        </p:tgtEl>
                                        <p:attrNameLst>
                                          <p:attrName>style.visibility</p:attrName>
                                        </p:attrNameLst>
                                      </p:cBhvr>
                                      <p:to>
                                        <p:strVal val="visible"/>
                                      </p:to>
                                    </p:set>
                                    <p:animEffect transition="in" filter="circle(in)">
                                      <p:cBhvr>
                                        <p:cTn id="26" dur="2000"/>
                                        <p:tgtEl>
                                          <p:spTgt spid="15363">
                                            <p:txEl>
                                              <p:pRg st="7" end="7"/>
                                            </p:txEl>
                                          </p:spTgt>
                                        </p:tgtEl>
                                      </p:cBhvr>
                                    </p:animEffect>
                                  </p:childTnLst>
                                </p:cTn>
                              </p:par>
                              <p:par>
                                <p:cTn id="27" presetID="6" presetClass="entr" presetSubtype="16" fill="hold" nodeType="withEffect">
                                  <p:stCondLst>
                                    <p:cond delay="0"/>
                                  </p:stCondLst>
                                  <p:childTnLst>
                                    <p:set>
                                      <p:cBhvr>
                                        <p:cTn id="28" dur="1" fill="hold">
                                          <p:stCondLst>
                                            <p:cond delay="0"/>
                                          </p:stCondLst>
                                        </p:cTn>
                                        <p:tgtEl>
                                          <p:spTgt spid="15363">
                                            <p:txEl>
                                              <p:pRg st="9" end="9"/>
                                            </p:txEl>
                                          </p:spTgt>
                                        </p:tgtEl>
                                        <p:attrNameLst>
                                          <p:attrName>style.visibility</p:attrName>
                                        </p:attrNameLst>
                                      </p:cBhvr>
                                      <p:to>
                                        <p:strVal val="visible"/>
                                      </p:to>
                                    </p:set>
                                    <p:animEffect transition="in" filter="circle(in)">
                                      <p:cBhvr>
                                        <p:cTn id="29" dur="2000"/>
                                        <p:tgtEl>
                                          <p:spTgt spid="1536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4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7BA67E0-CC01-48DC-8A73-A78E1276E96E}"/>
              </a:ext>
            </a:extLst>
          </p:cNvPr>
          <p:cNvSpPr>
            <a:spLocks noGrp="1"/>
          </p:cNvSpPr>
          <p:nvPr>
            <p:ph type="title"/>
          </p:nvPr>
        </p:nvSpPr>
        <p:spPr>
          <a:xfrm>
            <a:off x="457200" y="274638"/>
            <a:ext cx="8229600" cy="850106"/>
          </a:xfrm>
          <a:solidFill>
            <a:schemeClr val="tx2">
              <a:lumMod val="75000"/>
            </a:schemeClr>
          </a:solidFill>
        </p:spPr>
        <p:txBody>
          <a:bodyPr>
            <a:normAutofit/>
          </a:bodyPr>
          <a:lstStyle/>
          <a:p>
            <a:r>
              <a:rPr lang="en-GB" sz="3600" dirty="0">
                <a:solidFill>
                  <a:schemeClr val="bg1"/>
                </a:solidFill>
              </a:rPr>
              <a:t>Share capital </a:t>
            </a:r>
          </a:p>
        </p:txBody>
      </p:sp>
      <p:sp>
        <p:nvSpPr>
          <p:cNvPr id="7" name="Text Placeholder 6">
            <a:extLst>
              <a:ext uri="{FF2B5EF4-FFF2-40B4-BE49-F238E27FC236}">
                <a16:creationId xmlns:a16="http://schemas.microsoft.com/office/drawing/2014/main" id="{A55C43A4-A940-4A31-B1C0-9FF60796F73B}"/>
              </a:ext>
            </a:extLst>
          </p:cNvPr>
          <p:cNvSpPr>
            <a:spLocks noGrp="1"/>
          </p:cNvSpPr>
          <p:nvPr>
            <p:ph type="body" idx="1"/>
          </p:nvPr>
        </p:nvSpPr>
        <p:spPr>
          <a:xfrm>
            <a:off x="457200" y="1298604"/>
            <a:ext cx="4040188" cy="639762"/>
          </a:xfrm>
          <a:solidFill>
            <a:srgbClr val="7030A0"/>
          </a:solidFill>
        </p:spPr>
        <p:txBody>
          <a:bodyPr anchor="ctr">
            <a:normAutofit fontScale="92500" lnSpcReduction="20000"/>
          </a:bodyPr>
          <a:lstStyle/>
          <a:p>
            <a:pPr algn="ctr"/>
            <a:r>
              <a:rPr lang="en-GB" b="0" dirty="0">
                <a:solidFill>
                  <a:schemeClr val="accent6">
                    <a:lumMod val="75000"/>
                  </a:schemeClr>
                </a:solidFill>
              </a:rPr>
              <a:t>Private Limited Companies</a:t>
            </a:r>
          </a:p>
        </p:txBody>
      </p:sp>
      <p:sp>
        <p:nvSpPr>
          <p:cNvPr id="8" name="Content Placeholder 7">
            <a:extLst>
              <a:ext uri="{FF2B5EF4-FFF2-40B4-BE49-F238E27FC236}">
                <a16:creationId xmlns:a16="http://schemas.microsoft.com/office/drawing/2014/main" id="{F65EF27A-BE21-454F-AFD1-60D3240417D0}"/>
              </a:ext>
            </a:extLst>
          </p:cNvPr>
          <p:cNvSpPr>
            <a:spLocks noGrp="1"/>
          </p:cNvSpPr>
          <p:nvPr>
            <p:ph sz="half" idx="2"/>
          </p:nvPr>
        </p:nvSpPr>
        <p:spPr>
          <a:solidFill>
            <a:schemeClr val="accent6">
              <a:lumMod val="75000"/>
            </a:schemeClr>
          </a:solidFill>
        </p:spPr>
        <p:txBody>
          <a:bodyPr>
            <a:normAutofit fontScale="92500" lnSpcReduction="20000"/>
          </a:bodyPr>
          <a:lstStyle/>
          <a:p>
            <a:r>
              <a:rPr lang="en-GB" dirty="0">
                <a:solidFill>
                  <a:srgbClr val="7030A0"/>
                </a:solidFill>
              </a:rPr>
              <a:t>Shares issued privately</a:t>
            </a:r>
          </a:p>
          <a:p>
            <a:r>
              <a:rPr lang="en-GB" dirty="0">
                <a:solidFill>
                  <a:srgbClr val="7030A0"/>
                </a:solidFill>
              </a:rPr>
              <a:t>Not sold on markets</a:t>
            </a:r>
          </a:p>
          <a:p>
            <a:r>
              <a:rPr lang="en-GB" dirty="0">
                <a:solidFill>
                  <a:srgbClr val="7030A0"/>
                </a:solidFill>
              </a:rPr>
              <a:t>Can be sold privately, either within and between the owners, or to an invited external person with perhaps expertise, experience of the industry or market, funds (Business Angel), consultant, or a friend </a:t>
            </a:r>
          </a:p>
          <a:p>
            <a:pPr marL="0" indent="0">
              <a:buNone/>
            </a:pPr>
            <a:endParaRPr lang="en-GB" dirty="0"/>
          </a:p>
          <a:p>
            <a:pPr marL="0" indent="0">
              <a:buNone/>
            </a:pPr>
            <a:endParaRPr lang="en-GB" dirty="0"/>
          </a:p>
          <a:p>
            <a:pPr marL="0" indent="0">
              <a:buNone/>
            </a:pPr>
            <a:endParaRPr lang="en-GB" dirty="0"/>
          </a:p>
        </p:txBody>
      </p:sp>
      <p:sp>
        <p:nvSpPr>
          <p:cNvPr id="9" name="Text Placeholder 8">
            <a:extLst>
              <a:ext uri="{FF2B5EF4-FFF2-40B4-BE49-F238E27FC236}">
                <a16:creationId xmlns:a16="http://schemas.microsoft.com/office/drawing/2014/main" id="{F4E2FB6B-9F34-4D65-960C-21D3EE7C613A}"/>
              </a:ext>
            </a:extLst>
          </p:cNvPr>
          <p:cNvSpPr>
            <a:spLocks noGrp="1"/>
          </p:cNvSpPr>
          <p:nvPr>
            <p:ph type="body" sz="quarter" idx="3"/>
          </p:nvPr>
        </p:nvSpPr>
        <p:spPr>
          <a:xfrm>
            <a:off x="4645025" y="1302600"/>
            <a:ext cx="4041775" cy="639762"/>
          </a:xfrm>
          <a:solidFill>
            <a:schemeClr val="accent6">
              <a:lumMod val="75000"/>
            </a:schemeClr>
          </a:solidFill>
        </p:spPr>
        <p:txBody>
          <a:bodyPr>
            <a:normAutofit fontScale="92500" lnSpcReduction="20000"/>
          </a:bodyPr>
          <a:lstStyle/>
          <a:p>
            <a:pPr algn="ctr"/>
            <a:r>
              <a:rPr lang="en-GB" b="0" dirty="0">
                <a:solidFill>
                  <a:srgbClr val="7030A0"/>
                </a:solidFill>
              </a:rPr>
              <a:t>Public Limited Companies (PLCs)</a:t>
            </a:r>
          </a:p>
        </p:txBody>
      </p:sp>
      <p:sp>
        <p:nvSpPr>
          <p:cNvPr id="10" name="Content Placeholder 9">
            <a:extLst>
              <a:ext uri="{FF2B5EF4-FFF2-40B4-BE49-F238E27FC236}">
                <a16:creationId xmlns:a16="http://schemas.microsoft.com/office/drawing/2014/main" id="{B4B25C86-3843-44EB-9666-7A9C5555D67D}"/>
              </a:ext>
            </a:extLst>
          </p:cNvPr>
          <p:cNvSpPr>
            <a:spLocks noGrp="1"/>
          </p:cNvSpPr>
          <p:nvPr>
            <p:ph sz="quarter" idx="4"/>
          </p:nvPr>
        </p:nvSpPr>
        <p:spPr>
          <a:solidFill>
            <a:srgbClr val="7030A0"/>
          </a:solidFill>
        </p:spPr>
        <p:txBody>
          <a:bodyPr>
            <a:normAutofit fontScale="92500" lnSpcReduction="20000"/>
          </a:bodyPr>
          <a:lstStyle/>
          <a:p>
            <a:r>
              <a:rPr lang="en-GB" dirty="0">
                <a:solidFill>
                  <a:schemeClr val="accent6"/>
                </a:solidFill>
              </a:rPr>
              <a:t>Shares publicly sold and bought on the stock markets</a:t>
            </a:r>
          </a:p>
          <a:p>
            <a:r>
              <a:rPr lang="en-GB" dirty="0">
                <a:solidFill>
                  <a:schemeClr val="accent6"/>
                </a:solidFill>
              </a:rPr>
              <a:t>Usually large or rapidly growing businesses</a:t>
            </a:r>
          </a:p>
          <a:p>
            <a:r>
              <a:rPr lang="en-GB" dirty="0">
                <a:solidFill>
                  <a:schemeClr val="accent6"/>
                </a:solidFill>
              </a:rPr>
              <a:t>Strict and demanding entry criteria</a:t>
            </a:r>
          </a:p>
          <a:p>
            <a:r>
              <a:rPr lang="en-GB" dirty="0">
                <a:solidFill>
                  <a:schemeClr val="accent6"/>
                </a:solidFill>
              </a:rPr>
              <a:t>Highly unlikely that a business start-up would be in a position to enter</a:t>
            </a:r>
          </a:p>
        </p:txBody>
      </p:sp>
      <p:sp>
        <p:nvSpPr>
          <p:cNvPr id="5" name="Slide Number Placeholder 4">
            <a:extLst>
              <a:ext uri="{FF2B5EF4-FFF2-40B4-BE49-F238E27FC236}">
                <a16:creationId xmlns:a16="http://schemas.microsoft.com/office/drawing/2014/main" id="{4DC53E74-39B5-418D-8959-DEEE96D27EC9}"/>
              </a:ext>
            </a:extLst>
          </p:cNvPr>
          <p:cNvSpPr>
            <a:spLocks noGrp="1"/>
          </p:cNvSpPr>
          <p:nvPr>
            <p:ph type="sldNum" sz="quarter" idx="12"/>
          </p:nvPr>
        </p:nvSpPr>
        <p:spPr/>
        <p:txBody>
          <a:bodyPr/>
          <a:lstStyle/>
          <a:p>
            <a:fld id="{7AA139C6-D013-49BD-9497-C32735EBD249}" type="slidenum">
              <a:rPr lang="en-GB" altLang="en-US" smtClean="0"/>
              <a:pPr/>
              <a:t>20</a:t>
            </a:fld>
            <a:endParaRPr lang="en-GB" altLang="en-US"/>
          </a:p>
        </p:txBody>
      </p:sp>
    </p:spTree>
    <p:extLst>
      <p:ext uri="{BB962C8B-B14F-4D97-AF65-F5344CB8AC3E}">
        <p14:creationId xmlns:p14="http://schemas.microsoft.com/office/powerpoint/2010/main" val="384387443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7">
                                            <p:bg/>
                                          </p:spTgt>
                                        </p:tgtEl>
                                        <p:attrNameLst>
                                          <p:attrName>style.visibility</p:attrName>
                                        </p:attrNameLst>
                                      </p:cBhvr>
                                      <p:to>
                                        <p:strVal val="visible"/>
                                      </p:to>
                                    </p:set>
                                    <p:animEffect transition="in" filter="circle(in)">
                                      <p:cBhvr>
                                        <p:cTn id="11" dur="2000"/>
                                        <p:tgtEl>
                                          <p:spTgt spid="7">
                                            <p:bg/>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7">
                                            <p:txEl>
                                              <p:pRg st="0" end="0"/>
                                            </p:txEl>
                                          </p:spTgt>
                                        </p:tgtEl>
                                        <p:attrNameLst>
                                          <p:attrName>style.visibility</p:attrName>
                                        </p:attrNameLst>
                                      </p:cBhvr>
                                      <p:to>
                                        <p:strVal val="visible"/>
                                      </p:to>
                                    </p:set>
                                    <p:animEffect transition="in" filter="circle(in)">
                                      <p:cBhvr>
                                        <p:cTn id="16" dur="2000"/>
                                        <p:tgtEl>
                                          <p:spTgt spid="7">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9">
                                            <p:bg/>
                                          </p:spTgt>
                                        </p:tgtEl>
                                        <p:attrNameLst>
                                          <p:attrName>style.visibility</p:attrName>
                                        </p:attrNameLst>
                                      </p:cBhvr>
                                      <p:to>
                                        <p:strVal val="visible"/>
                                      </p:to>
                                    </p:set>
                                    <p:animEffect transition="in" filter="circle(in)">
                                      <p:cBhvr>
                                        <p:cTn id="21" dur="2000"/>
                                        <p:tgtEl>
                                          <p:spTgt spid="9">
                                            <p:bg/>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9">
                                            <p:txEl>
                                              <p:pRg st="0" end="0"/>
                                            </p:txEl>
                                          </p:spTgt>
                                        </p:tgtEl>
                                        <p:attrNameLst>
                                          <p:attrName>style.visibility</p:attrName>
                                        </p:attrNameLst>
                                      </p:cBhvr>
                                      <p:to>
                                        <p:strVal val="visible"/>
                                      </p:to>
                                    </p:set>
                                    <p:animEffect transition="in" filter="circle(in)">
                                      <p:cBhvr>
                                        <p:cTn id="26" dur="2000"/>
                                        <p:tgtEl>
                                          <p:spTgt spid="9">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8">
                                            <p:bg/>
                                          </p:spTgt>
                                        </p:tgtEl>
                                        <p:attrNameLst>
                                          <p:attrName>style.visibility</p:attrName>
                                        </p:attrNameLst>
                                      </p:cBhvr>
                                      <p:to>
                                        <p:strVal val="visible"/>
                                      </p:to>
                                    </p:set>
                                    <p:animEffect transition="in" filter="circle(in)">
                                      <p:cBhvr>
                                        <p:cTn id="31" dur="2000"/>
                                        <p:tgtEl>
                                          <p:spTgt spid="8">
                                            <p:bg/>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8">
                                            <p:txEl>
                                              <p:pRg st="0" end="0"/>
                                            </p:txEl>
                                          </p:spTgt>
                                        </p:tgtEl>
                                        <p:attrNameLst>
                                          <p:attrName>style.visibility</p:attrName>
                                        </p:attrNameLst>
                                      </p:cBhvr>
                                      <p:to>
                                        <p:strVal val="visible"/>
                                      </p:to>
                                    </p:set>
                                    <p:animEffect transition="in" filter="circle(in)">
                                      <p:cBhvr>
                                        <p:cTn id="36" dur="2000"/>
                                        <p:tgtEl>
                                          <p:spTgt spid="8">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0" nodeType="clickEffect">
                                  <p:stCondLst>
                                    <p:cond delay="0"/>
                                  </p:stCondLst>
                                  <p:childTnLst>
                                    <p:set>
                                      <p:cBhvr>
                                        <p:cTn id="40" dur="1" fill="hold">
                                          <p:stCondLst>
                                            <p:cond delay="0"/>
                                          </p:stCondLst>
                                        </p:cTn>
                                        <p:tgtEl>
                                          <p:spTgt spid="8">
                                            <p:txEl>
                                              <p:pRg st="1" end="1"/>
                                            </p:txEl>
                                          </p:spTgt>
                                        </p:tgtEl>
                                        <p:attrNameLst>
                                          <p:attrName>style.visibility</p:attrName>
                                        </p:attrNameLst>
                                      </p:cBhvr>
                                      <p:to>
                                        <p:strVal val="visible"/>
                                      </p:to>
                                    </p:set>
                                    <p:animEffect transition="in" filter="circle(in)">
                                      <p:cBhvr>
                                        <p:cTn id="41" dur="2000"/>
                                        <p:tgtEl>
                                          <p:spTgt spid="8">
                                            <p:txEl>
                                              <p:pRg st="1" end="1"/>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0" nodeType="clickEffect">
                                  <p:stCondLst>
                                    <p:cond delay="0"/>
                                  </p:stCondLst>
                                  <p:childTnLst>
                                    <p:set>
                                      <p:cBhvr>
                                        <p:cTn id="45" dur="1" fill="hold">
                                          <p:stCondLst>
                                            <p:cond delay="0"/>
                                          </p:stCondLst>
                                        </p:cTn>
                                        <p:tgtEl>
                                          <p:spTgt spid="8">
                                            <p:txEl>
                                              <p:pRg st="2" end="2"/>
                                            </p:txEl>
                                          </p:spTgt>
                                        </p:tgtEl>
                                        <p:attrNameLst>
                                          <p:attrName>style.visibility</p:attrName>
                                        </p:attrNameLst>
                                      </p:cBhvr>
                                      <p:to>
                                        <p:strVal val="visible"/>
                                      </p:to>
                                    </p:set>
                                    <p:animEffect transition="in" filter="circle(in)">
                                      <p:cBhvr>
                                        <p:cTn id="46" dur="2000"/>
                                        <p:tgtEl>
                                          <p:spTgt spid="8">
                                            <p:txEl>
                                              <p:pRg st="2" end="2"/>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6" presetClass="entr" presetSubtype="16" fill="hold" grpId="0" nodeType="clickEffect">
                                  <p:stCondLst>
                                    <p:cond delay="0"/>
                                  </p:stCondLst>
                                  <p:childTnLst>
                                    <p:set>
                                      <p:cBhvr>
                                        <p:cTn id="50" dur="1" fill="hold">
                                          <p:stCondLst>
                                            <p:cond delay="0"/>
                                          </p:stCondLst>
                                        </p:cTn>
                                        <p:tgtEl>
                                          <p:spTgt spid="10">
                                            <p:bg/>
                                          </p:spTgt>
                                        </p:tgtEl>
                                        <p:attrNameLst>
                                          <p:attrName>style.visibility</p:attrName>
                                        </p:attrNameLst>
                                      </p:cBhvr>
                                      <p:to>
                                        <p:strVal val="visible"/>
                                      </p:to>
                                    </p:set>
                                    <p:animEffect transition="in" filter="circle(in)">
                                      <p:cBhvr>
                                        <p:cTn id="51" dur="2000"/>
                                        <p:tgtEl>
                                          <p:spTgt spid="10">
                                            <p:bg/>
                                          </p:spTgt>
                                        </p:tgtEl>
                                      </p:cBhvr>
                                    </p:animEffect>
                                  </p:childTnLst>
                                </p:cTn>
                              </p:par>
                            </p:childTnLst>
                          </p:cTn>
                        </p:par>
                      </p:childTnLst>
                    </p:cTn>
                  </p:par>
                  <p:par>
                    <p:cTn id="52" fill="hold">
                      <p:stCondLst>
                        <p:cond delay="indefinite"/>
                      </p:stCondLst>
                      <p:childTnLst>
                        <p:par>
                          <p:cTn id="53" fill="hold">
                            <p:stCondLst>
                              <p:cond delay="0"/>
                            </p:stCondLst>
                            <p:childTnLst>
                              <p:par>
                                <p:cTn id="54" presetID="6" presetClass="entr" presetSubtype="16" fill="hold" grpId="0" nodeType="clickEffect">
                                  <p:stCondLst>
                                    <p:cond delay="0"/>
                                  </p:stCondLst>
                                  <p:childTnLst>
                                    <p:set>
                                      <p:cBhvr>
                                        <p:cTn id="55" dur="1" fill="hold">
                                          <p:stCondLst>
                                            <p:cond delay="0"/>
                                          </p:stCondLst>
                                        </p:cTn>
                                        <p:tgtEl>
                                          <p:spTgt spid="10">
                                            <p:txEl>
                                              <p:pRg st="0" end="0"/>
                                            </p:txEl>
                                          </p:spTgt>
                                        </p:tgtEl>
                                        <p:attrNameLst>
                                          <p:attrName>style.visibility</p:attrName>
                                        </p:attrNameLst>
                                      </p:cBhvr>
                                      <p:to>
                                        <p:strVal val="visible"/>
                                      </p:to>
                                    </p:set>
                                    <p:animEffect transition="in" filter="circle(in)">
                                      <p:cBhvr>
                                        <p:cTn id="56" dur="2000"/>
                                        <p:tgtEl>
                                          <p:spTgt spid="10">
                                            <p:txEl>
                                              <p:pRg st="0" end="0"/>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6" presetClass="entr" presetSubtype="16" fill="hold" grpId="0" nodeType="clickEffect">
                                  <p:stCondLst>
                                    <p:cond delay="0"/>
                                  </p:stCondLst>
                                  <p:childTnLst>
                                    <p:set>
                                      <p:cBhvr>
                                        <p:cTn id="60" dur="1" fill="hold">
                                          <p:stCondLst>
                                            <p:cond delay="0"/>
                                          </p:stCondLst>
                                        </p:cTn>
                                        <p:tgtEl>
                                          <p:spTgt spid="10">
                                            <p:txEl>
                                              <p:pRg st="1" end="1"/>
                                            </p:txEl>
                                          </p:spTgt>
                                        </p:tgtEl>
                                        <p:attrNameLst>
                                          <p:attrName>style.visibility</p:attrName>
                                        </p:attrNameLst>
                                      </p:cBhvr>
                                      <p:to>
                                        <p:strVal val="visible"/>
                                      </p:to>
                                    </p:set>
                                    <p:animEffect transition="in" filter="circle(in)">
                                      <p:cBhvr>
                                        <p:cTn id="61" dur="2000"/>
                                        <p:tgtEl>
                                          <p:spTgt spid="10">
                                            <p:txEl>
                                              <p:pRg st="1" end="1"/>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6" presetClass="entr" presetSubtype="16" fill="hold" grpId="0" nodeType="clickEffect">
                                  <p:stCondLst>
                                    <p:cond delay="0"/>
                                  </p:stCondLst>
                                  <p:childTnLst>
                                    <p:set>
                                      <p:cBhvr>
                                        <p:cTn id="65" dur="1" fill="hold">
                                          <p:stCondLst>
                                            <p:cond delay="0"/>
                                          </p:stCondLst>
                                        </p:cTn>
                                        <p:tgtEl>
                                          <p:spTgt spid="10">
                                            <p:txEl>
                                              <p:pRg st="2" end="2"/>
                                            </p:txEl>
                                          </p:spTgt>
                                        </p:tgtEl>
                                        <p:attrNameLst>
                                          <p:attrName>style.visibility</p:attrName>
                                        </p:attrNameLst>
                                      </p:cBhvr>
                                      <p:to>
                                        <p:strVal val="visible"/>
                                      </p:to>
                                    </p:set>
                                    <p:animEffect transition="in" filter="circle(in)">
                                      <p:cBhvr>
                                        <p:cTn id="66" dur="2000"/>
                                        <p:tgtEl>
                                          <p:spTgt spid="10">
                                            <p:txEl>
                                              <p:pRg st="2" end="2"/>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6" presetClass="entr" presetSubtype="16" fill="hold" grpId="0" nodeType="clickEffect">
                                  <p:stCondLst>
                                    <p:cond delay="0"/>
                                  </p:stCondLst>
                                  <p:childTnLst>
                                    <p:set>
                                      <p:cBhvr>
                                        <p:cTn id="70" dur="1" fill="hold">
                                          <p:stCondLst>
                                            <p:cond delay="0"/>
                                          </p:stCondLst>
                                        </p:cTn>
                                        <p:tgtEl>
                                          <p:spTgt spid="10">
                                            <p:txEl>
                                              <p:pRg st="3" end="3"/>
                                            </p:txEl>
                                          </p:spTgt>
                                        </p:tgtEl>
                                        <p:attrNameLst>
                                          <p:attrName>style.visibility</p:attrName>
                                        </p:attrNameLst>
                                      </p:cBhvr>
                                      <p:to>
                                        <p:strVal val="visible"/>
                                      </p:to>
                                    </p:set>
                                    <p:animEffect transition="in" filter="circle(in)">
                                      <p:cBhvr>
                                        <p:cTn id="71" dur="20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build="p" animBg="1"/>
      <p:bldP spid="8" grpId="0" build="p" animBg="1"/>
      <p:bldP spid="9" grpId="0" build="p" animBg="1"/>
      <p:bldP spid="10"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4">
            <a:extLst>
              <a:ext uri="{FF2B5EF4-FFF2-40B4-BE49-F238E27FC236}">
                <a16:creationId xmlns:a16="http://schemas.microsoft.com/office/drawing/2014/main" id="{C1E1994F-C81E-444B-9A4E-CB9A97067F82}"/>
              </a:ext>
            </a:extLst>
          </p:cNvPr>
          <p:cNvSpPr>
            <a:spLocks noGrp="1" noChangeArrowheads="1"/>
          </p:cNvSpPr>
          <p:nvPr>
            <p:ph type="title"/>
          </p:nvPr>
        </p:nvSpPr>
        <p:spPr>
          <a:xfrm>
            <a:off x="865188" y="838200"/>
            <a:ext cx="6345237" cy="709613"/>
          </a:xfrm>
        </p:spPr>
        <p:txBody>
          <a:bodyPr>
            <a:normAutofit fontScale="90000"/>
          </a:bodyPr>
          <a:lstStyle/>
          <a:p>
            <a:pPr algn="ctr"/>
            <a:br>
              <a:rPr lang="en-GB" altLang="en-US" b="1">
                <a:latin typeface="Calibri" panose="020F0502020204030204" pitchFamily="34" charset="0"/>
                <a:cs typeface="Calibri" panose="020F0502020204030204" pitchFamily="34" charset="0"/>
              </a:rPr>
            </a:br>
            <a:br>
              <a:rPr lang="en-GB" altLang="en-US" b="1">
                <a:solidFill>
                  <a:srgbClr val="FFFF00"/>
                </a:solidFill>
                <a:latin typeface="Calibri" panose="020F0502020204030204" pitchFamily="34" charset="0"/>
                <a:cs typeface="Calibri" panose="020F0502020204030204" pitchFamily="34" charset="0"/>
              </a:rPr>
            </a:br>
            <a:endParaRPr lang="en-GB" altLang="en-US" b="1">
              <a:solidFill>
                <a:srgbClr val="FFFF00"/>
              </a:solidFill>
              <a:latin typeface="Calibri" panose="020F0502020204030204" pitchFamily="34" charset="0"/>
              <a:cs typeface="Calibri" panose="020F0502020204030204" pitchFamily="34" charset="0"/>
            </a:endParaRPr>
          </a:p>
        </p:txBody>
      </p:sp>
      <p:sp>
        <p:nvSpPr>
          <p:cNvPr id="57347" name="Rectangle 3">
            <a:extLst>
              <a:ext uri="{FF2B5EF4-FFF2-40B4-BE49-F238E27FC236}">
                <a16:creationId xmlns:a16="http://schemas.microsoft.com/office/drawing/2014/main" id="{BAF43502-6E5C-474E-A196-538F6D10DD29}"/>
              </a:ext>
            </a:extLst>
          </p:cNvPr>
          <p:cNvSpPr>
            <a:spLocks noGrp="1" noChangeArrowheads="1"/>
          </p:cNvSpPr>
          <p:nvPr>
            <p:ph idx="1"/>
          </p:nvPr>
        </p:nvSpPr>
        <p:spPr/>
        <p:txBody>
          <a:bodyPr>
            <a:normAutofit fontScale="92500" lnSpcReduction="20000"/>
          </a:bodyPr>
          <a:lstStyle/>
          <a:p>
            <a:pPr>
              <a:buFontTx/>
              <a:buNone/>
            </a:pPr>
            <a:endParaRPr lang="en-GB" altLang="en-US" sz="2800" dirty="0">
              <a:latin typeface="Calibri" panose="020F0502020204030204" pitchFamily="34" charset="0"/>
              <a:cs typeface="Calibri" panose="020F0502020204030204" pitchFamily="34" charset="0"/>
            </a:endParaRPr>
          </a:p>
          <a:p>
            <a:r>
              <a:rPr lang="en-GB" altLang="en-US" sz="2800" dirty="0">
                <a:latin typeface="Calibri" panose="020F0502020204030204" pitchFamily="34" charset="0"/>
                <a:cs typeface="Calibri" panose="020F0502020204030204" pitchFamily="34" charset="0"/>
              </a:rPr>
              <a:t> Goods are purchased from suppliers on credit terms.  By delaying payment, the business is able to use the finance for other things in the short term</a:t>
            </a:r>
          </a:p>
          <a:p>
            <a:endParaRPr lang="en-GB" altLang="en-US" sz="2800" dirty="0">
              <a:latin typeface="Calibri" panose="020F0502020204030204" pitchFamily="34" charset="0"/>
              <a:cs typeface="Calibri" panose="020F0502020204030204" pitchFamily="34" charset="0"/>
            </a:endParaRPr>
          </a:p>
          <a:p>
            <a:r>
              <a:rPr lang="en-GB" altLang="en-US" sz="2800" dirty="0">
                <a:latin typeface="Calibri" panose="020F0502020204030204" pitchFamily="34" charset="0"/>
                <a:cs typeface="Calibri" panose="020F0502020204030204" pitchFamily="34" charset="0"/>
              </a:rPr>
              <a:t>Most businesses, large and small, use trade credit as a main source of short-term finance</a:t>
            </a:r>
          </a:p>
          <a:p>
            <a:pPr marL="0" indent="0">
              <a:buNone/>
            </a:pPr>
            <a:endParaRPr lang="en-GB" altLang="en-US" sz="2800" dirty="0">
              <a:latin typeface="Calibri" panose="020F0502020204030204" pitchFamily="34" charset="0"/>
              <a:cs typeface="Calibri" panose="020F0502020204030204" pitchFamily="34" charset="0"/>
            </a:endParaRPr>
          </a:p>
          <a:p>
            <a:r>
              <a:rPr lang="en-GB" altLang="en-US" sz="2800" dirty="0">
                <a:latin typeface="Calibri" panose="020F0502020204030204" pitchFamily="34" charset="0"/>
                <a:cs typeface="Calibri" panose="020F0502020204030204" pitchFamily="34" charset="0"/>
              </a:rPr>
              <a:t>Terms of trade vary significantly from industry sector to industry sector</a:t>
            </a:r>
          </a:p>
        </p:txBody>
      </p:sp>
      <p:sp>
        <p:nvSpPr>
          <p:cNvPr id="57348" name="Rectangle 2">
            <a:extLst>
              <a:ext uri="{FF2B5EF4-FFF2-40B4-BE49-F238E27FC236}">
                <a16:creationId xmlns:a16="http://schemas.microsoft.com/office/drawing/2014/main" id="{0EA05C4C-4406-4752-8DC4-380828B68DB0}"/>
              </a:ext>
            </a:extLst>
          </p:cNvPr>
          <p:cNvSpPr txBox="1">
            <a:spLocks noChangeArrowheads="1"/>
          </p:cNvSpPr>
          <p:nvPr/>
        </p:nvSpPr>
        <p:spPr bwMode="gray">
          <a:xfrm>
            <a:off x="971600" y="506869"/>
            <a:ext cx="6048375"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bg1"/>
                </a:solidFill>
                <a:cs typeface="Calibri" panose="020F0502020204030204" pitchFamily="34" charset="0"/>
              </a:rPr>
              <a:t>Trade credit</a:t>
            </a:r>
          </a:p>
        </p:txBody>
      </p:sp>
      <p:sp>
        <p:nvSpPr>
          <p:cNvPr id="2" name="Slide Number Placeholder 1">
            <a:extLst>
              <a:ext uri="{FF2B5EF4-FFF2-40B4-BE49-F238E27FC236}">
                <a16:creationId xmlns:a16="http://schemas.microsoft.com/office/drawing/2014/main" id="{A40709CD-81D9-48A5-A6BE-0436DD10020B}"/>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3889A754-A37D-404A-A8C5-201C38152530}" type="slidenum">
              <a:rPr lang="en-GB" altLang="en-US">
                <a:solidFill>
                  <a:schemeClr val="bg1"/>
                </a:solidFill>
              </a:rPr>
              <a:pPr/>
              <a:t>21</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57347">
                                            <p:txEl>
                                              <p:pRg st="1" end="1"/>
                                            </p:txEl>
                                          </p:spTgt>
                                        </p:tgtEl>
                                        <p:attrNameLst>
                                          <p:attrName>style.visibility</p:attrName>
                                        </p:attrNameLst>
                                      </p:cBhvr>
                                      <p:to>
                                        <p:strVal val="visible"/>
                                      </p:to>
                                    </p:set>
                                    <p:animEffect transition="in" filter="circle(in)">
                                      <p:cBhvr>
                                        <p:cTn id="11" dur="2000"/>
                                        <p:tgtEl>
                                          <p:spTgt spid="57347">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7347">
                                            <p:txEl>
                                              <p:pRg st="3" end="3"/>
                                            </p:txEl>
                                          </p:spTgt>
                                        </p:tgtEl>
                                        <p:attrNameLst>
                                          <p:attrName>style.visibility</p:attrName>
                                        </p:attrNameLst>
                                      </p:cBhvr>
                                      <p:to>
                                        <p:strVal val="visible"/>
                                      </p:to>
                                    </p:set>
                                    <p:animEffect transition="in" filter="circle(in)">
                                      <p:cBhvr>
                                        <p:cTn id="16" dur="2000"/>
                                        <p:tgtEl>
                                          <p:spTgt spid="57347">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57347">
                                            <p:txEl>
                                              <p:pRg st="5" end="5"/>
                                            </p:txEl>
                                          </p:spTgt>
                                        </p:tgtEl>
                                        <p:attrNameLst>
                                          <p:attrName>style.visibility</p:attrName>
                                        </p:attrNameLst>
                                      </p:cBhvr>
                                      <p:to>
                                        <p:strVal val="visible"/>
                                      </p:to>
                                    </p:set>
                                    <p:animEffect transition="in" filter="circle(in)">
                                      <p:cBhvr>
                                        <p:cTn id="21" dur="2000"/>
                                        <p:tgtEl>
                                          <p:spTgt spid="5734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4">
            <a:extLst>
              <a:ext uri="{FF2B5EF4-FFF2-40B4-BE49-F238E27FC236}">
                <a16:creationId xmlns:a16="http://schemas.microsoft.com/office/drawing/2014/main" id="{C1E1994F-C81E-444B-9A4E-CB9A97067F82}"/>
              </a:ext>
            </a:extLst>
          </p:cNvPr>
          <p:cNvSpPr>
            <a:spLocks noGrp="1" noChangeArrowheads="1"/>
          </p:cNvSpPr>
          <p:nvPr>
            <p:ph type="title"/>
          </p:nvPr>
        </p:nvSpPr>
        <p:spPr>
          <a:xfrm>
            <a:off x="865188" y="838200"/>
            <a:ext cx="6345237" cy="709613"/>
          </a:xfrm>
        </p:spPr>
        <p:txBody>
          <a:bodyPr>
            <a:normAutofit fontScale="90000"/>
          </a:bodyPr>
          <a:lstStyle/>
          <a:p>
            <a:pPr algn="ctr"/>
            <a:br>
              <a:rPr lang="en-GB" altLang="en-US" b="1">
                <a:latin typeface="Calibri" panose="020F0502020204030204" pitchFamily="34" charset="0"/>
                <a:cs typeface="Calibri" panose="020F0502020204030204" pitchFamily="34" charset="0"/>
              </a:rPr>
            </a:br>
            <a:br>
              <a:rPr lang="en-GB" altLang="en-US" b="1">
                <a:solidFill>
                  <a:srgbClr val="FFFF00"/>
                </a:solidFill>
                <a:latin typeface="Calibri" panose="020F0502020204030204" pitchFamily="34" charset="0"/>
                <a:cs typeface="Calibri" panose="020F0502020204030204" pitchFamily="34" charset="0"/>
              </a:rPr>
            </a:br>
            <a:endParaRPr lang="en-GB" altLang="en-US" b="1">
              <a:solidFill>
                <a:srgbClr val="FFFF00"/>
              </a:solidFill>
              <a:latin typeface="Calibri" panose="020F0502020204030204" pitchFamily="34" charset="0"/>
              <a:cs typeface="Calibri" panose="020F0502020204030204" pitchFamily="34" charset="0"/>
            </a:endParaRPr>
          </a:p>
        </p:txBody>
      </p:sp>
      <p:sp>
        <p:nvSpPr>
          <p:cNvPr id="57347" name="Rectangle 3">
            <a:extLst>
              <a:ext uri="{FF2B5EF4-FFF2-40B4-BE49-F238E27FC236}">
                <a16:creationId xmlns:a16="http://schemas.microsoft.com/office/drawing/2014/main" id="{BAF43502-6E5C-474E-A196-538F6D10DD29}"/>
              </a:ext>
            </a:extLst>
          </p:cNvPr>
          <p:cNvSpPr>
            <a:spLocks noGrp="1" noChangeArrowheads="1"/>
          </p:cNvSpPr>
          <p:nvPr>
            <p:ph idx="1"/>
          </p:nvPr>
        </p:nvSpPr>
        <p:spPr/>
        <p:txBody>
          <a:bodyPr>
            <a:normAutofit fontScale="92500" lnSpcReduction="10000"/>
          </a:bodyPr>
          <a:lstStyle/>
          <a:p>
            <a:pPr>
              <a:buFontTx/>
              <a:buNone/>
            </a:pPr>
            <a:endParaRPr lang="en-GB" altLang="en-US" sz="2800" dirty="0">
              <a:latin typeface="Calibri" panose="020F0502020204030204" pitchFamily="34" charset="0"/>
              <a:cs typeface="Calibri" panose="020F0502020204030204" pitchFamily="34" charset="0"/>
            </a:endParaRPr>
          </a:p>
          <a:p>
            <a:r>
              <a:rPr lang="en-GB" altLang="en-US" sz="2800" dirty="0">
                <a:latin typeface="Calibri" panose="020F0502020204030204" pitchFamily="34" charset="0"/>
                <a:cs typeface="Calibri" panose="020F0502020204030204" pitchFamily="34" charset="0"/>
              </a:rPr>
              <a:t> Goods are purchased from suppliers on credit terms.  By delaying payment, the business is able to use the finance for other things in the short-term</a:t>
            </a:r>
          </a:p>
          <a:p>
            <a:endParaRPr lang="en-GB" altLang="en-US" sz="2800" dirty="0">
              <a:latin typeface="Calibri" panose="020F0502020204030204" pitchFamily="34" charset="0"/>
              <a:cs typeface="Calibri" panose="020F0502020204030204" pitchFamily="34" charset="0"/>
            </a:endParaRPr>
          </a:p>
          <a:p>
            <a:r>
              <a:rPr lang="en-GB" altLang="en-US" sz="2800" dirty="0">
                <a:latin typeface="Calibri" panose="020F0502020204030204" pitchFamily="34" charset="0"/>
                <a:cs typeface="Calibri" panose="020F0502020204030204" pitchFamily="34" charset="0"/>
              </a:rPr>
              <a:t>Although higher rates of interest are charged, established companies sometimes negotiate favourable contract</a:t>
            </a:r>
          </a:p>
          <a:p>
            <a:pPr marL="0" indent="0">
              <a:buNone/>
            </a:pPr>
            <a:endParaRPr lang="en-GB" altLang="en-US" sz="2800" dirty="0">
              <a:latin typeface="Calibri" panose="020F0502020204030204" pitchFamily="34" charset="0"/>
              <a:cs typeface="Calibri" panose="020F0502020204030204" pitchFamily="34" charset="0"/>
            </a:endParaRPr>
          </a:p>
          <a:p>
            <a:r>
              <a:rPr lang="en-GB" altLang="en-US" sz="2800" dirty="0">
                <a:latin typeface="Calibri" panose="020F0502020204030204" pitchFamily="34" charset="0"/>
                <a:cs typeface="Calibri" panose="020F0502020204030204" pitchFamily="34" charset="0"/>
              </a:rPr>
              <a:t>Flexible and convenient </a:t>
            </a:r>
          </a:p>
        </p:txBody>
      </p:sp>
      <p:sp>
        <p:nvSpPr>
          <p:cNvPr id="57348" name="Rectangle 2">
            <a:extLst>
              <a:ext uri="{FF2B5EF4-FFF2-40B4-BE49-F238E27FC236}">
                <a16:creationId xmlns:a16="http://schemas.microsoft.com/office/drawing/2014/main" id="{0EA05C4C-4406-4752-8DC4-380828B68DB0}"/>
              </a:ext>
            </a:extLst>
          </p:cNvPr>
          <p:cNvSpPr txBox="1">
            <a:spLocks noChangeArrowheads="1"/>
          </p:cNvSpPr>
          <p:nvPr/>
        </p:nvSpPr>
        <p:spPr bwMode="gray">
          <a:xfrm>
            <a:off x="971600" y="506869"/>
            <a:ext cx="6048375"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bg1"/>
                </a:solidFill>
                <a:cs typeface="Calibri" panose="020F0502020204030204" pitchFamily="34" charset="0"/>
              </a:rPr>
              <a:t>Company credit cards</a:t>
            </a:r>
          </a:p>
        </p:txBody>
      </p:sp>
      <p:sp>
        <p:nvSpPr>
          <p:cNvPr id="2" name="Slide Number Placeholder 1">
            <a:extLst>
              <a:ext uri="{FF2B5EF4-FFF2-40B4-BE49-F238E27FC236}">
                <a16:creationId xmlns:a16="http://schemas.microsoft.com/office/drawing/2014/main" id="{A40709CD-81D9-48A5-A6BE-0436DD10020B}"/>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3889A754-A37D-404A-A8C5-201C38152530}" type="slidenum">
              <a:rPr lang="en-GB" altLang="en-US">
                <a:solidFill>
                  <a:schemeClr val="bg1"/>
                </a:solidFill>
              </a:rPr>
              <a:pPr/>
              <a:t>22</a:t>
            </a:fld>
            <a:endParaRPr lang="en-GB" altLang="en-US">
              <a:solidFill>
                <a:schemeClr val="bg1"/>
              </a:solidFill>
            </a:endParaRPr>
          </a:p>
        </p:txBody>
      </p:sp>
    </p:spTree>
    <p:extLst>
      <p:ext uri="{BB962C8B-B14F-4D97-AF65-F5344CB8AC3E}">
        <p14:creationId xmlns:p14="http://schemas.microsoft.com/office/powerpoint/2010/main" val="334062802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57347">
                                            <p:txEl>
                                              <p:pRg st="1" end="1"/>
                                            </p:txEl>
                                          </p:spTgt>
                                        </p:tgtEl>
                                        <p:attrNameLst>
                                          <p:attrName>style.visibility</p:attrName>
                                        </p:attrNameLst>
                                      </p:cBhvr>
                                      <p:to>
                                        <p:strVal val="visible"/>
                                      </p:to>
                                    </p:set>
                                    <p:animEffect transition="in" filter="circle(in)">
                                      <p:cBhvr>
                                        <p:cTn id="11" dur="2000"/>
                                        <p:tgtEl>
                                          <p:spTgt spid="57347">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7347">
                                            <p:txEl>
                                              <p:pRg st="3" end="3"/>
                                            </p:txEl>
                                          </p:spTgt>
                                        </p:tgtEl>
                                        <p:attrNameLst>
                                          <p:attrName>style.visibility</p:attrName>
                                        </p:attrNameLst>
                                      </p:cBhvr>
                                      <p:to>
                                        <p:strVal val="visible"/>
                                      </p:to>
                                    </p:set>
                                    <p:animEffect transition="in" filter="circle(in)">
                                      <p:cBhvr>
                                        <p:cTn id="16" dur="2000"/>
                                        <p:tgtEl>
                                          <p:spTgt spid="57347">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57347">
                                            <p:txEl>
                                              <p:pRg st="5" end="5"/>
                                            </p:txEl>
                                          </p:spTgt>
                                        </p:tgtEl>
                                        <p:attrNameLst>
                                          <p:attrName>style.visibility</p:attrName>
                                        </p:attrNameLst>
                                      </p:cBhvr>
                                      <p:to>
                                        <p:strVal val="visible"/>
                                      </p:to>
                                    </p:set>
                                    <p:animEffect transition="in" filter="circle(in)">
                                      <p:cBhvr>
                                        <p:cTn id="21" dur="2000"/>
                                        <p:tgtEl>
                                          <p:spTgt spid="5734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4">
            <a:extLst>
              <a:ext uri="{FF2B5EF4-FFF2-40B4-BE49-F238E27FC236}">
                <a16:creationId xmlns:a16="http://schemas.microsoft.com/office/drawing/2014/main" id="{AD2F1940-49F0-4166-A4A8-2EF50D70B26E}"/>
              </a:ext>
            </a:extLst>
          </p:cNvPr>
          <p:cNvSpPr>
            <a:spLocks noGrp="1" noChangeArrowheads="1"/>
          </p:cNvSpPr>
          <p:nvPr>
            <p:ph type="title"/>
          </p:nvPr>
        </p:nvSpPr>
        <p:spPr>
          <a:xfrm>
            <a:off x="865188" y="927100"/>
            <a:ext cx="6345237" cy="709613"/>
          </a:xfrm>
        </p:spPr>
        <p:txBody>
          <a:bodyPr>
            <a:normAutofit fontScale="90000"/>
          </a:bodyPr>
          <a:lstStyle/>
          <a:p>
            <a:r>
              <a:rPr lang="en-GB" altLang="en-US">
                <a:solidFill>
                  <a:srgbClr val="FFFF00"/>
                </a:solidFill>
                <a:latin typeface="Calibri" panose="020F0502020204030204" pitchFamily="34" charset="0"/>
                <a:cs typeface="Calibri" panose="020F0502020204030204" pitchFamily="34" charset="0"/>
              </a:rPr>
              <a:t> </a:t>
            </a:r>
          </a:p>
        </p:txBody>
      </p:sp>
      <p:sp>
        <p:nvSpPr>
          <p:cNvPr id="38914" name="Rectangle 3">
            <a:extLst>
              <a:ext uri="{FF2B5EF4-FFF2-40B4-BE49-F238E27FC236}">
                <a16:creationId xmlns:a16="http://schemas.microsoft.com/office/drawing/2014/main" id="{A3B15E3B-66FC-40D9-B382-4D5D6AB5AB3E}"/>
              </a:ext>
            </a:extLst>
          </p:cNvPr>
          <p:cNvSpPr>
            <a:spLocks noGrp="1" noChangeArrowheads="1"/>
          </p:cNvSpPr>
          <p:nvPr>
            <p:ph idx="1"/>
          </p:nvPr>
        </p:nvSpPr>
        <p:spPr>
          <a:xfrm>
            <a:off x="208632" y="1484784"/>
            <a:ext cx="7772400" cy="4114800"/>
          </a:xfrm>
        </p:spPr>
        <p:txBody>
          <a:bodyPr rtlCol="0">
            <a:normAutofit lnSpcReduction="10000"/>
          </a:bodyPr>
          <a:lstStyle/>
          <a:p>
            <a:pPr fontAlgn="auto">
              <a:lnSpc>
                <a:spcPct val="90000"/>
              </a:lnSpc>
              <a:spcAft>
                <a:spcPts val="0"/>
              </a:spcAft>
              <a:buFont typeface="Wingdings 3" charset="2"/>
              <a:buChar char=""/>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a:lnSpc>
                <a:spcPct val="90000"/>
              </a:lnSpc>
              <a:defRPr/>
            </a:pPr>
            <a:r>
              <a:rPr lang="en-GB" altLang="en-US" sz="2800" dirty="0">
                <a:solidFill>
                  <a:schemeClr val="tx1">
                    <a:lumMod val="75000"/>
                    <a:lumOff val="25000"/>
                  </a:schemeClr>
                </a:solidFill>
                <a:latin typeface="Calibri" panose="020F0502020204030204" pitchFamily="34" charset="0"/>
                <a:cs typeface="Calibri" panose="020F0502020204030204" pitchFamily="34" charset="0"/>
              </a:rPr>
              <a:t>The acquisition of assets is a major commitment for a business. Rather than paying for the asset outright, it can often make sense for businesses to acquire them using hire purchase (HP)</a:t>
            </a:r>
          </a:p>
          <a:p>
            <a:pPr>
              <a:lnSpc>
                <a:spcPct val="90000"/>
              </a:lnSpc>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a:lnSpc>
                <a:spcPct val="90000"/>
              </a:lnSpc>
              <a:defRPr/>
            </a:pPr>
            <a:r>
              <a:rPr lang="en-GB" altLang="en-US" sz="2800" dirty="0">
                <a:solidFill>
                  <a:schemeClr val="tx1">
                    <a:lumMod val="75000"/>
                    <a:lumOff val="25000"/>
                  </a:schemeClr>
                </a:solidFill>
                <a:latin typeface="Calibri" panose="020F0502020204030204" pitchFamily="34" charset="0"/>
                <a:cs typeface="Calibri" panose="020F0502020204030204" pitchFamily="34" charset="0"/>
              </a:rPr>
              <a:t>Typically, a hire purchase agreement allows the purchaser sole use of an asset for a period of time, after which they have the right to buy them, often for a small or nominal amount.</a:t>
            </a:r>
          </a:p>
          <a:p>
            <a:pPr fontAlgn="auto">
              <a:lnSpc>
                <a:spcPct val="90000"/>
              </a:lnSpc>
              <a:spcAft>
                <a:spcPts val="0"/>
              </a:spcAft>
              <a:buFontTx/>
              <a:buNone/>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90000"/>
              </a:lnSpc>
              <a:spcAft>
                <a:spcPts val="0"/>
              </a:spcAft>
              <a:buFontTx/>
              <a:buNone/>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p:txBody>
      </p:sp>
      <p:sp>
        <p:nvSpPr>
          <p:cNvPr id="62468" name="Rectangle 2">
            <a:extLst>
              <a:ext uri="{FF2B5EF4-FFF2-40B4-BE49-F238E27FC236}">
                <a16:creationId xmlns:a16="http://schemas.microsoft.com/office/drawing/2014/main" id="{B41246C1-1003-4060-90AF-500F5947265B}"/>
              </a:ext>
            </a:extLst>
          </p:cNvPr>
          <p:cNvSpPr txBox="1">
            <a:spLocks noChangeArrowheads="1"/>
          </p:cNvSpPr>
          <p:nvPr/>
        </p:nvSpPr>
        <p:spPr bwMode="gray">
          <a:xfrm>
            <a:off x="865188" y="587329"/>
            <a:ext cx="6048375"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bg1"/>
                </a:solidFill>
                <a:cs typeface="Calibri" panose="020F0502020204030204" pitchFamily="34" charset="0"/>
              </a:rPr>
              <a:t>Hire purchase - 1</a:t>
            </a:r>
          </a:p>
        </p:txBody>
      </p:sp>
      <p:sp>
        <p:nvSpPr>
          <p:cNvPr id="2" name="Slide Number Placeholder 1">
            <a:extLst>
              <a:ext uri="{FF2B5EF4-FFF2-40B4-BE49-F238E27FC236}">
                <a16:creationId xmlns:a16="http://schemas.microsoft.com/office/drawing/2014/main" id="{7B15A8FC-1791-4470-8ED8-260A6E74D616}"/>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49791CF-D628-4D5F-9404-C188962626B6}" type="slidenum">
              <a:rPr lang="en-GB" altLang="en-US">
                <a:solidFill>
                  <a:schemeClr val="bg1"/>
                </a:solidFill>
              </a:rPr>
              <a:pPr/>
              <a:t>23</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8914">
                                            <p:txEl>
                                              <p:pRg st="1" end="1"/>
                                            </p:txEl>
                                          </p:spTgt>
                                        </p:tgtEl>
                                        <p:attrNameLst>
                                          <p:attrName>style.visibility</p:attrName>
                                        </p:attrNameLst>
                                      </p:cBhvr>
                                      <p:to>
                                        <p:strVal val="visible"/>
                                      </p:to>
                                    </p:set>
                                    <p:animEffect transition="in" filter="circle(in)">
                                      <p:cBhvr>
                                        <p:cTn id="11" dur="2000"/>
                                        <p:tgtEl>
                                          <p:spTgt spid="38914">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38914">
                                            <p:txEl>
                                              <p:pRg st="3" end="3"/>
                                            </p:txEl>
                                          </p:spTgt>
                                        </p:tgtEl>
                                        <p:attrNameLst>
                                          <p:attrName>style.visibility</p:attrName>
                                        </p:attrNameLst>
                                      </p:cBhvr>
                                      <p:to>
                                        <p:strVal val="visible"/>
                                      </p:to>
                                    </p:set>
                                    <p:animEffect transition="in" filter="circle(in)">
                                      <p:cBhvr>
                                        <p:cTn id="16" dur="2000"/>
                                        <p:tgtEl>
                                          <p:spTgt spid="389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3">
            <a:extLst>
              <a:ext uri="{FF2B5EF4-FFF2-40B4-BE49-F238E27FC236}">
                <a16:creationId xmlns:a16="http://schemas.microsoft.com/office/drawing/2014/main" id="{8423CBFE-0C3B-4A12-B694-CFFFB26DE993}"/>
              </a:ext>
            </a:extLst>
          </p:cNvPr>
          <p:cNvSpPr>
            <a:spLocks noGrp="1" noChangeArrowheads="1"/>
          </p:cNvSpPr>
          <p:nvPr>
            <p:ph type="title"/>
          </p:nvPr>
        </p:nvSpPr>
        <p:spPr>
          <a:xfrm>
            <a:off x="865186" y="532606"/>
            <a:ext cx="6345237" cy="709613"/>
          </a:xfrm>
        </p:spPr>
        <p:txBody>
          <a:bodyPr>
            <a:normAutofit fontScale="90000"/>
          </a:bodyPr>
          <a:lstStyle/>
          <a:p>
            <a:pPr algn="ctr" eaLnBrk="1" hangingPunct="1"/>
            <a:endParaRPr lang="en-GB" altLang="en-US" b="1">
              <a:cs typeface="Calibri" panose="020F0502020204030204" pitchFamily="34" charset="0"/>
            </a:endParaRPr>
          </a:p>
        </p:txBody>
      </p:sp>
      <p:sp>
        <p:nvSpPr>
          <p:cNvPr id="74754" name="Rectangle 2">
            <a:extLst>
              <a:ext uri="{FF2B5EF4-FFF2-40B4-BE49-F238E27FC236}">
                <a16:creationId xmlns:a16="http://schemas.microsoft.com/office/drawing/2014/main" id="{836B902C-03E6-4F1C-BF95-ADEB60CCE425}"/>
              </a:ext>
            </a:extLst>
          </p:cNvPr>
          <p:cNvSpPr>
            <a:spLocks noGrp="1" noChangeArrowheads="1"/>
          </p:cNvSpPr>
          <p:nvPr>
            <p:ph idx="1"/>
          </p:nvPr>
        </p:nvSpPr>
        <p:spPr>
          <a:xfrm>
            <a:off x="0" y="1557338"/>
            <a:ext cx="7772400" cy="4114800"/>
          </a:xfrm>
        </p:spPr>
        <p:txBody>
          <a:bodyPr/>
          <a:lstStyle/>
          <a:p>
            <a:pPr>
              <a:lnSpc>
                <a:spcPct val="90000"/>
              </a:lnSpc>
            </a:pPr>
            <a:endParaRPr lang="en-GB" altLang="en-US" sz="2800" dirty="0">
              <a:latin typeface="Calibri" panose="020F0502020204030204" pitchFamily="34" charset="0"/>
              <a:cs typeface="Calibri" panose="020F0502020204030204" pitchFamily="34" charset="0"/>
            </a:endParaRPr>
          </a:p>
          <a:p>
            <a:pPr>
              <a:lnSpc>
                <a:spcPct val="90000"/>
              </a:lnSpc>
              <a:buFontTx/>
              <a:buNone/>
            </a:pPr>
            <a:endParaRPr lang="en-GB" altLang="en-US" sz="2800" dirty="0">
              <a:latin typeface="Calibri" panose="020F0502020204030204" pitchFamily="34" charset="0"/>
              <a:cs typeface="Calibri" panose="020F0502020204030204" pitchFamily="34" charset="0"/>
            </a:endParaRPr>
          </a:p>
          <a:p>
            <a:pPr>
              <a:lnSpc>
                <a:spcPct val="90000"/>
              </a:lnSpc>
            </a:pPr>
            <a:r>
              <a:rPr lang="en-GB" altLang="en-US" sz="3600" dirty="0">
                <a:latin typeface="Calibri" panose="020F0502020204030204" pitchFamily="34" charset="0"/>
                <a:cs typeface="Calibri" panose="020F0502020204030204" pitchFamily="34" charset="0"/>
              </a:rPr>
              <a:t>What kind of asset(s) might typically be bought using HP?</a:t>
            </a:r>
          </a:p>
          <a:p>
            <a:pPr marL="0" indent="0">
              <a:lnSpc>
                <a:spcPct val="90000"/>
              </a:lnSpc>
              <a:buNone/>
            </a:pPr>
            <a:endParaRPr lang="en-GB" altLang="en-US" sz="3600" dirty="0">
              <a:latin typeface="Calibri" panose="020F0502020204030204" pitchFamily="34" charset="0"/>
              <a:cs typeface="Calibri" panose="020F0502020204030204" pitchFamily="34" charset="0"/>
            </a:endParaRPr>
          </a:p>
          <a:p>
            <a:pPr>
              <a:lnSpc>
                <a:spcPct val="90000"/>
              </a:lnSpc>
            </a:pPr>
            <a:r>
              <a:rPr lang="en-GB" altLang="en-US" sz="3600" dirty="0">
                <a:latin typeface="Calibri" panose="020F0502020204030204" pitchFamily="34" charset="0"/>
                <a:cs typeface="Calibri" panose="020F0502020204030204" pitchFamily="34" charset="0"/>
              </a:rPr>
              <a:t>What are the advantages of this?</a:t>
            </a:r>
          </a:p>
          <a:p>
            <a:pPr>
              <a:lnSpc>
                <a:spcPct val="90000"/>
              </a:lnSpc>
            </a:pPr>
            <a:endParaRPr lang="en-GB" altLang="en-US" sz="2800" dirty="0">
              <a:latin typeface="Calibri" panose="020F0502020204030204" pitchFamily="34" charset="0"/>
              <a:cs typeface="Calibri" panose="020F0502020204030204" pitchFamily="34" charset="0"/>
            </a:endParaRPr>
          </a:p>
        </p:txBody>
      </p:sp>
      <p:sp>
        <p:nvSpPr>
          <p:cNvPr id="63492" name="Rectangle 2">
            <a:extLst>
              <a:ext uri="{FF2B5EF4-FFF2-40B4-BE49-F238E27FC236}">
                <a16:creationId xmlns:a16="http://schemas.microsoft.com/office/drawing/2014/main" id="{FB8CE7EB-02C7-49A5-9B77-E236A7257D26}"/>
              </a:ext>
            </a:extLst>
          </p:cNvPr>
          <p:cNvSpPr txBox="1">
            <a:spLocks noChangeArrowheads="1"/>
          </p:cNvSpPr>
          <p:nvPr/>
        </p:nvSpPr>
        <p:spPr bwMode="gray">
          <a:xfrm>
            <a:off x="1013618" y="532607"/>
            <a:ext cx="6048375"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bg1"/>
                </a:solidFill>
                <a:cs typeface="Calibri" panose="020F0502020204030204" pitchFamily="34" charset="0"/>
              </a:rPr>
              <a:t>Hire purchase - 2</a:t>
            </a:r>
          </a:p>
        </p:txBody>
      </p:sp>
      <p:sp>
        <p:nvSpPr>
          <p:cNvPr id="2" name="Slide Number Placeholder 1">
            <a:extLst>
              <a:ext uri="{FF2B5EF4-FFF2-40B4-BE49-F238E27FC236}">
                <a16:creationId xmlns:a16="http://schemas.microsoft.com/office/drawing/2014/main" id="{5DC3209F-5559-4341-ADB2-776029AD03D3}"/>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AB9A9D8-BFFA-4BBC-BC65-B895106531F2}" type="slidenum">
              <a:rPr lang="en-GB" altLang="en-US">
                <a:solidFill>
                  <a:schemeClr val="bg1"/>
                </a:solidFill>
              </a:rPr>
              <a:pPr/>
              <a:t>24</a:t>
            </a:fld>
            <a:endParaRPr lang="en-GB" altLang="en-US">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349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74754">
                                            <p:txEl>
                                              <p:pRg st="2" end="2"/>
                                            </p:txEl>
                                          </p:spTgt>
                                        </p:tgtEl>
                                        <p:attrNameLst>
                                          <p:attrName>style.visibility</p:attrName>
                                        </p:attrNameLst>
                                      </p:cBhvr>
                                      <p:to>
                                        <p:strVal val="visible"/>
                                      </p:to>
                                    </p:set>
                                    <p:anim calcmode="lin" valueType="num">
                                      <p:cBhvr additive="base">
                                        <p:cTn id="11" dur="500" fill="hold"/>
                                        <p:tgtEl>
                                          <p:spTgt spid="74754">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475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4754">
                                            <p:txEl>
                                              <p:pRg st="4" end="4"/>
                                            </p:txEl>
                                          </p:spTgt>
                                        </p:tgtEl>
                                        <p:attrNameLst>
                                          <p:attrName>style.visibility</p:attrName>
                                        </p:attrNameLst>
                                      </p:cBhvr>
                                      <p:to>
                                        <p:strVal val="visible"/>
                                      </p:to>
                                    </p:set>
                                    <p:anim calcmode="lin" valueType="num">
                                      <p:cBhvr additive="base">
                                        <p:cTn id="17" dur="500" fill="hold"/>
                                        <p:tgtEl>
                                          <p:spTgt spid="74754">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475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build="p"/>
      <p:bldP spid="6349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4">
            <a:extLst>
              <a:ext uri="{FF2B5EF4-FFF2-40B4-BE49-F238E27FC236}">
                <a16:creationId xmlns:a16="http://schemas.microsoft.com/office/drawing/2014/main" id="{35BA377D-3735-49A0-A6EC-8077AD442586}"/>
              </a:ext>
            </a:extLst>
          </p:cNvPr>
          <p:cNvSpPr>
            <a:spLocks noGrp="1" noChangeArrowheads="1"/>
          </p:cNvSpPr>
          <p:nvPr>
            <p:ph type="title"/>
          </p:nvPr>
        </p:nvSpPr>
        <p:spPr>
          <a:xfrm>
            <a:off x="865188" y="927100"/>
            <a:ext cx="6345237" cy="709613"/>
          </a:xfrm>
        </p:spPr>
        <p:txBody>
          <a:bodyPr>
            <a:normAutofit fontScale="90000"/>
          </a:bodyPr>
          <a:lstStyle/>
          <a:p>
            <a:r>
              <a:rPr lang="en-GB" altLang="en-US">
                <a:solidFill>
                  <a:srgbClr val="FFFF00"/>
                </a:solidFill>
                <a:latin typeface="Calibri" panose="020F0502020204030204" pitchFamily="34" charset="0"/>
                <a:cs typeface="Calibri" panose="020F0502020204030204" pitchFamily="34" charset="0"/>
              </a:rPr>
              <a:t> </a:t>
            </a:r>
            <a:br>
              <a:rPr lang="en-GB" altLang="en-US">
                <a:solidFill>
                  <a:srgbClr val="FFFF00"/>
                </a:solidFill>
                <a:latin typeface="Calibri" panose="020F0502020204030204" pitchFamily="34" charset="0"/>
                <a:cs typeface="Calibri" panose="020F0502020204030204" pitchFamily="34" charset="0"/>
              </a:rPr>
            </a:br>
            <a:endParaRPr lang="en-GB" altLang="en-US">
              <a:solidFill>
                <a:srgbClr val="FFFF00"/>
              </a:solidFill>
              <a:latin typeface="Calibri" panose="020F0502020204030204" pitchFamily="34" charset="0"/>
              <a:cs typeface="Calibri" panose="020F0502020204030204" pitchFamily="34" charset="0"/>
            </a:endParaRPr>
          </a:p>
        </p:txBody>
      </p:sp>
      <p:sp>
        <p:nvSpPr>
          <p:cNvPr id="65539" name="Rectangle 3">
            <a:extLst>
              <a:ext uri="{FF2B5EF4-FFF2-40B4-BE49-F238E27FC236}">
                <a16:creationId xmlns:a16="http://schemas.microsoft.com/office/drawing/2014/main" id="{D5C4BC7C-7F02-4C6B-84F0-79557CEB41BB}"/>
              </a:ext>
            </a:extLst>
          </p:cNvPr>
          <p:cNvSpPr>
            <a:spLocks noGrp="1" noChangeArrowheads="1"/>
          </p:cNvSpPr>
          <p:nvPr>
            <p:ph idx="1"/>
          </p:nvPr>
        </p:nvSpPr>
        <p:spPr>
          <a:xfrm>
            <a:off x="549188" y="1196752"/>
            <a:ext cx="7772400" cy="4114800"/>
          </a:xfrm>
        </p:spPr>
        <p:txBody>
          <a:bodyPr>
            <a:normAutofit fontScale="92500"/>
          </a:bodyPr>
          <a:lstStyle/>
          <a:p>
            <a:endParaRPr lang="en-GB" altLang="en-US" sz="2800" dirty="0">
              <a:latin typeface="Calibri" panose="020F0502020204030204" pitchFamily="34" charset="0"/>
              <a:cs typeface="Calibri" panose="020F0502020204030204" pitchFamily="34" charset="0"/>
            </a:endParaRPr>
          </a:p>
          <a:p>
            <a:pPr marL="0" indent="0">
              <a:buNone/>
            </a:pPr>
            <a:r>
              <a:rPr lang="en-GB" altLang="en-US" sz="2800" dirty="0">
                <a:latin typeface="Calibri" panose="020F0502020204030204" pitchFamily="34" charset="0"/>
                <a:cs typeface="Calibri" panose="020F0502020204030204" pitchFamily="34" charset="0"/>
              </a:rPr>
              <a:t>This is where the company has use and control over the asset in exchange for regular payment and at first sight leasing appears to be the same as HP. This is not the case, as the company never owns the asset</a:t>
            </a:r>
          </a:p>
          <a:p>
            <a:pPr>
              <a:buFontTx/>
              <a:buNone/>
            </a:pPr>
            <a:r>
              <a:rPr lang="en-GB" altLang="en-US" sz="2800" dirty="0">
                <a:latin typeface="Calibri" panose="020F0502020204030204" pitchFamily="34" charset="0"/>
                <a:cs typeface="Calibri" panose="020F0502020204030204" pitchFamily="34" charset="0"/>
              </a:rPr>
              <a:t>There are 3 main types of leasing…</a:t>
            </a:r>
          </a:p>
          <a:p>
            <a:r>
              <a:rPr lang="en-GB" altLang="en-US" sz="2800" dirty="0">
                <a:latin typeface="Calibri" panose="020F0502020204030204" pitchFamily="34" charset="0"/>
                <a:cs typeface="Calibri" panose="020F0502020204030204" pitchFamily="34" charset="0"/>
              </a:rPr>
              <a:t>Finance leasing</a:t>
            </a:r>
          </a:p>
          <a:p>
            <a:r>
              <a:rPr lang="en-GB" altLang="en-US" sz="2800" dirty="0">
                <a:latin typeface="Calibri" panose="020F0502020204030204" pitchFamily="34" charset="0"/>
                <a:cs typeface="Calibri" panose="020F0502020204030204" pitchFamily="34" charset="0"/>
              </a:rPr>
              <a:t>Operating leasing</a:t>
            </a:r>
          </a:p>
          <a:p>
            <a:r>
              <a:rPr lang="en-GB" altLang="en-US" sz="2800" dirty="0">
                <a:latin typeface="Calibri" panose="020F0502020204030204" pitchFamily="34" charset="0"/>
                <a:cs typeface="Calibri" panose="020F0502020204030204" pitchFamily="34" charset="0"/>
              </a:rPr>
              <a:t>Contract Hire</a:t>
            </a:r>
          </a:p>
          <a:p>
            <a:endParaRPr lang="en-GB" altLang="en-US" sz="2800" dirty="0">
              <a:latin typeface="Calibri" panose="020F0502020204030204" pitchFamily="34" charset="0"/>
              <a:cs typeface="Calibri" panose="020F0502020204030204" pitchFamily="34" charset="0"/>
            </a:endParaRPr>
          </a:p>
        </p:txBody>
      </p:sp>
      <p:sp>
        <p:nvSpPr>
          <p:cNvPr id="65540" name="Text Box 5">
            <a:extLst>
              <a:ext uri="{FF2B5EF4-FFF2-40B4-BE49-F238E27FC236}">
                <a16:creationId xmlns:a16="http://schemas.microsoft.com/office/drawing/2014/main" id="{B8909ACC-A4D6-475D-A8BD-13B8F49077E6}"/>
              </a:ext>
            </a:extLst>
          </p:cNvPr>
          <p:cNvSpPr txBox="1">
            <a:spLocks noChangeArrowheads="1"/>
          </p:cNvSpPr>
          <p:nvPr/>
        </p:nvSpPr>
        <p:spPr bwMode="auto">
          <a:xfrm>
            <a:off x="468313" y="5157788"/>
            <a:ext cx="6696075"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a:solidFill>
                  <a:srgbClr val="FFFFFF"/>
                </a:solidFill>
                <a:latin typeface="Calibri" panose="020F0502020204030204" pitchFamily="34" charset="0"/>
                <a:cs typeface="Calibri" panose="020F0502020204030204" pitchFamily="34" charset="0"/>
              </a:rPr>
              <a:t>Why would businesses consider leasing assets?</a:t>
            </a:r>
          </a:p>
        </p:txBody>
      </p:sp>
      <p:sp>
        <p:nvSpPr>
          <p:cNvPr id="65541" name="Rectangle 2">
            <a:extLst>
              <a:ext uri="{FF2B5EF4-FFF2-40B4-BE49-F238E27FC236}">
                <a16:creationId xmlns:a16="http://schemas.microsoft.com/office/drawing/2014/main" id="{222B798B-DBA2-40C2-AA3F-84CED428270F}"/>
              </a:ext>
            </a:extLst>
          </p:cNvPr>
          <p:cNvSpPr txBox="1">
            <a:spLocks noChangeArrowheads="1"/>
          </p:cNvSpPr>
          <p:nvPr/>
        </p:nvSpPr>
        <p:spPr bwMode="gray">
          <a:xfrm>
            <a:off x="1130804" y="332656"/>
            <a:ext cx="6048375"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bg1"/>
                </a:solidFill>
                <a:cs typeface="Calibri" panose="020F0502020204030204" pitchFamily="34" charset="0"/>
              </a:rPr>
              <a:t>Leasing - 1</a:t>
            </a:r>
          </a:p>
        </p:txBody>
      </p:sp>
      <p:sp>
        <p:nvSpPr>
          <p:cNvPr id="2" name="Slide Number Placeholder 1">
            <a:extLst>
              <a:ext uri="{FF2B5EF4-FFF2-40B4-BE49-F238E27FC236}">
                <a16:creationId xmlns:a16="http://schemas.microsoft.com/office/drawing/2014/main" id="{95B49A5C-8AA0-4C81-8737-10A4E2691F2A}"/>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FDFF7CAE-CC81-4EB7-BA7A-5473F8A9B06B}" type="slidenum">
              <a:rPr lang="en-GB" altLang="en-US">
                <a:solidFill>
                  <a:schemeClr val="bg1"/>
                </a:solidFill>
              </a:rPr>
              <a:pPr/>
              <a:t>25</a:t>
            </a:fld>
            <a:endParaRPr lang="en-GB" altLang="en-US">
              <a:solidFill>
                <a:schemeClr val="bg1"/>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a:extLst>
              <a:ext uri="{FF2B5EF4-FFF2-40B4-BE49-F238E27FC236}">
                <a16:creationId xmlns:a16="http://schemas.microsoft.com/office/drawing/2014/main" id="{9FFAF14A-A3F4-4BDA-9A12-BFCC4128079F}"/>
              </a:ext>
            </a:extLst>
          </p:cNvPr>
          <p:cNvSpPr txBox="1">
            <a:spLocks noChangeArrowheads="1"/>
          </p:cNvSpPr>
          <p:nvPr/>
        </p:nvSpPr>
        <p:spPr bwMode="auto">
          <a:xfrm>
            <a:off x="2915816" y="4411949"/>
            <a:ext cx="2240633" cy="1131887"/>
          </a:xfrm>
          <a:prstGeom prst="rect">
            <a:avLst/>
          </a:prstGeom>
          <a:solidFill>
            <a:schemeClr val="accent1">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r>
              <a:rPr lang="en-US" altLang="en-US" sz="2400" b="1" dirty="0">
                <a:solidFill>
                  <a:srgbClr val="FFFF00"/>
                </a:solidFill>
                <a:latin typeface="Comic Sans MS" panose="030F0702030302020204" pitchFamily="66" charset="0"/>
              </a:rPr>
              <a:t>Lessee</a:t>
            </a:r>
          </a:p>
          <a:p>
            <a:pPr algn="ctr">
              <a:defRPr/>
            </a:pPr>
            <a:r>
              <a:rPr lang="en-US" altLang="en-US" sz="2400" b="1" dirty="0">
                <a:solidFill>
                  <a:srgbClr val="FFFF00"/>
                </a:solidFill>
                <a:latin typeface="Comic Sans MS" panose="030F0702030302020204" pitchFamily="66" charset="0"/>
              </a:rPr>
              <a:t>(user of asset)</a:t>
            </a:r>
          </a:p>
        </p:txBody>
      </p:sp>
      <p:sp>
        <p:nvSpPr>
          <p:cNvPr id="41987" name="Text Box 3">
            <a:extLst>
              <a:ext uri="{FF2B5EF4-FFF2-40B4-BE49-F238E27FC236}">
                <a16:creationId xmlns:a16="http://schemas.microsoft.com/office/drawing/2014/main" id="{0012013B-2EBC-4031-8D85-52D0BC801F67}"/>
              </a:ext>
            </a:extLst>
          </p:cNvPr>
          <p:cNvSpPr txBox="1">
            <a:spLocks noChangeArrowheads="1"/>
          </p:cNvSpPr>
          <p:nvPr/>
        </p:nvSpPr>
        <p:spPr bwMode="auto">
          <a:xfrm>
            <a:off x="592553" y="1359745"/>
            <a:ext cx="1676400" cy="1338528"/>
          </a:xfrm>
          <a:prstGeom prst="rect">
            <a:avLst/>
          </a:prstGeom>
          <a:solidFill>
            <a:schemeClr val="accent1">
              <a:lumMod val="75000"/>
            </a:schemeClr>
          </a:solidFill>
          <a:ln w="9525">
            <a:solidFill>
              <a:srgbClr val="000000"/>
            </a:solidFill>
            <a:miter lim="800000"/>
            <a:headEnd/>
            <a:tailEnd/>
          </a:ln>
        </p:spPr>
        <p:txBody>
          <a:bodyPr anchor="ct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r>
              <a:rPr lang="en-US" altLang="en-US" sz="2400" b="1" dirty="0">
                <a:solidFill>
                  <a:srgbClr val="FFFF00"/>
                </a:solidFill>
                <a:latin typeface="Comic Sans MS" panose="030F0702030302020204" pitchFamily="66" charset="0"/>
              </a:rPr>
              <a:t>Supplier of asset</a:t>
            </a:r>
          </a:p>
        </p:txBody>
      </p:sp>
      <p:sp>
        <p:nvSpPr>
          <p:cNvPr id="41988" name="Text Box 4">
            <a:extLst>
              <a:ext uri="{FF2B5EF4-FFF2-40B4-BE49-F238E27FC236}">
                <a16:creationId xmlns:a16="http://schemas.microsoft.com/office/drawing/2014/main" id="{8D30FC4F-830D-4499-8F72-6E2595DB48A5}"/>
              </a:ext>
            </a:extLst>
          </p:cNvPr>
          <p:cNvSpPr txBox="1">
            <a:spLocks noChangeArrowheads="1"/>
          </p:cNvSpPr>
          <p:nvPr/>
        </p:nvSpPr>
        <p:spPr bwMode="auto">
          <a:xfrm>
            <a:off x="5975176" y="1359745"/>
            <a:ext cx="2711624" cy="1277167"/>
          </a:xfrm>
          <a:prstGeom prst="rect">
            <a:avLst/>
          </a:prstGeom>
          <a:solidFill>
            <a:schemeClr val="accent1">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r>
              <a:rPr lang="en-US" altLang="en-US" sz="2400" b="1" dirty="0">
                <a:solidFill>
                  <a:srgbClr val="FFFF00"/>
                </a:solidFill>
                <a:latin typeface="Comic Sans MS" panose="030F0702030302020204" pitchFamily="66" charset="0"/>
              </a:rPr>
              <a:t>Leasing company</a:t>
            </a:r>
          </a:p>
          <a:p>
            <a:pPr algn="ctr">
              <a:defRPr/>
            </a:pPr>
            <a:r>
              <a:rPr lang="en-US" altLang="en-US" sz="2400" b="1" dirty="0">
                <a:solidFill>
                  <a:srgbClr val="FFFF00"/>
                </a:solidFill>
                <a:latin typeface="Comic Sans MS" panose="030F0702030302020204" pitchFamily="66" charset="0"/>
              </a:rPr>
              <a:t> (owner of asset)</a:t>
            </a:r>
          </a:p>
          <a:p>
            <a:pPr algn="ctr">
              <a:defRPr/>
            </a:pPr>
            <a:endParaRPr lang="en-US" altLang="en-US" sz="2400" b="1" dirty="0">
              <a:solidFill>
                <a:srgbClr val="FFFF00"/>
              </a:solidFill>
              <a:latin typeface="Comic Sans MS" panose="030F0702030302020204" pitchFamily="66" charset="0"/>
            </a:endParaRPr>
          </a:p>
        </p:txBody>
      </p:sp>
      <p:sp>
        <p:nvSpPr>
          <p:cNvPr id="40970" name="Text Box 10">
            <a:extLst>
              <a:ext uri="{FF2B5EF4-FFF2-40B4-BE49-F238E27FC236}">
                <a16:creationId xmlns:a16="http://schemas.microsoft.com/office/drawing/2014/main" id="{07F96C4A-8A07-4CF8-B490-839F3BDE4AEB}"/>
              </a:ext>
            </a:extLst>
          </p:cNvPr>
          <p:cNvSpPr txBox="1">
            <a:spLocks noChangeArrowheads="1"/>
          </p:cNvSpPr>
          <p:nvPr/>
        </p:nvSpPr>
        <p:spPr bwMode="auto">
          <a:xfrm>
            <a:off x="2590800" y="3200400"/>
            <a:ext cx="990600" cy="9144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US" altLang="en-US" b="1">
                <a:solidFill>
                  <a:schemeClr val="bg1"/>
                </a:solidFill>
                <a:latin typeface="Comic Sans MS" panose="030F0702030302020204" pitchFamily="66" charset="0"/>
              </a:rPr>
              <a:t>80%</a:t>
            </a:r>
          </a:p>
          <a:p>
            <a:r>
              <a:rPr lang="en-US" altLang="en-US" b="1">
                <a:solidFill>
                  <a:schemeClr val="bg1"/>
                </a:solidFill>
                <a:latin typeface="Comic Sans MS" panose="030F0702030302020204" pitchFamily="66" charset="0"/>
              </a:rPr>
              <a:t>Invoice value</a:t>
            </a:r>
          </a:p>
        </p:txBody>
      </p:sp>
      <p:sp>
        <p:nvSpPr>
          <p:cNvPr id="40972" name="Line 12">
            <a:extLst>
              <a:ext uri="{FF2B5EF4-FFF2-40B4-BE49-F238E27FC236}">
                <a16:creationId xmlns:a16="http://schemas.microsoft.com/office/drawing/2014/main" id="{28EF839D-5E8A-4087-BA6C-20F62F37032A}"/>
              </a:ext>
            </a:extLst>
          </p:cNvPr>
          <p:cNvSpPr>
            <a:spLocks noChangeShapeType="1"/>
          </p:cNvSpPr>
          <p:nvPr/>
        </p:nvSpPr>
        <p:spPr bwMode="auto">
          <a:xfrm flipH="1" flipV="1">
            <a:off x="4891881" y="1556792"/>
            <a:ext cx="1143060" cy="18266"/>
          </a:xfrm>
          <a:prstGeom prst="line">
            <a:avLst/>
          </a:prstGeom>
          <a:noFill/>
          <a:ln w="38100">
            <a:solidFill>
              <a:schemeClr val="accent1">
                <a:lumMod val="75000"/>
              </a:schemeClr>
            </a:solidFill>
            <a:round/>
            <a:headEnd type="triangle" w="lg" len="lg"/>
            <a:tailEnd/>
          </a:ln>
          <a:extLst>
            <a:ext uri="{909E8E84-426E-40DD-AFC4-6F175D3DCCD1}">
              <a14:hiddenFill xmlns:a14="http://schemas.microsoft.com/office/drawing/2010/main">
                <a:noFill/>
              </a14:hiddenFill>
            </a:ext>
          </a:extLst>
        </p:spPr>
        <p:txBody>
          <a:bodyPr/>
          <a:lstStyle/>
          <a:p>
            <a:pPr>
              <a:defRPr/>
            </a:pPr>
            <a:endParaRPr lang="en-GB"/>
          </a:p>
        </p:txBody>
      </p:sp>
      <p:sp>
        <p:nvSpPr>
          <p:cNvPr id="59400" name="Rectangle 2">
            <a:extLst>
              <a:ext uri="{FF2B5EF4-FFF2-40B4-BE49-F238E27FC236}">
                <a16:creationId xmlns:a16="http://schemas.microsoft.com/office/drawing/2014/main" id="{75E810A9-4FD4-4D08-A68D-CCF300C154F8}"/>
              </a:ext>
            </a:extLst>
          </p:cNvPr>
          <p:cNvSpPr txBox="1">
            <a:spLocks noChangeArrowheads="1"/>
          </p:cNvSpPr>
          <p:nvPr/>
        </p:nvSpPr>
        <p:spPr bwMode="gray">
          <a:xfrm>
            <a:off x="1155199" y="221820"/>
            <a:ext cx="6048375"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bg1"/>
                </a:solidFill>
                <a:cs typeface="Calibri" panose="020F0502020204030204" pitchFamily="34" charset="0"/>
              </a:rPr>
              <a:t>Leasing - 2</a:t>
            </a:r>
          </a:p>
        </p:txBody>
      </p:sp>
      <p:sp>
        <p:nvSpPr>
          <p:cNvPr id="59404" name="TextBox 1">
            <a:extLst>
              <a:ext uri="{FF2B5EF4-FFF2-40B4-BE49-F238E27FC236}">
                <a16:creationId xmlns:a16="http://schemas.microsoft.com/office/drawing/2014/main" id="{BEE13744-1847-4E1C-88BD-BB270D1E1065}"/>
              </a:ext>
            </a:extLst>
          </p:cNvPr>
          <p:cNvSpPr txBox="1">
            <a:spLocks noChangeArrowheads="1"/>
          </p:cNvSpPr>
          <p:nvPr/>
        </p:nvSpPr>
        <p:spPr bwMode="auto">
          <a:xfrm>
            <a:off x="3097271" y="1382865"/>
            <a:ext cx="1912937" cy="368300"/>
          </a:xfrm>
          <a:prstGeom prst="rect">
            <a:avLst/>
          </a:prstGeom>
          <a:solidFill>
            <a:srgbClr val="7030A0"/>
          </a:solidFill>
          <a:ln>
            <a:noFill/>
          </a:ln>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dirty="0">
                <a:solidFill>
                  <a:schemeClr val="bg1"/>
                </a:solidFill>
              </a:rPr>
              <a:t>Invoice</a:t>
            </a:r>
          </a:p>
        </p:txBody>
      </p:sp>
      <p:sp>
        <p:nvSpPr>
          <p:cNvPr id="23" name="Line 12">
            <a:extLst>
              <a:ext uri="{FF2B5EF4-FFF2-40B4-BE49-F238E27FC236}">
                <a16:creationId xmlns:a16="http://schemas.microsoft.com/office/drawing/2014/main" id="{C8A568FA-F1D9-4383-A902-F62F928F666C}"/>
              </a:ext>
            </a:extLst>
          </p:cNvPr>
          <p:cNvSpPr>
            <a:spLocks noChangeShapeType="1"/>
          </p:cNvSpPr>
          <p:nvPr/>
        </p:nvSpPr>
        <p:spPr bwMode="auto">
          <a:xfrm flipH="1">
            <a:off x="4499992" y="2698273"/>
            <a:ext cx="2053210" cy="1713670"/>
          </a:xfrm>
          <a:prstGeom prst="line">
            <a:avLst/>
          </a:prstGeom>
          <a:noFill/>
          <a:ln w="38100">
            <a:solidFill>
              <a:srgbClr val="64AA7A"/>
            </a:solidFill>
            <a:round/>
            <a:headEnd type="triangle" w="lg" len="lg"/>
            <a:tailEnd w="lg" len="lg"/>
          </a:ln>
          <a:extLst>
            <a:ext uri="{909E8E84-426E-40DD-AFC4-6F175D3DCCD1}">
              <a14:hiddenFill xmlns:a14="http://schemas.microsoft.com/office/drawing/2010/main">
                <a:noFill/>
              </a14:hiddenFill>
            </a:ext>
          </a:extLst>
        </p:spPr>
        <p:txBody>
          <a:bodyPr/>
          <a:lstStyle/>
          <a:p>
            <a:pPr>
              <a:defRPr/>
            </a:pPr>
            <a:endParaRPr lang="en-GB"/>
          </a:p>
        </p:txBody>
      </p:sp>
      <p:sp>
        <p:nvSpPr>
          <p:cNvPr id="59407" name="TextBox 24">
            <a:extLst>
              <a:ext uri="{FF2B5EF4-FFF2-40B4-BE49-F238E27FC236}">
                <a16:creationId xmlns:a16="http://schemas.microsoft.com/office/drawing/2014/main" id="{62FF8E8D-89FC-47A2-BD32-DBFE277A40B3}"/>
              </a:ext>
            </a:extLst>
          </p:cNvPr>
          <p:cNvSpPr txBox="1">
            <a:spLocks noChangeArrowheads="1"/>
          </p:cNvSpPr>
          <p:nvPr/>
        </p:nvSpPr>
        <p:spPr bwMode="auto">
          <a:xfrm>
            <a:off x="3086045" y="2003371"/>
            <a:ext cx="1912937" cy="369887"/>
          </a:xfrm>
          <a:prstGeom prst="rect">
            <a:avLst/>
          </a:prstGeom>
          <a:solidFill>
            <a:srgbClr val="DA0033"/>
          </a:solidFill>
          <a:ln>
            <a:noFill/>
          </a:ln>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dirty="0">
                <a:solidFill>
                  <a:schemeClr val="accent1">
                    <a:lumMod val="60000"/>
                    <a:lumOff val="40000"/>
                  </a:schemeClr>
                </a:solidFill>
              </a:rPr>
              <a:t> Payment in full</a:t>
            </a:r>
          </a:p>
        </p:txBody>
      </p:sp>
      <p:sp>
        <p:nvSpPr>
          <p:cNvPr id="59408" name="TextBox 25">
            <a:extLst>
              <a:ext uri="{FF2B5EF4-FFF2-40B4-BE49-F238E27FC236}">
                <a16:creationId xmlns:a16="http://schemas.microsoft.com/office/drawing/2014/main" id="{D3BB90FC-F624-46B4-8941-2147E742DE2A}"/>
              </a:ext>
            </a:extLst>
          </p:cNvPr>
          <p:cNvSpPr txBox="1">
            <a:spLocks noChangeArrowheads="1"/>
          </p:cNvSpPr>
          <p:nvPr/>
        </p:nvSpPr>
        <p:spPr bwMode="auto">
          <a:xfrm rot="19235910">
            <a:off x="5217615" y="3706690"/>
            <a:ext cx="1826670" cy="646331"/>
          </a:xfrm>
          <a:prstGeom prst="rect">
            <a:avLst/>
          </a:prstGeom>
          <a:solidFill>
            <a:srgbClr val="DA0033"/>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dirty="0">
                <a:solidFill>
                  <a:schemeClr val="accent1">
                    <a:lumMod val="60000"/>
                    <a:lumOff val="40000"/>
                  </a:schemeClr>
                </a:solidFill>
              </a:rPr>
              <a:t>Regular payments</a:t>
            </a:r>
          </a:p>
        </p:txBody>
      </p:sp>
      <p:sp>
        <p:nvSpPr>
          <p:cNvPr id="3" name="Slide Number Placeholder 2">
            <a:extLst>
              <a:ext uri="{FF2B5EF4-FFF2-40B4-BE49-F238E27FC236}">
                <a16:creationId xmlns:a16="http://schemas.microsoft.com/office/drawing/2014/main" id="{ED4D166C-8CCA-4985-BCF5-5CC04DBA9864}"/>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2C6CD961-A19F-469C-AE2D-BE7D9570CB35}" type="slidenum">
              <a:rPr lang="en-GB" altLang="en-US">
                <a:solidFill>
                  <a:schemeClr val="bg1"/>
                </a:solidFill>
              </a:rPr>
              <a:pPr/>
              <a:t>26</a:t>
            </a:fld>
            <a:endParaRPr lang="en-GB" altLang="en-US">
              <a:solidFill>
                <a:schemeClr val="bg1"/>
              </a:solidFill>
            </a:endParaRPr>
          </a:p>
        </p:txBody>
      </p:sp>
      <p:sp>
        <p:nvSpPr>
          <p:cNvPr id="18" name="Line 12">
            <a:extLst>
              <a:ext uri="{FF2B5EF4-FFF2-40B4-BE49-F238E27FC236}">
                <a16:creationId xmlns:a16="http://schemas.microsoft.com/office/drawing/2014/main" id="{A10661AE-7A36-4D6D-BA73-D3D04D3B908C}"/>
              </a:ext>
            </a:extLst>
          </p:cNvPr>
          <p:cNvSpPr>
            <a:spLocks noChangeShapeType="1"/>
          </p:cNvSpPr>
          <p:nvPr/>
        </p:nvSpPr>
        <p:spPr bwMode="auto">
          <a:xfrm flipV="1">
            <a:off x="2268953" y="2206673"/>
            <a:ext cx="817092" cy="0"/>
          </a:xfrm>
          <a:prstGeom prst="line">
            <a:avLst/>
          </a:prstGeom>
          <a:noFill/>
          <a:ln w="38100">
            <a:solidFill>
              <a:schemeClr val="accent1">
                <a:lumMod val="75000"/>
              </a:schemeClr>
            </a:solidFill>
            <a:round/>
            <a:headEnd type="triangle" w="lg" len="lg"/>
            <a:tailEnd/>
          </a:ln>
          <a:extLst>
            <a:ext uri="{909E8E84-426E-40DD-AFC4-6F175D3DCCD1}">
              <a14:hiddenFill xmlns:a14="http://schemas.microsoft.com/office/drawing/2010/main">
                <a:noFill/>
              </a14:hiddenFill>
            </a:ext>
          </a:extLst>
        </p:spPr>
        <p:txBody>
          <a:bodyPr/>
          <a:lstStyle/>
          <a:p>
            <a:pPr>
              <a:defRPr/>
            </a:pPr>
            <a:endParaRPr lang="en-GB"/>
          </a:p>
        </p:txBody>
      </p:sp>
      <p:sp>
        <p:nvSpPr>
          <p:cNvPr id="22" name="TextBox 25">
            <a:extLst>
              <a:ext uri="{FF2B5EF4-FFF2-40B4-BE49-F238E27FC236}">
                <a16:creationId xmlns:a16="http://schemas.microsoft.com/office/drawing/2014/main" id="{1ABC63F2-5F8B-4548-A98D-BBF4855C50FB}"/>
              </a:ext>
            </a:extLst>
          </p:cNvPr>
          <p:cNvSpPr txBox="1">
            <a:spLocks noChangeArrowheads="1"/>
          </p:cNvSpPr>
          <p:nvPr/>
        </p:nvSpPr>
        <p:spPr bwMode="auto">
          <a:xfrm rot="2646481">
            <a:off x="1155898" y="3513211"/>
            <a:ext cx="1826670" cy="369332"/>
          </a:xfrm>
          <a:prstGeom prst="rect">
            <a:avLst/>
          </a:prstGeom>
          <a:solidFill>
            <a:srgbClr val="DA0033"/>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dirty="0">
                <a:solidFill>
                  <a:schemeClr val="accent1">
                    <a:lumMod val="60000"/>
                    <a:lumOff val="40000"/>
                  </a:schemeClr>
                </a:solidFill>
              </a:rPr>
              <a:t>Asset</a:t>
            </a:r>
          </a:p>
        </p:txBody>
      </p:sp>
      <p:sp>
        <p:nvSpPr>
          <p:cNvPr id="24" name="Line 12">
            <a:extLst>
              <a:ext uri="{FF2B5EF4-FFF2-40B4-BE49-F238E27FC236}">
                <a16:creationId xmlns:a16="http://schemas.microsoft.com/office/drawing/2014/main" id="{6D2AF820-8EB4-4A3D-A6D3-7D6F23445A4A}"/>
              </a:ext>
            </a:extLst>
          </p:cNvPr>
          <p:cNvSpPr>
            <a:spLocks noChangeShapeType="1"/>
          </p:cNvSpPr>
          <p:nvPr/>
        </p:nvSpPr>
        <p:spPr bwMode="auto">
          <a:xfrm flipH="1" flipV="1">
            <a:off x="1794965" y="2698272"/>
            <a:ext cx="1912938" cy="1713670"/>
          </a:xfrm>
          <a:prstGeom prst="line">
            <a:avLst/>
          </a:prstGeom>
          <a:noFill/>
          <a:ln w="38100">
            <a:solidFill>
              <a:srgbClr val="64AA7A"/>
            </a:solidFill>
            <a:round/>
            <a:headEnd type="triangle" w="lg" len="lg"/>
            <a:tailEnd w="lg" len="lg"/>
          </a:ln>
          <a:extLst>
            <a:ext uri="{909E8E84-426E-40DD-AFC4-6F175D3DCCD1}">
              <a14:hiddenFill xmlns:a14="http://schemas.microsoft.com/office/drawing/2010/main">
                <a:noFill/>
              </a14:hiddenFill>
            </a:ext>
          </a:extLst>
        </p:spPr>
        <p:txBody>
          <a:bodyPr/>
          <a:lstStyle/>
          <a:p>
            <a:pPr>
              <a:defRPr/>
            </a:pPr>
            <a:endParaRPr lang="en-GB"/>
          </a:p>
        </p:txBody>
      </p:sp>
    </p:spTree>
    <p:extLst>
      <p:ext uri="{BB962C8B-B14F-4D97-AF65-F5344CB8AC3E}">
        <p14:creationId xmlns:p14="http://schemas.microsoft.com/office/powerpoint/2010/main" val="336714739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940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41987"/>
                                        </p:tgtEl>
                                        <p:attrNameLst>
                                          <p:attrName>style.visibility</p:attrName>
                                        </p:attrNameLst>
                                      </p:cBhvr>
                                      <p:to>
                                        <p:strVal val="visible"/>
                                      </p:to>
                                    </p:set>
                                    <p:animEffect transition="in" filter="circle(in)">
                                      <p:cBhvr>
                                        <p:cTn id="11" dur="2000"/>
                                        <p:tgtEl>
                                          <p:spTgt spid="41987"/>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59404"/>
                                        </p:tgtEl>
                                        <p:attrNameLst>
                                          <p:attrName>style.visibility</p:attrName>
                                        </p:attrNameLst>
                                      </p:cBhvr>
                                      <p:to>
                                        <p:strVal val="visible"/>
                                      </p:to>
                                    </p:set>
                                    <p:animEffect transition="in" filter="circle(in)">
                                      <p:cBhvr>
                                        <p:cTn id="16" dur="2000"/>
                                        <p:tgtEl>
                                          <p:spTgt spid="59404"/>
                                        </p:tgtEl>
                                      </p:cBhvr>
                                    </p:animEffect>
                                  </p:childTnLst>
                                </p:cTn>
                              </p:par>
                              <p:par>
                                <p:cTn id="17" presetID="6" presetClass="entr" presetSubtype="16" fill="hold" grpId="0" nodeType="withEffect">
                                  <p:stCondLst>
                                    <p:cond delay="0"/>
                                  </p:stCondLst>
                                  <p:childTnLst>
                                    <p:set>
                                      <p:cBhvr>
                                        <p:cTn id="18" dur="1" fill="hold">
                                          <p:stCondLst>
                                            <p:cond delay="0"/>
                                          </p:stCondLst>
                                        </p:cTn>
                                        <p:tgtEl>
                                          <p:spTgt spid="40972"/>
                                        </p:tgtEl>
                                        <p:attrNameLst>
                                          <p:attrName>style.visibility</p:attrName>
                                        </p:attrNameLst>
                                      </p:cBhvr>
                                      <p:to>
                                        <p:strVal val="visible"/>
                                      </p:to>
                                    </p:set>
                                    <p:animEffect transition="in" filter="circle(in)">
                                      <p:cBhvr>
                                        <p:cTn id="19" dur="2000"/>
                                        <p:tgtEl>
                                          <p:spTgt spid="40972"/>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41988"/>
                                        </p:tgtEl>
                                        <p:attrNameLst>
                                          <p:attrName>style.visibility</p:attrName>
                                        </p:attrNameLst>
                                      </p:cBhvr>
                                      <p:to>
                                        <p:strVal val="visible"/>
                                      </p:to>
                                    </p:set>
                                    <p:animEffect transition="in" filter="circle(in)">
                                      <p:cBhvr>
                                        <p:cTn id="22" dur="2000"/>
                                        <p:tgtEl>
                                          <p:spTgt spid="41988"/>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59407"/>
                                        </p:tgtEl>
                                        <p:attrNameLst>
                                          <p:attrName>style.visibility</p:attrName>
                                        </p:attrNameLst>
                                      </p:cBhvr>
                                      <p:to>
                                        <p:strVal val="visible"/>
                                      </p:to>
                                    </p:set>
                                    <p:animEffect transition="in" filter="circle(in)">
                                      <p:cBhvr>
                                        <p:cTn id="27" dur="2000"/>
                                        <p:tgtEl>
                                          <p:spTgt spid="59407"/>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18"/>
                                        </p:tgtEl>
                                        <p:attrNameLst>
                                          <p:attrName>style.visibility</p:attrName>
                                        </p:attrNameLst>
                                      </p:cBhvr>
                                      <p:to>
                                        <p:strVal val="visible"/>
                                      </p:to>
                                    </p:set>
                                    <p:animEffect transition="in" filter="circle(in)">
                                      <p:cBhvr>
                                        <p:cTn id="30" dur="2000"/>
                                        <p:tgtEl>
                                          <p:spTgt spid="18"/>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circle(in)">
                                      <p:cBhvr>
                                        <p:cTn id="35" dur="2000"/>
                                        <p:tgtEl>
                                          <p:spTgt spid="22"/>
                                        </p:tgtEl>
                                      </p:cBhvr>
                                    </p:animEffect>
                                  </p:childTnLst>
                                </p:cTn>
                              </p:par>
                              <p:par>
                                <p:cTn id="36" presetID="6" presetClass="entr" presetSubtype="16" fill="hold" grpId="0" nodeType="with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circle(in)">
                                      <p:cBhvr>
                                        <p:cTn id="38" dur="2000"/>
                                        <p:tgtEl>
                                          <p:spTgt spid="24"/>
                                        </p:tgtEl>
                                      </p:cBhvr>
                                    </p:animEffect>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grpId="0" nodeType="clickEffect">
                                  <p:stCondLst>
                                    <p:cond delay="0"/>
                                  </p:stCondLst>
                                  <p:childTnLst>
                                    <p:set>
                                      <p:cBhvr>
                                        <p:cTn id="42" dur="1" fill="hold">
                                          <p:stCondLst>
                                            <p:cond delay="0"/>
                                          </p:stCondLst>
                                        </p:cTn>
                                        <p:tgtEl>
                                          <p:spTgt spid="41986"/>
                                        </p:tgtEl>
                                        <p:attrNameLst>
                                          <p:attrName>style.visibility</p:attrName>
                                        </p:attrNameLst>
                                      </p:cBhvr>
                                      <p:to>
                                        <p:strVal val="visible"/>
                                      </p:to>
                                    </p:set>
                                    <p:animEffect transition="in" filter="circle(in)">
                                      <p:cBhvr>
                                        <p:cTn id="43" dur="2000"/>
                                        <p:tgtEl>
                                          <p:spTgt spid="41986"/>
                                        </p:tgtEl>
                                      </p:cBhvr>
                                    </p:animEffect>
                                  </p:childTnLst>
                                </p:cTn>
                              </p:par>
                            </p:childTnLst>
                          </p:cTn>
                        </p:par>
                      </p:childTnLst>
                    </p:cTn>
                  </p:par>
                  <p:par>
                    <p:cTn id="44" fill="hold">
                      <p:stCondLst>
                        <p:cond delay="indefinite"/>
                      </p:stCondLst>
                      <p:childTnLst>
                        <p:par>
                          <p:cTn id="45" fill="hold">
                            <p:stCondLst>
                              <p:cond delay="0"/>
                            </p:stCondLst>
                            <p:childTnLst>
                              <p:par>
                                <p:cTn id="46" presetID="6" presetClass="entr" presetSubtype="16" fill="hold" grpId="0" nodeType="clickEffect">
                                  <p:stCondLst>
                                    <p:cond delay="0"/>
                                  </p:stCondLst>
                                  <p:childTnLst>
                                    <p:set>
                                      <p:cBhvr>
                                        <p:cTn id="47" dur="1" fill="hold">
                                          <p:stCondLst>
                                            <p:cond delay="0"/>
                                          </p:stCondLst>
                                        </p:cTn>
                                        <p:tgtEl>
                                          <p:spTgt spid="23"/>
                                        </p:tgtEl>
                                        <p:attrNameLst>
                                          <p:attrName>style.visibility</p:attrName>
                                        </p:attrNameLst>
                                      </p:cBhvr>
                                      <p:to>
                                        <p:strVal val="visible"/>
                                      </p:to>
                                    </p:set>
                                    <p:animEffect transition="in" filter="circle(in)">
                                      <p:cBhvr>
                                        <p:cTn id="48" dur="2000"/>
                                        <p:tgtEl>
                                          <p:spTgt spid="23"/>
                                        </p:tgtEl>
                                      </p:cBhvr>
                                    </p:animEffect>
                                  </p:childTnLst>
                                </p:cTn>
                              </p:par>
                              <p:par>
                                <p:cTn id="49" presetID="6" presetClass="entr" presetSubtype="16" fill="hold" grpId="0" nodeType="withEffect">
                                  <p:stCondLst>
                                    <p:cond delay="0"/>
                                  </p:stCondLst>
                                  <p:childTnLst>
                                    <p:set>
                                      <p:cBhvr>
                                        <p:cTn id="50" dur="1" fill="hold">
                                          <p:stCondLst>
                                            <p:cond delay="0"/>
                                          </p:stCondLst>
                                        </p:cTn>
                                        <p:tgtEl>
                                          <p:spTgt spid="59408"/>
                                        </p:tgtEl>
                                        <p:attrNameLst>
                                          <p:attrName>style.visibility</p:attrName>
                                        </p:attrNameLst>
                                      </p:cBhvr>
                                      <p:to>
                                        <p:strVal val="visible"/>
                                      </p:to>
                                    </p:set>
                                    <p:animEffect transition="in" filter="circle(in)">
                                      <p:cBhvr>
                                        <p:cTn id="51" dur="2000"/>
                                        <p:tgtEl>
                                          <p:spTgt spid="594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animBg="1"/>
      <p:bldP spid="41987" grpId="0" animBg="1"/>
      <p:bldP spid="41988" grpId="0" animBg="1"/>
      <p:bldP spid="40972" grpId="0" animBg="1"/>
      <p:bldP spid="59400" grpId="0" animBg="1"/>
      <p:bldP spid="59404" grpId="0" animBg="1"/>
      <p:bldP spid="23" grpId="0" animBg="1"/>
      <p:bldP spid="59407" grpId="0" animBg="1"/>
      <p:bldP spid="59408" grpId="0" animBg="1"/>
      <p:bldP spid="18" grpId="0" animBg="1"/>
      <p:bldP spid="22" grpId="0" animBg="1"/>
      <p:bldP spid="2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372567F6-BBD8-4747-93FF-532E4C3C49D8}"/>
              </a:ext>
            </a:extLst>
          </p:cNvPr>
          <p:cNvSpPr>
            <a:spLocks noGrp="1" noChangeArrowheads="1"/>
          </p:cNvSpPr>
          <p:nvPr>
            <p:ph type="title"/>
          </p:nvPr>
        </p:nvSpPr>
        <p:spPr>
          <a:xfrm>
            <a:off x="865188" y="224630"/>
            <a:ext cx="6345237" cy="709613"/>
          </a:xfrm>
        </p:spPr>
        <p:txBody>
          <a:bodyPr>
            <a:normAutofit fontScale="90000"/>
          </a:bodyPr>
          <a:lstStyle/>
          <a:p>
            <a:pPr algn="ctr"/>
            <a:endParaRPr lang="en-GB" altLang="en-US" b="1" dirty="0">
              <a:latin typeface="Calibri" panose="020F0502020204030204" pitchFamily="34" charset="0"/>
              <a:cs typeface="Calibri" panose="020F0502020204030204" pitchFamily="34" charset="0"/>
            </a:endParaRPr>
          </a:p>
        </p:txBody>
      </p:sp>
      <p:sp>
        <p:nvSpPr>
          <p:cNvPr id="58371" name="Rectangle 4">
            <a:extLst>
              <a:ext uri="{FF2B5EF4-FFF2-40B4-BE49-F238E27FC236}">
                <a16:creationId xmlns:a16="http://schemas.microsoft.com/office/drawing/2014/main" id="{4F6DCAB9-5B74-437B-BAE3-E594D140D804}"/>
              </a:ext>
            </a:extLst>
          </p:cNvPr>
          <p:cNvSpPr>
            <a:spLocks noChangeArrowheads="1"/>
          </p:cNvSpPr>
          <p:nvPr/>
        </p:nvSpPr>
        <p:spPr bwMode="auto">
          <a:xfrm>
            <a:off x="467544" y="923632"/>
            <a:ext cx="7772400" cy="4233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Tx/>
              <a:buNone/>
            </a:pPr>
            <a:endParaRPr kumimoji="1" lang="en-GB" altLang="en-US" sz="2800" dirty="0">
              <a:solidFill>
                <a:schemeClr val="tx1"/>
              </a:solidFill>
              <a:latin typeface="Calibri" panose="020F0502020204030204" pitchFamily="34" charset="0"/>
              <a:cs typeface="Calibri" panose="020F0502020204030204" pitchFamily="34" charset="0"/>
            </a:endParaRPr>
          </a:p>
          <a:p>
            <a:pPr eaLnBrk="1" hangingPunct="1">
              <a:spcBef>
                <a:spcPct val="20000"/>
              </a:spcBef>
              <a:buClrTx/>
              <a:buSzTx/>
              <a:buFontTx/>
              <a:buNone/>
            </a:pPr>
            <a:endParaRPr kumimoji="1" lang="en-GB" altLang="en-US" sz="2800" dirty="0">
              <a:solidFill>
                <a:schemeClr val="tx1"/>
              </a:solidFill>
              <a:latin typeface="Calibri" panose="020F0502020204030204" pitchFamily="34" charset="0"/>
              <a:cs typeface="Calibri" panose="020F0502020204030204" pitchFamily="34" charset="0"/>
            </a:endParaRPr>
          </a:p>
          <a:p>
            <a:pPr eaLnBrk="1" hangingPunct="1">
              <a:spcBef>
                <a:spcPct val="20000"/>
              </a:spcBef>
              <a:buClrTx/>
              <a:buSzTx/>
              <a:buFontTx/>
              <a:buChar char="•"/>
            </a:pPr>
            <a:r>
              <a:rPr kumimoji="1" lang="en-GB" altLang="en-US" sz="2800" dirty="0">
                <a:solidFill>
                  <a:schemeClr val="tx1"/>
                </a:solidFill>
                <a:latin typeface="Calibri" panose="020F0502020204030204" pitchFamily="34" charset="0"/>
                <a:cs typeface="Calibri" panose="020F0502020204030204" pitchFamily="34" charset="0"/>
              </a:rPr>
              <a:t> This is where the firm passes on its trade debtors to a debt factoring company</a:t>
            </a:r>
          </a:p>
          <a:p>
            <a:pPr eaLnBrk="1" hangingPunct="1">
              <a:spcBef>
                <a:spcPct val="20000"/>
              </a:spcBef>
              <a:buClrTx/>
              <a:buSzTx/>
              <a:buFontTx/>
              <a:buChar char="•"/>
            </a:pPr>
            <a:endParaRPr kumimoji="1" lang="en-GB" altLang="en-US" sz="2800" dirty="0">
              <a:solidFill>
                <a:schemeClr val="tx1"/>
              </a:solidFill>
              <a:latin typeface="Calibri" panose="020F0502020204030204" pitchFamily="34" charset="0"/>
              <a:cs typeface="Calibri" panose="020F0502020204030204" pitchFamily="34" charset="0"/>
            </a:endParaRPr>
          </a:p>
          <a:p>
            <a:pPr eaLnBrk="1" hangingPunct="1">
              <a:spcBef>
                <a:spcPct val="20000"/>
              </a:spcBef>
              <a:buClrTx/>
              <a:buSzTx/>
              <a:buFontTx/>
              <a:buChar char="•"/>
            </a:pPr>
            <a:r>
              <a:rPr kumimoji="1" lang="en-GB" altLang="en-US" sz="2800" dirty="0">
                <a:solidFill>
                  <a:schemeClr val="tx1"/>
                </a:solidFill>
                <a:latin typeface="Calibri" panose="020F0502020204030204" pitchFamily="34" charset="0"/>
                <a:cs typeface="Calibri" panose="020F0502020204030204" pitchFamily="34" charset="0"/>
              </a:rPr>
              <a:t> The debt factoring company will collect the debt and charge a fee (up to 20% or higher).  This speeds up the receipt of cash</a:t>
            </a:r>
          </a:p>
        </p:txBody>
      </p:sp>
      <p:sp>
        <p:nvSpPr>
          <p:cNvPr id="58372" name="Rectangle 2">
            <a:extLst>
              <a:ext uri="{FF2B5EF4-FFF2-40B4-BE49-F238E27FC236}">
                <a16:creationId xmlns:a16="http://schemas.microsoft.com/office/drawing/2014/main" id="{B8AC53BA-F551-40C4-9137-659C63990CE6}"/>
              </a:ext>
            </a:extLst>
          </p:cNvPr>
          <p:cNvSpPr txBox="1">
            <a:spLocks noChangeArrowheads="1"/>
          </p:cNvSpPr>
          <p:nvPr/>
        </p:nvSpPr>
        <p:spPr bwMode="gray">
          <a:xfrm>
            <a:off x="865188" y="224630"/>
            <a:ext cx="6048375"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bg1"/>
                </a:solidFill>
                <a:cs typeface="Calibri" panose="020F0502020204030204" pitchFamily="34" charset="0"/>
              </a:rPr>
              <a:t>Debt factoring - 1</a:t>
            </a:r>
          </a:p>
        </p:txBody>
      </p:sp>
      <p:sp>
        <p:nvSpPr>
          <p:cNvPr id="2" name="Slide Number Placeholder 1">
            <a:extLst>
              <a:ext uri="{FF2B5EF4-FFF2-40B4-BE49-F238E27FC236}">
                <a16:creationId xmlns:a16="http://schemas.microsoft.com/office/drawing/2014/main" id="{AECF7581-CFBB-4603-9E2D-C86920CB2EF6}"/>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870EC63-0F28-47D3-BBD0-B2654DA1AFB2}" type="slidenum">
              <a:rPr lang="en-GB" altLang="en-US">
                <a:solidFill>
                  <a:schemeClr val="bg1"/>
                </a:solidFill>
              </a:rPr>
              <a:pPr/>
              <a:t>27</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37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58371">
                                            <p:txEl>
                                              <p:pRg st="2" end="2"/>
                                            </p:txEl>
                                          </p:spTgt>
                                        </p:tgtEl>
                                        <p:attrNameLst>
                                          <p:attrName>style.visibility</p:attrName>
                                        </p:attrNameLst>
                                      </p:cBhvr>
                                      <p:to>
                                        <p:strVal val="visible"/>
                                      </p:to>
                                    </p:set>
                                    <p:animEffect transition="in" filter="circle(in)">
                                      <p:cBhvr>
                                        <p:cTn id="11" dur="2000"/>
                                        <p:tgtEl>
                                          <p:spTgt spid="58371">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8371">
                                            <p:txEl>
                                              <p:pRg st="4" end="4"/>
                                            </p:txEl>
                                          </p:spTgt>
                                        </p:tgtEl>
                                        <p:attrNameLst>
                                          <p:attrName>style.visibility</p:attrName>
                                        </p:attrNameLst>
                                      </p:cBhvr>
                                      <p:to>
                                        <p:strVal val="visible"/>
                                      </p:to>
                                    </p:set>
                                    <p:animEffect transition="in" filter="circle(in)">
                                      <p:cBhvr>
                                        <p:cTn id="16" dur="2000"/>
                                        <p:tgtEl>
                                          <p:spTgt spid="583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a:extLst>
              <a:ext uri="{FF2B5EF4-FFF2-40B4-BE49-F238E27FC236}">
                <a16:creationId xmlns:a16="http://schemas.microsoft.com/office/drawing/2014/main" id="{9FFAF14A-A3F4-4BDA-9A12-BFCC4128079F}"/>
              </a:ext>
            </a:extLst>
          </p:cNvPr>
          <p:cNvSpPr txBox="1">
            <a:spLocks noChangeArrowheads="1"/>
          </p:cNvSpPr>
          <p:nvPr/>
        </p:nvSpPr>
        <p:spPr bwMode="auto">
          <a:xfrm>
            <a:off x="3133065" y="4136231"/>
            <a:ext cx="1828800" cy="1131887"/>
          </a:xfrm>
          <a:prstGeom prst="rect">
            <a:avLst/>
          </a:prstGeom>
          <a:solidFill>
            <a:schemeClr val="accent1">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rgbClr val="FFFF00"/>
                </a:solidFill>
                <a:latin typeface="Comic Sans MS" panose="030F0702030302020204" pitchFamily="66" charset="0"/>
              </a:rPr>
              <a:t>Factor</a:t>
            </a:r>
          </a:p>
        </p:txBody>
      </p:sp>
      <p:sp>
        <p:nvSpPr>
          <p:cNvPr id="41987" name="Text Box 3">
            <a:extLst>
              <a:ext uri="{FF2B5EF4-FFF2-40B4-BE49-F238E27FC236}">
                <a16:creationId xmlns:a16="http://schemas.microsoft.com/office/drawing/2014/main" id="{0012013B-2EBC-4031-8D85-52D0BC801F67}"/>
              </a:ext>
            </a:extLst>
          </p:cNvPr>
          <p:cNvSpPr txBox="1">
            <a:spLocks noChangeArrowheads="1"/>
          </p:cNvSpPr>
          <p:nvPr/>
        </p:nvSpPr>
        <p:spPr bwMode="auto">
          <a:xfrm>
            <a:off x="1144348" y="1359745"/>
            <a:ext cx="1676400" cy="1133475"/>
          </a:xfrm>
          <a:prstGeom prst="rect">
            <a:avLst/>
          </a:prstGeom>
          <a:solidFill>
            <a:schemeClr val="accent1">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rgbClr val="FFFF00"/>
                </a:solidFill>
                <a:latin typeface="Comic Sans MS" panose="030F0702030302020204" pitchFamily="66" charset="0"/>
              </a:rPr>
              <a:t>Supplier</a:t>
            </a:r>
          </a:p>
        </p:txBody>
      </p:sp>
      <p:sp>
        <p:nvSpPr>
          <p:cNvPr id="41988" name="Text Box 4">
            <a:extLst>
              <a:ext uri="{FF2B5EF4-FFF2-40B4-BE49-F238E27FC236}">
                <a16:creationId xmlns:a16="http://schemas.microsoft.com/office/drawing/2014/main" id="{8D30FC4F-830D-4499-8F72-6E2595DB48A5}"/>
              </a:ext>
            </a:extLst>
          </p:cNvPr>
          <p:cNvSpPr txBox="1">
            <a:spLocks noChangeArrowheads="1"/>
          </p:cNvSpPr>
          <p:nvPr/>
        </p:nvSpPr>
        <p:spPr bwMode="auto">
          <a:xfrm>
            <a:off x="5208588" y="1359745"/>
            <a:ext cx="1981200" cy="1258887"/>
          </a:xfrm>
          <a:prstGeom prst="rect">
            <a:avLst/>
          </a:prstGeom>
          <a:solidFill>
            <a:schemeClr val="accent1">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rgbClr val="FFFF00"/>
                </a:solidFill>
                <a:latin typeface="Comic Sans MS" panose="030F0702030302020204" pitchFamily="66" charset="0"/>
              </a:rPr>
              <a:t>Customer</a:t>
            </a:r>
          </a:p>
        </p:txBody>
      </p:sp>
      <p:sp>
        <p:nvSpPr>
          <p:cNvPr id="40967" name="Line 7">
            <a:extLst>
              <a:ext uri="{FF2B5EF4-FFF2-40B4-BE49-F238E27FC236}">
                <a16:creationId xmlns:a16="http://schemas.microsoft.com/office/drawing/2014/main" id="{DEFAD343-52E2-437D-BE02-D2AA66F03455}"/>
              </a:ext>
            </a:extLst>
          </p:cNvPr>
          <p:cNvSpPr>
            <a:spLocks noChangeShapeType="1"/>
          </p:cNvSpPr>
          <p:nvPr/>
        </p:nvSpPr>
        <p:spPr bwMode="auto">
          <a:xfrm flipV="1">
            <a:off x="1954212" y="2493219"/>
            <a:ext cx="38066" cy="2193724"/>
          </a:xfrm>
          <a:prstGeom prst="line">
            <a:avLst/>
          </a:prstGeom>
          <a:noFill/>
          <a:ln w="50800">
            <a:solidFill>
              <a:schemeClr val="accent1">
                <a:lumMod val="60000"/>
                <a:lumOff val="40000"/>
              </a:schemeClr>
            </a:solidFill>
            <a:prstDash val="dash"/>
            <a:round/>
            <a:headEnd/>
            <a:tailEnd type="triangle" w="med" len="med"/>
          </a:ln>
          <a:extLst>
            <a:ext uri="{909E8E84-426E-40DD-AFC4-6F175D3DCCD1}">
              <a14:hiddenFill xmlns:a14="http://schemas.microsoft.com/office/drawing/2010/main">
                <a:noFill/>
              </a14:hiddenFill>
            </a:ext>
          </a:extLst>
        </p:spPr>
        <p:txBody>
          <a:bodyPr/>
          <a:lstStyle/>
          <a:p>
            <a:pPr>
              <a:defRPr/>
            </a:pPr>
            <a:endParaRPr lang="en-GB"/>
          </a:p>
        </p:txBody>
      </p:sp>
      <p:sp>
        <p:nvSpPr>
          <p:cNvPr id="40970" name="Text Box 10">
            <a:extLst>
              <a:ext uri="{FF2B5EF4-FFF2-40B4-BE49-F238E27FC236}">
                <a16:creationId xmlns:a16="http://schemas.microsoft.com/office/drawing/2014/main" id="{07F96C4A-8A07-4CF8-B490-839F3BDE4AEB}"/>
              </a:ext>
            </a:extLst>
          </p:cNvPr>
          <p:cNvSpPr txBox="1">
            <a:spLocks noChangeArrowheads="1"/>
          </p:cNvSpPr>
          <p:nvPr/>
        </p:nvSpPr>
        <p:spPr bwMode="auto">
          <a:xfrm>
            <a:off x="2590800" y="3200400"/>
            <a:ext cx="990600" cy="9144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US" altLang="en-US" b="1">
                <a:solidFill>
                  <a:schemeClr val="bg1"/>
                </a:solidFill>
                <a:latin typeface="Comic Sans MS" panose="030F0702030302020204" pitchFamily="66" charset="0"/>
              </a:rPr>
              <a:t>80%</a:t>
            </a:r>
          </a:p>
          <a:p>
            <a:r>
              <a:rPr lang="en-US" altLang="en-US" b="1">
                <a:solidFill>
                  <a:schemeClr val="bg1"/>
                </a:solidFill>
                <a:latin typeface="Comic Sans MS" panose="030F0702030302020204" pitchFamily="66" charset="0"/>
              </a:rPr>
              <a:t>Invoice value</a:t>
            </a:r>
          </a:p>
        </p:txBody>
      </p:sp>
      <p:sp>
        <p:nvSpPr>
          <p:cNvPr id="40972" name="Line 12">
            <a:extLst>
              <a:ext uri="{FF2B5EF4-FFF2-40B4-BE49-F238E27FC236}">
                <a16:creationId xmlns:a16="http://schemas.microsoft.com/office/drawing/2014/main" id="{28EF839D-5E8A-4087-BA6C-20F62F37032A}"/>
              </a:ext>
            </a:extLst>
          </p:cNvPr>
          <p:cNvSpPr>
            <a:spLocks noChangeShapeType="1"/>
          </p:cNvSpPr>
          <p:nvPr/>
        </p:nvSpPr>
        <p:spPr bwMode="auto">
          <a:xfrm flipH="1" flipV="1">
            <a:off x="2820747" y="2093316"/>
            <a:ext cx="2327315" cy="0"/>
          </a:xfrm>
          <a:prstGeom prst="line">
            <a:avLst/>
          </a:prstGeom>
          <a:noFill/>
          <a:ln w="38100">
            <a:solidFill>
              <a:schemeClr val="accent1">
                <a:lumMod val="75000"/>
              </a:schemeClr>
            </a:solidFill>
            <a:round/>
            <a:headEnd type="triangle" w="lg" len="lg"/>
            <a:tailEnd/>
          </a:ln>
          <a:extLst>
            <a:ext uri="{909E8E84-426E-40DD-AFC4-6F175D3DCCD1}">
              <a14:hiddenFill xmlns:a14="http://schemas.microsoft.com/office/drawing/2010/main">
                <a:noFill/>
              </a14:hiddenFill>
            </a:ext>
          </a:extLst>
        </p:spPr>
        <p:txBody>
          <a:bodyPr/>
          <a:lstStyle/>
          <a:p>
            <a:pPr>
              <a:defRPr/>
            </a:pPr>
            <a:endParaRPr lang="en-GB"/>
          </a:p>
        </p:txBody>
      </p:sp>
      <p:sp>
        <p:nvSpPr>
          <p:cNvPr id="59400" name="Rectangle 2">
            <a:extLst>
              <a:ext uri="{FF2B5EF4-FFF2-40B4-BE49-F238E27FC236}">
                <a16:creationId xmlns:a16="http://schemas.microsoft.com/office/drawing/2014/main" id="{75E810A9-4FD4-4D08-A68D-CCF300C154F8}"/>
              </a:ext>
            </a:extLst>
          </p:cNvPr>
          <p:cNvSpPr txBox="1">
            <a:spLocks noChangeArrowheads="1"/>
          </p:cNvSpPr>
          <p:nvPr/>
        </p:nvSpPr>
        <p:spPr bwMode="gray">
          <a:xfrm>
            <a:off x="1155199" y="221820"/>
            <a:ext cx="6048375"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bg1"/>
                </a:solidFill>
                <a:cs typeface="Calibri" panose="020F0502020204030204" pitchFamily="34" charset="0"/>
              </a:rPr>
              <a:t>Debt factoring - 2</a:t>
            </a:r>
          </a:p>
        </p:txBody>
      </p:sp>
      <p:sp>
        <p:nvSpPr>
          <p:cNvPr id="19" name="Line 8">
            <a:extLst>
              <a:ext uri="{FF2B5EF4-FFF2-40B4-BE49-F238E27FC236}">
                <a16:creationId xmlns:a16="http://schemas.microsoft.com/office/drawing/2014/main" id="{693B4D2B-3D29-42AE-8E5D-C56CCB720563}"/>
              </a:ext>
            </a:extLst>
          </p:cNvPr>
          <p:cNvSpPr>
            <a:spLocks noChangeShapeType="1"/>
          </p:cNvSpPr>
          <p:nvPr/>
        </p:nvSpPr>
        <p:spPr bwMode="auto">
          <a:xfrm flipH="1">
            <a:off x="1954212" y="4772278"/>
            <a:ext cx="1178853" cy="0"/>
          </a:xfrm>
          <a:prstGeom prst="line">
            <a:avLst/>
          </a:prstGeom>
          <a:noFill/>
          <a:ln w="50800">
            <a:solidFill>
              <a:schemeClr val="accent1">
                <a:lumMod val="60000"/>
                <a:lumOff val="40000"/>
              </a:schemeClr>
            </a:solidFill>
            <a:prstDash val="dash"/>
            <a:round/>
            <a:headEnd/>
            <a:tailEnd type="triangle"/>
          </a:ln>
          <a:extLst>
            <a:ext uri="{909E8E84-426E-40DD-AFC4-6F175D3DCCD1}">
              <a14:hiddenFill xmlns:a14="http://schemas.microsoft.com/office/drawing/2010/main">
                <a:noFill/>
              </a14:hiddenFill>
            </a:ext>
          </a:extLst>
        </p:spPr>
        <p:txBody>
          <a:bodyPr/>
          <a:lstStyle/>
          <a:p>
            <a:pPr>
              <a:defRPr/>
            </a:pPr>
            <a:endParaRPr lang="en-GB"/>
          </a:p>
        </p:txBody>
      </p:sp>
      <p:sp>
        <p:nvSpPr>
          <p:cNvPr id="20" name="Line 7">
            <a:extLst>
              <a:ext uri="{FF2B5EF4-FFF2-40B4-BE49-F238E27FC236}">
                <a16:creationId xmlns:a16="http://schemas.microsoft.com/office/drawing/2014/main" id="{C9385F6A-1A41-471C-B1E2-8A109EA39275}"/>
              </a:ext>
            </a:extLst>
          </p:cNvPr>
          <p:cNvSpPr>
            <a:spLocks noChangeShapeType="1"/>
          </p:cNvSpPr>
          <p:nvPr/>
        </p:nvSpPr>
        <p:spPr bwMode="auto">
          <a:xfrm flipH="1">
            <a:off x="6444208" y="2618632"/>
            <a:ext cx="0" cy="1925638"/>
          </a:xfrm>
          <a:prstGeom prst="line">
            <a:avLst/>
          </a:prstGeom>
          <a:noFill/>
          <a:ln w="50800">
            <a:solidFill>
              <a:schemeClr val="accent1">
                <a:lumMod val="60000"/>
                <a:lumOff val="40000"/>
              </a:schemeClr>
            </a:solidFill>
            <a:prstDash val="dash"/>
            <a:round/>
            <a:headEnd w="lg" len="lg"/>
            <a:tailEnd type="triangle" w="med" len="med"/>
          </a:ln>
          <a:extLst>
            <a:ext uri="{909E8E84-426E-40DD-AFC4-6F175D3DCCD1}">
              <a14:hiddenFill xmlns:a14="http://schemas.microsoft.com/office/drawing/2010/main">
                <a:noFill/>
              </a14:hiddenFill>
            </a:ext>
          </a:extLst>
        </p:spPr>
        <p:txBody>
          <a:bodyPr/>
          <a:lstStyle/>
          <a:p>
            <a:pPr>
              <a:defRPr/>
            </a:pPr>
            <a:endParaRPr lang="en-GB"/>
          </a:p>
        </p:txBody>
      </p:sp>
      <p:sp>
        <p:nvSpPr>
          <p:cNvPr id="21" name="Line 8">
            <a:extLst>
              <a:ext uri="{FF2B5EF4-FFF2-40B4-BE49-F238E27FC236}">
                <a16:creationId xmlns:a16="http://schemas.microsoft.com/office/drawing/2014/main" id="{AAF896D1-D9B9-4FF1-8818-9C5158B897E5}"/>
              </a:ext>
            </a:extLst>
          </p:cNvPr>
          <p:cNvSpPr>
            <a:spLocks noChangeShapeType="1"/>
          </p:cNvSpPr>
          <p:nvPr/>
        </p:nvSpPr>
        <p:spPr bwMode="auto">
          <a:xfrm flipH="1">
            <a:off x="4998984" y="4558989"/>
            <a:ext cx="1408113" cy="23813"/>
          </a:xfrm>
          <a:prstGeom prst="line">
            <a:avLst/>
          </a:prstGeom>
          <a:noFill/>
          <a:ln w="50800">
            <a:solidFill>
              <a:schemeClr val="accent1">
                <a:lumMod val="60000"/>
                <a:lumOff val="40000"/>
              </a:schemeClr>
            </a:solidFill>
            <a:prstDash val="dash"/>
            <a:round/>
            <a:headEnd/>
            <a:tailEnd type="triangle"/>
          </a:ln>
          <a:extLst>
            <a:ext uri="{909E8E84-426E-40DD-AFC4-6F175D3DCCD1}">
              <a14:hiddenFill xmlns:a14="http://schemas.microsoft.com/office/drawing/2010/main">
                <a:noFill/>
              </a14:hiddenFill>
            </a:ext>
          </a:extLst>
        </p:spPr>
        <p:txBody>
          <a:bodyPr/>
          <a:lstStyle/>
          <a:p>
            <a:pPr>
              <a:defRPr/>
            </a:pPr>
            <a:endParaRPr lang="en-GB"/>
          </a:p>
        </p:txBody>
      </p:sp>
      <p:sp>
        <p:nvSpPr>
          <p:cNvPr id="59404" name="TextBox 1">
            <a:extLst>
              <a:ext uri="{FF2B5EF4-FFF2-40B4-BE49-F238E27FC236}">
                <a16:creationId xmlns:a16="http://schemas.microsoft.com/office/drawing/2014/main" id="{BEE13744-1847-4E1C-88BD-BB270D1E1065}"/>
              </a:ext>
            </a:extLst>
          </p:cNvPr>
          <p:cNvSpPr txBox="1">
            <a:spLocks noChangeArrowheads="1"/>
          </p:cNvSpPr>
          <p:nvPr/>
        </p:nvSpPr>
        <p:spPr bwMode="auto">
          <a:xfrm>
            <a:off x="2958186" y="1538759"/>
            <a:ext cx="1912937" cy="368300"/>
          </a:xfrm>
          <a:prstGeom prst="rect">
            <a:avLst/>
          </a:prstGeom>
          <a:solidFill>
            <a:srgbClr val="7030A0"/>
          </a:solidFill>
          <a:ln>
            <a:noFill/>
          </a:ln>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dirty="0">
                <a:solidFill>
                  <a:schemeClr val="bg1"/>
                </a:solidFill>
              </a:rPr>
              <a:t>Original invoice</a:t>
            </a:r>
          </a:p>
        </p:txBody>
      </p:sp>
      <p:sp>
        <p:nvSpPr>
          <p:cNvPr id="23" name="Line 12">
            <a:extLst>
              <a:ext uri="{FF2B5EF4-FFF2-40B4-BE49-F238E27FC236}">
                <a16:creationId xmlns:a16="http://schemas.microsoft.com/office/drawing/2014/main" id="{C8A568FA-F1D9-4383-A902-F62F928F666C}"/>
              </a:ext>
            </a:extLst>
          </p:cNvPr>
          <p:cNvSpPr>
            <a:spLocks noChangeShapeType="1"/>
          </p:cNvSpPr>
          <p:nvPr/>
        </p:nvSpPr>
        <p:spPr bwMode="auto">
          <a:xfrm flipH="1">
            <a:off x="4053740" y="2660849"/>
            <a:ext cx="1981201" cy="1469827"/>
          </a:xfrm>
          <a:prstGeom prst="line">
            <a:avLst/>
          </a:prstGeom>
          <a:noFill/>
          <a:ln w="38100">
            <a:solidFill>
              <a:srgbClr val="64AA7A"/>
            </a:solidFill>
            <a:round/>
            <a:headEnd type="triangle" w="lg" len="lg"/>
            <a:tailEnd w="lg" len="lg"/>
          </a:ln>
          <a:extLst>
            <a:ext uri="{909E8E84-426E-40DD-AFC4-6F175D3DCCD1}">
              <a14:hiddenFill xmlns:a14="http://schemas.microsoft.com/office/drawing/2010/main">
                <a:noFill/>
              </a14:hiddenFill>
            </a:ext>
          </a:extLst>
        </p:spPr>
        <p:txBody>
          <a:bodyPr/>
          <a:lstStyle/>
          <a:p>
            <a:pPr>
              <a:defRPr/>
            </a:pPr>
            <a:endParaRPr lang="en-GB"/>
          </a:p>
        </p:txBody>
      </p:sp>
      <p:sp>
        <p:nvSpPr>
          <p:cNvPr id="59406" name="TextBox 23">
            <a:extLst>
              <a:ext uri="{FF2B5EF4-FFF2-40B4-BE49-F238E27FC236}">
                <a16:creationId xmlns:a16="http://schemas.microsoft.com/office/drawing/2014/main" id="{424476A6-307C-4800-8B24-3A1A191B86BB}"/>
              </a:ext>
            </a:extLst>
          </p:cNvPr>
          <p:cNvSpPr txBox="1">
            <a:spLocks noChangeArrowheads="1"/>
          </p:cNvSpPr>
          <p:nvPr/>
        </p:nvSpPr>
        <p:spPr bwMode="auto">
          <a:xfrm rot="19372676">
            <a:off x="3498550" y="3173368"/>
            <a:ext cx="1914525" cy="368300"/>
          </a:xfrm>
          <a:prstGeom prst="rect">
            <a:avLst/>
          </a:prstGeom>
          <a:solidFill>
            <a:srgbClr val="7030A0"/>
          </a:solidFill>
          <a:ln>
            <a:noFill/>
          </a:ln>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dirty="0">
                <a:solidFill>
                  <a:schemeClr val="bg1"/>
                </a:solidFill>
              </a:rPr>
              <a:t>New  invoice</a:t>
            </a:r>
          </a:p>
        </p:txBody>
      </p:sp>
      <p:sp>
        <p:nvSpPr>
          <p:cNvPr id="59407" name="TextBox 24">
            <a:extLst>
              <a:ext uri="{FF2B5EF4-FFF2-40B4-BE49-F238E27FC236}">
                <a16:creationId xmlns:a16="http://schemas.microsoft.com/office/drawing/2014/main" id="{62FF8E8D-89FC-47A2-BD32-DBFE277A40B3}"/>
              </a:ext>
            </a:extLst>
          </p:cNvPr>
          <p:cNvSpPr txBox="1">
            <a:spLocks noChangeArrowheads="1"/>
          </p:cNvSpPr>
          <p:nvPr/>
        </p:nvSpPr>
        <p:spPr bwMode="auto">
          <a:xfrm>
            <a:off x="6560815" y="3287713"/>
            <a:ext cx="1912937" cy="369887"/>
          </a:xfrm>
          <a:prstGeom prst="rect">
            <a:avLst/>
          </a:prstGeom>
          <a:solidFill>
            <a:srgbClr val="DA0033"/>
          </a:solidFill>
          <a:ln>
            <a:noFill/>
          </a:ln>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dirty="0">
                <a:solidFill>
                  <a:schemeClr val="accent1">
                    <a:lumMod val="60000"/>
                    <a:lumOff val="40000"/>
                  </a:schemeClr>
                </a:solidFill>
              </a:rPr>
              <a:t>Full payment</a:t>
            </a:r>
          </a:p>
        </p:txBody>
      </p:sp>
      <p:sp>
        <p:nvSpPr>
          <p:cNvPr id="59408" name="TextBox 25">
            <a:extLst>
              <a:ext uri="{FF2B5EF4-FFF2-40B4-BE49-F238E27FC236}">
                <a16:creationId xmlns:a16="http://schemas.microsoft.com/office/drawing/2014/main" id="{D3BB90FC-F624-46B4-8941-2147E742DE2A}"/>
              </a:ext>
            </a:extLst>
          </p:cNvPr>
          <p:cNvSpPr txBox="1">
            <a:spLocks noChangeArrowheads="1"/>
          </p:cNvSpPr>
          <p:nvPr/>
        </p:nvSpPr>
        <p:spPr bwMode="auto">
          <a:xfrm>
            <a:off x="139664" y="3110453"/>
            <a:ext cx="1676401" cy="646113"/>
          </a:xfrm>
          <a:prstGeom prst="rect">
            <a:avLst/>
          </a:prstGeom>
          <a:solidFill>
            <a:srgbClr val="DA0033"/>
          </a:solidFill>
          <a:ln>
            <a:noFill/>
          </a:ln>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dirty="0">
                <a:solidFill>
                  <a:schemeClr val="accent1">
                    <a:lumMod val="60000"/>
                    <a:lumOff val="40000"/>
                  </a:schemeClr>
                </a:solidFill>
              </a:rPr>
              <a:t>Payment less discount</a:t>
            </a:r>
          </a:p>
        </p:txBody>
      </p:sp>
      <p:sp>
        <p:nvSpPr>
          <p:cNvPr id="3" name="Slide Number Placeholder 2">
            <a:extLst>
              <a:ext uri="{FF2B5EF4-FFF2-40B4-BE49-F238E27FC236}">
                <a16:creationId xmlns:a16="http://schemas.microsoft.com/office/drawing/2014/main" id="{ED4D166C-8CCA-4985-BCF5-5CC04DBA9864}"/>
              </a:ext>
            </a:extLst>
          </p:cNvPr>
          <p:cNvSpPr>
            <a:spLocks noGrp="1"/>
          </p:cNvSpPr>
          <p:nvPr>
            <p:ph type="sldNum" sz="quarter" idx="12"/>
          </p:nvPr>
        </p:nvSpPr>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2C6CD961-A19F-469C-AE2D-BE7D9570CB35}" type="slidenum">
              <a:rPr lang="en-GB" altLang="en-US">
                <a:solidFill>
                  <a:schemeClr val="bg1"/>
                </a:solidFill>
              </a:rPr>
              <a:pPr/>
              <a:t>28</a:t>
            </a:fld>
            <a:endParaRPr lang="en-GB" altLang="en-US">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940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41987"/>
                                        </p:tgtEl>
                                        <p:attrNameLst>
                                          <p:attrName>style.visibility</p:attrName>
                                        </p:attrNameLst>
                                      </p:cBhvr>
                                      <p:to>
                                        <p:strVal val="visible"/>
                                      </p:to>
                                    </p:set>
                                    <p:animEffect transition="in" filter="circle(in)">
                                      <p:cBhvr>
                                        <p:cTn id="11" dur="2000"/>
                                        <p:tgtEl>
                                          <p:spTgt spid="41987"/>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41988"/>
                                        </p:tgtEl>
                                        <p:attrNameLst>
                                          <p:attrName>style.visibility</p:attrName>
                                        </p:attrNameLst>
                                      </p:cBhvr>
                                      <p:to>
                                        <p:strVal val="visible"/>
                                      </p:to>
                                    </p:set>
                                    <p:animEffect transition="in" filter="circle(in)">
                                      <p:cBhvr>
                                        <p:cTn id="16" dur="2000"/>
                                        <p:tgtEl>
                                          <p:spTgt spid="41988"/>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097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59404"/>
                                        </p:tgtEl>
                                        <p:attrNameLst>
                                          <p:attrName>style.visibility</p:attrName>
                                        </p:attrNameLst>
                                      </p:cBhvr>
                                      <p:to>
                                        <p:strVal val="visible"/>
                                      </p:to>
                                    </p:set>
                                    <p:animEffect transition="in" filter="circle(in)">
                                      <p:cBhvr>
                                        <p:cTn id="25" dur="2000"/>
                                        <p:tgtEl>
                                          <p:spTgt spid="59404"/>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41986"/>
                                        </p:tgtEl>
                                        <p:attrNameLst>
                                          <p:attrName>style.visibility</p:attrName>
                                        </p:attrNameLst>
                                      </p:cBhvr>
                                      <p:to>
                                        <p:strVal val="visible"/>
                                      </p:to>
                                    </p:set>
                                    <p:animEffect transition="in" filter="circle(in)">
                                      <p:cBhvr>
                                        <p:cTn id="30" dur="2000"/>
                                        <p:tgtEl>
                                          <p:spTgt spid="41986"/>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0" nodeType="clickEffect">
                                  <p:stCondLst>
                                    <p:cond delay="0"/>
                                  </p:stCondLst>
                                  <p:childTnLst>
                                    <p:set>
                                      <p:cBhvr>
                                        <p:cTn id="34" dur="1" fill="hold">
                                          <p:stCondLst>
                                            <p:cond delay="0"/>
                                          </p:stCondLst>
                                        </p:cTn>
                                        <p:tgtEl>
                                          <p:spTgt spid="19"/>
                                        </p:tgtEl>
                                        <p:attrNameLst>
                                          <p:attrName>style.visibility</p:attrName>
                                        </p:attrNameLst>
                                      </p:cBhvr>
                                      <p:to>
                                        <p:strVal val="visible"/>
                                      </p:to>
                                    </p:set>
                                    <p:animEffect transition="in" filter="circle(in)">
                                      <p:cBhvr>
                                        <p:cTn id="35" dur="2000"/>
                                        <p:tgtEl>
                                          <p:spTgt spid="19"/>
                                        </p:tgtEl>
                                      </p:cBhvr>
                                    </p:animEffect>
                                  </p:childTnLst>
                                </p:cTn>
                              </p:par>
                              <p:par>
                                <p:cTn id="36" presetID="6" presetClass="entr" presetSubtype="16" fill="hold" grpId="0" nodeType="withEffect">
                                  <p:stCondLst>
                                    <p:cond delay="0"/>
                                  </p:stCondLst>
                                  <p:childTnLst>
                                    <p:set>
                                      <p:cBhvr>
                                        <p:cTn id="37" dur="1" fill="hold">
                                          <p:stCondLst>
                                            <p:cond delay="0"/>
                                          </p:stCondLst>
                                        </p:cTn>
                                        <p:tgtEl>
                                          <p:spTgt spid="40967"/>
                                        </p:tgtEl>
                                        <p:attrNameLst>
                                          <p:attrName>style.visibility</p:attrName>
                                        </p:attrNameLst>
                                      </p:cBhvr>
                                      <p:to>
                                        <p:strVal val="visible"/>
                                      </p:to>
                                    </p:set>
                                    <p:animEffect transition="in" filter="circle(in)">
                                      <p:cBhvr>
                                        <p:cTn id="38" dur="2000"/>
                                        <p:tgtEl>
                                          <p:spTgt spid="40967"/>
                                        </p:tgtEl>
                                      </p:cBhvr>
                                    </p:animEffect>
                                  </p:childTnLst>
                                </p:cTn>
                              </p:par>
                              <p:par>
                                <p:cTn id="39" presetID="6" presetClass="entr" presetSubtype="16" fill="hold" grpId="0" nodeType="withEffect">
                                  <p:stCondLst>
                                    <p:cond delay="0"/>
                                  </p:stCondLst>
                                  <p:childTnLst>
                                    <p:set>
                                      <p:cBhvr>
                                        <p:cTn id="40" dur="1" fill="hold">
                                          <p:stCondLst>
                                            <p:cond delay="0"/>
                                          </p:stCondLst>
                                        </p:cTn>
                                        <p:tgtEl>
                                          <p:spTgt spid="59408"/>
                                        </p:tgtEl>
                                        <p:attrNameLst>
                                          <p:attrName>style.visibility</p:attrName>
                                        </p:attrNameLst>
                                      </p:cBhvr>
                                      <p:to>
                                        <p:strVal val="visible"/>
                                      </p:to>
                                    </p:set>
                                    <p:animEffect transition="in" filter="circle(in)">
                                      <p:cBhvr>
                                        <p:cTn id="41" dur="2000"/>
                                        <p:tgtEl>
                                          <p:spTgt spid="59408"/>
                                        </p:tgtEl>
                                      </p:cBhvr>
                                    </p:animEffect>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0" nodeType="clickEffect">
                                  <p:stCondLst>
                                    <p:cond delay="0"/>
                                  </p:stCondLst>
                                  <p:childTnLst>
                                    <p:set>
                                      <p:cBhvr>
                                        <p:cTn id="45" dur="1" fill="hold">
                                          <p:stCondLst>
                                            <p:cond delay="0"/>
                                          </p:stCondLst>
                                        </p:cTn>
                                        <p:tgtEl>
                                          <p:spTgt spid="59406"/>
                                        </p:tgtEl>
                                        <p:attrNameLst>
                                          <p:attrName>style.visibility</p:attrName>
                                        </p:attrNameLst>
                                      </p:cBhvr>
                                      <p:to>
                                        <p:strVal val="visible"/>
                                      </p:to>
                                    </p:set>
                                    <p:animEffect transition="in" filter="circle(in)">
                                      <p:cBhvr>
                                        <p:cTn id="46" dur="2000"/>
                                        <p:tgtEl>
                                          <p:spTgt spid="59406"/>
                                        </p:tgtEl>
                                      </p:cBhvr>
                                    </p:animEffect>
                                  </p:childTnLst>
                                </p:cTn>
                              </p:par>
                              <p:par>
                                <p:cTn id="47" presetID="6" presetClass="entr" presetSubtype="16" fill="hold" grpId="0" nodeType="with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circle(in)">
                                      <p:cBhvr>
                                        <p:cTn id="49" dur="20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grpId="0" nodeType="clickEffect">
                                  <p:stCondLst>
                                    <p:cond delay="0"/>
                                  </p:stCondLst>
                                  <p:childTnLst>
                                    <p:set>
                                      <p:cBhvr>
                                        <p:cTn id="53" dur="1" fill="hold">
                                          <p:stCondLst>
                                            <p:cond delay="0"/>
                                          </p:stCondLst>
                                        </p:cTn>
                                        <p:tgtEl>
                                          <p:spTgt spid="20"/>
                                        </p:tgtEl>
                                        <p:attrNameLst>
                                          <p:attrName>style.visibility</p:attrName>
                                        </p:attrNameLst>
                                      </p:cBhvr>
                                      <p:to>
                                        <p:strVal val="visible"/>
                                      </p:to>
                                    </p:set>
                                    <p:animEffect transition="in" filter="circle(in)">
                                      <p:cBhvr>
                                        <p:cTn id="54" dur="2000"/>
                                        <p:tgtEl>
                                          <p:spTgt spid="20"/>
                                        </p:tgtEl>
                                      </p:cBhvr>
                                    </p:animEffect>
                                  </p:childTnLst>
                                </p:cTn>
                              </p:par>
                              <p:par>
                                <p:cTn id="55" presetID="6" presetClass="entr" presetSubtype="16" fill="hold" grpId="0" nodeType="with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circle(in)">
                                      <p:cBhvr>
                                        <p:cTn id="57" dur="2000"/>
                                        <p:tgtEl>
                                          <p:spTgt spid="21"/>
                                        </p:tgtEl>
                                      </p:cBhvr>
                                    </p:animEffect>
                                  </p:childTnLst>
                                </p:cTn>
                              </p:par>
                              <p:par>
                                <p:cTn id="58" presetID="6" presetClass="entr" presetSubtype="16" fill="hold" grpId="0" nodeType="withEffect">
                                  <p:stCondLst>
                                    <p:cond delay="0"/>
                                  </p:stCondLst>
                                  <p:childTnLst>
                                    <p:set>
                                      <p:cBhvr>
                                        <p:cTn id="59" dur="1" fill="hold">
                                          <p:stCondLst>
                                            <p:cond delay="0"/>
                                          </p:stCondLst>
                                        </p:cTn>
                                        <p:tgtEl>
                                          <p:spTgt spid="59407"/>
                                        </p:tgtEl>
                                        <p:attrNameLst>
                                          <p:attrName>style.visibility</p:attrName>
                                        </p:attrNameLst>
                                      </p:cBhvr>
                                      <p:to>
                                        <p:strVal val="visible"/>
                                      </p:to>
                                    </p:set>
                                    <p:animEffect transition="in" filter="circle(in)">
                                      <p:cBhvr>
                                        <p:cTn id="60" dur="2000"/>
                                        <p:tgtEl>
                                          <p:spTgt spid="594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animBg="1"/>
      <p:bldP spid="41987" grpId="0" animBg="1"/>
      <p:bldP spid="41988" grpId="0" animBg="1"/>
      <p:bldP spid="40967" grpId="0" animBg="1"/>
      <p:bldP spid="40972" grpId="0" animBg="1"/>
      <p:bldP spid="59400" grpId="0" animBg="1"/>
      <p:bldP spid="19" grpId="0" animBg="1"/>
      <p:bldP spid="20" grpId="0" animBg="1"/>
      <p:bldP spid="21" grpId="0" animBg="1"/>
      <p:bldP spid="59404" grpId="0" animBg="1"/>
      <p:bldP spid="23" grpId="0" animBg="1"/>
      <p:bldP spid="59406" grpId="0" animBg="1"/>
      <p:bldP spid="59407" grpId="0" animBg="1"/>
      <p:bldP spid="5940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090D9-0A44-4A22-BCD4-3A3C98B37DB3}"/>
              </a:ext>
            </a:extLst>
          </p:cNvPr>
          <p:cNvSpPr>
            <a:spLocks noGrp="1"/>
          </p:cNvSpPr>
          <p:nvPr>
            <p:ph type="title"/>
          </p:nvPr>
        </p:nvSpPr>
        <p:spPr>
          <a:xfrm>
            <a:off x="457200" y="25332"/>
            <a:ext cx="8229600" cy="1143000"/>
          </a:xfrm>
          <a:solidFill>
            <a:schemeClr val="tx2">
              <a:lumMod val="75000"/>
            </a:schemeClr>
          </a:solidFill>
        </p:spPr>
        <p:txBody>
          <a:bodyPr>
            <a:normAutofit/>
          </a:bodyPr>
          <a:lstStyle/>
          <a:p>
            <a:r>
              <a:rPr lang="en-GB" sz="3600" dirty="0">
                <a:solidFill>
                  <a:schemeClr val="bg1"/>
                </a:solidFill>
              </a:rPr>
              <a:t>Other long-term finance</a:t>
            </a:r>
          </a:p>
        </p:txBody>
      </p:sp>
      <p:sp>
        <p:nvSpPr>
          <p:cNvPr id="3" name="Content Placeholder 2">
            <a:extLst>
              <a:ext uri="{FF2B5EF4-FFF2-40B4-BE49-F238E27FC236}">
                <a16:creationId xmlns:a16="http://schemas.microsoft.com/office/drawing/2014/main" id="{100772C3-103D-4D29-A8F3-77789B256773}"/>
              </a:ext>
            </a:extLst>
          </p:cNvPr>
          <p:cNvSpPr>
            <a:spLocks noGrp="1"/>
          </p:cNvSpPr>
          <p:nvPr>
            <p:ph idx="1"/>
          </p:nvPr>
        </p:nvSpPr>
        <p:spPr>
          <a:xfrm>
            <a:off x="457200" y="1304764"/>
            <a:ext cx="8229600" cy="4248472"/>
          </a:xfrm>
        </p:spPr>
        <p:txBody>
          <a:bodyPr/>
          <a:lstStyle/>
          <a:p>
            <a:r>
              <a:rPr lang="en-GB" sz="2400" dirty="0"/>
              <a:t>There is a wide range of alternative non-current debt available to established companies, but not relevant for new businesses. For example…</a:t>
            </a:r>
          </a:p>
          <a:p>
            <a:pPr marL="0" indent="0">
              <a:buNone/>
            </a:pPr>
            <a:endParaRPr lang="en-GB" sz="2400" dirty="0"/>
          </a:p>
          <a:p>
            <a:r>
              <a:rPr lang="en-GB" dirty="0"/>
              <a:t>Debentures</a:t>
            </a:r>
          </a:p>
          <a:p>
            <a:r>
              <a:rPr lang="en-GB" dirty="0"/>
              <a:t>Mortgages</a:t>
            </a:r>
          </a:p>
          <a:p>
            <a:r>
              <a:rPr lang="en-GB" dirty="0"/>
              <a:t>Commercial paper</a:t>
            </a:r>
          </a:p>
          <a:p>
            <a:r>
              <a:rPr lang="en-GB" dirty="0"/>
              <a:t>Bond issues</a:t>
            </a: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2BC93DE4-BBB3-4200-9177-4522867D7A3D}"/>
              </a:ext>
            </a:extLst>
          </p:cNvPr>
          <p:cNvSpPr>
            <a:spLocks noGrp="1"/>
          </p:cNvSpPr>
          <p:nvPr>
            <p:ph type="sldNum" sz="quarter" idx="12"/>
          </p:nvPr>
        </p:nvSpPr>
        <p:spPr/>
        <p:txBody>
          <a:bodyPr/>
          <a:lstStyle/>
          <a:p>
            <a:fld id="{C3F65BB1-9206-4D7F-97F9-47DCC7DC6334}" type="slidenum">
              <a:rPr lang="en-GB" smtClean="0"/>
              <a:pPr/>
              <a:t>29</a:t>
            </a:fld>
            <a:endParaRPr lang="en-GB"/>
          </a:p>
        </p:txBody>
      </p:sp>
    </p:spTree>
    <p:extLst>
      <p:ext uri="{BB962C8B-B14F-4D97-AF65-F5344CB8AC3E}">
        <p14:creationId xmlns:p14="http://schemas.microsoft.com/office/powerpoint/2010/main" val="102492759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6054</TotalTime>
  <Words>1457</Words>
  <Application>Microsoft Office PowerPoint</Application>
  <PresentationFormat>On-screen Show (4:3)</PresentationFormat>
  <Paragraphs>273</Paragraphs>
  <Slides>29</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Calibri</vt:lpstr>
      <vt:lpstr>Century Gothic</vt:lpstr>
      <vt:lpstr>Comic Sans MS</vt:lpstr>
      <vt:lpstr>Myriad Pro</vt:lpstr>
      <vt:lpstr>Times New Roman</vt:lpstr>
      <vt:lpstr>Wingdings 3</vt:lpstr>
      <vt:lpstr>20140311PresentationUWTSDTemplate</vt:lpstr>
      <vt:lpstr>Entrepreneurship for International Hospitality Students</vt:lpstr>
      <vt:lpstr>PowerPoint Presentation</vt:lpstr>
      <vt:lpstr>Why do businesses need finance?</vt:lpstr>
      <vt:lpstr>What factors affect the choice of finance?</vt:lpstr>
      <vt:lpstr>Typical questions include…</vt:lpstr>
      <vt:lpstr>The sources of finance need to be ‘matched’ to the business</vt:lpstr>
      <vt:lpstr> Where does the finance come from? </vt:lpstr>
      <vt:lpstr>Most businesses have a combination of both equity and debt</vt:lpstr>
      <vt:lpstr>Main ways to raise finance</vt:lpstr>
      <vt:lpstr>Retained profits</vt:lpstr>
      <vt:lpstr>Sale of assets</vt:lpstr>
      <vt:lpstr>Sale and lease-back</vt:lpstr>
      <vt:lpstr>Bank overdraft versus bank loan -1</vt:lpstr>
      <vt:lpstr>PowerPoint Presentation</vt:lpstr>
      <vt:lpstr>Venture capital -1</vt:lpstr>
      <vt:lpstr>Venture capital - 2</vt:lpstr>
      <vt:lpstr>Venture capital - 3</vt:lpstr>
      <vt:lpstr>Venture capital - 4</vt:lpstr>
      <vt:lpstr> </vt:lpstr>
      <vt:lpstr>Share capital </vt:lpstr>
      <vt:lpstr>  </vt:lpstr>
      <vt:lpstr>  </vt:lpstr>
      <vt:lpstr> </vt:lpstr>
      <vt:lpstr>PowerPoint Presentation</vt:lpstr>
      <vt:lpstr>  </vt:lpstr>
      <vt:lpstr>PowerPoint Presentation</vt:lpstr>
      <vt:lpstr>PowerPoint Presentation</vt:lpstr>
      <vt:lpstr>PowerPoint Presentation</vt:lpstr>
      <vt:lpstr>Other long-term finance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285</cp:revision>
  <dcterms:created xsi:type="dcterms:W3CDTF">2013-10-11T12:05:37Z</dcterms:created>
  <dcterms:modified xsi:type="dcterms:W3CDTF">2020-06-09T06:59:29Z</dcterms:modified>
</cp:coreProperties>
</file>