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8"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84988-F79B-CB64-A09B-74B9FF7E6DD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62B952C-AF7C-971A-EC84-933236DE2D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1B3A15A-CEF0-5DA2-3A64-64D70D3EC444}"/>
              </a:ext>
            </a:extLst>
          </p:cNvPr>
          <p:cNvSpPr>
            <a:spLocks noGrp="1"/>
          </p:cNvSpPr>
          <p:nvPr>
            <p:ph type="dt" sz="half" idx="10"/>
          </p:nvPr>
        </p:nvSpPr>
        <p:spPr/>
        <p:txBody>
          <a:bodyPr/>
          <a:lstStyle/>
          <a:p>
            <a:fld id="{0AD307D7-E985-8A4E-A8AE-5F6C148AE7C8}" type="datetimeFigureOut">
              <a:rPr lang="en-US" smtClean="0"/>
              <a:t>6/9/2026</a:t>
            </a:fld>
            <a:endParaRPr lang="en-US"/>
          </a:p>
        </p:txBody>
      </p:sp>
      <p:sp>
        <p:nvSpPr>
          <p:cNvPr id="5" name="Footer Placeholder 4">
            <a:extLst>
              <a:ext uri="{FF2B5EF4-FFF2-40B4-BE49-F238E27FC236}">
                <a16:creationId xmlns:a16="http://schemas.microsoft.com/office/drawing/2014/main" id="{93B85CA7-FF27-31EF-2D9E-7F4FE5966D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14A674-26F7-57DF-CF80-0E69A543B6E2}"/>
              </a:ext>
            </a:extLst>
          </p:cNvPr>
          <p:cNvSpPr>
            <a:spLocks noGrp="1"/>
          </p:cNvSpPr>
          <p:nvPr>
            <p:ph type="sldNum" sz="quarter" idx="12"/>
          </p:nvPr>
        </p:nvSpPr>
        <p:spPr/>
        <p:txBody>
          <a:bodyPr/>
          <a:lstStyle/>
          <a:p>
            <a:fld id="{A7572149-75D5-BA4A-B895-646E47992CB4}" type="slidenum">
              <a:rPr lang="en-US" smtClean="0"/>
              <a:t>‹#›</a:t>
            </a:fld>
            <a:endParaRPr lang="en-US"/>
          </a:p>
        </p:txBody>
      </p:sp>
    </p:spTree>
    <p:extLst>
      <p:ext uri="{BB962C8B-B14F-4D97-AF65-F5344CB8AC3E}">
        <p14:creationId xmlns:p14="http://schemas.microsoft.com/office/powerpoint/2010/main" val="1317111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270F6-359A-4AE8-1C4D-DEBB10E3E77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DBEA76A-433E-1CDA-5031-52D7B0430FF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B7F5EE-A341-3426-9CDD-F69BEAB29AE9}"/>
              </a:ext>
            </a:extLst>
          </p:cNvPr>
          <p:cNvSpPr>
            <a:spLocks noGrp="1"/>
          </p:cNvSpPr>
          <p:nvPr>
            <p:ph type="dt" sz="half" idx="10"/>
          </p:nvPr>
        </p:nvSpPr>
        <p:spPr/>
        <p:txBody>
          <a:bodyPr/>
          <a:lstStyle/>
          <a:p>
            <a:fld id="{0AD307D7-E985-8A4E-A8AE-5F6C148AE7C8}" type="datetimeFigureOut">
              <a:rPr lang="en-US" smtClean="0"/>
              <a:t>6/9/2026</a:t>
            </a:fld>
            <a:endParaRPr lang="en-US"/>
          </a:p>
        </p:txBody>
      </p:sp>
      <p:sp>
        <p:nvSpPr>
          <p:cNvPr id="5" name="Footer Placeholder 4">
            <a:extLst>
              <a:ext uri="{FF2B5EF4-FFF2-40B4-BE49-F238E27FC236}">
                <a16:creationId xmlns:a16="http://schemas.microsoft.com/office/drawing/2014/main" id="{F80BFF89-4841-F3A4-4FDF-5263A5E593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C30F51-0AF7-6D2B-E410-36DBC3EE512A}"/>
              </a:ext>
            </a:extLst>
          </p:cNvPr>
          <p:cNvSpPr>
            <a:spLocks noGrp="1"/>
          </p:cNvSpPr>
          <p:nvPr>
            <p:ph type="sldNum" sz="quarter" idx="12"/>
          </p:nvPr>
        </p:nvSpPr>
        <p:spPr/>
        <p:txBody>
          <a:bodyPr/>
          <a:lstStyle/>
          <a:p>
            <a:fld id="{A7572149-75D5-BA4A-B895-646E47992CB4}" type="slidenum">
              <a:rPr lang="en-US" smtClean="0"/>
              <a:t>‹#›</a:t>
            </a:fld>
            <a:endParaRPr lang="en-US"/>
          </a:p>
        </p:txBody>
      </p:sp>
    </p:spTree>
    <p:extLst>
      <p:ext uri="{BB962C8B-B14F-4D97-AF65-F5344CB8AC3E}">
        <p14:creationId xmlns:p14="http://schemas.microsoft.com/office/powerpoint/2010/main" val="494114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7D164-634C-E152-7616-8836128EEBF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22924B4-2FA0-B022-FAAE-97E86A6F25F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C04A0EA-EAA2-5B6A-C738-4E0EE1CBFD8A}"/>
              </a:ext>
            </a:extLst>
          </p:cNvPr>
          <p:cNvSpPr>
            <a:spLocks noGrp="1"/>
          </p:cNvSpPr>
          <p:nvPr>
            <p:ph type="dt" sz="half" idx="10"/>
          </p:nvPr>
        </p:nvSpPr>
        <p:spPr/>
        <p:txBody>
          <a:bodyPr/>
          <a:lstStyle/>
          <a:p>
            <a:fld id="{0AD307D7-E985-8A4E-A8AE-5F6C148AE7C8}" type="datetimeFigureOut">
              <a:rPr lang="en-US" smtClean="0"/>
              <a:t>6/9/2026</a:t>
            </a:fld>
            <a:endParaRPr lang="en-US"/>
          </a:p>
        </p:txBody>
      </p:sp>
      <p:sp>
        <p:nvSpPr>
          <p:cNvPr id="5" name="Footer Placeholder 4">
            <a:extLst>
              <a:ext uri="{FF2B5EF4-FFF2-40B4-BE49-F238E27FC236}">
                <a16:creationId xmlns:a16="http://schemas.microsoft.com/office/drawing/2014/main" id="{D0B21A74-6780-2FD0-E942-1055FC06AB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A87323-F2D6-940B-C856-7355A3D53FC9}"/>
              </a:ext>
            </a:extLst>
          </p:cNvPr>
          <p:cNvSpPr>
            <a:spLocks noGrp="1"/>
          </p:cNvSpPr>
          <p:nvPr>
            <p:ph type="sldNum" sz="quarter" idx="12"/>
          </p:nvPr>
        </p:nvSpPr>
        <p:spPr/>
        <p:txBody>
          <a:bodyPr/>
          <a:lstStyle/>
          <a:p>
            <a:fld id="{A7572149-75D5-BA4A-B895-646E47992CB4}" type="slidenum">
              <a:rPr lang="en-US" smtClean="0"/>
              <a:t>‹#›</a:t>
            </a:fld>
            <a:endParaRPr lang="en-US"/>
          </a:p>
        </p:txBody>
      </p:sp>
    </p:spTree>
    <p:extLst>
      <p:ext uri="{BB962C8B-B14F-4D97-AF65-F5344CB8AC3E}">
        <p14:creationId xmlns:p14="http://schemas.microsoft.com/office/powerpoint/2010/main" val="1183157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A8929-942E-21CA-B772-19FDE9EDE9A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42E291C-424F-6BD7-4CDF-09C4C4A7229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66BD60B-4DA0-8A98-07A7-9B817D4DF03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61FCE6D-B354-F7DF-B943-69BCDCB1FD41}"/>
              </a:ext>
            </a:extLst>
          </p:cNvPr>
          <p:cNvSpPr>
            <a:spLocks noGrp="1"/>
          </p:cNvSpPr>
          <p:nvPr>
            <p:ph type="dt" sz="half" idx="10"/>
          </p:nvPr>
        </p:nvSpPr>
        <p:spPr/>
        <p:txBody>
          <a:bodyPr/>
          <a:lstStyle/>
          <a:p>
            <a:fld id="{0AD307D7-E985-8A4E-A8AE-5F6C148AE7C8}" type="datetimeFigureOut">
              <a:rPr lang="en-US" smtClean="0"/>
              <a:t>6/9/2026</a:t>
            </a:fld>
            <a:endParaRPr lang="en-US"/>
          </a:p>
        </p:txBody>
      </p:sp>
      <p:sp>
        <p:nvSpPr>
          <p:cNvPr id="6" name="Footer Placeholder 5">
            <a:extLst>
              <a:ext uri="{FF2B5EF4-FFF2-40B4-BE49-F238E27FC236}">
                <a16:creationId xmlns:a16="http://schemas.microsoft.com/office/drawing/2014/main" id="{A141B63D-CD64-46AB-0A38-0A583E24AC2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C00645B-8E93-F4B2-6CBE-43E34DFFB474}"/>
              </a:ext>
            </a:extLst>
          </p:cNvPr>
          <p:cNvSpPr>
            <a:spLocks noGrp="1"/>
          </p:cNvSpPr>
          <p:nvPr>
            <p:ph type="sldNum" sz="quarter" idx="12"/>
          </p:nvPr>
        </p:nvSpPr>
        <p:spPr/>
        <p:txBody>
          <a:bodyPr/>
          <a:lstStyle/>
          <a:p>
            <a:fld id="{A7572149-75D5-BA4A-B895-646E47992CB4}" type="slidenum">
              <a:rPr lang="en-US" smtClean="0"/>
              <a:t>‹#›</a:t>
            </a:fld>
            <a:endParaRPr lang="en-US"/>
          </a:p>
        </p:txBody>
      </p:sp>
    </p:spTree>
    <p:extLst>
      <p:ext uri="{BB962C8B-B14F-4D97-AF65-F5344CB8AC3E}">
        <p14:creationId xmlns:p14="http://schemas.microsoft.com/office/powerpoint/2010/main" val="910237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7920-32BD-3CC9-7EBB-349607AC8CB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D6F5806-75C1-2C86-F159-13907DBD61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C036401-C068-D388-F8E0-F28B388E164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AC72883-5DF7-71AF-31BC-BBB2365284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5EF4AAF-8373-41B7-7204-8784EA688D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ACE830F-BE10-C4B8-06AE-E25150CA723C}"/>
              </a:ext>
            </a:extLst>
          </p:cNvPr>
          <p:cNvSpPr>
            <a:spLocks noGrp="1"/>
          </p:cNvSpPr>
          <p:nvPr>
            <p:ph type="dt" sz="half" idx="10"/>
          </p:nvPr>
        </p:nvSpPr>
        <p:spPr/>
        <p:txBody>
          <a:bodyPr/>
          <a:lstStyle/>
          <a:p>
            <a:fld id="{0AD307D7-E985-8A4E-A8AE-5F6C148AE7C8}" type="datetimeFigureOut">
              <a:rPr lang="en-US" smtClean="0"/>
              <a:t>6/9/2026</a:t>
            </a:fld>
            <a:endParaRPr lang="en-US"/>
          </a:p>
        </p:txBody>
      </p:sp>
      <p:sp>
        <p:nvSpPr>
          <p:cNvPr id="8" name="Footer Placeholder 7">
            <a:extLst>
              <a:ext uri="{FF2B5EF4-FFF2-40B4-BE49-F238E27FC236}">
                <a16:creationId xmlns:a16="http://schemas.microsoft.com/office/drawing/2014/main" id="{04CBB800-D4F9-573B-DEFF-C4AE0D9AD7C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BCEE3E0-DAB5-6AD7-431A-486A1CFF7D99}"/>
              </a:ext>
            </a:extLst>
          </p:cNvPr>
          <p:cNvSpPr>
            <a:spLocks noGrp="1"/>
          </p:cNvSpPr>
          <p:nvPr>
            <p:ph type="sldNum" sz="quarter" idx="12"/>
          </p:nvPr>
        </p:nvSpPr>
        <p:spPr/>
        <p:txBody>
          <a:bodyPr/>
          <a:lstStyle/>
          <a:p>
            <a:fld id="{A7572149-75D5-BA4A-B895-646E47992CB4}" type="slidenum">
              <a:rPr lang="en-US" smtClean="0"/>
              <a:t>‹#›</a:t>
            </a:fld>
            <a:endParaRPr lang="en-US"/>
          </a:p>
        </p:txBody>
      </p:sp>
    </p:spTree>
    <p:extLst>
      <p:ext uri="{BB962C8B-B14F-4D97-AF65-F5344CB8AC3E}">
        <p14:creationId xmlns:p14="http://schemas.microsoft.com/office/powerpoint/2010/main" val="2331270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621C0-B1E7-E23F-02A2-A60194B690A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E75601B-7C63-F992-7D23-7D7DCBA754F7}"/>
              </a:ext>
            </a:extLst>
          </p:cNvPr>
          <p:cNvSpPr>
            <a:spLocks noGrp="1"/>
          </p:cNvSpPr>
          <p:nvPr>
            <p:ph type="dt" sz="half" idx="10"/>
          </p:nvPr>
        </p:nvSpPr>
        <p:spPr/>
        <p:txBody>
          <a:bodyPr/>
          <a:lstStyle/>
          <a:p>
            <a:fld id="{0AD307D7-E985-8A4E-A8AE-5F6C148AE7C8}" type="datetimeFigureOut">
              <a:rPr lang="en-US" smtClean="0"/>
              <a:t>6/9/2026</a:t>
            </a:fld>
            <a:endParaRPr lang="en-US"/>
          </a:p>
        </p:txBody>
      </p:sp>
      <p:sp>
        <p:nvSpPr>
          <p:cNvPr id="4" name="Footer Placeholder 3">
            <a:extLst>
              <a:ext uri="{FF2B5EF4-FFF2-40B4-BE49-F238E27FC236}">
                <a16:creationId xmlns:a16="http://schemas.microsoft.com/office/drawing/2014/main" id="{24FB5E5B-79F3-62A2-E2D6-C3A5F4C9BC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4A8CAC2-3778-F4FB-DC90-E5C688397BCE}"/>
              </a:ext>
            </a:extLst>
          </p:cNvPr>
          <p:cNvSpPr>
            <a:spLocks noGrp="1"/>
          </p:cNvSpPr>
          <p:nvPr>
            <p:ph type="sldNum" sz="quarter" idx="12"/>
          </p:nvPr>
        </p:nvSpPr>
        <p:spPr/>
        <p:txBody>
          <a:bodyPr/>
          <a:lstStyle/>
          <a:p>
            <a:fld id="{A7572149-75D5-BA4A-B895-646E47992CB4}" type="slidenum">
              <a:rPr lang="en-US" smtClean="0"/>
              <a:t>‹#›</a:t>
            </a:fld>
            <a:endParaRPr lang="en-US"/>
          </a:p>
        </p:txBody>
      </p:sp>
    </p:spTree>
    <p:extLst>
      <p:ext uri="{BB962C8B-B14F-4D97-AF65-F5344CB8AC3E}">
        <p14:creationId xmlns:p14="http://schemas.microsoft.com/office/powerpoint/2010/main" val="3685077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1C17D7-FC00-F562-73D7-7228293917E1}"/>
              </a:ext>
            </a:extLst>
          </p:cNvPr>
          <p:cNvSpPr>
            <a:spLocks noGrp="1"/>
          </p:cNvSpPr>
          <p:nvPr>
            <p:ph type="dt" sz="half" idx="10"/>
          </p:nvPr>
        </p:nvSpPr>
        <p:spPr/>
        <p:txBody>
          <a:bodyPr/>
          <a:lstStyle/>
          <a:p>
            <a:fld id="{0AD307D7-E985-8A4E-A8AE-5F6C148AE7C8}" type="datetimeFigureOut">
              <a:rPr lang="en-US" smtClean="0"/>
              <a:t>6/9/2026</a:t>
            </a:fld>
            <a:endParaRPr lang="en-US"/>
          </a:p>
        </p:txBody>
      </p:sp>
      <p:sp>
        <p:nvSpPr>
          <p:cNvPr id="3" name="Footer Placeholder 2">
            <a:extLst>
              <a:ext uri="{FF2B5EF4-FFF2-40B4-BE49-F238E27FC236}">
                <a16:creationId xmlns:a16="http://schemas.microsoft.com/office/drawing/2014/main" id="{9DF670BD-3BDE-BB30-89F9-AEECB85742F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2484494-D72D-02BC-BCB2-21640E5FCD27}"/>
              </a:ext>
            </a:extLst>
          </p:cNvPr>
          <p:cNvSpPr>
            <a:spLocks noGrp="1"/>
          </p:cNvSpPr>
          <p:nvPr>
            <p:ph type="sldNum" sz="quarter" idx="12"/>
          </p:nvPr>
        </p:nvSpPr>
        <p:spPr/>
        <p:txBody>
          <a:bodyPr/>
          <a:lstStyle/>
          <a:p>
            <a:fld id="{A7572149-75D5-BA4A-B895-646E47992CB4}" type="slidenum">
              <a:rPr lang="en-US" smtClean="0"/>
              <a:t>‹#›</a:t>
            </a:fld>
            <a:endParaRPr lang="en-US"/>
          </a:p>
        </p:txBody>
      </p:sp>
    </p:spTree>
    <p:extLst>
      <p:ext uri="{BB962C8B-B14F-4D97-AF65-F5344CB8AC3E}">
        <p14:creationId xmlns:p14="http://schemas.microsoft.com/office/powerpoint/2010/main" val="2388759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52DC0-B480-691A-1B51-1172F25FC4F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17CACF8-B028-4364-E13B-03044A9F3B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F3EF9D4-D5DD-74A2-2843-791B626126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5098AA8-CA04-BEC0-E597-D9D55DA2DD75}"/>
              </a:ext>
            </a:extLst>
          </p:cNvPr>
          <p:cNvSpPr>
            <a:spLocks noGrp="1"/>
          </p:cNvSpPr>
          <p:nvPr>
            <p:ph type="dt" sz="half" idx="10"/>
          </p:nvPr>
        </p:nvSpPr>
        <p:spPr/>
        <p:txBody>
          <a:bodyPr/>
          <a:lstStyle/>
          <a:p>
            <a:fld id="{0AD307D7-E985-8A4E-A8AE-5F6C148AE7C8}" type="datetimeFigureOut">
              <a:rPr lang="en-US" smtClean="0"/>
              <a:t>6/9/2026</a:t>
            </a:fld>
            <a:endParaRPr lang="en-US"/>
          </a:p>
        </p:txBody>
      </p:sp>
      <p:sp>
        <p:nvSpPr>
          <p:cNvPr id="6" name="Footer Placeholder 5">
            <a:extLst>
              <a:ext uri="{FF2B5EF4-FFF2-40B4-BE49-F238E27FC236}">
                <a16:creationId xmlns:a16="http://schemas.microsoft.com/office/drawing/2014/main" id="{916B39B0-743E-622F-F457-3BA92B80C4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BF2E9CC-97B8-754C-E7C7-C8F6C495FCCB}"/>
              </a:ext>
            </a:extLst>
          </p:cNvPr>
          <p:cNvSpPr>
            <a:spLocks noGrp="1"/>
          </p:cNvSpPr>
          <p:nvPr>
            <p:ph type="sldNum" sz="quarter" idx="12"/>
          </p:nvPr>
        </p:nvSpPr>
        <p:spPr/>
        <p:txBody>
          <a:bodyPr/>
          <a:lstStyle/>
          <a:p>
            <a:fld id="{A7572149-75D5-BA4A-B895-646E47992CB4}" type="slidenum">
              <a:rPr lang="en-US" smtClean="0"/>
              <a:t>‹#›</a:t>
            </a:fld>
            <a:endParaRPr lang="en-US"/>
          </a:p>
        </p:txBody>
      </p:sp>
    </p:spTree>
    <p:extLst>
      <p:ext uri="{BB962C8B-B14F-4D97-AF65-F5344CB8AC3E}">
        <p14:creationId xmlns:p14="http://schemas.microsoft.com/office/powerpoint/2010/main" val="32661176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2CB2E-8D14-9EF0-6F15-33DE15911F2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5438C69-F3F6-E2E5-6EC7-2A6798040B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30D126C-B65B-16BF-5CC8-4ABF16BC5C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8E7DD8A-D0E5-2D16-1C1D-CFE0EDBB24F3}"/>
              </a:ext>
            </a:extLst>
          </p:cNvPr>
          <p:cNvSpPr>
            <a:spLocks noGrp="1"/>
          </p:cNvSpPr>
          <p:nvPr>
            <p:ph type="dt" sz="half" idx="10"/>
          </p:nvPr>
        </p:nvSpPr>
        <p:spPr/>
        <p:txBody>
          <a:bodyPr/>
          <a:lstStyle/>
          <a:p>
            <a:fld id="{0AD307D7-E985-8A4E-A8AE-5F6C148AE7C8}" type="datetimeFigureOut">
              <a:rPr lang="en-US" smtClean="0"/>
              <a:t>6/9/2026</a:t>
            </a:fld>
            <a:endParaRPr lang="en-US"/>
          </a:p>
        </p:txBody>
      </p:sp>
      <p:sp>
        <p:nvSpPr>
          <p:cNvPr id="6" name="Footer Placeholder 5">
            <a:extLst>
              <a:ext uri="{FF2B5EF4-FFF2-40B4-BE49-F238E27FC236}">
                <a16:creationId xmlns:a16="http://schemas.microsoft.com/office/drawing/2014/main" id="{C5B88761-8879-9EEE-E5F9-B475F5B37F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D67881-893A-9C2C-11D7-92E488AF034C}"/>
              </a:ext>
            </a:extLst>
          </p:cNvPr>
          <p:cNvSpPr>
            <a:spLocks noGrp="1"/>
          </p:cNvSpPr>
          <p:nvPr>
            <p:ph type="sldNum" sz="quarter" idx="12"/>
          </p:nvPr>
        </p:nvSpPr>
        <p:spPr/>
        <p:txBody>
          <a:bodyPr/>
          <a:lstStyle/>
          <a:p>
            <a:fld id="{A7572149-75D5-BA4A-B895-646E47992CB4}" type="slidenum">
              <a:rPr lang="en-US" smtClean="0"/>
              <a:t>‹#›</a:t>
            </a:fld>
            <a:endParaRPr lang="en-US"/>
          </a:p>
        </p:txBody>
      </p:sp>
    </p:spTree>
    <p:extLst>
      <p:ext uri="{BB962C8B-B14F-4D97-AF65-F5344CB8AC3E}">
        <p14:creationId xmlns:p14="http://schemas.microsoft.com/office/powerpoint/2010/main" val="1411725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D5146-EA91-9270-3CC9-EA5A41E2F0E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AE27463-88F9-BF7C-1C51-0F95525C0A9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859AEA2-31E0-82FA-DFE6-DC1D28F116C3}"/>
              </a:ext>
            </a:extLst>
          </p:cNvPr>
          <p:cNvSpPr>
            <a:spLocks noGrp="1"/>
          </p:cNvSpPr>
          <p:nvPr>
            <p:ph type="dt" sz="half" idx="10"/>
          </p:nvPr>
        </p:nvSpPr>
        <p:spPr/>
        <p:txBody>
          <a:bodyPr/>
          <a:lstStyle/>
          <a:p>
            <a:fld id="{0AD307D7-E985-8A4E-A8AE-5F6C148AE7C8}" type="datetimeFigureOut">
              <a:rPr lang="en-US" smtClean="0"/>
              <a:t>6/9/2026</a:t>
            </a:fld>
            <a:endParaRPr lang="en-US"/>
          </a:p>
        </p:txBody>
      </p:sp>
      <p:sp>
        <p:nvSpPr>
          <p:cNvPr id="5" name="Footer Placeholder 4">
            <a:extLst>
              <a:ext uri="{FF2B5EF4-FFF2-40B4-BE49-F238E27FC236}">
                <a16:creationId xmlns:a16="http://schemas.microsoft.com/office/drawing/2014/main" id="{ED049DA8-B04B-F736-90BF-457325CE6D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2977DD-1389-7C25-69C3-7E261E45DDE6}"/>
              </a:ext>
            </a:extLst>
          </p:cNvPr>
          <p:cNvSpPr>
            <a:spLocks noGrp="1"/>
          </p:cNvSpPr>
          <p:nvPr>
            <p:ph type="sldNum" sz="quarter" idx="12"/>
          </p:nvPr>
        </p:nvSpPr>
        <p:spPr/>
        <p:txBody>
          <a:bodyPr/>
          <a:lstStyle/>
          <a:p>
            <a:fld id="{A7572149-75D5-BA4A-B895-646E47992CB4}" type="slidenum">
              <a:rPr lang="en-US" smtClean="0"/>
              <a:t>‹#›</a:t>
            </a:fld>
            <a:endParaRPr lang="en-US"/>
          </a:p>
        </p:txBody>
      </p:sp>
    </p:spTree>
    <p:extLst>
      <p:ext uri="{BB962C8B-B14F-4D97-AF65-F5344CB8AC3E}">
        <p14:creationId xmlns:p14="http://schemas.microsoft.com/office/powerpoint/2010/main" val="1059987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92D7BF-9E81-BDB6-7178-5CA7F742472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1FDC642-E775-77B0-0159-F5CB899AE72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471D55-87EF-98A4-8F85-C7E1B4B5479E}"/>
              </a:ext>
            </a:extLst>
          </p:cNvPr>
          <p:cNvSpPr>
            <a:spLocks noGrp="1"/>
          </p:cNvSpPr>
          <p:nvPr>
            <p:ph type="dt" sz="half" idx="10"/>
          </p:nvPr>
        </p:nvSpPr>
        <p:spPr/>
        <p:txBody>
          <a:bodyPr/>
          <a:lstStyle/>
          <a:p>
            <a:fld id="{0AD307D7-E985-8A4E-A8AE-5F6C148AE7C8}" type="datetimeFigureOut">
              <a:rPr lang="en-US" smtClean="0"/>
              <a:t>6/9/2026</a:t>
            </a:fld>
            <a:endParaRPr lang="en-US"/>
          </a:p>
        </p:txBody>
      </p:sp>
      <p:sp>
        <p:nvSpPr>
          <p:cNvPr id="5" name="Footer Placeholder 4">
            <a:extLst>
              <a:ext uri="{FF2B5EF4-FFF2-40B4-BE49-F238E27FC236}">
                <a16:creationId xmlns:a16="http://schemas.microsoft.com/office/drawing/2014/main" id="{44A010BA-5C7D-D8AC-9751-70EFFAFCF3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BD5397-2680-D732-6CA2-82036ACF52DE}"/>
              </a:ext>
            </a:extLst>
          </p:cNvPr>
          <p:cNvSpPr>
            <a:spLocks noGrp="1"/>
          </p:cNvSpPr>
          <p:nvPr>
            <p:ph type="sldNum" sz="quarter" idx="12"/>
          </p:nvPr>
        </p:nvSpPr>
        <p:spPr/>
        <p:txBody>
          <a:bodyPr/>
          <a:lstStyle/>
          <a:p>
            <a:fld id="{A7572149-75D5-BA4A-B895-646E47992CB4}" type="slidenum">
              <a:rPr lang="en-US" smtClean="0"/>
              <a:t>‹#›</a:t>
            </a:fld>
            <a:endParaRPr lang="en-US"/>
          </a:p>
        </p:txBody>
      </p:sp>
    </p:spTree>
    <p:extLst>
      <p:ext uri="{BB962C8B-B14F-4D97-AF65-F5344CB8AC3E}">
        <p14:creationId xmlns:p14="http://schemas.microsoft.com/office/powerpoint/2010/main" val="707935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892DBC-9D28-1ACA-76F6-EAB85470B3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9ECAA20-D630-6070-FB55-A3570A7E75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0C6488A-F6D7-7E72-57C5-9385281BD0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AD307D7-E985-8A4E-A8AE-5F6C148AE7C8}" type="datetimeFigureOut">
              <a:rPr lang="en-US" smtClean="0"/>
              <a:t>6/9/2026</a:t>
            </a:fld>
            <a:endParaRPr lang="en-US"/>
          </a:p>
        </p:txBody>
      </p:sp>
      <p:sp>
        <p:nvSpPr>
          <p:cNvPr id="5" name="Footer Placeholder 4">
            <a:extLst>
              <a:ext uri="{FF2B5EF4-FFF2-40B4-BE49-F238E27FC236}">
                <a16:creationId xmlns:a16="http://schemas.microsoft.com/office/drawing/2014/main" id="{7A2737B5-C8E4-8FFA-C222-EEBF1CF0D4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D9294EB-CFEB-3DDD-12E3-C5293FAC52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572149-75D5-BA4A-B895-646E47992CB4}" type="slidenum">
              <a:rPr lang="en-US" smtClean="0"/>
              <a:t>‹#›</a:t>
            </a:fld>
            <a:endParaRPr lang="en-US"/>
          </a:p>
        </p:txBody>
      </p:sp>
    </p:spTree>
    <p:extLst>
      <p:ext uri="{BB962C8B-B14F-4D97-AF65-F5344CB8AC3E}">
        <p14:creationId xmlns:p14="http://schemas.microsoft.com/office/powerpoint/2010/main" val="314487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2D594F5-D185-1E02-E8F4-260E09D65DFF}"/>
              </a:ext>
            </a:extLst>
          </p:cNvPr>
          <p:cNvSpPr>
            <a:spLocks noGrp="1"/>
          </p:cNvSpPr>
          <p:nvPr>
            <p:ph type="ctrTitle"/>
          </p:nvPr>
        </p:nvSpPr>
        <p:spPr>
          <a:xfrm>
            <a:off x="1184350" y="738373"/>
            <a:ext cx="9144000" cy="4155558"/>
          </a:xfrm>
        </p:spPr>
        <p:txBody>
          <a:bodyPr/>
          <a:lstStyle/>
          <a:p>
            <a:r>
              <a:rPr lang="en-US"/>
              <a:t>University of Wales Trinity Saint David</a:t>
            </a:r>
          </a:p>
        </p:txBody>
      </p:sp>
      <p:sp>
        <p:nvSpPr>
          <p:cNvPr id="9" name="Subtitle 8">
            <a:extLst>
              <a:ext uri="{FF2B5EF4-FFF2-40B4-BE49-F238E27FC236}">
                <a16:creationId xmlns:a16="http://schemas.microsoft.com/office/drawing/2014/main" id="{83D36E24-2B74-A0EA-6DDC-14067309C749}"/>
              </a:ext>
            </a:extLst>
          </p:cNvPr>
          <p:cNvSpPr>
            <a:spLocks noGrp="1"/>
          </p:cNvSpPr>
          <p:nvPr>
            <p:ph type="subTitle" idx="1"/>
          </p:nvPr>
        </p:nvSpPr>
        <p:spPr>
          <a:xfrm>
            <a:off x="277628" y="191977"/>
            <a:ext cx="11636744" cy="6104841"/>
          </a:xfrm>
        </p:spPr>
        <p:txBody>
          <a:bodyPr/>
          <a:lstStyle/>
          <a:p>
            <a:r>
              <a:rPr lang="en-US" dirty="0"/>
              <a:t>📑 PRESENTATION: COMPLETE SLIDES Student: Zahra Shamrez Mahmood | ID: 2508995 | Module: LCHS4010</a:t>
            </a:r>
          </a:p>
          <a:p>
            <a:br>
              <a:rPr lang="en-GB" dirty="0"/>
            </a:br>
            <a:br>
              <a:rPr lang="en-GB" dirty="0"/>
            </a:br>
            <a:br>
              <a:rPr lang="en-GB" dirty="0"/>
            </a:br>
            <a:br>
              <a:rPr lang="en-GB" dirty="0"/>
            </a:br>
            <a:endParaRPr lang="en-US" dirty="0"/>
          </a:p>
        </p:txBody>
      </p:sp>
      <p:sp>
        <p:nvSpPr>
          <p:cNvPr id="3" name="TextBox 2">
            <a:extLst>
              <a:ext uri="{FF2B5EF4-FFF2-40B4-BE49-F238E27FC236}">
                <a16:creationId xmlns:a16="http://schemas.microsoft.com/office/drawing/2014/main" id="{5E59ACB5-668D-5993-5036-39988A3F92FF}"/>
              </a:ext>
            </a:extLst>
          </p:cNvPr>
          <p:cNvSpPr txBox="1"/>
          <p:nvPr/>
        </p:nvSpPr>
        <p:spPr>
          <a:xfrm>
            <a:off x="3048000" y="2505670"/>
            <a:ext cx="6096000" cy="923330"/>
          </a:xfrm>
          <a:prstGeom prst="rect">
            <a:avLst/>
          </a:prstGeom>
          <a:noFill/>
        </p:spPr>
        <p:txBody>
          <a:bodyPr wrap="square">
            <a:spAutoFit/>
          </a:bodyPr>
          <a:lstStyle/>
          <a:p>
            <a:br>
              <a:rPr lang="en-GB" dirty="0"/>
            </a:br>
            <a:br>
              <a:rPr lang="en-GB" dirty="0"/>
            </a:br>
            <a:endParaRPr lang="en-GB" dirty="0"/>
          </a:p>
        </p:txBody>
      </p:sp>
    </p:spTree>
    <p:extLst>
      <p:ext uri="{BB962C8B-B14F-4D97-AF65-F5344CB8AC3E}">
        <p14:creationId xmlns:p14="http://schemas.microsoft.com/office/powerpoint/2010/main" val="1533801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868B1-82F4-0C3D-3CA0-69C02C7EEADD}"/>
              </a:ext>
            </a:extLst>
          </p:cNvPr>
          <p:cNvSpPr>
            <a:spLocks noGrp="1"/>
          </p:cNvSpPr>
          <p:nvPr>
            <p:ph type="title"/>
          </p:nvPr>
        </p:nvSpPr>
        <p:spPr>
          <a:xfrm>
            <a:off x="-41648" y="206477"/>
            <a:ext cx="4210525" cy="688258"/>
          </a:xfrm>
        </p:spPr>
        <p:txBody>
          <a:bodyPr>
            <a:normAutofit fontScale="90000"/>
          </a:bodyPr>
          <a:lstStyle/>
          <a:p>
            <a:r>
              <a:rPr lang="en-US" dirty="0"/>
              <a:t>Student name.</a:t>
            </a:r>
          </a:p>
        </p:txBody>
      </p:sp>
      <p:sp>
        <p:nvSpPr>
          <p:cNvPr id="3" name="Content Placeholder 2">
            <a:extLst>
              <a:ext uri="{FF2B5EF4-FFF2-40B4-BE49-F238E27FC236}">
                <a16:creationId xmlns:a16="http://schemas.microsoft.com/office/drawing/2014/main" id="{40E19DF7-C4F8-08B4-2B2C-DBC882D2D5C9}"/>
              </a:ext>
            </a:extLst>
          </p:cNvPr>
          <p:cNvSpPr>
            <a:spLocks noGrp="1"/>
          </p:cNvSpPr>
          <p:nvPr>
            <p:ph idx="1"/>
          </p:nvPr>
        </p:nvSpPr>
        <p:spPr>
          <a:xfrm>
            <a:off x="289382" y="1020746"/>
            <a:ext cx="10429875" cy="3463412"/>
          </a:xfrm>
        </p:spPr>
        <p:txBody>
          <a:bodyPr/>
          <a:lstStyle/>
          <a:p>
            <a:r>
              <a:rPr lang="en-US" dirty="0"/>
              <a:t>Student Name: Zahra Shamrez Mahmood </a:t>
            </a:r>
          </a:p>
          <a:p>
            <a:r>
              <a:rPr lang="en-US" dirty="0"/>
              <a:t>student ID Number: 2508995</a:t>
            </a:r>
          </a:p>
          <a:p>
            <a:r>
              <a:rPr lang="en-US" dirty="0"/>
              <a:t> Assignment Title: Applying Psychological Theory to Early Years Practice – Case Study of Isaac</a:t>
            </a:r>
          </a:p>
          <a:p>
            <a:r>
              <a:rPr lang="en-US" dirty="0"/>
              <a:t> Date: June 2026</a:t>
            </a:r>
          </a:p>
          <a:p>
            <a:r>
              <a:rPr lang="en-US" dirty="0"/>
              <a:t>Word/Time Equivalent: 10 Minutes</a:t>
            </a:r>
          </a:p>
        </p:txBody>
      </p:sp>
    </p:spTree>
    <p:extLst>
      <p:ext uri="{BB962C8B-B14F-4D97-AF65-F5344CB8AC3E}">
        <p14:creationId xmlns:p14="http://schemas.microsoft.com/office/powerpoint/2010/main" val="3042644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2F163-8EB5-C303-9242-7FB7F9F376F1}"/>
              </a:ext>
            </a:extLst>
          </p:cNvPr>
          <p:cNvSpPr>
            <a:spLocks noGrp="1"/>
          </p:cNvSpPr>
          <p:nvPr>
            <p:ph type="title"/>
          </p:nvPr>
        </p:nvSpPr>
        <p:spPr>
          <a:xfrm>
            <a:off x="838200" y="681037"/>
            <a:ext cx="10515600" cy="1059273"/>
          </a:xfrm>
        </p:spPr>
        <p:txBody>
          <a:bodyPr>
            <a:normAutofit fontScale="90000"/>
          </a:bodyPr>
          <a:lstStyle/>
          <a:p>
            <a:pPr algn="ctr"/>
            <a:r>
              <a:rPr lang="en-US" dirty="0" err="1">
                <a:solidFill>
                  <a:srgbClr val="FF0000"/>
                </a:solidFill>
              </a:rPr>
              <a:t>Introducation</a:t>
            </a:r>
            <a:r>
              <a:rPr lang="en-US" dirty="0">
                <a:solidFill>
                  <a:srgbClr val="FF0000"/>
                </a:solidFill>
              </a:rPr>
              <a:t>. </a:t>
            </a:r>
            <a:br>
              <a:rPr lang="en-GB" dirty="0"/>
            </a:br>
            <a:br>
              <a:rPr lang="en-GB" dirty="0"/>
            </a:br>
            <a:br>
              <a:rPr lang="en-GB" dirty="0"/>
            </a:br>
            <a:r>
              <a:rPr lang="en-GB" b="1" dirty="0"/>
              <a:t>Introduction </a:t>
            </a:r>
            <a:br>
              <a:rPr lang="en-GB" b="1" dirty="0"/>
            </a:br>
            <a:br>
              <a:rPr lang="en-GB" dirty="0"/>
            </a:br>
            <a:br>
              <a:rPr lang="en-GB" dirty="0"/>
            </a:br>
            <a:endParaRPr lang="en-US" dirty="0">
              <a:solidFill>
                <a:srgbClr val="FF0000"/>
              </a:solidFill>
            </a:endParaRPr>
          </a:p>
        </p:txBody>
      </p:sp>
      <p:sp>
        <p:nvSpPr>
          <p:cNvPr id="5" name="Content Placeholder 4">
            <a:extLst>
              <a:ext uri="{FF2B5EF4-FFF2-40B4-BE49-F238E27FC236}">
                <a16:creationId xmlns:a16="http://schemas.microsoft.com/office/drawing/2014/main" id="{B68CA7E2-FFC8-2513-F22A-E0EE3A08EE23}"/>
              </a:ext>
            </a:extLst>
          </p:cNvPr>
          <p:cNvSpPr>
            <a:spLocks noGrp="1"/>
          </p:cNvSpPr>
          <p:nvPr>
            <p:ph idx="1"/>
          </p:nvPr>
        </p:nvSpPr>
        <p:spPr/>
        <p:txBody>
          <a:bodyPr>
            <a:normAutofit fontScale="92500" lnSpcReduction="20000"/>
          </a:bodyPr>
          <a:lstStyle/>
          <a:p>
            <a:pPr marL="0" indent="0">
              <a:buNone/>
            </a:pPr>
            <a:r>
              <a:rPr lang="en-US" dirty="0"/>
              <a:t>✅ My Role: Trainee Early Years Support Worker at a Children’s Centre in London – supporting families 0–5 years with social, emotional and developmental needs. </a:t>
            </a:r>
          </a:p>
          <a:p>
            <a:pPr marL="0" indent="0">
              <a:buNone/>
            </a:pPr>
            <a:r>
              <a:rPr lang="en-US" dirty="0"/>
              <a:t>✅ Case Study: Isaac, aged 4 years. Lives with single mother; she has post-natal depression, low confidence and little support. Recently moved; had disrupted childcare over 2 years. </a:t>
            </a:r>
          </a:p>
          <a:p>
            <a:pPr marL="0" indent="0">
              <a:buNone/>
            </a:pPr>
            <a:r>
              <a:rPr lang="en-US" dirty="0"/>
              <a:t>✅ Observed </a:t>
            </a:r>
            <a:r>
              <a:rPr lang="en-US" dirty="0" err="1"/>
              <a:t>Behaviours</a:t>
            </a:r>
            <a:r>
              <a:rPr lang="en-US" dirty="0"/>
              <a:t>: Quiet and withdrawn, very upset when separated from mum, language delay, won’t join groups, clingy, poor sleep, does not play alone </a:t>
            </a:r>
          </a:p>
          <a:p>
            <a:pPr marL="0" indent="0">
              <a:buNone/>
            </a:pPr>
            <a:r>
              <a:rPr lang="en-US" dirty="0"/>
              <a:t>✅ Chosen Theory: Bowlby’s Attachment Theory – most relevant to Isaac’s emotional and relationship needs.</a:t>
            </a:r>
          </a:p>
          <a:p>
            <a:pPr marL="0" indent="0">
              <a:buNone/>
            </a:pPr>
            <a:r>
              <a:rPr lang="en-US" dirty="0"/>
              <a:t>✅ Presentation Aim: </a:t>
            </a:r>
            <a:r>
              <a:rPr lang="en-US" dirty="0" err="1"/>
              <a:t>Analyse</a:t>
            </a:r>
            <a:r>
              <a:rPr lang="en-US" dirty="0"/>
              <a:t> how Isaac’s early experiences shaped his development and create a support plan based on psychological theory.</a:t>
            </a:r>
          </a:p>
        </p:txBody>
      </p:sp>
    </p:spTree>
    <p:extLst>
      <p:ext uri="{BB962C8B-B14F-4D97-AF65-F5344CB8AC3E}">
        <p14:creationId xmlns:p14="http://schemas.microsoft.com/office/powerpoint/2010/main" val="1299222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DE86C-DFD6-BB91-2BA2-3226E51522CB}"/>
              </a:ext>
            </a:extLst>
          </p:cNvPr>
          <p:cNvSpPr>
            <a:spLocks noGrp="1"/>
          </p:cNvSpPr>
          <p:nvPr>
            <p:ph type="title"/>
          </p:nvPr>
        </p:nvSpPr>
        <p:spPr/>
        <p:txBody>
          <a:bodyPr>
            <a:normAutofit fontScale="90000"/>
          </a:bodyPr>
          <a:lstStyle/>
          <a:p>
            <a:pPr algn="ctr"/>
            <a:r>
              <a:rPr lang="en-US" sz="3600" b="1" dirty="0">
                <a:solidFill>
                  <a:srgbClr val="FF0000"/>
                </a:solidFill>
              </a:rPr>
              <a:t>Overview of the theory</a:t>
            </a:r>
            <a:r>
              <a:rPr lang="en-US" sz="3600" b="1" dirty="0"/>
              <a:t>📌 Bowlby’s Attachment Theory </a:t>
            </a:r>
            <a:br>
              <a:rPr lang="en-US" sz="3600" b="1" dirty="0"/>
            </a:br>
            <a:r>
              <a:rPr lang="en-US" sz="3600" b="1" dirty="0"/>
              <a:t>John Bowlby (1907–1990) – key theorist in child development. </a:t>
            </a:r>
            <a:endParaRPr lang="en-US" b="1" dirty="0">
              <a:solidFill>
                <a:srgbClr val="FF0000"/>
              </a:solidFill>
            </a:endParaRPr>
          </a:p>
        </p:txBody>
      </p:sp>
      <p:sp>
        <p:nvSpPr>
          <p:cNvPr id="3" name="Content Placeholder 2">
            <a:extLst>
              <a:ext uri="{FF2B5EF4-FFF2-40B4-BE49-F238E27FC236}">
                <a16:creationId xmlns:a16="http://schemas.microsoft.com/office/drawing/2014/main" id="{70302D2B-5CB8-B746-DF32-B1BA7BC08C90}"/>
              </a:ext>
            </a:extLst>
          </p:cNvPr>
          <p:cNvSpPr>
            <a:spLocks noGrp="1"/>
          </p:cNvSpPr>
          <p:nvPr>
            <p:ph idx="1"/>
          </p:nvPr>
        </p:nvSpPr>
        <p:spPr/>
        <p:txBody>
          <a:bodyPr>
            <a:normAutofit fontScale="85000" lnSpcReduction="20000"/>
          </a:bodyPr>
          <a:lstStyle/>
          <a:p>
            <a:r>
              <a:rPr lang="en-US" u="sng" dirty="0"/>
              <a:t>Main Idea</a:t>
            </a:r>
            <a:r>
              <a:rPr lang="en-US" dirty="0"/>
              <a:t>: Attachment is an innate, biological and emotional bond between child and caregiver. </a:t>
            </a:r>
          </a:p>
          <a:p>
            <a:r>
              <a:rPr lang="en-US" u="sng" dirty="0"/>
              <a:t>Evolutionary purpose</a:t>
            </a:r>
            <a:r>
              <a:rPr lang="en-US" dirty="0"/>
              <a:t>: Safety and survival.</a:t>
            </a:r>
          </a:p>
          <a:p>
            <a:r>
              <a:rPr lang="en-US" u="sng" dirty="0"/>
              <a:t>Key Concepts</a:t>
            </a:r>
            <a:r>
              <a:rPr lang="en-US" dirty="0"/>
              <a:t>: </a:t>
            </a:r>
          </a:p>
          <a:p>
            <a:pPr>
              <a:buFontTx/>
              <a:buChar char="-"/>
            </a:pPr>
            <a:r>
              <a:rPr lang="en-US" b="1" dirty="0"/>
              <a:t>Secure Base</a:t>
            </a:r>
            <a:r>
              <a:rPr lang="en-US" dirty="0"/>
              <a:t>: Caregiver is safe base child feels confident to explore. </a:t>
            </a:r>
          </a:p>
          <a:p>
            <a:pPr>
              <a:buFontTx/>
              <a:buChar char="-"/>
            </a:pPr>
            <a:r>
              <a:rPr lang="en-US" b="1" dirty="0"/>
              <a:t>Internal Working Model</a:t>
            </a:r>
            <a:r>
              <a:rPr lang="en-US" dirty="0"/>
              <a:t>: Mental blueprint Am I safe? Am I loved?” Shapes all future relationships.</a:t>
            </a:r>
          </a:p>
          <a:p>
            <a:pPr>
              <a:buFontTx/>
              <a:buChar char="-"/>
            </a:pPr>
            <a:r>
              <a:rPr lang="en-US" b="1" dirty="0"/>
              <a:t>Sensitive Responsiveness</a:t>
            </a:r>
            <a:r>
              <a:rPr lang="en-US" dirty="0"/>
              <a:t>: Warm, consistent, quick response = secure attachment.</a:t>
            </a:r>
          </a:p>
          <a:p>
            <a:pPr>
              <a:buFontTx/>
              <a:buChar char="-"/>
            </a:pPr>
            <a:r>
              <a:rPr lang="en-US" b="1" dirty="0"/>
              <a:t>Critical Period</a:t>
            </a:r>
            <a:r>
              <a:rPr lang="en-US" dirty="0"/>
              <a:t>: First 2–3 years = most important; poor attachment here leads to long-term issues.</a:t>
            </a:r>
          </a:p>
          <a:p>
            <a:r>
              <a:rPr lang="en-US" u="sng" dirty="0"/>
              <a:t>Relevance to Early Childhood (0–5): </a:t>
            </a:r>
            <a:r>
              <a:rPr lang="en-US" dirty="0"/>
              <a:t>Attachment is the foundation for emotional regulation, confidence and independence, social skills and language and learning.</a:t>
            </a:r>
          </a:p>
        </p:txBody>
      </p:sp>
    </p:spTree>
    <p:extLst>
      <p:ext uri="{BB962C8B-B14F-4D97-AF65-F5344CB8AC3E}">
        <p14:creationId xmlns:p14="http://schemas.microsoft.com/office/powerpoint/2010/main" val="1093865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F5882-7AB9-5231-47C6-A96A3D6F42FA}"/>
              </a:ext>
            </a:extLst>
          </p:cNvPr>
          <p:cNvSpPr>
            <a:spLocks noGrp="1"/>
          </p:cNvSpPr>
          <p:nvPr>
            <p:ph type="title"/>
          </p:nvPr>
        </p:nvSpPr>
        <p:spPr/>
        <p:txBody>
          <a:bodyPr/>
          <a:lstStyle/>
          <a:p>
            <a:pPr algn="ctr"/>
            <a:r>
              <a:rPr lang="en-US" dirty="0"/>
              <a:t>📌 </a:t>
            </a:r>
            <a:r>
              <a:rPr lang="en-US" sz="3600" b="1" dirty="0"/>
              <a:t>Slide 3: Applying Theory – </a:t>
            </a:r>
            <a:br>
              <a:rPr lang="en-US" sz="3600" b="1" dirty="0"/>
            </a:br>
            <a:r>
              <a:rPr lang="en-US" sz="3600" b="1" dirty="0"/>
              <a:t>Key Concepts Application to Isaac</a:t>
            </a:r>
          </a:p>
        </p:txBody>
      </p:sp>
      <p:sp>
        <p:nvSpPr>
          <p:cNvPr id="3" name="Content Placeholder 2">
            <a:extLst>
              <a:ext uri="{FF2B5EF4-FFF2-40B4-BE49-F238E27FC236}">
                <a16:creationId xmlns:a16="http://schemas.microsoft.com/office/drawing/2014/main" id="{2C02D6FF-BB59-E1B1-BD2E-07C98DA0D993}"/>
              </a:ext>
            </a:extLst>
          </p:cNvPr>
          <p:cNvSpPr>
            <a:spLocks noGrp="1"/>
          </p:cNvSpPr>
          <p:nvPr>
            <p:ph idx="1"/>
          </p:nvPr>
        </p:nvSpPr>
        <p:spPr/>
        <p:txBody>
          <a:bodyPr>
            <a:normAutofit fontScale="77500" lnSpcReduction="20000"/>
          </a:bodyPr>
          <a:lstStyle/>
          <a:p>
            <a:pPr marL="0" indent="0">
              <a:buNone/>
            </a:pPr>
            <a:r>
              <a:rPr lang="en-US" u="sng" dirty="0"/>
              <a:t>Key Concepts</a:t>
            </a:r>
          </a:p>
          <a:p>
            <a:r>
              <a:rPr lang="en-US" dirty="0"/>
              <a:t>Disrupted Childcare (2 years). Constant changes = no stable attachment figure. Bowlby said that repeated separation / loss causes insecure attachment, anxiety and distrust. Isaac is quiet, withdrawn and won’t explore → no </a:t>
            </a:r>
            <a:r>
              <a:rPr lang="en-US" b="1" dirty="0"/>
              <a:t>secure base</a:t>
            </a:r>
            <a:r>
              <a:rPr lang="en-US" dirty="0"/>
              <a:t>.  </a:t>
            </a:r>
          </a:p>
          <a:p>
            <a:r>
              <a:rPr lang="en-US" dirty="0"/>
              <a:t>Maternal Mental Health. Mum has depression → less energy, less consistent / warm response. Bowlby argued that </a:t>
            </a:r>
            <a:r>
              <a:rPr lang="en-US" b="1" dirty="0"/>
              <a:t>sensitive responsiveness </a:t>
            </a:r>
            <a:r>
              <a:rPr lang="en-US" dirty="0"/>
              <a:t>is essential. Without it, child feels unsafe, unworthy, anxious. Isaac is clingy, poor sleep, separation distress → fear of abandonment.  </a:t>
            </a:r>
          </a:p>
          <a:p>
            <a:r>
              <a:rPr lang="en-US" dirty="0"/>
              <a:t>Limited Social Interaction / Moving House. New area, no familiar adults/friends → no safety net. Bowlby would say instability = increased stress; child retreats to feel safe. </a:t>
            </a:r>
          </a:p>
          <a:p>
            <a:r>
              <a:rPr lang="en-US" dirty="0"/>
              <a:t>Emotional Responses and Language Delay. Anxiety blocks learning and talking – secure children ask questions; anxious children stay quiet. Language delay = direct result of low confidence and lack of warm interaction. </a:t>
            </a:r>
          </a:p>
          <a:p>
            <a:pPr marL="0" indent="0" algn="ctr">
              <a:buNone/>
            </a:pPr>
            <a:r>
              <a:rPr lang="en-US" dirty="0"/>
              <a:t>Summary: Isaac shows clear signs of INSECURE ATTACHMENT – explained perfectly by Bowlby.</a:t>
            </a:r>
          </a:p>
        </p:txBody>
      </p:sp>
    </p:spTree>
    <p:extLst>
      <p:ext uri="{BB962C8B-B14F-4D97-AF65-F5344CB8AC3E}">
        <p14:creationId xmlns:p14="http://schemas.microsoft.com/office/powerpoint/2010/main" val="4086660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2641-47D1-49E9-D76F-BCF442E8E503}"/>
              </a:ext>
            </a:extLst>
          </p:cNvPr>
          <p:cNvSpPr>
            <a:spLocks noGrp="1"/>
          </p:cNvSpPr>
          <p:nvPr>
            <p:ph type="title"/>
          </p:nvPr>
        </p:nvSpPr>
        <p:spPr/>
        <p:txBody>
          <a:bodyPr>
            <a:noAutofit/>
          </a:bodyPr>
          <a:lstStyle/>
          <a:p>
            <a:pPr algn="ctr"/>
            <a:r>
              <a:rPr lang="en-US" sz="3600" b="1" dirty="0"/>
              <a:t>Slide 4: Practical Strategies &amp; Interventions </a:t>
            </a:r>
            <a:br>
              <a:rPr lang="en-US" sz="3600" b="1" dirty="0"/>
            </a:br>
            <a:r>
              <a:rPr lang="en-US" sz="3600" b="1" dirty="0"/>
              <a:t>Practical Strategies – Theory-Led (all directly linked to Bowlby’s Attachment Theory)</a:t>
            </a:r>
          </a:p>
        </p:txBody>
      </p:sp>
      <p:sp>
        <p:nvSpPr>
          <p:cNvPr id="3" name="Content Placeholder 2">
            <a:extLst>
              <a:ext uri="{FF2B5EF4-FFF2-40B4-BE49-F238E27FC236}">
                <a16:creationId xmlns:a16="http://schemas.microsoft.com/office/drawing/2014/main" id="{FB4958FC-FA04-4E97-A7EF-A9B295E9844A}"/>
              </a:ext>
            </a:extLst>
          </p:cNvPr>
          <p:cNvSpPr>
            <a:spLocks noGrp="1"/>
          </p:cNvSpPr>
          <p:nvPr>
            <p:ph idx="1"/>
          </p:nvPr>
        </p:nvSpPr>
        <p:spPr/>
        <p:txBody>
          <a:bodyPr>
            <a:normAutofit fontScale="85000" lnSpcReduction="20000"/>
          </a:bodyPr>
          <a:lstStyle/>
          <a:p>
            <a:pPr marL="0" indent="0">
              <a:buNone/>
            </a:pPr>
            <a:r>
              <a:rPr lang="en-US" dirty="0"/>
              <a:t>✅ 1. Key Person Approach. Assign one consistent staff member to be Isaac’s main person. Same person greets, comforts, supports daily→ Why: Builds new stable bond; creates secure base (core of Bowlby’s theory). </a:t>
            </a:r>
          </a:p>
          <a:p>
            <a:pPr marL="0" indent="0">
              <a:buNone/>
            </a:pPr>
            <a:r>
              <a:rPr lang="en-US" dirty="0"/>
              <a:t>✅ 2. Support and Empower Mum. Link to health visitor, counselling, peer support groups. Model warm, responsive interaction for her → Why: If mum is supported → she can respond better → secure attachment at home. </a:t>
            </a:r>
          </a:p>
          <a:p>
            <a:pPr marL="0" indent="0">
              <a:buNone/>
            </a:pPr>
            <a:r>
              <a:rPr lang="en-US" dirty="0"/>
              <a:t>✅ 3. Attachment-Focused Play and Communication. Start 1:1 play, slowly introduce small groups. Activities: stories, singing, turn-taking – safe, low-pressure. Language-rich environment: talk constantly, repeat words, respond to every sound/gesture → Why: Safety = confidence to speak, explore and learn. </a:t>
            </a:r>
          </a:p>
          <a:p>
            <a:pPr marL="0" indent="0">
              <a:buNone/>
            </a:pPr>
            <a:r>
              <a:rPr lang="en-US" dirty="0"/>
              <a:t>✅ 4. Consistent Separation Routines. Clear goodbye / hello rituals; reassure him “I will come back”→ Why: Teaches trust; reduces separation anxiety. </a:t>
            </a:r>
          </a:p>
          <a:p>
            <a:pPr marL="0" indent="0">
              <a:buNone/>
            </a:pPr>
            <a:r>
              <a:rPr lang="en-US" dirty="0"/>
              <a:t>✅ 5. Multi-Agency Collaboration. Work with: Health Visitor, Speech and Language Therapist, Family Support→ Why: Early help needs whole-family support.</a:t>
            </a:r>
          </a:p>
        </p:txBody>
      </p:sp>
    </p:spTree>
    <p:extLst>
      <p:ext uri="{BB962C8B-B14F-4D97-AF65-F5344CB8AC3E}">
        <p14:creationId xmlns:p14="http://schemas.microsoft.com/office/powerpoint/2010/main" val="3920071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D431-16B5-AD16-1B8F-D70BD485B8DB}"/>
              </a:ext>
            </a:extLst>
          </p:cNvPr>
          <p:cNvSpPr>
            <a:spLocks noGrp="1"/>
          </p:cNvSpPr>
          <p:nvPr>
            <p:ph type="title"/>
          </p:nvPr>
        </p:nvSpPr>
        <p:spPr>
          <a:xfrm>
            <a:off x="838200" y="365126"/>
            <a:ext cx="10515600" cy="647598"/>
          </a:xfrm>
        </p:spPr>
        <p:txBody>
          <a:bodyPr>
            <a:normAutofit/>
          </a:bodyPr>
          <a:lstStyle/>
          <a:p>
            <a:pPr algn="ctr"/>
            <a:r>
              <a:rPr lang="en-US" sz="3600" b="1" dirty="0"/>
              <a:t>📌Slide 5: Nature vs Nurture 🧬 </a:t>
            </a:r>
          </a:p>
        </p:txBody>
      </p:sp>
      <p:sp>
        <p:nvSpPr>
          <p:cNvPr id="3" name="Content Placeholder 2">
            <a:extLst>
              <a:ext uri="{FF2B5EF4-FFF2-40B4-BE49-F238E27FC236}">
                <a16:creationId xmlns:a16="http://schemas.microsoft.com/office/drawing/2014/main" id="{1435A358-8CAF-388B-D1C0-F50516C0EFEB}"/>
              </a:ext>
            </a:extLst>
          </p:cNvPr>
          <p:cNvSpPr>
            <a:spLocks noGrp="1"/>
          </p:cNvSpPr>
          <p:nvPr>
            <p:ph idx="1"/>
          </p:nvPr>
        </p:nvSpPr>
        <p:spPr>
          <a:xfrm>
            <a:off x="838200" y="1012724"/>
            <a:ext cx="10515600" cy="5555224"/>
          </a:xfrm>
        </p:spPr>
        <p:txBody>
          <a:bodyPr>
            <a:normAutofit fontScale="92500" lnSpcReduction="10000"/>
          </a:bodyPr>
          <a:lstStyle/>
          <a:p>
            <a:pPr marL="0" indent="0">
              <a:buNone/>
            </a:pPr>
            <a:r>
              <a:rPr lang="en-US" dirty="0"/>
              <a:t>BIOLOGICAL INFLUENCES (NATURE)</a:t>
            </a:r>
          </a:p>
          <a:p>
            <a:r>
              <a:rPr lang="en-US" u="sng" dirty="0"/>
              <a:t>Temperament</a:t>
            </a:r>
            <a:r>
              <a:rPr lang="en-US" dirty="0"/>
              <a:t>: Isaac may naturally be sensitive / cautious – feels stress more strongly.</a:t>
            </a:r>
          </a:p>
          <a:p>
            <a:pPr marL="0" indent="0">
              <a:buNone/>
            </a:pPr>
            <a:r>
              <a:rPr lang="en-US" dirty="0"/>
              <a:t>• </a:t>
            </a:r>
            <a:r>
              <a:rPr lang="en-US" u="sng" dirty="0"/>
              <a:t>Brain development</a:t>
            </a:r>
            <a:r>
              <a:rPr lang="en-US" dirty="0"/>
              <a:t>: Early chronic stress (inconsistent care) changes stress-response system → more anxiety.</a:t>
            </a:r>
          </a:p>
          <a:p>
            <a:pPr marL="0" indent="0">
              <a:buNone/>
            </a:pPr>
            <a:r>
              <a:rPr lang="en-US" dirty="0"/>
              <a:t>• Role: Biology gives potential, but environment shapes outcome. 🏡 </a:t>
            </a:r>
          </a:p>
          <a:p>
            <a:pPr marL="0" indent="0">
              <a:buNone/>
            </a:pPr>
            <a:endParaRPr lang="en-US" dirty="0"/>
          </a:p>
          <a:p>
            <a:pPr marL="0" indent="0">
              <a:buNone/>
            </a:pPr>
            <a:r>
              <a:rPr lang="en-US" dirty="0"/>
              <a:t>ENVIRONMENTAL INFLUENCES (Nurture) </a:t>
            </a:r>
          </a:p>
          <a:p>
            <a:pPr marL="0" indent="0">
              <a:buNone/>
            </a:pPr>
            <a:r>
              <a:rPr lang="en-US" dirty="0"/>
              <a:t>• </a:t>
            </a:r>
            <a:r>
              <a:rPr lang="en-US" u="sng" dirty="0"/>
              <a:t>Caregiving quality</a:t>
            </a:r>
            <a:r>
              <a:rPr lang="en-US" dirty="0"/>
              <a:t>: Most powerful factor (Bowlby)→ Disrupted care + low maternal responsiveness = poor attachment environment.</a:t>
            </a:r>
          </a:p>
          <a:p>
            <a:pPr marL="0" indent="0">
              <a:buNone/>
            </a:pPr>
            <a:r>
              <a:rPr lang="en-US" dirty="0"/>
              <a:t>• </a:t>
            </a:r>
            <a:r>
              <a:rPr lang="en-US" u="sng" dirty="0"/>
              <a:t>Social interaction and transitions</a:t>
            </a:r>
            <a:r>
              <a:rPr lang="en-US" dirty="0"/>
              <a:t>: Moving house, no stability = constant stress.</a:t>
            </a:r>
          </a:p>
          <a:p>
            <a:r>
              <a:rPr lang="en-US" u="sng" dirty="0"/>
              <a:t>Impact</a:t>
            </a:r>
            <a:r>
              <a:rPr lang="en-US" dirty="0"/>
              <a:t>: NURTURE DOMINATES HERE – Isaac’s difficulties come almost entirely from his experiences, not his genes.</a:t>
            </a:r>
          </a:p>
        </p:txBody>
      </p:sp>
    </p:spTree>
    <p:extLst>
      <p:ext uri="{BB962C8B-B14F-4D97-AF65-F5344CB8AC3E}">
        <p14:creationId xmlns:p14="http://schemas.microsoft.com/office/powerpoint/2010/main" val="2983634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2B936-0C96-7912-5A5B-D9185A821590}"/>
              </a:ext>
            </a:extLst>
          </p:cNvPr>
          <p:cNvSpPr>
            <a:spLocks noGrp="1"/>
          </p:cNvSpPr>
          <p:nvPr>
            <p:ph type="title"/>
          </p:nvPr>
        </p:nvSpPr>
        <p:spPr/>
        <p:txBody>
          <a:bodyPr/>
          <a:lstStyle/>
          <a:p>
            <a:r>
              <a:rPr lang="en-US" b="1" dirty="0"/>
              <a:t>Therefore …</a:t>
            </a:r>
          </a:p>
        </p:txBody>
      </p:sp>
      <p:sp>
        <p:nvSpPr>
          <p:cNvPr id="3" name="Content Placeholder 2">
            <a:extLst>
              <a:ext uri="{FF2B5EF4-FFF2-40B4-BE49-F238E27FC236}">
                <a16:creationId xmlns:a16="http://schemas.microsoft.com/office/drawing/2014/main" id="{D09DAF3D-D76C-7D4A-0718-8BDD12398CF2}"/>
              </a:ext>
            </a:extLst>
          </p:cNvPr>
          <p:cNvSpPr>
            <a:spLocks noGrp="1"/>
          </p:cNvSpPr>
          <p:nvPr>
            <p:ph idx="1"/>
          </p:nvPr>
        </p:nvSpPr>
        <p:spPr>
          <a:xfrm>
            <a:off x="838200" y="1690688"/>
            <a:ext cx="10515600" cy="4486275"/>
          </a:xfrm>
        </p:spPr>
        <p:txBody>
          <a:bodyPr/>
          <a:lstStyle/>
          <a:p>
            <a:pPr marL="0" indent="0">
              <a:buNone/>
            </a:pPr>
            <a:r>
              <a:rPr lang="en-US" dirty="0"/>
              <a:t>Nature makes Isaac sensitive and nurture made him anxious. Changing the environment (safety, consistency, support) will benefit his development.</a:t>
            </a:r>
          </a:p>
        </p:txBody>
      </p:sp>
    </p:spTree>
    <p:extLst>
      <p:ext uri="{BB962C8B-B14F-4D97-AF65-F5344CB8AC3E}">
        <p14:creationId xmlns:p14="http://schemas.microsoft.com/office/powerpoint/2010/main" val="23012385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71A29-508E-2E1C-BAC3-0992070351EE}"/>
              </a:ext>
            </a:extLst>
          </p:cNvPr>
          <p:cNvSpPr>
            <a:spLocks noGrp="1"/>
          </p:cNvSpPr>
          <p:nvPr>
            <p:ph type="title"/>
          </p:nvPr>
        </p:nvSpPr>
        <p:spPr/>
        <p:txBody>
          <a:bodyPr>
            <a:normAutofit/>
          </a:bodyPr>
          <a:lstStyle/>
          <a:p>
            <a:pPr algn="ctr"/>
            <a:r>
              <a:rPr lang="en-US" sz="3600" b="1" dirty="0"/>
              <a:t>Slide 6: Evaluation – Strengths &amp; Limitations </a:t>
            </a:r>
            <a:br>
              <a:rPr lang="en-US" sz="3600" b="1" dirty="0"/>
            </a:br>
            <a:r>
              <a:rPr lang="en-US" sz="3600" b="1" dirty="0"/>
              <a:t>Evaluation of Bowlby’s Attachment Theory</a:t>
            </a:r>
          </a:p>
        </p:txBody>
      </p:sp>
      <p:sp>
        <p:nvSpPr>
          <p:cNvPr id="3" name="Content Placeholder 2">
            <a:extLst>
              <a:ext uri="{FF2B5EF4-FFF2-40B4-BE49-F238E27FC236}">
                <a16:creationId xmlns:a16="http://schemas.microsoft.com/office/drawing/2014/main" id="{2647DCF8-808F-CB25-EBF0-7D4304337ABA}"/>
              </a:ext>
            </a:extLst>
          </p:cNvPr>
          <p:cNvSpPr>
            <a:spLocks noGrp="1"/>
          </p:cNvSpPr>
          <p:nvPr>
            <p:ph idx="1"/>
          </p:nvPr>
        </p:nvSpPr>
        <p:spPr>
          <a:xfrm>
            <a:off x="226142" y="1825625"/>
            <a:ext cx="11798710" cy="4840646"/>
          </a:xfrm>
        </p:spPr>
        <p:txBody>
          <a:bodyPr>
            <a:normAutofit/>
          </a:bodyPr>
          <a:lstStyle/>
          <a:p>
            <a:pPr marL="0" indent="0">
              <a:buNone/>
            </a:pPr>
            <a:r>
              <a:rPr lang="en-US" u="sng" dirty="0"/>
              <a:t>STRENGTHS </a:t>
            </a:r>
          </a:p>
          <a:p>
            <a:r>
              <a:rPr lang="en-US" dirty="0"/>
              <a:t>Perfect fit for Isaac: Clearly explains why he is anxious, clingy, withdrawn &amp; delayed.</a:t>
            </a:r>
          </a:p>
          <a:p>
            <a:r>
              <a:rPr lang="en-US" dirty="0"/>
              <a:t>Evidence-based: Strong research linking early attachment to later emotional health.</a:t>
            </a:r>
          </a:p>
          <a:p>
            <a:r>
              <a:rPr lang="en-US" dirty="0"/>
              <a:t>​Highly practical: Directly gives strategies – Key Person, supporting parents, routines.​</a:t>
            </a:r>
          </a:p>
          <a:p>
            <a:r>
              <a:rPr lang="en-US" dirty="0"/>
              <a:t>Focuses on early years: Exactly right for 0–5 setting.​5. Holistic: Shows we must support child AND parent.  </a:t>
            </a:r>
          </a:p>
        </p:txBody>
      </p:sp>
    </p:spTree>
    <p:extLst>
      <p:ext uri="{BB962C8B-B14F-4D97-AF65-F5344CB8AC3E}">
        <p14:creationId xmlns:p14="http://schemas.microsoft.com/office/powerpoint/2010/main" val="17748559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1EB9D7-174C-866A-21BB-DE01E59D36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95C6EB-FA73-3ADB-897F-C89880E7563A}"/>
              </a:ext>
            </a:extLst>
          </p:cNvPr>
          <p:cNvSpPr>
            <a:spLocks noGrp="1"/>
          </p:cNvSpPr>
          <p:nvPr>
            <p:ph type="title"/>
          </p:nvPr>
        </p:nvSpPr>
        <p:spPr>
          <a:xfrm>
            <a:off x="867697" y="119318"/>
            <a:ext cx="10515600" cy="1325563"/>
          </a:xfrm>
        </p:spPr>
        <p:txBody>
          <a:bodyPr>
            <a:normAutofit/>
          </a:bodyPr>
          <a:lstStyle/>
          <a:p>
            <a:pPr algn="ctr"/>
            <a:r>
              <a:rPr lang="en-US" sz="3200" b="1" dirty="0"/>
              <a:t>Slide 6: Evaluation – Strengths &amp; Limitations </a:t>
            </a:r>
            <a:br>
              <a:rPr lang="en-US" sz="3200" b="1" dirty="0"/>
            </a:br>
            <a:r>
              <a:rPr lang="en-US" sz="3200" b="1" dirty="0"/>
              <a:t>Evaluation of Bowlby’s Attachment Theory</a:t>
            </a:r>
          </a:p>
        </p:txBody>
      </p:sp>
      <p:sp>
        <p:nvSpPr>
          <p:cNvPr id="3" name="Content Placeholder 2">
            <a:extLst>
              <a:ext uri="{FF2B5EF4-FFF2-40B4-BE49-F238E27FC236}">
                <a16:creationId xmlns:a16="http://schemas.microsoft.com/office/drawing/2014/main" id="{D235138C-C573-6B75-1D22-43315667AB1A}"/>
              </a:ext>
            </a:extLst>
          </p:cNvPr>
          <p:cNvSpPr>
            <a:spLocks noGrp="1"/>
          </p:cNvSpPr>
          <p:nvPr>
            <p:ph idx="1"/>
          </p:nvPr>
        </p:nvSpPr>
        <p:spPr>
          <a:xfrm>
            <a:off x="226142" y="1268361"/>
            <a:ext cx="11798710" cy="5397910"/>
          </a:xfrm>
        </p:spPr>
        <p:txBody>
          <a:bodyPr>
            <a:normAutofit fontScale="92500" lnSpcReduction="10000"/>
          </a:bodyPr>
          <a:lstStyle/>
          <a:p>
            <a:pPr marL="0" indent="0">
              <a:buNone/>
            </a:pPr>
            <a:r>
              <a:rPr lang="en-US" u="sng" dirty="0"/>
              <a:t>LIMITATIONS / WEAKNESSES </a:t>
            </a:r>
          </a:p>
          <a:p>
            <a:r>
              <a:rPr lang="en-US" dirty="0"/>
              <a:t>Too mother-focused: Original theory said mother is everything – ignores fathers, grandparents, key workers.​</a:t>
            </a:r>
          </a:p>
          <a:p>
            <a:r>
              <a:rPr lang="en-US" dirty="0"/>
              <a:t>Cultural bias: Assumes one main carer – but in many cultures, shared care is normal.</a:t>
            </a:r>
          </a:p>
          <a:p>
            <a:r>
              <a:rPr lang="en-US" dirty="0"/>
              <a:t>Not complete: Does not explain cognitive / language development in detail (use Vygotsky for this).​</a:t>
            </a:r>
          </a:p>
          <a:p>
            <a:r>
              <a:rPr lang="en-US" dirty="0"/>
              <a:t>Too deterministic: Used to say early damage is permanent – we now know children can recover with good later care. </a:t>
            </a:r>
          </a:p>
          <a:p>
            <a:pPr marL="0" indent="0">
              <a:buNone/>
            </a:pPr>
            <a:endParaRPr lang="en-US" dirty="0"/>
          </a:p>
          <a:p>
            <a:pPr marL="0" indent="0">
              <a:buNone/>
            </a:pPr>
            <a:r>
              <a:rPr lang="en-US" u="sng" dirty="0"/>
              <a:t>⚖️ Alternative Theory: Vygotsky’s Sociocultural Theory </a:t>
            </a:r>
          </a:p>
          <a:p>
            <a:r>
              <a:rPr lang="en-US" dirty="0"/>
              <a:t>Better: explains learning, language &amp; social development. </a:t>
            </a:r>
          </a:p>
          <a:p>
            <a:r>
              <a:rPr lang="en-US" dirty="0"/>
              <a:t>Worse: does NOT explain emotions, anxiety or attachment.</a:t>
            </a:r>
          </a:p>
          <a:p>
            <a:pPr marL="0" indent="0" algn="ctr">
              <a:buNone/>
            </a:pPr>
            <a:r>
              <a:rPr lang="en-US" dirty="0"/>
              <a:t>→ Verdict: BOWLBY IS BETTER for Isaac’s main needs.</a:t>
            </a:r>
          </a:p>
        </p:txBody>
      </p:sp>
    </p:spTree>
    <p:extLst>
      <p:ext uri="{BB962C8B-B14F-4D97-AF65-F5344CB8AC3E}">
        <p14:creationId xmlns:p14="http://schemas.microsoft.com/office/powerpoint/2010/main" val="20199899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C78FF-E7D5-6132-BB7C-789F74E66080}"/>
              </a:ext>
            </a:extLst>
          </p:cNvPr>
          <p:cNvSpPr>
            <a:spLocks noGrp="1"/>
          </p:cNvSpPr>
          <p:nvPr>
            <p:ph type="title"/>
          </p:nvPr>
        </p:nvSpPr>
        <p:spPr/>
        <p:txBody>
          <a:bodyPr/>
          <a:lstStyle/>
          <a:p>
            <a:pPr algn="ctr"/>
            <a:r>
              <a:rPr lang="en-US" b="1" dirty="0"/>
              <a:t>Conclusion</a:t>
            </a:r>
          </a:p>
        </p:txBody>
      </p:sp>
      <p:sp>
        <p:nvSpPr>
          <p:cNvPr id="3" name="Content Placeholder 2">
            <a:extLst>
              <a:ext uri="{FF2B5EF4-FFF2-40B4-BE49-F238E27FC236}">
                <a16:creationId xmlns:a16="http://schemas.microsoft.com/office/drawing/2014/main" id="{D364E90A-2B15-116F-D8E8-4083BC31939B}"/>
              </a:ext>
            </a:extLst>
          </p:cNvPr>
          <p:cNvSpPr>
            <a:spLocks noGrp="1"/>
          </p:cNvSpPr>
          <p:nvPr>
            <p:ph idx="1"/>
          </p:nvPr>
        </p:nvSpPr>
        <p:spPr>
          <a:xfrm>
            <a:off x="985684" y="1776463"/>
            <a:ext cx="10515600" cy="4716411"/>
          </a:xfrm>
        </p:spPr>
        <p:txBody>
          <a:bodyPr>
            <a:normAutofit/>
          </a:bodyPr>
          <a:lstStyle/>
          <a:p>
            <a:r>
              <a:rPr lang="en-US" u="sng" dirty="0"/>
              <a:t>Summary</a:t>
            </a:r>
            <a:r>
              <a:rPr lang="en-US" dirty="0"/>
              <a:t>: Isaac’s </a:t>
            </a:r>
            <a:r>
              <a:rPr lang="en-US" dirty="0" err="1"/>
              <a:t>behaviour</a:t>
            </a:r>
            <a:r>
              <a:rPr lang="en-US" dirty="0"/>
              <a:t> = reaction to insecure attachment caused by inconsistent care &amp; maternal depression. Bowlby’s theory explains exactly what is happening and why. </a:t>
            </a:r>
          </a:p>
          <a:p>
            <a:r>
              <a:rPr lang="en-US" u="sng" dirty="0"/>
              <a:t>Solutions</a:t>
            </a:r>
            <a:r>
              <a:rPr lang="en-US" dirty="0"/>
              <a:t>: safety, consistency, warm relationships &amp; family support.</a:t>
            </a:r>
          </a:p>
          <a:p>
            <a:r>
              <a:rPr lang="en-US" u="sng" dirty="0"/>
              <a:t>Final Message</a:t>
            </a:r>
            <a:r>
              <a:rPr lang="en-US" dirty="0"/>
              <a:t>: Psychology teaches us: Relationships are the foundation of all development. When children feel safe, loved and secure  they learn, they talk, they play, and they grow. For Isaac, rebuilding that safety is the most important thing we can do.</a:t>
            </a:r>
          </a:p>
          <a:p>
            <a:r>
              <a:rPr lang="en-US" u="sng" dirty="0"/>
              <a:t>Takeaway</a:t>
            </a:r>
            <a:r>
              <a:rPr lang="en-US" dirty="0"/>
              <a:t>: Early years work building secure attachments  that is how we change lives</a:t>
            </a:r>
          </a:p>
        </p:txBody>
      </p:sp>
    </p:spTree>
    <p:extLst>
      <p:ext uri="{BB962C8B-B14F-4D97-AF65-F5344CB8AC3E}">
        <p14:creationId xmlns:p14="http://schemas.microsoft.com/office/powerpoint/2010/main" val="10223220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87319-C654-92F9-FF5E-914AB7D9346F}"/>
              </a:ext>
            </a:extLst>
          </p:cNvPr>
          <p:cNvSpPr>
            <a:spLocks noGrp="1"/>
          </p:cNvSpPr>
          <p:nvPr>
            <p:ph type="title"/>
          </p:nvPr>
        </p:nvSpPr>
        <p:spPr/>
        <p:txBody>
          <a:bodyPr/>
          <a:lstStyle/>
          <a:p>
            <a:pPr algn="ctr"/>
            <a:r>
              <a:rPr lang="en-US" b="1" dirty="0"/>
              <a:t>Conclusion</a:t>
            </a:r>
            <a:endParaRPr lang="en-US" dirty="0"/>
          </a:p>
        </p:txBody>
      </p:sp>
      <p:sp>
        <p:nvSpPr>
          <p:cNvPr id="3" name="Content Placeholder 2">
            <a:extLst>
              <a:ext uri="{FF2B5EF4-FFF2-40B4-BE49-F238E27FC236}">
                <a16:creationId xmlns:a16="http://schemas.microsoft.com/office/drawing/2014/main" id="{D139CFAD-1CFA-4D22-1777-DF6EFB06921B}"/>
              </a:ext>
            </a:extLst>
          </p:cNvPr>
          <p:cNvSpPr>
            <a:spLocks noGrp="1"/>
          </p:cNvSpPr>
          <p:nvPr>
            <p:ph idx="1"/>
          </p:nvPr>
        </p:nvSpPr>
        <p:spPr/>
        <p:txBody>
          <a:bodyPr/>
          <a:lstStyle/>
          <a:p>
            <a:r>
              <a:rPr lang="en-US" u="sng" dirty="0"/>
              <a:t>Final Message</a:t>
            </a:r>
            <a:r>
              <a:rPr lang="en-US" dirty="0"/>
              <a:t>: Psychology teaches us that relationships are the foundation of all development. When children feel safe, loved and secure  they learn, they talk, they play, and they grow. For Isaac, rebuilding that safety is the most important thing we can do. </a:t>
            </a:r>
          </a:p>
          <a:p>
            <a:r>
              <a:rPr lang="en-US" u="sng" dirty="0"/>
              <a:t>Takeaway</a:t>
            </a:r>
            <a:r>
              <a:rPr lang="en-US" dirty="0"/>
              <a:t>: Early years work building secure attachments  that is how we change lives.</a:t>
            </a:r>
          </a:p>
        </p:txBody>
      </p:sp>
    </p:spTree>
    <p:extLst>
      <p:ext uri="{BB962C8B-B14F-4D97-AF65-F5344CB8AC3E}">
        <p14:creationId xmlns:p14="http://schemas.microsoft.com/office/powerpoint/2010/main" val="2853880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EFC39-B3CF-98F0-9D52-73027B2DB768}"/>
              </a:ext>
            </a:extLst>
          </p:cNvPr>
          <p:cNvSpPr>
            <a:spLocks noGrp="1"/>
          </p:cNvSpPr>
          <p:nvPr>
            <p:ph type="title"/>
          </p:nvPr>
        </p:nvSpPr>
        <p:spPr>
          <a:xfrm>
            <a:off x="838200" y="365125"/>
            <a:ext cx="10515600" cy="775417"/>
          </a:xfrm>
        </p:spPr>
        <p:txBody>
          <a:bodyPr>
            <a:normAutofit/>
          </a:bodyPr>
          <a:lstStyle/>
          <a:p>
            <a:pPr algn="ctr"/>
            <a:r>
              <a:rPr lang="en-US" sz="3200" b="1" dirty="0"/>
              <a:t>Reference list </a:t>
            </a:r>
          </a:p>
        </p:txBody>
      </p:sp>
      <p:sp>
        <p:nvSpPr>
          <p:cNvPr id="3" name="Content Placeholder 2">
            <a:extLst>
              <a:ext uri="{FF2B5EF4-FFF2-40B4-BE49-F238E27FC236}">
                <a16:creationId xmlns:a16="http://schemas.microsoft.com/office/drawing/2014/main" id="{C1EBB223-A827-47EB-F4BE-7AFB14A11F0F}"/>
              </a:ext>
            </a:extLst>
          </p:cNvPr>
          <p:cNvSpPr>
            <a:spLocks noGrp="1"/>
          </p:cNvSpPr>
          <p:nvPr>
            <p:ph idx="1"/>
          </p:nvPr>
        </p:nvSpPr>
        <p:spPr>
          <a:xfrm>
            <a:off x="838200" y="1396181"/>
            <a:ext cx="11107994" cy="5260258"/>
          </a:xfrm>
        </p:spPr>
        <p:txBody>
          <a:bodyPr>
            <a:normAutofit fontScale="70000" lnSpcReduction="20000"/>
          </a:bodyPr>
          <a:lstStyle/>
          <a:p>
            <a:pPr marL="0" indent="0">
              <a:buNone/>
            </a:pPr>
            <a:r>
              <a:rPr lang="en-US" dirty="0"/>
              <a:t>Ainsworth, M.S. (1978) </a:t>
            </a:r>
            <a:r>
              <a:rPr lang="en-US" i="1" dirty="0"/>
              <a:t>Patterns of Attachment: A Psychological Study of the Strange Situation</a:t>
            </a:r>
            <a:r>
              <a:rPr lang="en-US" dirty="0"/>
              <a:t>. Hillsdale: Erlbaum.</a:t>
            </a:r>
          </a:p>
          <a:p>
            <a:pPr marL="0" indent="0">
              <a:buNone/>
            </a:pPr>
            <a:r>
              <a:rPr lang="en-US" dirty="0"/>
              <a:t>​</a:t>
            </a:r>
          </a:p>
          <a:p>
            <a:pPr marL="0" indent="0">
              <a:buNone/>
            </a:pPr>
            <a:r>
              <a:rPr lang="en-US" dirty="0"/>
              <a:t>Bowlby, J. (1969) </a:t>
            </a:r>
            <a:r>
              <a:rPr lang="en-US" i="1" dirty="0"/>
              <a:t>Attachment and Loss: Volume 1 – Attachment</a:t>
            </a:r>
            <a:r>
              <a:rPr lang="en-US" dirty="0"/>
              <a:t>. London: Hogarth Press.</a:t>
            </a:r>
          </a:p>
          <a:p>
            <a:pPr marL="0" indent="0">
              <a:buNone/>
            </a:pPr>
            <a:endParaRPr lang="en-US" dirty="0"/>
          </a:p>
          <a:p>
            <a:pPr marL="0" indent="0">
              <a:buNone/>
            </a:pPr>
            <a:r>
              <a:rPr lang="en-US" dirty="0"/>
              <a:t>​Department for Education (2024) </a:t>
            </a:r>
            <a:r>
              <a:rPr lang="en-US" i="1" dirty="0"/>
              <a:t>Early Years Foundation Stage (EYFS) Statutory Framework</a:t>
            </a:r>
            <a:r>
              <a:rPr lang="en-US" dirty="0"/>
              <a:t>. London: DfE.​</a:t>
            </a:r>
          </a:p>
          <a:p>
            <a:pPr marL="0" indent="0">
              <a:buNone/>
            </a:pPr>
            <a:endParaRPr lang="en-US" dirty="0"/>
          </a:p>
          <a:p>
            <a:pPr marL="0" indent="0">
              <a:buNone/>
            </a:pPr>
            <a:r>
              <a:rPr lang="en-US" dirty="0"/>
              <a:t>Gerhardt, S. (2015) </a:t>
            </a:r>
            <a:r>
              <a:rPr lang="en-US" i="1" dirty="0"/>
              <a:t>Why Love Matters: How Affection Shapes a Baby’s Brain</a:t>
            </a:r>
            <a:r>
              <a:rPr lang="en-US" dirty="0"/>
              <a:t>. London: Routledge</a:t>
            </a:r>
          </a:p>
          <a:p>
            <a:pPr marL="0" indent="0">
              <a:buNone/>
            </a:pPr>
            <a:endParaRPr lang="en-US" dirty="0"/>
          </a:p>
          <a:p>
            <a:pPr marL="0" indent="0">
              <a:buNone/>
            </a:pPr>
            <a:r>
              <a:rPr lang="en-US" dirty="0"/>
              <a:t>Howe, D. (2011) </a:t>
            </a:r>
            <a:r>
              <a:rPr lang="en-US" i="1" dirty="0"/>
              <a:t>Attachment Across the </a:t>
            </a:r>
            <a:r>
              <a:rPr lang="en-US" i="1" dirty="0" err="1"/>
              <a:t>Lifecourse</a:t>
            </a:r>
            <a:r>
              <a:rPr lang="en-US" dirty="0"/>
              <a:t>. Basingstoke: Palgrave Macmillan</a:t>
            </a:r>
          </a:p>
          <a:p>
            <a:pPr marL="0" indent="0">
              <a:buNone/>
            </a:pPr>
            <a:endParaRPr lang="en-US" dirty="0"/>
          </a:p>
          <a:p>
            <a:pPr marL="0" indent="0">
              <a:buNone/>
            </a:pPr>
            <a:r>
              <a:rPr lang="en-US" dirty="0"/>
              <a:t>National Children’s Bureau (2022) </a:t>
            </a:r>
            <a:r>
              <a:rPr lang="en-US" i="1" dirty="0"/>
              <a:t>Understanding Attachment in Early Years</a:t>
            </a:r>
            <a:r>
              <a:rPr lang="en-US" dirty="0"/>
              <a:t>. London: NCB.</a:t>
            </a:r>
          </a:p>
          <a:p>
            <a:pPr marL="0" indent="0">
              <a:buNone/>
            </a:pPr>
            <a:endParaRPr lang="en-US" dirty="0"/>
          </a:p>
          <a:p>
            <a:pPr marL="0" indent="0">
              <a:buNone/>
            </a:pPr>
            <a:r>
              <a:rPr lang="en-US" dirty="0"/>
              <a:t>NHS (2023) </a:t>
            </a:r>
            <a:r>
              <a:rPr lang="en-US" i="1" dirty="0"/>
              <a:t>Postnatal Depression: Support and Treatment</a:t>
            </a:r>
            <a:r>
              <a:rPr lang="en-US" dirty="0"/>
              <a:t>. Available at: https://www.nhs.uk/mental-health/conditions/postnatal-depression/ (Accessed: 20 May 2026).​</a:t>
            </a:r>
          </a:p>
          <a:p>
            <a:pPr marL="0" indent="0">
              <a:buNone/>
            </a:pPr>
            <a:endParaRPr lang="en-US" dirty="0"/>
          </a:p>
        </p:txBody>
      </p:sp>
    </p:spTree>
    <p:extLst>
      <p:ext uri="{BB962C8B-B14F-4D97-AF65-F5344CB8AC3E}">
        <p14:creationId xmlns:p14="http://schemas.microsoft.com/office/powerpoint/2010/main" val="15674417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119</TotalTime>
  <Words>1467</Words>
  <Application>Microsoft Office PowerPoint</Application>
  <PresentationFormat>Widescreen</PresentationFormat>
  <Paragraphs>89</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University of Wales Trinity Saint David</vt:lpstr>
      <vt:lpstr>Student name.</vt:lpstr>
      <vt:lpstr>Introducation.    Introduction    </vt:lpstr>
      <vt:lpstr>Overview of the theory📌 Bowlby’s Attachment Theory  John Bowlby (1907–1990) – key theorist in child development. </vt:lpstr>
      <vt:lpstr>📌 Slide 3: Applying Theory –  Key Concepts Application to Isaac</vt:lpstr>
      <vt:lpstr>Slide 4: Practical Strategies &amp; Interventions  Practical Strategies – Theory-Led (all directly linked to Bowlby’s Attachment Theory)</vt:lpstr>
      <vt:lpstr>📌Slide 5: Nature vs Nurture 🧬 </vt:lpstr>
      <vt:lpstr>Therefore …</vt:lpstr>
      <vt:lpstr>Slide 6: Evaluation – Strengths &amp; Limitations  Evaluation of Bowlby’s Attachment Theory</vt:lpstr>
      <vt:lpstr>Slide 6: Evaluation – Strengths &amp; Limitations  Evaluation of Bowlby’s Attachment Theory</vt:lpstr>
      <vt:lpstr>Conclusion</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dc:title>
  <dc:creator>Zahra Mahmood</dc:creator>
  <cp:lastModifiedBy>Zahra Mahmood</cp:lastModifiedBy>
  <cp:revision>7</cp:revision>
  <dcterms:created xsi:type="dcterms:W3CDTF">2026-05-26T21:00:20Z</dcterms:created>
  <dcterms:modified xsi:type="dcterms:W3CDTF">2026-06-09T14:57:53Z</dcterms:modified>
</cp:coreProperties>
</file>