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455" autoAdjust="0"/>
  </p:normalViewPr>
  <p:slideViewPr>
    <p:cSldViewPr snapToGrid="0">
      <p:cViewPr varScale="1">
        <p:scale>
          <a:sx n="60" d="100"/>
          <a:sy n="60" d="100"/>
        </p:scale>
        <p:origin x="114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8B7F7A-76C1-46B7-B073-814049CB022B}" type="doc">
      <dgm:prSet loTypeId="urn:microsoft.com/office/officeart/2005/8/layout/venn3" loCatId="relationship" qsTypeId="urn:microsoft.com/office/officeart/2005/8/quickstyle/simple1" qsCatId="simple" csTypeId="urn:microsoft.com/office/officeart/2005/8/colors/colorful2" csCatId="colorful" phldr="1"/>
      <dgm:spPr/>
      <dgm:t>
        <a:bodyPr/>
        <a:lstStyle/>
        <a:p>
          <a:endParaRPr lang="en-US"/>
        </a:p>
      </dgm:t>
    </dgm:pt>
    <dgm:pt modelId="{B978C032-054D-4035-B4D4-CB9CAA6D87F2}">
      <dgm:prSet/>
      <dgm:spPr/>
      <dgm:t>
        <a:bodyPr/>
        <a:lstStyle/>
        <a:p>
          <a:r>
            <a:rPr lang="en-GB"/>
            <a:t>Shortage of staff and issues related to labour have emerged as persistent concerns in the hotel and hospitality industry due to social changes like COVID-19 </a:t>
          </a:r>
          <a:endParaRPr lang="en-US"/>
        </a:p>
      </dgm:t>
    </dgm:pt>
    <dgm:pt modelId="{0D7854A2-A1E0-4872-AD23-66C8952E3C14}" type="parTrans" cxnId="{6D140E28-70E2-40FF-8AC1-D5436E957905}">
      <dgm:prSet/>
      <dgm:spPr/>
      <dgm:t>
        <a:bodyPr/>
        <a:lstStyle/>
        <a:p>
          <a:endParaRPr lang="en-US"/>
        </a:p>
      </dgm:t>
    </dgm:pt>
    <dgm:pt modelId="{32102A3F-1AEC-426B-AFE2-2E1FB8B1357F}" type="sibTrans" cxnId="{6D140E28-70E2-40FF-8AC1-D5436E957905}">
      <dgm:prSet/>
      <dgm:spPr/>
      <dgm:t>
        <a:bodyPr/>
        <a:lstStyle/>
        <a:p>
          <a:endParaRPr lang="en-US"/>
        </a:p>
      </dgm:t>
    </dgm:pt>
    <dgm:pt modelId="{9134AFEA-88F1-4E17-83CB-8CC95DABDBD8}">
      <dgm:prSet/>
      <dgm:spPr/>
      <dgm:t>
        <a:bodyPr/>
        <a:lstStyle/>
        <a:p>
          <a:r>
            <a:rPr lang="en-GB"/>
            <a:t>This is especially worrisome in an industry that greatly depends on human capital to effectively provide high-value, 'touch' services</a:t>
          </a:r>
          <a:endParaRPr lang="en-US"/>
        </a:p>
      </dgm:t>
    </dgm:pt>
    <dgm:pt modelId="{E4D2FB3D-CFD5-4482-94A1-D864D0F81E73}" type="parTrans" cxnId="{44823FF8-7989-4685-854A-0B65D3E6E740}">
      <dgm:prSet/>
      <dgm:spPr/>
      <dgm:t>
        <a:bodyPr/>
        <a:lstStyle/>
        <a:p>
          <a:endParaRPr lang="en-US"/>
        </a:p>
      </dgm:t>
    </dgm:pt>
    <dgm:pt modelId="{33BABD38-DCC9-4C4E-854E-3A35288AA8E8}" type="sibTrans" cxnId="{44823FF8-7989-4685-854A-0B65D3E6E740}">
      <dgm:prSet/>
      <dgm:spPr/>
      <dgm:t>
        <a:bodyPr/>
        <a:lstStyle/>
        <a:p>
          <a:endParaRPr lang="en-US"/>
        </a:p>
      </dgm:t>
    </dgm:pt>
    <dgm:pt modelId="{95CE6426-E779-459B-9726-8A5D45C5E65D}">
      <dgm:prSet/>
      <dgm:spPr/>
      <dgm:t>
        <a:bodyPr/>
        <a:lstStyle/>
        <a:p>
          <a:r>
            <a:rPr lang="en-GB" dirty="0"/>
            <a:t>This has a big implication on business since labour shortage affects the operation efficiency, makes current employees work more than required and reduces </a:t>
          </a:r>
          <a:r>
            <a:rPr lang="en-GB"/>
            <a:t>guest satisfaction</a:t>
          </a:r>
          <a:endParaRPr lang="en-US"/>
        </a:p>
      </dgm:t>
    </dgm:pt>
    <dgm:pt modelId="{B9088564-83C8-436F-985D-AD31043261CE}" type="parTrans" cxnId="{714BE291-BD08-4E79-9D44-E02189487A22}">
      <dgm:prSet/>
      <dgm:spPr/>
      <dgm:t>
        <a:bodyPr/>
        <a:lstStyle/>
        <a:p>
          <a:endParaRPr lang="en-US"/>
        </a:p>
      </dgm:t>
    </dgm:pt>
    <dgm:pt modelId="{0388D39B-3C97-4DAB-A3C2-7821BC15126D}" type="sibTrans" cxnId="{714BE291-BD08-4E79-9D44-E02189487A22}">
      <dgm:prSet/>
      <dgm:spPr/>
      <dgm:t>
        <a:bodyPr/>
        <a:lstStyle/>
        <a:p>
          <a:endParaRPr lang="en-US"/>
        </a:p>
      </dgm:t>
    </dgm:pt>
    <dgm:pt modelId="{1F4C3052-7082-471F-977B-9A50BE462BF9}" type="pres">
      <dgm:prSet presAssocID="{A68B7F7A-76C1-46B7-B073-814049CB022B}" presName="Name0" presStyleCnt="0">
        <dgm:presLayoutVars>
          <dgm:dir/>
          <dgm:resizeHandles val="exact"/>
        </dgm:presLayoutVars>
      </dgm:prSet>
      <dgm:spPr/>
    </dgm:pt>
    <dgm:pt modelId="{DDE68AB2-3B5C-4930-8550-5CFC0FAAFB71}" type="pres">
      <dgm:prSet presAssocID="{B978C032-054D-4035-B4D4-CB9CAA6D87F2}" presName="Name5" presStyleLbl="vennNode1" presStyleIdx="0" presStyleCnt="3">
        <dgm:presLayoutVars>
          <dgm:bulletEnabled val="1"/>
        </dgm:presLayoutVars>
      </dgm:prSet>
      <dgm:spPr/>
    </dgm:pt>
    <dgm:pt modelId="{3344E80C-A9FA-49CC-B617-B4E734CF5D9E}" type="pres">
      <dgm:prSet presAssocID="{32102A3F-1AEC-426B-AFE2-2E1FB8B1357F}" presName="space" presStyleCnt="0"/>
      <dgm:spPr/>
    </dgm:pt>
    <dgm:pt modelId="{520BD45E-4186-4F56-8B9B-242C36C9B273}" type="pres">
      <dgm:prSet presAssocID="{9134AFEA-88F1-4E17-83CB-8CC95DABDBD8}" presName="Name5" presStyleLbl="vennNode1" presStyleIdx="1" presStyleCnt="3">
        <dgm:presLayoutVars>
          <dgm:bulletEnabled val="1"/>
        </dgm:presLayoutVars>
      </dgm:prSet>
      <dgm:spPr/>
    </dgm:pt>
    <dgm:pt modelId="{F36B2553-4EFE-42D5-9ECF-96F8C4BAC0B5}" type="pres">
      <dgm:prSet presAssocID="{33BABD38-DCC9-4C4E-854E-3A35288AA8E8}" presName="space" presStyleCnt="0"/>
      <dgm:spPr/>
    </dgm:pt>
    <dgm:pt modelId="{F4C42CCB-0A28-4F93-B056-B81753DC6482}" type="pres">
      <dgm:prSet presAssocID="{95CE6426-E779-459B-9726-8A5D45C5E65D}" presName="Name5" presStyleLbl="vennNode1" presStyleIdx="2" presStyleCnt="3">
        <dgm:presLayoutVars>
          <dgm:bulletEnabled val="1"/>
        </dgm:presLayoutVars>
      </dgm:prSet>
      <dgm:spPr/>
    </dgm:pt>
  </dgm:ptLst>
  <dgm:cxnLst>
    <dgm:cxn modelId="{B9FE0A21-5ED9-4F66-8973-44E702843051}" type="presOf" srcId="{95CE6426-E779-459B-9726-8A5D45C5E65D}" destId="{F4C42CCB-0A28-4F93-B056-B81753DC6482}" srcOrd="0" destOrd="0" presId="urn:microsoft.com/office/officeart/2005/8/layout/venn3"/>
    <dgm:cxn modelId="{6D140E28-70E2-40FF-8AC1-D5436E957905}" srcId="{A68B7F7A-76C1-46B7-B073-814049CB022B}" destId="{B978C032-054D-4035-B4D4-CB9CAA6D87F2}" srcOrd="0" destOrd="0" parTransId="{0D7854A2-A1E0-4872-AD23-66C8952E3C14}" sibTransId="{32102A3F-1AEC-426B-AFE2-2E1FB8B1357F}"/>
    <dgm:cxn modelId="{2A02DD5B-8C43-4751-9DA4-B04D93FDC546}" type="presOf" srcId="{9134AFEA-88F1-4E17-83CB-8CC95DABDBD8}" destId="{520BD45E-4186-4F56-8B9B-242C36C9B273}" srcOrd="0" destOrd="0" presId="urn:microsoft.com/office/officeart/2005/8/layout/venn3"/>
    <dgm:cxn modelId="{122FAF82-08C4-4D45-8F71-33CFA63878FD}" type="presOf" srcId="{B978C032-054D-4035-B4D4-CB9CAA6D87F2}" destId="{DDE68AB2-3B5C-4930-8550-5CFC0FAAFB71}" srcOrd="0" destOrd="0" presId="urn:microsoft.com/office/officeart/2005/8/layout/venn3"/>
    <dgm:cxn modelId="{714BE291-BD08-4E79-9D44-E02189487A22}" srcId="{A68B7F7A-76C1-46B7-B073-814049CB022B}" destId="{95CE6426-E779-459B-9726-8A5D45C5E65D}" srcOrd="2" destOrd="0" parTransId="{B9088564-83C8-436F-985D-AD31043261CE}" sibTransId="{0388D39B-3C97-4DAB-A3C2-7821BC15126D}"/>
    <dgm:cxn modelId="{25252AA6-2EDA-4D7A-9B29-BA2C856B4353}" type="presOf" srcId="{A68B7F7A-76C1-46B7-B073-814049CB022B}" destId="{1F4C3052-7082-471F-977B-9A50BE462BF9}" srcOrd="0" destOrd="0" presId="urn:microsoft.com/office/officeart/2005/8/layout/venn3"/>
    <dgm:cxn modelId="{44823FF8-7989-4685-854A-0B65D3E6E740}" srcId="{A68B7F7A-76C1-46B7-B073-814049CB022B}" destId="{9134AFEA-88F1-4E17-83CB-8CC95DABDBD8}" srcOrd="1" destOrd="0" parTransId="{E4D2FB3D-CFD5-4482-94A1-D864D0F81E73}" sibTransId="{33BABD38-DCC9-4C4E-854E-3A35288AA8E8}"/>
    <dgm:cxn modelId="{82AA27AC-3E5C-485F-8FF6-71E29BEAF2B5}" type="presParOf" srcId="{1F4C3052-7082-471F-977B-9A50BE462BF9}" destId="{DDE68AB2-3B5C-4930-8550-5CFC0FAAFB71}" srcOrd="0" destOrd="0" presId="urn:microsoft.com/office/officeart/2005/8/layout/venn3"/>
    <dgm:cxn modelId="{66AB41CE-647E-49C3-AC6F-2220C5F61BA1}" type="presParOf" srcId="{1F4C3052-7082-471F-977B-9A50BE462BF9}" destId="{3344E80C-A9FA-49CC-B617-B4E734CF5D9E}" srcOrd="1" destOrd="0" presId="urn:microsoft.com/office/officeart/2005/8/layout/venn3"/>
    <dgm:cxn modelId="{3D8CAADB-42C3-4303-BF11-79AB8538264A}" type="presParOf" srcId="{1F4C3052-7082-471F-977B-9A50BE462BF9}" destId="{520BD45E-4186-4F56-8B9B-242C36C9B273}" srcOrd="2" destOrd="0" presId="urn:microsoft.com/office/officeart/2005/8/layout/venn3"/>
    <dgm:cxn modelId="{1AD981C0-70A1-412F-9BBA-00C7DEA9326F}" type="presParOf" srcId="{1F4C3052-7082-471F-977B-9A50BE462BF9}" destId="{F36B2553-4EFE-42D5-9ECF-96F8C4BAC0B5}" srcOrd="3" destOrd="0" presId="urn:microsoft.com/office/officeart/2005/8/layout/venn3"/>
    <dgm:cxn modelId="{12583C3F-DE05-49B8-AB86-119136409028}" type="presParOf" srcId="{1F4C3052-7082-471F-977B-9A50BE462BF9}" destId="{F4C42CCB-0A28-4F93-B056-B81753DC6482}"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C79C33-BC55-4C08-9A2C-3955BC64797B}"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AEEF2A08-CD78-41F7-8B7F-72C287E2BFF4}">
      <dgm:prSet/>
      <dgm:spPr/>
      <dgm:t>
        <a:bodyPr/>
        <a:lstStyle/>
        <a:p>
          <a:r>
            <a:rPr lang="en-GB"/>
            <a:t>A literature review refers to a critical evaluation of materials, theories and concept that relate to a given subject area</a:t>
          </a:r>
          <a:endParaRPr lang="en-US"/>
        </a:p>
      </dgm:t>
    </dgm:pt>
    <dgm:pt modelId="{74F3CD69-DF6A-4A4E-B244-16FA797FBB4E}" type="parTrans" cxnId="{87E242CF-9555-4DF9-96FF-43A88582E66E}">
      <dgm:prSet/>
      <dgm:spPr/>
      <dgm:t>
        <a:bodyPr/>
        <a:lstStyle/>
        <a:p>
          <a:endParaRPr lang="en-US"/>
        </a:p>
      </dgm:t>
    </dgm:pt>
    <dgm:pt modelId="{092CA555-E479-42A0-B6E7-BD3ED367C050}" type="sibTrans" cxnId="{87E242CF-9555-4DF9-96FF-43A88582E66E}">
      <dgm:prSet/>
      <dgm:spPr/>
      <dgm:t>
        <a:bodyPr/>
        <a:lstStyle/>
        <a:p>
          <a:endParaRPr lang="en-US"/>
        </a:p>
      </dgm:t>
    </dgm:pt>
    <dgm:pt modelId="{9BF568D5-7043-4EF8-AA6E-DE20E498529A}">
      <dgm:prSet/>
      <dgm:spPr/>
      <dgm:t>
        <a:bodyPr/>
        <a:lstStyle/>
        <a:p>
          <a:r>
            <a:rPr lang="en-GB"/>
            <a:t>Its main scope is to review prior research as well as to determine the existing research gaps and develop a theoretical framework</a:t>
          </a:r>
          <a:endParaRPr lang="en-US"/>
        </a:p>
      </dgm:t>
    </dgm:pt>
    <dgm:pt modelId="{5272457B-656C-4D16-B52F-A2BA189E357A}" type="parTrans" cxnId="{6345FB19-CBEE-49CA-AFE5-2C4851C314C6}">
      <dgm:prSet/>
      <dgm:spPr/>
      <dgm:t>
        <a:bodyPr/>
        <a:lstStyle/>
        <a:p>
          <a:endParaRPr lang="en-US"/>
        </a:p>
      </dgm:t>
    </dgm:pt>
    <dgm:pt modelId="{A312DC65-136A-4205-AA57-99525EBAB037}" type="sibTrans" cxnId="{6345FB19-CBEE-49CA-AFE5-2C4851C314C6}">
      <dgm:prSet/>
      <dgm:spPr/>
      <dgm:t>
        <a:bodyPr/>
        <a:lstStyle/>
        <a:p>
          <a:endParaRPr lang="en-US"/>
        </a:p>
      </dgm:t>
    </dgm:pt>
    <dgm:pt modelId="{48A09CDA-6BE1-4681-9AEC-75FCC1A2C424}">
      <dgm:prSet/>
      <dgm:spPr/>
      <dgm:t>
        <a:bodyPr/>
        <a:lstStyle/>
        <a:p>
          <a:r>
            <a:rPr lang="en-GB"/>
            <a:t>In this presentation, the literature review will address the effects of lack of staff in the hotel and hospitality industry with reference to labor issues concerning the impact on efficiency</a:t>
          </a:r>
          <a:endParaRPr lang="en-US"/>
        </a:p>
      </dgm:t>
    </dgm:pt>
    <dgm:pt modelId="{EE1C3088-3078-4CCA-8F39-FA2A95A5740C}" type="parTrans" cxnId="{69000BBB-BE09-47E7-9ABA-8ECEF7A584F9}">
      <dgm:prSet/>
      <dgm:spPr/>
      <dgm:t>
        <a:bodyPr/>
        <a:lstStyle/>
        <a:p>
          <a:endParaRPr lang="en-US"/>
        </a:p>
      </dgm:t>
    </dgm:pt>
    <dgm:pt modelId="{BD61C820-5BC5-4342-AB55-7DD9819BB15D}" type="sibTrans" cxnId="{69000BBB-BE09-47E7-9ABA-8ECEF7A584F9}">
      <dgm:prSet/>
      <dgm:spPr/>
      <dgm:t>
        <a:bodyPr/>
        <a:lstStyle/>
        <a:p>
          <a:endParaRPr lang="en-US"/>
        </a:p>
      </dgm:t>
    </dgm:pt>
    <dgm:pt modelId="{7E89952A-4AD3-4C7B-91D3-41A4B4D3DFAF}">
      <dgm:prSet/>
      <dgm:spPr/>
      <dgm:t>
        <a:bodyPr/>
        <a:lstStyle/>
        <a:p>
          <a:r>
            <a:rPr lang="en-GB"/>
            <a:t>The review collected from recent articles and reports will address the causes of staff shortages and the efficiency of different industry responses.</a:t>
          </a:r>
          <a:endParaRPr lang="en-US"/>
        </a:p>
      </dgm:t>
    </dgm:pt>
    <dgm:pt modelId="{FCA3A2D1-5D92-4370-B46D-42B5C4F598DD}" type="parTrans" cxnId="{2A937EB3-EB4F-4E71-8DB7-F9BBA1266133}">
      <dgm:prSet/>
      <dgm:spPr/>
      <dgm:t>
        <a:bodyPr/>
        <a:lstStyle/>
        <a:p>
          <a:endParaRPr lang="en-US"/>
        </a:p>
      </dgm:t>
    </dgm:pt>
    <dgm:pt modelId="{1FE08F92-2895-44CF-92F5-639040937A22}" type="sibTrans" cxnId="{2A937EB3-EB4F-4E71-8DB7-F9BBA1266133}">
      <dgm:prSet/>
      <dgm:spPr/>
      <dgm:t>
        <a:bodyPr/>
        <a:lstStyle/>
        <a:p>
          <a:endParaRPr lang="en-US"/>
        </a:p>
      </dgm:t>
    </dgm:pt>
    <dgm:pt modelId="{A3F160FB-328E-48FB-B6AF-0519F6F71C72}" type="pres">
      <dgm:prSet presAssocID="{4FC79C33-BC55-4C08-9A2C-3955BC64797B}" presName="linear" presStyleCnt="0">
        <dgm:presLayoutVars>
          <dgm:animLvl val="lvl"/>
          <dgm:resizeHandles val="exact"/>
        </dgm:presLayoutVars>
      </dgm:prSet>
      <dgm:spPr/>
    </dgm:pt>
    <dgm:pt modelId="{D5C7DE9E-7637-4816-9470-E48FD01BE37F}" type="pres">
      <dgm:prSet presAssocID="{AEEF2A08-CD78-41F7-8B7F-72C287E2BFF4}" presName="parentText" presStyleLbl="node1" presStyleIdx="0" presStyleCnt="4">
        <dgm:presLayoutVars>
          <dgm:chMax val="0"/>
          <dgm:bulletEnabled val="1"/>
        </dgm:presLayoutVars>
      </dgm:prSet>
      <dgm:spPr/>
    </dgm:pt>
    <dgm:pt modelId="{42CA1BB0-5BD1-454B-994B-7482888458F8}" type="pres">
      <dgm:prSet presAssocID="{092CA555-E479-42A0-B6E7-BD3ED367C050}" presName="spacer" presStyleCnt="0"/>
      <dgm:spPr/>
    </dgm:pt>
    <dgm:pt modelId="{038D9AD0-70A0-4117-886C-191C3B4BE1D5}" type="pres">
      <dgm:prSet presAssocID="{9BF568D5-7043-4EF8-AA6E-DE20E498529A}" presName="parentText" presStyleLbl="node1" presStyleIdx="1" presStyleCnt="4">
        <dgm:presLayoutVars>
          <dgm:chMax val="0"/>
          <dgm:bulletEnabled val="1"/>
        </dgm:presLayoutVars>
      </dgm:prSet>
      <dgm:spPr/>
    </dgm:pt>
    <dgm:pt modelId="{DB4ABF15-32B5-4157-981A-4129B951C20C}" type="pres">
      <dgm:prSet presAssocID="{A312DC65-136A-4205-AA57-99525EBAB037}" presName="spacer" presStyleCnt="0"/>
      <dgm:spPr/>
    </dgm:pt>
    <dgm:pt modelId="{9EB5FACE-57CF-43FE-9BFC-FEE4E81987CA}" type="pres">
      <dgm:prSet presAssocID="{48A09CDA-6BE1-4681-9AEC-75FCC1A2C424}" presName="parentText" presStyleLbl="node1" presStyleIdx="2" presStyleCnt="4">
        <dgm:presLayoutVars>
          <dgm:chMax val="0"/>
          <dgm:bulletEnabled val="1"/>
        </dgm:presLayoutVars>
      </dgm:prSet>
      <dgm:spPr/>
    </dgm:pt>
    <dgm:pt modelId="{F86F879B-81BE-449B-BD0F-9466060B87ED}" type="pres">
      <dgm:prSet presAssocID="{BD61C820-5BC5-4342-AB55-7DD9819BB15D}" presName="spacer" presStyleCnt="0"/>
      <dgm:spPr/>
    </dgm:pt>
    <dgm:pt modelId="{12B8CBDE-BCA1-48D8-B9A8-CF06AD46CF9E}" type="pres">
      <dgm:prSet presAssocID="{7E89952A-4AD3-4C7B-91D3-41A4B4D3DFAF}" presName="parentText" presStyleLbl="node1" presStyleIdx="3" presStyleCnt="4">
        <dgm:presLayoutVars>
          <dgm:chMax val="0"/>
          <dgm:bulletEnabled val="1"/>
        </dgm:presLayoutVars>
      </dgm:prSet>
      <dgm:spPr/>
    </dgm:pt>
  </dgm:ptLst>
  <dgm:cxnLst>
    <dgm:cxn modelId="{16910B16-AE6F-44A8-848D-06B3DF9D80BA}" type="presOf" srcId="{9BF568D5-7043-4EF8-AA6E-DE20E498529A}" destId="{038D9AD0-70A0-4117-886C-191C3B4BE1D5}" srcOrd="0" destOrd="0" presId="urn:microsoft.com/office/officeart/2005/8/layout/vList2"/>
    <dgm:cxn modelId="{6345FB19-CBEE-49CA-AFE5-2C4851C314C6}" srcId="{4FC79C33-BC55-4C08-9A2C-3955BC64797B}" destId="{9BF568D5-7043-4EF8-AA6E-DE20E498529A}" srcOrd="1" destOrd="0" parTransId="{5272457B-656C-4D16-B52F-A2BA189E357A}" sibTransId="{A312DC65-136A-4205-AA57-99525EBAB037}"/>
    <dgm:cxn modelId="{E1E4EE22-F29D-43DE-8ADD-06E74E3BFCA1}" type="presOf" srcId="{4FC79C33-BC55-4C08-9A2C-3955BC64797B}" destId="{A3F160FB-328E-48FB-B6AF-0519F6F71C72}" srcOrd="0" destOrd="0" presId="urn:microsoft.com/office/officeart/2005/8/layout/vList2"/>
    <dgm:cxn modelId="{A07AA632-F975-43B0-BFA8-5ED47B9ABCE8}" type="presOf" srcId="{48A09CDA-6BE1-4681-9AEC-75FCC1A2C424}" destId="{9EB5FACE-57CF-43FE-9BFC-FEE4E81987CA}" srcOrd="0" destOrd="0" presId="urn:microsoft.com/office/officeart/2005/8/layout/vList2"/>
    <dgm:cxn modelId="{7D0D9A78-41DA-4813-A52B-37395032C76F}" type="presOf" srcId="{7E89952A-4AD3-4C7B-91D3-41A4B4D3DFAF}" destId="{12B8CBDE-BCA1-48D8-B9A8-CF06AD46CF9E}" srcOrd="0" destOrd="0" presId="urn:microsoft.com/office/officeart/2005/8/layout/vList2"/>
    <dgm:cxn modelId="{1D187AB2-DB24-40F2-9ED1-0AAEA78EA12D}" type="presOf" srcId="{AEEF2A08-CD78-41F7-8B7F-72C287E2BFF4}" destId="{D5C7DE9E-7637-4816-9470-E48FD01BE37F}" srcOrd="0" destOrd="0" presId="urn:microsoft.com/office/officeart/2005/8/layout/vList2"/>
    <dgm:cxn modelId="{2A937EB3-EB4F-4E71-8DB7-F9BBA1266133}" srcId="{4FC79C33-BC55-4C08-9A2C-3955BC64797B}" destId="{7E89952A-4AD3-4C7B-91D3-41A4B4D3DFAF}" srcOrd="3" destOrd="0" parTransId="{FCA3A2D1-5D92-4370-B46D-42B5C4F598DD}" sibTransId="{1FE08F92-2895-44CF-92F5-639040937A22}"/>
    <dgm:cxn modelId="{69000BBB-BE09-47E7-9ABA-8ECEF7A584F9}" srcId="{4FC79C33-BC55-4C08-9A2C-3955BC64797B}" destId="{48A09CDA-6BE1-4681-9AEC-75FCC1A2C424}" srcOrd="2" destOrd="0" parTransId="{EE1C3088-3078-4CCA-8F39-FA2A95A5740C}" sibTransId="{BD61C820-5BC5-4342-AB55-7DD9819BB15D}"/>
    <dgm:cxn modelId="{87E242CF-9555-4DF9-96FF-43A88582E66E}" srcId="{4FC79C33-BC55-4C08-9A2C-3955BC64797B}" destId="{AEEF2A08-CD78-41F7-8B7F-72C287E2BFF4}" srcOrd="0" destOrd="0" parTransId="{74F3CD69-DF6A-4A4E-B244-16FA797FBB4E}" sibTransId="{092CA555-E479-42A0-B6E7-BD3ED367C050}"/>
    <dgm:cxn modelId="{CAC386A7-EFA2-49BD-94D5-5B318E0D46B0}" type="presParOf" srcId="{A3F160FB-328E-48FB-B6AF-0519F6F71C72}" destId="{D5C7DE9E-7637-4816-9470-E48FD01BE37F}" srcOrd="0" destOrd="0" presId="urn:microsoft.com/office/officeart/2005/8/layout/vList2"/>
    <dgm:cxn modelId="{9255219F-DE29-4A92-B9CF-D8EDF7436E3E}" type="presParOf" srcId="{A3F160FB-328E-48FB-B6AF-0519F6F71C72}" destId="{42CA1BB0-5BD1-454B-994B-7482888458F8}" srcOrd="1" destOrd="0" presId="urn:microsoft.com/office/officeart/2005/8/layout/vList2"/>
    <dgm:cxn modelId="{51227911-A388-4B04-A15C-244F3B24A064}" type="presParOf" srcId="{A3F160FB-328E-48FB-B6AF-0519F6F71C72}" destId="{038D9AD0-70A0-4117-886C-191C3B4BE1D5}" srcOrd="2" destOrd="0" presId="urn:microsoft.com/office/officeart/2005/8/layout/vList2"/>
    <dgm:cxn modelId="{73F44B5A-F1FD-40C9-BFD6-191D49F74B39}" type="presParOf" srcId="{A3F160FB-328E-48FB-B6AF-0519F6F71C72}" destId="{DB4ABF15-32B5-4157-981A-4129B951C20C}" srcOrd="3" destOrd="0" presId="urn:microsoft.com/office/officeart/2005/8/layout/vList2"/>
    <dgm:cxn modelId="{43C21DD8-6579-42B6-9DB4-0E859AC9BBC6}" type="presParOf" srcId="{A3F160FB-328E-48FB-B6AF-0519F6F71C72}" destId="{9EB5FACE-57CF-43FE-9BFC-FEE4E81987CA}" srcOrd="4" destOrd="0" presId="urn:microsoft.com/office/officeart/2005/8/layout/vList2"/>
    <dgm:cxn modelId="{92A04F21-B0B1-4143-B190-B7FAD18BF43B}" type="presParOf" srcId="{A3F160FB-328E-48FB-B6AF-0519F6F71C72}" destId="{F86F879B-81BE-449B-BD0F-9466060B87ED}" srcOrd="5" destOrd="0" presId="urn:microsoft.com/office/officeart/2005/8/layout/vList2"/>
    <dgm:cxn modelId="{656D525C-F52C-44EE-966D-42AA1A719FDC}" type="presParOf" srcId="{A3F160FB-328E-48FB-B6AF-0519F6F71C72}" destId="{12B8CBDE-BCA1-48D8-B9A8-CF06AD46CF9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31F25A-4E0D-41FE-B919-27039E6D9CBA}"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1C84D376-EC35-4FFC-89D2-B63E8BE91A46}">
      <dgm:prSet/>
      <dgm:spPr/>
      <dgm:t>
        <a:bodyPr/>
        <a:lstStyle/>
        <a:p>
          <a:r>
            <a:rPr lang="en-US" b="1" i="1"/>
            <a:t>Labor Market Theory and Hospitality Industry Context</a:t>
          </a:r>
          <a:endParaRPr lang="en-US"/>
        </a:p>
      </dgm:t>
    </dgm:pt>
    <dgm:pt modelId="{401275BC-F207-4025-9A15-ADAF5018A076}" type="parTrans" cxnId="{5E8153FA-603D-48A3-AD12-40A9A740696D}">
      <dgm:prSet/>
      <dgm:spPr/>
      <dgm:t>
        <a:bodyPr/>
        <a:lstStyle/>
        <a:p>
          <a:endParaRPr lang="en-US"/>
        </a:p>
      </dgm:t>
    </dgm:pt>
    <dgm:pt modelId="{BDE47015-BF64-4932-9B00-BF83D958DB4D}" type="sibTrans" cxnId="{5E8153FA-603D-48A3-AD12-40A9A740696D}">
      <dgm:prSet/>
      <dgm:spPr/>
      <dgm:t>
        <a:bodyPr/>
        <a:lstStyle/>
        <a:p>
          <a:endParaRPr lang="en-US"/>
        </a:p>
      </dgm:t>
    </dgm:pt>
    <dgm:pt modelId="{F77FEB43-E249-4CB2-A47F-7A0C5DE6B91B}">
      <dgm:prSet/>
      <dgm:spPr/>
      <dgm:t>
        <a:bodyPr/>
        <a:lstStyle/>
        <a:p>
          <a:r>
            <a:rPr lang="en-US" b="1" i="1"/>
            <a:t>Maslow’s Hierarchy of Needs and Employee Satisfaction</a:t>
          </a:r>
          <a:endParaRPr lang="en-US"/>
        </a:p>
      </dgm:t>
    </dgm:pt>
    <dgm:pt modelId="{18A39EB9-2A73-41A8-93E1-836C4F3A571C}" type="parTrans" cxnId="{F1CDBE3E-09C6-4E8C-90E2-616C7251D485}">
      <dgm:prSet/>
      <dgm:spPr/>
      <dgm:t>
        <a:bodyPr/>
        <a:lstStyle/>
        <a:p>
          <a:endParaRPr lang="en-US"/>
        </a:p>
      </dgm:t>
    </dgm:pt>
    <dgm:pt modelId="{C977C443-3306-40D0-B651-B2186B8A9B7D}" type="sibTrans" cxnId="{F1CDBE3E-09C6-4E8C-90E2-616C7251D485}">
      <dgm:prSet/>
      <dgm:spPr/>
      <dgm:t>
        <a:bodyPr/>
        <a:lstStyle/>
        <a:p>
          <a:endParaRPr lang="en-US"/>
        </a:p>
      </dgm:t>
    </dgm:pt>
    <dgm:pt modelId="{A7E43FC7-0A91-47D8-9350-391A7DAD5CC2}">
      <dgm:prSet/>
      <dgm:spPr/>
      <dgm:t>
        <a:bodyPr/>
        <a:lstStyle/>
        <a:p>
          <a:r>
            <a:rPr lang="en-US" b="1" i="1"/>
            <a:t>Herzberg’s Two-Factor Theory: Hygiene vs. Motivation Factors</a:t>
          </a:r>
          <a:endParaRPr lang="en-US"/>
        </a:p>
      </dgm:t>
    </dgm:pt>
    <dgm:pt modelId="{D5F22495-446D-4000-BF64-D845BC33AF42}" type="parTrans" cxnId="{6D348112-810E-4CFC-B00C-E5669F78AE66}">
      <dgm:prSet/>
      <dgm:spPr/>
      <dgm:t>
        <a:bodyPr/>
        <a:lstStyle/>
        <a:p>
          <a:endParaRPr lang="en-US"/>
        </a:p>
      </dgm:t>
    </dgm:pt>
    <dgm:pt modelId="{96F76E7D-645D-42E7-B105-691E4CD0682C}" type="sibTrans" cxnId="{6D348112-810E-4CFC-B00C-E5669F78AE66}">
      <dgm:prSet/>
      <dgm:spPr/>
      <dgm:t>
        <a:bodyPr/>
        <a:lstStyle/>
        <a:p>
          <a:endParaRPr lang="en-US"/>
        </a:p>
      </dgm:t>
    </dgm:pt>
    <dgm:pt modelId="{5E4D170F-52F5-4DED-877B-96736D57B720}">
      <dgm:prSet/>
      <dgm:spPr/>
      <dgm:t>
        <a:bodyPr/>
        <a:lstStyle/>
        <a:p>
          <a:r>
            <a:rPr lang="en-US" b="1" i="1"/>
            <a:t>Service-Profit Chain Theory</a:t>
          </a:r>
          <a:endParaRPr lang="en-US"/>
        </a:p>
      </dgm:t>
    </dgm:pt>
    <dgm:pt modelId="{6DF092B1-5058-4435-BBE7-923BF927C48A}" type="parTrans" cxnId="{B3C0819A-F158-430F-BD38-97FF570F3257}">
      <dgm:prSet/>
      <dgm:spPr/>
      <dgm:t>
        <a:bodyPr/>
        <a:lstStyle/>
        <a:p>
          <a:endParaRPr lang="en-US"/>
        </a:p>
      </dgm:t>
    </dgm:pt>
    <dgm:pt modelId="{E56C78F9-DF39-4123-BC7D-B11A45D851B9}" type="sibTrans" cxnId="{B3C0819A-F158-430F-BD38-97FF570F3257}">
      <dgm:prSet/>
      <dgm:spPr/>
      <dgm:t>
        <a:bodyPr/>
        <a:lstStyle/>
        <a:p>
          <a:endParaRPr lang="en-US"/>
        </a:p>
      </dgm:t>
    </dgm:pt>
    <dgm:pt modelId="{BFEC5273-F62F-41E4-8D24-70EB4CB4CBB5}" type="pres">
      <dgm:prSet presAssocID="{5331F25A-4E0D-41FE-B919-27039E6D9CBA}" presName="CompostProcess" presStyleCnt="0">
        <dgm:presLayoutVars>
          <dgm:dir/>
          <dgm:resizeHandles val="exact"/>
        </dgm:presLayoutVars>
      </dgm:prSet>
      <dgm:spPr/>
    </dgm:pt>
    <dgm:pt modelId="{017EF9DD-DA55-41E6-AF76-B8CF9CCF9E2D}" type="pres">
      <dgm:prSet presAssocID="{5331F25A-4E0D-41FE-B919-27039E6D9CBA}" presName="arrow" presStyleLbl="bgShp" presStyleIdx="0" presStyleCnt="1"/>
      <dgm:spPr/>
    </dgm:pt>
    <dgm:pt modelId="{ADCE4F82-3D24-48C9-B5F7-521ECB0C6252}" type="pres">
      <dgm:prSet presAssocID="{5331F25A-4E0D-41FE-B919-27039E6D9CBA}" presName="linearProcess" presStyleCnt="0"/>
      <dgm:spPr/>
    </dgm:pt>
    <dgm:pt modelId="{5A711F11-0E65-46E7-8ADC-BE115079E4B6}" type="pres">
      <dgm:prSet presAssocID="{1C84D376-EC35-4FFC-89D2-B63E8BE91A46}" presName="textNode" presStyleLbl="node1" presStyleIdx="0" presStyleCnt="4">
        <dgm:presLayoutVars>
          <dgm:bulletEnabled val="1"/>
        </dgm:presLayoutVars>
      </dgm:prSet>
      <dgm:spPr/>
    </dgm:pt>
    <dgm:pt modelId="{0C294A8D-65C0-4920-9D6C-FBD9B7FE5EB8}" type="pres">
      <dgm:prSet presAssocID="{BDE47015-BF64-4932-9B00-BF83D958DB4D}" presName="sibTrans" presStyleCnt="0"/>
      <dgm:spPr/>
    </dgm:pt>
    <dgm:pt modelId="{E8FD8059-A275-4BAE-B183-D5B8118398E6}" type="pres">
      <dgm:prSet presAssocID="{F77FEB43-E249-4CB2-A47F-7A0C5DE6B91B}" presName="textNode" presStyleLbl="node1" presStyleIdx="1" presStyleCnt="4">
        <dgm:presLayoutVars>
          <dgm:bulletEnabled val="1"/>
        </dgm:presLayoutVars>
      </dgm:prSet>
      <dgm:spPr/>
    </dgm:pt>
    <dgm:pt modelId="{711FB59B-049A-4E09-9ED5-CD22FBE93880}" type="pres">
      <dgm:prSet presAssocID="{C977C443-3306-40D0-B651-B2186B8A9B7D}" presName="sibTrans" presStyleCnt="0"/>
      <dgm:spPr/>
    </dgm:pt>
    <dgm:pt modelId="{AF6308CA-3F1A-4480-9B6E-AC078B43D4CC}" type="pres">
      <dgm:prSet presAssocID="{A7E43FC7-0A91-47D8-9350-391A7DAD5CC2}" presName="textNode" presStyleLbl="node1" presStyleIdx="2" presStyleCnt="4">
        <dgm:presLayoutVars>
          <dgm:bulletEnabled val="1"/>
        </dgm:presLayoutVars>
      </dgm:prSet>
      <dgm:spPr/>
    </dgm:pt>
    <dgm:pt modelId="{5763AF32-AD73-460A-9804-5A4FA762142E}" type="pres">
      <dgm:prSet presAssocID="{96F76E7D-645D-42E7-B105-691E4CD0682C}" presName="sibTrans" presStyleCnt="0"/>
      <dgm:spPr/>
    </dgm:pt>
    <dgm:pt modelId="{A6589BEB-BB86-4154-B84A-8CA12FB69758}" type="pres">
      <dgm:prSet presAssocID="{5E4D170F-52F5-4DED-877B-96736D57B720}" presName="textNode" presStyleLbl="node1" presStyleIdx="3" presStyleCnt="4">
        <dgm:presLayoutVars>
          <dgm:bulletEnabled val="1"/>
        </dgm:presLayoutVars>
      </dgm:prSet>
      <dgm:spPr/>
    </dgm:pt>
  </dgm:ptLst>
  <dgm:cxnLst>
    <dgm:cxn modelId="{6D348112-810E-4CFC-B00C-E5669F78AE66}" srcId="{5331F25A-4E0D-41FE-B919-27039E6D9CBA}" destId="{A7E43FC7-0A91-47D8-9350-391A7DAD5CC2}" srcOrd="2" destOrd="0" parTransId="{D5F22495-446D-4000-BF64-D845BC33AF42}" sibTransId="{96F76E7D-645D-42E7-B105-691E4CD0682C}"/>
    <dgm:cxn modelId="{0AAE432E-829B-4B0C-82C4-9EF87CBC93C6}" type="presOf" srcId="{5331F25A-4E0D-41FE-B919-27039E6D9CBA}" destId="{BFEC5273-F62F-41E4-8D24-70EB4CB4CBB5}" srcOrd="0" destOrd="0" presId="urn:microsoft.com/office/officeart/2005/8/layout/hProcess9"/>
    <dgm:cxn modelId="{F1CDBE3E-09C6-4E8C-90E2-616C7251D485}" srcId="{5331F25A-4E0D-41FE-B919-27039E6D9CBA}" destId="{F77FEB43-E249-4CB2-A47F-7A0C5DE6B91B}" srcOrd="1" destOrd="0" parTransId="{18A39EB9-2A73-41A8-93E1-836C4F3A571C}" sibTransId="{C977C443-3306-40D0-B651-B2186B8A9B7D}"/>
    <dgm:cxn modelId="{AA774354-750D-44B5-B232-07BE7C715593}" type="presOf" srcId="{5E4D170F-52F5-4DED-877B-96736D57B720}" destId="{A6589BEB-BB86-4154-B84A-8CA12FB69758}" srcOrd="0" destOrd="0" presId="urn:microsoft.com/office/officeart/2005/8/layout/hProcess9"/>
    <dgm:cxn modelId="{B3C0819A-F158-430F-BD38-97FF570F3257}" srcId="{5331F25A-4E0D-41FE-B919-27039E6D9CBA}" destId="{5E4D170F-52F5-4DED-877B-96736D57B720}" srcOrd="3" destOrd="0" parTransId="{6DF092B1-5058-4435-BBE7-923BF927C48A}" sibTransId="{E56C78F9-DF39-4123-BC7D-B11A45D851B9}"/>
    <dgm:cxn modelId="{BC4276A7-13B4-4027-94A2-108C2C1D55FF}" type="presOf" srcId="{F77FEB43-E249-4CB2-A47F-7A0C5DE6B91B}" destId="{E8FD8059-A275-4BAE-B183-D5B8118398E6}" srcOrd="0" destOrd="0" presId="urn:microsoft.com/office/officeart/2005/8/layout/hProcess9"/>
    <dgm:cxn modelId="{E194FBCA-6ADB-4561-85B1-C1593A79EF1E}" type="presOf" srcId="{1C84D376-EC35-4FFC-89D2-B63E8BE91A46}" destId="{5A711F11-0E65-46E7-8ADC-BE115079E4B6}" srcOrd="0" destOrd="0" presId="urn:microsoft.com/office/officeart/2005/8/layout/hProcess9"/>
    <dgm:cxn modelId="{969BAAE2-8C14-4F1F-A3C1-CCD5E4DD855A}" type="presOf" srcId="{A7E43FC7-0A91-47D8-9350-391A7DAD5CC2}" destId="{AF6308CA-3F1A-4480-9B6E-AC078B43D4CC}" srcOrd="0" destOrd="0" presId="urn:microsoft.com/office/officeart/2005/8/layout/hProcess9"/>
    <dgm:cxn modelId="{5E8153FA-603D-48A3-AD12-40A9A740696D}" srcId="{5331F25A-4E0D-41FE-B919-27039E6D9CBA}" destId="{1C84D376-EC35-4FFC-89D2-B63E8BE91A46}" srcOrd="0" destOrd="0" parTransId="{401275BC-F207-4025-9A15-ADAF5018A076}" sibTransId="{BDE47015-BF64-4932-9B00-BF83D958DB4D}"/>
    <dgm:cxn modelId="{C9B1FF4B-49E3-4FB6-8DCD-454B830ED149}" type="presParOf" srcId="{BFEC5273-F62F-41E4-8D24-70EB4CB4CBB5}" destId="{017EF9DD-DA55-41E6-AF76-B8CF9CCF9E2D}" srcOrd="0" destOrd="0" presId="urn:microsoft.com/office/officeart/2005/8/layout/hProcess9"/>
    <dgm:cxn modelId="{472B926B-558C-479B-8B1C-E8026813DF85}" type="presParOf" srcId="{BFEC5273-F62F-41E4-8D24-70EB4CB4CBB5}" destId="{ADCE4F82-3D24-48C9-B5F7-521ECB0C6252}" srcOrd="1" destOrd="0" presId="urn:microsoft.com/office/officeart/2005/8/layout/hProcess9"/>
    <dgm:cxn modelId="{08D59DF8-346F-4CBC-97B4-D54AB875AC73}" type="presParOf" srcId="{ADCE4F82-3D24-48C9-B5F7-521ECB0C6252}" destId="{5A711F11-0E65-46E7-8ADC-BE115079E4B6}" srcOrd="0" destOrd="0" presId="urn:microsoft.com/office/officeart/2005/8/layout/hProcess9"/>
    <dgm:cxn modelId="{AF61F5A6-392F-40EB-B524-5A98C84A4012}" type="presParOf" srcId="{ADCE4F82-3D24-48C9-B5F7-521ECB0C6252}" destId="{0C294A8D-65C0-4920-9D6C-FBD9B7FE5EB8}" srcOrd="1" destOrd="0" presId="urn:microsoft.com/office/officeart/2005/8/layout/hProcess9"/>
    <dgm:cxn modelId="{E1DEB184-3293-43EB-A064-01A890C2A7BD}" type="presParOf" srcId="{ADCE4F82-3D24-48C9-B5F7-521ECB0C6252}" destId="{E8FD8059-A275-4BAE-B183-D5B8118398E6}" srcOrd="2" destOrd="0" presId="urn:microsoft.com/office/officeart/2005/8/layout/hProcess9"/>
    <dgm:cxn modelId="{8FC8CFA5-E227-49B1-8279-E6DB1156FCA7}" type="presParOf" srcId="{ADCE4F82-3D24-48C9-B5F7-521ECB0C6252}" destId="{711FB59B-049A-4E09-9ED5-CD22FBE93880}" srcOrd="3" destOrd="0" presId="urn:microsoft.com/office/officeart/2005/8/layout/hProcess9"/>
    <dgm:cxn modelId="{48C65205-B2E5-4781-B427-DC86F8A8E55E}" type="presParOf" srcId="{ADCE4F82-3D24-48C9-B5F7-521ECB0C6252}" destId="{AF6308CA-3F1A-4480-9B6E-AC078B43D4CC}" srcOrd="4" destOrd="0" presId="urn:microsoft.com/office/officeart/2005/8/layout/hProcess9"/>
    <dgm:cxn modelId="{7495EC1E-DEA0-45FA-ACA8-D30359F9E3E8}" type="presParOf" srcId="{ADCE4F82-3D24-48C9-B5F7-521ECB0C6252}" destId="{5763AF32-AD73-460A-9804-5A4FA762142E}" srcOrd="5" destOrd="0" presId="urn:microsoft.com/office/officeart/2005/8/layout/hProcess9"/>
    <dgm:cxn modelId="{250BE231-8820-4D96-9F7F-8197AA6F633F}" type="presParOf" srcId="{ADCE4F82-3D24-48C9-B5F7-521ECB0C6252}" destId="{A6589BEB-BB86-4154-B84A-8CA12FB69758}"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96661B-EAE0-4393-8023-BC66F7BC5E1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42218F4-0770-4344-B4B8-8EBB0634CAF4}">
      <dgm:prSet/>
      <dgm:spPr/>
      <dgm:t>
        <a:bodyPr/>
        <a:lstStyle/>
        <a:p>
          <a:r>
            <a:rPr lang="en-US" b="1" i="1"/>
            <a:t>PESTEL Analysis of Labor Shortages</a:t>
          </a:r>
          <a:endParaRPr lang="en-US"/>
        </a:p>
      </dgm:t>
    </dgm:pt>
    <dgm:pt modelId="{8B58F32F-A540-4A1B-834B-93646964BA27}" type="parTrans" cxnId="{A3F123B0-A824-4C2F-905E-1895D37F42DE}">
      <dgm:prSet/>
      <dgm:spPr/>
      <dgm:t>
        <a:bodyPr/>
        <a:lstStyle/>
        <a:p>
          <a:endParaRPr lang="en-US"/>
        </a:p>
      </dgm:t>
    </dgm:pt>
    <dgm:pt modelId="{6BB71CCB-196D-4BF2-AA88-648C3AFF6829}" type="sibTrans" cxnId="{A3F123B0-A824-4C2F-905E-1895D37F42DE}">
      <dgm:prSet/>
      <dgm:spPr/>
      <dgm:t>
        <a:bodyPr/>
        <a:lstStyle/>
        <a:p>
          <a:endParaRPr lang="en-US"/>
        </a:p>
      </dgm:t>
    </dgm:pt>
    <dgm:pt modelId="{05577507-DDD6-48DB-9876-9509DA7FB35E}" type="pres">
      <dgm:prSet presAssocID="{A196661B-EAE0-4393-8023-BC66F7BC5E1E}" presName="linear" presStyleCnt="0">
        <dgm:presLayoutVars>
          <dgm:animLvl val="lvl"/>
          <dgm:resizeHandles val="exact"/>
        </dgm:presLayoutVars>
      </dgm:prSet>
      <dgm:spPr/>
    </dgm:pt>
    <dgm:pt modelId="{C03B54EC-9B25-4BEE-A58F-600F9D396E59}" type="pres">
      <dgm:prSet presAssocID="{C42218F4-0770-4344-B4B8-8EBB0634CAF4}" presName="parentText" presStyleLbl="node1" presStyleIdx="0" presStyleCnt="1">
        <dgm:presLayoutVars>
          <dgm:chMax val="0"/>
          <dgm:bulletEnabled val="1"/>
        </dgm:presLayoutVars>
      </dgm:prSet>
      <dgm:spPr/>
    </dgm:pt>
  </dgm:ptLst>
  <dgm:cxnLst>
    <dgm:cxn modelId="{34982C0A-F196-41DE-A618-ACED143636CD}" type="presOf" srcId="{A196661B-EAE0-4393-8023-BC66F7BC5E1E}" destId="{05577507-DDD6-48DB-9876-9509DA7FB35E}" srcOrd="0" destOrd="0" presId="urn:microsoft.com/office/officeart/2005/8/layout/vList2"/>
    <dgm:cxn modelId="{A3F123B0-A824-4C2F-905E-1895D37F42DE}" srcId="{A196661B-EAE0-4393-8023-BC66F7BC5E1E}" destId="{C42218F4-0770-4344-B4B8-8EBB0634CAF4}" srcOrd="0" destOrd="0" parTransId="{8B58F32F-A540-4A1B-834B-93646964BA27}" sibTransId="{6BB71CCB-196D-4BF2-AA88-648C3AFF6829}"/>
    <dgm:cxn modelId="{BC607DC0-4B57-46C5-A73E-9B71E6718B09}" type="presOf" srcId="{C42218F4-0770-4344-B4B8-8EBB0634CAF4}" destId="{C03B54EC-9B25-4BEE-A58F-600F9D396E59}" srcOrd="0" destOrd="0" presId="urn:microsoft.com/office/officeart/2005/8/layout/vList2"/>
    <dgm:cxn modelId="{16388D27-FE62-4CCB-8EB1-55000EE6935C}" type="presParOf" srcId="{05577507-DDD6-48DB-9876-9509DA7FB35E}" destId="{C03B54EC-9B25-4BEE-A58F-600F9D396E59}"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FEBEA2-2AD4-4AF3-A44B-AFF06BF5269B}"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2D9B9109-5159-4538-B0B7-AE42B954F65C}">
      <dgm:prSet/>
      <dgm:spPr/>
      <dgm:t>
        <a:bodyPr/>
        <a:lstStyle/>
        <a:p>
          <a:r>
            <a:rPr lang="en-US" b="1" i="1" dirty="0"/>
            <a:t>Marriott International: Training and Career Development Initiatives</a:t>
          </a:r>
          <a:endParaRPr lang="en-US" dirty="0"/>
        </a:p>
      </dgm:t>
    </dgm:pt>
    <dgm:pt modelId="{0101E91E-8116-48E9-AE88-C9B8B20D657D}" type="parTrans" cxnId="{D79F9062-12BE-4B49-A3B1-4236B16F9E2F}">
      <dgm:prSet/>
      <dgm:spPr/>
      <dgm:t>
        <a:bodyPr/>
        <a:lstStyle/>
        <a:p>
          <a:endParaRPr lang="en-US"/>
        </a:p>
      </dgm:t>
    </dgm:pt>
    <dgm:pt modelId="{DBE48CC6-7840-4C66-9FC2-323CF179E682}" type="sibTrans" cxnId="{D79F9062-12BE-4B49-A3B1-4236B16F9E2F}">
      <dgm:prSet/>
      <dgm:spPr/>
      <dgm:t>
        <a:bodyPr/>
        <a:lstStyle/>
        <a:p>
          <a:endParaRPr lang="en-US"/>
        </a:p>
      </dgm:t>
    </dgm:pt>
    <dgm:pt modelId="{21FC87F5-DD8D-4515-B967-7996C3154220}">
      <dgm:prSet/>
      <dgm:spPr/>
      <dgm:t>
        <a:bodyPr/>
        <a:lstStyle/>
        <a:p>
          <a:r>
            <a:rPr lang="en-US"/>
            <a:t>To encourage the mastery of their talent pool, Marriott International has emplaced wide-ranging training exercises and internal mobilisation techniques</a:t>
          </a:r>
        </a:p>
      </dgm:t>
    </dgm:pt>
    <dgm:pt modelId="{FE85A323-3ABF-4A6F-9045-8FC538D937B0}" type="parTrans" cxnId="{505707E3-044C-4946-8A83-64BEF4CF37A2}">
      <dgm:prSet/>
      <dgm:spPr/>
      <dgm:t>
        <a:bodyPr/>
        <a:lstStyle/>
        <a:p>
          <a:endParaRPr lang="en-US"/>
        </a:p>
      </dgm:t>
    </dgm:pt>
    <dgm:pt modelId="{DDB24FFE-ABC0-4A28-B610-EFA997B65729}" type="sibTrans" cxnId="{505707E3-044C-4946-8A83-64BEF4CF37A2}">
      <dgm:prSet/>
      <dgm:spPr/>
      <dgm:t>
        <a:bodyPr/>
        <a:lstStyle/>
        <a:p>
          <a:endParaRPr lang="en-US"/>
        </a:p>
      </dgm:t>
    </dgm:pt>
    <dgm:pt modelId="{DDD69BAA-7629-49E4-AF68-8C3C8E5FC70B}" type="pres">
      <dgm:prSet presAssocID="{A4FEBEA2-2AD4-4AF3-A44B-AFF06BF5269B}" presName="linear" presStyleCnt="0">
        <dgm:presLayoutVars>
          <dgm:animLvl val="lvl"/>
          <dgm:resizeHandles val="exact"/>
        </dgm:presLayoutVars>
      </dgm:prSet>
      <dgm:spPr/>
    </dgm:pt>
    <dgm:pt modelId="{8765AA5C-D069-4E8D-8373-2C9D499B556D}" type="pres">
      <dgm:prSet presAssocID="{2D9B9109-5159-4538-B0B7-AE42B954F65C}" presName="parentText" presStyleLbl="node1" presStyleIdx="0" presStyleCnt="1" custScaleY="84155">
        <dgm:presLayoutVars>
          <dgm:chMax val="0"/>
          <dgm:bulletEnabled val="1"/>
        </dgm:presLayoutVars>
      </dgm:prSet>
      <dgm:spPr/>
    </dgm:pt>
    <dgm:pt modelId="{D5FCC4C9-9569-4FC9-BAF2-643CD33E46DC}" type="pres">
      <dgm:prSet presAssocID="{2D9B9109-5159-4538-B0B7-AE42B954F65C}" presName="childText" presStyleLbl="revTx" presStyleIdx="0" presStyleCnt="1">
        <dgm:presLayoutVars>
          <dgm:bulletEnabled val="1"/>
        </dgm:presLayoutVars>
      </dgm:prSet>
      <dgm:spPr/>
    </dgm:pt>
  </dgm:ptLst>
  <dgm:cxnLst>
    <dgm:cxn modelId="{D943BF56-4007-4145-9AC6-CA90185C162F}" type="presOf" srcId="{2D9B9109-5159-4538-B0B7-AE42B954F65C}" destId="{8765AA5C-D069-4E8D-8373-2C9D499B556D}" srcOrd="0" destOrd="0" presId="urn:microsoft.com/office/officeart/2005/8/layout/vList2"/>
    <dgm:cxn modelId="{D79F9062-12BE-4B49-A3B1-4236B16F9E2F}" srcId="{A4FEBEA2-2AD4-4AF3-A44B-AFF06BF5269B}" destId="{2D9B9109-5159-4538-B0B7-AE42B954F65C}" srcOrd="0" destOrd="0" parTransId="{0101E91E-8116-48E9-AE88-C9B8B20D657D}" sibTransId="{DBE48CC6-7840-4C66-9FC2-323CF179E682}"/>
    <dgm:cxn modelId="{D4ABC3C9-46E4-4F34-914C-366A7730754D}" type="presOf" srcId="{21FC87F5-DD8D-4515-B967-7996C3154220}" destId="{D5FCC4C9-9569-4FC9-BAF2-643CD33E46DC}" srcOrd="0" destOrd="0" presId="urn:microsoft.com/office/officeart/2005/8/layout/vList2"/>
    <dgm:cxn modelId="{505707E3-044C-4946-8A83-64BEF4CF37A2}" srcId="{2D9B9109-5159-4538-B0B7-AE42B954F65C}" destId="{21FC87F5-DD8D-4515-B967-7996C3154220}" srcOrd="0" destOrd="0" parTransId="{FE85A323-3ABF-4A6F-9045-8FC538D937B0}" sibTransId="{DDB24FFE-ABC0-4A28-B610-EFA997B65729}"/>
    <dgm:cxn modelId="{FBD53CF4-F035-4FB3-AA0D-6B8A498FC119}" type="presOf" srcId="{A4FEBEA2-2AD4-4AF3-A44B-AFF06BF5269B}" destId="{DDD69BAA-7629-49E4-AF68-8C3C8E5FC70B}" srcOrd="0" destOrd="0" presId="urn:microsoft.com/office/officeart/2005/8/layout/vList2"/>
    <dgm:cxn modelId="{89624E0C-8C3F-4C6A-BE91-B28BC5E4F23E}" type="presParOf" srcId="{DDD69BAA-7629-49E4-AF68-8C3C8E5FC70B}" destId="{8765AA5C-D069-4E8D-8373-2C9D499B556D}" srcOrd="0" destOrd="0" presId="urn:microsoft.com/office/officeart/2005/8/layout/vList2"/>
    <dgm:cxn modelId="{56AFACA2-001E-42F5-942F-2F45E9B0E316}" type="presParOf" srcId="{DDD69BAA-7629-49E4-AF68-8C3C8E5FC70B}" destId="{D5FCC4C9-9569-4FC9-BAF2-643CD33E46DC}"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E7B6EB-175C-4AEC-9DF5-2FFF5A521846}"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259DCC96-6B2A-4F12-81DB-BB69A3AF3EFE}">
      <dgm:prSet/>
      <dgm:spPr/>
      <dgm:t>
        <a:bodyPr/>
        <a:lstStyle/>
        <a:p>
          <a:r>
            <a:rPr lang="en-US" b="1" dirty="0"/>
            <a:t>Strengths:</a:t>
          </a:r>
          <a:r>
            <a:rPr lang="en-US" dirty="0"/>
            <a:t> Gives clear end vision of career positions, helping retain employee talents and solving both the problems of getting the right people in terms of staffing and keeping them in terms of turnover.</a:t>
          </a:r>
        </a:p>
      </dgm:t>
    </dgm:pt>
    <dgm:pt modelId="{078EEE12-860E-4E68-9459-48789B61CC40}" type="parTrans" cxnId="{097D04D5-74E0-4B39-99FC-15ABA9BBAE67}">
      <dgm:prSet/>
      <dgm:spPr/>
      <dgm:t>
        <a:bodyPr/>
        <a:lstStyle/>
        <a:p>
          <a:endParaRPr lang="en-US"/>
        </a:p>
      </dgm:t>
    </dgm:pt>
    <dgm:pt modelId="{A77E6BB6-2B08-4DC6-844B-DF8EC9ECA37B}" type="sibTrans" cxnId="{097D04D5-74E0-4B39-99FC-15ABA9BBAE67}">
      <dgm:prSet/>
      <dgm:spPr/>
      <dgm:t>
        <a:bodyPr/>
        <a:lstStyle/>
        <a:p>
          <a:endParaRPr lang="en-US"/>
        </a:p>
      </dgm:t>
    </dgm:pt>
    <dgm:pt modelId="{7D102DC5-3F34-4852-B450-61E42DEBE1D3}">
      <dgm:prSet/>
      <dgm:spPr/>
      <dgm:t>
        <a:bodyPr/>
        <a:lstStyle/>
        <a:p>
          <a:r>
            <a:rPr lang="en-US" b="1"/>
            <a:t>Limitations:</a:t>
          </a:r>
          <a:r>
            <a:rPr lang="en-US"/>
            <a:t> Training efforts still require some time to produce the necessary changes as they do not address the current urgent staffing gaps in areas with a critical shortage</a:t>
          </a:r>
        </a:p>
      </dgm:t>
    </dgm:pt>
    <dgm:pt modelId="{839E6660-D714-4E31-908A-FAE8A27F7088}" type="parTrans" cxnId="{8B8743BB-F68E-40FB-8217-7FFAEB379BDB}">
      <dgm:prSet/>
      <dgm:spPr/>
      <dgm:t>
        <a:bodyPr/>
        <a:lstStyle/>
        <a:p>
          <a:endParaRPr lang="en-US"/>
        </a:p>
      </dgm:t>
    </dgm:pt>
    <dgm:pt modelId="{545B3FC4-BD7D-4CF4-8AAE-C3B217853A4F}" type="sibTrans" cxnId="{8B8743BB-F68E-40FB-8217-7FFAEB379BDB}">
      <dgm:prSet/>
      <dgm:spPr/>
      <dgm:t>
        <a:bodyPr/>
        <a:lstStyle/>
        <a:p>
          <a:endParaRPr lang="en-US"/>
        </a:p>
      </dgm:t>
    </dgm:pt>
    <dgm:pt modelId="{3E68CA4B-4E6F-4F5E-BB65-7CA3CE7087A5}" type="pres">
      <dgm:prSet presAssocID="{85E7B6EB-175C-4AEC-9DF5-2FFF5A521846}" presName="linear" presStyleCnt="0">
        <dgm:presLayoutVars>
          <dgm:animLvl val="lvl"/>
          <dgm:resizeHandles val="exact"/>
        </dgm:presLayoutVars>
      </dgm:prSet>
      <dgm:spPr/>
    </dgm:pt>
    <dgm:pt modelId="{97A8138A-7D49-4BD6-B5F7-6E1749FA3283}" type="pres">
      <dgm:prSet presAssocID="{259DCC96-6B2A-4F12-81DB-BB69A3AF3EFE}" presName="parentText" presStyleLbl="node1" presStyleIdx="0" presStyleCnt="2">
        <dgm:presLayoutVars>
          <dgm:chMax val="0"/>
          <dgm:bulletEnabled val="1"/>
        </dgm:presLayoutVars>
      </dgm:prSet>
      <dgm:spPr/>
    </dgm:pt>
    <dgm:pt modelId="{459A2B77-F8BE-48B7-B403-500CC27C6E6A}" type="pres">
      <dgm:prSet presAssocID="{A77E6BB6-2B08-4DC6-844B-DF8EC9ECA37B}" presName="spacer" presStyleCnt="0"/>
      <dgm:spPr/>
    </dgm:pt>
    <dgm:pt modelId="{12163F99-4AF4-4987-BEF9-62957C373120}" type="pres">
      <dgm:prSet presAssocID="{7D102DC5-3F34-4852-B450-61E42DEBE1D3}" presName="parentText" presStyleLbl="node1" presStyleIdx="1" presStyleCnt="2">
        <dgm:presLayoutVars>
          <dgm:chMax val="0"/>
          <dgm:bulletEnabled val="1"/>
        </dgm:presLayoutVars>
      </dgm:prSet>
      <dgm:spPr/>
    </dgm:pt>
  </dgm:ptLst>
  <dgm:cxnLst>
    <dgm:cxn modelId="{6A05C513-601B-4B46-B1E3-40A1EBB700FA}" type="presOf" srcId="{85E7B6EB-175C-4AEC-9DF5-2FFF5A521846}" destId="{3E68CA4B-4E6F-4F5E-BB65-7CA3CE7087A5}" srcOrd="0" destOrd="0" presId="urn:microsoft.com/office/officeart/2005/8/layout/vList2"/>
    <dgm:cxn modelId="{59FC6E72-7D8D-45A7-9987-CE8F1C7A4EF2}" type="presOf" srcId="{7D102DC5-3F34-4852-B450-61E42DEBE1D3}" destId="{12163F99-4AF4-4987-BEF9-62957C373120}" srcOrd="0" destOrd="0" presId="urn:microsoft.com/office/officeart/2005/8/layout/vList2"/>
    <dgm:cxn modelId="{A92EA1B3-79CA-4D2E-898A-619111020E12}" type="presOf" srcId="{259DCC96-6B2A-4F12-81DB-BB69A3AF3EFE}" destId="{97A8138A-7D49-4BD6-B5F7-6E1749FA3283}" srcOrd="0" destOrd="0" presId="urn:microsoft.com/office/officeart/2005/8/layout/vList2"/>
    <dgm:cxn modelId="{8B8743BB-F68E-40FB-8217-7FFAEB379BDB}" srcId="{85E7B6EB-175C-4AEC-9DF5-2FFF5A521846}" destId="{7D102DC5-3F34-4852-B450-61E42DEBE1D3}" srcOrd="1" destOrd="0" parTransId="{839E6660-D714-4E31-908A-FAE8A27F7088}" sibTransId="{545B3FC4-BD7D-4CF4-8AAE-C3B217853A4F}"/>
    <dgm:cxn modelId="{097D04D5-74E0-4B39-99FC-15ABA9BBAE67}" srcId="{85E7B6EB-175C-4AEC-9DF5-2FFF5A521846}" destId="{259DCC96-6B2A-4F12-81DB-BB69A3AF3EFE}" srcOrd="0" destOrd="0" parTransId="{078EEE12-860E-4E68-9459-48789B61CC40}" sibTransId="{A77E6BB6-2B08-4DC6-844B-DF8EC9ECA37B}"/>
    <dgm:cxn modelId="{9245F34A-D7E6-456B-B274-D5E6325C837D}" type="presParOf" srcId="{3E68CA4B-4E6F-4F5E-BB65-7CA3CE7087A5}" destId="{97A8138A-7D49-4BD6-B5F7-6E1749FA3283}" srcOrd="0" destOrd="0" presId="urn:microsoft.com/office/officeart/2005/8/layout/vList2"/>
    <dgm:cxn modelId="{63D4A4C5-2807-442D-B65D-10B0D6B4AB44}" type="presParOf" srcId="{3E68CA4B-4E6F-4F5E-BB65-7CA3CE7087A5}" destId="{459A2B77-F8BE-48B7-B403-500CC27C6E6A}" srcOrd="1" destOrd="0" presId="urn:microsoft.com/office/officeart/2005/8/layout/vList2"/>
    <dgm:cxn modelId="{E2F2A0A9-FB07-409F-9FBA-CB631E762AED}" type="presParOf" srcId="{3E68CA4B-4E6F-4F5E-BB65-7CA3CE7087A5}" destId="{12163F99-4AF4-4987-BEF9-62957C373120}" srcOrd="2"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FFF2D1-7D98-4882-812D-59EAF3B9BE2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2A1CB7F-7653-4B01-983B-F2B4A0857363}">
      <dgm:prSet/>
      <dgm:spPr/>
      <dgm:t>
        <a:bodyPr/>
        <a:lstStyle/>
        <a:p>
          <a:r>
            <a:rPr lang="en-US" b="1" i="1"/>
            <a:t>Hilton Hotels: Flexible Scheduling and Wellness Programs</a:t>
          </a:r>
          <a:endParaRPr lang="en-US"/>
        </a:p>
      </dgm:t>
    </dgm:pt>
    <dgm:pt modelId="{BDED7F8C-B857-4730-A6EA-120E7656E879}" type="parTrans" cxnId="{295566A9-B95D-45AC-A731-E95F67F63FC3}">
      <dgm:prSet/>
      <dgm:spPr/>
      <dgm:t>
        <a:bodyPr/>
        <a:lstStyle/>
        <a:p>
          <a:endParaRPr lang="en-US"/>
        </a:p>
      </dgm:t>
    </dgm:pt>
    <dgm:pt modelId="{A5858595-A3F9-4E3D-B506-D83158649C78}" type="sibTrans" cxnId="{295566A9-B95D-45AC-A731-E95F67F63FC3}">
      <dgm:prSet/>
      <dgm:spPr/>
      <dgm:t>
        <a:bodyPr/>
        <a:lstStyle/>
        <a:p>
          <a:endParaRPr lang="en-US"/>
        </a:p>
      </dgm:t>
    </dgm:pt>
    <dgm:pt modelId="{C194564B-A169-4C9D-9436-07F9AF247275}">
      <dgm:prSet/>
      <dgm:spPr/>
      <dgm:t>
        <a:bodyPr/>
        <a:lstStyle/>
        <a:p>
          <a:r>
            <a:rPr lang="en-GB" dirty="0"/>
            <a:t>To increase employee morale, Hilton has implemented works flexible schedules for its employees and programs for nutrition and wellbeing</a:t>
          </a:r>
          <a:endParaRPr lang="en-US" dirty="0"/>
        </a:p>
      </dgm:t>
    </dgm:pt>
    <dgm:pt modelId="{7E7FF3B8-B1AD-4025-8D90-3A5A02D9077D}" type="parTrans" cxnId="{09B4C599-CA59-4559-9DE5-CFA05057E931}">
      <dgm:prSet/>
      <dgm:spPr/>
      <dgm:t>
        <a:bodyPr/>
        <a:lstStyle/>
        <a:p>
          <a:endParaRPr lang="en-US"/>
        </a:p>
      </dgm:t>
    </dgm:pt>
    <dgm:pt modelId="{D89FA1DC-49D9-4BFC-B2BF-B2A898185F22}" type="sibTrans" cxnId="{09B4C599-CA59-4559-9DE5-CFA05057E931}">
      <dgm:prSet/>
      <dgm:spPr/>
      <dgm:t>
        <a:bodyPr/>
        <a:lstStyle/>
        <a:p>
          <a:endParaRPr lang="en-US"/>
        </a:p>
      </dgm:t>
    </dgm:pt>
    <dgm:pt modelId="{ABD79A55-E2F2-4AE6-9F77-4470CB5EE8F4}" type="pres">
      <dgm:prSet presAssocID="{8FFFF2D1-7D98-4882-812D-59EAF3B9BE2A}" presName="linear" presStyleCnt="0">
        <dgm:presLayoutVars>
          <dgm:animLvl val="lvl"/>
          <dgm:resizeHandles val="exact"/>
        </dgm:presLayoutVars>
      </dgm:prSet>
      <dgm:spPr/>
    </dgm:pt>
    <dgm:pt modelId="{6DCA3544-11E7-42F5-B399-9516A626AD34}" type="pres">
      <dgm:prSet presAssocID="{B2A1CB7F-7653-4B01-983B-F2B4A0857363}" presName="parentText" presStyleLbl="node1" presStyleIdx="0" presStyleCnt="1">
        <dgm:presLayoutVars>
          <dgm:chMax val="0"/>
          <dgm:bulletEnabled val="1"/>
        </dgm:presLayoutVars>
      </dgm:prSet>
      <dgm:spPr/>
    </dgm:pt>
    <dgm:pt modelId="{D3CD8F16-958E-4D15-BD49-7B54A5BD141A}" type="pres">
      <dgm:prSet presAssocID="{B2A1CB7F-7653-4B01-983B-F2B4A0857363}" presName="childText" presStyleLbl="revTx" presStyleIdx="0" presStyleCnt="1">
        <dgm:presLayoutVars>
          <dgm:bulletEnabled val="1"/>
        </dgm:presLayoutVars>
      </dgm:prSet>
      <dgm:spPr/>
    </dgm:pt>
  </dgm:ptLst>
  <dgm:cxnLst>
    <dgm:cxn modelId="{E973FD10-362A-4170-BD84-606C6C289156}" type="presOf" srcId="{C194564B-A169-4C9D-9436-07F9AF247275}" destId="{D3CD8F16-958E-4D15-BD49-7B54A5BD141A}" srcOrd="0" destOrd="0" presId="urn:microsoft.com/office/officeart/2005/8/layout/vList2"/>
    <dgm:cxn modelId="{D9995183-6CCE-4498-957D-646497A93C42}" type="presOf" srcId="{8FFFF2D1-7D98-4882-812D-59EAF3B9BE2A}" destId="{ABD79A55-E2F2-4AE6-9F77-4470CB5EE8F4}" srcOrd="0" destOrd="0" presId="urn:microsoft.com/office/officeart/2005/8/layout/vList2"/>
    <dgm:cxn modelId="{09B4C599-CA59-4559-9DE5-CFA05057E931}" srcId="{B2A1CB7F-7653-4B01-983B-F2B4A0857363}" destId="{C194564B-A169-4C9D-9436-07F9AF247275}" srcOrd="0" destOrd="0" parTransId="{7E7FF3B8-B1AD-4025-8D90-3A5A02D9077D}" sibTransId="{D89FA1DC-49D9-4BFC-B2BF-B2A898185F22}"/>
    <dgm:cxn modelId="{FC39339E-51DF-4459-BF24-B9EC8C8A6FF3}" type="presOf" srcId="{B2A1CB7F-7653-4B01-983B-F2B4A0857363}" destId="{6DCA3544-11E7-42F5-B399-9516A626AD34}" srcOrd="0" destOrd="0" presId="urn:microsoft.com/office/officeart/2005/8/layout/vList2"/>
    <dgm:cxn modelId="{295566A9-B95D-45AC-A731-E95F67F63FC3}" srcId="{8FFFF2D1-7D98-4882-812D-59EAF3B9BE2A}" destId="{B2A1CB7F-7653-4B01-983B-F2B4A0857363}" srcOrd="0" destOrd="0" parTransId="{BDED7F8C-B857-4730-A6EA-120E7656E879}" sibTransId="{A5858595-A3F9-4E3D-B506-D83158649C78}"/>
    <dgm:cxn modelId="{C7FE1519-A960-4529-ACBB-FA18FE58A0E2}" type="presParOf" srcId="{ABD79A55-E2F2-4AE6-9F77-4470CB5EE8F4}" destId="{6DCA3544-11E7-42F5-B399-9516A626AD34}" srcOrd="0" destOrd="0" presId="urn:microsoft.com/office/officeart/2005/8/layout/vList2"/>
    <dgm:cxn modelId="{ED44D500-4B66-4D6C-BBED-37DDF72C936A}" type="presParOf" srcId="{ABD79A55-E2F2-4AE6-9F77-4470CB5EE8F4}" destId="{D3CD8F16-958E-4D15-BD49-7B54A5BD141A}" srcOrd="1"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987BA4D-D425-4892-B5E3-DD45ACD0661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5F9F202-32F0-4229-BEA9-45C48951A016}">
      <dgm:prSet/>
      <dgm:spPr/>
      <dgm:t>
        <a:bodyPr/>
        <a:lstStyle/>
        <a:p>
          <a:r>
            <a:rPr lang="en-GB" b="1" dirty="0"/>
            <a:t>Strengths:</a:t>
          </a:r>
          <a:r>
            <a:rPr lang="en-GB" dirty="0"/>
            <a:t> Complements expectations of the workforce today hence increasing satisfaction at the workplace and reducing burnout.</a:t>
          </a:r>
          <a:endParaRPr lang="en-US" dirty="0"/>
        </a:p>
      </dgm:t>
    </dgm:pt>
    <dgm:pt modelId="{7E577854-CC45-478F-B92E-89ECE69FC4EE}" type="parTrans" cxnId="{86C3C944-B4AA-46C8-A1B2-BF89CA4BF5D8}">
      <dgm:prSet/>
      <dgm:spPr/>
      <dgm:t>
        <a:bodyPr/>
        <a:lstStyle/>
        <a:p>
          <a:endParaRPr lang="en-US"/>
        </a:p>
      </dgm:t>
    </dgm:pt>
    <dgm:pt modelId="{86A33DCF-C110-47BB-AA52-8414E697ABE3}" type="sibTrans" cxnId="{86C3C944-B4AA-46C8-A1B2-BF89CA4BF5D8}">
      <dgm:prSet/>
      <dgm:spPr/>
      <dgm:t>
        <a:bodyPr/>
        <a:lstStyle/>
        <a:p>
          <a:endParaRPr lang="en-US"/>
        </a:p>
      </dgm:t>
    </dgm:pt>
    <dgm:pt modelId="{FFD56F5B-7679-404F-8303-C4537DD9676D}">
      <dgm:prSet/>
      <dgm:spPr/>
      <dgm:t>
        <a:bodyPr/>
        <a:lstStyle/>
        <a:p>
          <a:r>
            <a:rPr lang="en-GB" b="1"/>
            <a:t>Limitations:</a:t>
          </a:r>
          <a:r>
            <a:rPr lang="en-GB"/>
            <a:t> There may be still scheduled heavy working hours during some seasons, thus diluting the impact of the wellness strategies.</a:t>
          </a:r>
          <a:endParaRPr lang="en-US"/>
        </a:p>
      </dgm:t>
    </dgm:pt>
    <dgm:pt modelId="{273FE76F-9A56-4915-9BEF-1588FF02F414}" type="parTrans" cxnId="{8D36EB04-A866-46A9-A2F6-B6385D5F8063}">
      <dgm:prSet/>
      <dgm:spPr/>
      <dgm:t>
        <a:bodyPr/>
        <a:lstStyle/>
        <a:p>
          <a:endParaRPr lang="en-US"/>
        </a:p>
      </dgm:t>
    </dgm:pt>
    <dgm:pt modelId="{DAE4CE72-34DC-4600-BA0A-36FFE12A462D}" type="sibTrans" cxnId="{8D36EB04-A866-46A9-A2F6-B6385D5F8063}">
      <dgm:prSet/>
      <dgm:spPr/>
      <dgm:t>
        <a:bodyPr/>
        <a:lstStyle/>
        <a:p>
          <a:endParaRPr lang="en-US"/>
        </a:p>
      </dgm:t>
    </dgm:pt>
    <dgm:pt modelId="{2C8F14FC-1C74-4B66-BCE5-DDDC6733B285}" type="pres">
      <dgm:prSet presAssocID="{1987BA4D-D425-4892-B5E3-DD45ACD0661D}" presName="linear" presStyleCnt="0">
        <dgm:presLayoutVars>
          <dgm:animLvl val="lvl"/>
          <dgm:resizeHandles val="exact"/>
        </dgm:presLayoutVars>
      </dgm:prSet>
      <dgm:spPr/>
    </dgm:pt>
    <dgm:pt modelId="{C4FC362C-B2B5-49C7-8724-DE4FE11925F2}" type="pres">
      <dgm:prSet presAssocID="{35F9F202-32F0-4229-BEA9-45C48951A016}" presName="parentText" presStyleLbl="node1" presStyleIdx="0" presStyleCnt="2">
        <dgm:presLayoutVars>
          <dgm:chMax val="0"/>
          <dgm:bulletEnabled val="1"/>
        </dgm:presLayoutVars>
      </dgm:prSet>
      <dgm:spPr/>
    </dgm:pt>
    <dgm:pt modelId="{875BE0CA-116E-4FCE-969B-461449B08B1E}" type="pres">
      <dgm:prSet presAssocID="{86A33DCF-C110-47BB-AA52-8414E697ABE3}" presName="spacer" presStyleCnt="0"/>
      <dgm:spPr/>
    </dgm:pt>
    <dgm:pt modelId="{CE09D425-38CB-4916-86D7-C0A68CD0D5DE}" type="pres">
      <dgm:prSet presAssocID="{FFD56F5B-7679-404F-8303-C4537DD9676D}" presName="parentText" presStyleLbl="node1" presStyleIdx="1" presStyleCnt="2">
        <dgm:presLayoutVars>
          <dgm:chMax val="0"/>
          <dgm:bulletEnabled val="1"/>
        </dgm:presLayoutVars>
      </dgm:prSet>
      <dgm:spPr/>
    </dgm:pt>
  </dgm:ptLst>
  <dgm:cxnLst>
    <dgm:cxn modelId="{8D36EB04-A866-46A9-A2F6-B6385D5F8063}" srcId="{1987BA4D-D425-4892-B5E3-DD45ACD0661D}" destId="{FFD56F5B-7679-404F-8303-C4537DD9676D}" srcOrd="1" destOrd="0" parTransId="{273FE76F-9A56-4915-9BEF-1588FF02F414}" sibTransId="{DAE4CE72-34DC-4600-BA0A-36FFE12A462D}"/>
    <dgm:cxn modelId="{86C3C944-B4AA-46C8-A1B2-BF89CA4BF5D8}" srcId="{1987BA4D-D425-4892-B5E3-DD45ACD0661D}" destId="{35F9F202-32F0-4229-BEA9-45C48951A016}" srcOrd="0" destOrd="0" parTransId="{7E577854-CC45-478F-B92E-89ECE69FC4EE}" sibTransId="{86A33DCF-C110-47BB-AA52-8414E697ABE3}"/>
    <dgm:cxn modelId="{4F5E1059-B4FE-4BA7-B40A-A23E7EAE20F2}" type="presOf" srcId="{1987BA4D-D425-4892-B5E3-DD45ACD0661D}" destId="{2C8F14FC-1C74-4B66-BCE5-DDDC6733B285}" srcOrd="0" destOrd="0" presId="urn:microsoft.com/office/officeart/2005/8/layout/vList2"/>
    <dgm:cxn modelId="{B16A009D-8E89-4D24-A801-9C74E142E278}" type="presOf" srcId="{FFD56F5B-7679-404F-8303-C4537DD9676D}" destId="{CE09D425-38CB-4916-86D7-C0A68CD0D5DE}" srcOrd="0" destOrd="0" presId="urn:microsoft.com/office/officeart/2005/8/layout/vList2"/>
    <dgm:cxn modelId="{3CF3B5E1-4ABC-4748-8769-7E8104EC4CD6}" type="presOf" srcId="{35F9F202-32F0-4229-BEA9-45C48951A016}" destId="{C4FC362C-B2B5-49C7-8724-DE4FE11925F2}" srcOrd="0" destOrd="0" presId="urn:microsoft.com/office/officeart/2005/8/layout/vList2"/>
    <dgm:cxn modelId="{930B0FCF-456B-4C3A-A628-DFEB8FC4DB87}" type="presParOf" srcId="{2C8F14FC-1C74-4B66-BCE5-DDDC6733B285}" destId="{C4FC362C-B2B5-49C7-8724-DE4FE11925F2}" srcOrd="0" destOrd="0" presId="urn:microsoft.com/office/officeart/2005/8/layout/vList2"/>
    <dgm:cxn modelId="{BDCEF2C6-6C37-4111-9C0D-A7F7EC8A8038}" type="presParOf" srcId="{2C8F14FC-1C74-4B66-BCE5-DDDC6733B285}" destId="{875BE0CA-116E-4FCE-969B-461449B08B1E}" srcOrd="1" destOrd="0" presId="urn:microsoft.com/office/officeart/2005/8/layout/vList2"/>
    <dgm:cxn modelId="{37502335-F6BC-4666-B5E1-E3EB2A5ACD18}" type="presParOf" srcId="{2C8F14FC-1C74-4B66-BCE5-DDDC6733B285}" destId="{CE09D425-38CB-4916-86D7-C0A68CD0D5DE}" srcOrd="2"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290EFA-321A-401E-B5B1-346464DE810D}"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E894ED96-E15C-4961-9ECF-D964C9415843}">
      <dgm:prSet/>
      <dgm:spPr/>
      <dgm:t>
        <a:bodyPr/>
        <a:lstStyle/>
        <a:p>
          <a:r>
            <a:rPr lang="en-US" b="1" i="1"/>
            <a:t>Accor Hotels: Educational Partnerships and Employee Recognition Programs</a:t>
          </a:r>
          <a:endParaRPr lang="en-US"/>
        </a:p>
      </dgm:t>
    </dgm:pt>
    <dgm:pt modelId="{FA322A01-B7D0-493B-BD9D-445DB961851A}" type="parTrans" cxnId="{5690D355-2CCA-4428-8CA4-A58653A6E626}">
      <dgm:prSet/>
      <dgm:spPr/>
      <dgm:t>
        <a:bodyPr/>
        <a:lstStyle/>
        <a:p>
          <a:endParaRPr lang="en-US"/>
        </a:p>
      </dgm:t>
    </dgm:pt>
    <dgm:pt modelId="{BFA95E11-74E4-4BD0-8B3F-7887DE40EBA3}" type="sibTrans" cxnId="{5690D355-2CCA-4428-8CA4-A58653A6E626}">
      <dgm:prSet/>
      <dgm:spPr/>
      <dgm:t>
        <a:bodyPr/>
        <a:lstStyle/>
        <a:p>
          <a:endParaRPr lang="en-US"/>
        </a:p>
      </dgm:t>
    </dgm:pt>
    <dgm:pt modelId="{3D87A58F-251C-4CBD-B24E-BDDACA65475F}">
      <dgm:prSet/>
      <dgm:spPr/>
      <dgm:t>
        <a:bodyPr/>
        <a:lstStyle/>
        <a:p>
          <a:r>
            <a:rPr lang="en-US"/>
            <a:t>Thus, Accor Hotels has partnered with educational institutions to help fix the skills deficit by offering internships</a:t>
          </a:r>
        </a:p>
      </dgm:t>
    </dgm:pt>
    <dgm:pt modelId="{39016CD5-4C3F-4DE0-80A8-519A0D1597AF}" type="parTrans" cxnId="{0376004E-7CDE-48C1-8ED9-FBDBF7186981}">
      <dgm:prSet/>
      <dgm:spPr/>
      <dgm:t>
        <a:bodyPr/>
        <a:lstStyle/>
        <a:p>
          <a:endParaRPr lang="en-US"/>
        </a:p>
      </dgm:t>
    </dgm:pt>
    <dgm:pt modelId="{1A931D71-CCEB-41FD-9F90-11D4ABCFF24A}" type="sibTrans" cxnId="{0376004E-7CDE-48C1-8ED9-FBDBF7186981}">
      <dgm:prSet/>
      <dgm:spPr/>
      <dgm:t>
        <a:bodyPr/>
        <a:lstStyle/>
        <a:p>
          <a:endParaRPr lang="en-US"/>
        </a:p>
      </dgm:t>
    </dgm:pt>
    <dgm:pt modelId="{FCA91635-86CB-4365-AC4D-2F6BBB24940D}" type="pres">
      <dgm:prSet presAssocID="{5E290EFA-321A-401E-B5B1-346464DE810D}" presName="Name0" presStyleCnt="0">
        <dgm:presLayoutVars>
          <dgm:chMax val="7"/>
          <dgm:dir/>
          <dgm:animLvl val="lvl"/>
          <dgm:resizeHandles val="exact"/>
        </dgm:presLayoutVars>
      </dgm:prSet>
      <dgm:spPr/>
    </dgm:pt>
    <dgm:pt modelId="{E4E04DA4-A040-436C-89E1-04CB9176E354}" type="pres">
      <dgm:prSet presAssocID="{E894ED96-E15C-4961-9ECF-D964C9415843}" presName="circle1" presStyleLbl="node1" presStyleIdx="0" presStyleCnt="2"/>
      <dgm:spPr/>
    </dgm:pt>
    <dgm:pt modelId="{D1663FCA-6515-48AE-9EA5-A97F2B001246}" type="pres">
      <dgm:prSet presAssocID="{E894ED96-E15C-4961-9ECF-D964C9415843}" presName="space" presStyleCnt="0"/>
      <dgm:spPr/>
    </dgm:pt>
    <dgm:pt modelId="{C0C56633-52FF-4947-8A97-36C2524034BC}" type="pres">
      <dgm:prSet presAssocID="{E894ED96-E15C-4961-9ECF-D964C9415843}" presName="rect1" presStyleLbl="alignAcc1" presStyleIdx="0" presStyleCnt="2"/>
      <dgm:spPr/>
    </dgm:pt>
    <dgm:pt modelId="{3B6509F3-8F05-4B6A-85B8-86E038C14FCD}" type="pres">
      <dgm:prSet presAssocID="{3D87A58F-251C-4CBD-B24E-BDDACA65475F}" presName="vertSpace2" presStyleLbl="node1" presStyleIdx="0" presStyleCnt="2"/>
      <dgm:spPr/>
    </dgm:pt>
    <dgm:pt modelId="{4559060F-C1E2-46CD-AEB7-A85B3FE3EDC1}" type="pres">
      <dgm:prSet presAssocID="{3D87A58F-251C-4CBD-B24E-BDDACA65475F}" presName="circle2" presStyleLbl="node1" presStyleIdx="1" presStyleCnt="2"/>
      <dgm:spPr/>
    </dgm:pt>
    <dgm:pt modelId="{A66A36D3-5FF6-498F-98FC-D569AFDC452D}" type="pres">
      <dgm:prSet presAssocID="{3D87A58F-251C-4CBD-B24E-BDDACA65475F}" presName="rect2" presStyleLbl="alignAcc1" presStyleIdx="1" presStyleCnt="2"/>
      <dgm:spPr/>
    </dgm:pt>
    <dgm:pt modelId="{D081F770-8B98-4175-A997-731210137077}" type="pres">
      <dgm:prSet presAssocID="{E894ED96-E15C-4961-9ECF-D964C9415843}" presName="rect1ParTxNoCh" presStyleLbl="alignAcc1" presStyleIdx="1" presStyleCnt="2">
        <dgm:presLayoutVars>
          <dgm:chMax val="1"/>
          <dgm:bulletEnabled val="1"/>
        </dgm:presLayoutVars>
      </dgm:prSet>
      <dgm:spPr/>
    </dgm:pt>
    <dgm:pt modelId="{77A787F8-A032-4E4D-BA12-BB40D19B15FC}" type="pres">
      <dgm:prSet presAssocID="{3D87A58F-251C-4CBD-B24E-BDDACA65475F}" presName="rect2ParTxNoCh" presStyleLbl="alignAcc1" presStyleIdx="1" presStyleCnt="2">
        <dgm:presLayoutVars>
          <dgm:chMax val="1"/>
          <dgm:bulletEnabled val="1"/>
        </dgm:presLayoutVars>
      </dgm:prSet>
      <dgm:spPr/>
    </dgm:pt>
  </dgm:ptLst>
  <dgm:cxnLst>
    <dgm:cxn modelId="{68C7322E-0B1C-4E22-ADCE-33FE30C9001A}" type="presOf" srcId="{5E290EFA-321A-401E-B5B1-346464DE810D}" destId="{FCA91635-86CB-4365-AC4D-2F6BBB24940D}" srcOrd="0" destOrd="0" presId="urn:microsoft.com/office/officeart/2005/8/layout/target3"/>
    <dgm:cxn modelId="{ECA01A47-FB08-4FF2-B441-95F46D95C269}" type="presOf" srcId="{3D87A58F-251C-4CBD-B24E-BDDACA65475F}" destId="{A66A36D3-5FF6-498F-98FC-D569AFDC452D}" srcOrd="0" destOrd="0" presId="urn:microsoft.com/office/officeart/2005/8/layout/target3"/>
    <dgm:cxn modelId="{0376004E-7CDE-48C1-8ED9-FBDBF7186981}" srcId="{5E290EFA-321A-401E-B5B1-346464DE810D}" destId="{3D87A58F-251C-4CBD-B24E-BDDACA65475F}" srcOrd="1" destOrd="0" parTransId="{39016CD5-4C3F-4DE0-80A8-519A0D1597AF}" sibTransId="{1A931D71-CCEB-41FD-9F90-11D4ABCFF24A}"/>
    <dgm:cxn modelId="{5690D355-2CCA-4428-8CA4-A58653A6E626}" srcId="{5E290EFA-321A-401E-B5B1-346464DE810D}" destId="{E894ED96-E15C-4961-9ECF-D964C9415843}" srcOrd="0" destOrd="0" parTransId="{FA322A01-B7D0-493B-BD9D-445DB961851A}" sibTransId="{BFA95E11-74E4-4BD0-8B3F-7887DE40EBA3}"/>
    <dgm:cxn modelId="{323C9162-D7A8-4270-96E7-1B2D25ADF178}" type="presOf" srcId="{3D87A58F-251C-4CBD-B24E-BDDACA65475F}" destId="{77A787F8-A032-4E4D-BA12-BB40D19B15FC}" srcOrd="1" destOrd="0" presId="urn:microsoft.com/office/officeart/2005/8/layout/target3"/>
    <dgm:cxn modelId="{EE1105D5-B933-4397-AA81-88FA7D0703E2}" type="presOf" srcId="{E894ED96-E15C-4961-9ECF-D964C9415843}" destId="{C0C56633-52FF-4947-8A97-36C2524034BC}" srcOrd="0" destOrd="0" presId="urn:microsoft.com/office/officeart/2005/8/layout/target3"/>
    <dgm:cxn modelId="{2CFE56E2-C7A9-461B-A25D-67C88352C71C}" type="presOf" srcId="{E894ED96-E15C-4961-9ECF-D964C9415843}" destId="{D081F770-8B98-4175-A997-731210137077}" srcOrd="1" destOrd="0" presId="urn:microsoft.com/office/officeart/2005/8/layout/target3"/>
    <dgm:cxn modelId="{48275D21-2FD3-4406-9DB4-876C162D3E27}" type="presParOf" srcId="{FCA91635-86CB-4365-AC4D-2F6BBB24940D}" destId="{E4E04DA4-A040-436C-89E1-04CB9176E354}" srcOrd="0" destOrd="0" presId="urn:microsoft.com/office/officeart/2005/8/layout/target3"/>
    <dgm:cxn modelId="{AC43A735-98C2-4D1E-8884-43944AAE6C85}" type="presParOf" srcId="{FCA91635-86CB-4365-AC4D-2F6BBB24940D}" destId="{D1663FCA-6515-48AE-9EA5-A97F2B001246}" srcOrd="1" destOrd="0" presId="urn:microsoft.com/office/officeart/2005/8/layout/target3"/>
    <dgm:cxn modelId="{FA36E0B0-32BC-4D4F-B952-15494FD5BE61}" type="presParOf" srcId="{FCA91635-86CB-4365-AC4D-2F6BBB24940D}" destId="{C0C56633-52FF-4947-8A97-36C2524034BC}" srcOrd="2" destOrd="0" presId="urn:microsoft.com/office/officeart/2005/8/layout/target3"/>
    <dgm:cxn modelId="{3897C9D6-0170-4D19-B482-951444F03E2E}" type="presParOf" srcId="{FCA91635-86CB-4365-AC4D-2F6BBB24940D}" destId="{3B6509F3-8F05-4B6A-85B8-86E038C14FCD}" srcOrd="3" destOrd="0" presId="urn:microsoft.com/office/officeart/2005/8/layout/target3"/>
    <dgm:cxn modelId="{7749C01B-BCC2-480B-9EF1-497F8D563CE5}" type="presParOf" srcId="{FCA91635-86CB-4365-AC4D-2F6BBB24940D}" destId="{4559060F-C1E2-46CD-AEB7-A85B3FE3EDC1}" srcOrd="4" destOrd="0" presId="urn:microsoft.com/office/officeart/2005/8/layout/target3"/>
    <dgm:cxn modelId="{5A667A46-6460-4B39-966C-B1668F20024D}" type="presParOf" srcId="{FCA91635-86CB-4365-AC4D-2F6BBB24940D}" destId="{A66A36D3-5FF6-498F-98FC-D569AFDC452D}" srcOrd="5" destOrd="0" presId="urn:microsoft.com/office/officeart/2005/8/layout/target3"/>
    <dgm:cxn modelId="{7C0311E5-DA18-48A3-AA92-AF7C045723FB}" type="presParOf" srcId="{FCA91635-86CB-4365-AC4D-2F6BBB24940D}" destId="{D081F770-8B98-4175-A997-731210137077}" srcOrd="6" destOrd="0" presId="urn:microsoft.com/office/officeart/2005/8/layout/target3"/>
    <dgm:cxn modelId="{552A34BE-F965-4CAF-9991-96C34EEE2E9A}" type="presParOf" srcId="{FCA91635-86CB-4365-AC4D-2F6BBB24940D}" destId="{77A787F8-A032-4E4D-BA12-BB40D19B15FC}"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EE86F7D-CD9E-4785-A881-04C8501DEF4C}"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A819D3FF-7783-4A27-B9E9-C2F2BE08E34D}">
      <dgm:prSet/>
      <dgm:spPr/>
      <dgm:t>
        <a:bodyPr/>
        <a:lstStyle/>
        <a:p>
          <a:r>
            <a:rPr lang="en-US" b="1"/>
            <a:t>Strengths:</a:t>
          </a:r>
          <a:r>
            <a:rPr lang="en-US"/>
            <a:t> To address these skills gaps, relationships have to be established between the industries and educational institutions to create a talent pipeline.</a:t>
          </a:r>
        </a:p>
      </dgm:t>
    </dgm:pt>
    <dgm:pt modelId="{6AEC7326-BE50-4FEB-A1F6-FF515E372549}" type="parTrans" cxnId="{2F282104-4FE7-4896-BD4C-64E553865829}">
      <dgm:prSet/>
      <dgm:spPr/>
      <dgm:t>
        <a:bodyPr/>
        <a:lstStyle/>
        <a:p>
          <a:endParaRPr lang="en-US"/>
        </a:p>
      </dgm:t>
    </dgm:pt>
    <dgm:pt modelId="{0F2B9E6F-820F-4F7D-BC4F-2676F4C4A0F3}" type="sibTrans" cxnId="{2F282104-4FE7-4896-BD4C-64E553865829}">
      <dgm:prSet/>
      <dgm:spPr/>
      <dgm:t>
        <a:bodyPr/>
        <a:lstStyle/>
        <a:p>
          <a:endParaRPr lang="en-US"/>
        </a:p>
      </dgm:t>
    </dgm:pt>
    <dgm:pt modelId="{8906AA92-6346-4AE7-B811-0D2BE305C7AB}">
      <dgm:prSet/>
      <dgm:spPr/>
      <dgm:t>
        <a:bodyPr/>
        <a:lstStyle/>
        <a:p>
          <a:r>
            <a:rPr lang="en-US" b="1"/>
            <a:t>Limitations:</a:t>
          </a:r>
          <a:r>
            <a:rPr lang="en-US"/>
            <a:t> Long-term relationships with those institutions are sustainable, but they do not solve the current staffing crisis.</a:t>
          </a:r>
        </a:p>
      </dgm:t>
    </dgm:pt>
    <dgm:pt modelId="{B1F22D55-1907-45A6-A6F1-73D2D880E796}" type="parTrans" cxnId="{EDB1ED6D-4426-4933-8CED-26B2AD907CF5}">
      <dgm:prSet/>
      <dgm:spPr/>
      <dgm:t>
        <a:bodyPr/>
        <a:lstStyle/>
        <a:p>
          <a:endParaRPr lang="en-US"/>
        </a:p>
      </dgm:t>
    </dgm:pt>
    <dgm:pt modelId="{A3F28834-4574-4E5F-A31F-BAC0E0662E41}" type="sibTrans" cxnId="{EDB1ED6D-4426-4933-8CED-26B2AD907CF5}">
      <dgm:prSet/>
      <dgm:spPr/>
      <dgm:t>
        <a:bodyPr/>
        <a:lstStyle/>
        <a:p>
          <a:endParaRPr lang="en-US"/>
        </a:p>
      </dgm:t>
    </dgm:pt>
    <dgm:pt modelId="{36D40536-9C6E-4043-84F2-2E5D3140825F}" type="pres">
      <dgm:prSet presAssocID="{8EE86F7D-CD9E-4785-A881-04C8501DEF4C}" presName="hierChild1" presStyleCnt="0">
        <dgm:presLayoutVars>
          <dgm:orgChart val="1"/>
          <dgm:chPref val="1"/>
          <dgm:dir/>
          <dgm:animOne val="branch"/>
          <dgm:animLvl val="lvl"/>
          <dgm:resizeHandles/>
        </dgm:presLayoutVars>
      </dgm:prSet>
      <dgm:spPr/>
    </dgm:pt>
    <dgm:pt modelId="{981AB461-821F-4757-A896-1A953F466243}" type="pres">
      <dgm:prSet presAssocID="{A819D3FF-7783-4A27-B9E9-C2F2BE08E34D}" presName="hierRoot1" presStyleCnt="0">
        <dgm:presLayoutVars>
          <dgm:hierBranch val="init"/>
        </dgm:presLayoutVars>
      </dgm:prSet>
      <dgm:spPr/>
    </dgm:pt>
    <dgm:pt modelId="{B51BA142-AA80-4A24-A64B-9B03962F138F}" type="pres">
      <dgm:prSet presAssocID="{A819D3FF-7783-4A27-B9E9-C2F2BE08E34D}" presName="rootComposite1" presStyleCnt="0"/>
      <dgm:spPr/>
    </dgm:pt>
    <dgm:pt modelId="{C45A2839-5338-456D-90C4-FDBDBD66BC29}" type="pres">
      <dgm:prSet presAssocID="{A819D3FF-7783-4A27-B9E9-C2F2BE08E34D}" presName="rootText1" presStyleLbl="node0" presStyleIdx="0" presStyleCnt="2">
        <dgm:presLayoutVars>
          <dgm:chPref val="3"/>
        </dgm:presLayoutVars>
      </dgm:prSet>
      <dgm:spPr/>
    </dgm:pt>
    <dgm:pt modelId="{51402DDF-6CF0-4C0A-B6FE-F1F102BC37E2}" type="pres">
      <dgm:prSet presAssocID="{A819D3FF-7783-4A27-B9E9-C2F2BE08E34D}" presName="rootConnector1" presStyleLbl="node1" presStyleIdx="0" presStyleCnt="0"/>
      <dgm:spPr/>
    </dgm:pt>
    <dgm:pt modelId="{64371629-E186-474C-B7FB-1BD738070200}" type="pres">
      <dgm:prSet presAssocID="{A819D3FF-7783-4A27-B9E9-C2F2BE08E34D}" presName="hierChild2" presStyleCnt="0"/>
      <dgm:spPr/>
    </dgm:pt>
    <dgm:pt modelId="{B7DD0D11-2D7A-4576-8B3C-071ACBC2B9C9}" type="pres">
      <dgm:prSet presAssocID="{A819D3FF-7783-4A27-B9E9-C2F2BE08E34D}" presName="hierChild3" presStyleCnt="0"/>
      <dgm:spPr/>
    </dgm:pt>
    <dgm:pt modelId="{91940580-D49D-4C4F-BBF1-0A25B30293E9}" type="pres">
      <dgm:prSet presAssocID="{8906AA92-6346-4AE7-B811-0D2BE305C7AB}" presName="hierRoot1" presStyleCnt="0">
        <dgm:presLayoutVars>
          <dgm:hierBranch val="init"/>
        </dgm:presLayoutVars>
      </dgm:prSet>
      <dgm:spPr/>
    </dgm:pt>
    <dgm:pt modelId="{F4CD35D3-9DA0-422B-AD07-AD4C815D537F}" type="pres">
      <dgm:prSet presAssocID="{8906AA92-6346-4AE7-B811-0D2BE305C7AB}" presName="rootComposite1" presStyleCnt="0"/>
      <dgm:spPr/>
    </dgm:pt>
    <dgm:pt modelId="{8A035B4C-4F1F-4B92-956A-88482B7C3D50}" type="pres">
      <dgm:prSet presAssocID="{8906AA92-6346-4AE7-B811-0D2BE305C7AB}" presName="rootText1" presStyleLbl="node0" presStyleIdx="1" presStyleCnt="2">
        <dgm:presLayoutVars>
          <dgm:chPref val="3"/>
        </dgm:presLayoutVars>
      </dgm:prSet>
      <dgm:spPr/>
    </dgm:pt>
    <dgm:pt modelId="{081F7F3C-09CF-4786-B8F7-A6E8E82007D9}" type="pres">
      <dgm:prSet presAssocID="{8906AA92-6346-4AE7-B811-0D2BE305C7AB}" presName="rootConnector1" presStyleLbl="node1" presStyleIdx="0" presStyleCnt="0"/>
      <dgm:spPr/>
    </dgm:pt>
    <dgm:pt modelId="{63A5CCA4-8585-48FB-A1A9-9A6B6C62F8B2}" type="pres">
      <dgm:prSet presAssocID="{8906AA92-6346-4AE7-B811-0D2BE305C7AB}" presName="hierChild2" presStyleCnt="0"/>
      <dgm:spPr/>
    </dgm:pt>
    <dgm:pt modelId="{69EF6235-07D9-42F8-9A9C-2F36A43C016D}" type="pres">
      <dgm:prSet presAssocID="{8906AA92-6346-4AE7-B811-0D2BE305C7AB}" presName="hierChild3" presStyleCnt="0"/>
      <dgm:spPr/>
    </dgm:pt>
  </dgm:ptLst>
  <dgm:cxnLst>
    <dgm:cxn modelId="{2F282104-4FE7-4896-BD4C-64E553865829}" srcId="{8EE86F7D-CD9E-4785-A881-04C8501DEF4C}" destId="{A819D3FF-7783-4A27-B9E9-C2F2BE08E34D}" srcOrd="0" destOrd="0" parTransId="{6AEC7326-BE50-4FEB-A1F6-FF515E372549}" sibTransId="{0F2B9E6F-820F-4F7D-BC4F-2676F4C4A0F3}"/>
    <dgm:cxn modelId="{82914D10-E8F0-43CE-BA97-9EAE06DA3973}" type="presOf" srcId="{8906AA92-6346-4AE7-B811-0D2BE305C7AB}" destId="{081F7F3C-09CF-4786-B8F7-A6E8E82007D9}" srcOrd="1" destOrd="0" presId="urn:microsoft.com/office/officeart/2005/8/layout/orgChart1"/>
    <dgm:cxn modelId="{E0E1722B-ED2A-4F87-B005-D98D2E9DE853}" type="presOf" srcId="{8EE86F7D-CD9E-4785-A881-04C8501DEF4C}" destId="{36D40536-9C6E-4043-84F2-2E5D3140825F}" srcOrd="0" destOrd="0" presId="urn:microsoft.com/office/officeart/2005/8/layout/orgChart1"/>
    <dgm:cxn modelId="{651DB63D-4CC8-4F94-8413-06D284F5C36A}" type="presOf" srcId="{A819D3FF-7783-4A27-B9E9-C2F2BE08E34D}" destId="{C45A2839-5338-456D-90C4-FDBDBD66BC29}" srcOrd="0" destOrd="0" presId="urn:microsoft.com/office/officeart/2005/8/layout/orgChart1"/>
    <dgm:cxn modelId="{57026567-EF0A-43AD-B797-A7359057F5C2}" type="presOf" srcId="{A819D3FF-7783-4A27-B9E9-C2F2BE08E34D}" destId="{51402DDF-6CF0-4C0A-B6FE-F1F102BC37E2}" srcOrd="1" destOrd="0" presId="urn:microsoft.com/office/officeart/2005/8/layout/orgChart1"/>
    <dgm:cxn modelId="{EDB1ED6D-4426-4933-8CED-26B2AD907CF5}" srcId="{8EE86F7D-CD9E-4785-A881-04C8501DEF4C}" destId="{8906AA92-6346-4AE7-B811-0D2BE305C7AB}" srcOrd="1" destOrd="0" parTransId="{B1F22D55-1907-45A6-A6F1-73D2D880E796}" sibTransId="{A3F28834-4574-4E5F-A31F-BAC0E0662E41}"/>
    <dgm:cxn modelId="{16EA5B77-7959-47F3-8966-C1F01D694831}" type="presOf" srcId="{8906AA92-6346-4AE7-B811-0D2BE305C7AB}" destId="{8A035B4C-4F1F-4B92-956A-88482B7C3D50}" srcOrd="0" destOrd="0" presId="urn:microsoft.com/office/officeart/2005/8/layout/orgChart1"/>
    <dgm:cxn modelId="{CD1E5435-75FE-4519-96EC-53D9FB23E671}" type="presParOf" srcId="{36D40536-9C6E-4043-84F2-2E5D3140825F}" destId="{981AB461-821F-4757-A896-1A953F466243}" srcOrd="0" destOrd="0" presId="urn:microsoft.com/office/officeart/2005/8/layout/orgChart1"/>
    <dgm:cxn modelId="{602C30E2-F221-4D2D-B017-59D87FB8D160}" type="presParOf" srcId="{981AB461-821F-4757-A896-1A953F466243}" destId="{B51BA142-AA80-4A24-A64B-9B03962F138F}" srcOrd="0" destOrd="0" presId="urn:microsoft.com/office/officeart/2005/8/layout/orgChart1"/>
    <dgm:cxn modelId="{B5692E88-EF39-4AF1-9CB1-ADF7797F5FA7}" type="presParOf" srcId="{B51BA142-AA80-4A24-A64B-9B03962F138F}" destId="{C45A2839-5338-456D-90C4-FDBDBD66BC29}" srcOrd="0" destOrd="0" presId="urn:microsoft.com/office/officeart/2005/8/layout/orgChart1"/>
    <dgm:cxn modelId="{9A5E7B33-D37E-47A9-A07F-1B42B66B287F}" type="presParOf" srcId="{B51BA142-AA80-4A24-A64B-9B03962F138F}" destId="{51402DDF-6CF0-4C0A-B6FE-F1F102BC37E2}" srcOrd="1" destOrd="0" presId="urn:microsoft.com/office/officeart/2005/8/layout/orgChart1"/>
    <dgm:cxn modelId="{8131D236-6D84-439D-868C-53CB030C09DA}" type="presParOf" srcId="{981AB461-821F-4757-A896-1A953F466243}" destId="{64371629-E186-474C-B7FB-1BD738070200}" srcOrd="1" destOrd="0" presId="urn:microsoft.com/office/officeart/2005/8/layout/orgChart1"/>
    <dgm:cxn modelId="{3BE8A86B-A7A0-4B94-AB50-045D01ADF915}" type="presParOf" srcId="{981AB461-821F-4757-A896-1A953F466243}" destId="{B7DD0D11-2D7A-4576-8B3C-071ACBC2B9C9}" srcOrd="2" destOrd="0" presId="urn:microsoft.com/office/officeart/2005/8/layout/orgChart1"/>
    <dgm:cxn modelId="{7A33CCE1-6859-4DE1-BB95-B93CD0BAE9AB}" type="presParOf" srcId="{36D40536-9C6E-4043-84F2-2E5D3140825F}" destId="{91940580-D49D-4C4F-BBF1-0A25B30293E9}" srcOrd="1" destOrd="0" presId="urn:microsoft.com/office/officeart/2005/8/layout/orgChart1"/>
    <dgm:cxn modelId="{AA6B015A-4F7B-4941-A788-F49FDFA8AF70}" type="presParOf" srcId="{91940580-D49D-4C4F-BBF1-0A25B30293E9}" destId="{F4CD35D3-9DA0-422B-AD07-AD4C815D537F}" srcOrd="0" destOrd="0" presId="urn:microsoft.com/office/officeart/2005/8/layout/orgChart1"/>
    <dgm:cxn modelId="{B483F83E-2264-4FB6-AD91-5DDF7FE17382}" type="presParOf" srcId="{F4CD35D3-9DA0-422B-AD07-AD4C815D537F}" destId="{8A035B4C-4F1F-4B92-956A-88482B7C3D50}" srcOrd="0" destOrd="0" presId="urn:microsoft.com/office/officeart/2005/8/layout/orgChart1"/>
    <dgm:cxn modelId="{8851900D-6F1A-4DF8-A676-4B2B1ECF5483}" type="presParOf" srcId="{F4CD35D3-9DA0-422B-AD07-AD4C815D537F}" destId="{081F7F3C-09CF-4786-B8F7-A6E8E82007D9}" srcOrd="1" destOrd="0" presId="urn:microsoft.com/office/officeart/2005/8/layout/orgChart1"/>
    <dgm:cxn modelId="{5646B32E-6375-480A-A25B-41E9AF7060F1}" type="presParOf" srcId="{91940580-D49D-4C4F-BBF1-0A25B30293E9}" destId="{63A5CCA4-8585-48FB-A1A9-9A6B6C62F8B2}" srcOrd="1" destOrd="0" presId="urn:microsoft.com/office/officeart/2005/8/layout/orgChart1"/>
    <dgm:cxn modelId="{78C48311-3E0A-4B43-81F9-52A8D1C35739}" type="presParOf" srcId="{91940580-D49D-4C4F-BBF1-0A25B30293E9}" destId="{69EF6235-07D9-42F8-9A9C-2F36A43C016D}"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01B03F7-C0FB-4606-A2DF-08244998E1F7}" type="doc">
      <dgm:prSet loTypeId="urn:microsoft.com/office/officeart/2005/8/layout/target3" loCatId="relationship" qsTypeId="urn:microsoft.com/office/officeart/2005/8/quickstyle/simple1" qsCatId="simple" csTypeId="urn:microsoft.com/office/officeart/2005/8/colors/colorful1" csCatId="colorful"/>
      <dgm:spPr/>
      <dgm:t>
        <a:bodyPr/>
        <a:lstStyle/>
        <a:p>
          <a:endParaRPr lang="en-US"/>
        </a:p>
      </dgm:t>
    </dgm:pt>
    <dgm:pt modelId="{FB9E277F-39BB-4EBF-B681-A8BBAD69748D}">
      <dgm:prSet/>
      <dgm:spPr/>
      <dgm:t>
        <a:bodyPr/>
        <a:lstStyle/>
        <a:p>
          <a:r>
            <a:rPr lang="en-US" b="1" i="1"/>
            <a:t>Outsourcing and Use of Gig Economy Platforms</a:t>
          </a:r>
          <a:endParaRPr lang="en-US"/>
        </a:p>
      </dgm:t>
    </dgm:pt>
    <dgm:pt modelId="{DD467B96-1F67-4EF6-B570-C4F131A45FEB}" type="parTrans" cxnId="{A111508B-E666-4FBD-A00A-7ABB2533850D}">
      <dgm:prSet/>
      <dgm:spPr/>
      <dgm:t>
        <a:bodyPr/>
        <a:lstStyle/>
        <a:p>
          <a:endParaRPr lang="en-US"/>
        </a:p>
      </dgm:t>
    </dgm:pt>
    <dgm:pt modelId="{F60FDB7C-07D5-4A96-8B49-5BEB6CD0D3FD}" type="sibTrans" cxnId="{A111508B-E666-4FBD-A00A-7ABB2533850D}">
      <dgm:prSet/>
      <dgm:spPr/>
      <dgm:t>
        <a:bodyPr/>
        <a:lstStyle/>
        <a:p>
          <a:endParaRPr lang="en-US"/>
        </a:p>
      </dgm:t>
    </dgm:pt>
    <dgm:pt modelId="{4D2E6570-8133-46EC-819B-ABA7AB9ED3C9}">
      <dgm:prSet/>
      <dgm:spPr/>
      <dgm:t>
        <a:bodyPr/>
        <a:lstStyle/>
        <a:p>
          <a:r>
            <a:rPr lang="en-US"/>
            <a:t>Many hotels have resorted to outsourcing and gig economy providers for flexing staffing needs</a:t>
          </a:r>
        </a:p>
      </dgm:t>
    </dgm:pt>
    <dgm:pt modelId="{54572C4A-5953-407A-BC4C-C83EB34F6FA5}" type="parTrans" cxnId="{54B28470-71A7-455F-92AE-AE7F7CF5FCA7}">
      <dgm:prSet/>
      <dgm:spPr/>
      <dgm:t>
        <a:bodyPr/>
        <a:lstStyle/>
        <a:p>
          <a:endParaRPr lang="en-US"/>
        </a:p>
      </dgm:t>
    </dgm:pt>
    <dgm:pt modelId="{4860F16D-E934-4859-8268-EAD673EBC4F0}" type="sibTrans" cxnId="{54B28470-71A7-455F-92AE-AE7F7CF5FCA7}">
      <dgm:prSet/>
      <dgm:spPr/>
      <dgm:t>
        <a:bodyPr/>
        <a:lstStyle/>
        <a:p>
          <a:endParaRPr lang="en-US"/>
        </a:p>
      </dgm:t>
    </dgm:pt>
    <dgm:pt modelId="{BC7031A4-3110-4700-BF6A-04D091583C39}" type="pres">
      <dgm:prSet presAssocID="{401B03F7-C0FB-4606-A2DF-08244998E1F7}" presName="Name0" presStyleCnt="0">
        <dgm:presLayoutVars>
          <dgm:chMax val="7"/>
          <dgm:dir/>
          <dgm:animLvl val="lvl"/>
          <dgm:resizeHandles val="exact"/>
        </dgm:presLayoutVars>
      </dgm:prSet>
      <dgm:spPr/>
    </dgm:pt>
    <dgm:pt modelId="{B562B7BA-7EA1-4C1A-B2D9-0D86908D3235}" type="pres">
      <dgm:prSet presAssocID="{FB9E277F-39BB-4EBF-B681-A8BBAD69748D}" presName="circle1" presStyleLbl="node1" presStyleIdx="0" presStyleCnt="2"/>
      <dgm:spPr/>
    </dgm:pt>
    <dgm:pt modelId="{2C358593-F975-4321-9D20-615565D5CD58}" type="pres">
      <dgm:prSet presAssocID="{FB9E277F-39BB-4EBF-B681-A8BBAD69748D}" presName="space" presStyleCnt="0"/>
      <dgm:spPr/>
    </dgm:pt>
    <dgm:pt modelId="{E4ECE657-B8DC-49FA-A9BE-8DF0F65F06C5}" type="pres">
      <dgm:prSet presAssocID="{FB9E277F-39BB-4EBF-B681-A8BBAD69748D}" presName="rect1" presStyleLbl="alignAcc1" presStyleIdx="0" presStyleCnt="2"/>
      <dgm:spPr/>
    </dgm:pt>
    <dgm:pt modelId="{E9D1E303-3532-46ED-BEC7-9A50B2E4C665}" type="pres">
      <dgm:prSet presAssocID="{4D2E6570-8133-46EC-819B-ABA7AB9ED3C9}" presName="vertSpace2" presStyleLbl="node1" presStyleIdx="0" presStyleCnt="2"/>
      <dgm:spPr/>
    </dgm:pt>
    <dgm:pt modelId="{A6A3DEED-2B75-4D38-8D58-2F1B1BD1230C}" type="pres">
      <dgm:prSet presAssocID="{4D2E6570-8133-46EC-819B-ABA7AB9ED3C9}" presName="circle2" presStyleLbl="node1" presStyleIdx="1" presStyleCnt="2"/>
      <dgm:spPr/>
    </dgm:pt>
    <dgm:pt modelId="{E8A33E7E-7D64-4DAE-9EFA-569DB086D690}" type="pres">
      <dgm:prSet presAssocID="{4D2E6570-8133-46EC-819B-ABA7AB9ED3C9}" presName="rect2" presStyleLbl="alignAcc1" presStyleIdx="1" presStyleCnt="2"/>
      <dgm:spPr/>
    </dgm:pt>
    <dgm:pt modelId="{84D21BAF-0111-4443-8F10-4CBDB419FCC2}" type="pres">
      <dgm:prSet presAssocID="{FB9E277F-39BB-4EBF-B681-A8BBAD69748D}" presName="rect1ParTxNoCh" presStyleLbl="alignAcc1" presStyleIdx="1" presStyleCnt="2">
        <dgm:presLayoutVars>
          <dgm:chMax val="1"/>
          <dgm:bulletEnabled val="1"/>
        </dgm:presLayoutVars>
      </dgm:prSet>
      <dgm:spPr/>
    </dgm:pt>
    <dgm:pt modelId="{BB747B5E-ED85-4365-8231-7CFB24B13E50}" type="pres">
      <dgm:prSet presAssocID="{4D2E6570-8133-46EC-819B-ABA7AB9ED3C9}" presName="rect2ParTxNoCh" presStyleLbl="alignAcc1" presStyleIdx="1" presStyleCnt="2">
        <dgm:presLayoutVars>
          <dgm:chMax val="1"/>
          <dgm:bulletEnabled val="1"/>
        </dgm:presLayoutVars>
      </dgm:prSet>
      <dgm:spPr/>
    </dgm:pt>
  </dgm:ptLst>
  <dgm:cxnLst>
    <dgm:cxn modelId="{2A583004-FCAA-4B01-BD94-B2F8F56F1E98}" type="presOf" srcId="{401B03F7-C0FB-4606-A2DF-08244998E1F7}" destId="{BC7031A4-3110-4700-BF6A-04D091583C39}" srcOrd="0" destOrd="0" presId="urn:microsoft.com/office/officeart/2005/8/layout/target3"/>
    <dgm:cxn modelId="{8951811D-B6D4-461D-B343-71A5C5031592}" type="presOf" srcId="{FB9E277F-39BB-4EBF-B681-A8BBAD69748D}" destId="{E4ECE657-B8DC-49FA-A9BE-8DF0F65F06C5}" srcOrd="0" destOrd="0" presId="urn:microsoft.com/office/officeart/2005/8/layout/target3"/>
    <dgm:cxn modelId="{51DA0D2D-4F7F-4633-B536-7C5308BB7887}" type="presOf" srcId="{4D2E6570-8133-46EC-819B-ABA7AB9ED3C9}" destId="{E8A33E7E-7D64-4DAE-9EFA-569DB086D690}" srcOrd="0" destOrd="0" presId="urn:microsoft.com/office/officeart/2005/8/layout/target3"/>
    <dgm:cxn modelId="{54B28470-71A7-455F-92AE-AE7F7CF5FCA7}" srcId="{401B03F7-C0FB-4606-A2DF-08244998E1F7}" destId="{4D2E6570-8133-46EC-819B-ABA7AB9ED3C9}" srcOrd="1" destOrd="0" parTransId="{54572C4A-5953-407A-BC4C-C83EB34F6FA5}" sibTransId="{4860F16D-E934-4859-8268-EAD673EBC4F0}"/>
    <dgm:cxn modelId="{A111508B-E666-4FBD-A00A-7ABB2533850D}" srcId="{401B03F7-C0FB-4606-A2DF-08244998E1F7}" destId="{FB9E277F-39BB-4EBF-B681-A8BBAD69748D}" srcOrd="0" destOrd="0" parTransId="{DD467B96-1F67-4EF6-B570-C4F131A45FEB}" sibTransId="{F60FDB7C-07D5-4A96-8B49-5BEB6CD0D3FD}"/>
    <dgm:cxn modelId="{419D89D9-C187-45D3-B760-C60DCEA068EA}" type="presOf" srcId="{FB9E277F-39BB-4EBF-B681-A8BBAD69748D}" destId="{84D21BAF-0111-4443-8F10-4CBDB419FCC2}" srcOrd="1" destOrd="0" presId="urn:microsoft.com/office/officeart/2005/8/layout/target3"/>
    <dgm:cxn modelId="{D4E38AFC-0695-4B70-AEBA-59B6436D1FA4}" type="presOf" srcId="{4D2E6570-8133-46EC-819B-ABA7AB9ED3C9}" destId="{BB747B5E-ED85-4365-8231-7CFB24B13E50}" srcOrd="1" destOrd="0" presId="urn:microsoft.com/office/officeart/2005/8/layout/target3"/>
    <dgm:cxn modelId="{E6B2F968-41AF-4DD7-9B06-44203B746524}" type="presParOf" srcId="{BC7031A4-3110-4700-BF6A-04D091583C39}" destId="{B562B7BA-7EA1-4C1A-B2D9-0D86908D3235}" srcOrd="0" destOrd="0" presId="urn:microsoft.com/office/officeart/2005/8/layout/target3"/>
    <dgm:cxn modelId="{0F1BC00D-69E3-4AB8-B9C9-3ADF1F6F28DE}" type="presParOf" srcId="{BC7031A4-3110-4700-BF6A-04D091583C39}" destId="{2C358593-F975-4321-9D20-615565D5CD58}" srcOrd="1" destOrd="0" presId="urn:microsoft.com/office/officeart/2005/8/layout/target3"/>
    <dgm:cxn modelId="{01C6796B-C943-48C5-BFEC-6BAE0E422B5D}" type="presParOf" srcId="{BC7031A4-3110-4700-BF6A-04D091583C39}" destId="{E4ECE657-B8DC-49FA-A9BE-8DF0F65F06C5}" srcOrd="2" destOrd="0" presId="urn:microsoft.com/office/officeart/2005/8/layout/target3"/>
    <dgm:cxn modelId="{3971DEA2-840C-4A7D-8D70-C5F1F96EFF96}" type="presParOf" srcId="{BC7031A4-3110-4700-BF6A-04D091583C39}" destId="{E9D1E303-3532-46ED-BEC7-9A50B2E4C665}" srcOrd="3" destOrd="0" presId="urn:microsoft.com/office/officeart/2005/8/layout/target3"/>
    <dgm:cxn modelId="{AFE988C4-8314-40B4-AC34-AE90C9E4D05C}" type="presParOf" srcId="{BC7031A4-3110-4700-BF6A-04D091583C39}" destId="{A6A3DEED-2B75-4D38-8D58-2F1B1BD1230C}" srcOrd="4" destOrd="0" presId="urn:microsoft.com/office/officeart/2005/8/layout/target3"/>
    <dgm:cxn modelId="{D946C87E-32A1-437F-B6E0-FF68CF891C7F}" type="presParOf" srcId="{BC7031A4-3110-4700-BF6A-04D091583C39}" destId="{E8A33E7E-7D64-4DAE-9EFA-569DB086D690}" srcOrd="5" destOrd="0" presId="urn:microsoft.com/office/officeart/2005/8/layout/target3"/>
    <dgm:cxn modelId="{7A0F5EEC-8B7D-4EAE-8D66-3EDDF10F53C2}" type="presParOf" srcId="{BC7031A4-3110-4700-BF6A-04D091583C39}" destId="{84D21BAF-0111-4443-8F10-4CBDB419FCC2}" srcOrd="6" destOrd="0" presId="urn:microsoft.com/office/officeart/2005/8/layout/target3"/>
    <dgm:cxn modelId="{FCFCFE8D-15E6-4095-8869-43308E15A116}" type="presParOf" srcId="{BC7031A4-3110-4700-BF6A-04D091583C39}" destId="{BB747B5E-ED85-4365-8231-7CFB24B13E50}" srcOrd="7" destOrd="0" presId="urn:microsoft.com/office/officeart/2005/8/layout/target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2709A0C-33E4-4D1A-BD3E-54496215B068}" type="doc">
      <dgm:prSet loTypeId="urn:microsoft.com/office/officeart/2005/8/layout/orgChart1" loCatId="hierarchy" qsTypeId="urn:microsoft.com/office/officeart/2005/8/quickstyle/simple1" qsCatId="simple" csTypeId="urn:microsoft.com/office/officeart/2005/8/colors/colorful3" csCatId="colorful"/>
      <dgm:spPr/>
      <dgm:t>
        <a:bodyPr/>
        <a:lstStyle/>
        <a:p>
          <a:endParaRPr lang="en-US"/>
        </a:p>
      </dgm:t>
    </dgm:pt>
    <dgm:pt modelId="{1196DA23-74DE-45E0-8BC1-AF4CB197A4D8}">
      <dgm:prSet/>
      <dgm:spPr/>
      <dgm:t>
        <a:bodyPr/>
        <a:lstStyle/>
        <a:p>
          <a:r>
            <a:rPr lang="en-US" b="1"/>
            <a:t>Strengths:</a:t>
          </a:r>
          <a:r>
            <a:rPr lang="en-US"/>
            <a:t> Includes temporary staffing that allows fast coverage of the shortage of labour through timely hiring.</a:t>
          </a:r>
        </a:p>
      </dgm:t>
    </dgm:pt>
    <dgm:pt modelId="{B51DA3A7-31D1-42BF-A1E8-57EE3729B590}" type="parTrans" cxnId="{E67A1D04-D214-48B7-BE1F-F4E60FF36CAB}">
      <dgm:prSet/>
      <dgm:spPr/>
      <dgm:t>
        <a:bodyPr/>
        <a:lstStyle/>
        <a:p>
          <a:endParaRPr lang="en-US"/>
        </a:p>
      </dgm:t>
    </dgm:pt>
    <dgm:pt modelId="{5ADAD5A5-5CA5-4C3D-B98C-E7573DF0F8D7}" type="sibTrans" cxnId="{E67A1D04-D214-48B7-BE1F-F4E60FF36CAB}">
      <dgm:prSet/>
      <dgm:spPr/>
      <dgm:t>
        <a:bodyPr/>
        <a:lstStyle/>
        <a:p>
          <a:endParaRPr lang="en-US"/>
        </a:p>
      </dgm:t>
    </dgm:pt>
    <dgm:pt modelId="{21FAB598-ECEC-48E4-A14B-69B46FB58A65}">
      <dgm:prSet/>
      <dgm:spPr/>
      <dgm:t>
        <a:bodyPr/>
        <a:lstStyle/>
        <a:p>
          <a:r>
            <a:rPr lang="en-US" b="1" dirty="0"/>
            <a:t>Limitations:</a:t>
          </a:r>
          <a:r>
            <a:rPr lang="en-US" dirty="0"/>
            <a:t> The issue of service differentiation might come about due to the lack of constant training of temporary staff.</a:t>
          </a:r>
        </a:p>
      </dgm:t>
    </dgm:pt>
    <dgm:pt modelId="{C502576B-73F1-446B-B2A8-A854D9055EB6}" type="parTrans" cxnId="{0322E5B2-0B4D-4522-A407-B7CB47C63D12}">
      <dgm:prSet/>
      <dgm:spPr/>
      <dgm:t>
        <a:bodyPr/>
        <a:lstStyle/>
        <a:p>
          <a:endParaRPr lang="en-US"/>
        </a:p>
      </dgm:t>
    </dgm:pt>
    <dgm:pt modelId="{2151A0F0-C882-4671-BCEF-C16292A549CD}" type="sibTrans" cxnId="{0322E5B2-0B4D-4522-A407-B7CB47C63D12}">
      <dgm:prSet/>
      <dgm:spPr/>
      <dgm:t>
        <a:bodyPr/>
        <a:lstStyle/>
        <a:p>
          <a:endParaRPr lang="en-US"/>
        </a:p>
      </dgm:t>
    </dgm:pt>
    <dgm:pt modelId="{E688AB73-B16D-46FA-A270-1E1208297229}" type="pres">
      <dgm:prSet presAssocID="{42709A0C-33E4-4D1A-BD3E-54496215B068}" presName="hierChild1" presStyleCnt="0">
        <dgm:presLayoutVars>
          <dgm:orgChart val="1"/>
          <dgm:chPref val="1"/>
          <dgm:dir/>
          <dgm:animOne val="branch"/>
          <dgm:animLvl val="lvl"/>
          <dgm:resizeHandles/>
        </dgm:presLayoutVars>
      </dgm:prSet>
      <dgm:spPr/>
    </dgm:pt>
    <dgm:pt modelId="{6BA7DD26-8472-4190-BC93-54EB293606C2}" type="pres">
      <dgm:prSet presAssocID="{1196DA23-74DE-45E0-8BC1-AF4CB197A4D8}" presName="hierRoot1" presStyleCnt="0">
        <dgm:presLayoutVars>
          <dgm:hierBranch val="init"/>
        </dgm:presLayoutVars>
      </dgm:prSet>
      <dgm:spPr/>
    </dgm:pt>
    <dgm:pt modelId="{A65D5577-AB13-4CFB-90A9-72FA7B630586}" type="pres">
      <dgm:prSet presAssocID="{1196DA23-74DE-45E0-8BC1-AF4CB197A4D8}" presName="rootComposite1" presStyleCnt="0"/>
      <dgm:spPr/>
    </dgm:pt>
    <dgm:pt modelId="{60AE37C7-B2D3-4C8E-9C45-4EB0EB90A1B4}" type="pres">
      <dgm:prSet presAssocID="{1196DA23-74DE-45E0-8BC1-AF4CB197A4D8}" presName="rootText1" presStyleLbl="node0" presStyleIdx="0" presStyleCnt="2">
        <dgm:presLayoutVars>
          <dgm:chPref val="3"/>
        </dgm:presLayoutVars>
      </dgm:prSet>
      <dgm:spPr/>
    </dgm:pt>
    <dgm:pt modelId="{4706F903-CE5F-421C-B212-7A56B486CC73}" type="pres">
      <dgm:prSet presAssocID="{1196DA23-74DE-45E0-8BC1-AF4CB197A4D8}" presName="rootConnector1" presStyleLbl="node1" presStyleIdx="0" presStyleCnt="0"/>
      <dgm:spPr/>
    </dgm:pt>
    <dgm:pt modelId="{83E71B69-3787-4EEA-958B-728C46669C4F}" type="pres">
      <dgm:prSet presAssocID="{1196DA23-74DE-45E0-8BC1-AF4CB197A4D8}" presName="hierChild2" presStyleCnt="0"/>
      <dgm:spPr/>
    </dgm:pt>
    <dgm:pt modelId="{5BAEB7A6-8F1B-4EEC-9097-19C31AB6969B}" type="pres">
      <dgm:prSet presAssocID="{1196DA23-74DE-45E0-8BC1-AF4CB197A4D8}" presName="hierChild3" presStyleCnt="0"/>
      <dgm:spPr/>
    </dgm:pt>
    <dgm:pt modelId="{D2ABBAD9-C02D-41EE-9EDD-CC9D019693C5}" type="pres">
      <dgm:prSet presAssocID="{21FAB598-ECEC-48E4-A14B-69B46FB58A65}" presName="hierRoot1" presStyleCnt="0">
        <dgm:presLayoutVars>
          <dgm:hierBranch val="init"/>
        </dgm:presLayoutVars>
      </dgm:prSet>
      <dgm:spPr/>
    </dgm:pt>
    <dgm:pt modelId="{01097235-8553-47B8-8F88-68A50983EAB7}" type="pres">
      <dgm:prSet presAssocID="{21FAB598-ECEC-48E4-A14B-69B46FB58A65}" presName="rootComposite1" presStyleCnt="0"/>
      <dgm:spPr/>
    </dgm:pt>
    <dgm:pt modelId="{E29EB3FE-86A6-47FF-B47D-2037BE524D59}" type="pres">
      <dgm:prSet presAssocID="{21FAB598-ECEC-48E4-A14B-69B46FB58A65}" presName="rootText1" presStyleLbl="node0" presStyleIdx="1" presStyleCnt="2">
        <dgm:presLayoutVars>
          <dgm:chPref val="3"/>
        </dgm:presLayoutVars>
      </dgm:prSet>
      <dgm:spPr/>
    </dgm:pt>
    <dgm:pt modelId="{7E7D75B3-CA34-4CCA-A95E-610BDFB9D520}" type="pres">
      <dgm:prSet presAssocID="{21FAB598-ECEC-48E4-A14B-69B46FB58A65}" presName="rootConnector1" presStyleLbl="node1" presStyleIdx="0" presStyleCnt="0"/>
      <dgm:spPr/>
    </dgm:pt>
    <dgm:pt modelId="{AB8EB7BE-D96A-4684-9D81-C2C62B4DFBB1}" type="pres">
      <dgm:prSet presAssocID="{21FAB598-ECEC-48E4-A14B-69B46FB58A65}" presName="hierChild2" presStyleCnt="0"/>
      <dgm:spPr/>
    </dgm:pt>
    <dgm:pt modelId="{360A806F-9343-4A56-85F0-F82C6C149939}" type="pres">
      <dgm:prSet presAssocID="{21FAB598-ECEC-48E4-A14B-69B46FB58A65}" presName="hierChild3" presStyleCnt="0"/>
      <dgm:spPr/>
    </dgm:pt>
  </dgm:ptLst>
  <dgm:cxnLst>
    <dgm:cxn modelId="{E67A1D04-D214-48B7-BE1F-F4E60FF36CAB}" srcId="{42709A0C-33E4-4D1A-BD3E-54496215B068}" destId="{1196DA23-74DE-45E0-8BC1-AF4CB197A4D8}" srcOrd="0" destOrd="0" parTransId="{B51DA3A7-31D1-42BF-A1E8-57EE3729B590}" sibTransId="{5ADAD5A5-5CA5-4C3D-B98C-E7573DF0F8D7}"/>
    <dgm:cxn modelId="{36207A22-0485-4ABB-94BB-805EF6DDD9A1}" type="presOf" srcId="{21FAB598-ECEC-48E4-A14B-69B46FB58A65}" destId="{7E7D75B3-CA34-4CCA-A95E-610BDFB9D520}" srcOrd="1" destOrd="0" presId="urn:microsoft.com/office/officeart/2005/8/layout/orgChart1"/>
    <dgm:cxn modelId="{BC469C24-D622-4727-8FDA-C39E1CDFD5DB}" type="presOf" srcId="{21FAB598-ECEC-48E4-A14B-69B46FB58A65}" destId="{E29EB3FE-86A6-47FF-B47D-2037BE524D59}" srcOrd="0" destOrd="0" presId="urn:microsoft.com/office/officeart/2005/8/layout/orgChart1"/>
    <dgm:cxn modelId="{33BC8A98-B242-4478-A4E5-C18DBF542C66}" type="presOf" srcId="{1196DA23-74DE-45E0-8BC1-AF4CB197A4D8}" destId="{60AE37C7-B2D3-4C8E-9C45-4EB0EB90A1B4}" srcOrd="0" destOrd="0" presId="urn:microsoft.com/office/officeart/2005/8/layout/orgChart1"/>
    <dgm:cxn modelId="{1B143DA0-6D41-4602-A3C2-B472B9F28C02}" type="presOf" srcId="{1196DA23-74DE-45E0-8BC1-AF4CB197A4D8}" destId="{4706F903-CE5F-421C-B212-7A56B486CC73}" srcOrd="1" destOrd="0" presId="urn:microsoft.com/office/officeart/2005/8/layout/orgChart1"/>
    <dgm:cxn modelId="{649381A9-E4CC-4AEB-92F9-677C1DBFC2EE}" type="presOf" srcId="{42709A0C-33E4-4D1A-BD3E-54496215B068}" destId="{E688AB73-B16D-46FA-A270-1E1208297229}" srcOrd="0" destOrd="0" presId="urn:microsoft.com/office/officeart/2005/8/layout/orgChart1"/>
    <dgm:cxn modelId="{0322E5B2-0B4D-4522-A407-B7CB47C63D12}" srcId="{42709A0C-33E4-4D1A-BD3E-54496215B068}" destId="{21FAB598-ECEC-48E4-A14B-69B46FB58A65}" srcOrd="1" destOrd="0" parTransId="{C502576B-73F1-446B-B2A8-A854D9055EB6}" sibTransId="{2151A0F0-C882-4671-BCEF-C16292A549CD}"/>
    <dgm:cxn modelId="{F29E4AFD-5138-44B2-94F8-0733B2AE0323}" type="presParOf" srcId="{E688AB73-B16D-46FA-A270-1E1208297229}" destId="{6BA7DD26-8472-4190-BC93-54EB293606C2}" srcOrd="0" destOrd="0" presId="urn:microsoft.com/office/officeart/2005/8/layout/orgChart1"/>
    <dgm:cxn modelId="{3B4C0795-3A1C-43C7-B67F-5000E516DC5B}" type="presParOf" srcId="{6BA7DD26-8472-4190-BC93-54EB293606C2}" destId="{A65D5577-AB13-4CFB-90A9-72FA7B630586}" srcOrd="0" destOrd="0" presId="urn:microsoft.com/office/officeart/2005/8/layout/orgChart1"/>
    <dgm:cxn modelId="{22173B0B-29D7-489E-A311-DC1FF28682AC}" type="presParOf" srcId="{A65D5577-AB13-4CFB-90A9-72FA7B630586}" destId="{60AE37C7-B2D3-4C8E-9C45-4EB0EB90A1B4}" srcOrd="0" destOrd="0" presId="urn:microsoft.com/office/officeart/2005/8/layout/orgChart1"/>
    <dgm:cxn modelId="{56ADC7B5-4881-4724-A1D4-AB01682A16FB}" type="presParOf" srcId="{A65D5577-AB13-4CFB-90A9-72FA7B630586}" destId="{4706F903-CE5F-421C-B212-7A56B486CC73}" srcOrd="1" destOrd="0" presId="urn:microsoft.com/office/officeart/2005/8/layout/orgChart1"/>
    <dgm:cxn modelId="{A61E16C4-13A3-4925-A737-D80248E2171A}" type="presParOf" srcId="{6BA7DD26-8472-4190-BC93-54EB293606C2}" destId="{83E71B69-3787-4EEA-958B-728C46669C4F}" srcOrd="1" destOrd="0" presId="urn:microsoft.com/office/officeart/2005/8/layout/orgChart1"/>
    <dgm:cxn modelId="{646C75E2-4275-4641-BB9B-83C2D4404036}" type="presParOf" srcId="{6BA7DD26-8472-4190-BC93-54EB293606C2}" destId="{5BAEB7A6-8F1B-4EEC-9097-19C31AB6969B}" srcOrd="2" destOrd="0" presId="urn:microsoft.com/office/officeart/2005/8/layout/orgChart1"/>
    <dgm:cxn modelId="{8704C66D-4D9E-4FFB-9696-65297501316D}" type="presParOf" srcId="{E688AB73-B16D-46FA-A270-1E1208297229}" destId="{D2ABBAD9-C02D-41EE-9EDD-CC9D019693C5}" srcOrd="1" destOrd="0" presId="urn:microsoft.com/office/officeart/2005/8/layout/orgChart1"/>
    <dgm:cxn modelId="{76CCE554-F14F-4314-A3B6-76CC8C1AE281}" type="presParOf" srcId="{D2ABBAD9-C02D-41EE-9EDD-CC9D019693C5}" destId="{01097235-8553-47B8-8F88-68A50983EAB7}" srcOrd="0" destOrd="0" presId="urn:microsoft.com/office/officeart/2005/8/layout/orgChart1"/>
    <dgm:cxn modelId="{773EEA40-CAE9-4F61-ABEC-EB9BF390B4E4}" type="presParOf" srcId="{01097235-8553-47B8-8F88-68A50983EAB7}" destId="{E29EB3FE-86A6-47FF-B47D-2037BE524D59}" srcOrd="0" destOrd="0" presId="urn:microsoft.com/office/officeart/2005/8/layout/orgChart1"/>
    <dgm:cxn modelId="{4AF18154-42A9-4A68-A978-9B92044D9367}" type="presParOf" srcId="{01097235-8553-47B8-8F88-68A50983EAB7}" destId="{7E7D75B3-CA34-4CCA-A95E-610BDFB9D520}" srcOrd="1" destOrd="0" presId="urn:microsoft.com/office/officeart/2005/8/layout/orgChart1"/>
    <dgm:cxn modelId="{B090D2DC-0571-4966-9BE0-9B2F17060726}" type="presParOf" srcId="{D2ABBAD9-C02D-41EE-9EDD-CC9D019693C5}" destId="{AB8EB7BE-D96A-4684-9D81-C2C62B4DFBB1}" srcOrd="1" destOrd="0" presId="urn:microsoft.com/office/officeart/2005/8/layout/orgChart1"/>
    <dgm:cxn modelId="{66B5F1DB-84E8-4893-9999-31965B7B0BF5}" type="presParOf" srcId="{D2ABBAD9-C02D-41EE-9EDD-CC9D019693C5}" destId="{360A806F-9343-4A56-85F0-F82C6C149939}" srcOrd="2" destOrd="0" presId="urn:microsoft.com/office/officeart/2005/8/layout/orgChart1"/>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AB9AB68-F9AE-4F7B-BE5D-B2779177B6F9}" type="doc">
      <dgm:prSet loTypeId="urn:microsoft.com/office/officeart/2005/8/layout/hList6" loCatId="list" qsTypeId="urn:microsoft.com/office/officeart/2005/8/quickstyle/simple1" qsCatId="simple" csTypeId="urn:microsoft.com/office/officeart/2005/8/colors/colorful3" csCatId="colorful"/>
      <dgm:spPr/>
      <dgm:t>
        <a:bodyPr/>
        <a:lstStyle/>
        <a:p>
          <a:endParaRPr lang="en-US"/>
        </a:p>
      </dgm:t>
    </dgm:pt>
    <dgm:pt modelId="{C9F1AA64-97EF-485E-B986-BF5688F243D6}">
      <dgm:prSet/>
      <dgm:spPr/>
      <dgm:t>
        <a:bodyPr/>
        <a:lstStyle/>
        <a:p>
          <a:r>
            <a:rPr lang="en-US" b="1" i="1"/>
            <a:t>Technological Solutions: Automation and Digital Tools</a:t>
          </a:r>
          <a:endParaRPr lang="en-US"/>
        </a:p>
      </dgm:t>
    </dgm:pt>
    <dgm:pt modelId="{7855C1F1-80D5-46D5-B787-9B2809E298EA}" type="parTrans" cxnId="{D8A1504B-1F2B-4B93-A825-C46414DD0B44}">
      <dgm:prSet/>
      <dgm:spPr/>
      <dgm:t>
        <a:bodyPr/>
        <a:lstStyle/>
        <a:p>
          <a:endParaRPr lang="en-US"/>
        </a:p>
      </dgm:t>
    </dgm:pt>
    <dgm:pt modelId="{6631F00E-6D56-4A25-95F7-82C74AD3F328}" type="sibTrans" cxnId="{D8A1504B-1F2B-4B93-A825-C46414DD0B44}">
      <dgm:prSet/>
      <dgm:spPr/>
      <dgm:t>
        <a:bodyPr/>
        <a:lstStyle/>
        <a:p>
          <a:endParaRPr lang="en-US"/>
        </a:p>
      </dgm:t>
    </dgm:pt>
    <dgm:pt modelId="{016716A9-15C6-4560-A8A4-A13F5F6932A5}">
      <dgm:prSet/>
      <dgm:spPr/>
      <dgm:t>
        <a:bodyPr/>
        <a:lstStyle/>
        <a:p>
          <a:r>
            <a:rPr lang="en-US"/>
            <a:t>The restaurant and catering business has begun to adopt self-service kiosks and virtual automated systems to minimise the use of labor</a:t>
          </a:r>
        </a:p>
      </dgm:t>
    </dgm:pt>
    <dgm:pt modelId="{E7872EFB-447E-4D41-9114-D1E79ABF1D83}" type="parTrans" cxnId="{7E36C5C9-0545-4DF6-9F71-190536DD5F7B}">
      <dgm:prSet/>
      <dgm:spPr/>
      <dgm:t>
        <a:bodyPr/>
        <a:lstStyle/>
        <a:p>
          <a:endParaRPr lang="en-US"/>
        </a:p>
      </dgm:t>
    </dgm:pt>
    <dgm:pt modelId="{E4E208DF-F1E4-4DE6-97F5-E0C9399642D1}" type="sibTrans" cxnId="{7E36C5C9-0545-4DF6-9F71-190536DD5F7B}">
      <dgm:prSet/>
      <dgm:spPr/>
      <dgm:t>
        <a:bodyPr/>
        <a:lstStyle/>
        <a:p>
          <a:endParaRPr lang="en-US"/>
        </a:p>
      </dgm:t>
    </dgm:pt>
    <dgm:pt modelId="{8A2C8E25-C81A-4ACD-83DC-D9788BE2DA18}" type="pres">
      <dgm:prSet presAssocID="{AAB9AB68-F9AE-4F7B-BE5D-B2779177B6F9}" presName="Name0" presStyleCnt="0">
        <dgm:presLayoutVars>
          <dgm:dir/>
          <dgm:resizeHandles val="exact"/>
        </dgm:presLayoutVars>
      </dgm:prSet>
      <dgm:spPr/>
    </dgm:pt>
    <dgm:pt modelId="{F5854FE9-FBC4-4EF2-BA10-686B027F29DA}" type="pres">
      <dgm:prSet presAssocID="{C9F1AA64-97EF-485E-B986-BF5688F243D6}" presName="node" presStyleLbl="node1" presStyleIdx="0" presStyleCnt="1">
        <dgm:presLayoutVars>
          <dgm:bulletEnabled val="1"/>
        </dgm:presLayoutVars>
      </dgm:prSet>
      <dgm:spPr/>
    </dgm:pt>
  </dgm:ptLst>
  <dgm:cxnLst>
    <dgm:cxn modelId="{D8A1504B-1F2B-4B93-A825-C46414DD0B44}" srcId="{AAB9AB68-F9AE-4F7B-BE5D-B2779177B6F9}" destId="{C9F1AA64-97EF-485E-B986-BF5688F243D6}" srcOrd="0" destOrd="0" parTransId="{7855C1F1-80D5-46D5-B787-9B2809E298EA}" sibTransId="{6631F00E-6D56-4A25-95F7-82C74AD3F328}"/>
    <dgm:cxn modelId="{0B890787-9548-4E70-8424-F485870585B1}" type="presOf" srcId="{016716A9-15C6-4560-A8A4-A13F5F6932A5}" destId="{F5854FE9-FBC4-4EF2-BA10-686B027F29DA}" srcOrd="0" destOrd="1" presId="urn:microsoft.com/office/officeart/2005/8/layout/hList6"/>
    <dgm:cxn modelId="{7E36C5C9-0545-4DF6-9F71-190536DD5F7B}" srcId="{C9F1AA64-97EF-485E-B986-BF5688F243D6}" destId="{016716A9-15C6-4560-A8A4-A13F5F6932A5}" srcOrd="0" destOrd="0" parTransId="{E7872EFB-447E-4D41-9114-D1E79ABF1D83}" sibTransId="{E4E208DF-F1E4-4DE6-97F5-E0C9399642D1}"/>
    <dgm:cxn modelId="{4C5065D3-5874-4062-A164-9F881BB6C76A}" type="presOf" srcId="{AAB9AB68-F9AE-4F7B-BE5D-B2779177B6F9}" destId="{8A2C8E25-C81A-4ACD-83DC-D9788BE2DA18}" srcOrd="0" destOrd="0" presId="urn:microsoft.com/office/officeart/2005/8/layout/hList6"/>
    <dgm:cxn modelId="{A0B10EEC-15A3-4FBB-AD50-3F53A0CC08CC}" type="presOf" srcId="{C9F1AA64-97EF-485E-B986-BF5688F243D6}" destId="{F5854FE9-FBC4-4EF2-BA10-686B027F29DA}" srcOrd="0" destOrd="0" presId="urn:microsoft.com/office/officeart/2005/8/layout/hList6"/>
    <dgm:cxn modelId="{EF305485-6690-43C4-9580-23D218864B47}" type="presParOf" srcId="{8A2C8E25-C81A-4ACD-83DC-D9788BE2DA18}" destId="{F5854FE9-FBC4-4EF2-BA10-686B027F29DA}" srcOrd="0"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69145C6-9CF9-4D47-B9B0-21D0836A10C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7B3F18A-FA90-4641-B7CF-F87407412203}">
      <dgm:prSet/>
      <dgm:spPr/>
      <dgm:t>
        <a:bodyPr/>
        <a:lstStyle/>
        <a:p>
          <a:r>
            <a:rPr lang="en-US" b="1"/>
            <a:t>Strengths:</a:t>
          </a:r>
          <a:r>
            <a:rPr lang="en-US"/>
            <a:t> The discussed system decreases the need for hiring human resources, therefore making the work process more effective.</a:t>
          </a:r>
        </a:p>
      </dgm:t>
    </dgm:pt>
    <dgm:pt modelId="{29C43EB3-289B-4C66-BD41-4FF4C56FCC91}" type="parTrans" cxnId="{11195EE8-00CA-418D-ABC9-C3690F6982AF}">
      <dgm:prSet/>
      <dgm:spPr/>
      <dgm:t>
        <a:bodyPr/>
        <a:lstStyle/>
        <a:p>
          <a:endParaRPr lang="en-US"/>
        </a:p>
      </dgm:t>
    </dgm:pt>
    <dgm:pt modelId="{34989B1A-14A3-4331-8AA4-D7C1911FF3AD}" type="sibTrans" cxnId="{11195EE8-00CA-418D-ABC9-C3690F6982AF}">
      <dgm:prSet/>
      <dgm:spPr/>
      <dgm:t>
        <a:bodyPr/>
        <a:lstStyle/>
        <a:p>
          <a:endParaRPr lang="en-US"/>
        </a:p>
      </dgm:t>
    </dgm:pt>
    <dgm:pt modelId="{D4DA287C-C9C7-4ADE-A4ED-328DAA878131}">
      <dgm:prSet/>
      <dgm:spPr/>
      <dgm:t>
        <a:bodyPr/>
        <a:lstStyle/>
        <a:p>
          <a:r>
            <a:rPr lang="en-US" b="1"/>
            <a:t>Limitations:</a:t>
          </a:r>
          <a:r>
            <a:rPr lang="en-US"/>
            <a:t> In luxury hotels, the use of automation may negate the speciality of the hotels, which is usually a strong agent for client loyalty.</a:t>
          </a:r>
        </a:p>
      </dgm:t>
    </dgm:pt>
    <dgm:pt modelId="{4561B191-18D4-43AA-964A-49DCA30571C8}" type="parTrans" cxnId="{96F659EC-9729-486E-9AAB-9816C6A4E119}">
      <dgm:prSet/>
      <dgm:spPr/>
      <dgm:t>
        <a:bodyPr/>
        <a:lstStyle/>
        <a:p>
          <a:endParaRPr lang="en-US"/>
        </a:p>
      </dgm:t>
    </dgm:pt>
    <dgm:pt modelId="{43BCF86E-9170-4B63-A89C-A6D25F415785}" type="sibTrans" cxnId="{96F659EC-9729-486E-9AAB-9816C6A4E119}">
      <dgm:prSet/>
      <dgm:spPr/>
      <dgm:t>
        <a:bodyPr/>
        <a:lstStyle/>
        <a:p>
          <a:endParaRPr lang="en-US"/>
        </a:p>
      </dgm:t>
    </dgm:pt>
    <dgm:pt modelId="{71CADE35-5A2F-41C0-847F-BF87183C8A2D}" type="pres">
      <dgm:prSet presAssocID="{669145C6-9CF9-4D47-B9B0-21D0836A10C6}" presName="linear" presStyleCnt="0">
        <dgm:presLayoutVars>
          <dgm:animLvl val="lvl"/>
          <dgm:resizeHandles val="exact"/>
        </dgm:presLayoutVars>
      </dgm:prSet>
      <dgm:spPr/>
    </dgm:pt>
    <dgm:pt modelId="{D391F306-EEAB-4950-A4B3-90B3ABCDCA9A}" type="pres">
      <dgm:prSet presAssocID="{57B3F18A-FA90-4641-B7CF-F87407412203}" presName="parentText" presStyleLbl="node1" presStyleIdx="0" presStyleCnt="2">
        <dgm:presLayoutVars>
          <dgm:chMax val="0"/>
          <dgm:bulletEnabled val="1"/>
        </dgm:presLayoutVars>
      </dgm:prSet>
      <dgm:spPr/>
    </dgm:pt>
    <dgm:pt modelId="{A1A607D2-58E0-4EBE-ADC5-8CF0E67DBB91}" type="pres">
      <dgm:prSet presAssocID="{34989B1A-14A3-4331-8AA4-D7C1911FF3AD}" presName="spacer" presStyleCnt="0"/>
      <dgm:spPr/>
    </dgm:pt>
    <dgm:pt modelId="{703348B3-BE34-4BE4-BC3F-08A6F9081EF5}" type="pres">
      <dgm:prSet presAssocID="{D4DA287C-C9C7-4ADE-A4ED-328DAA878131}" presName="parentText" presStyleLbl="node1" presStyleIdx="1" presStyleCnt="2">
        <dgm:presLayoutVars>
          <dgm:chMax val="0"/>
          <dgm:bulletEnabled val="1"/>
        </dgm:presLayoutVars>
      </dgm:prSet>
      <dgm:spPr/>
    </dgm:pt>
  </dgm:ptLst>
  <dgm:cxnLst>
    <dgm:cxn modelId="{8713FB17-8161-440A-94D5-EB1188282914}" type="presOf" srcId="{D4DA287C-C9C7-4ADE-A4ED-328DAA878131}" destId="{703348B3-BE34-4BE4-BC3F-08A6F9081EF5}" srcOrd="0" destOrd="0" presId="urn:microsoft.com/office/officeart/2005/8/layout/vList2"/>
    <dgm:cxn modelId="{D222F960-71CF-4C62-A6DE-B15A78C1B92B}" type="presOf" srcId="{669145C6-9CF9-4D47-B9B0-21D0836A10C6}" destId="{71CADE35-5A2F-41C0-847F-BF87183C8A2D}" srcOrd="0" destOrd="0" presId="urn:microsoft.com/office/officeart/2005/8/layout/vList2"/>
    <dgm:cxn modelId="{7541ECD9-6DAB-499B-B5D2-FBF53D7EDB14}" type="presOf" srcId="{57B3F18A-FA90-4641-B7CF-F87407412203}" destId="{D391F306-EEAB-4950-A4B3-90B3ABCDCA9A}" srcOrd="0" destOrd="0" presId="urn:microsoft.com/office/officeart/2005/8/layout/vList2"/>
    <dgm:cxn modelId="{11195EE8-00CA-418D-ABC9-C3690F6982AF}" srcId="{669145C6-9CF9-4D47-B9B0-21D0836A10C6}" destId="{57B3F18A-FA90-4641-B7CF-F87407412203}" srcOrd="0" destOrd="0" parTransId="{29C43EB3-289B-4C66-BD41-4FF4C56FCC91}" sibTransId="{34989B1A-14A3-4331-8AA4-D7C1911FF3AD}"/>
    <dgm:cxn modelId="{96F659EC-9729-486E-9AAB-9816C6A4E119}" srcId="{669145C6-9CF9-4D47-B9B0-21D0836A10C6}" destId="{D4DA287C-C9C7-4ADE-A4ED-328DAA878131}" srcOrd="1" destOrd="0" parTransId="{4561B191-18D4-43AA-964A-49DCA30571C8}" sibTransId="{43BCF86E-9170-4B63-A89C-A6D25F415785}"/>
    <dgm:cxn modelId="{ED882DB3-77A4-49E7-B307-AB9F351EB380}" type="presParOf" srcId="{71CADE35-5A2F-41C0-847F-BF87183C8A2D}" destId="{D391F306-EEAB-4950-A4B3-90B3ABCDCA9A}" srcOrd="0" destOrd="0" presId="urn:microsoft.com/office/officeart/2005/8/layout/vList2"/>
    <dgm:cxn modelId="{5B10DA31-4759-4C39-8917-BBD72106ED86}" type="presParOf" srcId="{71CADE35-5A2F-41C0-847F-BF87183C8A2D}" destId="{A1A607D2-58E0-4EBE-ADC5-8CF0E67DBB91}" srcOrd="1" destOrd="0" presId="urn:microsoft.com/office/officeart/2005/8/layout/vList2"/>
    <dgm:cxn modelId="{088DC572-502A-4269-845C-5E74BA8EB667}" type="presParOf" srcId="{71CADE35-5A2F-41C0-847F-BF87183C8A2D}" destId="{703348B3-BE34-4BE4-BC3F-08A6F9081EF5}" srcOrd="2"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23ACCEC-940E-41B3-A98E-885C9B32050D}" type="doc">
      <dgm:prSet loTypeId="urn:microsoft.com/office/officeart/2005/8/layout/hProcess9" loCatId="process" qsTypeId="urn:microsoft.com/office/officeart/2005/8/quickstyle/simple1" qsCatId="simple" csTypeId="urn:microsoft.com/office/officeart/2005/8/colors/colorful2" csCatId="colorful"/>
      <dgm:spPr/>
      <dgm:t>
        <a:bodyPr/>
        <a:lstStyle/>
        <a:p>
          <a:endParaRPr lang="en-US"/>
        </a:p>
      </dgm:t>
    </dgm:pt>
    <dgm:pt modelId="{A2E62543-B73D-4CD6-8F5F-AB340FDDDAC0}">
      <dgm:prSet/>
      <dgm:spPr/>
      <dgm:t>
        <a:bodyPr/>
        <a:lstStyle/>
        <a:p>
          <a:r>
            <a:rPr lang="en-GB"/>
            <a:t>In conclusion, skilled human resources is a major factor of production that remains scarce in the hotel and hospitality industry</a:t>
          </a:r>
          <a:endParaRPr lang="en-US"/>
        </a:p>
      </dgm:t>
    </dgm:pt>
    <dgm:pt modelId="{8F7AC250-CA25-4F78-B99F-7BA2BF8508FE}" type="parTrans" cxnId="{1DD1987C-1292-487E-AD81-41BFC6774E98}">
      <dgm:prSet/>
      <dgm:spPr/>
      <dgm:t>
        <a:bodyPr/>
        <a:lstStyle/>
        <a:p>
          <a:endParaRPr lang="en-US"/>
        </a:p>
      </dgm:t>
    </dgm:pt>
    <dgm:pt modelId="{B4952FA8-7536-44E9-A2F9-F0EEC22ADC2F}" type="sibTrans" cxnId="{1DD1987C-1292-487E-AD81-41BFC6774E98}">
      <dgm:prSet/>
      <dgm:spPr/>
      <dgm:t>
        <a:bodyPr/>
        <a:lstStyle/>
        <a:p>
          <a:endParaRPr lang="en-US"/>
        </a:p>
      </dgm:t>
    </dgm:pt>
    <dgm:pt modelId="{27C9849B-6CBD-452F-BA82-DA8D4F838B30}">
      <dgm:prSet/>
      <dgm:spPr/>
      <dgm:t>
        <a:bodyPr/>
        <a:lstStyle/>
        <a:p>
          <a:r>
            <a:rPr lang="en-GB"/>
            <a:t>Hotels have tried several ways to respond to these challenges such as training programs, flexible management working arrangements, and outsourcing but each solution is accompanied by strengths and weaknesses</a:t>
          </a:r>
          <a:endParaRPr lang="en-US"/>
        </a:p>
      </dgm:t>
    </dgm:pt>
    <dgm:pt modelId="{BE73267C-AE96-438E-AFD3-6691C7306DBF}" type="parTrans" cxnId="{96923F7A-D12F-45A4-90AD-D92F9F13CBEF}">
      <dgm:prSet/>
      <dgm:spPr/>
      <dgm:t>
        <a:bodyPr/>
        <a:lstStyle/>
        <a:p>
          <a:endParaRPr lang="en-US"/>
        </a:p>
      </dgm:t>
    </dgm:pt>
    <dgm:pt modelId="{6AF0A6AA-7433-4D04-B15E-1A9E24232F86}" type="sibTrans" cxnId="{96923F7A-D12F-45A4-90AD-D92F9F13CBEF}">
      <dgm:prSet/>
      <dgm:spPr/>
      <dgm:t>
        <a:bodyPr/>
        <a:lstStyle/>
        <a:p>
          <a:endParaRPr lang="en-US"/>
        </a:p>
      </dgm:t>
    </dgm:pt>
    <dgm:pt modelId="{7F8DD2F2-EAB0-4C09-AA3B-8394F4E2EB10}">
      <dgm:prSet/>
      <dgm:spPr/>
      <dgm:t>
        <a:bodyPr/>
        <a:lstStyle/>
        <a:p>
          <a:r>
            <a:rPr lang="en-GB"/>
            <a:t>As an example, training and development ventures as well as educational affiliations provide long-term strategies that are appropriate in the provision of staffing requirements but they are not as effective in short-term staffing solutions</a:t>
          </a:r>
          <a:endParaRPr lang="en-US"/>
        </a:p>
      </dgm:t>
    </dgm:pt>
    <dgm:pt modelId="{B196C2A5-9063-4914-BA3B-27F07EEE688B}" type="parTrans" cxnId="{A7948F48-2115-4455-87CE-5B79998C8106}">
      <dgm:prSet/>
      <dgm:spPr/>
      <dgm:t>
        <a:bodyPr/>
        <a:lstStyle/>
        <a:p>
          <a:endParaRPr lang="en-US"/>
        </a:p>
      </dgm:t>
    </dgm:pt>
    <dgm:pt modelId="{A376383A-6E84-4A50-A371-067CE447C181}" type="sibTrans" cxnId="{A7948F48-2115-4455-87CE-5B79998C8106}">
      <dgm:prSet/>
      <dgm:spPr/>
      <dgm:t>
        <a:bodyPr/>
        <a:lstStyle/>
        <a:p>
          <a:endParaRPr lang="en-US"/>
        </a:p>
      </dgm:t>
    </dgm:pt>
    <dgm:pt modelId="{37F4BC9D-45B2-416A-B5F0-34F6EFA9C908}" type="pres">
      <dgm:prSet presAssocID="{D23ACCEC-940E-41B3-A98E-885C9B32050D}" presName="CompostProcess" presStyleCnt="0">
        <dgm:presLayoutVars>
          <dgm:dir/>
          <dgm:resizeHandles val="exact"/>
        </dgm:presLayoutVars>
      </dgm:prSet>
      <dgm:spPr/>
    </dgm:pt>
    <dgm:pt modelId="{A94A1A27-29C3-4630-93B4-B4BBF9B38A6F}" type="pres">
      <dgm:prSet presAssocID="{D23ACCEC-940E-41B3-A98E-885C9B32050D}" presName="arrow" presStyleLbl="bgShp" presStyleIdx="0" presStyleCnt="1"/>
      <dgm:spPr/>
    </dgm:pt>
    <dgm:pt modelId="{F7A0E82F-21B7-4F44-AB04-C4ACDCD5D2EF}" type="pres">
      <dgm:prSet presAssocID="{D23ACCEC-940E-41B3-A98E-885C9B32050D}" presName="linearProcess" presStyleCnt="0"/>
      <dgm:spPr/>
    </dgm:pt>
    <dgm:pt modelId="{E1BDEFE2-FCFC-4C55-A8B2-ABEA863B5BB5}" type="pres">
      <dgm:prSet presAssocID="{A2E62543-B73D-4CD6-8F5F-AB340FDDDAC0}" presName="textNode" presStyleLbl="node1" presStyleIdx="0" presStyleCnt="3">
        <dgm:presLayoutVars>
          <dgm:bulletEnabled val="1"/>
        </dgm:presLayoutVars>
      </dgm:prSet>
      <dgm:spPr/>
    </dgm:pt>
    <dgm:pt modelId="{BAEE693A-03EF-42AB-82D6-E202D9F62F44}" type="pres">
      <dgm:prSet presAssocID="{B4952FA8-7536-44E9-A2F9-F0EEC22ADC2F}" presName="sibTrans" presStyleCnt="0"/>
      <dgm:spPr/>
    </dgm:pt>
    <dgm:pt modelId="{60DD67A7-946C-4BD0-8855-288A26520845}" type="pres">
      <dgm:prSet presAssocID="{27C9849B-6CBD-452F-BA82-DA8D4F838B30}" presName="textNode" presStyleLbl="node1" presStyleIdx="1" presStyleCnt="3">
        <dgm:presLayoutVars>
          <dgm:bulletEnabled val="1"/>
        </dgm:presLayoutVars>
      </dgm:prSet>
      <dgm:spPr/>
    </dgm:pt>
    <dgm:pt modelId="{F2EDF59E-7160-40F4-8C06-E3D5A1268651}" type="pres">
      <dgm:prSet presAssocID="{6AF0A6AA-7433-4D04-B15E-1A9E24232F86}" presName="sibTrans" presStyleCnt="0"/>
      <dgm:spPr/>
    </dgm:pt>
    <dgm:pt modelId="{855D08E2-A090-4B35-A048-8819F2889DC0}" type="pres">
      <dgm:prSet presAssocID="{7F8DD2F2-EAB0-4C09-AA3B-8394F4E2EB10}" presName="textNode" presStyleLbl="node1" presStyleIdx="2" presStyleCnt="3">
        <dgm:presLayoutVars>
          <dgm:bulletEnabled val="1"/>
        </dgm:presLayoutVars>
      </dgm:prSet>
      <dgm:spPr/>
    </dgm:pt>
  </dgm:ptLst>
  <dgm:cxnLst>
    <dgm:cxn modelId="{A7948F48-2115-4455-87CE-5B79998C8106}" srcId="{D23ACCEC-940E-41B3-A98E-885C9B32050D}" destId="{7F8DD2F2-EAB0-4C09-AA3B-8394F4E2EB10}" srcOrd="2" destOrd="0" parTransId="{B196C2A5-9063-4914-BA3B-27F07EEE688B}" sibTransId="{A376383A-6E84-4A50-A371-067CE447C181}"/>
    <dgm:cxn modelId="{96923F7A-D12F-45A4-90AD-D92F9F13CBEF}" srcId="{D23ACCEC-940E-41B3-A98E-885C9B32050D}" destId="{27C9849B-6CBD-452F-BA82-DA8D4F838B30}" srcOrd="1" destOrd="0" parTransId="{BE73267C-AE96-438E-AFD3-6691C7306DBF}" sibTransId="{6AF0A6AA-7433-4D04-B15E-1A9E24232F86}"/>
    <dgm:cxn modelId="{1DD1987C-1292-487E-AD81-41BFC6774E98}" srcId="{D23ACCEC-940E-41B3-A98E-885C9B32050D}" destId="{A2E62543-B73D-4CD6-8F5F-AB340FDDDAC0}" srcOrd="0" destOrd="0" parTransId="{8F7AC250-CA25-4F78-B99F-7BA2BF8508FE}" sibTransId="{B4952FA8-7536-44E9-A2F9-F0EEC22ADC2F}"/>
    <dgm:cxn modelId="{F386BF7C-1E35-45D5-ADC7-1DC742F82ECE}" type="presOf" srcId="{27C9849B-6CBD-452F-BA82-DA8D4F838B30}" destId="{60DD67A7-946C-4BD0-8855-288A26520845}" srcOrd="0" destOrd="0" presId="urn:microsoft.com/office/officeart/2005/8/layout/hProcess9"/>
    <dgm:cxn modelId="{363BB181-B66B-4C97-825D-C65673FE16D5}" type="presOf" srcId="{A2E62543-B73D-4CD6-8F5F-AB340FDDDAC0}" destId="{E1BDEFE2-FCFC-4C55-A8B2-ABEA863B5BB5}" srcOrd="0" destOrd="0" presId="urn:microsoft.com/office/officeart/2005/8/layout/hProcess9"/>
    <dgm:cxn modelId="{A606E988-A89F-4FEE-AA41-0050A5F60CF0}" type="presOf" srcId="{7F8DD2F2-EAB0-4C09-AA3B-8394F4E2EB10}" destId="{855D08E2-A090-4B35-A048-8819F2889DC0}" srcOrd="0" destOrd="0" presId="urn:microsoft.com/office/officeart/2005/8/layout/hProcess9"/>
    <dgm:cxn modelId="{560663AC-9DD8-4A4E-B631-C9E2D88AF2C7}" type="presOf" srcId="{D23ACCEC-940E-41B3-A98E-885C9B32050D}" destId="{37F4BC9D-45B2-416A-B5F0-34F6EFA9C908}" srcOrd="0" destOrd="0" presId="urn:microsoft.com/office/officeart/2005/8/layout/hProcess9"/>
    <dgm:cxn modelId="{CD8B1EC3-84E2-475B-A243-3D0A7EE0FE9E}" type="presParOf" srcId="{37F4BC9D-45B2-416A-B5F0-34F6EFA9C908}" destId="{A94A1A27-29C3-4630-93B4-B4BBF9B38A6F}" srcOrd="0" destOrd="0" presId="urn:microsoft.com/office/officeart/2005/8/layout/hProcess9"/>
    <dgm:cxn modelId="{BE76C93A-E277-45B4-AE2F-5FBC1281D223}" type="presParOf" srcId="{37F4BC9D-45B2-416A-B5F0-34F6EFA9C908}" destId="{F7A0E82F-21B7-4F44-AB04-C4ACDCD5D2EF}" srcOrd="1" destOrd="0" presId="urn:microsoft.com/office/officeart/2005/8/layout/hProcess9"/>
    <dgm:cxn modelId="{08C2F47C-74A0-47A4-9642-496424CE71FB}" type="presParOf" srcId="{F7A0E82F-21B7-4F44-AB04-C4ACDCD5D2EF}" destId="{E1BDEFE2-FCFC-4C55-A8B2-ABEA863B5BB5}" srcOrd="0" destOrd="0" presId="urn:microsoft.com/office/officeart/2005/8/layout/hProcess9"/>
    <dgm:cxn modelId="{A05B787E-0DB0-4E17-A7B9-58424A60E1A8}" type="presParOf" srcId="{F7A0E82F-21B7-4F44-AB04-C4ACDCD5D2EF}" destId="{BAEE693A-03EF-42AB-82D6-E202D9F62F44}" srcOrd="1" destOrd="0" presId="urn:microsoft.com/office/officeart/2005/8/layout/hProcess9"/>
    <dgm:cxn modelId="{A99DFE2D-EF19-470E-9A92-078B55270950}" type="presParOf" srcId="{F7A0E82F-21B7-4F44-AB04-C4ACDCD5D2EF}" destId="{60DD67A7-946C-4BD0-8855-288A26520845}" srcOrd="2" destOrd="0" presId="urn:microsoft.com/office/officeart/2005/8/layout/hProcess9"/>
    <dgm:cxn modelId="{E31C9CC1-9CAC-41B4-979B-76A8C94675FC}" type="presParOf" srcId="{F7A0E82F-21B7-4F44-AB04-C4ACDCD5D2EF}" destId="{F2EDF59E-7160-40F4-8C06-E3D5A1268651}" srcOrd="3" destOrd="0" presId="urn:microsoft.com/office/officeart/2005/8/layout/hProcess9"/>
    <dgm:cxn modelId="{C0AC7682-D00D-4765-A824-2074087BB88C}" type="presParOf" srcId="{F7A0E82F-21B7-4F44-AB04-C4ACDCD5D2EF}" destId="{855D08E2-A090-4B35-A048-8819F2889DC0}"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8AB2-3B5C-4930-8550-5CFC0FAAFB71}">
      <dsp:nvSpPr>
        <dsp:cNvPr id="0" name=""/>
        <dsp:cNvSpPr/>
      </dsp:nvSpPr>
      <dsp:spPr>
        <a:xfrm>
          <a:off x="3093" y="77471"/>
          <a:ext cx="2705405" cy="2705405"/>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8888" tIns="17780" rIns="148888" bIns="17780" numCol="1" spcCol="1270" anchor="ctr" anchorCtr="0">
          <a:noAutofit/>
        </a:bodyPr>
        <a:lstStyle/>
        <a:p>
          <a:pPr marL="0" lvl="0" indent="0" algn="ctr" defTabSz="622300">
            <a:lnSpc>
              <a:spcPct val="90000"/>
            </a:lnSpc>
            <a:spcBef>
              <a:spcPct val="0"/>
            </a:spcBef>
            <a:spcAft>
              <a:spcPct val="35000"/>
            </a:spcAft>
            <a:buNone/>
          </a:pPr>
          <a:r>
            <a:rPr lang="en-GB" sz="1400" kern="1200"/>
            <a:t>Shortage of staff and issues related to labour have emerged as persistent concerns in the hotel and hospitality industry due to social changes like COVID-19 </a:t>
          </a:r>
          <a:endParaRPr lang="en-US" sz="1400" kern="1200"/>
        </a:p>
      </dsp:txBody>
      <dsp:txXfrm>
        <a:off x="399290" y="473668"/>
        <a:ext cx="1913011" cy="1913011"/>
      </dsp:txXfrm>
    </dsp:sp>
    <dsp:sp modelId="{520BD45E-4186-4F56-8B9B-242C36C9B273}">
      <dsp:nvSpPr>
        <dsp:cNvPr id="0" name=""/>
        <dsp:cNvSpPr/>
      </dsp:nvSpPr>
      <dsp:spPr>
        <a:xfrm>
          <a:off x="2167418" y="77471"/>
          <a:ext cx="2705405" cy="2705405"/>
        </a:xfrm>
        <a:prstGeom prst="ellipse">
          <a:avLst/>
        </a:prstGeom>
        <a:solidFill>
          <a:schemeClr val="accent2">
            <a:alpha val="50000"/>
            <a:hueOff val="-5175945"/>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8888" tIns="17780" rIns="148888" bIns="17780" numCol="1" spcCol="1270" anchor="ctr" anchorCtr="0">
          <a:noAutofit/>
        </a:bodyPr>
        <a:lstStyle/>
        <a:p>
          <a:pPr marL="0" lvl="0" indent="0" algn="ctr" defTabSz="622300">
            <a:lnSpc>
              <a:spcPct val="90000"/>
            </a:lnSpc>
            <a:spcBef>
              <a:spcPct val="0"/>
            </a:spcBef>
            <a:spcAft>
              <a:spcPct val="35000"/>
            </a:spcAft>
            <a:buNone/>
          </a:pPr>
          <a:r>
            <a:rPr lang="en-GB" sz="1400" kern="1200"/>
            <a:t>This is especially worrisome in an industry that greatly depends on human capital to effectively provide high-value, 'touch' services</a:t>
          </a:r>
          <a:endParaRPr lang="en-US" sz="1400" kern="1200"/>
        </a:p>
      </dsp:txBody>
      <dsp:txXfrm>
        <a:off x="2563615" y="473668"/>
        <a:ext cx="1913011" cy="1913011"/>
      </dsp:txXfrm>
    </dsp:sp>
    <dsp:sp modelId="{F4C42CCB-0A28-4F93-B056-B81753DC6482}">
      <dsp:nvSpPr>
        <dsp:cNvPr id="0" name=""/>
        <dsp:cNvSpPr/>
      </dsp:nvSpPr>
      <dsp:spPr>
        <a:xfrm>
          <a:off x="4331743" y="77471"/>
          <a:ext cx="2705405" cy="2705405"/>
        </a:xfrm>
        <a:prstGeom prst="ellipse">
          <a:avLst/>
        </a:prstGeom>
        <a:solidFill>
          <a:schemeClr val="accent2">
            <a:alpha val="50000"/>
            <a:hueOff val="-10351890"/>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8888" tIns="17780" rIns="148888" bIns="17780" numCol="1" spcCol="1270" anchor="ctr" anchorCtr="0">
          <a:noAutofit/>
        </a:bodyPr>
        <a:lstStyle/>
        <a:p>
          <a:pPr marL="0" lvl="0" indent="0" algn="ctr" defTabSz="622300">
            <a:lnSpc>
              <a:spcPct val="90000"/>
            </a:lnSpc>
            <a:spcBef>
              <a:spcPct val="0"/>
            </a:spcBef>
            <a:spcAft>
              <a:spcPct val="35000"/>
            </a:spcAft>
            <a:buNone/>
          </a:pPr>
          <a:r>
            <a:rPr lang="en-GB" sz="1400" kern="1200" dirty="0"/>
            <a:t>This has a big implication on business since labour shortage affects the operation efficiency, makes current employees work more than required and reduces </a:t>
          </a:r>
          <a:r>
            <a:rPr lang="en-GB" sz="1400" kern="1200"/>
            <a:t>guest satisfaction</a:t>
          </a:r>
          <a:endParaRPr lang="en-US" sz="1400" kern="1200"/>
        </a:p>
      </dsp:txBody>
      <dsp:txXfrm>
        <a:off x="4727940" y="473668"/>
        <a:ext cx="1913011" cy="1913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C7DE9E-7637-4816-9470-E48FD01BE37F}">
      <dsp:nvSpPr>
        <dsp:cNvPr id="0" name=""/>
        <dsp:cNvSpPr/>
      </dsp:nvSpPr>
      <dsp:spPr>
        <a:xfrm>
          <a:off x="0" y="246351"/>
          <a:ext cx="7729728" cy="6177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 literature review refers to a critical evaluation of materials, theories and concept that relate to a given subject area</a:t>
          </a:r>
          <a:endParaRPr lang="en-US" sz="1600" kern="1200"/>
        </a:p>
      </dsp:txBody>
      <dsp:txXfrm>
        <a:off x="30157" y="276508"/>
        <a:ext cx="7669414" cy="557446"/>
      </dsp:txXfrm>
    </dsp:sp>
    <dsp:sp modelId="{038D9AD0-70A0-4117-886C-191C3B4BE1D5}">
      <dsp:nvSpPr>
        <dsp:cNvPr id="0" name=""/>
        <dsp:cNvSpPr/>
      </dsp:nvSpPr>
      <dsp:spPr>
        <a:xfrm>
          <a:off x="0" y="910191"/>
          <a:ext cx="7729728" cy="617760"/>
        </a:xfrm>
        <a:prstGeom prst="roundRect">
          <a:avLst/>
        </a:prstGeom>
        <a:solidFill>
          <a:schemeClr val="accent3">
            <a:hueOff val="1036185"/>
            <a:satOff val="-15329"/>
            <a:lumOff val="28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Its main scope is to review prior research as well as to determine the existing research gaps and develop a theoretical framework</a:t>
          </a:r>
          <a:endParaRPr lang="en-US" sz="1600" kern="1200"/>
        </a:p>
      </dsp:txBody>
      <dsp:txXfrm>
        <a:off x="30157" y="940348"/>
        <a:ext cx="7669414" cy="557446"/>
      </dsp:txXfrm>
    </dsp:sp>
    <dsp:sp modelId="{9EB5FACE-57CF-43FE-9BFC-FEE4E81987CA}">
      <dsp:nvSpPr>
        <dsp:cNvPr id="0" name=""/>
        <dsp:cNvSpPr/>
      </dsp:nvSpPr>
      <dsp:spPr>
        <a:xfrm>
          <a:off x="0" y="1574031"/>
          <a:ext cx="7729728" cy="617760"/>
        </a:xfrm>
        <a:prstGeom prst="roundRect">
          <a:avLst/>
        </a:prstGeom>
        <a:solidFill>
          <a:schemeClr val="accent3">
            <a:hueOff val="2072371"/>
            <a:satOff val="-30659"/>
            <a:lumOff val="575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 this presentation, the literature review will address the effects of lack of staff in the hotel and hospitality industry with reference to labor issues concerning the impact on efficiency</a:t>
          </a:r>
          <a:endParaRPr lang="en-US" sz="1600" kern="1200"/>
        </a:p>
      </dsp:txBody>
      <dsp:txXfrm>
        <a:off x="30157" y="1604188"/>
        <a:ext cx="7669414" cy="557446"/>
      </dsp:txXfrm>
    </dsp:sp>
    <dsp:sp modelId="{12B8CBDE-BCA1-48D8-B9A8-CF06AD46CF9E}">
      <dsp:nvSpPr>
        <dsp:cNvPr id="0" name=""/>
        <dsp:cNvSpPr/>
      </dsp:nvSpPr>
      <dsp:spPr>
        <a:xfrm>
          <a:off x="0" y="2237871"/>
          <a:ext cx="7729728" cy="617760"/>
        </a:xfrm>
        <a:prstGeom prst="roundRect">
          <a:avLst/>
        </a:prstGeom>
        <a:solidFill>
          <a:schemeClr val="accent3">
            <a:hueOff val="3108556"/>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review collected from recent articles and reports will address the causes of staff shortages and the efficiency of different industry responses.</a:t>
          </a:r>
          <a:endParaRPr lang="en-US" sz="1600" kern="1200"/>
        </a:p>
      </dsp:txBody>
      <dsp:txXfrm>
        <a:off x="30157" y="2268028"/>
        <a:ext cx="7669414" cy="5574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EF9DD-DA55-41E6-AF76-B8CF9CCF9E2D}">
      <dsp:nvSpPr>
        <dsp:cNvPr id="0" name=""/>
        <dsp:cNvSpPr/>
      </dsp:nvSpPr>
      <dsp:spPr>
        <a:xfrm>
          <a:off x="579729" y="0"/>
          <a:ext cx="6570268" cy="310198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711F11-0E65-46E7-8ADC-BE115079E4B6}">
      <dsp:nvSpPr>
        <dsp:cNvPr id="0" name=""/>
        <dsp:cNvSpPr/>
      </dsp:nvSpPr>
      <dsp:spPr>
        <a:xfrm>
          <a:off x="3868" y="930594"/>
          <a:ext cx="1860720" cy="1240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i="1" kern="1200"/>
            <a:t>Labor Market Theory and Hospitality Industry Context</a:t>
          </a:r>
          <a:endParaRPr lang="en-US" sz="1500" kern="1200"/>
        </a:p>
      </dsp:txBody>
      <dsp:txXfrm>
        <a:off x="64439" y="991165"/>
        <a:ext cx="1739578" cy="1119651"/>
      </dsp:txXfrm>
    </dsp:sp>
    <dsp:sp modelId="{E8FD8059-A275-4BAE-B183-D5B8118398E6}">
      <dsp:nvSpPr>
        <dsp:cNvPr id="0" name=""/>
        <dsp:cNvSpPr/>
      </dsp:nvSpPr>
      <dsp:spPr>
        <a:xfrm>
          <a:off x="1957625" y="930594"/>
          <a:ext cx="1860720" cy="1240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i="1" kern="1200"/>
            <a:t>Maslow’s Hierarchy of Needs and Employee Satisfaction</a:t>
          </a:r>
          <a:endParaRPr lang="en-US" sz="1500" kern="1200"/>
        </a:p>
      </dsp:txBody>
      <dsp:txXfrm>
        <a:off x="2018196" y="991165"/>
        <a:ext cx="1739578" cy="1119651"/>
      </dsp:txXfrm>
    </dsp:sp>
    <dsp:sp modelId="{AF6308CA-3F1A-4480-9B6E-AC078B43D4CC}">
      <dsp:nvSpPr>
        <dsp:cNvPr id="0" name=""/>
        <dsp:cNvSpPr/>
      </dsp:nvSpPr>
      <dsp:spPr>
        <a:xfrm>
          <a:off x="3911382" y="930594"/>
          <a:ext cx="1860720" cy="1240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i="1" kern="1200"/>
            <a:t>Herzberg’s Two-Factor Theory: Hygiene vs. Motivation Factors</a:t>
          </a:r>
          <a:endParaRPr lang="en-US" sz="1500" kern="1200"/>
        </a:p>
      </dsp:txBody>
      <dsp:txXfrm>
        <a:off x="3971953" y="991165"/>
        <a:ext cx="1739578" cy="1119651"/>
      </dsp:txXfrm>
    </dsp:sp>
    <dsp:sp modelId="{A6589BEB-BB86-4154-B84A-8CA12FB69758}">
      <dsp:nvSpPr>
        <dsp:cNvPr id="0" name=""/>
        <dsp:cNvSpPr/>
      </dsp:nvSpPr>
      <dsp:spPr>
        <a:xfrm>
          <a:off x="5865138" y="930594"/>
          <a:ext cx="1860720" cy="1240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i="1" kern="1200"/>
            <a:t>Service-Profit Chain Theory</a:t>
          </a:r>
          <a:endParaRPr lang="en-US" sz="1500" kern="1200"/>
        </a:p>
      </dsp:txBody>
      <dsp:txXfrm>
        <a:off x="5925709" y="991165"/>
        <a:ext cx="1739578" cy="11196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B54EC-9B25-4BEE-A58F-600F9D396E59}">
      <dsp:nvSpPr>
        <dsp:cNvPr id="0" name=""/>
        <dsp:cNvSpPr/>
      </dsp:nvSpPr>
      <dsp:spPr>
        <a:xfrm>
          <a:off x="0" y="5967"/>
          <a:ext cx="6093724" cy="444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1" kern="1200"/>
            <a:t>PESTEL Analysis of Labor Shortages</a:t>
          </a:r>
          <a:endParaRPr lang="en-US" sz="1900" kern="1200"/>
        </a:p>
      </dsp:txBody>
      <dsp:txXfrm>
        <a:off x="21704" y="27671"/>
        <a:ext cx="6050316" cy="4011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5AA5C-D069-4E8D-8373-2C9D499B556D}">
      <dsp:nvSpPr>
        <dsp:cNvPr id="0" name=""/>
        <dsp:cNvSpPr/>
      </dsp:nvSpPr>
      <dsp:spPr>
        <a:xfrm>
          <a:off x="0" y="37499"/>
          <a:ext cx="5553072" cy="124061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i="1" kern="1200" dirty="0"/>
            <a:t>Marriott International: Training and Career Development Initiatives</a:t>
          </a:r>
          <a:endParaRPr lang="en-US" sz="2600" kern="1200" dirty="0"/>
        </a:p>
      </dsp:txBody>
      <dsp:txXfrm>
        <a:off x="60562" y="98061"/>
        <a:ext cx="5431948" cy="1119489"/>
      </dsp:txXfrm>
    </dsp:sp>
    <dsp:sp modelId="{D5FCC4C9-9569-4FC9-BAF2-643CD33E46DC}">
      <dsp:nvSpPr>
        <dsp:cNvPr id="0" name=""/>
        <dsp:cNvSpPr/>
      </dsp:nvSpPr>
      <dsp:spPr>
        <a:xfrm>
          <a:off x="0" y="1278113"/>
          <a:ext cx="5553072" cy="1246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31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To encourage the mastery of their talent pool, Marriott International has emplaced wide-ranging training exercises and internal mobilisation techniques</a:t>
          </a:r>
        </a:p>
      </dsp:txBody>
      <dsp:txXfrm>
        <a:off x="0" y="1278113"/>
        <a:ext cx="5553072" cy="12461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8138A-7D49-4BD6-B5F7-6E1749FA3283}">
      <dsp:nvSpPr>
        <dsp:cNvPr id="0" name=""/>
        <dsp:cNvSpPr/>
      </dsp:nvSpPr>
      <dsp:spPr>
        <a:xfrm>
          <a:off x="0" y="32109"/>
          <a:ext cx="5960659" cy="7897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t>Strengths:</a:t>
          </a:r>
          <a:r>
            <a:rPr lang="en-US" sz="1500" kern="1200" dirty="0"/>
            <a:t> Gives clear end vision of career positions, helping retain employee talents and solving both the problems of getting the right people in terms of staffing and keeping them in terms of turnover.</a:t>
          </a:r>
        </a:p>
      </dsp:txBody>
      <dsp:txXfrm>
        <a:off x="38552" y="70661"/>
        <a:ext cx="5883555" cy="712646"/>
      </dsp:txXfrm>
    </dsp:sp>
    <dsp:sp modelId="{12163F99-4AF4-4987-BEF9-62957C373120}">
      <dsp:nvSpPr>
        <dsp:cNvPr id="0" name=""/>
        <dsp:cNvSpPr/>
      </dsp:nvSpPr>
      <dsp:spPr>
        <a:xfrm>
          <a:off x="0" y="865059"/>
          <a:ext cx="5960659" cy="789750"/>
        </a:xfrm>
        <a:prstGeom prst="roundRect">
          <a:avLst/>
        </a:prstGeom>
        <a:solidFill>
          <a:schemeClr val="accent3">
            <a:hueOff val="3108556"/>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Limitations:</a:t>
          </a:r>
          <a:r>
            <a:rPr lang="en-US" sz="1500" kern="1200"/>
            <a:t> Training efforts still require some time to produce the necessary changes as they do not address the current urgent staffing gaps in areas with a critical shortage</a:t>
          </a:r>
        </a:p>
      </dsp:txBody>
      <dsp:txXfrm>
        <a:off x="38552" y="903611"/>
        <a:ext cx="5883555" cy="7126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CA3544-11E7-42F5-B399-9516A626AD34}">
      <dsp:nvSpPr>
        <dsp:cNvPr id="0" name=""/>
        <dsp:cNvSpPr/>
      </dsp:nvSpPr>
      <dsp:spPr>
        <a:xfrm>
          <a:off x="0" y="4240"/>
          <a:ext cx="5349921" cy="10038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i="1" kern="1200"/>
            <a:t>Hilton Hotels: Flexible Scheduling and Wellness Programs</a:t>
          </a:r>
          <a:endParaRPr lang="en-US" sz="2600" kern="1200"/>
        </a:p>
      </dsp:txBody>
      <dsp:txXfrm>
        <a:off x="49004" y="53244"/>
        <a:ext cx="5251913" cy="905852"/>
      </dsp:txXfrm>
    </dsp:sp>
    <dsp:sp modelId="{D3CD8F16-958E-4D15-BD49-7B54A5BD141A}">
      <dsp:nvSpPr>
        <dsp:cNvPr id="0" name=""/>
        <dsp:cNvSpPr/>
      </dsp:nvSpPr>
      <dsp:spPr>
        <a:xfrm>
          <a:off x="0" y="1008100"/>
          <a:ext cx="5349921" cy="113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6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To increase employee morale, Hilton has implemented works flexible schedules for its employees and programs for nutrition and wellbeing</a:t>
          </a:r>
          <a:endParaRPr lang="en-US" sz="2000" kern="1200" dirty="0"/>
        </a:p>
      </dsp:txBody>
      <dsp:txXfrm>
        <a:off x="0" y="1008100"/>
        <a:ext cx="5349921" cy="11302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C362C-B2B5-49C7-8724-DE4FE11925F2}">
      <dsp:nvSpPr>
        <dsp:cNvPr id="0" name=""/>
        <dsp:cNvSpPr/>
      </dsp:nvSpPr>
      <dsp:spPr>
        <a:xfrm>
          <a:off x="0" y="32109"/>
          <a:ext cx="5349921" cy="7897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Strengths:</a:t>
          </a:r>
          <a:r>
            <a:rPr lang="en-GB" sz="1500" kern="1200" dirty="0"/>
            <a:t> Complements expectations of the workforce today hence increasing satisfaction at the workplace and reducing burnout.</a:t>
          </a:r>
          <a:endParaRPr lang="en-US" sz="1500" kern="1200" dirty="0"/>
        </a:p>
      </dsp:txBody>
      <dsp:txXfrm>
        <a:off x="38552" y="70661"/>
        <a:ext cx="5272817" cy="712646"/>
      </dsp:txXfrm>
    </dsp:sp>
    <dsp:sp modelId="{CE09D425-38CB-4916-86D7-C0A68CD0D5DE}">
      <dsp:nvSpPr>
        <dsp:cNvPr id="0" name=""/>
        <dsp:cNvSpPr/>
      </dsp:nvSpPr>
      <dsp:spPr>
        <a:xfrm>
          <a:off x="0" y="865059"/>
          <a:ext cx="5349921" cy="789750"/>
        </a:xfrm>
        <a:prstGeom prst="roundRect">
          <a:avLst/>
        </a:prstGeom>
        <a:solidFill>
          <a:schemeClr val="accent5">
            <a:hueOff val="-239873"/>
            <a:satOff val="-8897"/>
            <a:lumOff val="141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Limitations:</a:t>
          </a:r>
          <a:r>
            <a:rPr lang="en-GB" sz="1500" kern="1200"/>
            <a:t> There may be still scheduled heavy working hours during some seasons, thus diluting the impact of the wellness strategies.</a:t>
          </a:r>
          <a:endParaRPr lang="en-US" sz="1500" kern="1200"/>
        </a:p>
      </dsp:txBody>
      <dsp:txXfrm>
        <a:off x="38552" y="903611"/>
        <a:ext cx="5272817" cy="7126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04DA4-A040-436C-89E1-04CB9176E354}">
      <dsp:nvSpPr>
        <dsp:cNvPr id="0" name=""/>
        <dsp:cNvSpPr/>
      </dsp:nvSpPr>
      <dsp:spPr>
        <a:xfrm>
          <a:off x="0" y="0"/>
          <a:ext cx="1643906" cy="164390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C56633-52FF-4947-8A97-36C2524034BC}">
      <dsp:nvSpPr>
        <dsp:cNvPr id="0" name=""/>
        <dsp:cNvSpPr/>
      </dsp:nvSpPr>
      <dsp:spPr>
        <a:xfrm>
          <a:off x="821953" y="0"/>
          <a:ext cx="5408523" cy="164390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1" kern="1200"/>
            <a:t>Accor Hotels: Educational Partnerships and Employee Recognition Programs</a:t>
          </a:r>
          <a:endParaRPr lang="en-US" sz="1600" kern="1200"/>
        </a:p>
      </dsp:txBody>
      <dsp:txXfrm>
        <a:off x="821953" y="0"/>
        <a:ext cx="5408523" cy="780855"/>
      </dsp:txXfrm>
    </dsp:sp>
    <dsp:sp modelId="{4559060F-C1E2-46CD-AEB7-A85B3FE3EDC1}">
      <dsp:nvSpPr>
        <dsp:cNvPr id="0" name=""/>
        <dsp:cNvSpPr/>
      </dsp:nvSpPr>
      <dsp:spPr>
        <a:xfrm>
          <a:off x="431525" y="780855"/>
          <a:ext cx="780855" cy="78085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A36D3-5FF6-498F-98FC-D569AFDC452D}">
      <dsp:nvSpPr>
        <dsp:cNvPr id="0" name=""/>
        <dsp:cNvSpPr/>
      </dsp:nvSpPr>
      <dsp:spPr>
        <a:xfrm>
          <a:off x="821953" y="780855"/>
          <a:ext cx="5408523" cy="78085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Thus, Accor Hotels has partnered with educational institutions to help fix the skills deficit by offering internships</a:t>
          </a:r>
        </a:p>
      </dsp:txBody>
      <dsp:txXfrm>
        <a:off x="821953" y="780855"/>
        <a:ext cx="5408523" cy="7808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A2839-5338-456D-90C4-FDBDBD66BC29}">
      <dsp:nvSpPr>
        <dsp:cNvPr id="0" name=""/>
        <dsp:cNvSpPr/>
      </dsp:nvSpPr>
      <dsp:spPr>
        <a:xfrm>
          <a:off x="1469" y="578010"/>
          <a:ext cx="2756011" cy="137800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b="1" kern="1200"/>
            <a:t>Strengths:</a:t>
          </a:r>
          <a:r>
            <a:rPr lang="en-US" sz="1700" kern="1200"/>
            <a:t> To address these skills gaps, relationships have to be established between the industries and educational institutions to create a talent pipeline.</a:t>
          </a:r>
        </a:p>
      </dsp:txBody>
      <dsp:txXfrm>
        <a:off x="1469" y="578010"/>
        <a:ext cx="2756011" cy="1378005"/>
      </dsp:txXfrm>
    </dsp:sp>
    <dsp:sp modelId="{8A035B4C-4F1F-4B92-956A-88482B7C3D50}">
      <dsp:nvSpPr>
        <dsp:cNvPr id="0" name=""/>
        <dsp:cNvSpPr/>
      </dsp:nvSpPr>
      <dsp:spPr>
        <a:xfrm>
          <a:off x="3336243" y="578010"/>
          <a:ext cx="2756011" cy="137800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b="1" kern="1200"/>
            <a:t>Limitations:</a:t>
          </a:r>
          <a:r>
            <a:rPr lang="en-US" sz="1700" kern="1200"/>
            <a:t> Long-term relationships with those institutions are sustainable, but they do not solve the current staffing crisis.</a:t>
          </a:r>
        </a:p>
      </dsp:txBody>
      <dsp:txXfrm>
        <a:off x="3336243" y="578010"/>
        <a:ext cx="2756011" cy="13780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2B7BA-7EA1-4C1A-B2D9-0D86908D3235}">
      <dsp:nvSpPr>
        <dsp:cNvPr id="0" name=""/>
        <dsp:cNvSpPr/>
      </dsp:nvSpPr>
      <dsp:spPr>
        <a:xfrm>
          <a:off x="0" y="0"/>
          <a:ext cx="1643905" cy="1643905"/>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ECE657-B8DC-49FA-A9BE-8DF0F65F06C5}">
      <dsp:nvSpPr>
        <dsp:cNvPr id="0" name=""/>
        <dsp:cNvSpPr/>
      </dsp:nvSpPr>
      <dsp:spPr>
        <a:xfrm>
          <a:off x="821952" y="0"/>
          <a:ext cx="4686328" cy="164390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1" kern="1200"/>
            <a:t>Outsourcing and Use of Gig Economy Platforms</a:t>
          </a:r>
          <a:endParaRPr lang="en-US" sz="1800" kern="1200"/>
        </a:p>
      </dsp:txBody>
      <dsp:txXfrm>
        <a:off x="821952" y="0"/>
        <a:ext cx="4686328" cy="780855"/>
      </dsp:txXfrm>
    </dsp:sp>
    <dsp:sp modelId="{A6A3DEED-2B75-4D38-8D58-2F1B1BD1230C}">
      <dsp:nvSpPr>
        <dsp:cNvPr id="0" name=""/>
        <dsp:cNvSpPr/>
      </dsp:nvSpPr>
      <dsp:spPr>
        <a:xfrm>
          <a:off x="431525" y="780855"/>
          <a:ext cx="780855" cy="780855"/>
        </a:xfrm>
        <a:prstGeom prst="pie">
          <a:avLst>
            <a:gd name="adj1" fmla="val 5400000"/>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A33E7E-7D64-4DAE-9EFA-569DB086D690}">
      <dsp:nvSpPr>
        <dsp:cNvPr id="0" name=""/>
        <dsp:cNvSpPr/>
      </dsp:nvSpPr>
      <dsp:spPr>
        <a:xfrm>
          <a:off x="821952" y="780855"/>
          <a:ext cx="4686328" cy="780855"/>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Many hotels have resorted to outsourcing and gig economy providers for flexing staffing needs</a:t>
          </a:r>
        </a:p>
      </dsp:txBody>
      <dsp:txXfrm>
        <a:off x="821952" y="780855"/>
        <a:ext cx="4686328" cy="78085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E37C7-B2D3-4C8E-9C45-4EB0EB90A1B4}">
      <dsp:nvSpPr>
        <dsp:cNvPr id="0" name=""/>
        <dsp:cNvSpPr/>
      </dsp:nvSpPr>
      <dsp:spPr>
        <a:xfrm>
          <a:off x="1361" y="573797"/>
          <a:ext cx="2554500" cy="12772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a:t>Strengths:</a:t>
          </a:r>
          <a:r>
            <a:rPr lang="en-US" sz="1800" kern="1200"/>
            <a:t> Includes temporary staffing that allows fast coverage of the shortage of labour through timely hiring.</a:t>
          </a:r>
        </a:p>
      </dsp:txBody>
      <dsp:txXfrm>
        <a:off x="1361" y="573797"/>
        <a:ext cx="2554500" cy="1277250"/>
      </dsp:txXfrm>
    </dsp:sp>
    <dsp:sp modelId="{E29EB3FE-86A6-47FF-B47D-2037BE524D59}">
      <dsp:nvSpPr>
        <dsp:cNvPr id="0" name=""/>
        <dsp:cNvSpPr/>
      </dsp:nvSpPr>
      <dsp:spPr>
        <a:xfrm>
          <a:off x="3092307" y="573797"/>
          <a:ext cx="2554500" cy="12772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t>Limitations:</a:t>
          </a:r>
          <a:r>
            <a:rPr lang="en-US" sz="1800" kern="1200" dirty="0"/>
            <a:t> The issue of service differentiation might come about due to the lack of constant training of temporary staff.</a:t>
          </a:r>
        </a:p>
      </dsp:txBody>
      <dsp:txXfrm>
        <a:off x="3092307" y="573797"/>
        <a:ext cx="2554500" cy="12772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54FE9-FBC4-4EF2-BA10-686B027F29DA}">
      <dsp:nvSpPr>
        <dsp:cNvPr id="0" name=""/>
        <dsp:cNvSpPr/>
      </dsp:nvSpPr>
      <dsp:spPr>
        <a:xfrm rot="16200000">
          <a:off x="2631754" y="-2631754"/>
          <a:ext cx="2466219" cy="7729728"/>
        </a:xfrm>
        <a:prstGeom prst="flowChartManualOperati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2719" bIns="0" numCol="1" spcCol="1270" anchor="t" anchorCtr="0">
          <a:noAutofit/>
        </a:bodyPr>
        <a:lstStyle/>
        <a:p>
          <a:pPr marL="0" lvl="0" indent="0" algn="l" defTabSz="1155700">
            <a:lnSpc>
              <a:spcPct val="90000"/>
            </a:lnSpc>
            <a:spcBef>
              <a:spcPct val="0"/>
            </a:spcBef>
            <a:spcAft>
              <a:spcPct val="35000"/>
            </a:spcAft>
            <a:buNone/>
          </a:pPr>
          <a:r>
            <a:rPr lang="en-US" sz="2600" b="1" i="1" kern="1200"/>
            <a:t>Technological Solutions: Automation and Digital Tools</a:t>
          </a:r>
          <a:endParaRPr lang="en-US" sz="2600" kern="1200"/>
        </a:p>
        <a:p>
          <a:pPr marL="228600" lvl="1" indent="-228600" algn="l" defTabSz="889000">
            <a:lnSpc>
              <a:spcPct val="90000"/>
            </a:lnSpc>
            <a:spcBef>
              <a:spcPct val="0"/>
            </a:spcBef>
            <a:spcAft>
              <a:spcPct val="15000"/>
            </a:spcAft>
            <a:buChar char="•"/>
          </a:pPr>
          <a:r>
            <a:rPr lang="en-US" sz="2000" kern="1200"/>
            <a:t>The restaurant and catering business has begun to adopt self-service kiosks and virtual automated systems to minimise the use of labor</a:t>
          </a:r>
        </a:p>
      </dsp:txBody>
      <dsp:txXfrm rot="5400000">
        <a:off x="0" y="493244"/>
        <a:ext cx="7729728" cy="147973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1F306-EEAB-4950-A4B3-90B3ABCDCA9A}">
      <dsp:nvSpPr>
        <dsp:cNvPr id="0" name=""/>
        <dsp:cNvSpPr/>
      </dsp:nvSpPr>
      <dsp:spPr>
        <a:xfrm>
          <a:off x="0" y="1625"/>
          <a:ext cx="4978020" cy="895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Strengths:</a:t>
          </a:r>
          <a:r>
            <a:rPr lang="en-US" sz="1700" kern="1200"/>
            <a:t> The discussed system decreases the need for hiring human resources, therefore making the work process more effective.</a:t>
          </a:r>
        </a:p>
      </dsp:txBody>
      <dsp:txXfrm>
        <a:off x="43693" y="45318"/>
        <a:ext cx="4890634" cy="807664"/>
      </dsp:txXfrm>
    </dsp:sp>
    <dsp:sp modelId="{703348B3-BE34-4BE4-BC3F-08A6F9081EF5}">
      <dsp:nvSpPr>
        <dsp:cNvPr id="0" name=""/>
        <dsp:cNvSpPr/>
      </dsp:nvSpPr>
      <dsp:spPr>
        <a:xfrm>
          <a:off x="0" y="945635"/>
          <a:ext cx="4978020" cy="895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Limitations:</a:t>
          </a:r>
          <a:r>
            <a:rPr lang="en-US" sz="1700" kern="1200"/>
            <a:t> In luxury hotels, the use of automation may negate the speciality of the hotels, which is usually a strong agent for client loyalty.</a:t>
          </a:r>
        </a:p>
      </dsp:txBody>
      <dsp:txXfrm>
        <a:off x="43693" y="989328"/>
        <a:ext cx="4890634" cy="80766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A1A27-29C3-4630-93B4-B4BBF9B38A6F}">
      <dsp:nvSpPr>
        <dsp:cNvPr id="0" name=""/>
        <dsp:cNvSpPr/>
      </dsp:nvSpPr>
      <dsp:spPr>
        <a:xfrm>
          <a:off x="579729" y="0"/>
          <a:ext cx="6570268" cy="310198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BDEFE2-FCFC-4C55-A8B2-ABEA863B5BB5}">
      <dsp:nvSpPr>
        <dsp:cNvPr id="0" name=""/>
        <dsp:cNvSpPr/>
      </dsp:nvSpPr>
      <dsp:spPr>
        <a:xfrm>
          <a:off x="8303" y="930594"/>
          <a:ext cx="2488006" cy="12407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In conclusion, skilled human resources is a major factor of production that remains scarce in the hotel and hospitality industry</a:t>
          </a:r>
          <a:endParaRPr lang="en-US" sz="1100" kern="1200"/>
        </a:p>
      </dsp:txBody>
      <dsp:txXfrm>
        <a:off x="68874" y="991165"/>
        <a:ext cx="2366864" cy="1119651"/>
      </dsp:txXfrm>
    </dsp:sp>
    <dsp:sp modelId="{60DD67A7-946C-4BD0-8855-288A26520845}">
      <dsp:nvSpPr>
        <dsp:cNvPr id="0" name=""/>
        <dsp:cNvSpPr/>
      </dsp:nvSpPr>
      <dsp:spPr>
        <a:xfrm>
          <a:off x="2620860" y="930594"/>
          <a:ext cx="2488006" cy="1240793"/>
        </a:xfrm>
        <a:prstGeom prst="roundRect">
          <a:avLst/>
        </a:prstGeom>
        <a:solidFill>
          <a:schemeClr val="accent2">
            <a:hueOff val="-5175945"/>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Hotels have tried several ways to respond to these challenges such as training programs, flexible management working arrangements, and outsourcing but each solution is accompanied by strengths and weaknesses</a:t>
          </a:r>
          <a:endParaRPr lang="en-US" sz="1100" kern="1200"/>
        </a:p>
      </dsp:txBody>
      <dsp:txXfrm>
        <a:off x="2681431" y="991165"/>
        <a:ext cx="2366864" cy="1119651"/>
      </dsp:txXfrm>
    </dsp:sp>
    <dsp:sp modelId="{855D08E2-A090-4B35-A048-8819F2889DC0}">
      <dsp:nvSpPr>
        <dsp:cNvPr id="0" name=""/>
        <dsp:cNvSpPr/>
      </dsp:nvSpPr>
      <dsp:spPr>
        <a:xfrm>
          <a:off x="5233418" y="930594"/>
          <a:ext cx="2488006" cy="1240793"/>
        </a:xfrm>
        <a:prstGeom prst="roundRect">
          <a:avLst/>
        </a:prstGeom>
        <a:solidFill>
          <a:schemeClr val="accent2">
            <a:hueOff val="-10351890"/>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As an example, training and development ventures as well as educational affiliations provide long-term strategies that are appropriate in the provision of staffing requirements but they are not as effective in short-term staffing solutions</a:t>
          </a:r>
          <a:endParaRPr lang="en-US" sz="1100" kern="1200"/>
        </a:p>
      </dsp:txBody>
      <dsp:txXfrm>
        <a:off x="5293989" y="991165"/>
        <a:ext cx="2366864" cy="111965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673EBB-B1D3-4C4A-A0DB-FF1B0A4F3591}" type="datetimeFigureOut">
              <a:rPr lang="en-US" smtClean="0"/>
              <a:t>11/5/24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CFDB43-1E80-4B56-BA6B-B69BE5262758}" type="slidenum">
              <a:rPr lang="en-US" smtClean="0"/>
              <a:t>‹#›</a:t>
            </a:fld>
            <a:endParaRPr lang="en-US"/>
          </a:p>
        </p:txBody>
      </p:sp>
    </p:spTree>
    <p:extLst>
      <p:ext uri="{BB962C8B-B14F-4D97-AF65-F5344CB8AC3E}">
        <p14:creationId xmlns:p14="http://schemas.microsoft.com/office/powerpoint/2010/main" val="2886998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Introduction</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Shortage of staff and issues related to labour have emerged as persistent concerns in the hotel and hospitality industry due to social changes like COVID-19 the impact of Brexit and changing expectations of employees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Morosan</a:t>
            </a:r>
            <a:r>
              <a:rPr lang="en-GB" sz="1800" dirty="0">
                <a:effectLst/>
                <a:latin typeface="Arial" panose="020B0604020202020204" pitchFamily="34" charset="0"/>
                <a:ea typeface="Calibri" panose="020F0502020204030204" pitchFamily="34" charset="0"/>
                <a:cs typeface="Times New Roman" panose="02020603050405020304" pitchFamily="18" charset="0"/>
              </a:rPr>
              <a:t> and Bowen, 2022). This is especially worrisome in an industry that greatly depends on human capital to effectively provide high-value, 'touch' services. This has a big implication on business since labour shortage affects the operation efficiency, makes current employees work more than required and reduces guest satisfaction which are all detrimental to the sustenance and profitability of businesses. The scarcity of qualified human capital will be discussed in this presentation, with attention being paid to the challenges experienced in the hospitality industry, and illustrated by examples of Marriott International, Hilton Hotels, and Accor Hotels. It also explores reformulations of these commitments in light of present labour issues and appraises the strategies made by these companies based on a critical framework.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FCFDB43-1E80-4B56-BA6B-B69BE5262758}" type="slidenum">
              <a:rPr lang="en-US" smtClean="0"/>
              <a:t>2</a:t>
            </a:fld>
            <a:endParaRPr lang="en-US"/>
          </a:p>
        </p:txBody>
      </p:sp>
    </p:spTree>
    <p:extLst>
      <p:ext uri="{BB962C8B-B14F-4D97-AF65-F5344CB8AC3E}">
        <p14:creationId xmlns:p14="http://schemas.microsoft.com/office/powerpoint/2010/main" val="28762880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Literature Review</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 literature review refers to a critical evaluation of materials, theories and concept that relate to a given subject area. Its main scope is to review prior research as well as to determine the existing research gaps and develop a theoretical framework. In this presentation, the literature review will address the effects of lack of staff in the hotel and hospitality industry with reference to labor issues concerning the impact on efficiency, morale and customer experience. The review collected from recent articles and reports will address the causes of staff shortages and the efficiency of different industry responses.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FCFDB43-1E80-4B56-BA6B-B69BE5262758}" type="slidenum">
              <a:rPr lang="en-US" smtClean="0"/>
              <a:t>3</a:t>
            </a:fld>
            <a:endParaRPr lang="en-US"/>
          </a:p>
        </p:txBody>
      </p:sp>
    </p:spTree>
    <p:extLst>
      <p:ext uri="{BB962C8B-B14F-4D97-AF65-F5344CB8AC3E}">
        <p14:creationId xmlns:p14="http://schemas.microsoft.com/office/powerpoint/2010/main" val="2406654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Labor Market Theory and Hospitality Industry Context</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Labor Market Theory deals with the relationship between the supply and demand of the workforce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Wang et al., 2019</a:t>
            </a:r>
            <a:r>
              <a:rPr lang="en-GB" sz="1800" dirty="0">
                <a:effectLst/>
                <a:latin typeface="Arial" panose="020B0604020202020204" pitchFamily="34" charset="0"/>
                <a:ea typeface="Calibri" panose="020F0502020204030204" pitchFamily="34" charset="0"/>
                <a:cs typeface="Times New Roman" panose="02020603050405020304" pitchFamily="18" charset="0"/>
              </a:rPr>
              <a:t>). Hospitality positions are currently difficult to fill due to the employees' inability to retain professionally qualified individuals, especially during busy periods due to fluctuations in working hours, low wages, and poor opportunities for advancement. These dynamic forces hotel to compete for talent and sometimes raise wages, which places pressure on the profit that is to be made.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Maslow’s Hierarchy of Needs and Employee Satisfaction</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This theory indicates that the principle of meeting all the needs of the employees ensures that motivation is realised because the employees have other needs such as fair wages, and a secure working environment that need to be met first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Ștefan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If hotels do not address these needs, workers move to a different industry with better opportunities consequently increasing the shortage of human capital in hospitality.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Figure 2 Maslow’s Hierarchy of Needs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Source: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Ștefan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2020</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Herzberg’s Two-Factor Theory: Hygiene vs. Motivation Factors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Herzberg’s theory of motivation involves two factors that are hygiene factors including fair remuneration and motivator factors including recognition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Alshmemri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2017</a:t>
            </a:r>
            <a:r>
              <a:rPr lang="en-GB" sz="1800" dirty="0">
                <a:effectLst/>
                <a:latin typeface="Arial" panose="020B0604020202020204" pitchFamily="34" charset="0"/>
                <a:ea typeface="Calibri" panose="020F0502020204030204" pitchFamily="34" charset="0"/>
                <a:cs typeface="Times New Roman" panose="02020603050405020304" pitchFamily="18" charset="0"/>
              </a:rPr>
              <a:t>). In the hospitality workplace, low Wages and poor working conditions are implemented which, if unfulfilled contributes to high turnover while customers' absence of motivators is detrimental to employee retention in the long term.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Figure 3 Herzberg’s Two-Factor Theory</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Source: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Alshmemri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2017</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Service-Profit Chain Theory</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This theory clearly shows the correlation between the employees' satisfaction and guests' experience hence analysing the company's financial situation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Hogreve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2022</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chain is broken by labour scarcities because they decrease service standards, and create customer distaste and unprofitability to the hotel.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FCFDB43-1E80-4B56-BA6B-B69BE5262758}" type="slidenum">
              <a:rPr lang="en-US" smtClean="0"/>
              <a:t>4</a:t>
            </a:fld>
            <a:endParaRPr lang="en-US"/>
          </a:p>
        </p:txBody>
      </p:sp>
    </p:spTree>
    <p:extLst>
      <p:ext uri="{BB962C8B-B14F-4D97-AF65-F5344CB8AC3E}">
        <p14:creationId xmlns:p14="http://schemas.microsoft.com/office/powerpoint/2010/main" val="1092415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Application to the Hotel and Hospitality Sector</a:t>
            </a: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PESTEL Analysis of Labor Shortages</a:t>
            </a:r>
          </a:p>
          <a:p>
            <a:pPr marL="0" marR="0" algn="ctr">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Figure 4 PESTEL Analysis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Source: </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Thakur, 2021</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p>
          <a:p>
            <a:pPr marL="0" marR="0" algn="ctr">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Political Factors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Some measures like Brexit have limited the intake of overseas human resources making the staffing issue worse for UK-based hotels. The government's policies on visas add another layer of challenge to the recruitment of candidates from international labor markets.</a:t>
            </a:r>
          </a:p>
          <a:p>
            <a:pPr marL="0" marR="0" algn="ctr">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Economic Factors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Experiences of post-pandemic economic recovery and inflation have placed pressure on the cost of operations and wages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Thakur, 2021</a:t>
            </a:r>
            <a:r>
              <a:rPr lang="en-US" sz="1800" dirty="0">
                <a:effectLst/>
                <a:latin typeface="Arial" panose="020B0604020202020204" pitchFamily="34" charset="0"/>
                <a:ea typeface="Calibri" panose="020F0502020204030204" pitchFamily="34" charset="0"/>
                <a:cs typeface="Times New Roman" panose="02020603050405020304" pitchFamily="18" charset="0"/>
              </a:rPr>
              <a:t>). Hotels need to increase wages to secure employees and to ensure productivity but put further pressure on firms' meagre profit margins</a:t>
            </a:r>
          </a:p>
          <a:p>
            <a:pPr marL="0" marR="0" algn="ctr">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Social Factors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 preference of the public to work smarter with little personal free time has led to a negative attitude towards long and intermittent working hours which are typical of hospitality jobs.</a:t>
            </a:r>
          </a:p>
          <a:p>
            <a:pPr marL="0" marR="0" algn="ctr">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Technological Factors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Automation of tasks like self-check for instance only presents a bit of relief since it reduces human resources mostly. However, technology cannot replace the human effort which customers require when they pay for such hospitable services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Pan et al., 2019</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p>
          <a:p>
            <a:pPr marL="0" marR="0" algn="ctr">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Costs also include managing to hire and retain qualified personnel able to enforce sustainability measures essential to hotel business operations, contributing to the sector's staffing woes.</a:t>
            </a:r>
          </a:p>
          <a:p>
            <a:pPr marL="0" marR="0" algn="ctr">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Legal Factors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Minimum wage and working hours make the cost of doing business high since they affect some of the basic operational strategies. Failure to adhere to those rules attracts penalties and therefore makes workforce management even harder for the hotels.</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BFCFDB43-1E80-4B56-BA6B-B69BE5262758}" type="slidenum">
              <a:rPr lang="en-US" smtClean="0"/>
              <a:t>5</a:t>
            </a:fld>
            <a:endParaRPr lang="en-US"/>
          </a:p>
        </p:txBody>
      </p:sp>
    </p:spTree>
    <p:extLst>
      <p:ext uri="{BB962C8B-B14F-4D97-AF65-F5344CB8AC3E}">
        <p14:creationId xmlns:p14="http://schemas.microsoft.com/office/powerpoint/2010/main" val="2821978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Industry Responses to Staff Shortages and Critical Reflection on Impact</a:t>
            </a: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Marriott International: Training and Career Development Initiatives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To encourage the mastery of their talent pool, Marriott International has emplaced wide-ranging training exercises and internal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mobilisation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techniques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Ariste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2019</a:t>
            </a:r>
            <a:r>
              <a:rPr lang="en-US" sz="1800" dirty="0">
                <a:effectLst/>
                <a:latin typeface="Arial" panose="020B0604020202020204" pitchFamily="34" charset="0"/>
                <a:ea typeface="Calibri" panose="020F0502020204030204" pitchFamily="34" charset="0"/>
                <a:cs typeface="Times New Roman" panose="02020603050405020304" pitchFamily="18" charset="0"/>
              </a:rPr>
              <a:t>). These create long-term career employment opportunities, which can alleviate the recruitment as well as retention challenges. However, it has remained relatively small in areas where there is a critical shortage of workers because training is time-consuming, while urgent staffing requirements are yet to be met. Thirdly, there is talent plateauing due to the reliance on internal talent, which also restricts external talent acquisition.</a:t>
            </a:r>
          </a:p>
          <a:p>
            <a:pPr marL="0" marR="0" algn="just">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Strengths:</a:t>
            </a:r>
            <a:r>
              <a:rPr lang="en-US" sz="1800" dirty="0">
                <a:effectLst/>
                <a:latin typeface="Arial" panose="020B0604020202020204" pitchFamily="34" charset="0"/>
                <a:ea typeface="Calibri" panose="020F0502020204030204" pitchFamily="34" charset="0"/>
                <a:cs typeface="Times New Roman" panose="02020603050405020304" pitchFamily="18" charset="0"/>
              </a:rPr>
              <a:t> Gives clear end vision of career positions, helping retain employee talents and solving both the problems of getting the right people in terms of staffing and keeping them in terms of turnover.</a:t>
            </a:r>
          </a:p>
          <a:p>
            <a:pPr marL="0" marR="0" algn="just">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Limitations: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Training efforts still require some time to produce the necessary changes as they do not address the current urgent staffing gaps in areas with a critical shortage.</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Hilton Hotels: Flexible Scheduling and Wellness Programs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To increase employee morale, Hilton has implemented works flexible schedules for its employees and programs for nutrition and wellbeing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Ibn-Mohammed et al., 2021</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approach is consistent with flexible workforce demands as regards work and life balance. Still, volatility of demand significantly influences hotel performance and, in particular, does not allow for the provision of flexibility to guests as a permanent policy. For instance, it is still possible to find employees working during the peak hours which undercuts those measures.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Strengths:</a:t>
            </a:r>
            <a:r>
              <a:rPr lang="en-GB" sz="1800" dirty="0">
                <a:effectLst/>
                <a:latin typeface="Arial" panose="020B0604020202020204" pitchFamily="34" charset="0"/>
                <a:ea typeface="Calibri" panose="020F0502020204030204" pitchFamily="34" charset="0"/>
                <a:cs typeface="Times New Roman" panose="02020603050405020304" pitchFamily="18" charset="0"/>
              </a:rPr>
              <a:t> Complements expectations of the workforce today hence increasing satisfaction at the workplace and reducing burnout.</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Limitations:</a:t>
            </a:r>
            <a:r>
              <a:rPr lang="en-GB" sz="1800" dirty="0">
                <a:effectLst/>
                <a:latin typeface="Arial" panose="020B0604020202020204" pitchFamily="34" charset="0"/>
                <a:ea typeface="Calibri" panose="020F0502020204030204" pitchFamily="34" charset="0"/>
                <a:cs typeface="Times New Roman" panose="02020603050405020304" pitchFamily="18" charset="0"/>
              </a:rPr>
              <a:t> There may be still scheduled heavy working hours during some seasons, thus diluting the impact of the wellness strategies.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FCFDB43-1E80-4B56-BA6B-B69BE5262758}" type="slidenum">
              <a:rPr lang="en-US" smtClean="0"/>
              <a:t>6</a:t>
            </a:fld>
            <a:endParaRPr lang="en-US"/>
          </a:p>
        </p:txBody>
      </p:sp>
    </p:spTree>
    <p:extLst>
      <p:ext uri="{BB962C8B-B14F-4D97-AF65-F5344CB8AC3E}">
        <p14:creationId xmlns:p14="http://schemas.microsoft.com/office/powerpoint/2010/main" val="1580776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Accor Hotels: Educational Partnerships and Employee Recognition Programs</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Thus, Accor Hotels has partnered with educational institutions to help fix the skills deficit by offering internships. Also, follow-up programs such as employee recognition programs have been initiated to boost the morale of the staff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Leitão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2016</a:t>
            </a:r>
            <a:r>
              <a:rPr lang="en-US" sz="1800" dirty="0">
                <a:effectLst/>
                <a:latin typeface="Arial" panose="020B0604020202020204" pitchFamily="34" charset="0"/>
                <a:ea typeface="Calibri" panose="020F0502020204030204" pitchFamily="34" charset="0"/>
                <a:cs typeface="Times New Roman" panose="02020603050405020304" pitchFamily="18" charset="0"/>
              </a:rPr>
              <a:t>). Although such efforts enhance the engagement of employees, the partnerships with edgy institutions alone offer long-term results. The situation in the short term means Accor still has problems in approaching candidates to fill the urgent vacancy during the peak periods.</a:t>
            </a:r>
          </a:p>
          <a:p>
            <a:pPr marL="0" marR="0" algn="just">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Strengths:</a:t>
            </a:r>
            <a:r>
              <a:rPr lang="en-US" sz="1800" dirty="0">
                <a:effectLst/>
                <a:latin typeface="Arial" panose="020B0604020202020204" pitchFamily="34" charset="0"/>
                <a:ea typeface="Calibri" panose="020F0502020204030204" pitchFamily="34" charset="0"/>
                <a:cs typeface="Times New Roman" panose="02020603050405020304" pitchFamily="18" charset="0"/>
              </a:rPr>
              <a:t> To address these skills gaps, relationships have to be established between the industries and educational institutions to create a talent pipeline.</a:t>
            </a:r>
          </a:p>
          <a:p>
            <a:pPr marL="0" marR="0" algn="just">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Limitations: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Long-term relationships with those institutions are sustainable, but they do not solve the current staffing crisis.</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Outsourcing and Use of Gig Economy Platforms</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Many hotels have resorted to outsourcing and gig economy providers for flexing staffing needs. This strategy offers the advantage of meeting short-term demand for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effectLst/>
                <a:latin typeface="Arial" panose="020B0604020202020204" pitchFamily="34" charset="0"/>
                <a:ea typeface="Calibri" panose="020F0502020204030204" pitchFamily="34" charset="0"/>
                <a:cs typeface="Times New Roman" panose="02020603050405020304" pitchFamily="18" charset="0"/>
              </a:rPr>
              <a:t> and minimises long-term overhead costs. However, it poses a disadvantage in that a hotel with contracts with thousands of temporary staff can result in low standards in service delivery thus affecting guests' satisfaction and brand image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Lacity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Willcocks, 2016</a:t>
            </a:r>
            <a:r>
              <a:rPr lang="en-US" sz="1800" dirty="0">
                <a:effectLst/>
                <a:latin typeface="Arial" panose="020B0604020202020204" pitchFamily="34" charset="0"/>
                <a:ea typeface="Calibri" panose="020F0502020204030204" pitchFamily="34" charset="0"/>
                <a:cs typeface="Times New Roman" panose="02020603050405020304" pitchFamily="18" charset="0"/>
              </a:rPr>
              <a:t>). Moreover, gig workers are not trained and dedicated enough to work in jobs that demand much customer engagement. This makes this approach ineffective.</a:t>
            </a:r>
          </a:p>
          <a:p>
            <a:pPr marL="0" marR="0" algn="just">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Strengths:</a:t>
            </a:r>
            <a:r>
              <a:rPr lang="en-US" sz="1800" dirty="0">
                <a:effectLst/>
                <a:latin typeface="Arial" panose="020B0604020202020204" pitchFamily="34" charset="0"/>
                <a:ea typeface="Calibri" panose="020F0502020204030204" pitchFamily="34" charset="0"/>
                <a:cs typeface="Times New Roman" panose="02020603050405020304" pitchFamily="18" charset="0"/>
              </a:rPr>
              <a:t> Includes temporary staffing that allows fast coverage of the shortage of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effectLst/>
                <a:latin typeface="Arial" panose="020B0604020202020204" pitchFamily="34" charset="0"/>
                <a:ea typeface="Calibri" panose="020F0502020204030204" pitchFamily="34" charset="0"/>
                <a:cs typeface="Times New Roman" panose="02020603050405020304" pitchFamily="18" charset="0"/>
              </a:rPr>
              <a:t> through timely hiring.</a:t>
            </a:r>
          </a:p>
          <a:p>
            <a:pPr marL="0" marR="0" algn="just">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Limitations: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The issue of service differentiation might come about due to the lack of constant training of temporary staff.</a:t>
            </a:r>
          </a:p>
          <a:p>
            <a:endParaRPr lang="en-US" dirty="0"/>
          </a:p>
        </p:txBody>
      </p:sp>
      <p:sp>
        <p:nvSpPr>
          <p:cNvPr id="4" name="Slide Number Placeholder 3"/>
          <p:cNvSpPr>
            <a:spLocks noGrp="1"/>
          </p:cNvSpPr>
          <p:nvPr>
            <p:ph type="sldNum" sz="quarter" idx="5"/>
          </p:nvPr>
        </p:nvSpPr>
        <p:spPr/>
        <p:txBody>
          <a:bodyPr/>
          <a:lstStyle/>
          <a:p>
            <a:fld id="{BFCFDB43-1E80-4B56-BA6B-B69BE5262758}" type="slidenum">
              <a:rPr lang="en-US" smtClean="0"/>
              <a:t>7</a:t>
            </a:fld>
            <a:endParaRPr lang="en-US"/>
          </a:p>
        </p:txBody>
      </p:sp>
    </p:spTree>
    <p:extLst>
      <p:ext uri="{BB962C8B-B14F-4D97-AF65-F5344CB8AC3E}">
        <p14:creationId xmlns:p14="http://schemas.microsoft.com/office/powerpoint/2010/main" val="2955204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Technological Solutions: Automation and Digital Tools</a:t>
            </a:r>
          </a:p>
          <a:p>
            <a:pPr marL="0" marR="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restaurant and catering business has begun to adopt self-service kiosks and virtual automated systems to minimise the use of labor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Acemoglu and Restrepo, 2019</a:t>
            </a:r>
            <a:r>
              <a:rPr lang="en-US" sz="1800" dirty="0">
                <a:effectLst/>
                <a:latin typeface="Arial" panose="020B0604020202020204" pitchFamily="34" charset="0"/>
                <a:ea typeface="Calibri" panose="020F0502020204030204" pitchFamily="34" charset="0"/>
                <a:cs typeface="Times New Roman" panose="02020603050405020304" pitchFamily="18" charset="0"/>
              </a:rPr>
              <a:t>). Although automation aids in flow and productivity have tendencies that are unique especially in valuable hotels, where individual attention to guests is vital. Another downside of over-reliance on technology is that some guests like to be served by people thus causing the hotel to lose its customers.</a:t>
            </a:r>
          </a:p>
          <a:p>
            <a:pPr marL="0" marR="0" algn="just">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Strengths:</a:t>
            </a:r>
            <a:r>
              <a:rPr lang="en-US" sz="1800" dirty="0">
                <a:effectLst/>
                <a:latin typeface="Arial" panose="020B0604020202020204" pitchFamily="34" charset="0"/>
                <a:ea typeface="Calibri" panose="020F0502020204030204" pitchFamily="34" charset="0"/>
                <a:cs typeface="Times New Roman" panose="02020603050405020304" pitchFamily="18" charset="0"/>
              </a:rPr>
              <a:t> The discussed system decreases the need for hiring human resources, therefore making the work process more effective.</a:t>
            </a:r>
          </a:p>
          <a:p>
            <a:pPr marL="0" marR="0" algn="just">
              <a:lnSpc>
                <a:spcPct val="150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Limitations: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In luxury hotels, the use of automation may negate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speciality</a:t>
            </a:r>
            <a:r>
              <a:rPr lang="en-US" sz="1800" dirty="0">
                <a:effectLst/>
                <a:latin typeface="Arial" panose="020B0604020202020204" pitchFamily="34" charset="0"/>
                <a:ea typeface="Calibri" panose="020F0502020204030204" pitchFamily="34" charset="0"/>
                <a:cs typeface="Times New Roman" panose="02020603050405020304" pitchFamily="18" charset="0"/>
              </a:rPr>
              <a:t> of the hotels, which is usually a strong agent for client loyalty.</a:t>
            </a:r>
          </a:p>
          <a:p>
            <a:endParaRPr lang="en-US" dirty="0"/>
          </a:p>
        </p:txBody>
      </p:sp>
      <p:sp>
        <p:nvSpPr>
          <p:cNvPr id="4" name="Slide Number Placeholder 3"/>
          <p:cNvSpPr>
            <a:spLocks noGrp="1"/>
          </p:cNvSpPr>
          <p:nvPr>
            <p:ph type="sldNum" sz="quarter" idx="5"/>
          </p:nvPr>
        </p:nvSpPr>
        <p:spPr/>
        <p:txBody>
          <a:bodyPr/>
          <a:lstStyle/>
          <a:p>
            <a:fld id="{BFCFDB43-1E80-4B56-BA6B-B69BE5262758}" type="slidenum">
              <a:rPr lang="en-US" smtClean="0"/>
              <a:t>8</a:t>
            </a:fld>
            <a:endParaRPr lang="en-US"/>
          </a:p>
        </p:txBody>
      </p:sp>
    </p:spTree>
    <p:extLst>
      <p:ext uri="{BB962C8B-B14F-4D97-AF65-F5344CB8AC3E}">
        <p14:creationId xmlns:p14="http://schemas.microsoft.com/office/powerpoint/2010/main" val="3340957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effectLst/>
                <a:latin typeface="Arial" panose="020B0604020202020204" pitchFamily="34" charset="0"/>
                <a:ea typeface="Times New Roman" panose="02020603050405020304" pitchFamily="18" charset="0"/>
                <a:cs typeface="Times New Roman" panose="02020603050405020304" pitchFamily="18" charset="0"/>
              </a:rPr>
              <a:t>Conclusion</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conclusion, skilled human resources is a major factor of production that remains scarce in the hotel and hospitality industry, and has multifaceted consequences in relation to effectiveness, quality of services and client satisfaction. Hotels have tried several ways to respond to these challenges such as training programs, flexible management working arrangements, and outsourcing but each solution is accompanied by strengths and weaknesses. As an example, training and development ventures as well as educational affiliations provide long-term strategies that are appropriate in the provision of staffing requirements but they are not as effective in short-term staffing solutions. This presentation was essential in scheduling as it enhances job satisfaction however, this is not easily achievable during rush seasons. Likewise, outsourcing and applying the concept of the gig economy give temporary support but may comprise reliability and staff motivation. While the use of technology is helpful in this area, it cannot be substituted by mechanisation and organisation insufficiency, which are so valuable in hospitality.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FCFDB43-1E80-4B56-BA6B-B69BE5262758}" type="slidenum">
              <a:rPr lang="en-US" smtClean="0"/>
              <a:t>9</a:t>
            </a:fld>
            <a:endParaRPr lang="en-US"/>
          </a:p>
        </p:txBody>
      </p:sp>
    </p:spTree>
    <p:extLst>
      <p:ext uri="{BB962C8B-B14F-4D97-AF65-F5344CB8AC3E}">
        <p14:creationId xmlns:p14="http://schemas.microsoft.com/office/powerpoint/2010/main" val="3008689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t>Reference List</a:t>
            </a:r>
            <a:endParaRPr lang="en-US" sz="1800" b="1" kern="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Acemoglu, D. and Restrepo, P., 2019. Automation and new tasks: How technology displaces and reinstates labor.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economic perspectives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33</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pp.3-30.</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Alshmemri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Shahwan-Akl</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 and Maude, P., 2017. Herzberg’s two-factor theory.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Life Science Journal</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14</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pp.12-16.</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Ariste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Béjaoui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and Dauphin, A., 2019. Critical analysis of nurses'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market effectiveness in Canada: The hidden aspects of the shortage.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International journal of health planning and management</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34</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pp.1144-1154.</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Hogreve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Iseke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and Derfuss, K., 2022. The service-profit chain: reflections, revisions, and reimaginations.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service research</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25</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pp.460-477.</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Ibn-Mohammed, T., Mustapha, K.B., Godsell, J., Adamu, Z., Babatunde, K.A.,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Akintade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D.D.,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Acquaye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Fujii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 Ndiaye, M.M.,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Yamoah</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F.A. and Koh, S.C.L., 2021. A critical analysis of the impacts of COVID-19 on the global economy and ecosystems and opportunities for circular economy strategies.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Resources, Conservation and Recycling</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164</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p.105169.</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Lacity</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M.C. and Willcocks, L.P., 2016. A new approach to automating services.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MIT Sloan Management Review</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58</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pp.41-49.</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Leitão</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 Colombo, A.W. and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Karnouskos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2016. Industrial automation based on cyber-physical systems technologies: Prototype implementations and challenges.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Computers in industry</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81</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pp.11-25.</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Morosan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and Bowen, J.T., 2022. Labor shortage solution: redefining hospitality through digitization.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34</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 pp.4674-4685.</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Pan, W., Chen, L. and Zhan, W., 2019. PESTEL analysis of construction productivity enhancement strategies: A case study of three economies.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Management in Engineering</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35</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p.05018013.</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Ștefan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S.C., Popa, Ș.C. and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Albu</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C.F., 2020. Implications of Maslow’s hierarchy of needs theory on healthcare employees’ performance.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Transylvanian Review of Administrative Sciences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16</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(59), pp.124-143.</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Thakur, V., 2021. Framework for PESTEL dimensions of sustainable healthcare waste management: Learnings from COVID-19 outbreak.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cleaner production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287</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p.125562.</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Wang, S., Hung, K. and Huang, W.J., 2019. Motivations for entrepreneurship in the tourism and hospitality sector: A social cognitive theory perspective.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78</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pp.78-88.</a:t>
            </a:r>
          </a:p>
          <a:p>
            <a:endParaRPr lang="en-US" dirty="0"/>
          </a:p>
        </p:txBody>
      </p:sp>
      <p:sp>
        <p:nvSpPr>
          <p:cNvPr id="4" name="Slide Number Placeholder 3"/>
          <p:cNvSpPr>
            <a:spLocks noGrp="1"/>
          </p:cNvSpPr>
          <p:nvPr>
            <p:ph type="sldNum" sz="quarter" idx="5"/>
          </p:nvPr>
        </p:nvSpPr>
        <p:spPr/>
        <p:txBody>
          <a:bodyPr/>
          <a:lstStyle/>
          <a:p>
            <a:fld id="{BFCFDB43-1E80-4B56-BA6B-B69BE5262758}" type="slidenum">
              <a:rPr lang="en-US" smtClean="0"/>
              <a:t>10</a:t>
            </a:fld>
            <a:endParaRPr lang="en-US"/>
          </a:p>
        </p:txBody>
      </p:sp>
    </p:spTree>
    <p:extLst>
      <p:ext uri="{BB962C8B-B14F-4D97-AF65-F5344CB8AC3E}">
        <p14:creationId xmlns:p14="http://schemas.microsoft.com/office/powerpoint/2010/main" val="862898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11/5/24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11/5/24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11/5/24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11/5/24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11/5/24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11/5/24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11/5/24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11/5/24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11/5/24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11/5/24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diagramData" Target="../diagrams/data7.xml"/><Relationship Id="rId18" Type="http://schemas.openxmlformats.org/officeDocument/2006/relationships/diagramData" Target="../diagrams/data8.xml"/><Relationship Id="rId3" Type="http://schemas.openxmlformats.org/officeDocument/2006/relationships/diagramData" Target="../diagrams/data5.xml"/><Relationship Id="rId21" Type="http://schemas.openxmlformats.org/officeDocument/2006/relationships/diagramColors" Target="../diagrams/colors8.xml"/><Relationship Id="rId7" Type="http://schemas.microsoft.com/office/2007/relationships/diagramDrawing" Target="../diagrams/drawing5.xml"/><Relationship Id="rId12" Type="http://schemas.microsoft.com/office/2007/relationships/diagramDrawing" Target="../diagrams/drawing6.xml"/><Relationship Id="rId17" Type="http://schemas.microsoft.com/office/2007/relationships/diagramDrawing" Target="../diagrams/drawing7.xml"/><Relationship Id="rId2" Type="http://schemas.openxmlformats.org/officeDocument/2006/relationships/notesSlide" Target="../notesSlides/notesSlide5.xml"/><Relationship Id="rId16" Type="http://schemas.openxmlformats.org/officeDocument/2006/relationships/diagramColors" Target="../diagrams/colors7.xml"/><Relationship Id="rId20" Type="http://schemas.openxmlformats.org/officeDocument/2006/relationships/diagramQuickStyle" Target="../diagrams/quickStyle8.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5" Type="http://schemas.openxmlformats.org/officeDocument/2006/relationships/diagramQuickStyle" Target="../diagrams/quickStyle7.xml"/><Relationship Id="rId10" Type="http://schemas.openxmlformats.org/officeDocument/2006/relationships/diagramQuickStyle" Target="../diagrams/quickStyle6.xml"/><Relationship Id="rId19" Type="http://schemas.openxmlformats.org/officeDocument/2006/relationships/diagramLayout" Target="../diagrams/layout8.xml"/><Relationship Id="rId4" Type="http://schemas.openxmlformats.org/officeDocument/2006/relationships/diagramLayout" Target="../diagrams/layout5.xml"/><Relationship Id="rId9" Type="http://schemas.openxmlformats.org/officeDocument/2006/relationships/diagramLayout" Target="../diagrams/layout6.xml"/><Relationship Id="rId14" Type="http://schemas.openxmlformats.org/officeDocument/2006/relationships/diagramLayout" Target="../diagrams/layout7.xml"/><Relationship Id="rId22" Type="http://schemas.microsoft.com/office/2007/relationships/diagramDrawing" Target="../diagrams/drawing8.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diagramData" Target="../diagrams/data11.xml"/><Relationship Id="rId18" Type="http://schemas.openxmlformats.org/officeDocument/2006/relationships/diagramData" Target="../diagrams/data12.xml"/><Relationship Id="rId3" Type="http://schemas.openxmlformats.org/officeDocument/2006/relationships/diagramData" Target="../diagrams/data9.xml"/><Relationship Id="rId21" Type="http://schemas.openxmlformats.org/officeDocument/2006/relationships/diagramColors" Target="../diagrams/colors12.xml"/><Relationship Id="rId7" Type="http://schemas.microsoft.com/office/2007/relationships/diagramDrawing" Target="../diagrams/drawing9.xml"/><Relationship Id="rId12" Type="http://schemas.microsoft.com/office/2007/relationships/diagramDrawing" Target="../diagrams/drawing10.xml"/><Relationship Id="rId17" Type="http://schemas.microsoft.com/office/2007/relationships/diagramDrawing" Target="../diagrams/drawing11.xml"/><Relationship Id="rId2" Type="http://schemas.openxmlformats.org/officeDocument/2006/relationships/notesSlide" Target="../notesSlides/notesSlide6.xml"/><Relationship Id="rId16" Type="http://schemas.openxmlformats.org/officeDocument/2006/relationships/diagramColors" Target="../diagrams/colors11.xml"/><Relationship Id="rId20" Type="http://schemas.openxmlformats.org/officeDocument/2006/relationships/diagramQuickStyle" Target="../diagrams/quickStyle12.xml"/><Relationship Id="rId1" Type="http://schemas.openxmlformats.org/officeDocument/2006/relationships/slideLayout" Target="../slideLayouts/slideLayout2.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5" Type="http://schemas.openxmlformats.org/officeDocument/2006/relationships/diagramQuickStyle" Target="../diagrams/quickStyle11.xml"/><Relationship Id="rId10" Type="http://schemas.openxmlformats.org/officeDocument/2006/relationships/diagramQuickStyle" Target="../diagrams/quickStyle10.xml"/><Relationship Id="rId19" Type="http://schemas.openxmlformats.org/officeDocument/2006/relationships/diagramLayout" Target="../diagrams/layout12.xml"/><Relationship Id="rId4" Type="http://schemas.openxmlformats.org/officeDocument/2006/relationships/diagramLayout" Target="../diagrams/layout9.xml"/><Relationship Id="rId9" Type="http://schemas.openxmlformats.org/officeDocument/2006/relationships/diagramLayout" Target="../diagrams/layout10.xml"/><Relationship Id="rId14" Type="http://schemas.openxmlformats.org/officeDocument/2006/relationships/diagramLayout" Target="../diagrams/layout11.xml"/><Relationship Id="rId22" Type="http://schemas.microsoft.com/office/2007/relationships/diagramDrawing" Target="../diagrams/drawing1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4.xml"/><Relationship Id="rId13" Type="http://schemas.openxmlformats.org/officeDocument/2006/relationships/image" Target="../media/image5.jpeg"/><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8CC02-AE0A-19E9-5775-C30880BC7AD5}"/>
              </a:ext>
            </a:extLst>
          </p:cNvPr>
          <p:cNvSpPr>
            <a:spLocks noGrp="1"/>
          </p:cNvSpPr>
          <p:nvPr>
            <p:ph type="ctrTitle"/>
          </p:nvPr>
        </p:nvSpPr>
        <p:spPr/>
        <p:txBody>
          <a:bodyPr>
            <a:normAutofit/>
          </a:bodyPr>
          <a:lstStyle/>
          <a:p>
            <a:pPr marL="0" marR="0">
              <a:lnSpc>
                <a:spcPct val="107000"/>
              </a:lnSpc>
              <a:spcBef>
                <a:spcPts val="0"/>
              </a:spcBef>
              <a:spcAft>
                <a:spcPts val="800"/>
              </a:spcAft>
            </a:pPr>
            <a:r>
              <a:rPr lang="en-GB" dirty="0"/>
              <a:t>Conference Presentation</a:t>
            </a:r>
            <a:endParaRPr lang="en-US" dirty="0"/>
          </a:p>
        </p:txBody>
      </p:sp>
      <p:sp>
        <p:nvSpPr>
          <p:cNvPr id="3" name="Subtitle 2">
            <a:extLst>
              <a:ext uri="{FF2B5EF4-FFF2-40B4-BE49-F238E27FC236}">
                <a16:creationId xmlns:a16="http://schemas.microsoft.com/office/drawing/2014/main" id="{A728E5B0-B517-60E6-E47E-39A1DBC57933}"/>
              </a:ext>
            </a:extLst>
          </p:cNvPr>
          <p:cNvSpPr>
            <a:spLocks noGrp="1"/>
          </p:cNvSpPr>
          <p:nvPr>
            <p:ph type="subTitle" idx="1"/>
          </p:nvPr>
        </p:nvSpPr>
        <p:spPr>
          <a:xfrm>
            <a:off x="2542793" y="4619244"/>
            <a:ext cx="7391781" cy="1239894"/>
          </a:xfrm>
        </p:spPr>
        <p:txBody>
          <a:bodyPr>
            <a:normAutofit fontScale="70000" lnSpcReduction="20000"/>
          </a:bodyPr>
          <a:lstStyle/>
          <a:p>
            <a:pPr marL="0" marR="0" algn="ctr">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Student Name</a:t>
            </a:r>
            <a:r>
              <a:rPr lang="en-GB" sz="1800" dirty="0">
                <a:effectLst/>
                <a:latin typeface="Arial" panose="020B0604020202020204" pitchFamily="34" charset="0"/>
                <a:ea typeface="Calibri" panose="020F0502020204030204" pitchFamily="34" charset="0"/>
                <a:cs typeface="Times New Roman" panose="02020603050405020304" pitchFamily="18" charset="0"/>
              </a:rPr>
              <a:t>: Anamaria Cristina Bursuc </a:t>
            </a:r>
          </a:p>
          <a:p>
            <a:pPr marL="0" marR="0" algn="ctr">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Student ID</a:t>
            </a:r>
            <a:r>
              <a:rPr lang="en-GB" sz="1800" dirty="0">
                <a:effectLst/>
                <a:latin typeface="Arial" panose="020B0604020202020204" pitchFamily="34" charset="0"/>
                <a:ea typeface="Calibri" panose="020F0502020204030204" pitchFamily="34" charset="0"/>
                <a:cs typeface="Times New Roman" panose="02020603050405020304" pitchFamily="18" charset="0"/>
              </a:rPr>
              <a:t>: 2122375</a:t>
            </a:r>
          </a:p>
          <a:p>
            <a:pPr marL="0" marR="0" algn="ctr">
              <a:lnSpc>
                <a:spcPct val="107000"/>
              </a:lnSpc>
              <a:spcBef>
                <a:spcPts val="0"/>
              </a:spcBef>
              <a:spcAft>
                <a:spcPts val="800"/>
              </a:spcAft>
            </a:pPr>
            <a:r>
              <a:rPr lang="en-GB" sz="1800" dirty="0">
                <a:latin typeface="Arial" panose="020B0604020202020204" pitchFamily="34" charset="0"/>
                <a:cs typeface="Times New Roman" panose="02020603050405020304" pitchFamily="18" charset="0"/>
              </a:rPr>
              <a:t>Lecture name :</a:t>
            </a:r>
            <a:r>
              <a:rPr lang="en-GB" dirty="0">
                <a:latin typeface="Arial" panose="020B0604020202020204" pitchFamily="34" charset="0"/>
                <a:cs typeface="Times New Roman" panose="02020603050405020304" pitchFamily="18" charset="0"/>
              </a:rPr>
              <a:t> </a:t>
            </a:r>
            <a:r>
              <a:rPr lang="en-GB" b="0" i="0" dirty="0">
                <a:effectLst/>
                <a:latin typeface="Helvetica" pitchFamily="2" charset="0"/>
              </a:rPr>
              <a:t>Dr Ernest </a:t>
            </a:r>
            <a:r>
              <a:rPr lang="en-GB" b="0" i="0" dirty="0" err="1">
                <a:effectLst/>
                <a:latin typeface="Helvetica" pitchFamily="2" charset="0"/>
              </a:rPr>
              <a:t>Balutie</a:t>
            </a:r>
            <a:r>
              <a:rPr lang="en-GB" b="0" i="0" dirty="0">
                <a:effectLst/>
                <a:latin typeface="Helvetica" pitchFamily="2" charset="0"/>
              </a:rPr>
              <a:t> </a:t>
            </a:r>
            <a:r>
              <a:rPr lang="en-GB" b="0" i="0" dirty="0" err="1">
                <a:effectLst/>
                <a:latin typeface="Helvetica" pitchFamily="2" charset="0"/>
              </a:rPr>
              <a:t>Wavei</a:t>
            </a:r>
            <a:endParaRPr lang="en-GB" dirty="0">
              <a:latin typeface="Arial" panose="020B0604020202020204" pitchFamily="34" charset="0"/>
              <a:cs typeface="Times New Roman" panose="02020603050405020304" pitchFamily="18" charset="0"/>
            </a:endParaRPr>
          </a:p>
          <a:p>
            <a:r>
              <a:rPr lang="en-GB" sz="1800" dirty="0">
                <a:latin typeface="Arial" panose="020B0604020202020204" pitchFamily="34" charset="0"/>
                <a:cs typeface="Times New Roman" panose="02020603050405020304" pitchFamily="18" charset="0"/>
              </a:rPr>
              <a:t>Model: </a:t>
            </a:r>
            <a:r>
              <a:rPr lang="en-GB" b="0" i="0" dirty="0">
                <a:effectLst/>
                <a:latin typeface="Helvetica" pitchFamily="2" charset="0"/>
              </a:rPr>
              <a:t>BMIH6001</a:t>
            </a:r>
            <a:endParaRPr lang="en-GB" dirty="0">
              <a:effectLst/>
              <a:latin typeface="Helvetica" pitchFamily="2" charset="0"/>
            </a:endParaRPr>
          </a:p>
          <a:p>
            <a:endParaRPr lang="en-US" dirty="0"/>
          </a:p>
        </p:txBody>
      </p:sp>
    </p:spTree>
    <p:extLst>
      <p:ext uri="{BB962C8B-B14F-4D97-AF65-F5344CB8AC3E}">
        <p14:creationId xmlns:p14="http://schemas.microsoft.com/office/powerpoint/2010/main" val="691994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A4EFE-0A61-9B46-AC04-B7C60C5164C5}"/>
              </a:ext>
            </a:extLst>
          </p:cNvPr>
          <p:cNvSpPr>
            <a:spLocks noGrp="1"/>
          </p:cNvSpPr>
          <p:nvPr>
            <p:ph type="title"/>
          </p:nvPr>
        </p:nvSpPr>
        <p:spPr/>
        <p:txBody>
          <a:bodyPr/>
          <a:lstStyle/>
          <a:p>
            <a: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t>Introduction</a:t>
            </a:r>
            <a:endParaRPr lang="en-US" dirty="0"/>
          </a:p>
        </p:txBody>
      </p:sp>
      <p:graphicFrame>
        <p:nvGraphicFramePr>
          <p:cNvPr id="4" name="Content Placeholder 3">
            <a:extLst>
              <a:ext uri="{FF2B5EF4-FFF2-40B4-BE49-F238E27FC236}">
                <a16:creationId xmlns:a16="http://schemas.microsoft.com/office/drawing/2014/main" id="{81121820-9930-EA3E-75D6-C034F786AB37}"/>
              </a:ext>
            </a:extLst>
          </p:cNvPr>
          <p:cNvGraphicFramePr>
            <a:graphicFrameLocks noGrp="1"/>
          </p:cNvGraphicFramePr>
          <p:nvPr>
            <p:ph idx="1"/>
            <p:extLst>
              <p:ext uri="{D42A27DB-BD31-4B8C-83A1-F6EECF244321}">
                <p14:modId xmlns:p14="http://schemas.microsoft.com/office/powerpoint/2010/main" val="1905378524"/>
              </p:ext>
            </p:extLst>
          </p:nvPr>
        </p:nvGraphicFramePr>
        <p:xfrm>
          <a:off x="511517" y="2538484"/>
          <a:ext cx="7040243" cy="2860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9986FE0F-F950-F0E6-47AB-78E8B094FEA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768115" y="3002508"/>
            <a:ext cx="3912368" cy="2268106"/>
          </a:xfrm>
          <a:prstGeom prst="rect">
            <a:avLst/>
          </a:prstGeom>
          <a:noFill/>
          <a:ln>
            <a:solidFill>
              <a:schemeClr val="tx1"/>
            </a:solidFill>
          </a:ln>
        </p:spPr>
      </p:pic>
    </p:spTree>
    <p:extLst>
      <p:ext uri="{BB962C8B-B14F-4D97-AF65-F5344CB8AC3E}">
        <p14:creationId xmlns:p14="http://schemas.microsoft.com/office/powerpoint/2010/main" val="2466539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ACA1C-8558-F72A-33FD-BA0CF8F44E5A}"/>
              </a:ext>
            </a:extLst>
          </p:cNvPr>
          <p:cNvSpPr>
            <a:spLocks noGrp="1"/>
          </p:cNvSpPr>
          <p:nvPr>
            <p:ph type="title"/>
          </p:nvPr>
        </p:nvSpPr>
        <p:spPr/>
        <p:txBody>
          <a:bodyPr/>
          <a:lstStyle/>
          <a:p>
            <a: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t>Literature Review</a:t>
            </a:r>
            <a:endParaRPr lang="en-US" dirty="0"/>
          </a:p>
        </p:txBody>
      </p:sp>
      <p:graphicFrame>
        <p:nvGraphicFramePr>
          <p:cNvPr id="4" name="Content Placeholder 3">
            <a:extLst>
              <a:ext uri="{FF2B5EF4-FFF2-40B4-BE49-F238E27FC236}">
                <a16:creationId xmlns:a16="http://schemas.microsoft.com/office/drawing/2014/main" id="{ED93DD28-0461-0E81-B28C-84E9021C104F}"/>
              </a:ext>
            </a:extLst>
          </p:cNvPr>
          <p:cNvGraphicFramePr>
            <a:graphicFrameLocks noGrp="1"/>
          </p:cNvGraphicFramePr>
          <p:nvPr>
            <p:ph idx="1"/>
            <p:extLst>
              <p:ext uri="{D42A27DB-BD31-4B8C-83A1-F6EECF244321}">
                <p14:modId xmlns:p14="http://schemas.microsoft.com/office/powerpoint/2010/main" val="1893775395"/>
              </p:ext>
            </p:extLst>
          </p:nvPr>
        </p:nvGraphicFramePr>
        <p:xfrm>
          <a:off x="2231136" y="2638044"/>
          <a:ext cx="7729728" cy="3101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6300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E1F49-AD00-F085-793E-B9B5DADCA25D}"/>
              </a:ext>
            </a:extLst>
          </p:cNvPr>
          <p:cNvSpPr>
            <a:spLocks noGrp="1"/>
          </p:cNvSpPr>
          <p:nvPr>
            <p:ph type="title"/>
          </p:nvPr>
        </p:nvSpPr>
        <p:spPr/>
        <p:txBody>
          <a:bodyPr/>
          <a:lstStyle/>
          <a:p>
            <a: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t>Literature Review</a:t>
            </a:r>
            <a:endParaRPr lang="en-US" dirty="0"/>
          </a:p>
        </p:txBody>
      </p:sp>
      <p:graphicFrame>
        <p:nvGraphicFramePr>
          <p:cNvPr id="4" name="Content Placeholder 3">
            <a:extLst>
              <a:ext uri="{FF2B5EF4-FFF2-40B4-BE49-F238E27FC236}">
                <a16:creationId xmlns:a16="http://schemas.microsoft.com/office/drawing/2014/main" id="{6ADC1766-2F00-06EC-1638-9667F557CA8F}"/>
              </a:ext>
            </a:extLst>
          </p:cNvPr>
          <p:cNvGraphicFramePr>
            <a:graphicFrameLocks noGrp="1"/>
          </p:cNvGraphicFramePr>
          <p:nvPr>
            <p:ph idx="1"/>
            <p:extLst>
              <p:ext uri="{D42A27DB-BD31-4B8C-83A1-F6EECF244321}">
                <p14:modId xmlns:p14="http://schemas.microsoft.com/office/powerpoint/2010/main" val="3129255626"/>
              </p:ext>
            </p:extLst>
          </p:nvPr>
        </p:nvGraphicFramePr>
        <p:xfrm>
          <a:off x="2545035" y="2324145"/>
          <a:ext cx="7729728" cy="3101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A9A8AE5C-12BF-7FF7-3C28-A250A43049A5}"/>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24602" y="4926841"/>
            <a:ext cx="3013068" cy="1695447"/>
          </a:xfrm>
          <a:prstGeom prst="rect">
            <a:avLst/>
          </a:prstGeom>
          <a:noFill/>
          <a:ln>
            <a:solidFill>
              <a:schemeClr val="tx1"/>
            </a:solidFill>
          </a:ln>
        </p:spPr>
      </p:pic>
      <p:pic>
        <p:nvPicPr>
          <p:cNvPr id="6" name="Picture 5">
            <a:extLst>
              <a:ext uri="{FF2B5EF4-FFF2-40B4-BE49-F238E27FC236}">
                <a16:creationId xmlns:a16="http://schemas.microsoft.com/office/drawing/2014/main" id="{C6C3DED9-A50A-315F-FD0D-5A24E949C6DD}"/>
              </a:ext>
            </a:extLst>
          </p:cNvPr>
          <p:cNvPicPr>
            <a:picLocks noChangeAspect="1"/>
          </p:cNvPicPr>
          <p:nvPr/>
        </p:nvPicPr>
        <p:blipFill>
          <a:blip r:embed="rId9"/>
          <a:stretch>
            <a:fillRect/>
          </a:stretch>
        </p:blipFill>
        <p:spPr>
          <a:xfrm>
            <a:off x="9133801" y="4793540"/>
            <a:ext cx="2281924" cy="1962048"/>
          </a:xfrm>
          <a:prstGeom prst="rect">
            <a:avLst/>
          </a:prstGeom>
          <a:ln>
            <a:solidFill>
              <a:schemeClr val="tx1"/>
            </a:solidFill>
          </a:ln>
        </p:spPr>
      </p:pic>
    </p:spTree>
    <p:extLst>
      <p:ext uri="{BB962C8B-B14F-4D97-AF65-F5344CB8AC3E}">
        <p14:creationId xmlns:p14="http://schemas.microsoft.com/office/powerpoint/2010/main" val="1500462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75FE7-C0A8-62F6-9485-5DBC2503E933}"/>
              </a:ext>
            </a:extLst>
          </p:cNvPr>
          <p:cNvSpPr>
            <a:spLocks noGrp="1"/>
          </p:cNvSpPr>
          <p:nvPr>
            <p:ph type="title"/>
          </p:nvPr>
        </p:nvSpPr>
        <p:spPr/>
        <p:txBody>
          <a:bodyPr>
            <a:normAutofit fontScale="90000"/>
          </a:bodyPr>
          <a:lstStyle/>
          <a:p>
            <a: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t>Application to the Hotel and Hospitality Sector</a:t>
            </a:r>
            <a:b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graphicFrame>
        <p:nvGraphicFramePr>
          <p:cNvPr id="5" name="Content Placeholder 4">
            <a:extLst>
              <a:ext uri="{FF2B5EF4-FFF2-40B4-BE49-F238E27FC236}">
                <a16:creationId xmlns:a16="http://schemas.microsoft.com/office/drawing/2014/main" id="{7D9B3D77-32CE-B7A8-ACF7-534CEA71AAAD}"/>
              </a:ext>
            </a:extLst>
          </p:cNvPr>
          <p:cNvGraphicFramePr>
            <a:graphicFrameLocks noGrp="1"/>
          </p:cNvGraphicFramePr>
          <p:nvPr>
            <p:ph idx="1"/>
            <p:extLst>
              <p:ext uri="{D42A27DB-BD31-4B8C-83A1-F6EECF244321}">
                <p14:modId xmlns:p14="http://schemas.microsoft.com/office/powerpoint/2010/main" val="2489224259"/>
              </p:ext>
            </p:extLst>
          </p:nvPr>
        </p:nvGraphicFramePr>
        <p:xfrm>
          <a:off x="713096" y="2791333"/>
          <a:ext cx="6682031" cy="3821481"/>
        </p:xfrm>
        <a:graphic>
          <a:graphicData uri="http://schemas.openxmlformats.org/drawingml/2006/table">
            <a:tbl>
              <a:tblPr firstRow="1" firstCol="1" bandRow="1"/>
              <a:tblGrid>
                <a:gridCol w="1282808">
                  <a:extLst>
                    <a:ext uri="{9D8B030D-6E8A-4147-A177-3AD203B41FA5}">
                      <a16:colId xmlns:a16="http://schemas.microsoft.com/office/drawing/2014/main" val="784495645"/>
                    </a:ext>
                  </a:extLst>
                </a:gridCol>
                <a:gridCol w="5399223">
                  <a:extLst>
                    <a:ext uri="{9D8B030D-6E8A-4147-A177-3AD203B41FA5}">
                      <a16:colId xmlns:a16="http://schemas.microsoft.com/office/drawing/2014/main" val="3186414025"/>
                    </a:ext>
                  </a:extLst>
                </a:gridCol>
              </a:tblGrid>
              <a:tr h="633747">
                <a:tc>
                  <a:txBody>
                    <a:bodyPr/>
                    <a:lstStyle/>
                    <a:p>
                      <a:pPr marL="0" marR="0" algn="ctr">
                        <a:lnSpc>
                          <a:spcPct val="150000"/>
                        </a:lnSpc>
                        <a:spcBef>
                          <a:spcPts val="0"/>
                        </a:spcBef>
                        <a:spcAft>
                          <a:spcPts val="0"/>
                        </a:spcAft>
                      </a:pPr>
                      <a:r>
                        <a:rPr lang="en-US" sz="1050" b="1">
                          <a:effectLst/>
                          <a:latin typeface="Arial" panose="020B0604020202020204" pitchFamily="34" charset="0"/>
                          <a:ea typeface="Calibri" panose="020F0502020204030204" pitchFamily="34" charset="0"/>
                          <a:cs typeface="Times New Roman" panose="02020603050405020304" pitchFamily="18" charset="0"/>
                        </a:rPr>
                        <a:t>Political Factors</a:t>
                      </a:r>
                      <a:endParaRPr lang="en-US" sz="105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Some measures like Brexit have limited the intake of overseas human resources making the staffing issue worse for UK-based hotels.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81208867"/>
                  </a:ext>
                </a:extLst>
              </a:tr>
              <a:tr h="633747">
                <a:tc>
                  <a:txBody>
                    <a:bodyPr/>
                    <a:lstStyle/>
                    <a:p>
                      <a:pPr marL="0" marR="0" algn="ctr">
                        <a:lnSpc>
                          <a:spcPct val="150000"/>
                        </a:lnSpc>
                        <a:spcBef>
                          <a:spcPts val="0"/>
                        </a:spcBef>
                        <a:spcAft>
                          <a:spcPts val="0"/>
                        </a:spcAft>
                      </a:pPr>
                      <a:r>
                        <a:rPr lang="en-US" sz="1050" b="1">
                          <a:effectLst/>
                          <a:latin typeface="Arial" panose="020B0604020202020204" pitchFamily="34" charset="0"/>
                          <a:ea typeface="Calibri" panose="020F0502020204030204" pitchFamily="34" charset="0"/>
                          <a:cs typeface="Times New Roman" panose="02020603050405020304" pitchFamily="18" charset="0"/>
                        </a:rPr>
                        <a:t>Economic Factors</a:t>
                      </a:r>
                      <a:endParaRPr lang="en-US" sz="105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050" dirty="0">
                          <a:effectLst/>
                          <a:latin typeface="Arial" panose="020B0604020202020204" pitchFamily="34" charset="0"/>
                          <a:ea typeface="Calibri" panose="020F0502020204030204" pitchFamily="34" charset="0"/>
                          <a:cs typeface="Times New Roman" panose="02020603050405020304" pitchFamily="18" charset="0"/>
                        </a:rPr>
                        <a:t>Experiences of post-pandemic economic recovery and inflation have placed pressure on the cost of operations and wages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97215433"/>
                  </a:ext>
                </a:extLst>
              </a:tr>
              <a:tr h="633747">
                <a:tc>
                  <a:txBody>
                    <a:bodyPr/>
                    <a:lstStyle/>
                    <a:p>
                      <a:pPr marL="0" marR="0" algn="ctr">
                        <a:lnSpc>
                          <a:spcPct val="150000"/>
                        </a:lnSpc>
                        <a:spcBef>
                          <a:spcPts val="0"/>
                        </a:spcBef>
                        <a:spcAft>
                          <a:spcPts val="0"/>
                        </a:spcAft>
                      </a:pPr>
                      <a:r>
                        <a:rPr lang="en-US" sz="1050" b="1">
                          <a:effectLst/>
                          <a:latin typeface="Arial" panose="020B0604020202020204" pitchFamily="34" charset="0"/>
                          <a:ea typeface="Calibri" panose="020F0502020204030204" pitchFamily="34" charset="0"/>
                          <a:cs typeface="Times New Roman" panose="02020603050405020304" pitchFamily="18" charset="0"/>
                        </a:rPr>
                        <a:t>Social Factors</a:t>
                      </a:r>
                      <a:endParaRPr lang="en-US" sz="105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A preference of the public to work smarter with little personal free time has led to a negative attitude towards long and intermittent working hours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262494"/>
                  </a:ext>
                </a:extLst>
              </a:tr>
              <a:tr h="633747">
                <a:tc>
                  <a:txBody>
                    <a:bodyPr/>
                    <a:lstStyle/>
                    <a:p>
                      <a:pPr marL="0" marR="0" algn="ctr">
                        <a:lnSpc>
                          <a:spcPct val="150000"/>
                        </a:lnSpc>
                        <a:spcBef>
                          <a:spcPts val="0"/>
                        </a:spcBef>
                        <a:spcAft>
                          <a:spcPts val="0"/>
                        </a:spcAft>
                      </a:pPr>
                      <a:r>
                        <a:rPr lang="en-US" sz="1050" b="1">
                          <a:effectLst/>
                          <a:latin typeface="Arial" panose="020B0604020202020204" pitchFamily="34" charset="0"/>
                          <a:ea typeface="Calibri" panose="020F0502020204030204" pitchFamily="34" charset="0"/>
                          <a:cs typeface="Times New Roman" panose="02020603050405020304" pitchFamily="18" charset="0"/>
                        </a:rPr>
                        <a:t>Technological Factors</a:t>
                      </a:r>
                      <a:endParaRPr lang="en-US" sz="105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Automation of tasks like self-check for instance only presents a bit of relief since it reduces human resources mostly.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09028796"/>
                  </a:ext>
                </a:extLst>
              </a:tr>
              <a:tr h="633747">
                <a:tc>
                  <a:txBody>
                    <a:bodyPr/>
                    <a:lstStyle/>
                    <a:p>
                      <a:pPr marL="0" marR="0" algn="ctr">
                        <a:lnSpc>
                          <a:spcPct val="150000"/>
                        </a:lnSpc>
                        <a:spcBef>
                          <a:spcPts val="0"/>
                        </a:spcBef>
                        <a:spcAft>
                          <a:spcPts val="0"/>
                        </a:spcAft>
                      </a:pPr>
                      <a:r>
                        <a:rPr lang="en-US" sz="1050" b="1">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US" sz="105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Costs also include managing to hire and retain qualified personnel able to enforce sustainability measures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84349204"/>
                  </a:ext>
                </a:extLst>
              </a:tr>
              <a:tr h="413437">
                <a:tc>
                  <a:txBody>
                    <a:bodyPr/>
                    <a:lstStyle/>
                    <a:p>
                      <a:pPr marL="0" marR="0" algn="ctr">
                        <a:lnSpc>
                          <a:spcPct val="150000"/>
                        </a:lnSpc>
                        <a:spcBef>
                          <a:spcPts val="0"/>
                        </a:spcBef>
                        <a:spcAft>
                          <a:spcPts val="0"/>
                        </a:spcAft>
                      </a:pPr>
                      <a:r>
                        <a:rPr lang="en-US" sz="1050" b="1">
                          <a:effectLst/>
                          <a:latin typeface="Arial" panose="020B0604020202020204" pitchFamily="34" charset="0"/>
                          <a:ea typeface="Calibri" panose="020F0502020204030204" pitchFamily="34" charset="0"/>
                          <a:cs typeface="Times New Roman" panose="02020603050405020304" pitchFamily="18" charset="0"/>
                        </a:rPr>
                        <a:t>Legal Factors</a:t>
                      </a:r>
                      <a:endParaRPr lang="en-US" sz="1050">
                        <a:effectLst/>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050">
                          <a:effectLst/>
                          <a:latin typeface="Arial" panose="020B0604020202020204" pitchFamily="34" charset="0"/>
                          <a:ea typeface="Calibri" panose="020F0502020204030204" pitchFamily="34" charset="0"/>
                          <a:cs typeface="Times New Roman" panose="02020603050405020304" pitchFamily="18" charset="0"/>
                        </a:rPr>
                        <a:t>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050" dirty="0">
                          <a:effectLst/>
                          <a:latin typeface="Arial" panose="020B0604020202020204" pitchFamily="34" charset="0"/>
                          <a:ea typeface="Calibri" panose="020F0502020204030204" pitchFamily="34" charset="0"/>
                          <a:cs typeface="Times New Roman" panose="02020603050405020304" pitchFamily="18" charset="0"/>
                        </a:rPr>
                        <a:t>Minimum wage and working hours make the cost of doing business high since they affect some of the basic operational strategies. </a:t>
                      </a:r>
                    </a:p>
                  </a:txBody>
                  <a:tcPr marL="47694" marR="4769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9351385"/>
                  </a:ext>
                </a:extLst>
              </a:tr>
            </a:tbl>
          </a:graphicData>
        </a:graphic>
      </p:graphicFrame>
      <p:graphicFrame>
        <p:nvGraphicFramePr>
          <p:cNvPr id="8" name="Diagram 7">
            <a:extLst>
              <a:ext uri="{FF2B5EF4-FFF2-40B4-BE49-F238E27FC236}">
                <a16:creationId xmlns:a16="http://schemas.microsoft.com/office/drawing/2014/main" id="{20F75CB4-6980-184E-E7A4-6BC76ED619AF}"/>
              </a:ext>
            </a:extLst>
          </p:cNvPr>
          <p:cNvGraphicFramePr/>
          <p:nvPr>
            <p:extLst>
              <p:ext uri="{D42A27DB-BD31-4B8C-83A1-F6EECF244321}">
                <p14:modId xmlns:p14="http://schemas.microsoft.com/office/powerpoint/2010/main" val="680432370"/>
              </p:ext>
            </p:extLst>
          </p:nvPr>
        </p:nvGraphicFramePr>
        <p:xfrm>
          <a:off x="713096" y="2244105"/>
          <a:ext cx="6093724" cy="456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311C860D-1873-5F43-6163-1C1EB747239D}"/>
              </a:ext>
            </a:extLst>
          </p:cNvPr>
          <p:cNvPicPr>
            <a:picLocks noChangeAspect="1"/>
          </p:cNvPicPr>
          <p:nvPr/>
        </p:nvPicPr>
        <p:blipFill>
          <a:blip r:embed="rId8"/>
          <a:stretch>
            <a:fillRect/>
          </a:stretch>
        </p:blipFill>
        <p:spPr>
          <a:xfrm>
            <a:off x="7722533" y="3349241"/>
            <a:ext cx="4171315" cy="2162175"/>
          </a:xfrm>
          <a:prstGeom prst="rect">
            <a:avLst/>
          </a:prstGeom>
          <a:ln>
            <a:solidFill>
              <a:schemeClr val="tx1"/>
            </a:solidFill>
          </a:ln>
        </p:spPr>
      </p:pic>
    </p:spTree>
    <p:extLst>
      <p:ext uri="{BB962C8B-B14F-4D97-AF65-F5344CB8AC3E}">
        <p14:creationId xmlns:p14="http://schemas.microsoft.com/office/powerpoint/2010/main" val="2928342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72249-E9EC-3C39-5839-90B36BAFC885}"/>
              </a:ext>
            </a:extLst>
          </p:cNvPr>
          <p:cNvSpPr>
            <a:spLocks noGrp="1"/>
          </p:cNvSpPr>
          <p:nvPr>
            <p:ph type="title"/>
          </p:nvPr>
        </p:nvSpPr>
        <p:spPr>
          <a:xfrm>
            <a:off x="1479508" y="882806"/>
            <a:ext cx="9232983" cy="1188720"/>
          </a:xfrm>
        </p:spPr>
        <p:txBody>
          <a:bodyPr>
            <a:normAutofit fontScale="90000"/>
          </a:bodyPr>
          <a:lstStyle/>
          <a:p>
            <a: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t>Industry Responses to Staff Shortages and Critical Reflection on Impact</a:t>
            </a:r>
            <a:b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graphicFrame>
        <p:nvGraphicFramePr>
          <p:cNvPr id="5" name="Content Placeholder 4">
            <a:extLst>
              <a:ext uri="{FF2B5EF4-FFF2-40B4-BE49-F238E27FC236}">
                <a16:creationId xmlns:a16="http://schemas.microsoft.com/office/drawing/2014/main" id="{F54905B8-587B-33FF-3D8A-0C8B4C0C6215}"/>
              </a:ext>
            </a:extLst>
          </p:cNvPr>
          <p:cNvGraphicFramePr>
            <a:graphicFrameLocks noGrp="1"/>
          </p:cNvGraphicFramePr>
          <p:nvPr>
            <p:ph idx="1"/>
            <p:extLst>
              <p:ext uri="{D42A27DB-BD31-4B8C-83A1-F6EECF244321}">
                <p14:modId xmlns:p14="http://schemas.microsoft.com/office/powerpoint/2010/main" val="3015733582"/>
              </p:ext>
            </p:extLst>
          </p:nvPr>
        </p:nvGraphicFramePr>
        <p:xfrm>
          <a:off x="793138" y="2224722"/>
          <a:ext cx="5553072" cy="25617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80B33766-566E-D506-5976-9A829106AADC}"/>
              </a:ext>
            </a:extLst>
          </p:cNvPr>
          <p:cNvGraphicFramePr/>
          <p:nvPr>
            <p:extLst>
              <p:ext uri="{D42A27DB-BD31-4B8C-83A1-F6EECF244321}">
                <p14:modId xmlns:p14="http://schemas.microsoft.com/office/powerpoint/2010/main" val="4169389848"/>
              </p:ext>
            </p:extLst>
          </p:nvPr>
        </p:nvGraphicFramePr>
        <p:xfrm>
          <a:off x="589344" y="4939671"/>
          <a:ext cx="5960659" cy="168691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a:extLst>
              <a:ext uri="{FF2B5EF4-FFF2-40B4-BE49-F238E27FC236}">
                <a16:creationId xmlns:a16="http://schemas.microsoft.com/office/drawing/2014/main" id="{68750E2E-440A-A7AA-34B5-10191E359712}"/>
              </a:ext>
            </a:extLst>
          </p:cNvPr>
          <p:cNvGraphicFramePr/>
          <p:nvPr>
            <p:extLst>
              <p:ext uri="{D42A27DB-BD31-4B8C-83A1-F6EECF244321}">
                <p14:modId xmlns:p14="http://schemas.microsoft.com/office/powerpoint/2010/main" val="359684083"/>
              </p:ext>
            </p:extLst>
          </p:nvPr>
        </p:nvGraphicFramePr>
        <p:xfrm>
          <a:off x="6632812" y="2224722"/>
          <a:ext cx="5349922" cy="214256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4" name="Diagram 13">
            <a:extLst>
              <a:ext uri="{FF2B5EF4-FFF2-40B4-BE49-F238E27FC236}">
                <a16:creationId xmlns:a16="http://schemas.microsoft.com/office/drawing/2014/main" id="{3549BE95-BDF7-871F-510E-766876919DFB}"/>
              </a:ext>
            </a:extLst>
          </p:cNvPr>
          <p:cNvGraphicFramePr/>
          <p:nvPr>
            <p:extLst>
              <p:ext uri="{D42A27DB-BD31-4B8C-83A1-F6EECF244321}">
                <p14:modId xmlns:p14="http://schemas.microsoft.com/office/powerpoint/2010/main" val="840437724"/>
              </p:ext>
            </p:extLst>
          </p:nvPr>
        </p:nvGraphicFramePr>
        <p:xfrm>
          <a:off x="6842078" y="4939671"/>
          <a:ext cx="5349922" cy="1686918"/>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2535068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57021-B860-D1DF-ED40-D1832B1F9CF3}"/>
              </a:ext>
            </a:extLst>
          </p:cNvPr>
          <p:cNvSpPr>
            <a:spLocks noGrp="1"/>
          </p:cNvSpPr>
          <p:nvPr>
            <p:ph type="title"/>
          </p:nvPr>
        </p:nvSpPr>
        <p:spPr>
          <a:xfrm>
            <a:off x="2231135" y="964692"/>
            <a:ext cx="9260279" cy="1188720"/>
          </a:xfrm>
        </p:spPr>
        <p:txBody>
          <a:bodyPr>
            <a:normAutofit fontScale="90000"/>
          </a:bodyPr>
          <a:lstStyle/>
          <a:p>
            <a: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t>Industry Responses to Staff Shortages and Critical Reflection on Impact</a:t>
            </a:r>
            <a:b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graphicFrame>
        <p:nvGraphicFramePr>
          <p:cNvPr id="4" name="Content Placeholder 3">
            <a:extLst>
              <a:ext uri="{FF2B5EF4-FFF2-40B4-BE49-F238E27FC236}">
                <a16:creationId xmlns:a16="http://schemas.microsoft.com/office/drawing/2014/main" id="{3AD9F124-4387-AD5C-9D9C-D0FEA8D3593A}"/>
              </a:ext>
            </a:extLst>
          </p:cNvPr>
          <p:cNvGraphicFramePr>
            <a:graphicFrameLocks noGrp="1"/>
          </p:cNvGraphicFramePr>
          <p:nvPr>
            <p:ph idx="1"/>
            <p:extLst>
              <p:ext uri="{D42A27DB-BD31-4B8C-83A1-F6EECF244321}">
                <p14:modId xmlns:p14="http://schemas.microsoft.com/office/powerpoint/2010/main" val="3992785730"/>
              </p:ext>
            </p:extLst>
          </p:nvPr>
        </p:nvGraphicFramePr>
        <p:xfrm>
          <a:off x="156677" y="2409479"/>
          <a:ext cx="6230476" cy="16439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24DE3B31-A559-B64C-2320-3602CF94BCF7}"/>
              </a:ext>
            </a:extLst>
          </p:cNvPr>
          <p:cNvGraphicFramePr/>
          <p:nvPr>
            <p:extLst>
              <p:ext uri="{D42A27DB-BD31-4B8C-83A1-F6EECF244321}">
                <p14:modId xmlns:p14="http://schemas.microsoft.com/office/powerpoint/2010/main" val="3616928235"/>
              </p:ext>
            </p:extLst>
          </p:nvPr>
        </p:nvGraphicFramePr>
        <p:xfrm>
          <a:off x="225053" y="4053385"/>
          <a:ext cx="6093724" cy="253402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a:extLst>
              <a:ext uri="{FF2B5EF4-FFF2-40B4-BE49-F238E27FC236}">
                <a16:creationId xmlns:a16="http://schemas.microsoft.com/office/drawing/2014/main" id="{63328143-EA93-8393-A417-E966476715CC}"/>
              </a:ext>
            </a:extLst>
          </p:cNvPr>
          <p:cNvGraphicFramePr/>
          <p:nvPr>
            <p:extLst>
              <p:ext uri="{D42A27DB-BD31-4B8C-83A1-F6EECF244321}">
                <p14:modId xmlns:p14="http://schemas.microsoft.com/office/powerpoint/2010/main" val="4241384043"/>
              </p:ext>
            </p:extLst>
          </p:nvPr>
        </p:nvGraphicFramePr>
        <p:xfrm>
          <a:off x="6527041" y="2409479"/>
          <a:ext cx="5508281" cy="164390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3" name="Diagram 12">
            <a:extLst>
              <a:ext uri="{FF2B5EF4-FFF2-40B4-BE49-F238E27FC236}">
                <a16:creationId xmlns:a16="http://schemas.microsoft.com/office/drawing/2014/main" id="{2ED7A229-4DE1-F00D-8601-EEBE0BC56AA2}"/>
              </a:ext>
            </a:extLst>
          </p:cNvPr>
          <p:cNvGraphicFramePr/>
          <p:nvPr>
            <p:extLst>
              <p:ext uri="{D42A27DB-BD31-4B8C-83A1-F6EECF244321}">
                <p14:modId xmlns:p14="http://schemas.microsoft.com/office/powerpoint/2010/main" val="1222344143"/>
              </p:ext>
            </p:extLst>
          </p:nvPr>
        </p:nvGraphicFramePr>
        <p:xfrm>
          <a:off x="6457096" y="4107975"/>
          <a:ext cx="5648170" cy="2424845"/>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3391788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9C13D-D9DF-DD88-11F6-983A15306006}"/>
              </a:ext>
            </a:extLst>
          </p:cNvPr>
          <p:cNvSpPr>
            <a:spLocks noGrp="1"/>
          </p:cNvSpPr>
          <p:nvPr>
            <p:ph type="title"/>
          </p:nvPr>
        </p:nvSpPr>
        <p:spPr>
          <a:xfrm>
            <a:off x="2231136" y="964692"/>
            <a:ext cx="9207850" cy="1188720"/>
          </a:xfrm>
        </p:spPr>
        <p:txBody>
          <a:bodyPr>
            <a:normAutofit fontScale="90000"/>
          </a:bodyPr>
          <a:lstStyle/>
          <a:p>
            <a: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t>Industry Responses to Staff Shortages and Critical Reflection on Impact</a:t>
            </a:r>
            <a:b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graphicFrame>
        <p:nvGraphicFramePr>
          <p:cNvPr id="4" name="Content Placeholder 3">
            <a:extLst>
              <a:ext uri="{FF2B5EF4-FFF2-40B4-BE49-F238E27FC236}">
                <a16:creationId xmlns:a16="http://schemas.microsoft.com/office/drawing/2014/main" id="{03BE3BBA-B39E-E009-9F9A-613134908FCE}"/>
              </a:ext>
            </a:extLst>
          </p:cNvPr>
          <p:cNvGraphicFramePr>
            <a:graphicFrameLocks noGrp="1"/>
          </p:cNvGraphicFramePr>
          <p:nvPr>
            <p:ph idx="1"/>
            <p:extLst>
              <p:ext uri="{D42A27DB-BD31-4B8C-83A1-F6EECF244321}">
                <p14:modId xmlns:p14="http://schemas.microsoft.com/office/powerpoint/2010/main" val="2446283528"/>
              </p:ext>
            </p:extLst>
          </p:nvPr>
        </p:nvGraphicFramePr>
        <p:xfrm>
          <a:off x="361393" y="2351441"/>
          <a:ext cx="7729728" cy="2466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530371DB-E2E4-492A-E8F4-B10DDD01A579}"/>
              </a:ext>
            </a:extLst>
          </p:cNvPr>
          <p:cNvGraphicFramePr/>
          <p:nvPr>
            <p:extLst>
              <p:ext uri="{D42A27DB-BD31-4B8C-83A1-F6EECF244321}">
                <p14:modId xmlns:p14="http://schemas.microsoft.com/office/powerpoint/2010/main" val="387215974"/>
              </p:ext>
            </p:extLst>
          </p:nvPr>
        </p:nvGraphicFramePr>
        <p:xfrm>
          <a:off x="940559" y="4972152"/>
          <a:ext cx="4978020" cy="18423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8" name="Picture 7">
            <a:extLst>
              <a:ext uri="{FF2B5EF4-FFF2-40B4-BE49-F238E27FC236}">
                <a16:creationId xmlns:a16="http://schemas.microsoft.com/office/drawing/2014/main" id="{75473FAC-0021-8F55-5438-77E7E9786021}"/>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8482742" y="3865554"/>
            <a:ext cx="2956244" cy="2213196"/>
          </a:xfrm>
          <a:prstGeom prst="rect">
            <a:avLst/>
          </a:prstGeom>
          <a:noFill/>
          <a:ln>
            <a:solidFill>
              <a:schemeClr val="tx1"/>
            </a:solidFill>
          </a:ln>
        </p:spPr>
      </p:pic>
    </p:spTree>
    <p:extLst>
      <p:ext uri="{BB962C8B-B14F-4D97-AF65-F5344CB8AC3E}">
        <p14:creationId xmlns:p14="http://schemas.microsoft.com/office/powerpoint/2010/main" val="3362183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AF9B2-9151-D638-007F-3701C319C2A1}"/>
              </a:ext>
            </a:extLst>
          </p:cNvPr>
          <p:cNvSpPr>
            <a:spLocks noGrp="1"/>
          </p:cNvSpPr>
          <p:nvPr>
            <p:ph type="title"/>
          </p:nvPr>
        </p:nvSpPr>
        <p:spPr/>
        <p:txBody>
          <a:bodyPr/>
          <a:lstStyle/>
          <a:p>
            <a: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US" dirty="0"/>
          </a:p>
        </p:txBody>
      </p:sp>
      <p:graphicFrame>
        <p:nvGraphicFramePr>
          <p:cNvPr id="4" name="Content Placeholder 3">
            <a:extLst>
              <a:ext uri="{FF2B5EF4-FFF2-40B4-BE49-F238E27FC236}">
                <a16:creationId xmlns:a16="http://schemas.microsoft.com/office/drawing/2014/main" id="{C0160BF8-9C93-FD37-BA5E-5EE7857BA47E}"/>
              </a:ext>
            </a:extLst>
          </p:cNvPr>
          <p:cNvGraphicFramePr>
            <a:graphicFrameLocks noGrp="1"/>
          </p:cNvGraphicFramePr>
          <p:nvPr>
            <p:ph idx="1"/>
            <p:extLst>
              <p:ext uri="{D42A27DB-BD31-4B8C-83A1-F6EECF244321}">
                <p14:modId xmlns:p14="http://schemas.microsoft.com/office/powerpoint/2010/main" val="1174380369"/>
              </p:ext>
            </p:extLst>
          </p:nvPr>
        </p:nvGraphicFramePr>
        <p:xfrm>
          <a:off x="2231136" y="2638044"/>
          <a:ext cx="7729728" cy="3101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11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156CC-1F27-10E4-D840-00FB7418829E}"/>
              </a:ext>
            </a:extLst>
          </p:cNvPr>
          <p:cNvSpPr>
            <a:spLocks noGrp="1"/>
          </p:cNvSpPr>
          <p:nvPr>
            <p:ph type="title"/>
          </p:nvPr>
        </p:nvSpPr>
        <p:spPr/>
        <p:txBody>
          <a:bodyPr/>
          <a:lstStyle/>
          <a:p>
            <a:r>
              <a:rPr lang="en-GB" sz="2800" b="1" kern="0" dirty="0">
                <a:effectLst/>
                <a:latin typeface="Arial" panose="020B0604020202020204" pitchFamily="34" charset="0"/>
                <a:ea typeface="Times New Roman" panose="02020603050405020304" pitchFamily="18" charset="0"/>
                <a:cs typeface="Times New Roman" panose="02020603050405020304" pitchFamily="18" charset="0"/>
              </a:rPr>
              <a:t>Reference List</a:t>
            </a:r>
            <a:br>
              <a:rPr lang="en-US" sz="28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BF7D8B16-8397-31A0-C778-9E4F477C3E86}"/>
              </a:ext>
            </a:extLst>
          </p:cNvPr>
          <p:cNvSpPr>
            <a:spLocks noGrp="1"/>
          </p:cNvSpPr>
          <p:nvPr>
            <p:ph idx="1"/>
          </p:nvPr>
        </p:nvSpPr>
        <p:spPr>
          <a:xfrm>
            <a:off x="504967" y="2361064"/>
            <a:ext cx="10754435" cy="4189862"/>
          </a:xfrm>
        </p:spPr>
        <p:txBody>
          <a:bodyPr>
            <a:normAutofit fontScale="47500" lnSpcReduction="20000"/>
          </a:bodyPr>
          <a:lstStyle/>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Acemoglu, D. and Restrepo, P., 2019. Automation and new tasks: How technology displaces and reinstates labor.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economic perspectives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33</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pp.3-30.</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Alshmemri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Shahwan-Akl</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 and Maude, P., 2017. Herzberg’s two-factor theory.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Life Science Journal</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14</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pp.12-16.</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Ariste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Béjaoui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and Dauphin, A., 2019. Critical analysis of nurses'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market effectiveness in Canada: The hidden aspects of the shortage.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International journal of health planning and management</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34</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pp.1144-1154.</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Hogreve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Iseke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and Derfuss, K., 2022. The service-profit chain: reflections, revisions, and reimaginations.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service research</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25</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pp.460-477.</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Ibn-Mohammed, T., Mustapha, K.B., Godsell, J., Adamu, Z., Babatunde, K.A.,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Akintade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D.D.,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Acquaye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Fujii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 Ndiaye, M.M.,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Yamoah</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F.A. and Koh, S.C.L., 2021. A critical analysis of the impacts of COVID-19 on the global economy and ecosystems and opportunities for circular economy strategies.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Resources, Conservation and Recycling</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164</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p.105169.</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Lacity</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M.C. and Willcocks, L.P., 2016. A new approach to automating services.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MIT Sloan Management Review</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58</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pp.41-49.</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Leitão</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 Colombo, A.W. and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Karnouskos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2016. Industrial automation based on cyber-physical systems technologies: Prototype implementations and challenges.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Computers in industry</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81</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pp.11-25.</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Morosan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and Bowen, J.T., 2022. Labor shortage solution: redefining hospitality through digitization.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34</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 pp.4674-4685.</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Pan, W., Chen, L. and Zhan, W., 2019. PESTEL analysis of construction productivity enhancement strategies: A case study of three economies.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Management in Engineering</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35</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p.05018013.</a:t>
            </a:r>
          </a:p>
          <a:p>
            <a:pPr marL="457200" marR="0" indent="-457200" algn="just">
              <a:lnSpc>
                <a:spcPct val="150000"/>
              </a:lnSpc>
              <a:spcBef>
                <a:spcPts val="0"/>
              </a:spcBef>
              <a:spcAft>
                <a:spcPts val="0"/>
              </a:spcAft>
            </a:pP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Ștefan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S.C., Popa, Ș.C. and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Albu</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C.F., 2020. Implications of Maslow’s hierarchy of needs theory on healthcare employees’ performance.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Transylvanian Review of Administrative Sciences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16</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(59), pp.124-143.</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Thakur, V., 2021. Framework for PESTEL dimensions of sustainable healthcare waste management: Learnings from COVID-19 outbreak.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cleaner production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287</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p.125562.</a:t>
            </a:r>
          </a:p>
          <a:p>
            <a:pPr marL="457200" marR="0" indent="-457200" algn="just">
              <a:lnSpc>
                <a:spcPct val="15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Wang, S., Hung, K. and Huang, W.J., 2019. Motivations for entrepreneurship in the tourism and hospitality sector: A social cognitive theory perspective.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78</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pp.78-88.</a:t>
            </a:r>
          </a:p>
          <a:p>
            <a:endParaRPr lang="en-US" dirty="0"/>
          </a:p>
        </p:txBody>
      </p:sp>
    </p:spTree>
    <p:extLst>
      <p:ext uri="{BB962C8B-B14F-4D97-AF65-F5344CB8AC3E}">
        <p14:creationId xmlns:p14="http://schemas.microsoft.com/office/powerpoint/2010/main" val="70190605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16</TotalTime>
  <Words>1927</Words>
  <Application>Microsoft Office PowerPoint</Application>
  <PresentationFormat>Widescreen</PresentationFormat>
  <Paragraphs>168</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Parcel</vt:lpstr>
      <vt:lpstr>Conference Presentation</vt:lpstr>
      <vt:lpstr>Introduction</vt:lpstr>
      <vt:lpstr>Literature Review</vt:lpstr>
      <vt:lpstr>Literature Review</vt:lpstr>
      <vt:lpstr>Application to the Hotel and Hospitality Sector </vt:lpstr>
      <vt:lpstr>Industry Responses to Staff Shortages and Critical Reflection on Impact </vt:lpstr>
      <vt:lpstr>Industry Responses to Staff Shortages and Critical Reflection on Impact </vt:lpstr>
      <vt:lpstr>Industry Responses to Staff Shortages and Critical Reflection on Impact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Anamaria Bursuc (2122375)</cp:lastModifiedBy>
  <cp:revision>11</cp:revision>
  <dcterms:created xsi:type="dcterms:W3CDTF">2024-10-29T16:59:30Z</dcterms:created>
  <dcterms:modified xsi:type="dcterms:W3CDTF">2024-11-06T13:04:04Z</dcterms:modified>
</cp:coreProperties>
</file>