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37"/>
  </p:notesMasterIdLst>
  <p:sldIdLst>
    <p:sldId id="256" r:id="rId2"/>
    <p:sldId id="258" r:id="rId3"/>
    <p:sldId id="317" r:id="rId4"/>
    <p:sldId id="319" r:id="rId5"/>
    <p:sldId id="320" r:id="rId6"/>
    <p:sldId id="349" r:id="rId7"/>
    <p:sldId id="323" r:id="rId8"/>
    <p:sldId id="322" r:id="rId9"/>
    <p:sldId id="325" r:id="rId10"/>
    <p:sldId id="329" r:id="rId11"/>
    <p:sldId id="330" r:id="rId12"/>
    <p:sldId id="326" r:id="rId13"/>
    <p:sldId id="334" r:id="rId14"/>
    <p:sldId id="335" r:id="rId15"/>
    <p:sldId id="336" r:id="rId16"/>
    <p:sldId id="337" r:id="rId17"/>
    <p:sldId id="339" r:id="rId18"/>
    <p:sldId id="383" r:id="rId19"/>
    <p:sldId id="341" r:id="rId20"/>
    <p:sldId id="344" r:id="rId21"/>
    <p:sldId id="257" r:id="rId22"/>
    <p:sldId id="261" r:id="rId23"/>
    <p:sldId id="270" r:id="rId24"/>
    <p:sldId id="271" r:id="rId25"/>
    <p:sldId id="272" r:id="rId26"/>
    <p:sldId id="273" r:id="rId27"/>
    <p:sldId id="276" r:id="rId28"/>
    <p:sldId id="274" r:id="rId29"/>
    <p:sldId id="277" r:id="rId30"/>
    <p:sldId id="385" r:id="rId31"/>
    <p:sldId id="275" r:id="rId32"/>
    <p:sldId id="264" r:id="rId33"/>
    <p:sldId id="262" r:id="rId34"/>
    <p:sldId id="263" r:id="rId35"/>
    <p:sldId id="26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79" autoAdjust="0"/>
  </p:normalViewPr>
  <p:slideViewPr>
    <p:cSldViewPr snapToGrid="0">
      <p:cViewPr varScale="1">
        <p:scale>
          <a:sx n="63" d="100"/>
          <a:sy n="63" d="100"/>
        </p:scale>
        <p:origin x="680" y="3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FFAC8BCA-480E-4FAB-B3F5-510C3D74D3DF}"/>
    <pc:docChg chg="custSel addSld delSld modSld sldOrd">
      <pc:chgData name="Deborah Jenkins" userId="3cd02ba5-e528-4585-978d-4fde2b47730a" providerId="ADAL" clId="{FFAC8BCA-480E-4FAB-B3F5-510C3D74D3DF}" dt="2023-12-04T19:36:09.581" v="586" actId="20577"/>
      <pc:docMkLst>
        <pc:docMk/>
      </pc:docMkLst>
      <pc:sldChg chg="modSp mod">
        <pc:chgData name="Deborah Jenkins" userId="3cd02ba5-e528-4585-978d-4fde2b47730a" providerId="ADAL" clId="{FFAC8BCA-480E-4FAB-B3F5-510C3D74D3DF}" dt="2023-12-04T19:09:41.133" v="241" actId="1076"/>
        <pc:sldMkLst>
          <pc:docMk/>
          <pc:sldMk cId="1131857683" sldId="257"/>
        </pc:sldMkLst>
        <pc:spChg chg="mod">
          <ac:chgData name="Deborah Jenkins" userId="3cd02ba5-e528-4585-978d-4fde2b47730a" providerId="ADAL" clId="{FFAC8BCA-480E-4FAB-B3F5-510C3D74D3DF}" dt="2023-12-04T19:09:37.687" v="240" actId="403"/>
          <ac:spMkLst>
            <pc:docMk/>
            <pc:sldMk cId="1131857683" sldId="257"/>
            <ac:spMk id="2" creationId="{9FA5EB61-C25D-BFBF-ACB7-6678D1C950B1}"/>
          </ac:spMkLst>
        </pc:spChg>
        <pc:spChg chg="mod">
          <ac:chgData name="Deborah Jenkins" userId="3cd02ba5-e528-4585-978d-4fde2b47730a" providerId="ADAL" clId="{FFAC8BCA-480E-4FAB-B3F5-510C3D74D3DF}" dt="2023-12-04T19:09:41.133" v="241" actId="1076"/>
          <ac:spMkLst>
            <pc:docMk/>
            <pc:sldMk cId="1131857683" sldId="257"/>
            <ac:spMk id="3" creationId="{047FDA17-19EB-0507-FC8C-E0C9EE5CF0F4}"/>
          </ac:spMkLst>
        </pc:spChg>
      </pc:sldChg>
      <pc:sldChg chg="modSp modAnim">
        <pc:chgData name="Deborah Jenkins" userId="3cd02ba5-e528-4585-978d-4fde2b47730a" providerId="ADAL" clId="{FFAC8BCA-480E-4FAB-B3F5-510C3D74D3DF}" dt="2023-12-04T19:11:20.144" v="257" actId="20577"/>
        <pc:sldMkLst>
          <pc:docMk/>
          <pc:sldMk cId="1038857817" sldId="261"/>
        </pc:sldMkLst>
        <pc:spChg chg="mod">
          <ac:chgData name="Deborah Jenkins" userId="3cd02ba5-e528-4585-978d-4fde2b47730a" providerId="ADAL" clId="{FFAC8BCA-480E-4FAB-B3F5-510C3D74D3DF}" dt="2023-12-04T19:11:20.144" v="257" actId="20577"/>
          <ac:spMkLst>
            <pc:docMk/>
            <pc:sldMk cId="1038857817" sldId="261"/>
            <ac:spMk id="3" creationId="{F521DA38-C36C-3898-804A-42E775352CBE}"/>
          </ac:spMkLst>
        </pc:spChg>
      </pc:sldChg>
      <pc:sldChg chg="modSp mod">
        <pc:chgData name="Deborah Jenkins" userId="3cd02ba5-e528-4585-978d-4fde2b47730a" providerId="ADAL" clId="{FFAC8BCA-480E-4FAB-B3F5-510C3D74D3DF}" dt="2023-12-04T19:22:38.976" v="469" actId="20577"/>
        <pc:sldMkLst>
          <pc:docMk/>
          <pc:sldMk cId="1631237510" sldId="262"/>
        </pc:sldMkLst>
        <pc:spChg chg="mod">
          <ac:chgData name="Deborah Jenkins" userId="3cd02ba5-e528-4585-978d-4fde2b47730a" providerId="ADAL" clId="{FFAC8BCA-480E-4FAB-B3F5-510C3D74D3DF}" dt="2023-12-04T19:22:38.976" v="469" actId="20577"/>
          <ac:spMkLst>
            <pc:docMk/>
            <pc:sldMk cId="1631237510" sldId="262"/>
            <ac:spMk id="3" creationId="{7F84ECB2-275A-1AFC-322E-DEA1B7261588}"/>
          </ac:spMkLst>
        </pc:spChg>
      </pc:sldChg>
      <pc:sldChg chg="modSp mod modAnim">
        <pc:chgData name="Deborah Jenkins" userId="3cd02ba5-e528-4585-978d-4fde2b47730a" providerId="ADAL" clId="{FFAC8BCA-480E-4FAB-B3F5-510C3D74D3DF}" dt="2023-12-04T19:25:31.282" v="495" actId="14100"/>
        <pc:sldMkLst>
          <pc:docMk/>
          <pc:sldMk cId="3616677922" sldId="263"/>
        </pc:sldMkLst>
        <pc:spChg chg="mod">
          <ac:chgData name="Deborah Jenkins" userId="3cd02ba5-e528-4585-978d-4fde2b47730a" providerId="ADAL" clId="{FFAC8BCA-480E-4FAB-B3F5-510C3D74D3DF}" dt="2023-12-04T19:25:21.140" v="494" actId="14100"/>
          <ac:spMkLst>
            <pc:docMk/>
            <pc:sldMk cId="3616677922" sldId="263"/>
            <ac:spMk id="3" creationId="{C6D3C847-9DF5-01F1-30ED-9DB3171D839C}"/>
          </ac:spMkLst>
        </pc:spChg>
        <pc:picChg chg="mod">
          <ac:chgData name="Deborah Jenkins" userId="3cd02ba5-e528-4585-978d-4fde2b47730a" providerId="ADAL" clId="{FFAC8BCA-480E-4FAB-B3F5-510C3D74D3DF}" dt="2023-12-04T19:25:31.282" v="495" actId="14100"/>
          <ac:picMkLst>
            <pc:docMk/>
            <pc:sldMk cId="3616677922" sldId="263"/>
            <ac:picMk id="4" creationId="{A41D5409-FAC0-E893-8487-0A9E6D66C757}"/>
          </ac:picMkLst>
        </pc:picChg>
      </pc:sldChg>
      <pc:sldChg chg="modSp mod ord">
        <pc:chgData name="Deborah Jenkins" userId="3cd02ba5-e528-4585-978d-4fde2b47730a" providerId="ADAL" clId="{FFAC8BCA-480E-4FAB-B3F5-510C3D74D3DF}" dt="2023-12-04T19:26:40.032" v="509" actId="1076"/>
        <pc:sldMkLst>
          <pc:docMk/>
          <pc:sldMk cId="3293661656" sldId="264"/>
        </pc:sldMkLst>
        <pc:spChg chg="mod">
          <ac:chgData name="Deborah Jenkins" userId="3cd02ba5-e528-4585-978d-4fde2b47730a" providerId="ADAL" clId="{FFAC8BCA-480E-4FAB-B3F5-510C3D74D3DF}" dt="2023-12-04T19:26:16.385" v="503" actId="113"/>
          <ac:spMkLst>
            <pc:docMk/>
            <pc:sldMk cId="3293661656" sldId="264"/>
            <ac:spMk id="3" creationId="{620F7A13-0AE7-76DF-E20E-975DB79B139A}"/>
          </ac:spMkLst>
        </pc:spChg>
        <pc:picChg chg="mod">
          <ac:chgData name="Deborah Jenkins" userId="3cd02ba5-e528-4585-978d-4fde2b47730a" providerId="ADAL" clId="{FFAC8BCA-480E-4FAB-B3F5-510C3D74D3DF}" dt="2023-12-04T19:26:40.032" v="509" actId="1076"/>
          <ac:picMkLst>
            <pc:docMk/>
            <pc:sldMk cId="3293661656" sldId="264"/>
            <ac:picMk id="5" creationId="{9BDAD225-9DEF-A134-E5C2-E4BF1C62E94D}"/>
          </ac:picMkLst>
        </pc:picChg>
      </pc:sldChg>
      <pc:sldChg chg="modSp mod">
        <pc:chgData name="Deborah Jenkins" userId="3cd02ba5-e528-4585-978d-4fde2b47730a" providerId="ADAL" clId="{FFAC8BCA-480E-4FAB-B3F5-510C3D74D3DF}" dt="2023-12-04T19:24:56.800" v="490" actId="27636"/>
        <pc:sldMkLst>
          <pc:docMk/>
          <pc:sldMk cId="4266414763" sldId="265"/>
        </pc:sldMkLst>
        <pc:spChg chg="mod">
          <ac:chgData name="Deborah Jenkins" userId="3cd02ba5-e528-4585-978d-4fde2b47730a" providerId="ADAL" clId="{FFAC8BCA-480E-4FAB-B3F5-510C3D74D3DF}" dt="2023-12-04T19:24:43.478" v="484" actId="1076"/>
          <ac:spMkLst>
            <pc:docMk/>
            <pc:sldMk cId="4266414763" sldId="265"/>
            <ac:spMk id="2" creationId="{7C3513DF-CC01-F872-CAE6-9B9C29E055A3}"/>
          </ac:spMkLst>
        </pc:spChg>
        <pc:spChg chg="mod">
          <ac:chgData name="Deborah Jenkins" userId="3cd02ba5-e528-4585-978d-4fde2b47730a" providerId="ADAL" clId="{FFAC8BCA-480E-4FAB-B3F5-510C3D74D3DF}" dt="2023-12-04T19:24:56.800" v="490" actId="27636"/>
          <ac:spMkLst>
            <pc:docMk/>
            <pc:sldMk cId="4266414763" sldId="265"/>
            <ac:spMk id="3" creationId="{978841F0-4955-1B98-E780-B0628B1424C5}"/>
          </ac:spMkLst>
        </pc:spChg>
      </pc:sldChg>
      <pc:sldChg chg="modSp mod">
        <pc:chgData name="Deborah Jenkins" userId="3cd02ba5-e528-4585-978d-4fde2b47730a" providerId="ADAL" clId="{FFAC8BCA-480E-4FAB-B3F5-510C3D74D3DF}" dt="2023-12-04T19:13:17.052" v="283" actId="20577"/>
        <pc:sldMkLst>
          <pc:docMk/>
          <pc:sldMk cId="938018911" sldId="272"/>
        </pc:sldMkLst>
        <pc:spChg chg="mod">
          <ac:chgData name="Deborah Jenkins" userId="3cd02ba5-e528-4585-978d-4fde2b47730a" providerId="ADAL" clId="{FFAC8BCA-480E-4FAB-B3F5-510C3D74D3DF}" dt="2023-12-04T19:11:51.773" v="260" actId="14100"/>
          <ac:spMkLst>
            <pc:docMk/>
            <pc:sldMk cId="938018911" sldId="272"/>
            <ac:spMk id="2" creationId="{AC6F5D03-1BF0-89DA-388B-307EB015652F}"/>
          </ac:spMkLst>
        </pc:spChg>
        <pc:graphicFrameChg chg="mod modGraphic">
          <ac:chgData name="Deborah Jenkins" userId="3cd02ba5-e528-4585-978d-4fde2b47730a" providerId="ADAL" clId="{FFAC8BCA-480E-4FAB-B3F5-510C3D74D3DF}" dt="2023-12-04T19:13:17.052" v="283" actId="20577"/>
          <ac:graphicFrameMkLst>
            <pc:docMk/>
            <pc:sldMk cId="938018911" sldId="272"/>
            <ac:graphicFrameMk id="5" creationId="{404621A4-4302-B217-BA41-16A59C15EB9B}"/>
          </ac:graphicFrameMkLst>
        </pc:graphicFrameChg>
      </pc:sldChg>
      <pc:sldChg chg="modSp mod modAnim">
        <pc:chgData name="Deborah Jenkins" userId="3cd02ba5-e528-4585-978d-4fde2b47730a" providerId="ADAL" clId="{FFAC8BCA-480E-4FAB-B3F5-510C3D74D3DF}" dt="2023-12-04T19:18:39.412" v="387" actId="113"/>
        <pc:sldMkLst>
          <pc:docMk/>
          <pc:sldMk cId="919434484" sldId="273"/>
        </pc:sldMkLst>
        <pc:spChg chg="mod">
          <ac:chgData name="Deborah Jenkins" userId="3cd02ba5-e528-4585-978d-4fde2b47730a" providerId="ADAL" clId="{FFAC8BCA-480E-4FAB-B3F5-510C3D74D3DF}" dt="2023-12-04T19:13:35.599" v="285" actId="14100"/>
          <ac:spMkLst>
            <pc:docMk/>
            <pc:sldMk cId="919434484" sldId="273"/>
            <ac:spMk id="2" creationId="{8BC8B75E-1B45-D64E-53CC-41F231D516DF}"/>
          </ac:spMkLst>
        </pc:spChg>
        <pc:spChg chg="mod">
          <ac:chgData name="Deborah Jenkins" userId="3cd02ba5-e528-4585-978d-4fde2b47730a" providerId="ADAL" clId="{FFAC8BCA-480E-4FAB-B3F5-510C3D74D3DF}" dt="2023-12-04T19:18:39.412" v="387" actId="113"/>
          <ac:spMkLst>
            <pc:docMk/>
            <pc:sldMk cId="919434484" sldId="273"/>
            <ac:spMk id="3" creationId="{C5E28F38-595F-BA91-BD5E-A7D5B69A3855}"/>
          </ac:spMkLst>
        </pc:spChg>
      </pc:sldChg>
      <pc:sldChg chg="modSp mod">
        <pc:chgData name="Deborah Jenkins" userId="3cd02ba5-e528-4585-978d-4fde2b47730a" providerId="ADAL" clId="{FFAC8BCA-480E-4FAB-B3F5-510C3D74D3DF}" dt="2023-12-04T19:17:42.729" v="385" actId="1076"/>
        <pc:sldMkLst>
          <pc:docMk/>
          <pc:sldMk cId="669714298" sldId="274"/>
        </pc:sldMkLst>
        <pc:spChg chg="mod">
          <ac:chgData name="Deborah Jenkins" userId="3cd02ba5-e528-4585-978d-4fde2b47730a" providerId="ADAL" clId="{FFAC8BCA-480E-4FAB-B3F5-510C3D74D3DF}" dt="2023-12-04T19:17:26.631" v="380" actId="403"/>
          <ac:spMkLst>
            <pc:docMk/>
            <pc:sldMk cId="669714298" sldId="274"/>
            <ac:spMk id="2" creationId="{19F4036D-E347-D71A-89F9-64E086182468}"/>
          </ac:spMkLst>
        </pc:spChg>
        <pc:spChg chg="mod">
          <ac:chgData name="Deborah Jenkins" userId="3cd02ba5-e528-4585-978d-4fde2b47730a" providerId="ADAL" clId="{FFAC8BCA-480E-4FAB-B3F5-510C3D74D3DF}" dt="2023-12-04T19:17:35.038" v="383" actId="14100"/>
          <ac:spMkLst>
            <pc:docMk/>
            <pc:sldMk cId="669714298" sldId="274"/>
            <ac:spMk id="12" creationId="{E9CA766C-A534-5112-F829-54C3DEAD4668}"/>
          </ac:spMkLst>
        </pc:spChg>
        <pc:picChg chg="mod">
          <ac:chgData name="Deborah Jenkins" userId="3cd02ba5-e528-4585-978d-4fde2b47730a" providerId="ADAL" clId="{FFAC8BCA-480E-4FAB-B3F5-510C3D74D3DF}" dt="2023-12-04T19:17:42.729" v="385" actId="1076"/>
          <ac:picMkLst>
            <pc:docMk/>
            <pc:sldMk cId="669714298" sldId="274"/>
            <ac:picMk id="13" creationId="{79152E00-BE14-A630-147F-D12CFCD0CBF6}"/>
          </ac:picMkLst>
        </pc:picChg>
      </pc:sldChg>
      <pc:sldChg chg="modSp mod modAnim">
        <pc:chgData name="Deborah Jenkins" userId="3cd02ba5-e528-4585-978d-4fde2b47730a" providerId="ADAL" clId="{FFAC8BCA-480E-4FAB-B3F5-510C3D74D3DF}" dt="2023-12-04T19:21:34.493" v="417" actId="20577"/>
        <pc:sldMkLst>
          <pc:docMk/>
          <pc:sldMk cId="3569940788" sldId="275"/>
        </pc:sldMkLst>
        <pc:spChg chg="mod">
          <ac:chgData name="Deborah Jenkins" userId="3cd02ba5-e528-4585-978d-4fde2b47730a" providerId="ADAL" clId="{FFAC8BCA-480E-4FAB-B3F5-510C3D74D3DF}" dt="2023-12-04T19:21:34.493" v="417" actId="20577"/>
          <ac:spMkLst>
            <pc:docMk/>
            <pc:sldMk cId="3569940788" sldId="275"/>
            <ac:spMk id="3" creationId="{F12E28B1-42E3-DD9E-D26F-7282E42E7BF1}"/>
          </ac:spMkLst>
        </pc:spChg>
      </pc:sldChg>
      <pc:sldChg chg="modSp mod">
        <pc:chgData name="Deborah Jenkins" userId="3cd02ba5-e528-4585-978d-4fde2b47730a" providerId="ADAL" clId="{FFAC8BCA-480E-4FAB-B3F5-510C3D74D3DF}" dt="2023-12-04T19:17:12.479" v="376" actId="5793"/>
        <pc:sldMkLst>
          <pc:docMk/>
          <pc:sldMk cId="2177777306" sldId="276"/>
        </pc:sldMkLst>
        <pc:spChg chg="mod">
          <ac:chgData name="Deborah Jenkins" userId="3cd02ba5-e528-4585-978d-4fde2b47730a" providerId="ADAL" clId="{FFAC8BCA-480E-4FAB-B3F5-510C3D74D3DF}" dt="2023-12-04T19:15:20.558" v="325" actId="27636"/>
          <ac:spMkLst>
            <pc:docMk/>
            <pc:sldMk cId="2177777306" sldId="276"/>
            <ac:spMk id="2" creationId="{B324DA80-0736-2A1F-E7B6-25910EAF7451}"/>
          </ac:spMkLst>
        </pc:spChg>
        <pc:spChg chg="mod">
          <ac:chgData name="Deborah Jenkins" userId="3cd02ba5-e528-4585-978d-4fde2b47730a" providerId="ADAL" clId="{FFAC8BCA-480E-4FAB-B3F5-510C3D74D3DF}" dt="2023-12-04T19:17:12.479" v="376" actId="5793"/>
          <ac:spMkLst>
            <pc:docMk/>
            <pc:sldMk cId="2177777306" sldId="276"/>
            <ac:spMk id="3" creationId="{EEDF399B-7B40-6E73-19F2-C789CB4EF7DA}"/>
          </ac:spMkLst>
        </pc:spChg>
      </pc:sldChg>
      <pc:sldChg chg="modSp mod">
        <pc:chgData name="Deborah Jenkins" userId="3cd02ba5-e528-4585-978d-4fde2b47730a" providerId="ADAL" clId="{FFAC8BCA-480E-4FAB-B3F5-510C3D74D3DF}" dt="2023-12-04T19:34:05.744" v="577"/>
        <pc:sldMkLst>
          <pc:docMk/>
          <pc:sldMk cId="4209169716" sldId="277"/>
        </pc:sldMkLst>
        <pc:spChg chg="mod">
          <ac:chgData name="Deborah Jenkins" userId="3cd02ba5-e528-4585-978d-4fde2b47730a" providerId="ADAL" clId="{FFAC8BCA-480E-4FAB-B3F5-510C3D74D3DF}" dt="2023-12-04T19:20:03.554" v="397" actId="404"/>
          <ac:spMkLst>
            <pc:docMk/>
            <pc:sldMk cId="4209169716" sldId="277"/>
            <ac:spMk id="2" creationId="{EAE648E1-A6EC-86DF-020A-593F677D8FE3}"/>
          </ac:spMkLst>
        </pc:spChg>
        <pc:spChg chg="mod">
          <ac:chgData name="Deborah Jenkins" userId="3cd02ba5-e528-4585-978d-4fde2b47730a" providerId="ADAL" clId="{FFAC8BCA-480E-4FAB-B3F5-510C3D74D3DF}" dt="2023-12-04T19:34:05.744" v="577"/>
          <ac:spMkLst>
            <pc:docMk/>
            <pc:sldMk cId="4209169716" sldId="277"/>
            <ac:spMk id="3" creationId="{675329EC-5901-3752-DB7A-4330F1F09160}"/>
          </ac:spMkLst>
        </pc:spChg>
      </pc:sldChg>
      <pc:sldChg chg="modSp mod">
        <pc:chgData name="Deborah Jenkins" userId="3cd02ba5-e528-4585-978d-4fde2b47730a" providerId="ADAL" clId="{FFAC8BCA-480E-4FAB-B3F5-510C3D74D3DF}" dt="2023-12-04T18:53:41.632" v="14" actId="1076"/>
        <pc:sldMkLst>
          <pc:docMk/>
          <pc:sldMk cId="0" sldId="319"/>
        </pc:sldMkLst>
        <pc:spChg chg="mod">
          <ac:chgData name="Deborah Jenkins" userId="3cd02ba5-e528-4585-978d-4fde2b47730a" providerId="ADAL" clId="{FFAC8BCA-480E-4FAB-B3F5-510C3D74D3DF}" dt="2023-12-04T18:53:41.632" v="14" actId="1076"/>
          <ac:spMkLst>
            <pc:docMk/>
            <pc:sldMk cId="0" sldId="319"/>
            <ac:spMk id="8194" creationId="{E067E2D4-F65D-4FF5-BE3F-C7FA79EB623C}"/>
          </ac:spMkLst>
        </pc:spChg>
        <pc:spChg chg="mod">
          <ac:chgData name="Deborah Jenkins" userId="3cd02ba5-e528-4585-978d-4fde2b47730a" providerId="ADAL" clId="{FFAC8BCA-480E-4FAB-B3F5-510C3D74D3DF}" dt="2023-12-04T18:53:36.163" v="13" actId="20577"/>
          <ac:spMkLst>
            <pc:docMk/>
            <pc:sldMk cId="0" sldId="319"/>
            <ac:spMk id="8196" creationId="{4547DA5B-FDF6-5714-2567-9317142FBD20}"/>
          </ac:spMkLst>
        </pc:spChg>
        <pc:picChg chg="mod">
          <ac:chgData name="Deborah Jenkins" userId="3cd02ba5-e528-4585-978d-4fde2b47730a" providerId="ADAL" clId="{FFAC8BCA-480E-4FAB-B3F5-510C3D74D3DF}" dt="2023-12-04T18:53:24.429" v="8" actId="1076"/>
          <ac:picMkLst>
            <pc:docMk/>
            <pc:sldMk cId="0" sldId="319"/>
            <ac:picMk id="8195" creationId="{7A327B71-5083-ACD6-07F6-C79BC447F58F}"/>
          </ac:picMkLst>
        </pc:picChg>
      </pc:sldChg>
      <pc:sldChg chg="modSp">
        <pc:chgData name="Deborah Jenkins" userId="3cd02ba5-e528-4585-978d-4fde2b47730a" providerId="ADAL" clId="{FFAC8BCA-480E-4FAB-B3F5-510C3D74D3DF}" dt="2023-12-04T18:56:12.713" v="23" actId="14100"/>
        <pc:sldMkLst>
          <pc:docMk/>
          <pc:sldMk cId="0" sldId="322"/>
        </pc:sldMkLst>
        <pc:spChg chg="mod">
          <ac:chgData name="Deborah Jenkins" userId="3cd02ba5-e528-4585-978d-4fde2b47730a" providerId="ADAL" clId="{FFAC8BCA-480E-4FAB-B3F5-510C3D74D3DF}" dt="2023-12-04T18:56:12.713" v="23" actId="14100"/>
          <ac:spMkLst>
            <pc:docMk/>
            <pc:sldMk cId="0" sldId="322"/>
            <ac:spMk id="12292" creationId="{F1CFFB1C-2599-FAED-F0E3-92E8C47EA88E}"/>
          </ac:spMkLst>
        </pc:spChg>
        <pc:spChg chg="mod">
          <ac:chgData name="Deborah Jenkins" userId="3cd02ba5-e528-4585-978d-4fde2b47730a" providerId="ADAL" clId="{FFAC8BCA-480E-4FAB-B3F5-510C3D74D3DF}" dt="2023-12-04T18:56:01.030" v="22" actId="1076"/>
          <ac:spMkLst>
            <pc:docMk/>
            <pc:sldMk cId="0" sldId="322"/>
            <ac:spMk id="12315" creationId="{6C56E2A6-031B-8F50-E334-D1F4FD6F9A88}"/>
          </ac:spMkLst>
        </pc:spChg>
      </pc:sldChg>
      <pc:sldChg chg="modSp mod ord">
        <pc:chgData name="Deborah Jenkins" userId="3cd02ba5-e528-4585-978d-4fde2b47730a" providerId="ADAL" clId="{FFAC8BCA-480E-4FAB-B3F5-510C3D74D3DF}" dt="2023-12-04T18:56:30.637" v="30" actId="14100"/>
        <pc:sldMkLst>
          <pc:docMk/>
          <pc:sldMk cId="0" sldId="323"/>
        </pc:sldMkLst>
        <pc:spChg chg="mod">
          <ac:chgData name="Deborah Jenkins" userId="3cd02ba5-e528-4585-978d-4fde2b47730a" providerId="ADAL" clId="{FFAC8BCA-480E-4FAB-B3F5-510C3D74D3DF}" dt="2023-12-04T18:56:26.718" v="29" actId="403"/>
          <ac:spMkLst>
            <pc:docMk/>
            <pc:sldMk cId="0" sldId="323"/>
            <ac:spMk id="13314" creationId="{64BF8E4A-C12A-949E-6B63-6BFE0C24FECB}"/>
          </ac:spMkLst>
        </pc:spChg>
        <pc:spChg chg="mod">
          <ac:chgData name="Deborah Jenkins" userId="3cd02ba5-e528-4585-978d-4fde2b47730a" providerId="ADAL" clId="{FFAC8BCA-480E-4FAB-B3F5-510C3D74D3DF}" dt="2023-12-04T18:56:30.637" v="30" actId="14100"/>
          <ac:spMkLst>
            <pc:docMk/>
            <pc:sldMk cId="0" sldId="323"/>
            <ac:spMk id="13315" creationId="{CE2A1095-992D-D1A2-329E-504A097A837C}"/>
          </ac:spMkLst>
        </pc:spChg>
      </pc:sldChg>
      <pc:sldChg chg="modSp mod ord modAnim">
        <pc:chgData name="Deborah Jenkins" userId="3cd02ba5-e528-4585-978d-4fde2b47730a" providerId="ADAL" clId="{FFAC8BCA-480E-4FAB-B3F5-510C3D74D3DF}" dt="2023-12-04T19:02:13.528" v="41"/>
        <pc:sldMkLst>
          <pc:docMk/>
          <pc:sldMk cId="0" sldId="325"/>
        </pc:sldMkLst>
        <pc:spChg chg="mod">
          <ac:chgData name="Deborah Jenkins" userId="3cd02ba5-e528-4585-978d-4fde2b47730a" providerId="ADAL" clId="{FFAC8BCA-480E-4FAB-B3F5-510C3D74D3DF}" dt="2023-12-04T19:00:40.699" v="34" actId="5793"/>
          <ac:spMkLst>
            <pc:docMk/>
            <pc:sldMk cId="0" sldId="325"/>
            <ac:spMk id="39939" creationId="{0F75B201-D901-4E3A-3FB7-D5F1CA548D13}"/>
          </ac:spMkLst>
        </pc:spChg>
        <pc:picChg chg="mod">
          <ac:chgData name="Deborah Jenkins" userId="3cd02ba5-e528-4585-978d-4fde2b47730a" providerId="ADAL" clId="{FFAC8BCA-480E-4FAB-B3F5-510C3D74D3DF}" dt="2023-12-04T19:00:07.965" v="32" actId="1076"/>
          <ac:picMkLst>
            <pc:docMk/>
            <pc:sldMk cId="0" sldId="325"/>
            <ac:picMk id="2" creationId="{538A1195-83CF-248E-49B1-B16284FDD5BB}"/>
          </ac:picMkLst>
        </pc:picChg>
      </pc:sldChg>
      <pc:sldChg chg="modSp ord">
        <pc:chgData name="Deborah Jenkins" userId="3cd02ba5-e528-4585-978d-4fde2b47730a" providerId="ADAL" clId="{FFAC8BCA-480E-4FAB-B3F5-510C3D74D3DF}" dt="2023-12-04T19:07:59.519" v="221"/>
        <pc:sldMkLst>
          <pc:docMk/>
          <pc:sldMk cId="0" sldId="326"/>
        </pc:sldMkLst>
        <pc:spChg chg="mod">
          <ac:chgData name="Deborah Jenkins" userId="3cd02ba5-e528-4585-978d-4fde2b47730a" providerId="ADAL" clId="{FFAC8BCA-480E-4FAB-B3F5-510C3D74D3DF}" dt="2023-12-04T19:01:15.919" v="35" actId="1076"/>
          <ac:spMkLst>
            <pc:docMk/>
            <pc:sldMk cId="0" sldId="326"/>
            <ac:spMk id="15364" creationId="{E83C1295-1D00-32B1-258C-D8C1B12EBC3D}"/>
          </ac:spMkLst>
        </pc:spChg>
      </pc:sldChg>
      <pc:sldChg chg="modSp mod">
        <pc:chgData name="Deborah Jenkins" userId="3cd02ba5-e528-4585-978d-4fde2b47730a" providerId="ADAL" clId="{FFAC8BCA-480E-4FAB-B3F5-510C3D74D3DF}" dt="2023-12-04T19:07:47.450" v="219" actId="1076"/>
        <pc:sldMkLst>
          <pc:docMk/>
          <pc:sldMk cId="0" sldId="329"/>
        </pc:sldMkLst>
        <pc:spChg chg="mod">
          <ac:chgData name="Deborah Jenkins" userId="3cd02ba5-e528-4585-978d-4fde2b47730a" providerId="ADAL" clId="{FFAC8BCA-480E-4FAB-B3F5-510C3D74D3DF}" dt="2023-12-04T19:07:40.547" v="217" actId="113"/>
          <ac:spMkLst>
            <pc:docMk/>
            <pc:sldMk cId="0" sldId="329"/>
            <ac:spMk id="16387" creationId="{494C873B-1FC9-E4C5-7EBB-4DCB95C54E97}"/>
          </ac:spMkLst>
        </pc:spChg>
        <pc:spChg chg="mod">
          <ac:chgData name="Deborah Jenkins" userId="3cd02ba5-e528-4585-978d-4fde2b47730a" providerId="ADAL" clId="{FFAC8BCA-480E-4FAB-B3F5-510C3D74D3DF}" dt="2023-12-04T19:07:47.450" v="219" actId="1076"/>
          <ac:spMkLst>
            <pc:docMk/>
            <pc:sldMk cId="0" sldId="329"/>
            <ac:spMk id="16388" creationId="{8EDF8BF9-4D3B-40EF-87D6-7F71541D3A95}"/>
          </ac:spMkLst>
        </pc:spChg>
        <pc:picChg chg="mod">
          <ac:chgData name="Deborah Jenkins" userId="3cd02ba5-e528-4585-978d-4fde2b47730a" providerId="ADAL" clId="{FFAC8BCA-480E-4FAB-B3F5-510C3D74D3DF}" dt="2023-12-04T19:07:44.465" v="218" actId="14100"/>
          <ac:picMkLst>
            <pc:docMk/>
            <pc:sldMk cId="0" sldId="329"/>
            <ac:picMk id="16389" creationId="{935B5F82-51BA-D0AB-48EC-0253D71D3566}"/>
          </ac:picMkLst>
        </pc:picChg>
      </pc:sldChg>
      <pc:sldChg chg="modSp mod ord modAnim">
        <pc:chgData name="Deborah Jenkins" userId="3cd02ba5-e528-4585-978d-4fde2b47730a" providerId="ADAL" clId="{FFAC8BCA-480E-4FAB-B3F5-510C3D74D3DF}" dt="2023-12-04T19:03:57.828" v="56"/>
        <pc:sldMkLst>
          <pc:docMk/>
          <pc:sldMk cId="0" sldId="330"/>
        </pc:sldMkLst>
        <pc:spChg chg="mod">
          <ac:chgData name="Deborah Jenkins" userId="3cd02ba5-e528-4585-978d-4fde2b47730a" providerId="ADAL" clId="{FFAC8BCA-480E-4FAB-B3F5-510C3D74D3DF}" dt="2023-12-04T19:03:40.887" v="53" actId="12"/>
          <ac:spMkLst>
            <pc:docMk/>
            <pc:sldMk cId="0" sldId="330"/>
            <ac:spMk id="5" creationId="{CCA7E837-A131-0FBD-1559-5E4C426651F3}"/>
          </ac:spMkLst>
        </pc:spChg>
        <pc:spChg chg="mod">
          <ac:chgData name="Deborah Jenkins" userId="3cd02ba5-e528-4585-978d-4fde2b47730a" providerId="ADAL" clId="{FFAC8BCA-480E-4FAB-B3F5-510C3D74D3DF}" dt="2023-12-04T19:03:23.181" v="49" actId="1076"/>
          <ac:spMkLst>
            <pc:docMk/>
            <pc:sldMk cId="0" sldId="330"/>
            <ac:spMk id="17411" creationId="{D3C63AE1-AE3C-2DA1-3678-A446FB08DAFB}"/>
          </ac:spMkLst>
        </pc:spChg>
        <pc:picChg chg="mod">
          <ac:chgData name="Deborah Jenkins" userId="3cd02ba5-e528-4585-978d-4fde2b47730a" providerId="ADAL" clId="{FFAC8BCA-480E-4FAB-B3F5-510C3D74D3DF}" dt="2023-12-04T19:03:14.399" v="47" actId="1076"/>
          <ac:picMkLst>
            <pc:docMk/>
            <pc:sldMk cId="0" sldId="330"/>
            <ac:picMk id="86018" creationId="{3BBF3389-DE69-D1AE-D1CD-B44FCB477B36}"/>
          </ac:picMkLst>
        </pc:picChg>
      </pc:sldChg>
      <pc:sldChg chg="modSp ord modAnim">
        <pc:chgData name="Deborah Jenkins" userId="3cd02ba5-e528-4585-978d-4fde2b47730a" providerId="ADAL" clId="{FFAC8BCA-480E-4FAB-B3F5-510C3D74D3DF}" dt="2023-12-04T19:04:22.293" v="61"/>
        <pc:sldMkLst>
          <pc:docMk/>
          <pc:sldMk cId="0" sldId="334"/>
        </pc:sldMkLst>
        <pc:spChg chg="mod">
          <ac:chgData name="Deborah Jenkins" userId="3cd02ba5-e528-4585-978d-4fde2b47730a" providerId="ADAL" clId="{FFAC8BCA-480E-4FAB-B3F5-510C3D74D3DF}" dt="2023-12-04T19:04:11.758" v="59" actId="1076"/>
          <ac:spMkLst>
            <pc:docMk/>
            <pc:sldMk cId="0" sldId="334"/>
            <ac:spMk id="18435" creationId="{DB2413F2-F526-6F0D-076D-51051AFFC7F3}"/>
          </ac:spMkLst>
        </pc:spChg>
      </pc:sldChg>
      <pc:sldChg chg="modSp mod ord">
        <pc:chgData name="Deborah Jenkins" userId="3cd02ba5-e528-4585-978d-4fde2b47730a" providerId="ADAL" clId="{FFAC8BCA-480E-4FAB-B3F5-510C3D74D3DF}" dt="2023-12-04T19:09:03.506" v="236" actId="20577"/>
        <pc:sldMkLst>
          <pc:docMk/>
          <pc:sldMk cId="0" sldId="335"/>
        </pc:sldMkLst>
        <pc:spChg chg="mod">
          <ac:chgData name="Deborah Jenkins" userId="3cd02ba5-e528-4585-978d-4fde2b47730a" providerId="ADAL" clId="{FFAC8BCA-480E-4FAB-B3F5-510C3D74D3DF}" dt="2023-12-04T19:09:03.506" v="236" actId="20577"/>
          <ac:spMkLst>
            <pc:docMk/>
            <pc:sldMk cId="0" sldId="335"/>
            <ac:spMk id="19459" creationId="{02646D12-4812-4805-2E44-D213C56ACA17}"/>
          </ac:spMkLst>
        </pc:spChg>
        <pc:spChg chg="mod">
          <ac:chgData name="Deborah Jenkins" userId="3cd02ba5-e528-4585-978d-4fde2b47730a" providerId="ADAL" clId="{FFAC8BCA-480E-4FAB-B3F5-510C3D74D3DF}" dt="2023-12-04T19:05:48.815" v="174" actId="1076"/>
          <ac:spMkLst>
            <pc:docMk/>
            <pc:sldMk cId="0" sldId="335"/>
            <ac:spMk id="19460" creationId="{34FD92BE-4B64-2ACA-DFA0-6600FC44AA0F}"/>
          </ac:spMkLst>
        </pc:spChg>
      </pc:sldChg>
      <pc:sldChg chg="modSp mod ord modAnim">
        <pc:chgData name="Deborah Jenkins" userId="3cd02ba5-e528-4585-978d-4fde2b47730a" providerId="ADAL" clId="{FFAC8BCA-480E-4FAB-B3F5-510C3D74D3DF}" dt="2023-12-04T19:09:20.395" v="239" actId="1076"/>
        <pc:sldMkLst>
          <pc:docMk/>
          <pc:sldMk cId="0" sldId="336"/>
        </pc:sldMkLst>
        <pc:spChg chg="mod">
          <ac:chgData name="Deborah Jenkins" userId="3cd02ba5-e528-4585-978d-4fde2b47730a" providerId="ADAL" clId="{FFAC8BCA-480E-4FAB-B3F5-510C3D74D3DF}" dt="2023-12-04T19:09:20.395" v="239" actId="1076"/>
          <ac:spMkLst>
            <pc:docMk/>
            <pc:sldMk cId="0" sldId="336"/>
            <ac:spMk id="17411" creationId="{043B2336-13AC-3344-7022-72AB68294ACD}"/>
          </ac:spMkLst>
        </pc:spChg>
        <pc:spChg chg="mod">
          <ac:chgData name="Deborah Jenkins" userId="3cd02ba5-e528-4585-978d-4fde2b47730a" providerId="ADAL" clId="{FFAC8BCA-480E-4FAB-B3F5-510C3D74D3DF}" dt="2023-12-04T19:09:12.561" v="237" actId="113"/>
          <ac:spMkLst>
            <pc:docMk/>
            <pc:sldMk cId="0" sldId="336"/>
            <ac:spMk id="20482" creationId="{56C3FF0E-DACC-22B7-48FD-5258E4956807}"/>
          </ac:spMkLst>
        </pc:spChg>
      </pc:sldChg>
      <pc:sldChg chg="modSp mod ord modAnim">
        <pc:chgData name="Deborah Jenkins" userId="3cd02ba5-e528-4585-978d-4fde2b47730a" providerId="ADAL" clId="{FFAC8BCA-480E-4FAB-B3F5-510C3D74D3DF}" dt="2023-12-04T19:07:06.201" v="213"/>
        <pc:sldMkLst>
          <pc:docMk/>
          <pc:sldMk cId="0" sldId="337"/>
        </pc:sldMkLst>
        <pc:spChg chg="mod">
          <ac:chgData name="Deborah Jenkins" userId="3cd02ba5-e528-4585-978d-4fde2b47730a" providerId="ADAL" clId="{FFAC8BCA-480E-4FAB-B3F5-510C3D74D3DF}" dt="2023-12-04T19:06:53.371" v="211" actId="27636"/>
          <ac:spMkLst>
            <pc:docMk/>
            <pc:sldMk cId="0" sldId="337"/>
            <ac:spMk id="21506" creationId="{9210AC8F-B4BC-425E-4056-82256CA51DE3}"/>
          </ac:spMkLst>
        </pc:spChg>
      </pc:sldChg>
      <pc:sldChg chg="modSp ord">
        <pc:chgData name="Deborah Jenkins" userId="3cd02ba5-e528-4585-978d-4fde2b47730a" providerId="ADAL" clId="{FFAC8BCA-480E-4FAB-B3F5-510C3D74D3DF}" dt="2023-12-04T19:06:27.582" v="208" actId="1076"/>
        <pc:sldMkLst>
          <pc:docMk/>
          <pc:sldMk cId="0" sldId="339"/>
        </pc:sldMkLst>
        <pc:spChg chg="mod">
          <ac:chgData name="Deborah Jenkins" userId="3cd02ba5-e528-4585-978d-4fde2b47730a" providerId="ADAL" clId="{FFAC8BCA-480E-4FAB-B3F5-510C3D74D3DF}" dt="2023-12-04T19:06:27.582" v="208" actId="1076"/>
          <ac:spMkLst>
            <pc:docMk/>
            <pc:sldMk cId="0" sldId="339"/>
            <ac:spMk id="22531" creationId="{A8585B46-B100-1D19-9CF8-105CFA499775}"/>
          </ac:spMkLst>
        </pc:spChg>
      </pc:sldChg>
      <pc:sldChg chg="ord">
        <pc:chgData name="Deborah Jenkins" userId="3cd02ba5-e528-4585-978d-4fde2b47730a" providerId="ADAL" clId="{FFAC8BCA-480E-4FAB-B3F5-510C3D74D3DF}" dt="2023-12-04T19:06:19.394" v="207"/>
        <pc:sldMkLst>
          <pc:docMk/>
          <pc:sldMk cId="0" sldId="341"/>
        </pc:sldMkLst>
      </pc:sldChg>
      <pc:sldChg chg="modSp">
        <pc:chgData name="Deborah Jenkins" userId="3cd02ba5-e528-4585-978d-4fde2b47730a" providerId="ADAL" clId="{FFAC8BCA-480E-4FAB-B3F5-510C3D74D3DF}" dt="2023-12-04T18:55:41.035" v="21" actId="688"/>
        <pc:sldMkLst>
          <pc:docMk/>
          <pc:sldMk cId="0" sldId="349"/>
        </pc:sldMkLst>
        <pc:spChg chg="mod">
          <ac:chgData name="Deborah Jenkins" userId="3cd02ba5-e528-4585-978d-4fde2b47730a" providerId="ADAL" clId="{FFAC8BCA-480E-4FAB-B3F5-510C3D74D3DF}" dt="2023-12-04T18:55:41.035" v="21" actId="688"/>
          <ac:spMkLst>
            <pc:docMk/>
            <pc:sldMk cId="0" sldId="349"/>
            <ac:spMk id="10243" creationId="{79A3A359-64A1-7A78-FB46-B7CBC78CC8F3}"/>
          </ac:spMkLst>
        </pc:spChg>
        <pc:spChg chg="mod">
          <ac:chgData name="Deborah Jenkins" userId="3cd02ba5-e528-4585-978d-4fde2b47730a" providerId="ADAL" clId="{FFAC8BCA-480E-4FAB-B3F5-510C3D74D3DF}" dt="2023-12-04T18:55:41.035" v="21" actId="688"/>
          <ac:spMkLst>
            <pc:docMk/>
            <pc:sldMk cId="0" sldId="349"/>
            <ac:spMk id="10244" creationId="{95435002-E817-AB37-C4AA-64F27CF0EB11}"/>
          </ac:spMkLst>
        </pc:spChg>
        <pc:spChg chg="mod">
          <ac:chgData name="Deborah Jenkins" userId="3cd02ba5-e528-4585-978d-4fde2b47730a" providerId="ADAL" clId="{FFAC8BCA-480E-4FAB-B3F5-510C3D74D3DF}" dt="2023-12-04T18:55:41.035" v="21" actId="688"/>
          <ac:spMkLst>
            <pc:docMk/>
            <pc:sldMk cId="0" sldId="349"/>
            <ac:spMk id="10245" creationId="{C0A611F1-93FB-5C45-8F4C-83CFE7BA411A}"/>
          </ac:spMkLst>
        </pc:spChg>
        <pc:spChg chg="mod">
          <ac:chgData name="Deborah Jenkins" userId="3cd02ba5-e528-4585-978d-4fde2b47730a" providerId="ADAL" clId="{FFAC8BCA-480E-4FAB-B3F5-510C3D74D3DF}" dt="2023-12-04T18:55:41.035" v="21" actId="688"/>
          <ac:spMkLst>
            <pc:docMk/>
            <pc:sldMk cId="0" sldId="349"/>
            <ac:spMk id="10246" creationId="{50BB40EA-50EC-526A-33C3-3D78618FD266}"/>
          </ac:spMkLst>
        </pc:spChg>
        <pc:spChg chg="mod">
          <ac:chgData name="Deborah Jenkins" userId="3cd02ba5-e528-4585-978d-4fde2b47730a" providerId="ADAL" clId="{FFAC8BCA-480E-4FAB-B3F5-510C3D74D3DF}" dt="2023-12-04T18:55:41.035" v="21" actId="688"/>
          <ac:spMkLst>
            <pc:docMk/>
            <pc:sldMk cId="0" sldId="349"/>
            <ac:spMk id="10250" creationId="{EE8F77A9-AE43-7A36-0905-6D2141CD9BAB}"/>
          </ac:spMkLst>
        </pc:spChg>
        <pc:spChg chg="mod">
          <ac:chgData name="Deborah Jenkins" userId="3cd02ba5-e528-4585-978d-4fde2b47730a" providerId="ADAL" clId="{FFAC8BCA-480E-4FAB-B3F5-510C3D74D3DF}" dt="2023-12-04T18:55:41.035" v="21" actId="688"/>
          <ac:spMkLst>
            <pc:docMk/>
            <pc:sldMk cId="0" sldId="349"/>
            <ac:spMk id="10251" creationId="{35D4C571-7FA8-467A-BA06-4FB7B9D269E4}"/>
          </ac:spMkLst>
        </pc:spChg>
        <pc:spChg chg="mod">
          <ac:chgData name="Deborah Jenkins" userId="3cd02ba5-e528-4585-978d-4fde2b47730a" providerId="ADAL" clId="{FFAC8BCA-480E-4FAB-B3F5-510C3D74D3DF}" dt="2023-12-04T18:55:41.035" v="21" actId="688"/>
          <ac:spMkLst>
            <pc:docMk/>
            <pc:sldMk cId="0" sldId="349"/>
            <ac:spMk id="10252" creationId="{AAA01A0F-404C-0C4A-A9E5-A75E6D0D69BC}"/>
          </ac:spMkLst>
        </pc:spChg>
        <pc:spChg chg="mod">
          <ac:chgData name="Deborah Jenkins" userId="3cd02ba5-e528-4585-978d-4fde2b47730a" providerId="ADAL" clId="{FFAC8BCA-480E-4FAB-B3F5-510C3D74D3DF}" dt="2023-12-04T18:55:41.035" v="21" actId="688"/>
          <ac:spMkLst>
            <pc:docMk/>
            <pc:sldMk cId="0" sldId="349"/>
            <ac:spMk id="10253" creationId="{AB71C43C-0127-8961-9A64-4C5CB292B5DC}"/>
          </ac:spMkLst>
        </pc:spChg>
        <pc:spChg chg="mod">
          <ac:chgData name="Deborah Jenkins" userId="3cd02ba5-e528-4585-978d-4fde2b47730a" providerId="ADAL" clId="{FFAC8BCA-480E-4FAB-B3F5-510C3D74D3DF}" dt="2023-12-04T18:55:41.035" v="21" actId="688"/>
          <ac:spMkLst>
            <pc:docMk/>
            <pc:sldMk cId="0" sldId="349"/>
            <ac:spMk id="10254" creationId="{53053D9F-53D0-1FA6-6967-A681E61C5550}"/>
          </ac:spMkLst>
        </pc:spChg>
        <pc:spChg chg="mod">
          <ac:chgData name="Deborah Jenkins" userId="3cd02ba5-e528-4585-978d-4fde2b47730a" providerId="ADAL" clId="{FFAC8BCA-480E-4FAB-B3F5-510C3D74D3DF}" dt="2023-12-04T18:55:41.035" v="21" actId="688"/>
          <ac:spMkLst>
            <pc:docMk/>
            <pc:sldMk cId="0" sldId="349"/>
            <ac:spMk id="10255" creationId="{F38D1594-B7AE-DE0D-67E7-813E0BF153DD}"/>
          </ac:spMkLst>
        </pc:spChg>
        <pc:spChg chg="mod">
          <ac:chgData name="Deborah Jenkins" userId="3cd02ba5-e528-4585-978d-4fde2b47730a" providerId="ADAL" clId="{FFAC8BCA-480E-4FAB-B3F5-510C3D74D3DF}" dt="2023-12-04T18:55:41.035" v="21" actId="688"/>
          <ac:spMkLst>
            <pc:docMk/>
            <pc:sldMk cId="0" sldId="349"/>
            <ac:spMk id="10256" creationId="{B5842E9F-E3B8-0E1D-E04D-AD1CA8B3C146}"/>
          </ac:spMkLst>
        </pc:spChg>
        <pc:spChg chg="mod">
          <ac:chgData name="Deborah Jenkins" userId="3cd02ba5-e528-4585-978d-4fde2b47730a" providerId="ADAL" clId="{FFAC8BCA-480E-4FAB-B3F5-510C3D74D3DF}" dt="2023-12-04T18:55:41.035" v="21" actId="688"/>
          <ac:spMkLst>
            <pc:docMk/>
            <pc:sldMk cId="0" sldId="349"/>
            <ac:spMk id="10257" creationId="{4B480D7A-6534-3E8C-52EF-ECB9974DA03A}"/>
          </ac:spMkLst>
        </pc:spChg>
        <pc:spChg chg="mod">
          <ac:chgData name="Deborah Jenkins" userId="3cd02ba5-e528-4585-978d-4fde2b47730a" providerId="ADAL" clId="{FFAC8BCA-480E-4FAB-B3F5-510C3D74D3DF}" dt="2023-12-04T18:55:41.035" v="21" actId="688"/>
          <ac:spMkLst>
            <pc:docMk/>
            <pc:sldMk cId="0" sldId="349"/>
            <ac:spMk id="10258" creationId="{25102D42-EF0C-39FD-4C7B-2B27A788F2F0}"/>
          </ac:spMkLst>
        </pc:spChg>
        <pc:spChg chg="mod">
          <ac:chgData name="Deborah Jenkins" userId="3cd02ba5-e528-4585-978d-4fde2b47730a" providerId="ADAL" clId="{FFAC8BCA-480E-4FAB-B3F5-510C3D74D3DF}" dt="2023-12-04T18:55:41.035" v="21" actId="688"/>
          <ac:spMkLst>
            <pc:docMk/>
            <pc:sldMk cId="0" sldId="349"/>
            <ac:spMk id="10259" creationId="{A026B20B-0F04-85C6-3160-07A158E48E04}"/>
          </ac:spMkLst>
        </pc:spChg>
        <pc:spChg chg="mod">
          <ac:chgData name="Deborah Jenkins" userId="3cd02ba5-e528-4585-978d-4fde2b47730a" providerId="ADAL" clId="{FFAC8BCA-480E-4FAB-B3F5-510C3D74D3DF}" dt="2023-12-04T18:55:41.035" v="21" actId="688"/>
          <ac:spMkLst>
            <pc:docMk/>
            <pc:sldMk cId="0" sldId="349"/>
            <ac:spMk id="10260" creationId="{8B21976C-C4A6-426D-4070-1A3CAEA68346}"/>
          </ac:spMkLst>
        </pc:spChg>
        <pc:spChg chg="mod">
          <ac:chgData name="Deborah Jenkins" userId="3cd02ba5-e528-4585-978d-4fde2b47730a" providerId="ADAL" clId="{FFAC8BCA-480E-4FAB-B3F5-510C3D74D3DF}" dt="2023-12-04T18:55:41.035" v="21" actId="688"/>
          <ac:spMkLst>
            <pc:docMk/>
            <pc:sldMk cId="0" sldId="349"/>
            <ac:spMk id="10261" creationId="{9FB62C3A-A1CC-18BC-BB80-9C166E1D6E07}"/>
          </ac:spMkLst>
        </pc:spChg>
        <pc:spChg chg="mod">
          <ac:chgData name="Deborah Jenkins" userId="3cd02ba5-e528-4585-978d-4fde2b47730a" providerId="ADAL" clId="{FFAC8BCA-480E-4FAB-B3F5-510C3D74D3DF}" dt="2023-12-04T18:55:41.035" v="21" actId="688"/>
          <ac:spMkLst>
            <pc:docMk/>
            <pc:sldMk cId="0" sldId="349"/>
            <ac:spMk id="10262" creationId="{981BFE47-4D50-4349-D8DE-EEF0963F90F5}"/>
          </ac:spMkLst>
        </pc:spChg>
        <pc:spChg chg="mod">
          <ac:chgData name="Deborah Jenkins" userId="3cd02ba5-e528-4585-978d-4fde2b47730a" providerId="ADAL" clId="{FFAC8BCA-480E-4FAB-B3F5-510C3D74D3DF}" dt="2023-12-04T18:55:11.416" v="16" actId="1076"/>
          <ac:spMkLst>
            <pc:docMk/>
            <pc:sldMk cId="0" sldId="349"/>
            <ac:spMk id="10265" creationId="{606F90C4-CCBF-C900-D861-720655239733}"/>
          </ac:spMkLst>
        </pc:spChg>
        <pc:spChg chg="mod">
          <ac:chgData name="Deborah Jenkins" userId="3cd02ba5-e528-4585-978d-4fde2b47730a" providerId="ADAL" clId="{FFAC8BCA-480E-4FAB-B3F5-510C3D74D3DF}" dt="2023-12-04T18:55:08.285" v="15" actId="1076"/>
          <ac:spMkLst>
            <pc:docMk/>
            <pc:sldMk cId="0" sldId="349"/>
            <ac:spMk id="10266" creationId="{7A4F7172-DFDD-F67D-2B32-20103FFF9116}"/>
          </ac:spMkLst>
        </pc:spChg>
      </pc:sldChg>
      <pc:sldChg chg="modSp mod ord">
        <pc:chgData name="Deborah Jenkins" userId="3cd02ba5-e528-4585-978d-4fde2b47730a" providerId="ADAL" clId="{FFAC8BCA-480E-4FAB-B3F5-510C3D74D3DF}" dt="2023-12-04T19:05:57.484" v="199" actId="20577"/>
        <pc:sldMkLst>
          <pc:docMk/>
          <pc:sldMk cId="0" sldId="383"/>
        </pc:sldMkLst>
        <pc:spChg chg="mod">
          <ac:chgData name="Deborah Jenkins" userId="3cd02ba5-e528-4585-978d-4fde2b47730a" providerId="ADAL" clId="{FFAC8BCA-480E-4FAB-B3F5-510C3D74D3DF}" dt="2023-12-04T19:05:57.484" v="199" actId="20577"/>
          <ac:spMkLst>
            <pc:docMk/>
            <pc:sldMk cId="0" sldId="383"/>
            <ac:spMk id="11267" creationId="{73E719E7-698C-EBD0-DBC2-9CF4A73F022B}"/>
          </ac:spMkLst>
        </pc:spChg>
      </pc:sldChg>
      <pc:sldChg chg="del">
        <pc:chgData name="Deborah Jenkins" userId="3cd02ba5-e528-4585-978d-4fde2b47730a" providerId="ADAL" clId="{FFAC8BCA-480E-4FAB-B3F5-510C3D74D3DF}" dt="2023-12-04T19:24:33.366" v="482" actId="47"/>
        <pc:sldMkLst>
          <pc:docMk/>
          <pc:sldMk cId="851798553" sldId="384"/>
        </pc:sldMkLst>
      </pc:sldChg>
      <pc:sldChg chg="addSp modSp new mod ord">
        <pc:chgData name="Deborah Jenkins" userId="3cd02ba5-e528-4585-978d-4fde2b47730a" providerId="ADAL" clId="{FFAC8BCA-480E-4FAB-B3F5-510C3D74D3DF}" dt="2023-12-04T19:36:09.581" v="586" actId="20577"/>
        <pc:sldMkLst>
          <pc:docMk/>
          <pc:sldMk cId="3802908827" sldId="385"/>
        </pc:sldMkLst>
        <pc:spChg chg="mod">
          <ac:chgData name="Deborah Jenkins" userId="3cd02ba5-e528-4585-978d-4fde2b47730a" providerId="ADAL" clId="{FFAC8BCA-480E-4FAB-B3F5-510C3D74D3DF}" dt="2023-12-04T19:14:37.262" v="294" actId="20577"/>
          <ac:spMkLst>
            <pc:docMk/>
            <pc:sldMk cId="3802908827" sldId="385"/>
            <ac:spMk id="2" creationId="{C996B7F3-2E35-F33A-CA20-5C9CC405DB16}"/>
          </ac:spMkLst>
        </pc:spChg>
        <pc:spChg chg="mod">
          <ac:chgData name="Deborah Jenkins" userId="3cd02ba5-e528-4585-978d-4fde2b47730a" providerId="ADAL" clId="{FFAC8BCA-480E-4FAB-B3F5-510C3D74D3DF}" dt="2023-12-04T19:36:09.581" v="586" actId="20577"/>
          <ac:spMkLst>
            <pc:docMk/>
            <pc:sldMk cId="3802908827" sldId="385"/>
            <ac:spMk id="3" creationId="{31163D47-4B02-3E29-11F2-F412D9915BC8}"/>
          </ac:spMkLst>
        </pc:spChg>
        <pc:picChg chg="add mod">
          <ac:chgData name="Deborah Jenkins" userId="3cd02ba5-e528-4585-978d-4fde2b47730a" providerId="ADAL" clId="{FFAC8BCA-480E-4FAB-B3F5-510C3D74D3DF}" dt="2023-12-04T19:35:17.302" v="581" actId="14100"/>
          <ac:picMkLst>
            <pc:docMk/>
            <pc:sldMk cId="3802908827" sldId="385"/>
            <ac:picMk id="4" creationId="{7A93C9B0-C84D-B946-D5C8-77E8A9E91CD1}"/>
          </ac:picMkLst>
        </pc:picChg>
        <pc:picChg chg="add mod">
          <ac:chgData name="Deborah Jenkins" userId="3cd02ba5-e528-4585-978d-4fde2b47730a" providerId="ADAL" clId="{FFAC8BCA-480E-4FAB-B3F5-510C3D74D3DF}" dt="2023-12-04T19:35:19.573" v="582" actId="1076"/>
          <ac:picMkLst>
            <pc:docMk/>
            <pc:sldMk cId="3802908827" sldId="385"/>
            <ac:picMk id="5" creationId="{21263504-D38D-5BC8-AE13-DB602090520A}"/>
          </ac:picMkLst>
        </pc:picChg>
      </pc:sldChg>
    </pc:docChg>
  </pc:docChgLst>
  <pc:docChgLst>
    <pc:chgData name="Deborah Jenkins" userId="3cd02ba5-e528-4585-978d-4fde2b47730a" providerId="ADAL" clId="{8D541BBE-AE00-4F51-A508-1E6909721050}"/>
    <pc:docChg chg="modSld sldOrd">
      <pc:chgData name="Deborah Jenkins" userId="3cd02ba5-e528-4585-978d-4fde2b47730a" providerId="ADAL" clId="{8D541BBE-AE00-4F51-A508-1E6909721050}" dt="2023-12-05T11:20:49.416" v="1"/>
      <pc:docMkLst>
        <pc:docMk/>
      </pc:docMkLst>
      <pc:sldChg chg="ord">
        <pc:chgData name="Deborah Jenkins" userId="3cd02ba5-e528-4585-978d-4fde2b47730a" providerId="ADAL" clId="{8D541BBE-AE00-4F51-A508-1E6909721050}" dt="2023-12-05T11:20:49.416" v="1"/>
        <pc:sldMkLst>
          <pc:docMk/>
          <pc:sldMk cId="0" sldId="38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44FAF-94AD-43B7-BCF0-21222BFEB8B6}" type="doc">
      <dgm:prSet loTypeId="urn:microsoft.com/office/officeart/2016/7/layout/BasicProcessNew" loCatId="process" qsTypeId="urn:microsoft.com/office/officeart/2005/8/quickstyle/simple1" qsCatId="simple" csTypeId="urn:microsoft.com/office/officeart/2005/8/colors/colorful5" csCatId="colorful" phldr="1"/>
      <dgm:spPr/>
      <dgm:t>
        <a:bodyPr/>
        <a:lstStyle/>
        <a:p>
          <a:endParaRPr lang="en-US"/>
        </a:p>
      </dgm:t>
    </dgm:pt>
    <dgm:pt modelId="{76B0CBE0-03C9-4723-AD88-22F0F8BFEBCC}">
      <dgm:prSet custT="1"/>
      <dgm:spPr/>
      <dgm:t>
        <a:bodyPr/>
        <a:lstStyle/>
        <a:p>
          <a:r>
            <a:rPr lang="en-GB" sz="1800" dirty="0"/>
            <a:t>it’s important to be aware that  </a:t>
          </a:r>
          <a:r>
            <a:rPr lang="en-GB" sz="1800" b="1" dirty="0"/>
            <a:t>evaluation needs to be ongoing </a:t>
          </a:r>
          <a:r>
            <a:rPr lang="en-GB" sz="1800" dirty="0"/>
            <a:t>and be able to explore all stages, as each contributes significantly to the overall success of your event.</a:t>
          </a:r>
          <a:endParaRPr lang="en-US" sz="1800" dirty="0"/>
        </a:p>
      </dgm:t>
    </dgm:pt>
    <dgm:pt modelId="{79E0A49F-403C-451A-AAD9-F6E2DF2232BF}" type="parTrans" cxnId="{A7576FA3-D775-4219-A186-076C4D007BD6}">
      <dgm:prSet/>
      <dgm:spPr/>
      <dgm:t>
        <a:bodyPr/>
        <a:lstStyle/>
        <a:p>
          <a:endParaRPr lang="en-US"/>
        </a:p>
      </dgm:t>
    </dgm:pt>
    <dgm:pt modelId="{69495A8C-58A2-442A-B91C-D83B0012C94F}" type="sibTrans" cxnId="{A7576FA3-D775-4219-A186-076C4D007BD6}">
      <dgm:prSet/>
      <dgm:spPr/>
      <dgm:t>
        <a:bodyPr/>
        <a:lstStyle/>
        <a:p>
          <a:endParaRPr lang="en-US"/>
        </a:p>
      </dgm:t>
    </dgm:pt>
    <dgm:pt modelId="{68F38EA5-A110-49DF-8AB6-DCCABBEF63B6}">
      <dgm:prSet custT="1"/>
      <dgm:spPr/>
      <dgm:t>
        <a:bodyPr/>
        <a:lstStyle/>
        <a:p>
          <a:r>
            <a:rPr lang="en-GB" sz="1800" b="1" dirty="0"/>
            <a:t>Pre-event: </a:t>
          </a:r>
          <a:r>
            <a:rPr lang="en-GB" sz="1800" dirty="0"/>
            <a:t>You can uncover a lot of useful information </a:t>
          </a:r>
          <a:r>
            <a:rPr lang="en-GB" sz="1800" b="1" dirty="0"/>
            <a:t>during event planning, </a:t>
          </a:r>
          <a:r>
            <a:rPr lang="en-GB" sz="1800" dirty="0"/>
            <a:t>making it one of your most important </a:t>
          </a:r>
          <a:r>
            <a:rPr lang="en-GB" sz="1800" b="1" dirty="0"/>
            <a:t>evaluation stages</a:t>
          </a:r>
          <a:r>
            <a:rPr lang="en-GB" sz="1800" dirty="0"/>
            <a:t>. From assessing general levels of interest and things that attendees most want to see and hear about, to more practical areas such as the most popular location and timings for your event.</a:t>
          </a:r>
          <a:endParaRPr lang="en-US" sz="1800" dirty="0"/>
        </a:p>
      </dgm:t>
    </dgm:pt>
    <dgm:pt modelId="{394A7BF8-A6F8-4F6C-9564-CDFDED6EE0DD}" type="parTrans" cxnId="{7F0116B1-4D1F-40DA-B39C-25774C5DBAF1}">
      <dgm:prSet/>
      <dgm:spPr/>
      <dgm:t>
        <a:bodyPr/>
        <a:lstStyle/>
        <a:p>
          <a:endParaRPr lang="en-US"/>
        </a:p>
      </dgm:t>
    </dgm:pt>
    <dgm:pt modelId="{5A1D207A-8B76-4821-9CEE-6B91EE81B0A2}" type="sibTrans" cxnId="{7F0116B1-4D1F-40DA-B39C-25774C5DBAF1}">
      <dgm:prSet/>
      <dgm:spPr/>
      <dgm:t>
        <a:bodyPr/>
        <a:lstStyle/>
        <a:p>
          <a:endParaRPr lang="en-US"/>
        </a:p>
      </dgm:t>
    </dgm:pt>
    <dgm:pt modelId="{12BC9743-729F-4C8F-B74D-BE10C095351F}">
      <dgm:prSet custT="1"/>
      <dgm:spPr/>
      <dgm:t>
        <a:bodyPr/>
        <a:lstStyle/>
        <a:p>
          <a:r>
            <a:rPr lang="en-GB" sz="1600" b="1" dirty="0"/>
            <a:t>Mid-event:</a:t>
          </a:r>
          <a:r>
            <a:rPr lang="en-GB" sz="1600" dirty="0"/>
            <a:t>, it’s  important to be able to </a:t>
          </a:r>
          <a:r>
            <a:rPr lang="en-GB" sz="1600" b="1" dirty="0"/>
            <a:t>monitor what’s working</a:t>
          </a:r>
          <a:r>
            <a:rPr lang="en-GB" sz="1600" dirty="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dirty="0"/>
        </a:p>
      </dgm:t>
    </dgm:pt>
    <dgm:pt modelId="{BA4DB1C2-E954-401E-8EBE-4F241606B4BA}" type="parTrans" cxnId="{B9A09D85-0B87-4EB7-B135-F3DEDEAD7B91}">
      <dgm:prSet/>
      <dgm:spPr/>
      <dgm:t>
        <a:bodyPr/>
        <a:lstStyle/>
        <a:p>
          <a:endParaRPr lang="en-US"/>
        </a:p>
      </dgm:t>
    </dgm:pt>
    <dgm:pt modelId="{79004E78-DC6A-4A3D-B580-D3A2213FD1EC}" type="sibTrans" cxnId="{B9A09D85-0B87-4EB7-B135-F3DEDEAD7B91}">
      <dgm:prSet/>
      <dgm:spPr/>
      <dgm:t>
        <a:bodyPr/>
        <a:lstStyle/>
        <a:p>
          <a:endParaRPr lang="en-US"/>
        </a:p>
      </dgm:t>
    </dgm:pt>
    <dgm:pt modelId="{7D852B1F-B162-4EDF-A8A9-66F6E3872BC8}">
      <dgm:prSet custT="1"/>
      <dgm:spPr/>
      <dgm:t>
        <a:bodyPr/>
        <a:lstStyle/>
        <a:p>
          <a:r>
            <a:rPr lang="en-GB" sz="1800" b="1" dirty="0"/>
            <a:t>Post-event: </a:t>
          </a:r>
          <a:r>
            <a:rPr lang="en-GB" sz="1800" dirty="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800" dirty="0"/>
        </a:p>
      </dgm:t>
    </dgm:pt>
    <dgm:pt modelId="{C96AD798-9AF6-4028-9DD2-2C262C1089B8}" type="parTrans" cxnId="{7DE2C939-3766-4254-9274-4E8FF4B7E7EB}">
      <dgm:prSet/>
      <dgm:spPr/>
      <dgm:t>
        <a:bodyPr/>
        <a:lstStyle/>
        <a:p>
          <a:endParaRPr lang="en-US"/>
        </a:p>
      </dgm:t>
    </dgm:pt>
    <dgm:pt modelId="{AF9DF46C-B8DB-4642-9B6A-CC23868DDBAB}" type="sibTrans" cxnId="{7DE2C939-3766-4254-9274-4E8FF4B7E7EB}">
      <dgm:prSet/>
      <dgm:spPr/>
      <dgm:t>
        <a:bodyPr/>
        <a:lstStyle/>
        <a:p>
          <a:endParaRPr lang="en-US"/>
        </a:p>
      </dgm:t>
    </dgm:pt>
    <dgm:pt modelId="{922552FC-83AA-4CB9-BF13-EAC497BA0638}" type="pres">
      <dgm:prSet presAssocID="{1EC44FAF-94AD-43B7-BCF0-21222BFEB8B6}" presName="Name0" presStyleCnt="0">
        <dgm:presLayoutVars>
          <dgm:dir/>
          <dgm:resizeHandles val="exact"/>
        </dgm:presLayoutVars>
      </dgm:prSet>
      <dgm:spPr/>
    </dgm:pt>
    <dgm:pt modelId="{975F909E-F960-4B3D-A07B-4698ACBE38C9}" type="pres">
      <dgm:prSet presAssocID="{76B0CBE0-03C9-4723-AD88-22F0F8BFEBCC}" presName="node" presStyleLbl="node1" presStyleIdx="0" presStyleCnt="7">
        <dgm:presLayoutVars>
          <dgm:bulletEnabled val="1"/>
        </dgm:presLayoutVars>
      </dgm:prSet>
      <dgm:spPr/>
    </dgm:pt>
    <dgm:pt modelId="{8C118334-F13E-416A-97BA-082E4AA71413}" type="pres">
      <dgm:prSet presAssocID="{69495A8C-58A2-442A-B91C-D83B0012C94F}" presName="sibTransSpacerBeforeConnector" presStyleCnt="0"/>
      <dgm:spPr/>
    </dgm:pt>
    <dgm:pt modelId="{E531D4B3-C38D-4093-AA1B-592783B664C2}" type="pres">
      <dgm:prSet presAssocID="{69495A8C-58A2-442A-B91C-D83B0012C94F}" presName="sibTrans" presStyleLbl="node1" presStyleIdx="1" presStyleCnt="7"/>
      <dgm:spPr/>
    </dgm:pt>
    <dgm:pt modelId="{B02E2CF3-A7C5-4479-B750-190CE64EE954}" type="pres">
      <dgm:prSet presAssocID="{69495A8C-58A2-442A-B91C-D83B0012C94F}" presName="sibTransSpacerAfterConnector" presStyleCnt="0"/>
      <dgm:spPr/>
    </dgm:pt>
    <dgm:pt modelId="{EBEE9E5F-CE7E-4129-8D04-CE4F080A4BD4}" type="pres">
      <dgm:prSet presAssocID="{68F38EA5-A110-49DF-8AB6-DCCABBEF63B6}" presName="node" presStyleLbl="node1" presStyleIdx="2" presStyleCnt="7">
        <dgm:presLayoutVars>
          <dgm:bulletEnabled val="1"/>
        </dgm:presLayoutVars>
      </dgm:prSet>
      <dgm:spPr/>
    </dgm:pt>
    <dgm:pt modelId="{E00CF6F6-5A18-40AC-BF96-74C9EDA86957}" type="pres">
      <dgm:prSet presAssocID="{5A1D207A-8B76-4821-9CEE-6B91EE81B0A2}" presName="sibTransSpacerBeforeConnector" presStyleCnt="0"/>
      <dgm:spPr/>
    </dgm:pt>
    <dgm:pt modelId="{07653D8F-62E9-418E-8E77-1E7475B6933F}" type="pres">
      <dgm:prSet presAssocID="{5A1D207A-8B76-4821-9CEE-6B91EE81B0A2}" presName="sibTrans" presStyleLbl="node1" presStyleIdx="3" presStyleCnt="7"/>
      <dgm:spPr/>
    </dgm:pt>
    <dgm:pt modelId="{848A5107-750E-4DB7-B0BE-43D74634EFC7}" type="pres">
      <dgm:prSet presAssocID="{5A1D207A-8B76-4821-9CEE-6B91EE81B0A2}" presName="sibTransSpacerAfterConnector" presStyleCnt="0"/>
      <dgm:spPr/>
    </dgm:pt>
    <dgm:pt modelId="{6DB87309-5505-4FA9-955F-B47442FF8917}" type="pres">
      <dgm:prSet presAssocID="{12BC9743-729F-4C8F-B74D-BE10C095351F}" presName="node" presStyleLbl="node1" presStyleIdx="4" presStyleCnt="7">
        <dgm:presLayoutVars>
          <dgm:bulletEnabled val="1"/>
        </dgm:presLayoutVars>
      </dgm:prSet>
      <dgm:spPr/>
    </dgm:pt>
    <dgm:pt modelId="{88765CAB-37E4-4390-B735-99922CE67BF5}" type="pres">
      <dgm:prSet presAssocID="{79004E78-DC6A-4A3D-B580-D3A2213FD1EC}" presName="sibTransSpacerBeforeConnector" presStyleCnt="0"/>
      <dgm:spPr/>
    </dgm:pt>
    <dgm:pt modelId="{6B9E45E4-2B65-484B-96FD-4370243CF983}" type="pres">
      <dgm:prSet presAssocID="{79004E78-DC6A-4A3D-B580-D3A2213FD1EC}" presName="sibTrans" presStyleLbl="node1" presStyleIdx="5" presStyleCnt="7"/>
      <dgm:spPr/>
    </dgm:pt>
    <dgm:pt modelId="{4A77B82C-5713-475E-AD3A-EED37AB39596}" type="pres">
      <dgm:prSet presAssocID="{79004E78-DC6A-4A3D-B580-D3A2213FD1EC}" presName="sibTransSpacerAfterConnector" presStyleCnt="0"/>
      <dgm:spPr/>
    </dgm:pt>
    <dgm:pt modelId="{8C4CF8B4-4D81-4390-ABA5-C38ECF3B2AC1}" type="pres">
      <dgm:prSet presAssocID="{7D852B1F-B162-4EDF-A8A9-66F6E3872BC8}" presName="node" presStyleLbl="node1" presStyleIdx="6" presStyleCnt="7">
        <dgm:presLayoutVars>
          <dgm:bulletEnabled val="1"/>
        </dgm:presLayoutVars>
      </dgm:prSet>
      <dgm:spPr/>
    </dgm:pt>
  </dgm:ptLst>
  <dgm:cxnLst>
    <dgm:cxn modelId="{2246B41D-0B63-47A0-BFC6-7D8AE3E53F60}" type="presOf" srcId="{1EC44FAF-94AD-43B7-BCF0-21222BFEB8B6}" destId="{922552FC-83AA-4CB9-BF13-EAC497BA0638}" srcOrd="0" destOrd="0" presId="urn:microsoft.com/office/officeart/2016/7/layout/BasicProcessNew"/>
    <dgm:cxn modelId="{D5634028-0A0F-4A08-836B-283F3047832B}" type="presOf" srcId="{12BC9743-729F-4C8F-B74D-BE10C095351F}" destId="{6DB87309-5505-4FA9-955F-B47442FF8917}" srcOrd="0" destOrd="0" presId="urn:microsoft.com/office/officeart/2016/7/layout/BasicProcessNew"/>
    <dgm:cxn modelId="{CA211E32-13C6-401B-A807-6C0936349647}" type="presOf" srcId="{68F38EA5-A110-49DF-8AB6-DCCABBEF63B6}" destId="{EBEE9E5F-CE7E-4129-8D04-CE4F080A4BD4}" srcOrd="0" destOrd="0" presId="urn:microsoft.com/office/officeart/2016/7/layout/BasicProcessNew"/>
    <dgm:cxn modelId="{7DE2C939-3766-4254-9274-4E8FF4B7E7EB}" srcId="{1EC44FAF-94AD-43B7-BCF0-21222BFEB8B6}" destId="{7D852B1F-B162-4EDF-A8A9-66F6E3872BC8}" srcOrd="3" destOrd="0" parTransId="{C96AD798-9AF6-4028-9DD2-2C262C1089B8}" sibTransId="{AF9DF46C-B8DB-4642-9B6A-CC23868DDBAB}"/>
    <dgm:cxn modelId="{B75FAF5F-F907-4BB6-923C-31299FDED681}" type="presOf" srcId="{5A1D207A-8B76-4821-9CEE-6B91EE81B0A2}" destId="{07653D8F-62E9-418E-8E77-1E7475B6933F}" srcOrd="0" destOrd="0" presId="urn:microsoft.com/office/officeart/2016/7/layout/BasicProcessNew"/>
    <dgm:cxn modelId="{B6E69369-8C71-4715-9929-210C60EE10C5}" type="presOf" srcId="{79004E78-DC6A-4A3D-B580-D3A2213FD1EC}" destId="{6B9E45E4-2B65-484B-96FD-4370243CF983}" srcOrd="0" destOrd="0" presId="urn:microsoft.com/office/officeart/2016/7/layout/BasicProcessNew"/>
    <dgm:cxn modelId="{B9A09D85-0B87-4EB7-B135-F3DEDEAD7B91}" srcId="{1EC44FAF-94AD-43B7-BCF0-21222BFEB8B6}" destId="{12BC9743-729F-4C8F-B74D-BE10C095351F}" srcOrd="2" destOrd="0" parTransId="{BA4DB1C2-E954-401E-8EBE-4F241606B4BA}" sibTransId="{79004E78-DC6A-4A3D-B580-D3A2213FD1EC}"/>
    <dgm:cxn modelId="{A7576FA3-D775-4219-A186-076C4D007BD6}" srcId="{1EC44FAF-94AD-43B7-BCF0-21222BFEB8B6}" destId="{76B0CBE0-03C9-4723-AD88-22F0F8BFEBCC}" srcOrd="0" destOrd="0" parTransId="{79E0A49F-403C-451A-AAD9-F6E2DF2232BF}" sibTransId="{69495A8C-58A2-442A-B91C-D83B0012C94F}"/>
    <dgm:cxn modelId="{7F0116B1-4D1F-40DA-B39C-25774C5DBAF1}" srcId="{1EC44FAF-94AD-43B7-BCF0-21222BFEB8B6}" destId="{68F38EA5-A110-49DF-8AB6-DCCABBEF63B6}" srcOrd="1" destOrd="0" parTransId="{394A7BF8-A6F8-4F6C-9564-CDFDED6EE0DD}" sibTransId="{5A1D207A-8B76-4821-9CEE-6B91EE81B0A2}"/>
    <dgm:cxn modelId="{00F395BC-865C-4B96-8B84-4205F5101372}" type="presOf" srcId="{69495A8C-58A2-442A-B91C-D83B0012C94F}" destId="{E531D4B3-C38D-4093-AA1B-592783B664C2}" srcOrd="0" destOrd="0" presId="urn:microsoft.com/office/officeart/2016/7/layout/BasicProcessNew"/>
    <dgm:cxn modelId="{F2D6CCD3-2EF7-40E1-AAAB-47A8F6335FA1}" type="presOf" srcId="{76B0CBE0-03C9-4723-AD88-22F0F8BFEBCC}" destId="{975F909E-F960-4B3D-A07B-4698ACBE38C9}" srcOrd="0" destOrd="0" presId="urn:microsoft.com/office/officeart/2016/7/layout/BasicProcessNew"/>
    <dgm:cxn modelId="{DB8326F3-2E81-4AFF-A4B7-3B7E97AE35F6}" type="presOf" srcId="{7D852B1F-B162-4EDF-A8A9-66F6E3872BC8}" destId="{8C4CF8B4-4D81-4390-ABA5-C38ECF3B2AC1}" srcOrd="0" destOrd="0" presId="urn:microsoft.com/office/officeart/2016/7/layout/BasicProcessNew"/>
    <dgm:cxn modelId="{4FB5E3C6-DECC-4782-9822-F92BDCC64434}" type="presParOf" srcId="{922552FC-83AA-4CB9-BF13-EAC497BA0638}" destId="{975F909E-F960-4B3D-A07B-4698ACBE38C9}" srcOrd="0" destOrd="0" presId="urn:microsoft.com/office/officeart/2016/7/layout/BasicProcessNew"/>
    <dgm:cxn modelId="{CC8FF240-B166-4489-9231-2D9BB6B8313C}" type="presParOf" srcId="{922552FC-83AA-4CB9-BF13-EAC497BA0638}" destId="{8C118334-F13E-416A-97BA-082E4AA71413}" srcOrd="1" destOrd="0" presId="urn:microsoft.com/office/officeart/2016/7/layout/BasicProcessNew"/>
    <dgm:cxn modelId="{3BC89079-18CB-4325-BC64-88B5A415748B}" type="presParOf" srcId="{922552FC-83AA-4CB9-BF13-EAC497BA0638}" destId="{E531D4B3-C38D-4093-AA1B-592783B664C2}" srcOrd="2" destOrd="0" presId="urn:microsoft.com/office/officeart/2016/7/layout/BasicProcessNew"/>
    <dgm:cxn modelId="{B355EFFE-778B-479A-B718-0E5EB9D6A3A9}" type="presParOf" srcId="{922552FC-83AA-4CB9-BF13-EAC497BA0638}" destId="{B02E2CF3-A7C5-4479-B750-190CE64EE954}" srcOrd="3" destOrd="0" presId="urn:microsoft.com/office/officeart/2016/7/layout/BasicProcessNew"/>
    <dgm:cxn modelId="{CD620060-6E4F-4F90-946B-51BE147B1CF2}" type="presParOf" srcId="{922552FC-83AA-4CB9-BF13-EAC497BA0638}" destId="{EBEE9E5F-CE7E-4129-8D04-CE4F080A4BD4}" srcOrd="4" destOrd="0" presId="urn:microsoft.com/office/officeart/2016/7/layout/BasicProcessNew"/>
    <dgm:cxn modelId="{C69E0F7D-6032-4741-AFFD-AED9FD36819F}" type="presParOf" srcId="{922552FC-83AA-4CB9-BF13-EAC497BA0638}" destId="{E00CF6F6-5A18-40AC-BF96-74C9EDA86957}" srcOrd="5" destOrd="0" presId="urn:microsoft.com/office/officeart/2016/7/layout/BasicProcessNew"/>
    <dgm:cxn modelId="{462D4DF6-61EB-491E-97A9-F76228ABB645}" type="presParOf" srcId="{922552FC-83AA-4CB9-BF13-EAC497BA0638}" destId="{07653D8F-62E9-418E-8E77-1E7475B6933F}" srcOrd="6" destOrd="0" presId="urn:microsoft.com/office/officeart/2016/7/layout/BasicProcessNew"/>
    <dgm:cxn modelId="{B32B83C6-D9D2-4869-B608-5B3B9D7A0197}" type="presParOf" srcId="{922552FC-83AA-4CB9-BF13-EAC497BA0638}" destId="{848A5107-750E-4DB7-B0BE-43D74634EFC7}" srcOrd="7" destOrd="0" presId="urn:microsoft.com/office/officeart/2016/7/layout/BasicProcessNew"/>
    <dgm:cxn modelId="{BADA2891-D1F1-4DC5-B2DB-067CBE489EC9}" type="presParOf" srcId="{922552FC-83AA-4CB9-BF13-EAC497BA0638}" destId="{6DB87309-5505-4FA9-955F-B47442FF8917}" srcOrd="8" destOrd="0" presId="urn:microsoft.com/office/officeart/2016/7/layout/BasicProcessNew"/>
    <dgm:cxn modelId="{B923FC71-947B-41B8-92D5-CC96FD0FD9ED}" type="presParOf" srcId="{922552FC-83AA-4CB9-BF13-EAC497BA0638}" destId="{88765CAB-37E4-4390-B735-99922CE67BF5}" srcOrd="9" destOrd="0" presId="urn:microsoft.com/office/officeart/2016/7/layout/BasicProcessNew"/>
    <dgm:cxn modelId="{C9725397-50FA-4C89-9B1F-87C38C94746E}" type="presParOf" srcId="{922552FC-83AA-4CB9-BF13-EAC497BA0638}" destId="{6B9E45E4-2B65-484B-96FD-4370243CF983}" srcOrd="10" destOrd="0" presId="urn:microsoft.com/office/officeart/2016/7/layout/BasicProcessNew"/>
    <dgm:cxn modelId="{80B6673A-0925-4097-830F-4953AE54EB8A}" type="presParOf" srcId="{922552FC-83AA-4CB9-BF13-EAC497BA0638}" destId="{4A77B82C-5713-475E-AD3A-EED37AB39596}" srcOrd="11" destOrd="0" presId="urn:microsoft.com/office/officeart/2016/7/layout/BasicProcessNew"/>
    <dgm:cxn modelId="{724C2E12-A6F5-4D89-BCD1-4F061FA9610F}" type="presParOf" srcId="{922552FC-83AA-4CB9-BF13-EAC497BA0638}" destId="{8C4CF8B4-4D81-4390-ABA5-C38ECF3B2AC1}"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F909E-F960-4B3D-A07B-4698ACBE38C9}">
      <dsp:nvSpPr>
        <dsp:cNvPr id="0" name=""/>
        <dsp:cNvSpPr/>
      </dsp:nvSpPr>
      <dsp:spPr>
        <a:xfrm>
          <a:off x="2672" y="139829"/>
          <a:ext cx="2410390" cy="46143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kern="1200" dirty="0"/>
            <a:t>it’s important to be aware that  </a:t>
          </a:r>
          <a:r>
            <a:rPr lang="en-GB" sz="1800" b="1" kern="1200" dirty="0"/>
            <a:t>evaluation needs to be ongoing </a:t>
          </a:r>
          <a:r>
            <a:rPr lang="en-GB" sz="1800" kern="1200" dirty="0"/>
            <a:t>and be able to explore all stages, as each contributes significantly to the overall success of your event.</a:t>
          </a:r>
          <a:endParaRPr lang="en-US" sz="1800" kern="1200" dirty="0"/>
        </a:p>
      </dsp:txBody>
      <dsp:txXfrm>
        <a:off x="2672" y="139829"/>
        <a:ext cx="2410390" cy="4614368"/>
      </dsp:txXfrm>
    </dsp:sp>
    <dsp:sp modelId="{E531D4B3-C38D-4093-AA1B-592783B664C2}">
      <dsp:nvSpPr>
        <dsp:cNvPr id="0" name=""/>
        <dsp:cNvSpPr/>
      </dsp:nvSpPr>
      <dsp:spPr>
        <a:xfrm>
          <a:off x="2448738" y="2325514"/>
          <a:ext cx="361558" cy="243000"/>
        </a:xfrm>
        <a:prstGeom prst="rightArrow">
          <a:avLst>
            <a:gd name="adj1" fmla="val 50000"/>
            <a:gd name="adj2" fmla="val 50000"/>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E9E5F-CE7E-4129-8D04-CE4F080A4BD4}">
      <dsp:nvSpPr>
        <dsp:cNvPr id="0" name=""/>
        <dsp:cNvSpPr/>
      </dsp:nvSpPr>
      <dsp:spPr>
        <a:xfrm>
          <a:off x="2845971" y="139829"/>
          <a:ext cx="2410390" cy="4614368"/>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b="1" kern="1200" dirty="0"/>
            <a:t>Pre-event: </a:t>
          </a:r>
          <a:r>
            <a:rPr lang="en-GB" sz="1800" kern="1200" dirty="0"/>
            <a:t>You can uncover a lot of useful information </a:t>
          </a:r>
          <a:r>
            <a:rPr lang="en-GB" sz="1800" b="1" kern="1200" dirty="0"/>
            <a:t>during event planning, </a:t>
          </a:r>
          <a:r>
            <a:rPr lang="en-GB" sz="1800" kern="1200" dirty="0"/>
            <a:t>making it one of your most important </a:t>
          </a:r>
          <a:r>
            <a:rPr lang="en-GB" sz="1800" b="1" kern="1200" dirty="0"/>
            <a:t>evaluation stages</a:t>
          </a:r>
          <a:r>
            <a:rPr lang="en-GB" sz="1800" kern="1200" dirty="0"/>
            <a:t>. From assessing general levels of interest and things that attendees most want to see and hear about, to more practical areas such as the most popular location and timings for your event.</a:t>
          </a:r>
          <a:endParaRPr lang="en-US" sz="1800" kern="1200" dirty="0"/>
        </a:p>
      </dsp:txBody>
      <dsp:txXfrm>
        <a:off x="2845971" y="139829"/>
        <a:ext cx="2410390" cy="4614368"/>
      </dsp:txXfrm>
    </dsp:sp>
    <dsp:sp modelId="{07653D8F-62E9-418E-8E77-1E7475B6933F}">
      <dsp:nvSpPr>
        <dsp:cNvPr id="0" name=""/>
        <dsp:cNvSpPr/>
      </dsp:nvSpPr>
      <dsp:spPr>
        <a:xfrm>
          <a:off x="5292037" y="2325514"/>
          <a:ext cx="361558" cy="243000"/>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87309-5505-4FA9-955F-B47442FF8917}">
      <dsp:nvSpPr>
        <dsp:cNvPr id="0" name=""/>
        <dsp:cNvSpPr/>
      </dsp:nvSpPr>
      <dsp:spPr>
        <a:xfrm>
          <a:off x="5689270" y="139829"/>
          <a:ext cx="2410390" cy="4614368"/>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dirty="0"/>
            <a:t>Mid-event:</a:t>
          </a:r>
          <a:r>
            <a:rPr lang="en-GB" sz="1600" kern="1200" dirty="0"/>
            <a:t>, it’s  important to be able to </a:t>
          </a:r>
          <a:r>
            <a:rPr lang="en-GB" sz="1600" b="1" kern="1200" dirty="0"/>
            <a:t>monitor what’s working</a:t>
          </a:r>
          <a:r>
            <a:rPr lang="en-GB" sz="1600" kern="1200" dirty="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kern="1200" dirty="0"/>
        </a:p>
      </dsp:txBody>
      <dsp:txXfrm>
        <a:off x="5689270" y="139829"/>
        <a:ext cx="2410390" cy="4614368"/>
      </dsp:txXfrm>
    </dsp:sp>
    <dsp:sp modelId="{6B9E45E4-2B65-484B-96FD-4370243CF983}">
      <dsp:nvSpPr>
        <dsp:cNvPr id="0" name=""/>
        <dsp:cNvSpPr/>
      </dsp:nvSpPr>
      <dsp:spPr>
        <a:xfrm>
          <a:off x="8135336" y="2325514"/>
          <a:ext cx="361558" cy="243000"/>
        </a:xfrm>
        <a:prstGeom prst="rightArrow">
          <a:avLst>
            <a:gd name="adj1" fmla="val 50000"/>
            <a:gd name="adj2" fmla="val 50000"/>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4CF8B4-4D81-4390-ABA5-C38ECF3B2AC1}">
      <dsp:nvSpPr>
        <dsp:cNvPr id="0" name=""/>
        <dsp:cNvSpPr/>
      </dsp:nvSpPr>
      <dsp:spPr>
        <a:xfrm>
          <a:off x="8532569" y="139829"/>
          <a:ext cx="2410390" cy="461436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b="1" kern="1200" dirty="0"/>
            <a:t>Post-event: </a:t>
          </a:r>
          <a:r>
            <a:rPr lang="en-GB" sz="1800" kern="1200" dirty="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800" kern="1200" dirty="0"/>
        </a:p>
      </dsp:txBody>
      <dsp:txXfrm>
        <a:off x="8532569" y="139829"/>
        <a:ext cx="2410390" cy="4614368"/>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B5312B-63A6-416D-9B21-2CF9A15E509E}" type="datetimeFigureOut">
              <a:rPr lang="en-GB" smtClean="0"/>
              <a:t>05/12/2023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099E43-BB5C-4D72-ADEE-99C48F608FC9}" type="slidenum">
              <a:rPr lang="en-GB" smtClean="0"/>
              <a:t>‹#›</a:t>
            </a:fld>
            <a:endParaRPr lang="en-GB" dirty="0"/>
          </a:p>
        </p:txBody>
      </p:sp>
    </p:spTree>
    <p:extLst>
      <p:ext uri="{BB962C8B-B14F-4D97-AF65-F5344CB8AC3E}">
        <p14:creationId xmlns:p14="http://schemas.microsoft.com/office/powerpoint/2010/main" val="2464616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FE8DB8B-C143-E877-DA3F-B6B86B2FD9E1}"/>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160781C6-1E86-CA87-25E2-8EFAD462FC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16AE7721-D756-9521-5F54-F3D13F28BE4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6090BDA2-33EA-4F78-9F58-DF5EB52B4822}" type="slidenum">
              <a:rPr lang="en-GB" altLang="en-US"/>
              <a:pPr algn="r" eaLnBrk="1" hangingPunct="1">
                <a:spcBef>
                  <a:spcPct val="0"/>
                </a:spcBef>
              </a:pPr>
              <a:t>3</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25E2AC3F-2086-AD5B-E8AB-610FF484669A}"/>
              </a:ext>
            </a:extLst>
          </p:cNvPr>
          <p:cNvSpPr>
            <a:spLocks noGrp="1" noRot="1" noChangeAspect="1" noTextEdit="1"/>
          </p:cNvSpPr>
          <p:nvPr>
            <p:ph type="sldImg"/>
          </p:nvPr>
        </p:nvSpPr>
        <p:spPr>
          <a:ln/>
        </p:spPr>
      </p:sp>
      <p:sp>
        <p:nvSpPr>
          <p:cNvPr id="30723" name="Notes Placeholder 2">
            <a:extLst>
              <a:ext uri="{FF2B5EF4-FFF2-40B4-BE49-F238E27FC236}">
                <a16:creationId xmlns:a16="http://schemas.microsoft.com/office/drawing/2014/main" id="{CED22041-8008-F571-A20E-EC09D07E5D0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309FFAC0-4C24-4F34-C87D-677E6A2034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7C908D9-8F00-47EA-826F-9D7A541EEE55}" type="slidenum">
              <a:rPr lang="en-GB" altLang="en-US"/>
              <a:pPr>
                <a:spcBef>
                  <a:spcPct val="0"/>
                </a:spcBef>
              </a:pPr>
              <a:t>4</a:t>
            </a:fld>
            <a:endParaRPr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A7B8A755-6373-F0A6-829A-1D9673CD2D00}"/>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E37D517E-A241-F619-39F5-12DB4A41A5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12FE4B81-D2F6-7D43-E66D-CFAE49FEED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15BA2D5-A064-466C-A185-89A90A879DD6}" type="slidenum">
              <a:rPr lang="en-GB" altLang="en-US"/>
              <a:pPr>
                <a:spcBef>
                  <a:spcPct val="0"/>
                </a:spcBef>
              </a:pPr>
              <a:t>5</a:t>
            </a:fld>
            <a:endParaRPr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810C1F57-1D18-CC3C-F323-EDF5EC4D8891}"/>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1761EA29-03E0-2561-9226-ACF8FB01CA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2772" name="Slide Number Placeholder 3">
            <a:extLst>
              <a:ext uri="{FF2B5EF4-FFF2-40B4-BE49-F238E27FC236}">
                <a16:creationId xmlns:a16="http://schemas.microsoft.com/office/drawing/2014/main" id="{4D09C51C-E4C6-A9AC-7105-922F427D87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0BE8E77-07D1-4272-9361-B851C03875E6}" type="slidenum">
              <a:rPr lang="en-GB" altLang="en-US"/>
              <a:pPr>
                <a:spcBef>
                  <a:spcPct val="0"/>
                </a:spcBef>
              </a:pPr>
              <a:t>6</a:t>
            </a:fld>
            <a:endParaRPr lang="en-GB"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8173C385-B2EC-A632-8267-BC214A10631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6C22762-E39A-4290-AA26-BAE42554305A}" type="slidenum">
              <a:rPr lang="en-GB" altLang="en-US"/>
              <a:pPr algn="r" eaLnBrk="1" hangingPunct="1">
                <a:spcBef>
                  <a:spcPct val="0"/>
                </a:spcBef>
              </a:pPr>
              <a:t>7</a:t>
            </a:fld>
            <a:endParaRPr lang="en-GB" altLang="en-US" dirty="0"/>
          </a:p>
        </p:txBody>
      </p:sp>
      <p:sp>
        <p:nvSpPr>
          <p:cNvPr id="34819" name="Rectangle 2">
            <a:extLst>
              <a:ext uri="{FF2B5EF4-FFF2-40B4-BE49-F238E27FC236}">
                <a16:creationId xmlns:a16="http://schemas.microsoft.com/office/drawing/2014/main" id="{F5981248-DCDA-59FE-9628-2FCE556A5A6C}"/>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3596D331-C4EF-984B-18A5-AD36155674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5F21A117-2760-234E-CCAC-C5D05A2D62D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759CD89-1CE7-4394-99C2-9D19847B8CD4}" type="slidenum">
              <a:rPr lang="en-GB" altLang="en-US"/>
              <a:pPr algn="r" eaLnBrk="1" hangingPunct="1">
                <a:spcBef>
                  <a:spcPct val="0"/>
                </a:spcBef>
              </a:pPr>
              <a:t>8</a:t>
            </a:fld>
            <a:endParaRPr lang="en-GB" altLang="en-US" dirty="0"/>
          </a:p>
        </p:txBody>
      </p:sp>
      <p:sp>
        <p:nvSpPr>
          <p:cNvPr id="33795" name="Rectangle 2">
            <a:extLst>
              <a:ext uri="{FF2B5EF4-FFF2-40B4-BE49-F238E27FC236}">
                <a16:creationId xmlns:a16="http://schemas.microsoft.com/office/drawing/2014/main" id="{105E53C0-1D19-62E5-DAAA-EFC9E02062BB}"/>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68DD66D3-F74A-475F-B434-4591EBE78C3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A92D242-03BB-9D3C-27D9-C6C5978D8A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86C02CAF-15DE-3DA4-55A4-5AA8A2D9EE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463FCE17-0B9F-4863-9B65-62D9E04277CF}"/>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ACF7BB8-2E80-410B-B967-40D28856489C}" type="slidenum">
              <a:rPr lang="en-GB" altLang="en-US"/>
              <a:pPr algn="r" eaLnBrk="1" hangingPunct="1">
                <a:spcBef>
                  <a:spcPct val="0"/>
                </a:spcBef>
              </a:pPr>
              <a:t>9</a:t>
            </a:fld>
            <a:endParaRPr lang="en-GB"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F4031035-BA38-3E99-7B63-69AA602C180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9172A748-2D41-44AC-87CB-2DA364D4FCA2}" type="slidenum">
              <a:rPr lang="en-GB" altLang="en-US"/>
              <a:pPr algn="r" eaLnBrk="1" hangingPunct="1">
                <a:spcBef>
                  <a:spcPct val="0"/>
                </a:spcBef>
              </a:pPr>
              <a:t>10</a:t>
            </a:fld>
            <a:endParaRPr lang="en-GB" altLang="en-US" dirty="0"/>
          </a:p>
        </p:txBody>
      </p:sp>
      <p:sp>
        <p:nvSpPr>
          <p:cNvPr id="37891" name="Rectangle 2">
            <a:extLst>
              <a:ext uri="{FF2B5EF4-FFF2-40B4-BE49-F238E27FC236}">
                <a16:creationId xmlns:a16="http://schemas.microsoft.com/office/drawing/2014/main" id="{3EB9F1F4-E53D-80CE-09B3-E5DB7352F6EE}"/>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7CCD396D-0078-BE2B-E379-BE93C63DE0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z="1400" dirty="0">
              <a:solidFill>
                <a:srgbClr val="000066"/>
              </a:solidFill>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C10949D-653A-ED61-DA11-ED60880C0454}"/>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30138327-DCB0-EF9D-9B86-74FE250D2D3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38916" name="Slide Number Placeholder 3">
            <a:extLst>
              <a:ext uri="{FF2B5EF4-FFF2-40B4-BE49-F238E27FC236}">
                <a16:creationId xmlns:a16="http://schemas.microsoft.com/office/drawing/2014/main" id="{BE492D52-EA0D-3316-4E8D-61E0C190634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85F56DB-9CB7-4178-96AF-EFA70A1982C8}" type="slidenum">
              <a:rPr lang="en-GB" altLang="en-US"/>
              <a:pPr algn="r" eaLnBrk="1" hangingPunct="1">
                <a:spcBef>
                  <a:spcPct val="0"/>
                </a:spcBef>
              </a:pPr>
              <a:t>11</a:t>
            </a:fld>
            <a:endParaRPr lang="en-GB"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D14C284-5126-1779-BA7C-9FDAF59CD50F}"/>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D5C900DB-904E-4BB2-A24E-353655D2B9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6868" name="Slide Number Placeholder 3">
            <a:extLst>
              <a:ext uri="{FF2B5EF4-FFF2-40B4-BE49-F238E27FC236}">
                <a16:creationId xmlns:a16="http://schemas.microsoft.com/office/drawing/2014/main" id="{B58C0117-53EC-14C2-7948-F39A729DDC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9D66B7A-DA16-4443-8067-010A4C2FE75C}" type="slidenum">
              <a:rPr lang="en-GB" altLang="en-US"/>
              <a:pPr>
                <a:spcBef>
                  <a:spcPct val="0"/>
                </a:spcBef>
              </a:pPr>
              <a:t>12</a:t>
            </a:fld>
            <a:endParaRPr lang="en-GB"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D26CBE2F-5C3F-462E-EB81-F5B8D522E156}"/>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964B993A-8235-9019-449C-02901B954D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DF042670-1AE0-02AF-EDEE-9BEBF59B52E2}"/>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1FC3341-B812-45FC-B3D4-C09DBB0630E5}" type="slidenum">
              <a:rPr lang="en-GB" altLang="en-US"/>
              <a:pPr algn="r" eaLnBrk="1" hangingPunct="1">
                <a:spcBef>
                  <a:spcPct val="0"/>
                </a:spcBef>
              </a:pPr>
              <a:t>13</a:t>
            </a:fld>
            <a:endParaRPr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1CE114A-69D4-BC3E-F9B8-5BEBE57E113D}"/>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18E4FCCC-7A45-FAD0-24FC-65BAE75C9E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70261F6B-F868-AA9C-3502-DE81CE841BB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2118B30-B530-422E-9222-BC44F5C0874D}" type="slidenum">
              <a:rPr lang="en-GB" altLang="en-US"/>
              <a:pPr algn="r" eaLnBrk="1" hangingPunct="1">
                <a:spcBef>
                  <a:spcPct val="0"/>
                </a:spcBef>
              </a:pPr>
              <a:t>14</a:t>
            </a:fld>
            <a:endParaRPr lang="en-GB"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A4912F1-76C7-5B2E-CD07-7450651F5EC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7162E7D1-B0B0-4E55-893B-23BA2D557B16}" type="slidenum">
              <a:rPr lang="en-GB" altLang="en-US"/>
              <a:pPr algn="r" eaLnBrk="1" hangingPunct="1">
                <a:spcBef>
                  <a:spcPct val="0"/>
                </a:spcBef>
              </a:pPr>
              <a:t>15</a:t>
            </a:fld>
            <a:endParaRPr lang="en-GB" altLang="en-US" dirty="0"/>
          </a:p>
        </p:txBody>
      </p:sp>
      <p:sp>
        <p:nvSpPr>
          <p:cNvPr id="41987" name="Rectangle 2">
            <a:extLst>
              <a:ext uri="{FF2B5EF4-FFF2-40B4-BE49-F238E27FC236}">
                <a16:creationId xmlns:a16="http://schemas.microsoft.com/office/drawing/2014/main" id="{55847912-FCF0-067F-7958-10453DEC683A}"/>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F9FBA9AF-843A-C603-3A10-B9A61758E8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altLang="en-US" sz="800" dirty="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238B7DB3-66DD-3F40-3B5B-6A924A78FCD2}"/>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F5F5FD3D-546D-0519-D005-34AA2726598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8D288B15-BB54-D1D2-D99C-F1D05D03E28F}"/>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CEC8863D-4A1F-419E-BADD-BBA850487F8C}" type="slidenum">
              <a:rPr lang="en-GB" altLang="en-US"/>
              <a:pPr algn="r" eaLnBrk="1" hangingPunct="1">
                <a:spcBef>
                  <a:spcPct val="0"/>
                </a:spcBef>
              </a:pPr>
              <a:t>16</a:t>
            </a:fld>
            <a:endParaRPr lang="en-GB"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58571DED-B4E1-B444-52C3-57A32405E2F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5CDFA74-BF9A-4423-9FB4-C4593EE3AAFD}" type="slidenum">
              <a:rPr lang="en-GB" altLang="en-US"/>
              <a:pPr algn="r" eaLnBrk="1" hangingPunct="1">
                <a:spcBef>
                  <a:spcPct val="0"/>
                </a:spcBef>
              </a:pPr>
              <a:t>17</a:t>
            </a:fld>
            <a:endParaRPr lang="en-GB" altLang="en-US" dirty="0"/>
          </a:p>
        </p:txBody>
      </p:sp>
      <p:sp>
        <p:nvSpPr>
          <p:cNvPr id="44035" name="Rectangle 2">
            <a:extLst>
              <a:ext uri="{FF2B5EF4-FFF2-40B4-BE49-F238E27FC236}">
                <a16:creationId xmlns:a16="http://schemas.microsoft.com/office/drawing/2014/main" id="{CBD100A4-1993-0220-AEB6-999EE4A959C2}"/>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611BCE35-B6E5-EC66-BED3-4812CD9919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65A0722-B315-B9AC-8751-BFA53705EF1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1D5EEBB-1B61-47C2-84D2-1F6518DC7082}" type="slidenum">
              <a:rPr lang="en-GB" altLang="en-US"/>
              <a:pPr algn="r" eaLnBrk="1" hangingPunct="1">
                <a:spcBef>
                  <a:spcPct val="0"/>
                </a:spcBef>
              </a:pPr>
              <a:t>19</a:t>
            </a:fld>
            <a:endParaRPr lang="en-GB" altLang="en-US" dirty="0"/>
          </a:p>
        </p:txBody>
      </p:sp>
      <p:sp>
        <p:nvSpPr>
          <p:cNvPr id="45059" name="Rectangle 2">
            <a:extLst>
              <a:ext uri="{FF2B5EF4-FFF2-40B4-BE49-F238E27FC236}">
                <a16:creationId xmlns:a16="http://schemas.microsoft.com/office/drawing/2014/main" id="{CE9421C6-D4B3-CF0A-EE3D-48ED15087167}"/>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A6BC6E57-EC40-65D9-C083-4BCF25D041C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8743C456-D68B-1D26-1BA3-CE7341CFB8F1}"/>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620F4F1-F047-4840-8799-432109C1277A}" type="slidenum">
              <a:rPr lang="en-GB" altLang="en-US"/>
              <a:pPr algn="r" eaLnBrk="1" hangingPunct="1">
                <a:spcBef>
                  <a:spcPct val="0"/>
                </a:spcBef>
              </a:pPr>
              <a:t>20</a:t>
            </a:fld>
            <a:endParaRPr lang="en-GB" altLang="en-US" dirty="0"/>
          </a:p>
        </p:txBody>
      </p:sp>
      <p:sp>
        <p:nvSpPr>
          <p:cNvPr id="46083" name="Rectangle 2">
            <a:extLst>
              <a:ext uri="{FF2B5EF4-FFF2-40B4-BE49-F238E27FC236}">
                <a16:creationId xmlns:a16="http://schemas.microsoft.com/office/drawing/2014/main" id="{01C7EDCC-087B-3E25-3ABC-31FDE793A426}"/>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280FFB76-CC11-30E4-6E36-4B2206B5B8B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099E43-BB5C-4D72-ADEE-99C48F608FC9}" type="slidenum">
              <a:rPr lang="en-GB" smtClean="0"/>
              <a:t>25</a:t>
            </a:fld>
            <a:endParaRPr lang="en-GB" dirty="0"/>
          </a:p>
        </p:txBody>
      </p:sp>
    </p:spTree>
    <p:extLst>
      <p:ext uri="{BB962C8B-B14F-4D97-AF65-F5344CB8AC3E}">
        <p14:creationId xmlns:p14="http://schemas.microsoft.com/office/powerpoint/2010/main" val="407796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3557160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3595513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3209180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59574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2631142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2964728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3077545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777250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3831009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1647051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E8D360AC-D1F5-42A7-BE0A-CDCA33F82EFE}" type="datetimeFigureOut">
              <a:rPr lang="en-GB" smtClean="0"/>
              <a:t>05/12/2023</a:t>
            </a:fld>
            <a:endParaRPr lang="en-GB"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3DB74065-1DB2-445E-B648-CF6E05AA56EC}" type="slidenum">
              <a:rPr lang="en-GB" smtClean="0"/>
              <a:t>‹#›</a:t>
            </a:fld>
            <a:endParaRPr lang="en-GB" dirty="0"/>
          </a:p>
        </p:txBody>
      </p:sp>
    </p:spTree>
    <p:extLst>
      <p:ext uri="{BB962C8B-B14F-4D97-AF65-F5344CB8AC3E}">
        <p14:creationId xmlns:p14="http://schemas.microsoft.com/office/powerpoint/2010/main" val="5169070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47489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D360AC-D1F5-42A7-BE0A-CDCA33F82EFE}" type="datetimeFigureOut">
              <a:rPr lang="en-GB" smtClean="0"/>
              <a:t>05/12/2023</a:t>
            </a:fld>
            <a:endParaRPr lang="en-GB"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B74065-1DB2-445E-B648-CF6E05AA56EC}" type="slidenum">
              <a:rPr lang="en-GB" smtClean="0"/>
              <a:t>‹#›</a:t>
            </a:fld>
            <a:endParaRPr lang="en-GB" dirty="0"/>
          </a:p>
        </p:txBody>
      </p:sp>
    </p:spTree>
    <p:extLst>
      <p:ext uri="{BB962C8B-B14F-4D97-AF65-F5344CB8AC3E}">
        <p14:creationId xmlns:p14="http://schemas.microsoft.com/office/powerpoint/2010/main" val="3579337882"/>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undabergnow.com/2020/03/16/events-cancelled-due-to-coronavirus-prevention/"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ww.goingonanadventure.co.uk/festival-cancellations-at-a-glanc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www.eventimpacts.com/impact-types/social/content/satisfaction/basic-measures" TargetMode="External"/><Relationship Id="rId5" Type="http://schemas.openxmlformats.org/officeDocument/2006/relationships/hyperlink" Target="https://www.eventimpacts.com/impact-types/attendance/content/measuring-profile" TargetMode="External"/><Relationship Id="rId4" Type="http://schemas.openxmlformats.org/officeDocument/2006/relationships/hyperlink" Target="https://www.eventbrite.co.uk/blog/ways-to-improve-your-event-ds00/"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ideo" Target="https://www.youtube.com/embed/V9b9lmbXqhs?feature=oembed" TargetMode="Externa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3" Type="http://schemas.openxmlformats.org/officeDocument/2006/relationships/hyperlink" Target="https://www.goingonanadventure.co.uk/free-festival-tickets-for-volunteering/"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news.bbc.co.uk/1/hi/scotland/edinburgh_and_east/7534861.st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hotjar.com/blog/post-event-survey-question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meetings.skift.com/30-best-event-survey-questions-steal-now/" TargetMode="Externa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tandfonline.com/doi/full/10.1080/15022250.2021.1877191" TargetMode="External"/><Relationship Id="rId2" Type="http://schemas.openxmlformats.org/officeDocument/2006/relationships/hyperlink" Target="https://www.inwink.com/en/blog/7-ways-measure-event-attendee-satisfa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E79EF-34CE-EF1C-1C4B-E9FCA67AD6B2}"/>
              </a:ext>
            </a:extLst>
          </p:cNvPr>
          <p:cNvSpPr>
            <a:spLocks noGrp="1"/>
          </p:cNvSpPr>
          <p:nvPr>
            <p:ph type="ctrTitle"/>
          </p:nvPr>
        </p:nvSpPr>
        <p:spPr>
          <a:xfrm>
            <a:off x="87887" y="241621"/>
            <a:ext cx="9144000" cy="1800351"/>
          </a:xfrm>
        </p:spPr>
        <p:txBody>
          <a:bodyPr>
            <a:normAutofit/>
          </a:bodyPr>
          <a:lstStyle/>
          <a:p>
            <a:r>
              <a:rPr lang="en-GB" sz="4800" b="1" dirty="0"/>
              <a:t>An introduction to planning and management of events</a:t>
            </a:r>
          </a:p>
        </p:txBody>
      </p:sp>
      <p:sp>
        <p:nvSpPr>
          <p:cNvPr id="3" name="Subtitle 2">
            <a:extLst>
              <a:ext uri="{FF2B5EF4-FFF2-40B4-BE49-F238E27FC236}">
                <a16:creationId xmlns:a16="http://schemas.microsoft.com/office/drawing/2014/main" id="{2092BDCE-F55B-7DAE-9D1C-165633D849A2}"/>
              </a:ext>
            </a:extLst>
          </p:cNvPr>
          <p:cNvSpPr>
            <a:spLocks noGrp="1"/>
          </p:cNvSpPr>
          <p:nvPr>
            <p:ph type="subTitle" idx="1"/>
          </p:nvPr>
        </p:nvSpPr>
        <p:spPr>
          <a:xfrm>
            <a:off x="430086" y="2395927"/>
            <a:ext cx="9144000" cy="1655762"/>
          </a:xfrm>
        </p:spPr>
        <p:txBody>
          <a:bodyPr>
            <a:normAutofit/>
          </a:bodyPr>
          <a:lstStyle/>
          <a:p>
            <a:r>
              <a:rPr lang="en-GB" sz="3600" dirty="0"/>
              <a:t>Week 11</a:t>
            </a:r>
          </a:p>
        </p:txBody>
      </p:sp>
      <p:pic>
        <p:nvPicPr>
          <p:cNvPr id="5" name="Picture 4" descr="A picture containing outdoor, night&#10;&#10;Description automatically generated">
            <a:extLst>
              <a:ext uri="{FF2B5EF4-FFF2-40B4-BE49-F238E27FC236}">
                <a16:creationId xmlns:a16="http://schemas.microsoft.com/office/drawing/2014/main" id="{2E52E4DD-3150-378D-0AB4-E82720EF5F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61532" y="2165390"/>
            <a:ext cx="5321834" cy="3520538"/>
          </a:xfrm>
          <a:prstGeom prst="rect">
            <a:avLst/>
          </a:prstGeom>
        </p:spPr>
      </p:pic>
    </p:spTree>
    <p:extLst>
      <p:ext uri="{BB962C8B-B14F-4D97-AF65-F5344CB8AC3E}">
        <p14:creationId xmlns:p14="http://schemas.microsoft.com/office/powerpoint/2010/main" val="2233180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54E88-267E-349F-1887-ABFB12E2C7A4}"/>
              </a:ext>
            </a:extLst>
          </p:cNvPr>
          <p:cNvSpPr>
            <a:spLocks noGrp="1"/>
          </p:cNvSpPr>
          <p:nvPr>
            <p:ph type="title"/>
          </p:nvPr>
        </p:nvSpPr>
        <p:spPr/>
        <p:txBody>
          <a:bodyPr/>
          <a:lstStyle/>
          <a:p>
            <a:r>
              <a:rPr lang="en-GB" b="1" dirty="0"/>
              <a:t>Events &amp; Tourist Attractions </a:t>
            </a:r>
            <a:br>
              <a:rPr lang="en-GB" b="1" dirty="0"/>
            </a:br>
            <a:endParaRPr lang="en-GB" b="1" dirty="0"/>
          </a:p>
        </p:txBody>
      </p:sp>
      <p:sp>
        <p:nvSpPr>
          <p:cNvPr id="3" name="Content Placeholder 2">
            <a:extLst>
              <a:ext uri="{FF2B5EF4-FFF2-40B4-BE49-F238E27FC236}">
                <a16:creationId xmlns:a16="http://schemas.microsoft.com/office/drawing/2014/main" id="{3A87D93F-1D9E-E03E-B20A-67C0CFD38B4B}"/>
              </a:ext>
            </a:extLst>
          </p:cNvPr>
          <p:cNvSpPr>
            <a:spLocks noGrp="1"/>
          </p:cNvSpPr>
          <p:nvPr>
            <p:ph idx="1"/>
          </p:nvPr>
        </p:nvSpPr>
        <p:spPr>
          <a:xfrm>
            <a:off x="479172" y="1331961"/>
            <a:ext cx="10515600" cy="4351338"/>
          </a:xfrm>
        </p:spPr>
        <p:txBody>
          <a:bodyPr/>
          <a:lstStyle/>
          <a:p>
            <a:r>
              <a:rPr lang="en-GB" dirty="0"/>
              <a:t>Lets discuss the Liberty Stadium events &amp; Penderyn attraction</a:t>
            </a:r>
          </a:p>
          <a:p>
            <a:r>
              <a:rPr lang="en-GB" dirty="0"/>
              <a:t>What did you observe</a:t>
            </a:r>
          </a:p>
          <a:p>
            <a:r>
              <a:rPr lang="en-GB" dirty="0"/>
              <a:t>What did you consider</a:t>
            </a:r>
          </a:p>
          <a:p>
            <a:r>
              <a:rPr lang="en-GB" dirty="0"/>
              <a:t>What did you think as a customer </a:t>
            </a:r>
          </a:p>
          <a:p>
            <a:pPr marL="0" indent="0">
              <a:buNone/>
            </a:pPr>
            <a:endParaRPr lang="en-GB" dirty="0"/>
          </a:p>
          <a:p>
            <a:endParaRPr lang="en-GB" dirty="0"/>
          </a:p>
        </p:txBody>
      </p:sp>
      <p:pic>
        <p:nvPicPr>
          <p:cNvPr id="4" name="Picture 3">
            <a:extLst>
              <a:ext uri="{FF2B5EF4-FFF2-40B4-BE49-F238E27FC236}">
                <a16:creationId xmlns:a16="http://schemas.microsoft.com/office/drawing/2014/main" id="{E5D846BB-F82D-0576-DA62-BD861F5AD425}"/>
              </a:ext>
            </a:extLst>
          </p:cNvPr>
          <p:cNvPicPr>
            <a:picLocks noChangeAspect="1"/>
          </p:cNvPicPr>
          <p:nvPr/>
        </p:nvPicPr>
        <p:blipFill>
          <a:blip r:embed="rId2"/>
          <a:stretch>
            <a:fillRect/>
          </a:stretch>
        </p:blipFill>
        <p:spPr>
          <a:xfrm>
            <a:off x="2335213" y="3259917"/>
            <a:ext cx="7521574" cy="3232958"/>
          </a:xfrm>
          <a:prstGeom prst="rect">
            <a:avLst/>
          </a:prstGeom>
        </p:spPr>
      </p:pic>
    </p:spTree>
    <p:extLst>
      <p:ext uri="{BB962C8B-B14F-4D97-AF65-F5344CB8AC3E}">
        <p14:creationId xmlns:p14="http://schemas.microsoft.com/office/powerpoint/2010/main" val="2641035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E868776-74A2-A928-7AAA-6B963FB0692F}"/>
              </a:ext>
            </a:extLst>
          </p:cNvPr>
          <p:cNvSpPr>
            <a:spLocks noGrp="1" noChangeArrowheads="1"/>
          </p:cNvSpPr>
          <p:nvPr>
            <p:ph type="title" idx="4294967295"/>
          </p:nvPr>
        </p:nvSpPr>
        <p:spPr>
          <a:xfrm>
            <a:off x="0" y="90488"/>
            <a:ext cx="10515600" cy="885825"/>
          </a:xfrm>
        </p:spPr>
        <p:txBody>
          <a:bodyPr>
            <a:normAutofit/>
          </a:bodyPr>
          <a:lstStyle/>
          <a:p>
            <a:pPr eaLnBrk="1" hangingPunct="1"/>
            <a:r>
              <a:rPr lang="en-GB" altLang="en-US" sz="4000" b="1" dirty="0"/>
              <a:t>Planning Events</a:t>
            </a:r>
          </a:p>
        </p:txBody>
      </p:sp>
      <p:sp>
        <p:nvSpPr>
          <p:cNvPr id="54275" name="Rectangle 3">
            <a:extLst>
              <a:ext uri="{FF2B5EF4-FFF2-40B4-BE49-F238E27FC236}">
                <a16:creationId xmlns:a16="http://schemas.microsoft.com/office/drawing/2014/main" id="{9AB74082-C7C1-BE46-3161-33472E752453}"/>
              </a:ext>
            </a:extLst>
          </p:cNvPr>
          <p:cNvSpPr>
            <a:spLocks noGrp="1" noChangeArrowheads="1"/>
          </p:cNvSpPr>
          <p:nvPr>
            <p:ph idx="4294967295"/>
          </p:nvPr>
        </p:nvSpPr>
        <p:spPr>
          <a:xfrm>
            <a:off x="0" y="1252538"/>
            <a:ext cx="8229600" cy="4911725"/>
          </a:xfrm>
        </p:spPr>
        <p:txBody>
          <a:bodyPr/>
          <a:lstStyle/>
          <a:p>
            <a:pPr eaLnBrk="1" hangingPunct="1">
              <a:lnSpc>
                <a:spcPct val="100000"/>
              </a:lnSpc>
            </a:pPr>
            <a:r>
              <a:rPr lang="en-GB" altLang="en-US" sz="2800" i="1" dirty="0">
                <a:cs typeface="Arial" panose="020B0604020202020204" pitchFamily="34" charset="0"/>
              </a:rPr>
              <a:t>What is planning?</a:t>
            </a:r>
          </a:p>
          <a:p>
            <a:pPr eaLnBrk="1" hangingPunct="1">
              <a:lnSpc>
                <a:spcPct val="100000"/>
              </a:lnSpc>
              <a:buFont typeface="Wingdings" panose="05000000000000000000" pitchFamily="2" charset="2"/>
              <a:buNone/>
            </a:pPr>
            <a:r>
              <a:rPr lang="en-GB" altLang="en-US" sz="2800" dirty="0">
                <a:cs typeface="Arial" panose="020B0604020202020204" pitchFamily="34" charset="0"/>
              </a:rPr>
              <a:t>	“The planning process is concerned with the ends and the means to achieve those ends.” (Bowdin, G. et al, 2001) </a:t>
            </a:r>
          </a:p>
          <a:p>
            <a:pPr eaLnBrk="1" hangingPunct="1">
              <a:lnSpc>
                <a:spcPct val="100000"/>
              </a:lnSpc>
              <a:buFont typeface="Wingdings" panose="05000000000000000000" pitchFamily="2" charset="2"/>
              <a:buNone/>
            </a:pPr>
            <a:endParaRPr lang="en-GB" altLang="en-US" sz="2800" dirty="0">
              <a:cs typeface="Arial" panose="020B0604020202020204" pitchFamily="34" charset="0"/>
            </a:endParaRPr>
          </a:p>
          <a:p>
            <a:pPr eaLnBrk="1" hangingPunct="1">
              <a:lnSpc>
                <a:spcPct val="100000"/>
              </a:lnSpc>
            </a:pPr>
            <a:r>
              <a:rPr lang="en-GB" altLang="en-US" sz="2800" i="1" dirty="0">
                <a:cs typeface="Arial" panose="020B0604020202020204" pitchFamily="34" charset="0"/>
              </a:rPr>
              <a:t>Why do events need to be planned?</a:t>
            </a:r>
          </a:p>
          <a:p>
            <a:pPr eaLnBrk="1" hangingPunct="1">
              <a:lnSpc>
                <a:spcPct val="100000"/>
              </a:lnSpc>
              <a:buFont typeface="Wingdings" panose="05000000000000000000" pitchFamily="2" charset="2"/>
              <a:buNone/>
            </a:pPr>
            <a:r>
              <a:rPr lang="en-GB" altLang="en-US" sz="2800" dirty="0">
                <a:cs typeface="Arial" panose="020B0604020202020204" pitchFamily="34" charset="0"/>
              </a:rPr>
              <a:t>	“Without planning it is possible that the finished product will disappoint not only the intended audience, but also the organising bodies themselves.”</a:t>
            </a:r>
          </a:p>
          <a:p>
            <a:pPr eaLnBrk="1" hangingPunct="1">
              <a:lnSpc>
                <a:spcPct val="70000"/>
              </a:lnSpc>
              <a:buFont typeface="Wingdings" panose="05000000000000000000" pitchFamily="2" charset="2"/>
              <a:buNone/>
            </a:pPr>
            <a:endParaRPr lang="en-GB" altLang="en-US" sz="3600" dirty="0"/>
          </a:p>
          <a:p>
            <a:pPr eaLnBrk="1" hangingPunct="1">
              <a:lnSpc>
                <a:spcPct val="70000"/>
              </a:lnSpc>
              <a:buFont typeface="Monotype Sorts" pitchFamily="2" charset="2"/>
              <a:buNone/>
            </a:pPr>
            <a:endParaRPr lang="en-GB" altLang="en-US" sz="3600" dirty="0"/>
          </a:p>
          <a:p>
            <a:pPr eaLnBrk="1" hangingPunct="1">
              <a:lnSpc>
                <a:spcPct val="70000"/>
              </a:lnSpc>
              <a:buFont typeface="Wingdings" panose="05000000000000000000" pitchFamily="2" charset="2"/>
              <a:buNone/>
            </a:pPr>
            <a:endParaRPr lang="en-GB" altLang="en-US" sz="3000" dirty="0"/>
          </a:p>
        </p:txBody>
      </p:sp>
      <p:pic>
        <p:nvPicPr>
          <p:cNvPr id="2" name="Picture 1">
            <a:extLst>
              <a:ext uri="{FF2B5EF4-FFF2-40B4-BE49-F238E27FC236}">
                <a16:creationId xmlns:a16="http://schemas.microsoft.com/office/drawing/2014/main" id="{ECB9E8EF-6B1A-2A98-2177-4F9159F9064A}"/>
              </a:ext>
            </a:extLst>
          </p:cNvPr>
          <p:cNvPicPr>
            <a:picLocks noChangeAspect="1"/>
          </p:cNvPicPr>
          <p:nvPr/>
        </p:nvPicPr>
        <p:blipFill>
          <a:blip r:embed="rId3"/>
          <a:stretch>
            <a:fillRect/>
          </a:stretch>
        </p:blipFill>
        <p:spPr>
          <a:xfrm>
            <a:off x="8624469" y="1576358"/>
            <a:ext cx="2829330" cy="400260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 calcmode="lin" valueType="num">
                                      <p:cBhvr additive="base">
                                        <p:cTn id="7" dur="1000" fill="hold"/>
                                        <p:tgtEl>
                                          <p:spTgt spid="54275">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5427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anim calcmode="lin" valueType="num">
                                      <p:cBhvr additive="base">
                                        <p:cTn id="11" dur="1000" fill="hold"/>
                                        <p:tgtEl>
                                          <p:spTgt spid="54275">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542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54275">
                                            <p:txEl>
                                              <p:pRg st="3" end="3"/>
                                            </p:txEl>
                                          </p:spTgt>
                                        </p:tgtEl>
                                        <p:attrNameLst>
                                          <p:attrName>style.visibility</p:attrName>
                                        </p:attrNameLst>
                                      </p:cBhvr>
                                      <p:to>
                                        <p:strVal val="visible"/>
                                      </p:to>
                                    </p:set>
                                    <p:anim calcmode="lin" valueType="num">
                                      <p:cBhvr additive="base">
                                        <p:cTn id="17" dur="1000" fill="hold"/>
                                        <p:tgtEl>
                                          <p:spTgt spid="54275">
                                            <p:txEl>
                                              <p:pRg st="3" end="3"/>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54275">
                                            <p:txEl>
                                              <p:pRg st="3" end="3"/>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54275">
                                            <p:txEl>
                                              <p:pRg st="4" end="4"/>
                                            </p:txEl>
                                          </p:spTgt>
                                        </p:tgtEl>
                                        <p:attrNameLst>
                                          <p:attrName>style.visibility</p:attrName>
                                        </p:attrNameLst>
                                      </p:cBhvr>
                                      <p:to>
                                        <p:strVal val="visible"/>
                                      </p:to>
                                    </p:set>
                                    <p:anim calcmode="lin" valueType="num">
                                      <p:cBhvr additive="base">
                                        <p:cTn id="21" dur="1000" fill="hold"/>
                                        <p:tgtEl>
                                          <p:spTgt spid="54275">
                                            <p:txEl>
                                              <p:pRg st="4" end="4"/>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5427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067E2D4-F65D-4FF5-BE3F-C7FA79EB623C}"/>
              </a:ext>
            </a:extLst>
          </p:cNvPr>
          <p:cNvSpPr>
            <a:spLocks noGrp="1" noChangeArrowheads="1"/>
          </p:cNvSpPr>
          <p:nvPr>
            <p:ph type="title" idx="4294967295"/>
          </p:nvPr>
        </p:nvSpPr>
        <p:spPr>
          <a:xfrm>
            <a:off x="0" y="0"/>
            <a:ext cx="8172450" cy="1298575"/>
          </a:xfrm>
        </p:spPr>
        <p:txBody>
          <a:bodyPr/>
          <a:lstStyle/>
          <a:p>
            <a:pPr eaLnBrk="1" hangingPunct="1"/>
            <a:r>
              <a:rPr lang="en-GB" altLang="en-US" dirty="0"/>
              <a:t>Others may be unavoidable….</a:t>
            </a:r>
            <a:br>
              <a:rPr lang="en-GB" altLang="en-US" sz="3200" dirty="0"/>
            </a:br>
            <a:endParaRPr lang="en-GB" altLang="en-US" sz="3200" dirty="0"/>
          </a:p>
        </p:txBody>
      </p:sp>
      <p:pic>
        <p:nvPicPr>
          <p:cNvPr id="8195" name="Picture 5" descr="vancouver no snow">
            <a:extLst>
              <a:ext uri="{FF2B5EF4-FFF2-40B4-BE49-F238E27FC236}">
                <a16:creationId xmlns:a16="http://schemas.microsoft.com/office/drawing/2014/main" id="{7A327B71-5083-ACD6-07F6-C79BC447F5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5110" y="457055"/>
            <a:ext cx="4866757" cy="2920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Rectangle 6">
            <a:extLst>
              <a:ext uri="{FF2B5EF4-FFF2-40B4-BE49-F238E27FC236}">
                <a16:creationId xmlns:a16="http://schemas.microsoft.com/office/drawing/2014/main" id="{4547DA5B-FDF6-5714-2567-9317142FBD20}"/>
              </a:ext>
            </a:extLst>
          </p:cNvPr>
          <p:cNvSpPr>
            <a:spLocks noChangeArrowheads="1"/>
          </p:cNvSpPr>
          <p:nvPr/>
        </p:nvSpPr>
        <p:spPr bwMode="auto">
          <a:xfrm>
            <a:off x="36512" y="1086542"/>
            <a:ext cx="6914050"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2000" dirty="0">
                <a:latin typeface="Arial" panose="020B0604020202020204" pitchFamily="34" charset="0"/>
              </a:rPr>
              <a:t>‘Canada's mild climate leaves Winter Olympics short of snow’</a:t>
            </a:r>
          </a:p>
          <a:p>
            <a:pPr algn="ctr" eaLnBrk="1" hangingPunct="1">
              <a:spcBef>
                <a:spcPct val="0"/>
              </a:spcBef>
              <a:buClrTx/>
              <a:buSzTx/>
              <a:buFontTx/>
              <a:buNone/>
            </a:pPr>
            <a:r>
              <a:rPr kumimoji="0" lang="en-GB" altLang="en-US" sz="2000" b="0" dirty="0">
                <a:latin typeface="Arial" panose="020B0604020202020204" pitchFamily="34" charset="0"/>
              </a:rPr>
              <a:t>Organisers in Vancouver having to shovel snow to the slopes</a:t>
            </a:r>
          </a:p>
          <a:p>
            <a:pPr algn="ctr" eaLnBrk="1" hangingPunct="1">
              <a:spcBef>
                <a:spcPct val="0"/>
              </a:spcBef>
              <a:buClrTx/>
              <a:buSzTx/>
              <a:buFontTx/>
              <a:buNone/>
            </a:pPr>
            <a:r>
              <a:rPr kumimoji="0" lang="en-GB" altLang="en-US" sz="2000" b="0" dirty="0">
                <a:latin typeface="Arial" panose="020B0604020202020204" pitchFamily="34" charset="0"/>
              </a:rPr>
              <a:t>January temperatures in host city were warmest on record </a:t>
            </a:r>
          </a:p>
          <a:p>
            <a:pPr algn="ctr" eaLnBrk="1" hangingPunct="1">
              <a:spcBef>
                <a:spcPct val="0"/>
              </a:spcBef>
              <a:buClrTx/>
              <a:buSzTx/>
              <a:buFontTx/>
              <a:buNone/>
            </a:pPr>
            <a:r>
              <a:rPr kumimoji="0" lang="en-GB" altLang="en-US" sz="2000" dirty="0">
                <a:latin typeface="Arial" panose="020B0604020202020204" pitchFamily="34" charset="0"/>
              </a:rPr>
              <a:t>(The Guardian Feb 2010)</a:t>
            </a:r>
          </a:p>
          <a:p>
            <a:pPr algn="ctr" eaLnBrk="1" hangingPunct="1">
              <a:spcBef>
                <a:spcPct val="0"/>
              </a:spcBef>
              <a:buClrTx/>
              <a:buSzTx/>
              <a:buFontTx/>
              <a:buNone/>
            </a:pPr>
            <a:endParaRPr kumimoji="0" lang="en-GB" altLang="en-US" sz="2000" dirty="0">
              <a:latin typeface="Arial" panose="020B0604020202020204" pitchFamily="34" charset="0"/>
            </a:endParaRPr>
          </a:p>
          <a:p>
            <a:pPr algn="ctr" eaLnBrk="1" hangingPunct="1">
              <a:spcBef>
                <a:spcPct val="0"/>
              </a:spcBef>
              <a:buClrTx/>
              <a:buSzTx/>
              <a:buFontTx/>
              <a:buNone/>
            </a:pPr>
            <a:endParaRPr kumimoji="0" lang="en-GB" altLang="en-US" sz="2000" dirty="0">
              <a:latin typeface="Arial" panose="020B0604020202020204" pitchFamily="34" charset="0"/>
            </a:endParaRPr>
          </a:p>
          <a:p>
            <a:pPr algn="ctr" eaLnBrk="1" hangingPunct="1">
              <a:spcBef>
                <a:spcPct val="0"/>
              </a:spcBef>
              <a:buClrTx/>
              <a:buSzTx/>
              <a:buFontTx/>
              <a:buNone/>
            </a:pPr>
            <a:endParaRPr kumimoji="0" lang="en-GB" altLang="en-US" sz="2000" dirty="0">
              <a:latin typeface="Arial" panose="020B0604020202020204" pitchFamily="34" charset="0"/>
            </a:endParaRPr>
          </a:p>
          <a:p>
            <a:pPr algn="ctr" eaLnBrk="1" hangingPunct="1">
              <a:spcBef>
                <a:spcPct val="0"/>
              </a:spcBef>
              <a:buClrTx/>
              <a:buSzTx/>
              <a:buFontTx/>
              <a:buNone/>
            </a:pPr>
            <a:r>
              <a:rPr kumimoji="0" lang="en-GB" altLang="en-US" sz="2000" dirty="0">
                <a:latin typeface="Arial" panose="020B0604020202020204" pitchFamily="34" charset="0"/>
                <a:hlinkClick r:id="rId4"/>
              </a:rPr>
              <a:t>https://www.goingonanadventure.co.uk/festival-cancellations-at-a-glance/</a:t>
            </a:r>
            <a:endParaRPr kumimoji="0" lang="en-GB" altLang="en-US" sz="2000" dirty="0">
              <a:latin typeface="Arial" panose="020B0604020202020204" pitchFamily="34" charset="0"/>
            </a:endParaRPr>
          </a:p>
          <a:p>
            <a:pPr algn="ctr" eaLnBrk="1" hangingPunct="1">
              <a:spcBef>
                <a:spcPct val="0"/>
              </a:spcBef>
              <a:buClrTx/>
              <a:buSzTx/>
              <a:buFontTx/>
              <a:buNone/>
            </a:pPr>
            <a:endParaRPr kumimoji="0" lang="en-GB" altLang="en-US" sz="2000" dirty="0">
              <a:latin typeface="Arial" panose="020B0604020202020204" pitchFamily="34" charset="0"/>
            </a:endParaRPr>
          </a:p>
          <a:p>
            <a:pPr algn="ctr" eaLnBrk="1" hangingPunct="1">
              <a:spcBef>
                <a:spcPct val="0"/>
              </a:spcBef>
              <a:buClrTx/>
              <a:buSzTx/>
              <a:buFontTx/>
              <a:buNone/>
            </a:pPr>
            <a:endParaRPr kumimoji="0" lang="en-GB" altLang="en-US" sz="1800" b="0" dirty="0">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descr="glastonbury festival mud photo">
            <a:extLst>
              <a:ext uri="{FF2B5EF4-FFF2-40B4-BE49-F238E27FC236}">
                <a16:creationId xmlns:a16="http://schemas.microsoft.com/office/drawing/2014/main" id="{512AA14D-E814-16D9-A248-962C5C0D62E7}"/>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7405688" y="107950"/>
            <a:ext cx="4786312" cy="6286500"/>
          </a:xfrm>
        </p:spPr>
      </p:pic>
      <p:sp>
        <p:nvSpPr>
          <p:cNvPr id="3" name="TextBox 2">
            <a:extLst>
              <a:ext uri="{FF2B5EF4-FFF2-40B4-BE49-F238E27FC236}">
                <a16:creationId xmlns:a16="http://schemas.microsoft.com/office/drawing/2014/main" id="{629174C1-37A8-C13B-B2C7-AA0C9621D8F5}"/>
              </a:ext>
            </a:extLst>
          </p:cNvPr>
          <p:cNvSpPr txBox="1"/>
          <p:nvPr/>
        </p:nvSpPr>
        <p:spPr>
          <a:xfrm>
            <a:off x="529747" y="1037214"/>
            <a:ext cx="5198897" cy="1261884"/>
          </a:xfrm>
          <a:prstGeom prst="rect">
            <a:avLst/>
          </a:prstGeom>
          <a:noFill/>
        </p:spPr>
        <p:txBody>
          <a:bodyPr wrap="square">
            <a:spAutoFit/>
          </a:bodyPr>
          <a:lstStyle/>
          <a:p>
            <a:r>
              <a:rPr lang="en-GB" sz="2000" dirty="0">
                <a:hlinkClick r:id="rId4"/>
              </a:rPr>
              <a:t>https://www.eventbrite.co.uk/blog/ways-to-improve-your-event-ds00/</a:t>
            </a:r>
            <a:endParaRPr lang="en-GB" sz="2000" dirty="0"/>
          </a:p>
          <a:p>
            <a:endParaRPr lang="en-GB" dirty="0"/>
          </a:p>
          <a:p>
            <a:endParaRPr lang="en-GB" dirty="0"/>
          </a:p>
        </p:txBody>
      </p:sp>
      <p:sp>
        <p:nvSpPr>
          <p:cNvPr id="5" name="TextBox 4">
            <a:extLst>
              <a:ext uri="{FF2B5EF4-FFF2-40B4-BE49-F238E27FC236}">
                <a16:creationId xmlns:a16="http://schemas.microsoft.com/office/drawing/2014/main" id="{C6CB71C9-496F-4AFD-50C6-FDEA57FE3077}"/>
              </a:ext>
            </a:extLst>
          </p:cNvPr>
          <p:cNvSpPr txBox="1"/>
          <p:nvPr/>
        </p:nvSpPr>
        <p:spPr>
          <a:xfrm>
            <a:off x="612873" y="2131129"/>
            <a:ext cx="6095064" cy="984885"/>
          </a:xfrm>
          <a:prstGeom prst="rect">
            <a:avLst/>
          </a:prstGeom>
          <a:noFill/>
        </p:spPr>
        <p:txBody>
          <a:bodyPr wrap="square">
            <a:spAutoFit/>
          </a:bodyPr>
          <a:lstStyle/>
          <a:p>
            <a:r>
              <a:rPr lang="en-GB" sz="2000" dirty="0">
                <a:hlinkClick r:id="rId5"/>
              </a:rPr>
              <a:t>https://www.eventimpacts.com/impact-types/attendance/content/measuring-profile</a:t>
            </a:r>
            <a:endParaRPr lang="en-GB" sz="2000" dirty="0"/>
          </a:p>
          <a:p>
            <a:endParaRPr lang="en-GB" dirty="0"/>
          </a:p>
        </p:txBody>
      </p:sp>
      <p:sp>
        <p:nvSpPr>
          <p:cNvPr id="7" name="TextBox 6">
            <a:extLst>
              <a:ext uri="{FF2B5EF4-FFF2-40B4-BE49-F238E27FC236}">
                <a16:creationId xmlns:a16="http://schemas.microsoft.com/office/drawing/2014/main" id="{FFD29C3B-AE64-6C07-DC37-E606AA16C551}"/>
              </a:ext>
            </a:extLst>
          </p:cNvPr>
          <p:cNvSpPr txBox="1"/>
          <p:nvPr/>
        </p:nvSpPr>
        <p:spPr>
          <a:xfrm>
            <a:off x="612873" y="3354069"/>
            <a:ext cx="6095064" cy="984885"/>
          </a:xfrm>
          <a:prstGeom prst="rect">
            <a:avLst/>
          </a:prstGeom>
          <a:noFill/>
        </p:spPr>
        <p:txBody>
          <a:bodyPr wrap="square">
            <a:spAutoFit/>
          </a:bodyPr>
          <a:lstStyle/>
          <a:p>
            <a:r>
              <a:rPr lang="en-GB" sz="2000" dirty="0">
                <a:hlinkClick r:id="rId6"/>
              </a:rPr>
              <a:t>https://www.eventimpacts.com/impact-types/social/content/satisfaction/basic-measures</a:t>
            </a:r>
            <a:endParaRPr lang="en-GB" sz="2000"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30C9CD25-0CD3-C53E-6A98-61AD8F2BD07D}"/>
              </a:ext>
            </a:extLst>
          </p:cNvPr>
          <p:cNvSpPr>
            <a:spLocks noChangeArrowheads="1"/>
          </p:cNvSpPr>
          <p:nvPr/>
        </p:nvSpPr>
        <p:spPr bwMode="auto">
          <a:xfrm>
            <a:off x="3071814" y="69215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dirty="0">
              <a:latin typeface="Arial" panose="020B0604020202020204" pitchFamily="34" charset="0"/>
            </a:endParaRPr>
          </a:p>
        </p:txBody>
      </p:sp>
      <p:sp>
        <p:nvSpPr>
          <p:cNvPr id="10243" name="Rectangle 5">
            <a:extLst>
              <a:ext uri="{FF2B5EF4-FFF2-40B4-BE49-F238E27FC236}">
                <a16:creationId xmlns:a16="http://schemas.microsoft.com/office/drawing/2014/main" id="{79A3A359-64A1-7A78-FB46-B7CBC78CC8F3}"/>
              </a:ext>
            </a:extLst>
          </p:cNvPr>
          <p:cNvSpPr>
            <a:spLocks noChangeArrowheads="1"/>
          </p:cNvSpPr>
          <p:nvPr/>
        </p:nvSpPr>
        <p:spPr bwMode="auto">
          <a:xfrm>
            <a:off x="3071814" y="1822236"/>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dirty="0">
              <a:latin typeface="Arial" panose="020B0604020202020204" pitchFamily="34" charset="0"/>
            </a:endParaRPr>
          </a:p>
        </p:txBody>
      </p:sp>
      <p:sp>
        <p:nvSpPr>
          <p:cNvPr id="10244" name="Rectangle 6">
            <a:extLst>
              <a:ext uri="{FF2B5EF4-FFF2-40B4-BE49-F238E27FC236}">
                <a16:creationId xmlns:a16="http://schemas.microsoft.com/office/drawing/2014/main" id="{95435002-E817-AB37-C4AA-64F27CF0EB11}"/>
              </a:ext>
            </a:extLst>
          </p:cNvPr>
          <p:cNvSpPr>
            <a:spLocks noChangeArrowheads="1"/>
          </p:cNvSpPr>
          <p:nvPr/>
        </p:nvSpPr>
        <p:spPr bwMode="auto">
          <a:xfrm>
            <a:off x="3071814" y="297476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dirty="0">
              <a:latin typeface="Arial" panose="020B0604020202020204" pitchFamily="34" charset="0"/>
            </a:endParaRPr>
          </a:p>
        </p:txBody>
      </p:sp>
      <p:sp>
        <p:nvSpPr>
          <p:cNvPr id="10245" name="Rectangle 8">
            <a:extLst>
              <a:ext uri="{FF2B5EF4-FFF2-40B4-BE49-F238E27FC236}">
                <a16:creationId xmlns:a16="http://schemas.microsoft.com/office/drawing/2014/main" id="{C0A611F1-93FB-5C45-8F4C-83CFE7BA411A}"/>
              </a:ext>
            </a:extLst>
          </p:cNvPr>
          <p:cNvSpPr>
            <a:spLocks noChangeArrowheads="1"/>
          </p:cNvSpPr>
          <p:nvPr/>
        </p:nvSpPr>
        <p:spPr bwMode="auto">
          <a:xfrm>
            <a:off x="3071814" y="4990885"/>
            <a:ext cx="1728787" cy="64928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dirty="0">
              <a:latin typeface="Arial" panose="020B0604020202020204" pitchFamily="34" charset="0"/>
            </a:endParaRPr>
          </a:p>
        </p:txBody>
      </p:sp>
      <p:sp>
        <p:nvSpPr>
          <p:cNvPr id="10246" name="Rectangle 9">
            <a:extLst>
              <a:ext uri="{FF2B5EF4-FFF2-40B4-BE49-F238E27FC236}">
                <a16:creationId xmlns:a16="http://schemas.microsoft.com/office/drawing/2014/main" id="{50BB40EA-50EC-526A-33C3-3D78618FD266}"/>
              </a:ext>
            </a:extLst>
          </p:cNvPr>
          <p:cNvSpPr>
            <a:spLocks noChangeArrowheads="1"/>
          </p:cNvSpPr>
          <p:nvPr/>
        </p:nvSpPr>
        <p:spPr bwMode="auto">
          <a:xfrm>
            <a:off x="3071814" y="6070386"/>
            <a:ext cx="1728787"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Implement event</a:t>
            </a:r>
          </a:p>
        </p:txBody>
      </p:sp>
      <p:sp>
        <p:nvSpPr>
          <p:cNvPr id="10247" name="Rectangle 10">
            <a:extLst>
              <a:ext uri="{FF2B5EF4-FFF2-40B4-BE49-F238E27FC236}">
                <a16:creationId xmlns:a16="http://schemas.microsoft.com/office/drawing/2014/main" id="{3BD6723E-EA50-EBA5-9BCA-120C2BCF9BB5}"/>
              </a:ext>
            </a:extLst>
          </p:cNvPr>
          <p:cNvSpPr>
            <a:spLocks noChangeArrowheads="1"/>
          </p:cNvSpPr>
          <p:nvPr/>
        </p:nvSpPr>
        <p:spPr bwMode="auto">
          <a:xfrm>
            <a:off x="6959600" y="69215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Handover</a:t>
            </a:r>
          </a:p>
        </p:txBody>
      </p:sp>
      <p:sp>
        <p:nvSpPr>
          <p:cNvPr id="10248" name="Rectangle 11">
            <a:extLst>
              <a:ext uri="{FF2B5EF4-FFF2-40B4-BE49-F238E27FC236}">
                <a16:creationId xmlns:a16="http://schemas.microsoft.com/office/drawing/2014/main" id="{112C19EC-D66F-E8AF-9B22-A1D26A817488}"/>
              </a:ext>
            </a:extLst>
          </p:cNvPr>
          <p:cNvSpPr>
            <a:spLocks noChangeArrowheads="1"/>
          </p:cNvSpPr>
          <p:nvPr/>
        </p:nvSpPr>
        <p:spPr bwMode="auto">
          <a:xfrm>
            <a:off x="6959600" y="1844676"/>
            <a:ext cx="1728788"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Evaluation</a:t>
            </a:r>
          </a:p>
        </p:txBody>
      </p:sp>
      <p:sp>
        <p:nvSpPr>
          <p:cNvPr id="10249" name="Rectangle 12">
            <a:extLst>
              <a:ext uri="{FF2B5EF4-FFF2-40B4-BE49-F238E27FC236}">
                <a16:creationId xmlns:a16="http://schemas.microsoft.com/office/drawing/2014/main" id="{E54DBCF9-2B4D-138D-AB5D-182D5150E37E}"/>
              </a:ext>
            </a:extLst>
          </p:cNvPr>
          <p:cNvSpPr>
            <a:spLocks noChangeArrowheads="1"/>
          </p:cNvSpPr>
          <p:nvPr/>
        </p:nvSpPr>
        <p:spPr bwMode="auto">
          <a:xfrm>
            <a:off x="6959600" y="299720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Feedback</a:t>
            </a:r>
          </a:p>
        </p:txBody>
      </p:sp>
      <p:sp>
        <p:nvSpPr>
          <p:cNvPr id="10250" name="Text Box 22">
            <a:extLst>
              <a:ext uri="{FF2B5EF4-FFF2-40B4-BE49-F238E27FC236}">
                <a16:creationId xmlns:a16="http://schemas.microsoft.com/office/drawing/2014/main" id="{EE8F77A9-AE43-7A36-0905-6D2141CD9BAB}"/>
              </a:ext>
            </a:extLst>
          </p:cNvPr>
          <p:cNvSpPr txBox="1">
            <a:spLocks noChangeArrowheads="1"/>
          </p:cNvSpPr>
          <p:nvPr/>
        </p:nvSpPr>
        <p:spPr bwMode="auto">
          <a:xfrm>
            <a:off x="3287713" y="814173"/>
            <a:ext cx="1250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Objectives</a:t>
            </a:r>
          </a:p>
        </p:txBody>
      </p:sp>
      <p:sp>
        <p:nvSpPr>
          <p:cNvPr id="10251" name="Text Box 23">
            <a:extLst>
              <a:ext uri="{FF2B5EF4-FFF2-40B4-BE49-F238E27FC236}">
                <a16:creationId xmlns:a16="http://schemas.microsoft.com/office/drawing/2014/main" id="{35D4C571-7FA8-467A-BA06-4FB7B9D269E4}"/>
              </a:ext>
            </a:extLst>
          </p:cNvPr>
          <p:cNvSpPr txBox="1">
            <a:spLocks noChangeArrowheads="1"/>
          </p:cNvSpPr>
          <p:nvPr/>
        </p:nvSpPr>
        <p:spPr bwMode="auto">
          <a:xfrm>
            <a:off x="3432175" y="1893673"/>
            <a:ext cx="1035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Concept</a:t>
            </a:r>
          </a:p>
        </p:txBody>
      </p:sp>
      <p:sp>
        <p:nvSpPr>
          <p:cNvPr id="10252" name="Text Box 25">
            <a:extLst>
              <a:ext uri="{FF2B5EF4-FFF2-40B4-BE49-F238E27FC236}">
                <a16:creationId xmlns:a16="http://schemas.microsoft.com/office/drawing/2014/main" id="{AAA01A0F-404C-0C4A-A9E5-A75E6D0D69BC}"/>
              </a:ext>
            </a:extLst>
          </p:cNvPr>
          <p:cNvSpPr txBox="1">
            <a:spLocks noChangeArrowheads="1"/>
          </p:cNvSpPr>
          <p:nvPr/>
        </p:nvSpPr>
        <p:spPr bwMode="auto">
          <a:xfrm>
            <a:off x="3287713" y="3119223"/>
            <a:ext cx="1200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Feasibility</a:t>
            </a:r>
          </a:p>
        </p:txBody>
      </p:sp>
      <p:sp>
        <p:nvSpPr>
          <p:cNvPr id="10253" name="Text Box 29">
            <a:extLst>
              <a:ext uri="{FF2B5EF4-FFF2-40B4-BE49-F238E27FC236}">
                <a16:creationId xmlns:a16="http://schemas.microsoft.com/office/drawing/2014/main" id="{AB71C43C-0127-8961-9A64-4C5CB292B5DC}"/>
              </a:ext>
            </a:extLst>
          </p:cNvPr>
          <p:cNvSpPr txBox="1">
            <a:spLocks noChangeArrowheads="1"/>
          </p:cNvSpPr>
          <p:nvPr/>
        </p:nvSpPr>
        <p:spPr bwMode="auto">
          <a:xfrm>
            <a:off x="3143251" y="5062324"/>
            <a:ext cx="1573213"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600" b="0" dirty="0">
                <a:latin typeface="Arial" panose="020B0604020202020204" pitchFamily="34" charset="0"/>
              </a:rPr>
              <a:t>Implementation</a:t>
            </a:r>
          </a:p>
          <a:p>
            <a:pPr eaLnBrk="1" hangingPunct="1">
              <a:spcBef>
                <a:spcPct val="0"/>
              </a:spcBef>
              <a:buClrTx/>
              <a:buSzTx/>
              <a:buFontTx/>
              <a:buNone/>
            </a:pPr>
            <a:r>
              <a:rPr kumimoji="0" lang="en-GB" altLang="en-US" sz="1600" b="0" dirty="0">
                <a:latin typeface="Arial" panose="020B0604020202020204" pitchFamily="34" charset="0"/>
              </a:rPr>
              <a:t>Planning</a:t>
            </a:r>
          </a:p>
        </p:txBody>
      </p:sp>
      <p:sp>
        <p:nvSpPr>
          <p:cNvPr id="10254" name="Rectangle 36">
            <a:extLst>
              <a:ext uri="{FF2B5EF4-FFF2-40B4-BE49-F238E27FC236}">
                <a16:creationId xmlns:a16="http://schemas.microsoft.com/office/drawing/2014/main" id="{53053D9F-53D0-1FA6-6967-A681E61C5550}"/>
              </a:ext>
            </a:extLst>
          </p:cNvPr>
          <p:cNvSpPr>
            <a:spLocks noChangeArrowheads="1"/>
          </p:cNvSpPr>
          <p:nvPr/>
        </p:nvSpPr>
        <p:spPr bwMode="auto">
          <a:xfrm>
            <a:off x="3071814" y="3982823"/>
            <a:ext cx="1728787"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Proceed?</a:t>
            </a:r>
          </a:p>
        </p:txBody>
      </p:sp>
      <p:sp>
        <p:nvSpPr>
          <p:cNvPr id="10255" name="Rectangle 38">
            <a:extLst>
              <a:ext uri="{FF2B5EF4-FFF2-40B4-BE49-F238E27FC236}">
                <a16:creationId xmlns:a16="http://schemas.microsoft.com/office/drawing/2014/main" id="{F38D1594-B7AE-DE0D-67E7-813E0BF153DD}"/>
              </a:ext>
            </a:extLst>
          </p:cNvPr>
          <p:cNvSpPr>
            <a:spLocks noChangeArrowheads="1"/>
          </p:cNvSpPr>
          <p:nvPr/>
        </p:nvSpPr>
        <p:spPr bwMode="auto">
          <a:xfrm>
            <a:off x="5519738" y="3046198"/>
            <a:ext cx="576262"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No</a:t>
            </a:r>
          </a:p>
        </p:txBody>
      </p:sp>
      <p:sp>
        <p:nvSpPr>
          <p:cNvPr id="10256" name="Line 40">
            <a:extLst>
              <a:ext uri="{FF2B5EF4-FFF2-40B4-BE49-F238E27FC236}">
                <a16:creationId xmlns:a16="http://schemas.microsoft.com/office/drawing/2014/main" id="{B5842E9F-E3B8-0E1D-E04D-AD1CA8B3C146}"/>
              </a:ext>
            </a:extLst>
          </p:cNvPr>
          <p:cNvSpPr>
            <a:spLocks noChangeShapeType="1"/>
          </p:cNvSpPr>
          <p:nvPr/>
        </p:nvSpPr>
        <p:spPr bwMode="auto">
          <a:xfrm flipV="1">
            <a:off x="4800601" y="3477999"/>
            <a:ext cx="1008063" cy="8651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57" name="Line 41">
            <a:extLst>
              <a:ext uri="{FF2B5EF4-FFF2-40B4-BE49-F238E27FC236}">
                <a16:creationId xmlns:a16="http://schemas.microsoft.com/office/drawing/2014/main" id="{4B480D7A-6534-3E8C-52EF-ECB9974DA03A}"/>
              </a:ext>
            </a:extLst>
          </p:cNvPr>
          <p:cNvSpPr>
            <a:spLocks noChangeShapeType="1"/>
          </p:cNvSpPr>
          <p:nvPr/>
        </p:nvSpPr>
        <p:spPr bwMode="auto">
          <a:xfrm flipH="1" flipV="1">
            <a:off x="4800601" y="2111160"/>
            <a:ext cx="1008063" cy="9350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58" name="Line 43">
            <a:extLst>
              <a:ext uri="{FF2B5EF4-FFF2-40B4-BE49-F238E27FC236}">
                <a16:creationId xmlns:a16="http://schemas.microsoft.com/office/drawing/2014/main" id="{25102D42-EF0C-39FD-4C7B-2B27A788F2F0}"/>
              </a:ext>
            </a:extLst>
          </p:cNvPr>
          <p:cNvSpPr>
            <a:spLocks noChangeShapeType="1"/>
          </p:cNvSpPr>
          <p:nvPr/>
        </p:nvSpPr>
        <p:spPr bwMode="auto">
          <a:xfrm>
            <a:off x="3935413" y="124597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59" name="Line 44">
            <a:extLst>
              <a:ext uri="{FF2B5EF4-FFF2-40B4-BE49-F238E27FC236}">
                <a16:creationId xmlns:a16="http://schemas.microsoft.com/office/drawing/2014/main" id="{A026B20B-0F04-85C6-3160-07A158E48E04}"/>
              </a:ext>
            </a:extLst>
          </p:cNvPr>
          <p:cNvSpPr>
            <a:spLocks noChangeShapeType="1"/>
          </p:cNvSpPr>
          <p:nvPr/>
        </p:nvSpPr>
        <p:spPr bwMode="auto">
          <a:xfrm>
            <a:off x="3935413" y="2398498"/>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0" name="Line 45">
            <a:extLst>
              <a:ext uri="{FF2B5EF4-FFF2-40B4-BE49-F238E27FC236}">
                <a16:creationId xmlns:a16="http://schemas.microsoft.com/office/drawing/2014/main" id="{8B21976C-C4A6-426D-4070-1A3CAEA68346}"/>
              </a:ext>
            </a:extLst>
          </p:cNvPr>
          <p:cNvSpPr>
            <a:spLocks noChangeShapeType="1"/>
          </p:cNvSpPr>
          <p:nvPr/>
        </p:nvSpPr>
        <p:spPr bwMode="auto">
          <a:xfrm>
            <a:off x="3935413" y="355102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1" name="Line 46">
            <a:extLst>
              <a:ext uri="{FF2B5EF4-FFF2-40B4-BE49-F238E27FC236}">
                <a16:creationId xmlns:a16="http://schemas.microsoft.com/office/drawing/2014/main" id="{9FB62C3A-A1CC-18BC-BB80-9C166E1D6E07}"/>
              </a:ext>
            </a:extLst>
          </p:cNvPr>
          <p:cNvSpPr>
            <a:spLocks noChangeShapeType="1"/>
          </p:cNvSpPr>
          <p:nvPr/>
        </p:nvSpPr>
        <p:spPr bwMode="auto">
          <a:xfrm>
            <a:off x="3935413" y="455908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2" name="Line 47">
            <a:extLst>
              <a:ext uri="{FF2B5EF4-FFF2-40B4-BE49-F238E27FC236}">
                <a16:creationId xmlns:a16="http://schemas.microsoft.com/office/drawing/2014/main" id="{981BFE47-4D50-4349-D8DE-EEF0963F90F5}"/>
              </a:ext>
            </a:extLst>
          </p:cNvPr>
          <p:cNvSpPr>
            <a:spLocks noChangeShapeType="1"/>
          </p:cNvSpPr>
          <p:nvPr/>
        </p:nvSpPr>
        <p:spPr bwMode="auto">
          <a:xfrm>
            <a:off x="3935413" y="563858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3" name="Line 48">
            <a:extLst>
              <a:ext uri="{FF2B5EF4-FFF2-40B4-BE49-F238E27FC236}">
                <a16:creationId xmlns:a16="http://schemas.microsoft.com/office/drawing/2014/main" id="{A3892895-F42C-CE0C-AEBD-47E7559F000A}"/>
              </a:ext>
            </a:extLst>
          </p:cNvPr>
          <p:cNvSpPr>
            <a:spLocks noChangeShapeType="1"/>
          </p:cNvSpPr>
          <p:nvPr/>
        </p:nvSpPr>
        <p:spPr bwMode="auto">
          <a:xfrm>
            <a:off x="7824788"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4" name="Line 49">
            <a:extLst>
              <a:ext uri="{FF2B5EF4-FFF2-40B4-BE49-F238E27FC236}">
                <a16:creationId xmlns:a16="http://schemas.microsoft.com/office/drawing/2014/main" id="{FE52CF5D-50DF-474C-C44A-77379D43A907}"/>
              </a:ext>
            </a:extLst>
          </p:cNvPr>
          <p:cNvSpPr>
            <a:spLocks noChangeShapeType="1"/>
          </p:cNvSpPr>
          <p:nvPr/>
        </p:nvSpPr>
        <p:spPr bwMode="auto">
          <a:xfrm>
            <a:off x="7824788" y="2349500"/>
            <a:ext cx="0"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5" name="Text Box 50">
            <a:extLst>
              <a:ext uri="{FF2B5EF4-FFF2-40B4-BE49-F238E27FC236}">
                <a16:creationId xmlns:a16="http://schemas.microsoft.com/office/drawing/2014/main" id="{606F90C4-CCBF-C900-D861-720655239733}"/>
              </a:ext>
            </a:extLst>
          </p:cNvPr>
          <p:cNvSpPr txBox="1">
            <a:spLocks noChangeArrowheads="1"/>
          </p:cNvSpPr>
          <p:nvPr/>
        </p:nvSpPr>
        <p:spPr bwMode="auto">
          <a:xfrm>
            <a:off x="9592601" y="3185318"/>
            <a:ext cx="20701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Adapted from</a:t>
            </a:r>
          </a:p>
          <a:p>
            <a:pPr eaLnBrk="1" hangingPunct="1">
              <a:spcBef>
                <a:spcPct val="0"/>
              </a:spcBef>
              <a:buClrTx/>
              <a:buSzTx/>
              <a:buFontTx/>
              <a:buNone/>
            </a:pPr>
            <a:r>
              <a:rPr kumimoji="0" lang="en-GB" altLang="en-US" sz="1800" b="0" dirty="0">
                <a:latin typeface="Arial" panose="020B0604020202020204" pitchFamily="34" charset="0"/>
              </a:rPr>
              <a:t>Masterman (2009)</a:t>
            </a:r>
          </a:p>
        </p:txBody>
      </p:sp>
      <p:sp>
        <p:nvSpPr>
          <p:cNvPr id="10266" name="Text Box 51">
            <a:extLst>
              <a:ext uri="{FF2B5EF4-FFF2-40B4-BE49-F238E27FC236}">
                <a16:creationId xmlns:a16="http://schemas.microsoft.com/office/drawing/2014/main" id="{7A4F7172-DFDD-F67D-2B32-20103FFF9116}"/>
              </a:ext>
            </a:extLst>
          </p:cNvPr>
          <p:cNvSpPr txBox="1">
            <a:spLocks noChangeArrowheads="1"/>
          </p:cNvSpPr>
          <p:nvPr/>
        </p:nvSpPr>
        <p:spPr bwMode="auto">
          <a:xfrm>
            <a:off x="9417976" y="2774951"/>
            <a:ext cx="241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The Planning Process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4BF8E4A-C12A-949E-6B63-6BFE0C24FECB}"/>
              </a:ext>
            </a:extLst>
          </p:cNvPr>
          <p:cNvSpPr>
            <a:spLocks noGrp="1" noChangeArrowheads="1"/>
          </p:cNvSpPr>
          <p:nvPr>
            <p:ph type="title" idx="4294967295"/>
          </p:nvPr>
        </p:nvSpPr>
        <p:spPr>
          <a:xfrm>
            <a:off x="0" y="298450"/>
            <a:ext cx="10515600" cy="609600"/>
          </a:xfrm>
        </p:spPr>
        <p:txBody>
          <a:bodyPr>
            <a:normAutofit fontScale="90000"/>
          </a:bodyPr>
          <a:lstStyle/>
          <a:p>
            <a:pPr eaLnBrk="1" hangingPunct="1"/>
            <a:r>
              <a:rPr lang="en-GB" altLang="en-US" sz="4000" b="1" dirty="0"/>
              <a:t>Contextual Factors</a:t>
            </a:r>
          </a:p>
        </p:txBody>
      </p:sp>
      <p:sp>
        <p:nvSpPr>
          <p:cNvPr id="13315" name="Rectangle 3">
            <a:extLst>
              <a:ext uri="{FF2B5EF4-FFF2-40B4-BE49-F238E27FC236}">
                <a16:creationId xmlns:a16="http://schemas.microsoft.com/office/drawing/2014/main" id="{CE2A1095-992D-D1A2-329E-504A097A837C}"/>
              </a:ext>
            </a:extLst>
          </p:cNvPr>
          <p:cNvSpPr>
            <a:spLocks noGrp="1" noChangeArrowheads="1"/>
          </p:cNvSpPr>
          <p:nvPr>
            <p:ph type="body" idx="4294967295"/>
          </p:nvPr>
        </p:nvSpPr>
        <p:spPr>
          <a:xfrm>
            <a:off x="0" y="1211721"/>
            <a:ext cx="7085013" cy="5412918"/>
          </a:xfrm>
        </p:spPr>
        <p:txBody>
          <a:bodyPr/>
          <a:lstStyle/>
          <a:p>
            <a:pPr eaLnBrk="1" hangingPunct="1">
              <a:lnSpc>
                <a:spcPct val="100000"/>
              </a:lnSpc>
            </a:pPr>
            <a:r>
              <a:rPr lang="en-GB" altLang="en-US" sz="2400" dirty="0">
                <a:cs typeface="Arial" panose="020B0604020202020204" pitchFamily="34" charset="0"/>
              </a:rPr>
              <a:t>A range of contextual factors may influence the planning of an event, including:</a:t>
            </a:r>
          </a:p>
          <a:p>
            <a:pPr eaLnBrk="1" hangingPunct="1">
              <a:lnSpc>
                <a:spcPct val="100000"/>
              </a:lnSpc>
              <a:buFont typeface="Monotype Sorts" pitchFamily="2" charset="2"/>
              <a:buNone/>
            </a:pPr>
            <a:endParaRPr lang="en-GB" altLang="en-US" sz="1600" dirty="0">
              <a:cs typeface="Arial" panose="020B0604020202020204" pitchFamily="34" charset="0"/>
            </a:endParaRPr>
          </a:p>
          <a:p>
            <a:pPr marL="711200" lvl="1" indent="-439738">
              <a:lnSpc>
                <a:spcPct val="150000"/>
              </a:lnSpc>
            </a:pPr>
            <a:r>
              <a:rPr lang="en-GB" altLang="en-US" dirty="0">
                <a:cs typeface="Arial" panose="020B0604020202020204" pitchFamily="34" charset="0"/>
              </a:rPr>
              <a:t>Government / corporate policies / regulations</a:t>
            </a:r>
          </a:p>
          <a:p>
            <a:pPr marL="711200" lvl="1" indent="-439738">
              <a:lnSpc>
                <a:spcPct val="150000"/>
              </a:lnSpc>
            </a:pPr>
            <a:r>
              <a:rPr lang="en-GB" altLang="en-US" dirty="0">
                <a:cs typeface="Arial" panose="020B0604020202020204" pitchFamily="34" charset="0"/>
              </a:rPr>
              <a:t>Availability of financial / technical resources</a:t>
            </a:r>
          </a:p>
          <a:p>
            <a:pPr marL="711200" lvl="1" indent="-439738">
              <a:lnSpc>
                <a:spcPct val="150000"/>
              </a:lnSpc>
            </a:pPr>
            <a:r>
              <a:rPr lang="en-GB" altLang="en-US" dirty="0">
                <a:cs typeface="Arial" panose="020B0604020202020204" pitchFamily="34" charset="0"/>
              </a:rPr>
              <a:t>Quality of human resources available</a:t>
            </a:r>
          </a:p>
          <a:p>
            <a:pPr marL="711200" lvl="1" indent="-439738">
              <a:lnSpc>
                <a:spcPct val="150000"/>
              </a:lnSpc>
            </a:pPr>
            <a:r>
              <a:rPr lang="en-GB" altLang="en-US" dirty="0">
                <a:cs typeface="Arial" panose="020B0604020202020204" pitchFamily="34" charset="0"/>
              </a:rPr>
              <a:t>Access to and range of event suppliers</a:t>
            </a:r>
          </a:p>
          <a:p>
            <a:pPr marL="711200" lvl="1" indent="-439738">
              <a:lnSpc>
                <a:spcPct val="150000"/>
              </a:lnSpc>
            </a:pPr>
            <a:r>
              <a:rPr lang="en-GB" altLang="en-US" dirty="0">
                <a:cs typeface="Arial" panose="020B0604020202020204" pitchFamily="34" charset="0"/>
              </a:rPr>
              <a:t>Requirements, expectations of attendees</a:t>
            </a:r>
          </a:p>
          <a:p>
            <a:pPr marL="711200" lvl="1" indent="-439738">
              <a:lnSpc>
                <a:spcPct val="100000"/>
              </a:lnSpc>
            </a:pPr>
            <a:endParaRPr lang="en-GB" altLang="en-US" dirty="0">
              <a:cs typeface="Arial" panose="020B0604020202020204" pitchFamily="34" charset="0"/>
            </a:endParaRPr>
          </a:p>
          <a:p>
            <a:pPr marL="711200" lvl="1" indent="-439738"/>
            <a:endParaRPr lang="en-GB" altLang="en-US" dirty="0"/>
          </a:p>
        </p:txBody>
      </p:sp>
      <p:pic>
        <p:nvPicPr>
          <p:cNvPr id="2" name="Picture 1">
            <a:extLst>
              <a:ext uri="{FF2B5EF4-FFF2-40B4-BE49-F238E27FC236}">
                <a16:creationId xmlns:a16="http://schemas.microsoft.com/office/drawing/2014/main" id="{3019C0DD-BF49-1A4C-B1B5-EB6499A9037A}"/>
              </a:ext>
            </a:extLst>
          </p:cNvPr>
          <p:cNvPicPr>
            <a:picLocks noChangeAspect="1"/>
          </p:cNvPicPr>
          <p:nvPr/>
        </p:nvPicPr>
        <p:blipFill>
          <a:blip r:embed="rId3"/>
          <a:stretch>
            <a:fillRect/>
          </a:stretch>
        </p:blipFill>
        <p:spPr>
          <a:xfrm>
            <a:off x="7119966" y="2551209"/>
            <a:ext cx="4834814" cy="272288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id="{8A34AD61-24ED-53B0-D218-A79C9D6DAACD}"/>
              </a:ext>
            </a:extLst>
          </p:cNvPr>
          <p:cNvSpPr>
            <a:spLocks noGrp="1" noChangeArrowheads="1"/>
          </p:cNvSpPr>
          <p:nvPr>
            <p:ph type="title" idx="4294967295"/>
          </p:nvPr>
        </p:nvSpPr>
        <p:spPr>
          <a:xfrm>
            <a:off x="0" y="365125"/>
            <a:ext cx="10515600" cy="1325563"/>
          </a:xfrm>
        </p:spPr>
        <p:txBody>
          <a:bodyPr/>
          <a:lstStyle/>
          <a:p>
            <a:pPr eaLnBrk="1" hangingPunct="1"/>
            <a:r>
              <a:rPr lang="en-GB" altLang="en-US" b="0" dirty="0"/>
              <a:t>The Event Planning Process</a:t>
            </a:r>
          </a:p>
        </p:txBody>
      </p:sp>
      <p:sp>
        <p:nvSpPr>
          <p:cNvPr id="12291" name="Oval 6">
            <a:extLst>
              <a:ext uri="{FF2B5EF4-FFF2-40B4-BE49-F238E27FC236}">
                <a16:creationId xmlns:a16="http://schemas.microsoft.com/office/drawing/2014/main" id="{AEA8CE32-1F5F-ECA8-6E21-20EE882E907E}"/>
              </a:ext>
            </a:extLst>
          </p:cNvPr>
          <p:cNvSpPr>
            <a:spLocks noChangeArrowheads="1"/>
          </p:cNvSpPr>
          <p:nvPr/>
        </p:nvSpPr>
        <p:spPr bwMode="auto">
          <a:xfrm>
            <a:off x="5159376" y="3573463"/>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US" altLang="en-US" sz="1800" b="0" dirty="0">
              <a:latin typeface="Arial" panose="020B0604020202020204" pitchFamily="34" charset="0"/>
            </a:endParaRPr>
          </a:p>
        </p:txBody>
      </p:sp>
      <p:sp>
        <p:nvSpPr>
          <p:cNvPr id="12292" name="Text Box 7">
            <a:extLst>
              <a:ext uri="{FF2B5EF4-FFF2-40B4-BE49-F238E27FC236}">
                <a16:creationId xmlns:a16="http://schemas.microsoft.com/office/drawing/2014/main" id="{F1CFFB1C-2599-FAED-F0E3-92E8C47EA88E}"/>
              </a:ext>
            </a:extLst>
          </p:cNvPr>
          <p:cNvSpPr txBox="1">
            <a:spLocks noChangeArrowheads="1"/>
          </p:cNvSpPr>
          <p:nvPr/>
        </p:nvSpPr>
        <p:spPr bwMode="auto">
          <a:xfrm>
            <a:off x="5303839" y="3656015"/>
            <a:ext cx="1506537"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50000"/>
              </a:spcBef>
              <a:buClrTx/>
              <a:buSzTx/>
              <a:buFontTx/>
              <a:buNone/>
            </a:pPr>
            <a:r>
              <a:rPr kumimoji="0" lang="en-GB" altLang="en-US" sz="1800" b="0" dirty="0">
                <a:latin typeface="Arial" panose="020B0604020202020204" pitchFamily="34" charset="0"/>
              </a:rPr>
              <a:t> Contextual </a:t>
            </a:r>
          </a:p>
          <a:p>
            <a:pPr eaLnBrk="1" hangingPunct="1">
              <a:spcBef>
                <a:spcPct val="50000"/>
              </a:spcBef>
              <a:buClrTx/>
              <a:buSzTx/>
              <a:buFontTx/>
              <a:buNone/>
            </a:pPr>
            <a:r>
              <a:rPr kumimoji="0" lang="en-GB" altLang="en-US" sz="1800" b="0" dirty="0">
                <a:latin typeface="Arial" panose="020B0604020202020204" pitchFamily="34" charset="0"/>
              </a:rPr>
              <a:t>   Factors</a:t>
            </a:r>
          </a:p>
        </p:txBody>
      </p:sp>
      <p:sp>
        <p:nvSpPr>
          <p:cNvPr id="12293" name="Oval 8">
            <a:extLst>
              <a:ext uri="{FF2B5EF4-FFF2-40B4-BE49-F238E27FC236}">
                <a16:creationId xmlns:a16="http://schemas.microsoft.com/office/drawing/2014/main" id="{2FA0D468-8191-B1CD-10AF-E37E9C25A676}"/>
              </a:ext>
            </a:extLst>
          </p:cNvPr>
          <p:cNvSpPr>
            <a:spLocks noChangeArrowheads="1"/>
          </p:cNvSpPr>
          <p:nvPr/>
        </p:nvSpPr>
        <p:spPr bwMode="auto">
          <a:xfrm>
            <a:off x="5232400" y="2205039"/>
            <a:ext cx="1633538"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Implementation</a:t>
            </a:r>
          </a:p>
        </p:txBody>
      </p:sp>
      <p:sp>
        <p:nvSpPr>
          <p:cNvPr id="12294" name="Oval 10">
            <a:extLst>
              <a:ext uri="{FF2B5EF4-FFF2-40B4-BE49-F238E27FC236}">
                <a16:creationId xmlns:a16="http://schemas.microsoft.com/office/drawing/2014/main" id="{325296EC-6A9A-0628-E7AB-441EA26295DE}"/>
              </a:ext>
            </a:extLst>
          </p:cNvPr>
          <p:cNvSpPr>
            <a:spLocks noChangeArrowheads="1"/>
          </p:cNvSpPr>
          <p:nvPr/>
        </p:nvSpPr>
        <p:spPr bwMode="auto">
          <a:xfrm>
            <a:off x="2640013" y="2205038"/>
            <a:ext cx="1562100"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Planning</a:t>
            </a:r>
          </a:p>
        </p:txBody>
      </p:sp>
      <p:sp>
        <p:nvSpPr>
          <p:cNvPr id="12295" name="Oval 11">
            <a:extLst>
              <a:ext uri="{FF2B5EF4-FFF2-40B4-BE49-F238E27FC236}">
                <a16:creationId xmlns:a16="http://schemas.microsoft.com/office/drawing/2014/main" id="{CE9377FA-CA83-4864-99AA-4D87469AE4E9}"/>
              </a:ext>
            </a:extLst>
          </p:cNvPr>
          <p:cNvSpPr>
            <a:spLocks noChangeArrowheads="1"/>
          </p:cNvSpPr>
          <p:nvPr/>
        </p:nvSpPr>
        <p:spPr bwMode="auto">
          <a:xfrm>
            <a:off x="2566989" y="3500438"/>
            <a:ext cx="1635125" cy="1008062"/>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Initiation</a:t>
            </a:r>
          </a:p>
        </p:txBody>
      </p:sp>
      <p:sp>
        <p:nvSpPr>
          <p:cNvPr id="12296" name="Oval 12">
            <a:extLst>
              <a:ext uri="{FF2B5EF4-FFF2-40B4-BE49-F238E27FC236}">
                <a16:creationId xmlns:a16="http://schemas.microsoft.com/office/drawing/2014/main" id="{979DC112-C487-25A0-5305-7D17BB22CE32}"/>
              </a:ext>
            </a:extLst>
          </p:cNvPr>
          <p:cNvSpPr>
            <a:spLocks noChangeArrowheads="1"/>
          </p:cNvSpPr>
          <p:nvPr/>
        </p:nvSpPr>
        <p:spPr bwMode="auto">
          <a:xfrm>
            <a:off x="7896226" y="2205038"/>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Control and </a:t>
            </a:r>
          </a:p>
          <a:p>
            <a:pPr algn="ctr" eaLnBrk="1" hangingPunct="1">
              <a:spcBef>
                <a:spcPct val="0"/>
              </a:spcBef>
              <a:buClrTx/>
              <a:buSzTx/>
              <a:buFontTx/>
              <a:buNone/>
            </a:pPr>
            <a:r>
              <a:rPr kumimoji="0" lang="en-GB" altLang="en-US" sz="1800" b="0" dirty="0">
                <a:latin typeface="Arial" panose="020B0604020202020204" pitchFamily="34" charset="0"/>
              </a:rPr>
              <a:t>monitoring</a:t>
            </a:r>
          </a:p>
        </p:txBody>
      </p:sp>
      <p:sp>
        <p:nvSpPr>
          <p:cNvPr id="12297" name="Oval 13">
            <a:extLst>
              <a:ext uri="{FF2B5EF4-FFF2-40B4-BE49-F238E27FC236}">
                <a16:creationId xmlns:a16="http://schemas.microsoft.com/office/drawing/2014/main" id="{FB3E2605-C13C-9F8E-3C49-1981310568FD}"/>
              </a:ext>
            </a:extLst>
          </p:cNvPr>
          <p:cNvSpPr>
            <a:spLocks noChangeArrowheads="1"/>
          </p:cNvSpPr>
          <p:nvPr/>
        </p:nvSpPr>
        <p:spPr bwMode="auto">
          <a:xfrm>
            <a:off x="7896226" y="3573464"/>
            <a:ext cx="1635125" cy="9350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Shutdown</a:t>
            </a:r>
          </a:p>
        </p:txBody>
      </p:sp>
      <p:sp>
        <p:nvSpPr>
          <p:cNvPr id="12298" name="Oval 15">
            <a:extLst>
              <a:ext uri="{FF2B5EF4-FFF2-40B4-BE49-F238E27FC236}">
                <a16:creationId xmlns:a16="http://schemas.microsoft.com/office/drawing/2014/main" id="{4FA16860-924F-1114-343B-B93BE15756E6}"/>
              </a:ext>
            </a:extLst>
          </p:cNvPr>
          <p:cNvSpPr>
            <a:spLocks noChangeArrowheads="1"/>
          </p:cNvSpPr>
          <p:nvPr/>
        </p:nvSpPr>
        <p:spPr bwMode="auto">
          <a:xfrm>
            <a:off x="2640013" y="4797426"/>
            <a:ext cx="1655762"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Legacy</a:t>
            </a:r>
          </a:p>
        </p:txBody>
      </p:sp>
      <p:sp>
        <p:nvSpPr>
          <p:cNvPr id="12299" name="Oval 16">
            <a:extLst>
              <a:ext uri="{FF2B5EF4-FFF2-40B4-BE49-F238E27FC236}">
                <a16:creationId xmlns:a16="http://schemas.microsoft.com/office/drawing/2014/main" id="{2B8AFF41-B8F9-1C91-BC1F-0A260E2D1926}"/>
              </a:ext>
            </a:extLst>
          </p:cNvPr>
          <p:cNvSpPr>
            <a:spLocks noChangeArrowheads="1"/>
          </p:cNvSpPr>
          <p:nvPr/>
        </p:nvSpPr>
        <p:spPr bwMode="auto">
          <a:xfrm>
            <a:off x="5232400" y="4797426"/>
            <a:ext cx="1562100"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Evaluation</a:t>
            </a:r>
          </a:p>
        </p:txBody>
      </p:sp>
      <p:sp>
        <p:nvSpPr>
          <p:cNvPr id="12300" name="Line 17">
            <a:extLst>
              <a:ext uri="{FF2B5EF4-FFF2-40B4-BE49-F238E27FC236}">
                <a16:creationId xmlns:a16="http://schemas.microsoft.com/office/drawing/2014/main" id="{1C8FCF64-CA74-1483-BA77-7AE6554341C6}"/>
              </a:ext>
            </a:extLst>
          </p:cNvPr>
          <p:cNvSpPr>
            <a:spLocks noChangeShapeType="1"/>
          </p:cNvSpPr>
          <p:nvPr/>
        </p:nvSpPr>
        <p:spPr bwMode="auto">
          <a:xfrm flipV="1">
            <a:off x="6024563" y="314166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01" name="Line 18">
            <a:extLst>
              <a:ext uri="{FF2B5EF4-FFF2-40B4-BE49-F238E27FC236}">
                <a16:creationId xmlns:a16="http://schemas.microsoft.com/office/drawing/2014/main" id="{173319F9-F950-4E7E-EE02-CD860EA77AA4}"/>
              </a:ext>
            </a:extLst>
          </p:cNvPr>
          <p:cNvSpPr>
            <a:spLocks noChangeShapeType="1"/>
          </p:cNvSpPr>
          <p:nvPr/>
        </p:nvSpPr>
        <p:spPr bwMode="auto">
          <a:xfrm>
            <a:off x="4224338"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02" name="Line 19">
            <a:extLst>
              <a:ext uri="{FF2B5EF4-FFF2-40B4-BE49-F238E27FC236}">
                <a16:creationId xmlns:a16="http://schemas.microsoft.com/office/drawing/2014/main" id="{AD2ADDC9-4246-606F-842F-C0FE7C4DAE39}"/>
              </a:ext>
            </a:extLst>
          </p:cNvPr>
          <p:cNvSpPr>
            <a:spLocks noChangeShapeType="1"/>
          </p:cNvSpPr>
          <p:nvPr/>
        </p:nvSpPr>
        <p:spPr bwMode="auto">
          <a:xfrm>
            <a:off x="6888163"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03" name="Line 20">
            <a:extLst>
              <a:ext uri="{FF2B5EF4-FFF2-40B4-BE49-F238E27FC236}">
                <a16:creationId xmlns:a16="http://schemas.microsoft.com/office/drawing/2014/main" id="{808BE5F7-76D6-380D-A982-81E290C49968}"/>
              </a:ext>
            </a:extLst>
          </p:cNvPr>
          <p:cNvSpPr>
            <a:spLocks noChangeShapeType="1"/>
          </p:cNvSpPr>
          <p:nvPr/>
        </p:nvSpPr>
        <p:spPr bwMode="auto">
          <a:xfrm flipH="1" flipV="1">
            <a:off x="4151313" y="2852739"/>
            <a:ext cx="1008062" cy="11525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04" name="Line 21">
            <a:extLst>
              <a:ext uri="{FF2B5EF4-FFF2-40B4-BE49-F238E27FC236}">
                <a16:creationId xmlns:a16="http://schemas.microsoft.com/office/drawing/2014/main" id="{A9FEA954-654D-884A-0DA7-675BE8CF3C8E}"/>
              </a:ext>
            </a:extLst>
          </p:cNvPr>
          <p:cNvSpPr>
            <a:spLocks noChangeShapeType="1"/>
          </p:cNvSpPr>
          <p:nvPr/>
        </p:nvSpPr>
        <p:spPr bwMode="auto">
          <a:xfrm flipV="1">
            <a:off x="6816725" y="3068639"/>
            <a:ext cx="1366838"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05" name="Line 22">
            <a:extLst>
              <a:ext uri="{FF2B5EF4-FFF2-40B4-BE49-F238E27FC236}">
                <a16:creationId xmlns:a16="http://schemas.microsoft.com/office/drawing/2014/main" id="{00027AFA-8A09-DD26-85D2-F63308B5D38C}"/>
              </a:ext>
            </a:extLst>
          </p:cNvPr>
          <p:cNvSpPr>
            <a:spLocks noChangeShapeType="1"/>
          </p:cNvSpPr>
          <p:nvPr/>
        </p:nvSpPr>
        <p:spPr bwMode="auto">
          <a:xfrm>
            <a:off x="6816725" y="4005263"/>
            <a:ext cx="10795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06" name="Line 23">
            <a:extLst>
              <a:ext uri="{FF2B5EF4-FFF2-40B4-BE49-F238E27FC236}">
                <a16:creationId xmlns:a16="http://schemas.microsoft.com/office/drawing/2014/main" id="{64582A17-0CE7-3A6F-5AA2-4BB1DE5CBE87}"/>
              </a:ext>
            </a:extLst>
          </p:cNvPr>
          <p:cNvSpPr>
            <a:spLocks noChangeShapeType="1"/>
          </p:cNvSpPr>
          <p:nvPr/>
        </p:nvSpPr>
        <p:spPr bwMode="auto">
          <a:xfrm flipH="1">
            <a:off x="6816725" y="4437064"/>
            <a:ext cx="1366838"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07" name="Line 24">
            <a:extLst>
              <a:ext uri="{FF2B5EF4-FFF2-40B4-BE49-F238E27FC236}">
                <a16:creationId xmlns:a16="http://schemas.microsoft.com/office/drawing/2014/main" id="{28A2A26C-CDF6-55F4-786A-C8898BC62967}"/>
              </a:ext>
            </a:extLst>
          </p:cNvPr>
          <p:cNvSpPr>
            <a:spLocks noChangeShapeType="1"/>
          </p:cNvSpPr>
          <p:nvPr/>
        </p:nvSpPr>
        <p:spPr bwMode="auto">
          <a:xfrm flipH="1">
            <a:off x="4295776" y="5229225"/>
            <a:ext cx="9366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08" name="Line 25">
            <a:extLst>
              <a:ext uri="{FF2B5EF4-FFF2-40B4-BE49-F238E27FC236}">
                <a16:creationId xmlns:a16="http://schemas.microsoft.com/office/drawing/2014/main" id="{CB9EA9A7-A4BD-A1EC-E385-F744FC4542D5}"/>
              </a:ext>
            </a:extLst>
          </p:cNvPr>
          <p:cNvSpPr>
            <a:spLocks noChangeShapeType="1"/>
          </p:cNvSpPr>
          <p:nvPr/>
        </p:nvSpPr>
        <p:spPr bwMode="auto">
          <a:xfrm flipH="1">
            <a:off x="4079876" y="4292600"/>
            <a:ext cx="1223963"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09" name="Line 28">
            <a:extLst>
              <a:ext uri="{FF2B5EF4-FFF2-40B4-BE49-F238E27FC236}">
                <a16:creationId xmlns:a16="http://schemas.microsoft.com/office/drawing/2014/main" id="{0133592C-D472-ED36-3796-D14E7512112B}"/>
              </a:ext>
            </a:extLst>
          </p:cNvPr>
          <p:cNvSpPr>
            <a:spLocks noChangeShapeType="1"/>
          </p:cNvSpPr>
          <p:nvPr/>
        </p:nvSpPr>
        <p:spPr bwMode="auto">
          <a:xfrm flipV="1">
            <a:off x="3359150"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10" name="Line 29">
            <a:extLst>
              <a:ext uri="{FF2B5EF4-FFF2-40B4-BE49-F238E27FC236}">
                <a16:creationId xmlns:a16="http://schemas.microsoft.com/office/drawing/2014/main" id="{2FB8B4E1-80EA-3B2D-0166-7909610C0169}"/>
              </a:ext>
            </a:extLst>
          </p:cNvPr>
          <p:cNvSpPr>
            <a:spLocks noChangeShapeType="1"/>
          </p:cNvSpPr>
          <p:nvPr/>
        </p:nvSpPr>
        <p:spPr bwMode="auto">
          <a:xfrm flipH="1">
            <a:off x="4224339" y="4005263"/>
            <a:ext cx="9350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11" name="Line 30">
            <a:extLst>
              <a:ext uri="{FF2B5EF4-FFF2-40B4-BE49-F238E27FC236}">
                <a16:creationId xmlns:a16="http://schemas.microsoft.com/office/drawing/2014/main" id="{CEBF8378-85E2-3762-CB25-E0B798B19CED}"/>
              </a:ext>
            </a:extLst>
          </p:cNvPr>
          <p:cNvSpPr>
            <a:spLocks noChangeShapeType="1"/>
          </p:cNvSpPr>
          <p:nvPr/>
        </p:nvSpPr>
        <p:spPr bwMode="auto">
          <a:xfrm>
            <a:off x="6024563" y="45085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12" name="Line 31">
            <a:extLst>
              <a:ext uri="{FF2B5EF4-FFF2-40B4-BE49-F238E27FC236}">
                <a16:creationId xmlns:a16="http://schemas.microsoft.com/office/drawing/2014/main" id="{D3FAA055-B29E-5026-AC83-5BCCB97B22F0}"/>
              </a:ext>
            </a:extLst>
          </p:cNvPr>
          <p:cNvSpPr>
            <a:spLocks noChangeShapeType="1"/>
          </p:cNvSpPr>
          <p:nvPr/>
        </p:nvSpPr>
        <p:spPr bwMode="auto">
          <a:xfrm flipH="1" flipV="1">
            <a:off x="4079876" y="4221163"/>
            <a:ext cx="1152525" cy="10080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2313" name="Line 32">
            <a:extLst>
              <a:ext uri="{FF2B5EF4-FFF2-40B4-BE49-F238E27FC236}">
                <a16:creationId xmlns:a16="http://schemas.microsoft.com/office/drawing/2014/main" id="{29A64D61-6BF2-6A29-D052-51CD5BDE7DA6}"/>
              </a:ext>
            </a:extLst>
          </p:cNvPr>
          <p:cNvSpPr>
            <a:spLocks noChangeShapeType="1"/>
          </p:cNvSpPr>
          <p:nvPr/>
        </p:nvSpPr>
        <p:spPr bwMode="auto">
          <a:xfrm>
            <a:off x="8688388"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7" name="Oval 26">
            <a:extLst>
              <a:ext uri="{FF2B5EF4-FFF2-40B4-BE49-F238E27FC236}">
                <a16:creationId xmlns:a16="http://schemas.microsoft.com/office/drawing/2014/main" id="{2F2A946C-4BD3-511C-3C8E-59EF840C088A}"/>
              </a:ext>
            </a:extLst>
          </p:cNvPr>
          <p:cNvSpPr/>
          <p:nvPr/>
        </p:nvSpPr>
        <p:spPr>
          <a:xfrm>
            <a:off x="5167313" y="3571875"/>
            <a:ext cx="1643062" cy="928688"/>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ln w="76200">
                <a:solidFill>
                  <a:schemeClr val="tx1"/>
                </a:solidFill>
              </a:ln>
            </a:endParaRPr>
          </a:p>
        </p:txBody>
      </p:sp>
      <p:sp>
        <p:nvSpPr>
          <p:cNvPr id="12315" name="TextBox 27">
            <a:extLst>
              <a:ext uri="{FF2B5EF4-FFF2-40B4-BE49-F238E27FC236}">
                <a16:creationId xmlns:a16="http://schemas.microsoft.com/office/drawing/2014/main" id="{6C56E2A6-031B-8F50-E334-D1F4FD6F9A88}"/>
              </a:ext>
            </a:extLst>
          </p:cNvPr>
          <p:cNvSpPr txBox="1">
            <a:spLocks noChangeArrowheads="1"/>
          </p:cNvSpPr>
          <p:nvPr/>
        </p:nvSpPr>
        <p:spPr bwMode="auto">
          <a:xfrm>
            <a:off x="6223011" y="5351462"/>
            <a:ext cx="592931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800" b="0" i="1" dirty="0">
                <a:latin typeface="Arial" panose="020B0604020202020204" pitchFamily="34" charset="0"/>
              </a:rPr>
              <a:t>Reference: Allen, J and Harris, R, ECEM (2008)</a:t>
            </a:r>
          </a:p>
          <a:p>
            <a:pPr eaLnBrk="1" hangingPunct="1">
              <a:spcBef>
                <a:spcPct val="0"/>
              </a:spcBef>
              <a:buClrTx/>
              <a:buSzTx/>
              <a:buFontTx/>
              <a:buNone/>
            </a:pPr>
            <a:endParaRPr kumimoji="0" lang="en-GB" altLang="en-US" sz="1800" b="0" dirty="0">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3D618CB-70A0-1247-30E9-387B87EA75FE}"/>
              </a:ext>
            </a:extLst>
          </p:cNvPr>
          <p:cNvSpPr>
            <a:spLocks noGrp="1" noChangeArrowheads="1"/>
          </p:cNvSpPr>
          <p:nvPr>
            <p:ph type="title" idx="4294967295"/>
          </p:nvPr>
        </p:nvSpPr>
        <p:spPr>
          <a:xfrm>
            <a:off x="0" y="365125"/>
            <a:ext cx="10515600" cy="627063"/>
          </a:xfrm>
        </p:spPr>
        <p:txBody>
          <a:bodyPr>
            <a:normAutofit/>
          </a:bodyPr>
          <a:lstStyle/>
          <a:p>
            <a:pPr eaLnBrk="1" hangingPunct="1"/>
            <a:r>
              <a:rPr lang="en-GB" altLang="en-US" sz="3600" b="1" dirty="0"/>
              <a:t>Planning for Events</a:t>
            </a:r>
          </a:p>
        </p:txBody>
      </p:sp>
      <p:sp>
        <p:nvSpPr>
          <p:cNvPr id="39939" name="Rectangle 3">
            <a:extLst>
              <a:ext uri="{FF2B5EF4-FFF2-40B4-BE49-F238E27FC236}">
                <a16:creationId xmlns:a16="http://schemas.microsoft.com/office/drawing/2014/main" id="{0F75B201-D901-4E3A-3FB7-D5F1CA548D13}"/>
              </a:ext>
            </a:extLst>
          </p:cNvPr>
          <p:cNvSpPr>
            <a:spLocks noGrp="1" noChangeArrowheads="1"/>
          </p:cNvSpPr>
          <p:nvPr>
            <p:ph idx="4294967295"/>
          </p:nvPr>
        </p:nvSpPr>
        <p:spPr>
          <a:xfrm>
            <a:off x="0" y="1690688"/>
            <a:ext cx="4494213" cy="4929187"/>
          </a:xfrm>
        </p:spPr>
        <p:txBody>
          <a:bodyPr>
            <a:normAutofit/>
          </a:bodyPr>
          <a:lstStyle/>
          <a:p>
            <a:pPr eaLnBrk="1" hangingPunct="1">
              <a:buFont typeface="Monotype Sorts" pitchFamily="2" charset="2"/>
              <a:buNone/>
            </a:pPr>
            <a:r>
              <a:rPr lang="en-GB" altLang="en-US" dirty="0">
                <a:cs typeface="Arial" panose="020B0604020202020204" pitchFamily="34" charset="0"/>
              </a:rPr>
              <a:t>Planning is vital because:</a:t>
            </a:r>
          </a:p>
          <a:p>
            <a:pPr eaLnBrk="1" hangingPunct="1"/>
            <a:r>
              <a:rPr lang="en-GB" altLang="en-US" sz="2400" dirty="0">
                <a:cs typeface="Arial" panose="020B0604020202020204" pitchFamily="34" charset="0"/>
              </a:rPr>
              <a:t>Events are complex in nature</a:t>
            </a:r>
            <a:r>
              <a:rPr lang="en-GB" altLang="en-US" sz="2400" dirty="0">
                <a:solidFill>
                  <a:srgbClr val="000066"/>
                </a:solidFill>
                <a:cs typeface="Arial" panose="020B0604020202020204" pitchFamily="34" charset="0"/>
              </a:rPr>
              <a:t>. </a:t>
            </a:r>
            <a:r>
              <a:rPr lang="en-GB" altLang="en-US" sz="2400" dirty="0">
                <a:cs typeface="Arial" panose="020B0604020202020204" pitchFamily="34" charset="0"/>
              </a:rPr>
              <a:t>As you watch the video, list the elements of the event which need careful planning</a:t>
            </a:r>
          </a:p>
          <a:p>
            <a:pPr marL="0" indent="0" eaLnBrk="1" hangingPunct="1">
              <a:buNone/>
            </a:pPr>
            <a:endParaRPr lang="en-GB" altLang="en-US" sz="2400" dirty="0">
              <a:cs typeface="Arial" panose="020B0604020202020204" pitchFamily="34" charset="0"/>
            </a:endParaRPr>
          </a:p>
          <a:p>
            <a:pPr eaLnBrk="1" hangingPunct="1"/>
            <a:r>
              <a:rPr lang="en-GB" altLang="en-US" sz="2400" dirty="0">
                <a:cs typeface="Arial" panose="020B0604020202020204" pitchFamily="34" charset="0"/>
              </a:rPr>
              <a:t>Plans must adapt to the changing environment &amp; contextual factors</a:t>
            </a:r>
          </a:p>
          <a:p>
            <a:pPr eaLnBrk="1" hangingPunct="1"/>
            <a:endParaRPr lang="en-GB" altLang="en-US" dirty="0"/>
          </a:p>
        </p:txBody>
      </p:sp>
      <p:pic>
        <p:nvPicPr>
          <p:cNvPr id="2" name="Online Media 1" title="Roald Dahl's City of the Unexpected">
            <a:hlinkClick r:id="" action="ppaction://media"/>
            <a:extLst>
              <a:ext uri="{FF2B5EF4-FFF2-40B4-BE49-F238E27FC236}">
                <a16:creationId xmlns:a16="http://schemas.microsoft.com/office/drawing/2014/main" id="{538A1195-83CF-248E-49B1-B16284FDD5BB}"/>
              </a:ext>
            </a:extLst>
          </p:cNvPr>
          <p:cNvPicPr>
            <a:picLocks noRot="1" noChangeAspect="1"/>
          </p:cNvPicPr>
          <p:nvPr>
            <a:videoFile r:link="rId1"/>
          </p:nvPr>
        </p:nvPicPr>
        <p:blipFill>
          <a:blip r:embed="rId4"/>
          <a:stretch>
            <a:fillRect/>
          </a:stretch>
        </p:blipFill>
        <p:spPr>
          <a:xfrm>
            <a:off x="4539899" y="801934"/>
            <a:ext cx="7566286" cy="427495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9939">
                                            <p:txEl>
                                              <p:pRg st="1" end="1"/>
                                            </p:txEl>
                                          </p:spTgt>
                                        </p:tgtEl>
                                        <p:attrNameLst>
                                          <p:attrName>style.visibility</p:attrName>
                                        </p:attrNameLst>
                                      </p:cBhvr>
                                      <p:to>
                                        <p:strVal val="visible"/>
                                      </p:to>
                                    </p:set>
                                    <p:anim calcmode="lin" valueType="num">
                                      <p:cBhvr additive="base">
                                        <p:cTn id="7" dur="1000" fill="hold"/>
                                        <p:tgtEl>
                                          <p:spTgt spid="39939">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99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9939">
                                            <p:txEl>
                                              <p:pRg st="3" end="3"/>
                                            </p:txEl>
                                          </p:spTgt>
                                        </p:tgtEl>
                                        <p:attrNameLst>
                                          <p:attrName>style.visibility</p:attrName>
                                        </p:attrNameLst>
                                      </p:cBhvr>
                                      <p:to>
                                        <p:strVal val="visible"/>
                                      </p:to>
                                    </p:set>
                                    <p:anim calcmode="lin" valueType="num">
                                      <p:cBhvr additive="base">
                                        <p:cTn id="13" dur="500" fill="hold"/>
                                        <p:tgtEl>
                                          <p:spTgt spid="39939">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993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2"/>
                </p:tgtEl>
              </p:cMediaNode>
            </p:video>
            <p:seq concurrent="1" nextAc="seek">
              <p:cTn id="20" restart="whenNotActive" fill="hold" evtFilter="cancelBubble" nodeType="interactiveSeq">
                <p:stCondLst>
                  <p:cond evt="onClick" delay="0">
                    <p:tgtEl>
                      <p:spTgt spid="2"/>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DCC77EB-2030-F160-B3DB-028B47907F25}"/>
              </a:ext>
            </a:extLst>
          </p:cNvPr>
          <p:cNvSpPr>
            <a:spLocks noGrp="1" noChangeArrowheads="1"/>
          </p:cNvSpPr>
          <p:nvPr>
            <p:ph type="title" idx="4294967295"/>
          </p:nvPr>
        </p:nvSpPr>
        <p:spPr>
          <a:xfrm>
            <a:off x="0" y="49213"/>
            <a:ext cx="7489825" cy="1143000"/>
          </a:xfrm>
        </p:spPr>
        <p:txBody>
          <a:bodyPr>
            <a:normAutofit fontScale="90000"/>
          </a:bodyPr>
          <a:lstStyle/>
          <a:p>
            <a:pPr eaLnBrk="1" hangingPunct="1"/>
            <a:br>
              <a:rPr lang="en-GB" altLang="en-US" b="0" dirty="0">
                <a:solidFill>
                  <a:schemeClr val="tx1"/>
                </a:solidFill>
              </a:rPr>
            </a:br>
            <a:r>
              <a:rPr lang="en-GB" altLang="en-US" sz="4400" b="1" dirty="0">
                <a:solidFill>
                  <a:schemeClr val="tx1"/>
                </a:solidFill>
              </a:rPr>
              <a:t>Creating the Event Concept</a:t>
            </a:r>
            <a:endParaRPr lang="en-GB" altLang="en-US" b="1" dirty="0">
              <a:solidFill>
                <a:schemeClr val="tx1"/>
              </a:solidFill>
            </a:endParaRPr>
          </a:p>
        </p:txBody>
      </p:sp>
      <p:sp>
        <p:nvSpPr>
          <p:cNvPr id="16387" name="Rectangle 3">
            <a:extLst>
              <a:ext uri="{FF2B5EF4-FFF2-40B4-BE49-F238E27FC236}">
                <a16:creationId xmlns:a16="http://schemas.microsoft.com/office/drawing/2014/main" id="{494C873B-1FC9-E4C5-7EBB-4DCB95C54E97}"/>
              </a:ext>
            </a:extLst>
          </p:cNvPr>
          <p:cNvSpPr>
            <a:spLocks noGrp="1" noChangeArrowheads="1"/>
          </p:cNvSpPr>
          <p:nvPr>
            <p:ph type="body" idx="4294967295"/>
          </p:nvPr>
        </p:nvSpPr>
        <p:spPr>
          <a:xfrm>
            <a:off x="246832" y="1483291"/>
            <a:ext cx="7850188" cy="4752975"/>
          </a:xfrm>
        </p:spPr>
        <p:txBody>
          <a:bodyPr/>
          <a:lstStyle/>
          <a:p>
            <a:pPr marL="609600" indent="-609600">
              <a:spcBef>
                <a:spcPct val="50000"/>
              </a:spcBef>
              <a:buNone/>
            </a:pPr>
            <a:r>
              <a:rPr lang="en-GB" altLang="en-US" sz="3200" b="1" dirty="0">
                <a:cs typeface="Arial" panose="020B0604020202020204" pitchFamily="34" charset="0"/>
              </a:rPr>
              <a:t>Remember the </a:t>
            </a:r>
            <a:r>
              <a:rPr lang="en-GB" altLang="en-US" sz="3600" b="1" dirty="0">
                <a:cs typeface="Arial" panose="020B0604020202020204" pitchFamily="34" charset="0"/>
              </a:rPr>
              <a:t>‘five Ws’</a:t>
            </a:r>
            <a:r>
              <a:rPr lang="en-GB" altLang="en-US" sz="3200" b="1" dirty="0">
                <a:cs typeface="Arial" panose="020B0604020202020204" pitchFamily="34" charset="0"/>
              </a:rPr>
              <a:t>:</a:t>
            </a:r>
          </a:p>
          <a:p>
            <a:pPr marL="609600" indent="-609600">
              <a:lnSpc>
                <a:spcPct val="150000"/>
              </a:lnSpc>
              <a:spcBef>
                <a:spcPct val="30000"/>
              </a:spcBef>
              <a:buFontTx/>
              <a:buAutoNum type="arabicPeriod"/>
            </a:pPr>
            <a:r>
              <a:rPr lang="en-GB" altLang="en-US" sz="2400" dirty="0">
                <a:cs typeface="Arial" panose="020B0604020202020204" pitchFamily="34" charset="0"/>
              </a:rPr>
              <a:t>Why</a:t>
            </a:r>
            <a:r>
              <a:rPr lang="en-GB" altLang="en-US" sz="2400" b="0" dirty="0">
                <a:cs typeface="Arial" panose="020B0604020202020204" pitchFamily="34" charset="0"/>
              </a:rPr>
              <a:t> is the event being held?</a:t>
            </a:r>
          </a:p>
          <a:p>
            <a:pPr marL="609600" indent="-609600">
              <a:lnSpc>
                <a:spcPct val="150000"/>
              </a:lnSpc>
              <a:spcBef>
                <a:spcPct val="30000"/>
              </a:spcBef>
              <a:buFontTx/>
              <a:buAutoNum type="arabicPeriod"/>
            </a:pPr>
            <a:r>
              <a:rPr lang="en-GB" altLang="en-US" sz="2400" dirty="0">
                <a:cs typeface="Arial" panose="020B0604020202020204" pitchFamily="34" charset="0"/>
              </a:rPr>
              <a:t>Who</a:t>
            </a:r>
            <a:r>
              <a:rPr lang="en-GB" altLang="en-US" sz="2400" b="0" dirty="0">
                <a:cs typeface="Arial" panose="020B0604020202020204" pitchFamily="34" charset="0"/>
              </a:rPr>
              <a:t> will be the stakeholders/community in the event?</a:t>
            </a:r>
          </a:p>
          <a:p>
            <a:pPr marL="609600" indent="-609600">
              <a:lnSpc>
                <a:spcPct val="150000"/>
              </a:lnSpc>
              <a:spcBef>
                <a:spcPct val="30000"/>
              </a:spcBef>
              <a:buFontTx/>
              <a:buAutoNum type="arabicPeriod"/>
            </a:pPr>
            <a:r>
              <a:rPr lang="en-GB" altLang="en-US" sz="2400" dirty="0">
                <a:cs typeface="Arial" panose="020B0604020202020204" pitchFamily="34" charset="0"/>
              </a:rPr>
              <a:t>When</a:t>
            </a:r>
            <a:r>
              <a:rPr lang="en-GB" altLang="en-US" sz="2400" b="0" dirty="0">
                <a:cs typeface="Arial" panose="020B0604020202020204" pitchFamily="34" charset="0"/>
              </a:rPr>
              <a:t> will the event be held?</a:t>
            </a:r>
          </a:p>
          <a:p>
            <a:pPr marL="609600" indent="-609600">
              <a:lnSpc>
                <a:spcPct val="150000"/>
              </a:lnSpc>
              <a:spcBef>
                <a:spcPct val="30000"/>
              </a:spcBef>
              <a:buFontTx/>
              <a:buAutoNum type="arabicPeriod"/>
            </a:pPr>
            <a:r>
              <a:rPr lang="en-GB" altLang="en-US" sz="2400" dirty="0">
                <a:cs typeface="Arial" panose="020B0604020202020204" pitchFamily="34" charset="0"/>
              </a:rPr>
              <a:t>Where</a:t>
            </a:r>
            <a:r>
              <a:rPr lang="en-GB" altLang="en-US" sz="2400" b="0" dirty="0">
                <a:cs typeface="Arial" panose="020B0604020202020204" pitchFamily="34" charset="0"/>
              </a:rPr>
              <a:t> will the event be staged?</a:t>
            </a:r>
          </a:p>
          <a:p>
            <a:pPr marL="609600" indent="-609600">
              <a:lnSpc>
                <a:spcPct val="150000"/>
              </a:lnSpc>
              <a:spcBef>
                <a:spcPct val="30000"/>
              </a:spcBef>
              <a:buFontTx/>
              <a:buAutoNum type="arabicPeriod"/>
            </a:pPr>
            <a:r>
              <a:rPr lang="en-GB" altLang="en-US" sz="2400" dirty="0">
                <a:cs typeface="Arial" panose="020B0604020202020204" pitchFamily="34" charset="0"/>
              </a:rPr>
              <a:t>What</a:t>
            </a:r>
            <a:r>
              <a:rPr lang="en-GB" altLang="en-US" sz="2400" b="0" dirty="0">
                <a:cs typeface="Arial" panose="020B0604020202020204" pitchFamily="34" charset="0"/>
              </a:rPr>
              <a:t> is the event content / product?</a:t>
            </a:r>
            <a:endParaRPr lang="en-GB" altLang="en-US" sz="2800" dirty="0">
              <a:cs typeface="Arial" panose="020B0604020202020204" pitchFamily="34" charset="0"/>
            </a:endParaRPr>
          </a:p>
        </p:txBody>
      </p:sp>
      <p:sp>
        <p:nvSpPr>
          <p:cNvPr id="16388" name="Rectangle 4">
            <a:extLst>
              <a:ext uri="{FF2B5EF4-FFF2-40B4-BE49-F238E27FC236}">
                <a16:creationId xmlns:a16="http://schemas.microsoft.com/office/drawing/2014/main" id="{8EDF8BF9-4D3B-40EF-87D6-7F71541D3A95}"/>
              </a:ext>
            </a:extLst>
          </p:cNvPr>
          <p:cNvSpPr>
            <a:spLocks noChangeArrowheads="1"/>
          </p:cNvSpPr>
          <p:nvPr/>
        </p:nvSpPr>
        <p:spPr bwMode="auto">
          <a:xfrm>
            <a:off x="8769466" y="4930189"/>
            <a:ext cx="192174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2000" dirty="0">
                <a:latin typeface="+mn-lt"/>
              </a:rPr>
              <a:t>Goldblatt (1997)</a:t>
            </a:r>
          </a:p>
        </p:txBody>
      </p:sp>
      <p:pic>
        <p:nvPicPr>
          <p:cNvPr id="16389" name="Picture 5" descr="lightbulb">
            <a:extLst>
              <a:ext uri="{FF2B5EF4-FFF2-40B4-BE49-F238E27FC236}">
                <a16:creationId xmlns:a16="http://schemas.microsoft.com/office/drawing/2014/main" id="{935B5F82-51BA-D0AB-48EC-0253D71D35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904" r="9100"/>
          <a:stretch>
            <a:fillRect/>
          </a:stretch>
        </p:blipFill>
        <p:spPr bwMode="auto">
          <a:xfrm>
            <a:off x="7914572" y="1343046"/>
            <a:ext cx="3449086" cy="3481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a:extLst>
              <a:ext uri="{FF2B5EF4-FFF2-40B4-BE49-F238E27FC236}">
                <a16:creationId xmlns:a16="http://schemas.microsoft.com/office/drawing/2014/main" id="{3BBF3389-DE69-D1AE-D1CD-B44FCB477B36}"/>
              </a:ext>
            </a:extLst>
          </p:cNvPr>
          <p:cNvPicPr>
            <a:picLocks noGrp="1" noChangeAspect="1" noChangeArrowheads="1"/>
          </p:cNvPicPr>
          <p:nvPr>
            <p:ph idx="4294967295"/>
          </p:nvPr>
        </p:nvPicPr>
        <p:blipFill>
          <a:blip r:embed="rId3" cstate="print">
            <a:duotone>
              <a:schemeClr val="bg2">
                <a:shade val="45000"/>
                <a:satMod val="135000"/>
              </a:schemeClr>
              <a:prstClr val="white"/>
            </a:duotone>
          </a:blip>
          <a:srcRect/>
          <a:stretch>
            <a:fillRect/>
          </a:stretch>
        </p:blipFill>
        <p:spPr>
          <a:xfrm>
            <a:off x="813423" y="78538"/>
            <a:ext cx="10864344" cy="5710532"/>
          </a:xfrm>
        </p:spPr>
      </p:pic>
      <p:sp>
        <p:nvSpPr>
          <p:cNvPr id="17411" name="Title 1">
            <a:extLst>
              <a:ext uri="{FF2B5EF4-FFF2-40B4-BE49-F238E27FC236}">
                <a16:creationId xmlns:a16="http://schemas.microsoft.com/office/drawing/2014/main" id="{D3C63AE1-AE3C-2DA1-3678-A446FB08DAFB}"/>
              </a:ext>
            </a:extLst>
          </p:cNvPr>
          <p:cNvSpPr>
            <a:spLocks noGrp="1"/>
          </p:cNvSpPr>
          <p:nvPr>
            <p:ph type="title" idx="4294967295"/>
          </p:nvPr>
        </p:nvSpPr>
        <p:spPr>
          <a:xfrm>
            <a:off x="2900274" y="78538"/>
            <a:ext cx="10515600" cy="600075"/>
          </a:xfrm>
        </p:spPr>
        <p:txBody>
          <a:bodyPr>
            <a:normAutofit fontScale="90000"/>
          </a:bodyPr>
          <a:lstStyle/>
          <a:p>
            <a:pPr eaLnBrk="1" hangingPunct="1"/>
            <a:r>
              <a:rPr lang="en-GB" altLang="en-US" sz="4000" b="1" dirty="0"/>
              <a:t>Brainstorming </a:t>
            </a:r>
            <a:r>
              <a:rPr lang="en-GB" altLang="en-US" sz="3200" b="1" dirty="0"/>
              <a:t>Bowdin (2006, p.108)</a:t>
            </a:r>
            <a:endParaRPr lang="en-GB" altLang="en-US" sz="4000" b="1" dirty="0"/>
          </a:p>
        </p:txBody>
      </p:sp>
      <p:sp>
        <p:nvSpPr>
          <p:cNvPr id="5" name="Rectangle 3">
            <a:extLst>
              <a:ext uri="{FF2B5EF4-FFF2-40B4-BE49-F238E27FC236}">
                <a16:creationId xmlns:a16="http://schemas.microsoft.com/office/drawing/2014/main" id="{CCA7E837-A131-0FBD-1559-5E4C426651F3}"/>
              </a:ext>
            </a:extLst>
          </p:cNvPr>
          <p:cNvSpPr>
            <a:spLocks noChangeArrowheads="1"/>
          </p:cNvSpPr>
          <p:nvPr/>
        </p:nvSpPr>
        <p:spPr bwMode="auto">
          <a:xfrm>
            <a:off x="1981200" y="1760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buClrTx/>
              <a:buSzTx/>
              <a:buFont typeface="Arial" panose="020B0604020202020204" pitchFamily="34" charset="0"/>
              <a:buChar char="•"/>
            </a:pPr>
            <a:r>
              <a:rPr kumimoji="0" lang="en-GB" altLang="en-US" b="0" dirty="0">
                <a:latin typeface="+mn-lt"/>
              </a:rPr>
              <a:t>Identify key stakeholders</a:t>
            </a:r>
          </a:p>
          <a:p>
            <a:pPr>
              <a:buClrTx/>
              <a:buSzTx/>
              <a:buFont typeface="Arial" panose="020B0604020202020204" pitchFamily="34" charset="0"/>
              <a:buChar char="•"/>
            </a:pPr>
            <a:r>
              <a:rPr kumimoji="0" lang="en-GB" altLang="en-US" b="0" dirty="0">
                <a:latin typeface="+mn-lt"/>
              </a:rPr>
              <a:t>Devise a range of concepts that match the parameters of the event and meet its objectives</a:t>
            </a:r>
          </a:p>
          <a:p>
            <a:pPr eaLnBrk="1" hangingPunct="1">
              <a:buClrTx/>
              <a:buSzTx/>
              <a:buFontTx/>
              <a:buChar char="•"/>
            </a:pPr>
            <a:r>
              <a:rPr kumimoji="0" lang="en-GB" altLang="en-US" b="0" dirty="0">
                <a:latin typeface="+mn-lt"/>
              </a:rPr>
              <a:t>Evaluate and prioritise these concepts</a:t>
            </a:r>
          </a:p>
          <a:p>
            <a:pPr eaLnBrk="1" hangingPunct="1">
              <a:buClrTx/>
              <a:buSzTx/>
              <a:buFontTx/>
              <a:buChar char="•"/>
            </a:pPr>
            <a:r>
              <a:rPr kumimoji="0" lang="en-GB" altLang="en-US" b="0" dirty="0">
                <a:latin typeface="+mn-lt"/>
              </a:rPr>
              <a:t>Refine and document the chosen concept</a:t>
            </a:r>
          </a:p>
          <a:p>
            <a:pPr eaLnBrk="1" hangingPunct="1">
              <a:buClrTx/>
              <a:buSzTx/>
              <a:buFontTx/>
              <a:buChar char="•"/>
            </a:pPr>
            <a:r>
              <a:rPr kumimoji="0" lang="en-GB" altLang="en-US" b="0" dirty="0">
                <a:latin typeface="+mn-lt"/>
              </a:rPr>
              <a:t>Keep stakeholders updated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8A6FC1E-E6A6-668F-0F9E-CCCF915AD5B5}"/>
              </a:ext>
            </a:extLst>
          </p:cNvPr>
          <p:cNvSpPr>
            <a:spLocks noGrp="1"/>
          </p:cNvSpPr>
          <p:nvPr>
            <p:ph type="title" idx="4294967295"/>
          </p:nvPr>
        </p:nvSpPr>
        <p:spPr>
          <a:xfrm>
            <a:off x="0" y="209550"/>
            <a:ext cx="7672388" cy="1143000"/>
          </a:xfrm>
        </p:spPr>
        <p:txBody>
          <a:bodyPr>
            <a:normAutofit/>
          </a:bodyPr>
          <a:lstStyle/>
          <a:p>
            <a:pPr eaLnBrk="1" hangingPunct="1"/>
            <a:r>
              <a:rPr lang="en-GB" altLang="en-US" sz="3600" b="1" dirty="0"/>
              <a:t>What is Screening?</a:t>
            </a:r>
          </a:p>
        </p:txBody>
      </p:sp>
      <p:sp>
        <p:nvSpPr>
          <p:cNvPr id="4" name="Rectangle 3">
            <a:extLst>
              <a:ext uri="{FF2B5EF4-FFF2-40B4-BE49-F238E27FC236}">
                <a16:creationId xmlns:a16="http://schemas.microsoft.com/office/drawing/2014/main" id="{9780B5DF-0253-7C91-DC07-D2FE6BEDCB1B}"/>
              </a:ext>
            </a:extLst>
          </p:cNvPr>
          <p:cNvSpPr>
            <a:spLocks noChangeArrowheads="1"/>
          </p:cNvSpPr>
          <p:nvPr/>
        </p:nvSpPr>
        <p:spPr bwMode="auto">
          <a:xfrm>
            <a:off x="685080" y="1591084"/>
            <a:ext cx="7427913"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buClrTx/>
              <a:buSzTx/>
              <a:buFontTx/>
              <a:buNone/>
            </a:pPr>
            <a:endParaRPr kumimoji="0" lang="en-GB" altLang="en-US" sz="1200" b="0" dirty="0">
              <a:latin typeface="Arial" panose="020B0604020202020204" pitchFamily="34" charset="0"/>
            </a:endParaRPr>
          </a:p>
          <a:p>
            <a:pPr algn="ctr" eaLnBrk="1" hangingPunct="1">
              <a:buClrTx/>
              <a:buSzTx/>
              <a:buFontTx/>
              <a:buNone/>
            </a:pPr>
            <a:r>
              <a:rPr kumimoji="0" lang="en-GB" altLang="en-US" sz="3600" b="0" dirty="0">
                <a:latin typeface="+mn-lt"/>
              </a:rPr>
              <a:t>“…An evaluation of the event concept in order </a:t>
            </a:r>
            <a:r>
              <a:rPr kumimoji="0" lang="en-GB" altLang="en-US" sz="3300" b="0" dirty="0">
                <a:latin typeface="+mn-lt"/>
              </a:rPr>
              <a:t>to determine the extent to which the event concept matches the needs of the event and the resources available to the Event Manager to implement it.”</a:t>
            </a:r>
          </a:p>
          <a:p>
            <a:pPr algn="ctr" eaLnBrk="1" hangingPunct="1">
              <a:buClrTx/>
              <a:buSzTx/>
              <a:buFontTx/>
              <a:buNone/>
            </a:pPr>
            <a:endParaRPr kumimoji="0" lang="en-GB" altLang="en-US" b="0" dirty="0"/>
          </a:p>
        </p:txBody>
      </p:sp>
      <p:sp>
        <p:nvSpPr>
          <p:cNvPr id="15364" name="Rectangle 4">
            <a:extLst>
              <a:ext uri="{FF2B5EF4-FFF2-40B4-BE49-F238E27FC236}">
                <a16:creationId xmlns:a16="http://schemas.microsoft.com/office/drawing/2014/main" id="{E83C1295-1D00-32B1-258C-D8C1B12EBC3D}"/>
              </a:ext>
            </a:extLst>
          </p:cNvPr>
          <p:cNvSpPr>
            <a:spLocks noChangeArrowheads="1"/>
          </p:cNvSpPr>
          <p:nvPr/>
        </p:nvSpPr>
        <p:spPr bwMode="auto">
          <a:xfrm>
            <a:off x="9113040" y="5221687"/>
            <a:ext cx="297139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2000" dirty="0">
                <a:latin typeface="+mn-lt"/>
              </a:rPr>
              <a:t>Bowdin et al (2006, p.108)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C82BD70-4E3E-E871-60FC-CCF7DC9F5941}"/>
              </a:ext>
            </a:extLst>
          </p:cNvPr>
          <p:cNvSpPr>
            <a:spLocks noGrp="1"/>
          </p:cNvSpPr>
          <p:nvPr>
            <p:ph type="title" idx="4294967295"/>
          </p:nvPr>
        </p:nvSpPr>
        <p:spPr>
          <a:xfrm>
            <a:off x="0" y="119063"/>
            <a:ext cx="7283450" cy="766762"/>
          </a:xfrm>
        </p:spPr>
        <p:txBody>
          <a:bodyPr>
            <a:normAutofit/>
          </a:bodyPr>
          <a:lstStyle/>
          <a:p>
            <a:pPr eaLnBrk="1" hangingPunct="1"/>
            <a:r>
              <a:rPr lang="en-GB" altLang="en-US" sz="4000" b="1" dirty="0"/>
              <a:t>The marketing screen</a:t>
            </a:r>
          </a:p>
        </p:txBody>
      </p:sp>
      <p:sp>
        <p:nvSpPr>
          <p:cNvPr id="18435" name="Rectangle 3">
            <a:extLst>
              <a:ext uri="{FF2B5EF4-FFF2-40B4-BE49-F238E27FC236}">
                <a16:creationId xmlns:a16="http://schemas.microsoft.com/office/drawing/2014/main" id="{DB2413F2-F526-6F0D-076D-51051AFFC7F3}"/>
              </a:ext>
            </a:extLst>
          </p:cNvPr>
          <p:cNvSpPr>
            <a:spLocks noChangeArrowheads="1"/>
          </p:cNvSpPr>
          <p:nvPr/>
        </p:nvSpPr>
        <p:spPr bwMode="auto">
          <a:xfrm>
            <a:off x="644312" y="885825"/>
            <a:ext cx="7815263" cy="564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 typeface="Arial" panose="020B0604020202020204" pitchFamily="34" charset="0"/>
              <a:buChar char="•"/>
            </a:pPr>
            <a:r>
              <a:rPr kumimoji="0" lang="en-GB" altLang="en-US" sz="2800" b="0" dirty="0">
                <a:latin typeface="+mn-lt"/>
              </a:rPr>
              <a:t>Having identified a possible event, organisers need to establish which </a:t>
            </a:r>
            <a:r>
              <a:rPr kumimoji="0" lang="en-GB" altLang="en-US" sz="2800" dirty="0">
                <a:latin typeface="+mn-lt"/>
              </a:rPr>
              <a:t>concepts</a:t>
            </a:r>
            <a:r>
              <a:rPr kumimoji="0" lang="en-GB" altLang="en-US" sz="2800" b="0" i="1" dirty="0">
                <a:latin typeface="+mn-lt"/>
              </a:rPr>
              <a:t> </a:t>
            </a:r>
            <a:r>
              <a:rPr kumimoji="0" lang="en-GB" altLang="en-US" sz="2800" b="0" dirty="0">
                <a:latin typeface="+mn-lt"/>
              </a:rPr>
              <a:t>are most suited to the market</a:t>
            </a:r>
          </a:p>
          <a:p>
            <a:pPr eaLnBrk="1" hangingPunct="1">
              <a:spcBef>
                <a:spcPct val="0"/>
              </a:spcBef>
              <a:buClrTx/>
              <a:buSzPts val="3000"/>
              <a:buFont typeface="Arial" panose="020B0604020202020204" pitchFamily="34" charset="0"/>
              <a:buChar char="•"/>
            </a:pPr>
            <a:r>
              <a:rPr kumimoji="0" lang="en-GB" altLang="en-US" sz="2800" b="0" dirty="0">
                <a:latin typeface="+mn-lt"/>
              </a:rPr>
              <a:t>Knowledge </a:t>
            </a:r>
            <a:r>
              <a:rPr kumimoji="0" lang="en-GB" altLang="en-US" sz="2800" dirty="0">
                <a:latin typeface="+mn-lt"/>
              </a:rPr>
              <a:t>of target market</a:t>
            </a:r>
            <a:r>
              <a:rPr kumimoji="0" lang="en-GB" altLang="en-US" sz="2800" b="0" dirty="0">
                <a:latin typeface="+mn-lt"/>
              </a:rPr>
              <a:t>: demographics, age group, past events experience </a:t>
            </a:r>
          </a:p>
          <a:p>
            <a:pPr eaLnBrk="1" hangingPunct="1">
              <a:spcBef>
                <a:spcPct val="0"/>
              </a:spcBef>
              <a:buClrTx/>
              <a:buSzPts val="3000"/>
              <a:buFont typeface="Arial" panose="020B0604020202020204" pitchFamily="34" charset="0"/>
              <a:buChar char="•"/>
            </a:pPr>
            <a:r>
              <a:rPr kumimoji="0" lang="en-GB" altLang="en-US" sz="2800" b="0" dirty="0">
                <a:latin typeface="+mn-lt"/>
              </a:rPr>
              <a:t>How many tickets are we likely to sell?</a:t>
            </a:r>
          </a:p>
          <a:p>
            <a:pPr eaLnBrk="1" hangingPunct="1">
              <a:spcBef>
                <a:spcPct val="0"/>
              </a:spcBef>
              <a:buClrTx/>
              <a:buSzPts val="3000"/>
              <a:buFontTx/>
              <a:buNone/>
            </a:pPr>
            <a:r>
              <a:rPr kumimoji="0" lang="en-GB" altLang="en-US" sz="2800" b="0" dirty="0">
                <a:latin typeface="+mn-lt"/>
              </a:rPr>
              <a:t>	How do we know? – Opinions of organising committee, or pilot questionnaires</a:t>
            </a:r>
          </a:p>
          <a:p>
            <a:pPr eaLnBrk="1" hangingPunct="1">
              <a:spcBef>
                <a:spcPct val="0"/>
              </a:spcBef>
              <a:buClrTx/>
              <a:buSzPts val="3000"/>
              <a:buFont typeface="Arial" panose="020B0604020202020204" pitchFamily="34" charset="0"/>
              <a:buChar char="•"/>
            </a:pPr>
            <a:r>
              <a:rPr kumimoji="0" lang="en-GB" altLang="en-US" sz="2800" b="0" dirty="0">
                <a:latin typeface="+mn-lt"/>
              </a:rPr>
              <a:t>Need to consider </a:t>
            </a:r>
            <a:r>
              <a:rPr kumimoji="0" lang="en-GB" altLang="en-US" sz="2800" dirty="0">
                <a:latin typeface="+mn-lt"/>
              </a:rPr>
              <a:t>competing events </a:t>
            </a:r>
            <a:r>
              <a:rPr kumimoji="0" lang="en-GB" altLang="en-US" sz="2800" b="0" dirty="0">
                <a:latin typeface="+mn-lt"/>
              </a:rPr>
              <a:t>– conduct ‘Environmental Scanning’</a:t>
            </a:r>
          </a:p>
        </p:txBody>
      </p:sp>
      <p:pic>
        <p:nvPicPr>
          <p:cNvPr id="2" name="Picture 1">
            <a:extLst>
              <a:ext uri="{FF2B5EF4-FFF2-40B4-BE49-F238E27FC236}">
                <a16:creationId xmlns:a16="http://schemas.microsoft.com/office/drawing/2014/main" id="{711A35D6-18E5-D81D-8378-F713098D049F}"/>
              </a:ext>
            </a:extLst>
          </p:cNvPr>
          <p:cNvPicPr>
            <a:picLocks noChangeAspect="1"/>
          </p:cNvPicPr>
          <p:nvPr/>
        </p:nvPicPr>
        <p:blipFill>
          <a:blip r:embed="rId3"/>
          <a:stretch>
            <a:fillRect/>
          </a:stretch>
        </p:blipFill>
        <p:spPr>
          <a:xfrm>
            <a:off x="8547530" y="1763177"/>
            <a:ext cx="3313841" cy="24890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descr="diary">
            <a:extLst>
              <a:ext uri="{FF2B5EF4-FFF2-40B4-BE49-F238E27FC236}">
                <a16:creationId xmlns:a16="http://schemas.microsoft.com/office/drawing/2014/main" id="{2CC14268-7573-AA66-E40D-18B810EA3B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7175"/>
          <a:stretch>
            <a:fillRect/>
          </a:stretch>
        </p:blipFill>
        <p:spPr bwMode="auto">
          <a:xfrm>
            <a:off x="8449024" y="3579062"/>
            <a:ext cx="3266133" cy="1940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itle 1">
            <a:extLst>
              <a:ext uri="{FF2B5EF4-FFF2-40B4-BE49-F238E27FC236}">
                <a16:creationId xmlns:a16="http://schemas.microsoft.com/office/drawing/2014/main" id="{02646D12-4812-4805-2E44-D213C56ACA17}"/>
              </a:ext>
            </a:extLst>
          </p:cNvPr>
          <p:cNvSpPr>
            <a:spLocks noGrp="1"/>
          </p:cNvSpPr>
          <p:nvPr>
            <p:ph type="title" idx="4294967295"/>
          </p:nvPr>
        </p:nvSpPr>
        <p:spPr>
          <a:xfrm>
            <a:off x="0" y="55563"/>
            <a:ext cx="9144000" cy="1143000"/>
          </a:xfrm>
        </p:spPr>
        <p:txBody>
          <a:bodyPr>
            <a:normAutofit/>
          </a:bodyPr>
          <a:lstStyle/>
          <a:p>
            <a:pPr marL="185738"/>
            <a:r>
              <a:rPr lang="en-GB" altLang="en-US" sz="4000" dirty="0"/>
              <a:t>Environmental Screening</a:t>
            </a:r>
          </a:p>
        </p:txBody>
      </p:sp>
      <p:sp>
        <p:nvSpPr>
          <p:cNvPr id="19460" name="Rectangle 3">
            <a:extLst>
              <a:ext uri="{FF2B5EF4-FFF2-40B4-BE49-F238E27FC236}">
                <a16:creationId xmlns:a16="http://schemas.microsoft.com/office/drawing/2014/main" id="{34FD92BE-4B64-2ACA-DFA0-6600FC44AA0F}"/>
              </a:ext>
            </a:extLst>
          </p:cNvPr>
          <p:cNvSpPr>
            <a:spLocks noGrp="1" noChangeArrowheads="1"/>
          </p:cNvSpPr>
          <p:nvPr>
            <p:ph idx="4294967295"/>
          </p:nvPr>
        </p:nvSpPr>
        <p:spPr>
          <a:xfrm>
            <a:off x="142875" y="1166856"/>
            <a:ext cx="8858250" cy="4824412"/>
          </a:xfrm>
        </p:spPr>
        <p:txBody>
          <a:bodyPr>
            <a:normAutofit/>
          </a:bodyPr>
          <a:lstStyle/>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Think </a:t>
            </a:r>
            <a:r>
              <a:rPr lang="en-GB" altLang="en-US" sz="2400" b="1" dirty="0">
                <a:cs typeface="Arial" panose="020B0604020202020204" pitchFamily="34" charset="0"/>
              </a:rPr>
              <a:t>of current trends and fashions</a:t>
            </a:r>
          </a:p>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Is there media interest in the sport/location?</a:t>
            </a:r>
          </a:p>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Identify competing events from Tourist Information,</a:t>
            </a:r>
          </a:p>
          <a:p>
            <a:pPr marL="355600" indent="-355600">
              <a:lnSpc>
                <a:spcPct val="100000"/>
              </a:lnSpc>
              <a:spcBef>
                <a:spcPct val="0"/>
              </a:spcBef>
              <a:buSzPts val="2900"/>
              <a:buNone/>
            </a:pPr>
            <a:r>
              <a:rPr lang="en-GB" altLang="en-US" sz="2400" dirty="0">
                <a:cs typeface="Arial" panose="020B0604020202020204" pitchFamily="34" charset="0"/>
              </a:rPr>
              <a:t>	websites, local newspapers and trade press</a:t>
            </a:r>
          </a:p>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Are there </a:t>
            </a:r>
            <a:r>
              <a:rPr lang="en-GB" altLang="en-US" sz="2400" b="1" dirty="0">
                <a:cs typeface="Arial" panose="020B0604020202020204" pitchFamily="34" charset="0"/>
              </a:rPr>
              <a:t>other events </a:t>
            </a:r>
            <a:r>
              <a:rPr lang="en-GB" altLang="en-US" sz="2400" dirty="0">
                <a:cs typeface="Arial" panose="020B0604020202020204" pitchFamily="34" charset="0"/>
              </a:rPr>
              <a:t>with similar themes or concepts?</a:t>
            </a:r>
          </a:p>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A list of existing events serves a number of purposes:</a:t>
            </a:r>
          </a:p>
          <a:p>
            <a:pPr marL="755650" lvl="2" indent="-355600">
              <a:lnSpc>
                <a:spcPct val="100000"/>
              </a:lnSpc>
              <a:spcBef>
                <a:spcPct val="0"/>
              </a:spcBef>
              <a:buSzPts val="2900"/>
              <a:buFont typeface="Arial" panose="020B0604020202020204" pitchFamily="34" charset="0"/>
              <a:buChar char="–"/>
            </a:pPr>
            <a:r>
              <a:rPr lang="en-GB" altLang="en-US" sz="2400" b="0" dirty="0">
                <a:cs typeface="Arial" panose="020B0604020202020204" pitchFamily="34" charset="0"/>
              </a:rPr>
              <a:t>identifies dates to avoid </a:t>
            </a:r>
          </a:p>
          <a:p>
            <a:pPr marL="755650" lvl="2" indent="-355600">
              <a:lnSpc>
                <a:spcPct val="100000"/>
              </a:lnSpc>
              <a:spcBef>
                <a:spcPct val="0"/>
              </a:spcBef>
              <a:buSzPts val="2900"/>
              <a:buFont typeface="Arial" panose="020B0604020202020204" pitchFamily="34" charset="0"/>
              <a:buChar char="–"/>
            </a:pPr>
            <a:r>
              <a:rPr lang="en-GB" altLang="en-US" sz="2400" b="0" dirty="0">
                <a:cs typeface="Arial" panose="020B0604020202020204" pitchFamily="34" charset="0"/>
              </a:rPr>
              <a:t>provides a feel for what goes on and what the local</a:t>
            </a:r>
          </a:p>
          <a:p>
            <a:pPr marL="755650" lvl="2" indent="-355600">
              <a:lnSpc>
                <a:spcPct val="100000"/>
              </a:lnSpc>
              <a:spcBef>
                <a:spcPct val="0"/>
              </a:spcBef>
              <a:buSzPts val="2900"/>
              <a:buNone/>
            </a:pPr>
            <a:r>
              <a:rPr lang="en-GB" altLang="en-US" sz="2400" b="0" dirty="0">
                <a:cs typeface="Arial" panose="020B0604020202020204" pitchFamily="34" charset="0"/>
              </a:rPr>
              <a:t>	market likes</a:t>
            </a:r>
          </a:p>
          <a:p>
            <a:pPr marL="755650" lvl="2" indent="-355600">
              <a:lnSpc>
                <a:spcPct val="100000"/>
              </a:lnSpc>
              <a:spcBef>
                <a:spcPct val="0"/>
              </a:spcBef>
              <a:buSzPts val="2900"/>
              <a:buFont typeface="Arial" panose="020B0604020202020204" pitchFamily="34" charset="0"/>
              <a:buChar char="–"/>
            </a:pPr>
            <a:r>
              <a:rPr lang="en-GB" altLang="en-US" sz="2400" b="0" dirty="0">
                <a:cs typeface="Arial" panose="020B0604020202020204" pitchFamily="34" charset="0"/>
              </a:rPr>
              <a:t>may identify gaps in the market</a:t>
            </a:r>
            <a:r>
              <a:rPr lang="en-GB" altLang="en-US" sz="2000" b="0" dirty="0">
                <a:cs typeface="Arial" panose="020B0604020202020204" pitchFamily="34" charset="0"/>
              </a:rPr>
              <a:t>	</a:t>
            </a:r>
          </a:p>
        </p:txBody>
      </p:sp>
      <p:pic>
        <p:nvPicPr>
          <p:cNvPr id="19461" name="Picture 4" descr="newspapers">
            <a:extLst>
              <a:ext uri="{FF2B5EF4-FFF2-40B4-BE49-F238E27FC236}">
                <a16:creationId xmlns:a16="http://schemas.microsoft.com/office/drawing/2014/main" id="{A538D7DC-19D4-7704-FD43-5DC58C268B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36756" y="1044334"/>
            <a:ext cx="2971800" cy="1751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60">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460">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9460">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460">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60">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9460">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46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6C3FF0E-DACC-22B7-48FD-5258E4956807}"/>
              </a:ext>
            </a:extLst>
          </p:cNvPr>
          <p:cNvSpPr>
            <a:spLocks noGrp="1" noChangeArrowheads="1"/>
          </p:cNvSpPr>
          <p:nvPr>
            <p:ph type="title" idx="4294967295"/>
          </p:nvPr>
        </p:nvSpPr>
        <p:spPr>
          <a:xfrm>
            <a:off x="0" y="74613"/>
            <a:ext cx="8135938" cy="688975"/>
          </a:xfrm>
        </p:spPr>
        <p:txBody>
          <a:bodyPr>
            <a:normAutofit/>
          </a:bodyPr>
          <a:lstStyle/>
          <a:p>
            <a:pPr eaLnBrk="1" hangingPunct="1"/>
            <a:r>
              <a:rPr lang="en-GB" altLang="en-US" sz="3600" b="1" dirty="0">
                <a:cs typeface="Arial" panose="020B0604020202020204" pitchFamily="34" charset="0"/>
              </a:rPr>
              <a:t>The Operations Screen</a:t>
            </a:r>
          </a:p>
        </p:txBody>
      </p:sp>
      <p:sp>
        <p:nvSpPr>
          <p:cNvPr id="17411" name="Rectangle 3">
            <a:extLst>
              <a:ext uri="{FF2B5EF4-FFF2-40B4-BE49-F238E27FC236}">
                <a16:creationId xmlns:a16="http://schemas.microsoft.com/office/drawing/2014/main" id="{043B2336-13AC-3344-7022-72AB68294ACD}"/>
              </a:ext>
            </a:extLst>
          </p:cNvPr>
          <p:cNvSpPr>
            <a:spLocks noChangeArrowheads="1"/>
          </p:cNvSpPr>
          <p:nvPr/>
        </p:nvSpPr>
        <p:spPr bwMode="auto">
          <a:xfrm>
            <a:off x="96385" y="1139786"/>
            <a:ext cx="11999230" cy="521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lnSpc>
                <a:spcPct val="150000"/>
              </a:lnSpc>
              <a:spcBef>
                <a:spcPct val="0"/>
              </a:spcBef>
              <a:buSzPts val="2900"/>
            </a:pPr>
            <a:r>
              <a:rPr kumimoji="0" lang="en-GB" altLang="en-US" sz="2400" b="0" dirty="0">
                <a:latin typeface="+mn-lt"/>
              </a:rPr>
              <a:t>Level of expertise available – volunteer or professional</a:t>
            </a:r>
          </a:p>
          <a:p>
            <a:pPr>
              <a:lnSpc>
                <a:spcPct val="150000"/>
              </a:lnSpc>
              <a:spcBef>
                <a:spcPct val="0"/>
              </a:spcBef>
              <a:buSzPts val="2900"/>
            </a:pPr>
            <a:r>
              <a:rPr kumimoji="0" lang="en-GB" altLang="en-US" sz="2400" b="0" dirty="0">
                <a:latin typeface="+mn-lt"/>
                <a:hlinkClick r:id="rId3"/>
              </a:rPr>
              <a:t>https://www.goingonanadventure.co.uk/free-festival-tickets-for-volunteering/</a:t>
            </a:r>
            <a:endParaRPr kumimoji="0" lang="en-GB" altLang="en-US" sz="2400" b="0" dirty="0">
              <a:latin typeface="+mn-lt"/>
            </a:endParaRPr>
          </a:p>
          <a:p>
            <a:pPr eaLnBrk="1" hangingPunct="1">
              <a:lnSpc>
                <a:spcPct val="150000"/>
              </a:lnSpc>
              <a:spcBef>
                <a:spcPct val="0"/>
              </a:spcBef>
              <a:buSzPts val="2900"/>
            </a:pPr>
            <a:r>
              <a:rPr kumimoji="0" lang="en-GB" altLang="en-US" sz="2400" b="0" dirty="0">
                <a:latin typeface="+mn-lt"/>
              </a:rPr>
              <a:t>What locations / venues are available (with capacity and dates)?</a:t>
            </a:r>
          </a:p>
          <a:p>
            <a:pPr eaLnBrk="1" hangingPunct="1">
              <a:lnSpc>
                <a:spcPct val="150000"/>
              </a:lnSpc>
              <a:spcBef>
                <a:spcPct val="0"/>
              </a:spcBef>
              <a:buSzPts val="2900"/>
            </a:pPr>
            <a:r>
              <a:rPr kumimoji="0" lang="en-GB" altLang="en-US" sz="2400" b="0" dirty="0">
                <a:latin typeface="+mn-lt"/>
              </a:rPr>
              <a:t>What technology / equipment is required?</a:t>
            </a:r>
          </a:p>
          <a:p>
            <a:pPr eaLnBrk="1" hangingPunct="1">
              <a:lnSpc>
                <a:spcPct val="150000"/>
              </a:lnSpc>
              <a:spcBef>
                <a:spcPct val="0"/>
              </a:spcBef>
              <a:buSzPts val="2900"/>
            </a:pPr>
            <a:r>
              <a:rPr kumimoji="0" lang="en-GB" altLang="en-US" sz="2400" b="0" dirty="0">
                <a:latin typeface="+mn-lt"/>
              </a:rPr>
              <a:t>What is the timescale?</a:t>
            </a:r>
          </a:p>
          <a:p>
            <a:pPr eaLnBrk="1" hangingPunct="1">
              <a:lnSpc>
                <a:spcPct val="150000"/>
              </a:lnSpc>
              <a:spcBef>
                <a:spcPct val="0"/>
              </a:spcBef>
              <a:buSzPts val="2900"/>
            </a:pPr>
            <a:r>
              <a:rPr kumimoji="0" lang="en-GB" altLang="en-US" sz="2400" b="0" dirty="0">
                <a:latin typeface="+mn-lt"/>
              </a:rPr>
              <a:t>Legalities – licenses / insurance / permits required?</a:t>
            </a:r>
          </a:p>
          <a:p>
            <a:pPr eaLnBrk="1" hangingPunct="1">
              <a:lnSpc>
                <a:spcPct val="150000"/>
              </a:lnSpc>
              <a:spcBef>
                <a:spcPct val="0"/>
              </a:spcBef>
              <a:buSzPts val="2900"/>
            </a:pPr>
            <a:r>
              <a:rPr kumimoji="0" lang="en-GB" altLang="en-US" sz="2400" b="0" dirty="0">
                <a:latin typeface="+mn-lt"/>
                <a:hlinkClick r:id="rId4"/>
              </a:rPr>
              <a:t>http://news.bbc.co.uk/1/hi/scotland/edinburgh_and_east/7534861.stm</a:t>
            </a:r>
            <a:endParaRPr kumimoji="0" lang="en-GB" altLang="en-US" sz="2400" b="0" dirty="0">
              <a:latin typeface="+mn-lt"/>
            </a:endParaRPr>
          </a:p>
          <a:p>
            <a:pPr eaLnBrk="1" hangingPunct="1">
              <a:lnSpc>
                <a:spcPct val="150000"/>
              </a:lnSpc>
              <a:spcBef>
                <a:spcPct val="0"/>
              </a:spcBef>
              <a:buSzPts val="2900"/>
            </a:pPr>
            <a:r>
              <a:rPr kumimoji="0" lang="en-GB" altLang="en-US" sz="2400" b="0" dirty="0">
                <a:latin typeface="+mn-lt"/>
              </a:rPr>
              <a:t>Is there a proforma from previous events?</a:t>
            </a:r>
          </a:p>
          <a:p>
            <a:pPr eaLnBrk="1" hangingPunct="1">
              <a:lnSpc>
                <a:spcPct val="90000"/>
              </a:lnSpc>
              <a:buClrTx/>
              <a:buSzTx/>
              <a:buFontTx/>
              <a:buNone/>
            </a:pPr>
            <a:endParaRPr kumimoji="0" lang="en-GB" altLang="en-US" sz="3000" b="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 calcmode="lin" valueType="num">
                                      <p:cBhvr additive="base">
                                        <p:cTn id="17" dur="500" fill="hold"/>
                                        <p:tgtEl>
                                          <p:spTgt spid="17411">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74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anim calcmode="lin" valueType="num">
                                      <p:cBhvr additive="base">
                                        <p:cTn id="23" dur="500" fill="hold"/>
                                        <p:tgtEl>
                                          <p:spTgt spid="17411">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17411">
                                            <p:txEl>
                                              <p:pRg st="5" end="5"/>
                                            </p:txEl>
                                          </p:spTgt>
                                        </p:tgtEl>
                                        <p:attrNameLst>
                                          <p:attrName>style.visibility</p:attrName>
                                        </p:attrNameLst>
                                      </p:cBhvr>
                                      <p:to>
                                        <p:strVal val="visible"/>
                                      </p:to>
                                    </p:set>
                                    <p:anim calcmode="lin" valueType="num">
                                      <p:cBhvr additive="base">
                                        <p:cTn id="29" dur="500" fill="hold"/>
                                        <p:tgtEl>
                                          <p:spTgt spid="17411">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741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nodeType="clickEffect">
                                  <p:stCondLst>
                                    <p:cond delay="0"/>
                                  </p:stCondLst>
                                  <p:childTnLst>
                                    <p:set>
                                      <p:cBhvr>
                                        <p:cTn id="34" dur="1" fill="hold">
                                          <p:stCondLst>
                                            <p:cond delay="0"/>
                                          </p:stCondLst>
                                        </p:cTn>
                                        <p:tgtEl>
                                          <p:spTgt spid="17411">
                                            <p:txEl>
                                              <p:pRg st="6" end="6"/>
                                            </p:txEl>
                                          </p:spTgt>
                                        </p:tgtEl>
                                        <p:attrNameLst>
                                          <p:attrName>style.visibility</p:attrName>
                                        </p:attrNameLst>
                                      </p:cBhvr>
                                      <p:to>
                                        <p:strVal val="visible"/>
                                      </p:to>
                                    </p:set>
                                    <p:anim calcmode="lin" valueType="num">
                                      <p:cBhvr additive="base">
                                        <p:cTn id="35" dur="500" fill="hold"/>
                                        <p:tgtEl>
                                          <p:spTgt spid="17411">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741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nodeType="clickEffect">
                                  <p:stCondLst>
                                    <p:cond delay="0"/>
                                  </p:stCondLst>
                                  <p:childTnLst>
                                    <p:set>
                                      <p:cBhvr>
                                        <p:cTn id="40" dur="1" fill="hold">
                                          <p:stCondLst>
                                            <p:cond delay="0"/>
                                          </p:stCondLst>
                                        </p:cTn>
                                        <p:tgtEl>
                                          <p:spTgt spid="17411">
                                            <p:txEl>
                                              <p:pRg st="7" end="7"/>
                                            </p:txEl>
                                          </p:spTgt>
                                        </p:tgtEl>
                                        <p:attrNameLst>
                                          <p:attrName>style.visibility</p:attrName>
                                        </p:attrNameLst>
                                      </p:cBhvr>
                                      <p:to>
                                        <p:strVal val="visible"/>
                                      </p:to>
                                    </p:set>
                                    <p:anim calcmode="lin" valueType="num">
                                      <p:cBhvr additive="base">
                                        <p:cTn id="41" dur="500" fill="hold"/>
                                        <p:tgtEl>
                                          <p:spTgt spid="17411">
                                            <p:txEl>
                                              <p:pRg st="7" end="7"/>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17411">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943141-4AD8-8ED2-414D-29F133660881}"/>
              </a:ext>
            </a:extLst>
          </p:cNvPr>
          <p:cNvPicPr>
            <a:picLocks noChangeAspect="1"/>
          </p:cNvPicPr>
          <p:nvPr/>
        </p:nvPicPr>
        <p:blipFill>
          <a:blip r:embed="rId3"/>
          <a:stretch>
            <a:fillRect/>
          </a:stretch>
        </p:blipFill>
        <p:spPr>
          <a:xfrm>
            <a:off x="7366724" y="2135980"/>
            <a:ext cx="4670188" cy="2784631"/>
          </a:xfrm>
          <a:prstGeom prst="rect">
            <a:avLst/>
          </a:prstGeom>
        </p:spPr>
      </p:pic>
      <p:sp>
        <p:nvSpPr>
          <p:cNvPr id="21506" name="Title 1">
            <a:extLst>
              <a:ext uri="{FF2B5EF4-FFF2-40B4-BE49-F238E27FC236}">
                <a16:creationId xmlns:a16="http://schemas.microsoft.com/office/drawing/2014/main" id="{9210AC8F-B4BC-425E-4056-82256CA51DE3}"/>
              </a:ext>
            </a:extLst>
          </p:cNvPr>
          <p:cNvSpPr>
            <a:spLocks noGrp="1"/>
          </p:cNvSpPr>
          <p:nvPr>
            <p:ph type="title" idx="4294967295"/>
          </p:nvPr>
        </p:nvSpPr>
        <p:spPr>
          <a:xfrm>
            <a:off x="1626846" y="0"/>
            <a:ext cx="4572001" cy="1143000"/>
          </a:xfrm>
        </p:spPr>
        <p:txBody>
          <a:bodyPr>
            <a:normAutofit fontScale="90000"/>
          </a:bodyPr>
          <a:lstStyle/>
          <a:p>
            <a:pPr eaLnBrk="1" hangingPunct="1"/>
            <a:r>
              <a:rPr lang="en-GB" altLang="en-US" b="0" dirty="0">
                <a:cs typeface="Arial" panose="020B0604020202020204" pitchFamily="34" charset="0"/>
              </a:rPr>
              <a:t>The Financial Screen </a:t>
            </a:r>
          </a:p>
        </p:txBody>
      </p:sp>
      <p:sp>
        <p:nvSpPr>
          <p:cNvPr id="21507" name="Rectangle 3">
            <a:extLst>
              <a:ext uri="{FF2B5EF4-FFF2-40B4-BE49-F238E27FC236}">
                <a16:creationId xmlns:a16="http://schemas.microsoft.com/office/drawing/2014/main" id="{112267C2-87C3-0BC6-153C-41BFB2EF0914}"/>
              </a:ext>
            </a:extLst>
          </p:cNvPr>
          <p:cNvSpPr>
            <a:spLocks noChangeArrowheads="1"/>
          </p:cNvSpPr>
          <p:nvPr/>
        </p:nvSpPr>
        <p:spPr bwMode="auto">
          <a:xfrm>
            <a:off x="1881188" y="1000126"/>
            <a:ext cx="8501062" cy="564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 typeface="Arial" panose="020B0604020202020204" pitchFamily="34" charset="0"/>
              <a:buChar char="•"/>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1000" dirty="0">
              <a:latin typeface="Arial" panose="020B0604020202020204" pitchFamily="34" charset="0"/>
            </a:endParaRPr>
          </a:p>
        </p:txBody>
      </p:sp>
      <p:sp>
        <p:nvSpPr>
          <p:cNvPr id="21508" name="Rectangle 3">
            <a:extLst>
              <a:ext uri="{FF2B5EF4-FFF2-40B4-BE49-F238E27FC236}">
                <a16:creationId xmlns:a16="http://schemas.microsoft.com/office/drawing/2014/main" id="{F1F81505-8B50-2427-F1F3-129BA5485EDC}"/>
              </a:ext>
            </a:extLst>
          </p:cNvPr>
          <p:cNvSpPr>
            <a:spLocks noChangeArrowheads="1"/>
          </p:cNvSpPr>
          <p:nvPr/>
        </p:nvSpPr>
        <p:spPr bwMode="auto">
          <a:xfrm>
            <a:off x="447745" y="1370475"/>
            <a:ext cx="7366730"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SzPts val="2900"/>
              <a:buFont typeface="Monotype Sorts" pitchFamily="2" charset="2"/>
              <a:buNone/>
            </a:pPr>
            <a:endParaRPr lang="en-GB" altLang="en-US" sz="1800" dirty="0">
              <a:latin typeface="Arial" panose="020B0604020202020204" pitchFamily="34" charset="0"/>
            </a:endParaRPr>
          </a:p>
          <a:p>
            <a:pPr eaLnBrk="1" hangingPunct="1">
              <a:spcBef>
                <a:spcPct val="0"/>
              </a:spcBef>
              <a:buSzPts val="2900"/>
            </a:pPr>
            <a:r>
              <a:rPr kumimoji="0" lang="en-GB" altLang="en-US" sz="2800" b="0" dirty="0">
                <a:latin typeface="+mn-lt"/>
              </a:rPr>
              <a:t>Is there an event budget?</a:t>
            </a:r>
          </a:p>
          <a:p>
            <a:pPr eaLnBrk="1" hangingPunct="1">
              <a:spcBef>
                <a:spcPct val="0"/>
              </a:spcBef>
              <a:buSzPts val="2900"/>
            </a:pPr>
            <a:r>
              <a:rPr kumimoji="0" lang="en-GB" altLang="en-US" sz="2800" b="0" dirty="0">
                <a:latin typeface="+mn-lt"/>
              </a:rPr>
              <a:t>Is the event cost only or is there another financial purpose?</a:t>
            </a:r>
          </a:p>
          <a:p>
            <a:pPr eaLnBrk="1" hangingPunct="1">
              <a:spcBef>
                <a:spcPct val="0"/>
              </a:spcBef>
              <a:buSzPts val="2900"/>
            </a:pPr>
            <a:r>
              <a:rPr kumimoji="0" lang="en-GB" altLang="en-US" sz="2800" b="0" dirty="0">
                <a:latin typeface="+mn-lt"/>
              </a:rPr>
              <a:t>Which of the events on the shortlist will </a:t>
            </a:r>
          </a:p>
          <a:p>
            <a:pPr eaLnBrk="1" hangingPunct="1">
              <a:spcBef>
                <a:spcPct val="0"/>
              </a:spcBef>
              <a:buSzPts val="2900"/>
              <a:buFont typeface="Monotype Sorts" pitchFamily="2" charset="2"/>
              <a:buNone/>
            </a:pPr>
            <a:r>
              <a:rPr kumimoji="0" lang="en-GB" altLang="en-US" sz="2800" b="0" dirty="0">
                <a:latin typeface="+mn-lt"/>
              </a:rPr>
              <a:t>	achieve the financial objective?</a:t>
            </a:r>
          </a:p>
          <a:p>
            <a:pPr eaLnBrk="1" hangingPunct="1">
              <a:spcBef>
                <a:spcPct val="0"/>
              </a:spcBef>
              <a:buSzPts val="2900"/>
            </a:pPr>
            <a:r>
              <a:rPr kumimoji="0" lang="en-GB" altLang="en-US" sz="2800" b="0" dirty="0">
                <a:latin typeface="+mn-lt"/>
              </a:rPr>
              <a:t>Outline budget – assess revenue (underestimate)</a:t>
            </a:r>
          </a:p>
          <a:p>
            <a:pPr eaLnBrk="1" hangingPunct="1">
              <a:spcBef>
                <a:spcPct val="0"/>
              </a:spcBef>
              <a:buSzPts val="2900"/>
              <a:buFont typeface="Monotype Sorts" pitchFamily="2" charset="2"/>
              <a:buNone/>
            </a:pPr>
            <a:r>
              <a:rPr kumimoji="0" lang="en-GB" altLang="en-US" sz="2800" b="0" dirty="0">
                <a:latin typeface="+mn-lt"/>
              </a:rPr>
              <a:t>	and costs (overestimate)</a:t>
            </a:r>
          </a:p>
          <a:p>
            <a:pPr eaLnBrk="1" hangingPunct="1">
              <a:spcBef>
                <a:spcPct val="0"/>
              </a:spcBef>
              <a:buClrTx/>
              <a:buSzTx/>
              <a:buFontTx/>
              <a:buNone/>
            </a:pPr>
            <a:endParaRPr kumimoji="0" lang="en-GB" altLang="en-US" sz="2800" b="0" dirty="0"/>
          </a:p>
        </p:txBody>
      </p:sp>
      <p:sp>
        <p:nvSpPr>
          <p:cNvPr id="21509" name="Text Box 5">
            <a:extLst>
              <a:ext uri="{FF2B5EF4-FFF2-40B4-BE49-F238E27FC236}">
                <a16:creationId xmlns:a16="http://schemas.microsoft.com/office/drawing/2014/main" id="{CAEEFB93-7095-4A8D-8D33-08FA89AFE822}"/>
              </a:ext>
            </a:extLst>
          </p:cNvPr>
          <p:cNvSpPr txBox="1">
            <a:spLocks noChangeArrowheads="1"/>
          </p:cNvSpPr>
          <p:nvPr/>
        </p:nvSpPr>
        <p:spPr bwMode="auto">
          <a:xfrm>
            <a:off x="6096000" y="182000"/>
            <a:ext cx="792162"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50000"/>
              </a:spcBef>
              <a:buClrTx/>
              <a:buSzTx/>
              <a:buFontTx/>
              <a:buNone/>
            </a:pPr>
            <a:r>
              <a:rPr kumimoji="0" lang="en-GB" altLang="en-US" sz="6000" dirty="0">
                <a:solidFill>
                  <a:srgbClr val="FF3300"/>
                </a:solidFill>
                <a:latin typeface="Arial" panose="020B0604020202020204" pitchFamily="34" charset="0"/>
              </a:rPr>
              <a:t>£</a:t>
            </a:r>
          </a:p>
        </p:txBody>
      </p:sp>
      <p:sp>
        <p:nvSpPr>
          <p:cNvPr id="21510" name="Text Box 5">
            <a:extLst>
              <a:ext uri="{FF2B5EF4-FFF2-40B4-BE49-F238E27FC236}">
                <a16:creationId xmlns:a16="http://schemas.microsoft.com/office/drawing/2014/main" id="{03105507-B634-93C8-509C-229985895D3F}"/>
              </a:ext>
            </a:extLst>
          </p:cNvPr>
          <p:cNvSpPr txBox="1">
            <a:spLocks noChangeArrowheads="1"/>
          </p:cNvSpPr>
          <p:nvPr/>
        </p:nvSpPr>
        <p:spPr bwMode="auto">
          <a:xfrm>
            <a:off x="294399" y="182000"/>
            <a:ext cx="792163"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50000"/>
              </a:spcBef>
              <a:buClrTx/>
              <a:buSzTx/>
              <a:buFontTx/>
              <a:buNone/>
            </a:pPr>
            <a:r>
              <a:rPr kumimoji="0" lang="en-GB" altLang="en-US" sz="6000" dirty="0">
                <a:solidFill>
                  <a:srgbClr val="FF3300"/>
                </a:solidFill>
                <a:latin typeface="Arial" panose="020B0604020202020204"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508">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1508">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1508">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508">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50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A60B7BD-B2F3-8FE7-9F02-1A6DF9506709}"/>
              </a:ext>
            </a:extLst>
          </p:cNvPr>
          <p:cNvSpPr>
            <a:spLocks noGrp="1" noChangeArrowheads="1"/>
          </p:cNvSpPr>
          <p:nvPr>
            <p:ph type="title" idx="4294967295"/>
          </p:nvPr>
        </p:nvSpPr>
        <p:spPr>
          <a:xfrm>
            <a:off x="0" y="180975"/>
            <a:ext cx="9144000" cy="1143000"/>
          </a:xfrm>
        </p:spPr>
        <p:txBody>
          <a:bodyPr/>
          <a:lstStyle/>
          <a:p>
            <a:pPr eaLnBrk="1" hangingPunct="1"/>
            <a:r>
              <a:rPr lang="en-GB" altLang="en-US" sz="3800" b="1" dirty="0"/>
              <a:t>Screening: A Quick Recap</a:t>
            </a:r>
          </a:p>
        </p:txBody>
      </p:sp>
      <p:sp>
        <p:nvSpPr>
          <p:cNvPr id="22531" name="Text Box 3">
            <a:extLst>
              <a:ext uri="{FF2B5EF4-FFF2-40B4-BE49-F238E27FC236}">
                <a16:creationId xmlns:a16="http://schemas.microsoft.com/office/drawing/2014/main" id="{A8585B46-B100-1D19-9CF8-105CFA499775}"/>
              </a:ext>
            </a:extLst>
          </p:cNvPr>
          <p:cNvSpPr txBox="1">
            <a:spLocks noChangeArrowheads="1"/>
          </p:cNvSpPr>
          <p:nvPr/>
        </p:nvSpPr>
        <p:spPr bwMode="auto">
          <a:xfrm>
            <a:off x="193057" y="1188785"/>
            <a:ext cx="7777162"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SzPts val="2900"/>
              <a:buFont typeface="Monotype Sorts" pitchFamily="2" charset="2"/>
              <a:buNone/>
            </a:pPr>
            <a:endParaRPr lang="en-GB" altLang="en-US" sz="1800" dirty="0">
              <a:latin typeface="Arial" panose="020B0604020202020204" pitchFamily="34" charset="0"/>
            </a:endParaRPr>
          </a:p>
          <a:p>
            <a:pPr eaLnBrk="1" hangingPunct="1">
              <a:spcBef>
                <a:spcPct val="0"/>
              </a:spcBef>
              <a:buSzPts val="2900"/>
            </a:pPr>
            <a:r>
              <a:rPr kumimoji="0" lang="en-GB" altLang="en-US" sz="2400" dirty="0">
                <a:latin typeface="+mn-lt"/>
              </a:rPr>
              <a:t>INTERNAL</a:t>
            </a:r>
            <a:r>
              <a:rPr kumimoji="0" lang="en-GB" altLang="en-US" sz="2400" b="0" dirty="0">
                <a:latin typeface="+mn-lt"/>
              </a:rPr>
              <a:t>: staff &amp; volunteers critically examine new ideas</a:t>
            </a:r>
          </a:p>
          <a:p>
            <a:pPr eaLnBrk="1" hangingPunct="1">
              <a:spcBef>
                <a:spcPct val="0"/>
              </a:spcBef>
              <a:buSzPts val="2900"/>
            </a:pPr>
            <a:r>
              <a:rPr kumimoji="0" lang="en-GB" altLang="en-US" sz="2400" dirty="0">
                <a:latin typeface="+mn-lt"/>
              </a:rPr>
              <a:t>EXTERNAL</a:t>
            </a:r>
            <a:r>
              <a:rPr kumimoji="0" lang="en-GB" altLang="en-US" sz="2400" b="0" dirty="0">
                <a:latin typeface="+mn-lt"/>
              </a:rPr>
              <a:t>: sponsors, other stakeholders &amp; public are invited to participate</a:t>
            </a:r>
          </a:p>
          <a:p>
            <a:pPr eaLnBrk="1" hangingPunct="1">
              <a:spcBef>
                <a:spcPct val="0"/>
              </a:spcBef>
              <a:buSzPts val="2900"/>
            </a:pPr>
            <a:r>
              <a:rPr kumimoji="0" lang="en-GB" altLang="en-US" sz="2400" dirty="0">
                <a:latin typeface="+mn-lt"/>
              </a:rPr>
              <a:t>Formal research</a:t>
            </a:r>
            <a:r>
              <a:rPr kumimoji="0" lang="en-GB" altLang="en-US" sz="2400" b="0" dirty="0">
                <a:latin typeface="+mn-lt"/>
              </a:rPr>
              <a:t> can greatly assist e.g. market area surveys and focus groups</a:t>
            </a:r>
          </a:p>
          <a:p>
            <a:pPr eaLnBrk="1" hangingPunct="1">
              <a:spcBef>
                <a:spcPct val="0"/>
              </a:spcBef>
              <a:buSzPts val="2900"/>
            </a:pPr>
            <a:r>
              <a:rPr kumimoji="0" lang="en-GB" altLang="en-US" sz="2400" dirty="0">
                <a:latin typeface="+mn-lt"/>
              </a:rPr>
              <a:t>Feasibility study</a:t>
            </a:r>
            <a:r>
              <a:rPr kumimoji="0" lang="en-GB" altLang="en-US" sz="2400" b="0" dirty="0">
                <a:latin typeface="+mn-lt"/>
              </a:rPr>
              <a:t> for promising ideas involving major commitments (consider costs, revenue-generating potential, likely effectiveness of the program in meeting its goals)</a:t>
            </a:r>
          </a:p>
          <a:p>
            <a:pPr eaLnBrk="1" hangingPunct="1">
              <a:spcBef>
                <a:spcPct val="0"/>
              </a:spcBef>
              <a:buSzPts val="2900"/>
            </a:pPr>
            <a:r>
              <a:rPr kumimoji="0" lang="en-GB" altLang="en-US" sz="2400" dirty="0">
                <a:latin typeface="+mn-lt"/>
              </a:rPr>
              <a:t>Comparison</a:t>
            </a:r>
            <a:r>
              <a:rPr kumimoji="0" lang="en-GB" altLang="en-US" sz="2400" b="0" dirty="0">
                <a:latin typeface="+mn-lt"/>
              </a:rPr>
              <a:t> to other events and their programs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a:extLst>
              <a:ext uri="{FF2B5EF4-FFF2-40B4-BE49-F238E27FC236}">
                <a16:creationId xmlns:a16="http://schemas.microsoft.com/office/drawing/2014/main" id="{73E719E7-698C-EBD0-DBC2-9CF4A73F022B}"/>
              </a:ext>
            </a:extLst>
          </p:cNvPr>
          <p:cNvSpPr>
            <a:spLocks noGrp="1"/>
          </p:cNvSpPr>
          <p:nvPr>
            <p:ph idx="1"/>
          </p:nvPr>
        </p:nvSpPr>
        <p:spPr>
          <a:xfrm>
            <a:off x="4745904" y="1825625"/>
            <a:ext cx="6607896" cy="4351338"/>
          </a:xfrm>
        </p:spPr>
        <p:txBody>
          <a:bodyPr/>
          <a:lstStyle/>
          <a:p>
            <a:r>
              <a:rPr lang="en-GB" altLang="en-US" dirty="0"/>
              <a:t>Choose an event that you have been recently and think about all the elements discussed so far:</a:t>
            </a:r>
          </a:p>
          <a:p>
            <a:r>
              <a:rPr lang="en-GB" altLang="en-US" dirty="0"/>
              <a:t>Market screening </a:t>
            </a:r>
          </a:p>
          <a:p>
            <a:r>
              <a:rPr lang="en-GB" altLang="en-US" dirty="0"/>
              <a:t>Environmental scanning </a:t>
            </a:r>
          </a:p>
          <a:p>
            <a:endParaRPr lang="en-GB" altLang="en-US" dirty="0"/>
          </a:p>
          <a:p>
            <a:r>
              <a:rPr lang="en-GB" altLang="en-US" dirty="0"/>
              <a:t>Apply Masterman’s model to the processes involved in the planning of an event.</a:t>
            </a:r>
          </a:p>
          <a:p>
            <a:endParaRPr lang="en-GB" altLang="en-US" dirty="0"/>
          </a:p>
          <a:p>
            <a:pPr marL="0" indent="0">
              <a:buNone/>
            </a:pPr>
            <a:endParaRPr lang="en-GB" altLang="en-US" dirty="0"/>
          </a:p>
        </p:txBody>
      </p:sp>
      <p:pic>
        <p:nvPicPr>
          <p:cNvPr id="2" name="Picture 1">
            <a:extLst>
              <a:ext uri="{FF2B5EF4-FFF2-40B4-BE49-F238E27FC236}">
                <a16:creationId xmlns:a16="http://schemas.microsoft.com/office/drawing/2014/main" id="{4A99319B-9AB5-4934-1839-9C604ADF4ECD}"/>
              </a:ext>
            </a:extLst>
          </p:cNvPr>
          <p:cNvPicPr>
            <a:picLocks noChangeAspect="1"/>
          </p:cNvPicPr>
          <p:nvPr/>
        </p:nvPicPr>
        <p:blipFill>
          <a:blip r:embed="rId2"/>
          <a:stretch>
            <a:fillRect/>
          </a:stretch>
        </p:blipFill>
        <p:spPr>
          <a:xfrm>
            <a:off x="0" y="167335"/>
            <a:ext cx="4487045" cy="3572566"/>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5" name="Picture 4" descr="wow-factor.gif">
            <a:extLst>
              <a:ext uri="{FF2B5EF4-FFF2-40B4-BE49-F238E27FC236}">
                <a16:creationId xmlns:a16="http://schemas.microsoft.com/office/drawing/2014/main" id="{E0F5ADFD-4CF9-F5FF-13E5-C4E6F37A12C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71693" y="1702170"/>
            <a:ext cx="3317875" cy="209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4" name="Rectangle 3">
            <a:extLst>
              <a:ext uri="{FF2B5EF4-FFF2-40B4-BE49-F238E27FC236}">
                <a16:creationId xmlns:a16="http://schemas.microsoft.com/office/drawing/2014/main" id="{1EB23E2C-E814-0CCD-E2C0-53646F139DB5}"/>
              </a:ext>
            </a:extLst>
          </p:cNvPr>
          <p:cNvSpPr>
            <a:spLocks noGrp="1" noChangeArrowheads="1"/>
          </p:cNvSpPr>
          <p:nvPr>
            <p:ph type="body" idx="4294967295"/>
          </p:nvPr>
        </p:nvSpPr>
        <p:spPr>
          <a:xfrm>
            <a:off x="0" y="785813"/>
            <a:ext cx="8229600" cy="5292725"/>
          </a:xfrm>
        </p:spPr>
        <p:txBody>
          <a:bodyPr>
            <a:normAutofit/>
          </a:bodyPr>
          <a:lstStyle/>
          <a:p>
            <a:pPr eaLnBrk="1" hangingPunct="1">
              <a:lnSpc>
                <a:spcPct val="100000"/>
              </a:lnSpc>
            </a:pPr>
            <a:r>
              <a:rPr lang="en-GB" altLang="en-US" sz="2400" b="0" dirty="0">
                <a:cs typeface="Arial" panose="020B0604020202020204" pitchFamily="34" charset="0"/>
              </a:rPr>
              <a:t>Consider how to give your </a:t>
            </a:r>
            <a:r>
              <a:rPr lang="en-GB" altLang="en-US" sz="2400" b="1" dirty="0">
                <a:cs typeface="Arial" panose="020B0604020202020204" pitchFamily="34" charset="0"/>
              </a:rPr>
              <a:t>event a USP (unique selling point) </a:t>
            </a:r>
            <a:r>
              <a:rPr lang="en-GB" altLang="en-US" sz="2400" b="0" dirty="0">
                <a:cs typeface="Arial" panose="020B0604020202020204" pitchFamily="34" charset="0"/>
              </a:rPr>
              <a:t>or ‘wow’ factor</a:t>
            </a:r>
          </a:p>
          <a:p>
            <a:pPr eaLnBrk="1" hangingPunct="1">
              <a:lnSpc>
                <a:spcPct val="100000"/>
              </a:lnSpc>
            </a:pPr>
            <a:r>
              <a:rPr lang="en-GB" altLang="en-US" sz="2400" b="0" dirty="0">
                <a:cs typeface="Arial" panose="020B0604020202020204" pitchFamily="34" charset="0"/>
              </a:rPr>
              <a:t>A special feature which attracts attention to your event and makes it both </a:t>
            </a:r>
            <a:r>
              <a:rPr lang="en-GB" altLang="en-US" sz="2400" b="1" dirty="0">
                <a:cs typeface="Arial" panose="020B0604020202020204" pitchFamily="34" charset="0"/>
              </a:rPr>
              <a:t>unique and memorable</a:t>
            </a:r>
          </a:p>
          <a:p>
            <a:pPr eaLnBrk="1" hangingPunct="1">
              <a:lnSpc>
                <a:spcPct val="100000"/>
              </a:lnSpc>
            </a:pPr>
            <a:r>
              <a:rPr lang="en-GB" altLang="en-US" sz="2400" b="0" dirty="0">
                <a:cs typeface="Arial" panose="020B0604020202020204" pitchFamily="34" charset="0"/>
              </a:rPr>
              <a:t>What can I bring to my event that will make it ‘stand out’?</a:t>
            </a:r>
          </a:p>
          <a:p>
            <a:pPr eaLnBrk="1" hangingPunct="1">
              <a:lnSpc>
                <a:spcPct val="100000"/>
              </a:lnSpc>
            </a:pPr>
            <a:r>
              <a:rPr lang="en-GB" altLang="en-US" sz="2400" b="0" dirty="0">
                <a:cs typeface="Arial" panose="020B0604020202020204" pitchFamily="34" charset="0"/>
              </a:rPr>
              <a:t>Any element of your event has the potential to become a ‘wow’ factor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2EB5054-01D5-75A7-EAA6-D027E429000C}"/>
              </a:ext>
            </a:extLst>
          </p:cNvPr>
          <p:cNvSpPr>
            <a:spLocks noGrp="1" noChangeArrowheads="1"/>
          </p:cNvSpPr>
          <p:nvPr>
            <p:ph type="title" idx="4294967295"/>
          </p:nvPr>
        </p:nvSpPr>
        <p:spPr>
          <a:xfrm>
            <a:off x="0" y="365125"/>
            <a:ext cx="10515600" cy="582613"/>
          </a:xfrm>
        </p:spPr>
        <p:txBody>
          <a:bodyPr>
            <a:normAutofit fontScale="90000"/>
          </a:bodyPr>
          <a:lstStyle/>
          <a:p>
            <a:pPr eaLnBrk="1" hangingPunct="1"/>
            <a:r>
              <a:rPr lang="en-GB" altLang="en-US" b="0" dirty="0"/>
              <a:t>References</a:t>
            </a:r>
          </a:p>
        </p:txBody>
      </p:sp>
      <p:sp>
        <p:nvSpPr>
          <p:cNvPr id="24579" name="Rectangle 3">
            <a:extLst>
              <a:ext uri="{FF2B5EF4-FFF2-40B4-BE49-F238E27FC236}">
                <a16:creationId xmlns:a16="http://schemas.microsoft.com/office/drawing/2014/main" id="{A9DE6F8A-D56A-3860-ACC8-858D46CEA9D4}"/>
              </a:ext>
            </a:extLst>
          </p:cNvPr>
          <p:cNvSpPr>
            <a:spLocks noGrp="1" noChangeArrowheads="1"/>
          </p:cNvSpPr>
          <p:nvPr>
            <p:ph type="body" idx="4294967295"/>
          </p:nvPr>
        </p:nvSpPr>
        <p:spPr>
          <a:xfrm>
            <a:off x="0" y="1814513"/>
            <a:ext cx="11952288" cy="5286375"/>
          </a:xfrm>
        </p:spPr>
        <p:txBody>
          <a:bodyPr/>
          <a:lstStyle/>
          <a:p>
            <a:pPr eaLnBrk="1" hangingPunct="1"/>
            <a:r>
              <a:rPr lang="en-GB" altLang="en-US" sz="2000" dirty="0">
                <a:latin typeface="Arial" panose="020B0604020202020204" pitchFamily="34" charset="0"/>
                <a:cs typeface="Arial" panose="020B0604020202020204" pitchFamily="34" charset="0"/>
              </a:rPr>
              <a:t>Bowdin, G, et al (2001) ‘</a:t>
            </a:r>
            <a:r>
              <a:rPr lang="en-GB" altLang="en-US" sz="2000" i="1" dirty="0">
                <a:latin typeface="Arial" panose="020B0604020202020204" pitchFamily="34" charset="0"/>
                <a:cs typeface="Arial" panose="020B0604020202020204" pitchFamily="34" charset="0"/>
              </a:rPr>
              <a:t>Events Management’</a:t>
            </a:r>
            <a:r>
              <a:rPr lang="en-GB" altLang="en-US" sz="2000" dirty="0">
                <a:latin typeface="Arial" panose="020B0604020202020204" pitchFamily="34" charset="0"/>
                <a:cs typeface="Arial" panose="020B0604020202020204" pitchFamily="34" charset="0"/>
              </a:rPr>
              <a:t> Oxford: Butterworth Heinemann</a:t>
            </a:r>
          </a:p>
          <a:p>
            <a:pPr eaLnBrk="1" hangingPunct="1"/>
            <a:r>
              <a:rPr lang="en-GB" altLang="en-US" sz="2000" dirty="0">
                <a:latin typeface="Arial" panose="020B0604020202020204" pitchFamily="34" charset="0"/>
                <a:cs typeface="Arial" panose="020B0604020202020204" pitchFamily="34" charset="0"/>
              </a:rPr>
              <a:t>Goldblatt, J (2006) </a:t>
            </a:r>
            <a:r>
              <a:rPr lang="en-GB" altLang="en-US" sz="2000" i="1" dirty="0">
                <a:latin typeface="Arial" panose="020B0604020202020204" pitchFamily="34" charset="0"/>
                <a:cs typeface="Arial" panose="020B0604020202020204" pitchFamily="34" charset="0"/>
              </a:rPr>
              <a:t>‘Special Events: Event Leadership for a New World’   </a:t>
            </a:r>
            <a:r>
              <a:rPr lang="en-GB" altLang="en-US" sz="2000" dirty="0">
                <a:latin typeface="Arial" panose="020B0604020202020204" pitchFamily="34" charset="0"/>
                <a:cs typeface="Arial" panose="020B0604020202020204" pitchFamily="34" charset="0"/>
              </a:rPr>
              <a:t>Wiley: New Jersey</a:t>
            </a:r>
          </a:p>
          <a:p>
            <a:pPr eaLnBrk="1" hangingPunct="1"/>
            <a:r>
              <a:rPr lang="en-GB" altLang="en-US" sz="2000" dirty="0">
                <a:latin typeface="Arial" panose="020B0604020202020204" pitchFamily="34" charset="0"/>
                <a:cs typeface="Arial" panose="020B0604020202020204" pitchFamily="34" charset="0"/>
              </a:rPr>
              <a:t>Masterman, G. (2004</a:t>
            </a:r>
            <a:r>
              <a:rPr lang="en-GB" altLang="en-US" sz="2000" i="1" dirty="0">
                <a:latin typeface="Arial" panose="020B0604020202020204" pitchFamily="34" charset="0"/>
                <a:cs typeface="Arial" panose="020B0604020202020204" pitchFamily="34" charset="0"/>
              </a:rPr>
              <a:t>) Strategic Sports Event Management: An International Approach</a:t>
            </a:r>
            <a:r>
              <a:rPr lang="en-GB" altLang="en-US" sz="2000" dirty="0">
                <a:latin typeface="Arial" panose="020B0604020202020204" pitchFamily="34" charset="0"/>
                <a:cs typeface="Arial" panose="020B0604020202020204" pitchFamily="34" charset="0"/>
              </a:rPr>
              <a:t>, Oxford: Elsevier </a:t>
            </a:r>
          </a:p>
          <a:p>
            <a:pPr eaLnBrk="1" hangingPunct="1"/>
            <a:r>
              <a:rPr lang="en-GB" altLang="en-US" sz="2000" dirty="0">
                <a:latin typeface="Arial" panose="020B0604020202020204" pitchFamily="34" charset="0"/>
                <a:cs typeface="Arial" panose="020B0604020202020204" pitchFamily="34" charset="0"/>
              </a:rPr>
              <a:t>Shone, A. and Parry, B. (2004) </a:t>
            </a:r>
            <a:r>
              <a:rPr lang="en-GB" altLang="en-US" sz="2000" i="1" dirty="0">
                <a:latin typeface="Arial" panose="020B0604020202020204" pitchFamily="34" charset="0"/>
                <a:cs typeface="Arial" panose="020B0604020202020204" pitchFamily="34" charset="0"/>
              </a:rPr>
              <a:t>‘Successful Event Management, a Practical Handbook’</a:t>
            </a:r>
            <a:r>
              <a:rPr lang="en-GB" altLang="en-US" sz="2000" dirty="0">
                <a:latin typeface="Arial" panose="020B0604020202020204" pitchFamily="34" charset="0"/>
                <a:cs typeface="Arial" panose="020B0604020202020204" pitchFamily="34" charset="0"/>
              </a:rPr>
              <a:t> London: Thomson</a:t>
            </a:r>
          </a:p>
          <a:p>
            <a:pPr eaLnBrk="1" hangingPunct="1"/>
            <a:r>
              <a:rPr lang="en-GB" altLang="en-US" sz="2000" dirty="0">
                <a:latin typeface="Arial" panose="020B0604020202020204" pitchFamily="34" charset="0"/>
                <a:cs typeface="Arial" panose="020B0604020202020204" pitchFamily="34" charset="0"/>
              </a:rPr>
              <a:t>Tum, J, Norton, P, and Nevan-Wright, J. (2006) </a:t>
            </a:r>
            <a:r>
              <a:rPr lang="en-GB" altLang="en-US" sz="2000" i="1" dirty="0">
                <a:latin typeface="Arial" panose="020B0604020202020204" pitchFamily="34" charset="0"/>
                <a:cs typeface="Arial" panose="020B0604020202020204" pitchFamily="34" charset="0"/>
              </a:rPr>
              <a:t>‘Management of Event Operations’</a:t>
            </a:r>
            <a:r>
              <a:rPr lang="en-GB" altLang="en-US" sz="2000" dirty="0">
                <a:latin typeface="Arial" panose="020B0604020202020204" pitchFamily="34" charset="0"/>
                <a:cs typeface="Arial" panose="020B0604020202020204" pitchFamily="34" charset="0"/>
              </a:rPr>
              <a:t> Oxford: Butterworth-Heinemann</a:t>
            </a:r>
          </a:p>
          <a:p>
            <a:pPr eaLnBrk="1" hangingPunct="1"/>
            <a:r>
              <a:rPr lang="en-GB" altLang="en-US" sz="2000" dirty="0">
                <a:latin typeface="Arial" panose="020B0604020202020204" pitchFamily="34" charset="0"/>
                <a:cs typeface="Arial" panose="020B0604020202020204" pitchFamily="34" charset="0"/>
              </a:rPr>
              <a:t>Wilson, R. (2006) The Economic Impact of Local Sport Events: significant, limited or otherwise. Managing Leisure 11:1, 57-70</a:t>
            </a:r>
          </a:p>
          <a:p>
            <a:pPr eaLnBrk="1" hangingPunct="1"/>
            <a:endParaRPr lang="en-GB" altLang="en-US" dirty="0"/>
          </a:p>
          <a:p>
            <a:pPr eaLnBrk="1" hangingPunct="1"/>
            <a:endParaRPr lang="en-GB" altLang="en-US" dirty="0"/>
          </a:p>
          <a:p>
            <a:pPr eaLnBrk="1" hangingPunct="1"/>
            <a:endParaRPr lang="en-GB" altLang="en-US" i="1" u="sng" dirty="0"/>
          </a:p>
          <a:p>
            <a:pPr eaLnBrk="1" hangingPunct="1"/>
            <a:endParaRPr lang="en-GB" altLang="en-US" i="1" u="sng"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5EB61-C25D-BFBF-ACB7-6678D1C950B1}"/>
              </a:ext>
            </a:extLst>
          </p:cNvPr>
          <p:cNvSpPr>
            <a:spLocks noGrp="1"/>
          </p:cNvSpPr>
          <p:nvPr>
            <p:ph type="title"/>
          </p:nvPr>
        </p:nvSpPr>
        <p:spPr>
          <a:xfrm>
            <a:off x="171226" y="58532"/>
            <a:ext cx="10515600" cy="1325563"/>
          </a:xfrm>
        </p:spPr>
        <p:txBody>
          <a:bodyPr>
            <a:normAutofit/>
          </a:bodyPr>
          <a:lstStyle/>
          <a:p>
            <a:r>
              <a:rPr lang="en-GB" sz="3600" b="1" dirty="0"/>
              <a:t>How do you measure event satisfaction?</a:t>
            </a:r>
            <a:br>
              <a:rPr lang="en-GB" sz="3600" b="1" dirty="0"/>
            </a:br>
            <a:endParaRPr lang="en-GB" sz="3600" b="1" dirty="0"/>
          </a:p>
        </p:txBody>
      </p:sp>
      <p:sp>
        <p:nvSpPr>
          <p:cNvPr id="3" name="Content Placeholder 2">
            <a:extLst>
              <a:ext uri="{FF2B5EF4-FFF2-40B4-BE49-F238E27FC236}">
                <a16:creationId xmlns:a16="http://schemas.microsoft.com/office/drawing/2014/main" id="{047FDA17-19EB-0507-FC8C-E0C9EE5CF0F4}"/>
              </a:ext>
            </a:extLst>
          </p:cNvPr>
          <p:cNvSpPr>
            <a:spLocks noGrp="1"/>
          </p:cNvSpPr>
          <p:nvPr>
            <p:ph idx="1"/>
          </p:nvPr>
        </p:nvSpPr>
        <p:spPr>
          <a:xfrm>
            <a:off x="381270" y="1152565"/>
            <a:ext cx="7365248" cy="4351338"/>
          </a:xfrm>
        </p:spPr>
        <p:txBody>
          <a:bodyPr>
            <a:normAutofit fontScale="85000" lnSpcReduction="20000"/>
          </a:bodyPr>
          <a:lstStyle/>
          <a:p>
            <a:pPr>
              <a:lnSpc>
                <a:spcPct val="110000"/>
              </a:lnSpc>
            </a:pPr>
            <a:r>
              <a:rPr lang="en-GB" dirty="0"/>
              <a:t>One of the most used methods to measure satisfaction is the Net Promoter Score (NPS).</a:t>
            </a:r>
          </a:p>
          <a:p>
            <a:pPr>
              <a:lnSpc>
                <a:spcPct val="110000"/>
              </a:lnSpc>
            </a:pPr>
            <a:r>
              <a:rPr lang="en-GB" dirty="0"/>
              <a:t> In the case of an event, it'll give you an idea of the likelihood in which </a:t>
            </a:r>
            <a:r>
              <a:rPr lang="en-GB" b="1" dirty="0"/>
              <a:t>participants will recommend your event </a:t>
            </a:r>
            <a:r>
              <a:rPr lang="en-GB" dirty="0"/>
              <a:t>to others</a:t>
            </a:r>
          </a:p>
          <a:p>
            <a:pPr>
              <a:lnSpc>
                <a:spcPct val="110000"/>
              </a:lnSpc>
            </a:pPr>
            <a:r>
              <a:rPr lang="en-GB" dirty="0"/>
              <a:t>the numbers speak for themselves. According to a study conducted by </a:t>
            </a:r>
            <a:r>
              <a:rPr lang="en-GB" dirty="0" err="1"/>
              <a:t>EventMb</a:t>
            </a:r>
            <a:r>
              <a:rPr lang="en-GB" dirty="0"/>
              <a:t>, 91% of professional event organizers rely on participant satisfaction to measure the success of their event.</a:t>
            </a:r>
          </a:p>
          <a:p>
            <a:pPr>
              <a:lnSpc>
                <a:spcPct val="110000"/>
              </a:lnSpc>
            </a:pPr>
            <a:r>
              <a:rPr lang="en-GB" dirty="0"/>
              <a:t>To measure attendee satisfaction, you’ll need to look closely at some </a:t>
            </a:r>
            <a:r>
              <a:rPr lang="en-GB" b="1" dirty="0"/>
              <a:t>key indicators.</a:t>
            </a:r>
          </a:p>
        </p:txBody>
      </p:sp>
      <p:pic>
        <p:nvPicPr>
          <p:cNvPr id="4" name="Picture 3">
            <a:extLst>
              <a:ext uri="{FF2B5EF4-FFF2-40B4-BE49-F238E27FC236}">
                <a16:creationId xmlns:a16="http://schemas.microsoft.com/office/drawing/2014/main" id="{72746200-497A-6DC7-91AA-A1DBA61DDB27}"/>
              </a:ext>
            </a:extLst>
          </p:cNvPr>
          <p:cNvPicPr>
            <a:picLocks noChangeAspect="1"/>
          </p:cNvPicPr>
          <p:nvPr/>
        </p:nvPicPr>
        <p:blipFill>
          <a:blip r:embed="rId2"/>
          <a:stretch>
            <a:fillRect/>
          </a:stretch>
        </p:blipFill>
        <p:spPr>
          <a:xfrm>
            <a:off x="8813930" y="2279949"/>
            <a:ext cx="2352675" cy="1943100"/>
          </a:xfrm>
          <a:prstGeom prst="rect">
            <a:avLst/>
          </a:prstGeom>
        </p:spPr>
      </p:pic>
    </p:spTree>
    <p:extLst>
      <p:ext uri="{BB962C8B-B14F-4D97-AF65-F5344CB8AC3E}">
        <p14:creationId xmlns:p14="http://schemas.microsoft.com/office/powerpoint/2010/main" val="113185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56AB-38E9-9B12-F2B3-C7BD0751E662}"/>
              </a:ext>
            </a:extLst>
          </p:cNvPr>
          <p:cNvSpPr>
            <a:spLocks noGrp="1"/>
          </p:cNvSpPr>
          <p:nvPr>
            <p:ph type="title"/>
          </p:nvPr>
        </p:nvSpPr>
        <p:spPr>
          <a:xfrm>
            <a:off x="496614" y="60326"/>
            <a:ext cx="10515600" cy="670144"/>
          </a:xfrm>
        </p:spPr>
        <p:txBody>
          <a:bodyPr>
            <a:normAutofit/>
          </a:bodyPr>
          <a:lstStyle/>
          <a:p>
            <a:r>
              <a:rPr lang="en-GB" sz="3600" b="1" dirty="0"/>
              <a:t>Net Promoter Score (NPS)</a:t>
            </a:r>
          </a:p>
        </p:txBody>
      </p:sp>
      <p:sp>
        <p:nvSpPr>
          <p:cNvPr id="3" name="Content Placeholder 2">
            <a:extLst>
              <a:ext uri="{FF2B5EF4-FFF2-40B4-BE49-F238E27FC236}">
                <a16:creationId xmlns:a16="http://schemas.microsoft.com/office/drawing/2014/main" id="{F521DA38-C36C-3898-804A-42E775352CBE}"/>
              </a:ext>
            </a:extLst>
          </p:cNvPr>
          <p:cNvSpPr>
            <a:spLocks noGrp="1"/>
          </p:cNvSpPr>
          <p:nvPr>
            <p:ph idx="1"/>
          </p:nvPr>
        </p:nvSpPr>
        <p:spPr>
          <a:xfrm>
            <a:off x="124570" y="730470"/>
            <a:ext cx="11942859" cy="5999847"/>
          </a:xfrm>
        </p:spPr>
        <p:txBody>
          <a:bodyPr>
            <a:noAutofit/>
          </a:bodyPr>
          <a:lstStyle/>
          <a:p>
            <a:pPr>
              <a:lnSpc>
                <a:spcPct val="100000"/>
              </a:lnSpc>
            </a:pPr>
            <a:r>
              <a:rPr lang="en-GB" sz="2000" dirty="0"/>
              <a:t>In an event, it’ll give an idea of participants that will </a:t>
            </a:r>
            <a:r>
              <a:rPr lang="en-GB" sz="2000" b="1" dirty="0"/>
              <a:t>recommend to others</a:t>
            </a:r>
            <a:r>
              <a:rPr lang="en-GB" sz="2000" dirty="0"/>
              <a:t>.</a:t>
            </a:r>
          </a:p>
          <a:p>
            <a:pPr>
              <a:lnSpc>
                <a:spcPct val="100000"/>
              </a:lnSpc>
            </a:pPr>
            <a:r>
              <a:rPr lang="en-GB" sz="2000" b="1" dirty="0"/>
              <a:t>How to calculate the NPS ?</a:t>
            </a:r>
          </a:p>
          <a:p>
            <a:pPr>
              <a:lnSpc>
                <a:spcPct val="100000"/>
              </a:lnSpc>
              <a:buFont typeface="Wingdings" panose="05000000000000000000" pitchFamily="2" charset="2"/>
              <a:buChar char="ü"/>
            </a:pPr>
            <a:r>
              <a:rPr lang="en-GB" sz="2000" dirty="0"/>
              <a:t>Ask attendees the question “On a scale of 1 to 10, how likely you are you to recommend this event to a friend or colleague?”</a:t>
            </a:r>
          </a:p>
          <a:p>
            <a:pPr>
              <a:lnSpc>
                <a:spcPct val="100000"/>
              </a:lnSpc>
              <a:buFont typeface="Wingdings" panose="05000000000000000000" pitchFamily="2" charset="2"/>
              <a:buChar char="ü"/>
            </a:pPr>
            <a:r>
              <a:rPr lang="en-GB" sz="2000" dirty="0"/>
              <a:t>People who score a 9 or 10 will be your “</a:t>
            </a:r>
            <a:r>
              <a:rPr lang="en-GB" sz="2000" b="1" dirty="0"/>
              <a:t>promoters”</a:t>
            </a:r>
          </a:p>
          <a:p>
            <a:pPr>
              <a:lnSpc>
                <a:spcPct val="100000"/>
              </a:lnSpc>
              <a:buFont typeface="Wingdings" panose="05000000000000000000" pitchFamily="2" charset="2"/>
              <a:buChar char="ü"/>
            </a:pPr>
            <a:r>
              <a:rPr lang="en-GB" sz="2000" dirty="0"/>
              <a:t>People with a score of 7 or 8 are considered </a:t>
            </a:r>
            <a:r>
              <a:rPr lang="en-GB" sz="2000" b="1" dirty="0"/>
              <a:t>“passive”</a:t>
            </a:r>
          </a:p>
          <a:p>
            <a:pPr>
              <a:lnSpc>
                <a:spcPct val="100000"/>
              </a:lnSpc>
              <a:buFont typeface="Wingdings" panose="05000000000000000000" pitchFamily="2" charset="2"/>
              <a:buChar char="ü"/>
            </a:pPr>
            <a:r>
              <a:rPr lang="en-GB" sz="2000" dirty="0"/>
              <a:t>People with a score of 6 or less are your </a:t>
            </a:r>
            <a:r>
              <a:rPr lang="en-GB" sz="2000" b="1" dirty="0"/>
              <a:t>“detractors”</a:t>
            </a:r>
          </a:p>
          <a:p>
            <a:pPr>
              <a:lnSpc>
                <a:spcPct val="100000"/>
              </a:lnSpc>
              <a:buFont typeface="Wingdings" panose="05000000000000000000" pitchFamily="2" charset="2"/>
              <a:buChar char="ü"/>
            </a:pPr>
            <a:r>
              <a:rPr lang="en-GB" sz="2000" dirty="0"/>
              <a:t>The NPS is calculated as : </a:t>
            </a:r>
            <a:r>
              <a:rPr lang="en-GB" sz="2000" b="1" dirty="0"/>
              <a:t>% of promoters – % of detractors.</a:t>
            </a:r>
          </a:p>
          <a:p>
            <a:pPr>
              <a:lnSpc>
                <a:spcPct val="100000"/>
              </a:lnSpc>
            </a:pPr>
            <a:r>
              <a:rPr lang="en-GB" sz="2000" dirty="0"/>
              <a:t>It is generally considered that:</a:t>
            </a:r>
          </a:p>
          <a:p>
            <a:pPr>
              <a:lnSpc>
                <a:spcPct val="100000"/>
              </a:lnSpc>
            </a:pPr>
            <a:r>
              <a:rPr lang="en-GB" sz="2000" dirty="0"/>
              <a:t>An NPS score &gt; 0 is good / An NPS score &gt; 50 is very good</a:t>
            </a:r>
          </a:p>
          <a:p>
            <a:pPr>
              <a:lnSpc>
                <a:spcPct val="100000"/>
              </a:lnSpc>
            </a:pPr>
            <a:r>
              <a:rPr lang="en-GB" sz="2000" dirty="0"/>
              <a:t>Used to </a:t>
            </a:r>
            <a:r>
              <a:rPr lang="en-GB" sz="2000" b="1" dirty="0"/>
              <a:t>compare several editions </a:t>
            </a:r>
            <a:r>
              <a:rPr lang="en-GB" sz="2000" dirty="0"/>
              <a:t>of the same event, or to benchmark against the rest of the industry. C</a:t>
            </a:r>
            <a:r>
              <a:rPr lang="en-GB" sz="2000" b="1" dirty="0"/>
              <a:t>ollect the data </a:t>
            </a:r>
            <a:r>
              <a:rPr lang="en-GB" sz="2000" dirty="0"/>
              <a:t>needed to </a:t>
            </a:r>
            <a:r>
              <a:rPr lang="en-GB" sz="2000" b="1" dirty="0"/>
              <a:t>calculate this score in the satisfaction survey</a:t>
            </a:r>
            <a:r>
              <a:rPr lang="en-GB" sz="2000" dirty="0"/>
              <a:t>. </a:t>
            </a:r>
          </a:p>
        </p:txBody>
      </p:sp>
    </p:spTree>
    <p:extLst>
      <p:ext uri="{BB962C8B-B14F-4D97-AF65-F5344CB8AC3E}">
        <p14:creationId xmlns:p14="http://schemas.microsoft.com/office/powerpoint/2010/main" val="103885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C2ED11F-18FC-9CE3-62DF-798AA23E4CB2}"/>
              </a:ext>
            </a:extLst>
          </p:cNvPr>
          <p:cNvPicPr>
            <a:picLocks noGrp="1" noChangeAspect="1"/>
          </p:cNvPicPr>
          <p:nvPr>
            <p:ph idx="1"/>
          </p:nvPr>
        </p:nvPicPr>
        <p:blipFill rotWithShape="1">
          <a:blip r:embed="rId2"/>
          <a:srcRect t="7035" r="34415" b="5685"/>
          <a:stretch/>
        </p:blipFill>
        <p:spPr>
          <a:xfrm>
            <a:off x="1292772" y="89242"/>
            <a:ext cx="9496097" cy="6679516"/>
          </a:xfrm>
        </p:spPr>
      </p:pic>
    </p:spTree>
    <p:extLst>
      <p:ext uri="{BB962C8B-B14F-4D97-AF65-F5344CB8AC3E}">
        <p14:creationId xmlns:p14="http://schemas.microsoft.com/office/powerpoint/2010/main" val="23740693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3EBC0D8-C33D-5900-91CE-5F93BD1B4A31}"/>
              </a:ext>
            </a:extLst>
          </p:cNvPr>
          <p:cNvPicPr>
            <a:picLocks noGrp="1" noChangeAspect="1"/>
          </p:cNvPicPr>
          <p:nvPr>
            <p:ph idx="1"/>
          </p:nvPr>
        </p:nvPicPr>
        <p:blipFill rotWithShape="1">
          <a:blip r:embed="rId2"/>
          <a:srcRect t="7679" b="4912"/>
          <a:stretch/>
        </p:blipFill>
        <p:spPr>
          <a:xfrm>
            <a:off x="2467952" y="613385"/>
            <a:ext cx="8546931" cy="4980517"/>
          </a:xfrm>
        </p:spPr>
      </p:pic>
      <p:sp>
        <p:nvSpPr>
          <p:cNvPr id="7" name="TextBox 6">
            <a:extLst>
              <a:ext uri="{FF2B5EF4-FFF2-40B4-BE49-F238E27FC236}">
                <a16:creationId xmlns:a16="http://schemas.microsoft.com/office/drawing/2014/main" id="{E55CA232-6C3B-E161-C326-12FD4E79F57F}"/>
              </a:ext>
            </a:extLst>
          </p:cNvPr>
          <p:cNvSpPr txBox="1"/>
          <p:nvPr/>
        </p:nvSpPr>
        <p:spPr>
          <a:xfrm>
            <a:off x="2682894" y="6247659"/>
            <a:ext cx="6095064" cy="369332"/>
          </a:xfrm>
          <a:prstGeom prst="rect">
            <a:avLst/>
          </a:prstGeom>
          <a:noFill/>
        </p:spPr>
        <p:txBody>
          <a:bodyPr wrap="square">
            <a:spAutoFit/>
          </a:bodyPr>
          <a:lstStyle/>
          <a:p>
            <a:r>
              <a:rPr lang="en-GB" dirty="0"/>
              <a:t>https://www.smartsurvey.co.uk/survey-tools/nps-calculator</a:t>
            </a:r>
          </a:p>
        </p:txBody>
      </p:sp>
    </p:spTree>
    <p:extLst>
      <p:ext uri="{BB962C8B-B14F-4D97-AF65-F5344CB8AC3E}">
        <p14:creationId xmlns:p14="http://schemas.microsoft.com/office/powerpoint/2010/main" val="39780466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5D03-1BF0-89DA-388B-307EB015652F}"/>
              </a:ext>
            </a:extLst>
          </p:cNvPr>
          <p:cNvSpPr>
            <a:spLocks noGrp="1"/>
          </p:cNvSpPr>
          <p:nvPr>
            <p:ph type="title"/>
          </p:nvPr>
        </p:nvSpPr>
        <p:spPr>
          <a:xfrm>
            <a:off x="114534" y="431956"/>
            <a:ext cx="10515600" cy="759459"/>
          </a:xfrm>
        </p:spPr>
        <p:txBody>
          <a:bodyPr>
            <a:normAutofit/>
          </a:bodyPr>
          <a:lstStyle/>
          <a:p>
            <a:r>
              <a:rPr lang="en-GB" sz="4000" b="1" dirty="0"/>
              <a:t>When to evaluate events</a:t>
            </a:r>
          </a:p>
        </p:txBody>
      </p:sp>
      <p:graphicFrame>
        <p:nvGraphicFramePr>
          <p:cNvPr id="5" name="Content Placeholder 2">
            <a:extLst>
              <a:ext uri="{FF2B5EF4-FFF2-40B4-BE49-F238E27FC236}">
                <a16:creationId xmlns:a16="http://schemas.microsoft.com/office/drawing/2014/main" id="{404621A4-4302-B217-BA41-16A59C15EB9B}"/>
              </a:ext>
            </a:extLst>
          </p:cNvPr>
          <p:cNvGraphicFramePr>
            <a:graphicFrameLocks noGrp="1"/>
          </p:cNvGraphicFramePr>
          <p:nvPr>
            <p:ph idx="1"/>
            <p:extLst>
              <p:ext uri="{D42A27DB-BD31-4B8C-83A1-F6EECF244321}">
                <p14:modId xmlns:p14="http://schemas.microsoft.com/office/powerpoint/2010/main" val="2949147602"/>
              </p:ext>
            </p:extLst>
          </p:nvPr>
        </p:nvGraphicFramePr>
        <p:xfrm>
          <a:off x="623183" y="931765"/>
          <a:ext cx="10945633" cy="4894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801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8B75E-1B45-D64E-53CC-41F231D516DF}"/>
              </a:ext>
            </a:extLst>
          </p:cNvPr>
          <p:cNvSpPr>
            <a:spLocks noGrp="1"/>
          </p:cNvSpPr>
          <p:nvPr>
            <p:ph type="title"/>
          </p:nvPr>
        </p:nvSpPr>
        <p:spPr>
          <a:xfrm>
            <a:off x="90778" y="0"/>
            <a:ext cx="10515600" cy="757325"/>
          </a:xfrm>
        </p:spPr>
        <p:txBody>
          <a:bodyPr>
            <a:normAutofit/>
          </a:bodyPr>
          <a:lstStyle/>
          <a:p>
            <a:r>
              <a:rPr lang="en-GB" sz="3200" b="1" dirty="0"/>
              <a:t>Qualitative Method.</a:t>
            </a:r>
          </a:p>
        </p:txBody>
      </p:sp>
      <p:sp>
        <p:nvSpPr>
          <p:cNvPr id="3" name="Content Placeholder 2">
            <a:extLst>
              <a:ext uri="{FF2B5EF4-FFF2-40B4-BE49-F238E27FC236}">
                <a16:creationId xmlns:a16="http://schemas.microsoft.com/office/drawing/2014/main" id="{C5E28F38-595F-BA91-BD5E-A7D5B69A3855}"/>
              </a:ext>
            </a:extLst>
          </p:cNvPr>
          <p:cNvSpPr>
            <a:spLocks noGrp="1"/>
          </p:cNvSpPr>
          <p:nvPr>
            <p:ph idx="1"/>
          </p:nvPr>
        </p:nvSpPr>
        <p:spPr>
          <a:xfrm>
            <a:off x="3049" y="948097"/>
            <a:ext cx="12188951" cy="5327726"/>
          </a:xfrm>
        </p:spPr>
        <p:txBody>
          <a:bodyPr>
            <a:noAutofit/>
          </a:bodyPr>
          <a:lstStyle/>
          <a:p>
            <a:pPr>
              <a:lnSpc>
                <a:spcPct val="100000"/>
              </a:lnSpc>
            </a:pPr>
            <a:r>
              <a:rPr lang="en-GB" sz="1800" dirty="0"/>
              <a:t>In essence event evaluation methods can be broken down </a:t>
            </a:r>
            <a:r>
              <a:rPr lang="en-GB" sz="1800" b="1" dirty="0"/>
              <a:t>into two main types qualitive and </a:t>
            </a:r>
            <a:r>
              <a:rPr lang="en-GB" sz="1800" b="1" dirty="0" err="1"/>
              <a:t>quantative</a:t>
            </a:r>
            <a:r>
              <a:rPr lang="en-GB" sz="1800" b="1" dirty="0"/>
              <a:t> , </a:t>
            </a:r>
          </a:p>
          <a:p>
            <a:pPr>
              <a:lnSpc>
                <a:spcPct val="100000"/>
              </a:lnSpc>
            </a:pPr>
            <a:r>
              <a:rPr lang="en-GB" sz="1800" b="1" dirty="0"/>
              <a:t>Qualitative methods</a:t>
            </a:r>
          </a:p>
          <a:p>
            <a:pPr>
              <a:lnSpc>
                <a:spcPct val="100000"/>
              </a:lnSpc>
            </a:pPr>
            <a:r>
              <a:rPr lang="en-GB" sz="1800" dirty="0"/>
              <a:t>focused on </a:t>
            </a:r>
            <a:r>
              <a:rPr lang="en-GB" sz="1800" b="1" dirty="0"/>
              <a:t>trying to better understand why people feel and act in a certain way.</a:t>
            </a:r>
          </a:p>
          <a:p>
            <a:pPr>
              <a:lnSpc>
                <a:spcPct val="100000"/>
              </a:lnSpc>
            </a:pPr>
            <a:r>
              <a:rPr lang="en-GB" sz="1800" dirty="0"/>
              <a:t>Can use different types of survey at every stage to </a:t>
            </a:r>
            <a:r>
              <a:rPr lang="en-GB" sz="1800" b="1" dirty="0"/>
              <a:t>collect feedback on different areas </a:t>
            </a:r>
            <a:r>
              <a:rPr lang="en-GB" sz="1800" dirty="0"/>
              <a:t>of event from gaining hospitality feedback, to views about speakers, seminar content and how likely attendees would be to recommend event to others. However, whatever type of event survey you’re creating it’s vital to think about </a:t>
            </a:r>
            <a:r>
              <a:rPr lang="en-GB" sz="1800" b="1" dirty="0"/>
              <a:t>event evaluation questions</a:t>
            </a:r>
            <a:r>
              <a:rPr lang="en-GB" sz="1800" dirty="0"/>
              <a:t>, as this will determine the </a:t>
            </a:r>
            <a:r>
              <a:rPr lang="en-GB" sz="1800" b="1" dirty="0"/>
              <a:t>value of responses you get back</a:t>
            </a:r>
            <a:r>
              <a:rPr lang="en-GB" sz="1800" dirty="0"/>
              <a:t>. Then once collected </a:t>
            </a:r>
            <a:r>
              <a:rPr lang="en-GB" sz="1800" b="1" dirty="0"/>
              <a:t>this data can be analysed </a:t>
            </a:r>
            <a:r>
              <a:rPr lang="en-GB" sz="1800" dirty="0"/>
              <a:t>to help enable you to make any </a:t>
            </a:r>
            <a:r>
              <a:rPr lang="en-GB" sz="1800" b="1" dirty="0"/>
              <a:t>necessary changes to improve your event moving forward</a:t>
            </a:r>
            <a:r>
              <a:rPr lang="en-GB" sz="1800" dirty="0"/>
              <a:t>. It is also useful to be aware of the </a:t>
            </a:r>
            <a:r>
              <a:rPr lang="en-GB" sz="1800" b="1" dirty="0"/>
              <a:t>different methods available </a:t>
            </a:r>
            <a:r>
              <a:rPr lang="en-GB" sz="1800" dirty="0"/>
              <a:t>for collecting this qualitative feedback during event.</a:t>
            </a:r>
          </a:p>
          <a:p>
            <a:pPr>
              <a:lnSpc>
                <a:spcPct val="100000"/>
              </a:lnSpc>
            </a:pPr>
            <a:r>
              <a:rPr lang="en-GB" sz="1800" b="1" dirty="0"/>
              <a:t>Online event surveys:</a:t>
            </a:r>
          </a:p>
          <a:p>
            <a:pPr>
              <a:lnSpc>
                <a:spcPct val="100000"/>
              </a:lnSpc>
            </a:pPr>
            <a:r>
              <a:rPr lang="en-GB" sz="1800" dirty="0"/>
              <a:t>From email and SMS, to a survey link embedded into a website or via a QR code, given the wide array of ways in which </a:t>
            </a:r>
            <a:r>
              <a:rPr lang="en-GB" sz="1800" b="1" dirty="0"/>
              <a:t>online surveys can be distributed </a:t>
            </a:r>
            <a:r>
              <a:rPr lang="en-GB" sz="1800" dirty="0"/>
              <a:t>they offer a very effective way of collecting feedback, before, during and after your event has </a:t>
            </a:r>
            <a:r>
              <a:rPr lang="en-GB" sz="1800" dirty="0" err="1"/>
              <a:t>ended.For</a:t>
            </a:r>
            <a:r>
              <a:rPr lang="en-GB" sz="1800" dirty="0"/>
              <a:t> example, you may decide to set up </a:t>
            </a:r>
            <a:r>
              <a:rPr lang="en-GB" sz="1800" b="1" dirty="0"/>
              <a:t>desktop PC terminals or kiosks </a:t>
            </a:r>
            <a:r>
              <a:rPr lang="en-GB" sz="1800" dirty="0"/>
              <a:t>in highly visible booths located at strategic points around your venue to collect feedback during your event. While before and after your event you may find you get a more decent response by </a:t>
            </a:r>
            <a:r>
              <a:rPr lang="en-GB" sz="1800" b="1" dirty="0"/>
              <a:t>employing a mix of distribution methods including email, web and SMS surveys</a:t>
            </a:r>
            <a:r>
              <a:rPr lang="en-GB" sz="1800" dirty="0"/>
              <a:t>.</a:t>
            </a:r>
          </a:p>
        </p:txBody>
      </p:sp>
    </p:spTree>
    <p:extLst>
      <p:ext uri="{BB962C8B-B14F-4D97-AF65-F5344CB8AC3E}">
        <p14:creationId xmlns:p14="http://schemas.microsoft.com/office/powerpoint/2010/main" val="91943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4DA80-0736-2A1F-E7B6-25910EAF7451}"/>
              </a:ext>
            </a:extLst>
          </p:cNvPr>
          <p:cNvSpPr>
            <a:spLocks noGrp="1"/>
          </p:cNvSpPr>
          <p:nvPr>
            <p:ph type="title"/>
          </p:nvPr>
        </p:nvSpPr>
        <p:spPr>
          <a:xfrm>
            <a:off x="143121" y="65576"/>
            <a:ext cx="9392421" cy="523456"/>
          </a:xfrm>
        </p:spPr>
        <p:txBody>
          <a:bodyPr>
            <a:normAutofit fontScale="90000"/>
          </a:bodyPr>
          <a:lstStyle/>
          <a:p>
            <a:r>
              <a:rPr lang="en-GB" sz="3600" b="1" dirty="0"/>
              <a:t>Qualitative Method</a:t>
            </a:r>
            <a:r>
              <a:rPr lang="en-GB" b="1" dirty="0"/>
              <a:t>.</a:t>
            </a:r>
            <a:endParaRPr lang="en-GB" dirty="0"/>
          </a:p>
        </p:txBody>
      </p:sp>
      <p:sp>
        <p:nvSpPr>
          <p:cNvPr id="3" name="Content Placeholder 2">
            <a:extLst>
              <a:ext uri="{FF2B5EF4-FFF2-40B4-BE49-F238E27FC236}">
                <a16:creationId xmlns:a16="http://schemas.microsoft.com/office/drawing/2014/main" id="{EEDF399B-7B40-6E73-19F2-C789CB4EF7DA}"/>
              </a:ext>
            </a:extLst>
          </p:cNvPr>
          <p:cNvSpPr>
            <a:spLocks noGrp="1"/>
          </p:cNvSpPr>
          <p:nvPr>
            <p:ph idx="1"/>
          </p:nvPr>
        </p:nvSpPr>
        <p:spPr>
          <a:xfrm>
            <a:off x="79829" y="704398"/>
            <a:ext cx="7323666" cy="5072932"/>
          </a:xfrm>
        </p:spPr>
        <p:txBody>
          <a:bodyPr>
            <a:normAutofit/>
          </a:bodyPr>
          <a:lstStyle/>
          <a:p>
            <a:pPr>
              <a:lnSpc>
                <a:spcPct val="100000"/>
              </a:lnSpc>
            </a:pPr>
            <a:r>
              <a:rPr lang="en-GB" sz="1800" b="1" dirty="0"/>
              <a:t>Offline event surveys:</a:t>
            </a:r>
          </a:p>
          <a:p>
            <a:pPr>
              <a:lnSpc>
                <a:spcPct val="100000"/>
              </a:lnSpc>
            </a:pPr>
            <a:r>
              <a:rPr lang="en-GB" sz="1800" dirty="0"/>
              <a:t>an online provider such </a:t>
            </a:r>
            <a:r>
              <a:rPr lang="en-GB" sz="1800" b="1" dirty="0"/>
              <a:t>as </a:t>
            </a:r>
            <a:r>
              <a:rPr lang="en-GB" sz="1800" b="1" dirty="0" err="1"/>
              <a:t>SmartSurvey</a:t>
            </a:r>
            <a:r>
              <a:rPr lang="en-GB" sz="1800" dirty="0"/>
              <a:t>,  offline service you can store all your responses on your mobile devices, then once you’re connected to the internet again, you can simply download this information.</a:t>
            </a:r>
          </a:p>
          <a:p>
            <a:pPr>
              <a:lnSpc>
                <a:spcPct val="100000"/>
              </a:lnSpc>
            </a:pPr>
            <a:r>
              <a:rPr lang="en-GB" sz="1800" dirty="0"/>
              <a:t>There are many ways in which you can still use your survey software, despite </a:t>
            </a:r>
            <a:r>
              <a:rPr lang="en-GB" sz="1800" b="1" dirty="0"/>
              <a:t>working offline</a:t>
            </a:r>
            <a:r>
              <a:rPr lang="en-GB" sz="1800" dirty="0"/>
              <a:t>. For example, during your event you might decide to arm your event staff with an iPad or Tablet PC to collect feedback from attendees as they move around the exhibition floor. Then, once they are connected to the internet again, they can start analysing the data.</a:t>
            </a:r>
          </a:p>
          <a:p>
            <a:pPr>
              <a:lnSpc>
                <a:spcPct val="100000"/>
              </a:lnSpc>
            </a:pPr>
            <a:r>
              <a:rPr lang="en-GB" sz="1800" dirty="0"/>
              <a:t>Alternatively, </a:t>
            </a:r>
            <a:r>
              <a:rPr lang="en-GB" sz="1800" b="1" dirty="0"/>
              <a:t>embedding survey via a QR code onto the many pieces of marketing literature  produced,</a:t>
            </a:r>
            <a:r>
              <a:rPr lang="en-GB" sz="1800" dirty="0"/>
              <a:t> which people can still scan without an internet connection, then download and complete from anywhere once they are connected again.</a:t>
            </a:r>
          </a:p>
          <a:p>
            <a:pPr marL="0" indent="0">
              <a:buNone/>
            </a:pPr>
            <a:endParaRPr lang="en-GB" sz="1300" dirty="0"/>
          </a:p>
        </p:txBody>
      </p:sp>
      <p:pic>
        <p:nvPicPr>
          <p:cNvPr id="4" name="Picture 3">
            <a:extLst>
              <a:ext uri="{FF2B5EF4-FFF2-40B4-BE49-F238E27FC236}">
                <a16:creationId xmlns:a16="http://schemas.microsoft.com/office/drawing/2014/main" id="{9CBC12DD-BCDB-ACFA-B5DC-6347168EA221}"/>
              </a:ext>
            </a:extLst>
          </p:cNvPr>
          <p:cNvPicPr>
            <a:picLocks noChangeAspect="1"/>
          </p:cNvPicPr>
          <p:nvPr/>
        </p:nvPicPr>
        <p:blipFill>
          <a:blip r:embed="rId2"/>
          <a:stretch>
            <a:fillRect/>
          </a:stretch>
        </p:blipFill>
        <p:spPr>
          <a:xfrm>
            <a:off x="7323666" y="2518140"/>
            <a:ext cx="4788505" cy="2342041"/>
          </a:xfrm>
          <a:prstGeom prst="rect">
            <a:avLst/>
          </a:prstGeom>
        </p:spPr>
      </p:pic>
    </p:spTree>
    <p:extLst>
      <p:ext uri="{BB962C8B-B14F-4D97-AF65-F5344CB8AC3E}">
        <p14:creationId xmlns:p14="http://schemas.microsoft.com/office/powerpoint/2010/main" val="2177777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4036D-E347-D71A-89F9-64E086182468}"/>
              </a:ext>
            </a:extLst>
          </p:cNvPr>
          <p:cNvSpPr>
            <a:spLocks noGrp="1"/>
          </p:cNvSpPr>
          <p:nvPr>
            <p:ph type="title"/>
          </p:nvPr>
        </p:nvSpPr>
        <p:spPr>
          <a:xfrm>
            <a:off x="5025224" y="183995"/>
            <a:ext cx="6661869" cy="857626"/>
          </a:xfrm>
        </p:spPr>
        <p:txBody>
          <a:bodyPr anchor="b">
            <a:normAutofit fontScale="90000"/>
          </a:bodyPr>
          <a:lstStyle/>
          <a:p>
            <a:br>
              <a:rPr lang="en-GB" sz="2800" b="1" dirty="0"/>
            </a:br>
            <a:r>
              <a:rPr lang="en-GB" sz="4000" b="1" dirty="0"/>
              <a:t>Quantitative methods</a:t>
            </a:r>
            <a:br>
              <a:rPr lang="en-GB" sz="2800" b="1" dirty="0"/>
            </a:br>
            <a:endParaRPr lang="en-GB" sz="2800" b="1" dirty="0"/>
          </a:p>
        </p:txBody>
      </p:sp>
      <p:sp>
        <p:nvSpPr>
          <p:cNvPr id="12" name="Content Placeholder 2">
            <a:extLst>
              <a:ext uri="{FF2B5EF4-FFF2-40B4-BE49-F238E27FC236}">
                <a16:creationId xmlns:a16="http://schemas.microsoft.com/office/drawing/2014/main" id="{E9CA766C-A534-5112-F829-54C3DEAD4668}"/>
              </a:ext>
            </a:extLst>
          </p:cNvPr>
          <p:cNvSpPr>
            <a:spLocks noGrp="1"/>
          </p:cNvSpPr>
          <p:nvPr>
            <p:ph idx="1"/>
          </p:nvPr>
        </p:nvSpPr>
        <p:spPr>
          <a:xfrm>
            <a:off x="4308339" y="789766"/>
            <a:ext cx="7842522" cy="5716988"/>
          </a:xfrm>
        </p:spPr>
        <p:txBody>
          <a:bodyPr>
            <a:normAutofit/>
          </a:bodyPr>
          <a:lstStyle/>
          <a:p>
            <a:pPr>
              <a:lnSpc>
                <a:spcPct val="110000"/>
              </a:lnSpc>
            </a:pPr>
            <a:r>
              <a:rPr lang="en-GB" sz="1800" dirty="0"/>
              <a:t>In contrast, quantitative methods provide an </a:t>
            </a:r>
            <a:r>
              <a:rPr lang="en-GB" sz="1800" b="1" dirty="0"/>
              <a:t>alternative and more statistical way of evaluating your event</a:t>
            </a:r>
            <a:r>
              <a:rPr lang="en-GB" sz="1800" dirty="0"/>
              <a:t>, which you can employ with different tactics pre, mid and post-event.</a:t>
            </a:r>
          </a:p>
          <a:p>
            <a:pPr>
              <a:lnSpc>
                <a:spcPct val="110000"/>
              </a:lnSpc>
            </a:pPr>
            <a:r>
              <a:rPr lang="en-GB" sz="1800" b="1" dirty="0"/>
              <a:t>Pre-event: </a:t>
            </a:r>
            <a:r>
              <a:rPr lang="en-GB" sz="1800" dirty="0"/>
              <a:t>When you consider how much data you collect during the planning stage, there is quite a lot you can use </a:t>
            </a:r>
            <a:r>
              <a:rPr lang="en-GB" sz="1800" b="1" dirty="0"/>
              <a:t>to evaluate your progress </a:t>
            </a:r>
            <a:r>
              <a:rPr lang="en-GB" sz="1800" dirty="0"/>
              <a:t>even before your event starts. For example, by examining ticket sales, registrations, and RSVP completion rates, you could compare these against similar events that you may have hosted before, to see how well you were doing.</a:t>
            </a:r>
          </a:p>
          <a:p>
            <a:pPr>
              <a:lnSpc>
                <a:spcPct val="110000"/>
              </a:lnSpc>
            </a:pPr>
            <a:r>
              <a:rPr lang="en-GB" sz="1800" b="1" dirty="0"/>
              <a:t>Mid-event:  </a:t>
            </a:r>
            <a:r>
              <a:rPr lang="en-GB" sz="1800" dirty="0"/>
              <a:t>by examining completed registrations as your event progresses, you can review this data against that which you collected during the pre-event stage, to see if your visitor numbers are falling short, meeting or exceeding your expectations.</a:t>
            </a:r>
          </a:p>
          <a:p>
            <a:pPr>
              <a:lnSpc>
                <a:spcPct val="110000"/>
              </a:lnSpc>
            </a:pPr>
            <a:r>
              <a:rPr lang="en-GB" sz="1800" b="1" dirty="0"/>
              <a:t>Post-event: </a:t>
            </a:r>
            <a:r>
              <a:rPr lang="en-GB" sz="1800" dirty="0"/>
              <a:t>When it comes to quantitative ways of evaluating your success post event, you might like to revisit your </a:t>
            </a:r>
            <a:r>
              <a:rPr lang="en-GB" sz="1800" b="1" dirty="0"/>
              <a:t>NPS score, </a:t>
            </a:r>
            <a:r>
              <a:rPr lang="en-GB" sz="1800" dirty="0"/>
              <a:t>to see if you now have more people willing to recommend your event to others.</a:t>
            </a:r>
          </a:p>
        </p:txBody>
      </p:sp>
      <p:pic>
        <p:nvPicPr>
          <p:cNvPr id="13" name="Picture 4" descr="A person reaching for a paper on a table full of paper and sticky notes">
            <a:extLst>
              <a:ext uri="{FF2B5EF4-FFF2-40B4-BE49-F238E27FC236}">
                <a16:creationId xmlns:a16="http://schemas.microsoft.com/office/drawing/2014/main" id="{79152E00-BE14-A630-147F-D12CFCD0CBF6}"/>
              </a:ext>
            </a:extLst>
          </p:cNvPr>
          <p:cNvPicPr>
            <a:picLocks noChangeAspect="1"/>
          </p:cNvPicPr>
          <p:nvPr/>
        </p:nvPicPr>
        <p:blipFill rotWithShape="1">
          <a:blip r:embed="rId2"/>
          <a:srcRect l="26944" r="27937" b="-1"/>
          <a:stretch/>
        </p:blipFill>
        <p:spPr>
          <a:xfrm>
            <a:off x="151485" y="84146"/>
            <a:ext cx="3964415" cy="5865063"/>
          </a:xfrm>
          <a:prstGeom prst="rect">
            <a:avLst/>
          </a:prstGeom>
          <a:effectLst/>
        </p:spPr>
      </p:pic>
    </p:spTree>
    <p:extLst>
      <p:ext uri="{BB962C8B-B14F-4D97-AF65-F5344CB8AC3E}">
        <p14:creationId xmlns:p14="http://schemas.microsoft.com/office/powerpoint/2010/main" val="66971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48E1-A6EC-86DF-020A-593F677D8FE3}"/>
              </a:ext>
            </a:extLst>
          </p:cNvPr>
          <p:cNvSpPr>
            <a:spLocks noGrp="1"/>
          </p:cNvSpPr>
          <p:nvPr>
            <p:ph type="title"/>
          </p:nvPr>
        </p:nvSpPr>
        <p:spPr>
          <a:xfrm>
            <a:off x="74212" y="0"/>
            <a:ext cx="3600860" cy="5431536"/>
          </a:xfrm>
        </p:spPr>
        <p:txBody>
          <a:bodyPr>
            <a:normAutofit/>
          </a:bodyPr>
          <a:lstStyle/>
          <a:p>
            <a:br>
              <a:rPr lang="en-GB" sz="5400" b="1" dirty="0"/>
            </a:br>
            <a:r>
              <a:rPr lang="en-GB" sz="4000" b="1" dirty="0"/>
              <a:t>Quantitative methods</a:t>
            </a:r>
            <a:br>
              <a:rPr lang="en-GB" sz="4000" b="1" dirty="0"/>
            </a:br>
            <a:endParaRPr lang="en-GB" sz="5400" dirty="0"/>
          </a:p>
        </p:txBody>
      </p:sp>
      <p:sp>
        <p:nvSpPr>
          <p:cNvPr id="3" name="Content Placeholder 2">
            <a:extLst>
              <a:ext uri="{FF2B5EF4-FFF2-40B4-BE49-F238E27FC236}">
                <a16:creationId xmlns:a16="http://schemas.microsoft.com/office/drawing/2014/main" id="{675329EC-5901-3752-DB7A-4330F1F09160}"/>
              </a:ext>
            </a:extLst>
          </p:cNvPr>
          <p:cNvSpPr>
            <a:spLocks noGrp="1"/>
          </p:cNvSpPr>
          <p:nvPr>
            <p:ph idx="1"/>
          </p:nvPr>
        </p:nvSpPr>
        <p:spPr>
          <a:xfrm>
            <a:off x="3584672" y="117805"/>
            <a:ext cx="8533116" cy="5797745"/>
          </a:xfrm>
        </p:spPr>
        <p:txBody>
          <a:bodyPr anchor="ctr">
            <a:normAutofit/>
          </a:bodyPr>
          <a:lstStyle/>
          <a:p>
            <a:pPr>
              <a:lnSpc>
                <a:spcPct val="100000"/>
              </a:lnSpc>
            </a:pPr>
            <a:r>
              <a:rPr lang="en-GB" sz="1800" dirty="0"/>
              <a:t>Alternatively, you might decide to </a:t>
            </a:r>
            <a:r>
              <a:rPr lang="en-GB" sz="1800" b="1" dirty="0"/>
              <a:t>measure your event’s return on investment (ROI).</a:t>
            </a:r>
            <a:r>
              <a:rPr lang="en-GB" sz="1800" dirty="0"/>
              <a:t>  For example, if the goal of your event were simply to make a profit (either through ticket sales, sponsorship or sales made on the day), </a:t>
            </a:r>
            <a:r>
              <a:rPr lang="en-GB" sz="1800" b="1" dirty="0"/>
              <a:t>calculating your ROI </a:t>
            </a:r>
            <a:r>
              <a:rPr lang="en-GB" sz="1800" dirty="0"/>
              <a:t>should be relatively simple to do. Simply subtract the total cost of your event from your total sales revenue and then divide by the total cost of the event. You then multiply this remaining figure by 100, to get the ROI of your event expressed as a percentage.</a:t>
            </a:r>
          </a:p>
          <a:p>
            <a:pPr>
              <a:lnSpc>
                <a:spcPct val="100000"/>
              </a:lnSpc>
            </a:pPr>
            <a:r>
              <a:rPr lang="en-GB" sz="1800" b="1" dirty="0"/>
              <a:t>Advantages:</a:t>
            </a:r>
            <a:r>
              <a:rPr lang="en-GB" sz="1800" dirty="0"/>
              <a:t> While the qualitative approach can help deepen your understanding of what your stakeholders are really feeling and most want, the quantitative approach can provide you with more </a:t>
            </a:r>
            <a:r>
              <a:rPr lang="en-GB" sz="1800" b="1" dirty="0"/>
              <a:t>tangible data</a:t>
            </a:r>
            <a:r>
              <a:rPr lang="en-GB" sz="1800" dirty="0"/>
              <a:t>, such as </a:t>
            </a:r>
            <a:r>
              <a:rPr lang="en-GB" sz="1800" b="1" dirty="0"/>
              <a:t>statistics on the visitor numbers </a:t>
            </a:r>
            <a:r>
              <a:rPr lang="en-GB" sz="1800" dirty="0"/>
              <a:t>of those who actually decided to show up. However, given how well these approaches complement one another, the greatest gains can be found when both methods are used together.</a:t>
            </a:r>
          </a:p>
          <a:p>
            <a:r>
              <a:rPr lang="en-GB" sz="1600" dirty="0">
                <a:hlinkClick r:id="rId2"/>
              </a:rPr>
              <a:t>https://www.hotjar.com/blog/post-event-survey-questions/</a:t>
            </a:r>
            <a:endParaRPr lang="en-GB" sz="1600" dirty="0"/>
          </a:p>
          <a:p>
            <a:endParaRPr lang="en-GB" sz="1700" dirty="0"/>
          </a:p>
        </p:txBody>
      </p:sp>
    </p:spTree>
    <p:extLst>
      <p:ext uri="{BB962C8B-B14F-4D97-AF65-F5344CB8AC3E}">
        <p14:creationId xmlns:p14="http://schemas.microsoft.com/office/powerpoint/2010/main" val="42091697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B7F3-2E35-F33A-CA20-5C9CC405DB16}"/>
              </a:ext>
            </a:extLst>
          </p:cNvPr>
          <p:cNvSpPr>
            <a:spLocks noGrp="1"/>
          </p:cNvSpPr>
          <p:nvPr>
            <p:ph type="title"/>
          </p:nvPr>
        </p:nvSpPr>
        <p:spPr/>
        <p:txBody>
          <a:bodyPr/>
          <a:lstStyle/>
          <a:p>
            <a:r>
              <a:rPr lang="en-GB" dirty="0"/>
              <a:t>TASK</a:t>
            </a:r>
            <a:br>
              <a:rPr lang="en-GB" dirty="0"/>
            </a:br>
            <a:endParaRPr lang="en-GB" dirty="0"/>
          </a:p>
        </p:txBody>
      </p:sp>
      <p:sp>
        <p:nvSpPr>
          <p:cNvPr id="3" name="Content Placeholder 2">
            <a:extLst>
              <a:ext uri="{FF2B5EF4-FFF2-40B4-BE49-F238E27FC236}">
                <a16:creationId xmlns:a16="http://schemas.microsoft.com/office/drawing/2014/main" id="{31163D47-4B02-3E29-11F2-F412D9915BC8}"/>
              </a:ext>
            </a:extLst>
          </p:cNvPr>
          <p:cNvSpPr>
            <a:spLocks noGrp="1"/>
          </p:cNvSpPr>
          <p:nvPr>
            <p:ph idx="1"/>
          </p:nvPr>
        </p:nvSpPr>
        <p:spPr>
          <a:xfrm>
            <a:off x="142583" y="1285810"/>
            <a:ext cx="5953417" cy="4351338"/>
          </a:xfrm>
        </p:spPr>
        <p:txBody>
          <a:bodyPr/>
          <a:lstStyle/>
          <a:p>
            <a:r>
              <a:rPr lang="en-GB" dirty="0"/>
              <a:t>For your event  : - </a:t>
            </a:r>
          </a:p>
          <a:p>
            <a:r>
              <a:rPr lang="en-GB" dirty="0"/>
              <a:t>Devise a </a:t>
            </a:r>
            <a:r>
              <a:rPr lang="en-GB" b="1" dirty="0"/>
              <a:t>qualitative survey </a:t>
            </a:r>
            <a:r>
              <a:rPr lang="en-GB" dirty="0"/>
              <a:t>and a discuss what methods you will consider in the </a:t>
            </a:r>
            <a:r>
              <a:rPr lang="en-GB" b="1" dirty="0" err="1"/>
              <a:t>quantative</a:t>
            </a:r>
            <a:r>
              <a:rPr lang="en-GB" b="1" dirty="0"/>
              <a:t> survey</a:t>
            </a:r>
          </a:p>
          <a:p>
            <a:endParaRPr lang="en-GB" b="1" dirty="0"/>
          </a:p>
          <a:p>
            <a:r>
              <a:rPr lang="en-GB" b="1" dirty="0">
                <a:hlinkClick r:id="rId2"/>
              </a:rPr>
              <a:t>https://meetings.skift.com/30-best-event-survey-questions-steal-now/</a:t>
            </a:r>
            <a:endParaRPr lang="en-GB" b="1" dirty="0"/>
          </a:p>
          <a:p>
            <a:r>
              <a:rPr lang="en-GB" b="1" dirty="0"/>
              <a:t> </a:t>
            </a:r>
          </a:p>
        </p:txBody>
      </p:sp>
      <p:pic>
        <p:nvPicPr>
          <p:cNvPr id="4" name="Picture 3">
            <a:extLst>
              <a:ext uri="{FF2B5EF4-FFF2-40B4-BE49-F238E27FC236}">
                <a16:creationId xmlns:a16="http://schemas.microsoft.com/office/drawing/2014/main" id="{7A93C9B0-C84D-B946-D5C8-77E8A9E91CD1}"/>
              </a:ext>
            </a:extLst>
          </p:cNvPr>
          <p:cNvPicPr>
            <a:picLocks noChangeAspect="1"/>
          </p:cNvPicPr>
          <p:nvPr/>
        </p:nvPicPr>
        <p:blipFill>
          <a:blip r:embed="rId3"/>
          <a:stretch>
            <a:fillRect/>
          </a:stretch>
        </p:blipFill>
        <p:spPr>
          <a:xfrm>
            <a:off x="6978610" y="2870396"/>
            <a:ext cx="5286785" cy="2766751"/>
          </a:xfrm>
          <a:prstGeom prst="rect">
            <a:avLst/>
          </a:prstGeom>
        </p:spPr>
      </p:pic>
      <p:pic>
        <p:nvPicPr>
          <p:cNvPr id="5" name="Picture 4">
            <a:extLst>
              <a:ext uri="{FF2B5EF4-FFF2-40B4-BE49-F238E27FC236}">
                <a16:creationId xmlns:a16="http://schemas.microsoft.com/office/drawing/2014/main" id="{21263504-D38D-5BC8-AE13-DB602090520A}"/>
              </a:ext>
            </a:extLst>
          </p:cNvPr>
          <p:cNvPicPr>
            <a:picLocks noChangeAspect="1"/>
          </p:cNvPicPr>
          <p:nvPr/>
        </p:nvPicPr>
        <p:blipFill>
          <a:blip r:embed="rId4"/>
          <a:stretch>
            <a:fillRect/>
          </a:stretch>
        </p:blipFill>
        <p:spPr>
          <a:xfrm>
            <a:off x="7399347" y="252431"/>
            <a:ext cx="3818152" cy="2531525"/>
          </a:xfrm>
          <a:prstGeom prst="rect">
            <a:avLst/>
          </a:prstGeom>
        </p:spPr>
      </p:pic>
    </p:spTree>
    <p:extLst>
      <p:ext uri="{BB962C8B-B14F-4D97-AF65-F5344CB8AC3E}">
        <p14:creationId xmlns:p14="http://schemas.microsoft.com/office/powerpoint/2010/main" val="38029088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F675C-6A64-BA7C-4974-56A19ADD33F8}"/>
              </a:ext>
            </a:extLst>
          </p:cNvPr>
          <p:cNvSpPr>
            <a:spLocks noGrp="1"/>
          </p:cNvSpPr>
          <p:nvPr>
            <p:ph type="title"/>
          </p:nvPr>
        </p:nvSpPr>
        <p:spPr>
          <a:xfrm>
            <a:off x="155089" y="160730"/>
            <a:ext cx="10515600" cy="490108"/>
          </a:xfrm>
        </p:spPr>
        <p:txBody>
          <a:bodyPr>
            <a:normAutofit fontScale="90000"/>
          </a:bodyPr>
          <a:lstStyle/>
          <a:p>
            <a:r>
              <a:rPr lang="en-GB" sz="3600" b="1" dirty="0"/>
              <a:t>Events experience and consumer satisfaction</a:t>
            </a:r>
          </a:p>
        </p:txBody>
      </p:sp>
      <p:sp>
        <p:nvSpPr>
          <p:cNvPr id="3" name="Content Placeholder 2">
            <a:extLst>
              <a:ext uri="{FF2B5EF4-FFF2-40B4-BE49-F238E27FC236}">
                <a16:creationId xmlns:a16="http://schemas.microsoft.com/office/drawing/2014/main" id="{F12E28B1-42E3-DD9E-D26F-7282E42E7BF1}"/>
              </a:ext>
            </a:extLst>
          </p:cNvPr>
          <p:cNvSpPr>
            <a:spLocks noGrp="1"/>
          </p:cNvSpPr>
          <p:nvPr>
            <p:ph idx="1"/>
          </p:nvPr>
        </p:nvSpPr>
        <p:spPr>
          <a:xfrm>
            <a:off x="155088" y="694550"/>
            <a:ext cx="11922845" cy="5810032"/>
          </a:xfrm>
        </p:spPr>
        <p:txBody>
          <a:bodyPr>
            <a:normAutofit fontScale="77500" lnSpcReduction="20000"/>
          </a:bodyPr>
          <a:lstStyle/>
          <a:p>
            <a:pPr>
              <a:lnSpc>
                <a:spcPct val="120000"/>
              </a:lnSpc>
            </a:pPr>
            <a:r>
              <a:rPr lang="en-GB" dirty="0"/>
              <a:t>Event organisers face </a:t>
            </a:r>
            <a:r>
              <a:rPr lang="en-GB" b="1" dirty="0"/>
              <a:t>a new competitive market </a:t>
            </a:r>
            <a:r>
              <a:rPr lang="en-GB" dirty="0"/>
              <a:t>where they will need to perform at their best for their market share. </a:t>
            </a:r>
            <a:r>
              <a:rPr lang="en-GB" b="1" dirty="0"/>
              <a:t>Delivering high-quality experiences </a:t>
            </a:r>
            <a:r>
              <a:rPr lang="en-GB" dirty="0"/>
              <a:t>are essential to claim customers. Extending our knowledge about </a:t>
            </a:r>
            <a:r>
              <a:rPr lang="en-GB" b="1" dirty="0"/>
              <a:t>consumer experiences </a:t>
            </a:r>
            <a:r>
              <a:rPr lang="en-GB" dirty="0"/>
              <a:t>in how these influence value; satisfaction and behavioural outcomes are important.</a:t>
            </a:r>
          </a:p>
          <a:p>
            <a:pPr>
              <a:lnSpc>
                <a:spcPct val="120000"/>
              </a:lnSpc>
            </a:pPr>
            <a:r>
              <a:rPr lang="en-GB" dirty="0"/>
              <a:t>Schmitt (1999) claims that experiences provide “sensory, emotional, cognitive, behavioural and relational values”. </a:t>
            </a:r>
            <a:r>
              <a:rPr lang="en-GB" dirty="0" err="1"/>
              <a:t>Arnould</a:t>
            </a:r>
            <a:r>
              <a:rPr lang="en-GB" dirty="0"/>
              <a:t> and Price (1993) emphasise the “high levels of emotional intensity” during experiences while </a:t>
            </a:r>
            <a:r>
              <a:rPr lang="en-GB" dirty="0" err="1"/>
              <a:t>Havlena</a:t>
            </a:r>
            <a:r>
              <a:rPr lang="en-GB" dirty="0"/>
              <a:t> and Holbrook (1986) argue that experiential consumption is characterised by an emotional nature.</a:t>
            </a:r>
          </a:p>
          <a:p>
            <a:pPr>
              <a:lnSpc>
                <a:spcPct val="120000"/>
              </a:lnSpc>
            </a:pPr>
            <a:r>
              <a:rPr lang="en-GB" dirty="0"/>
              <a:t>Walls et al. (2011) categorise consumer experiences as </a:t>
            </a:r>
            <a:r>
              <a:rPr lang="en-GB" b="1" dirty="0"/>
              <a:t>ordinary–extraordinary and emotive–cognitive</a:t>
            </a:r>
            <a:r>
              <a:rPr lang="en-GB" dirty="0"/>
              <a:t>. Extraordinary relates to experiences that allow for “intensification that </a:t>
            </a:r>
            <a:r>
              <a:rPr lang="en-GB" b="1" dirty="0"/>
              <a:t>emotionally links people </a:t>
            </a:r>
            <a:r>
              <a:rPr lang="en-GB" dirty="0"/>
              <a:t>widely scattered and dissimilar in ordinary life” (</a:t>
            </a:r>
            <a:r>
              <a:rPr lang="en-GB" dirty="0" err="1"/>
              <a:t>Arnould</a:t>
            </a:r>
            <a:r>
              <a:rPr lang="en-GB" dirty="0"/>
              <a:t> &amp; Price, 1993, p. 42) providing “</a:t>
            </a:r>
            <a:r>
              <a:rPr lang="en-GB" b="1" dirty="0"/>
              <a:t>meaning and perspective</a:t>
            </a:r>
            <a:r>
              <a:rPr lang="en-GB" dirty="0"/>
              <a:t>” (Walls et al., 2011, p. 18) to participants’ lives. </a:t>
            </a:r>
            <a:r>
              <a:rPr lang="en-GB" b="1" dirty="0"/>
              <a:t>Experiential outcomes </a:t>
            </a:r>
            <a:r>
              <a:rPr lang="en-GB" dirty="0"/>
              <a:t>have been studied as being emotional, physical, cognitive or spiritual (</a:t>
            </a:r>
            <a:r>
              <a:rPr lang="en-GB" dirty="0" err="1"/>
              <a:t>Geus</a:t>
            </a:r>
            <a:r>
              <a:rPr lang="en-GB" dirty="0"/>
              <a:t> et al.) and have been assessed by means of consumer perceptions (Kim, 2010; Mossberg, 2007).</a:t>
            </a:r>
          </a:p>
        </p:txBody>
      </p:sp>
    </p:spTree>
    <p:extLst>
      <p:ext uri="{BB962C8B-B14F-4D97-AF65-F5344CB8AC3E}">
        <p14:creationId xmlns:p14="http://schemas.microsoft.com/office/powerpoint/2010/main" val="356994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DAD225-9DEF-A134-E5C2-E4BF1C62E94D}"/>
              </a:ext>
            </a:extLst>
          </p:cNvPr>
          <p:cNvPicPr>
            <a:picLocks noChangeAspect="1"/>
          </p:cNvPicPr>
          <p:nvPr/>
        </p:nvPicPr>
        <p:blipFill>
          <a:blip r:embed="rId2"/>
          <a:stretch>
            <a:fillRect/>
          </a:stretch>
        </p:blipFill>
        <p:spPr>
          <a:xfrm>
            <a:off x="9514247" y="411797"/>
            <a:ext cx="2520353" cy="1756767"/>
          </a:xfrm>
          <a:prstGeom prst="rect">
            <a:avLst/>
          </a:prstGeom>
        </p:spPr>
      </p:pic>
      <p:sp>
        <p:nvSpPr>
          <p:cNvPr id="2" name="Title 1">
            <a:extLst>
              <a:ext uri="{FF2B5EF4-FFF2-40B4-BE49-F238E27FC236}">
                <a16:creationId xmlns:a16="http://schemas.microsoft.com/office/drawing/2014/main" id="{012AE2C4-D66A-E929-E45B-132AF72751E6}"/>
              </a:ext>
            </a:extLst>
          </p:cNvPr>
          <p:cNvSpPr>
            <a:spLocks noGrp="1"/>
          </p:cNvSpPr>
          <p:nvPr>
            <p:ph type="title"/>
          </p:nvPr>
        </p:nvSpPr>
        <p:spPr>
          <a:xfrm>
            <a:off x="101301" y="0"/>
            <a:ext cx="10515600" cy="823595"/>
          </a:xfrm>
        </p:spPr>
        <p:txBody>
          <a:bodyPr>
            <a:normAutofit/>
          </a:bodyPr>
          <a:lstStyle/>
          <a:p>
            <a:r>
              <a:rPr lang="en-GB" sz="3600" b="1" dirty="0"/>
              <a:t>Follow-up on leads generated at the event or afterwards</a:t>
            </a:r>
          </a:p>
        </p:txBody>
      </p:sp>
      <p:sp>
        <p:nvSpPr>
          <p:cNvPr id="3" name="Content Placeholder 2">
            <a:extLst>
              <a:ext uri="{FF2B5EF4-FFF2-40B4-BE49-F238E27FC236}">
                <a16:creationId xmlns:a16="http://schemas.microsoft.com/office/drawing/2014/main" id="{620F7A13-0AE7-76DF-E20E-975DB79B139A}"/>
              </a:ext>
            </a:extLst>
          </p:cNvPr>
          <p:cNvSpPr>
            <a:spLocks noGrp="1"/>
          </p:cNvSpPr>
          <p:nvPr>
            <p:ph idx="1"/>
          </p:nvPr>
        </p:nvSpPr>
        <p:spPr>
          <a:xfrm>
            <a:off x="101301" y="962108"/>
            <a:ext cx="10515600" cy="5653845"/>
          </a:xfrm>
        </p:spPr>
        <p:txBody>
          <a:bodyPr>
            <a:noAutofit/>
          </a:bodyPr>
          <a:lstStyle/>
          <a:p>
            <a:pPr>
              <a:lnSpc>
                <a:spcPct val="100000"/>
              </a:lnSpc>
            </a:pPr>
            <a:r>
              <a:rPr lang="en-GB" sz="2200" dirty="0"/>
              <a:t>If your event has a </a:t>
            </a:r>
            <a:r>
              <a:rPr lang="en-GB" sz="2200" b="1" dirty="0"/>
              <a:t>business objective</a:t>
            </a:r>
            <a:r>
              <a:rPr lang="en-GB" sz="2200" dirty="0"/>
              <a:t>, it can be important to </a:t>
            </a:r>
            <a:r>
              <a:rPr lang="en-GB" sz="2200" b="1" dirty="0"/>
              <a:t>track the influence </a:t>
            </a:r>
            <a:r>
              <a:rPr lang="en-GB" sz="2200" dirty="0"/>
              <a:t>it had on the prospects you were targeting. This business element is also a participant satisfaction indicator.</a:t>
            </a:r>
          </a:p>
          <a:p>
            <a:pPr>
              <a:lnSpc>
                <a:spcPct val="100000"/>
              </a:lnSpc>
            </a:pPr>
            <a:r>
              <a:rPr lang="en-GB" sz="2200" dirty="0"/>
              <a:t>How to measure the impact of your event on your lead generation?</a:t>
            </a:r>
          </a:p>
          <a:p>
            <a:pPr>
              <a:lnSpc>
                <a:spcPct val="100000"/>
              </a:lnSpc>
            </a:pPr>
            <a:r>
              <a:rPr lang="en-GB" sz="2200" dirty="0"/>
              <a:t>Tracking visits to your corporate website gives you an idea. Did they increase significantly during the event?</a:t>
            </a:r>
          </a:p>
          <a:p>
            <a:pPr>
              <a:lnSpc>
                <a:spcPct val="100000"/>
              </a:lnSpc>
            </a:pPr>
            <a:r>
              <a:rPr lang="en-GB" sz="2200" dirty="0"/>
              <a:t>track the number of contact and demo requests that come from your event attendees.</a:t>
            </a:r>
          </a:p>
          <a:p>
            <a:pPr>
              <a:lnSpc>
                <a:spcPct val="100000"/>
              </a:lnSpc>
            </a:pPr>
            <a:r>
              <a:rPr lang="en-GB" sz="2200" dirty="0"/>
              <a:t>a satisfied attendee does not necessarily convert into immediate contract signing, as sales cycles can be long and complex.  It is therefore important to transfer event data to your </a:t>
            </a:r>
            <a:r>
              <a:rPr lang="en-GB" sz="2200" b="1" dirty="0"/>
              <a:t>CRM.</a:t>
            </a:r>
            <a:r>
              <a:rPr lang="en-GB" sz="2200" dirty="0"/>
              <a:t> You can therefore </a:t>
            </a:r>
            <a:r>
              <a:rPr lang="en-GB" sz="2200" b="1" dirty="0"/>
              <a:t>attribute the effects of your event on leads later </a:t>
            </a:r>
            <a:r>
              <a:rPr lang="en-GB" sz="2200" dirty="0"/>
              <a:t>in the sales cycle.</a:t>
            </a:r>
          </a:p>
          <a:p>
            <a:pPr>
              <a:lnSpc>
                <a:spcPct val="100000"/>
              </a:lnSpc>
            </a:pPr>
            <a:r>
              <a:rPr lang="en-GB" sz="2200" dirty="0"/>
              <a:t>This will give you a </a:t>
            </a:r>
            <a:r>
              <a:rPr lang="en-GB" sz="2200" b="1" dirty="0"/>
              <a:t>longer-term indication </a:t>
            </a:r>
            <a:r>
              <a:rPr lang="en-GB" sz="2200" dirty="0"/>
              <a:t>of your prospects’ satisfaction with your event.</a:t>
            </a:r>
          </a:p>
        </p:txBody>
      </p:sp>
    </p:spTree>
    <p:extLst>
      <p:ext uri="{BB962C8B-B14F-4D97-AF65-F5344CB8AC3E}">
        <p14:creationId xmlns:p14="http://schemas.microsoft.com/office/powerpoint/2010/main" val="32936616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24502F-B17F-D80C-29A7-FE54E5D6E257}"/>
              </a:ext>
            </a:extLst>
          </p:cNvPr>
          <p:cNvPicPr>
            <a:picLocks noChangeAspect="1"/>
          </p:cNvPicPr>
          <p:nvPr/>
        </p:nvPicPr>
        <p:blipFill>
          <a:blip r:embed="rId2"/>
          <a:stretch>
            <a:fillRect/>
          </a:stretch>
        </p:blipFill>
        <p:spPr>
          <a:xfrm>
            <a:off x="8263469" y="2751566"/>
            <a:ext cx="3420145" cy="2551954"/>
          </a:xfrm>
          <a:prstGeom prst="rect">
            <a:avLst/>
          </a:prstGeom>
        </p:spPr>
      </p:pic>
      <p:sp>
        <p:nvSpPr>
          <p:cNvPr id="2" name="Title 1">
            <a:extLst>
              <a:ext uri="{FF2B5EF4-FFF2-40B4-BE49-F238E27FC236}">
                <a16:creationId xmlns:a16="http://schemas.microsoft.com/office/drawing/2014/main" id="{5626A5C6-7284-AF67-2B1E-D31B438719B5}"/>
              </a:ext>
            </a:extLst>
          </p:cNvPr>
          <p:cNvSpPr>
            <a:spLocks noGrp="1"/>
          </p:cNvSpPr>
          <p:nvPr>
            <p:ph type="title"/>
          </p:nvPr>
        </p:nvSpPr>
        <p:spPr>
          <a:xfrm>
            <a:off x="838200" y="365125"/>
            <a:ext cx="10515600" cy="640715"/>
          </a:xfrm>
        </p:spPr>
        <p:txBody>
          <a:bodyPr>
            <a:normAutofit fontScale="90000"/>
          </a:bodyPr>
          <a:lstStyle/>
          <a:p>
            <a:r>
              <a:rPr lang="en-GB" dirty="0"/>
              <a:t> </a:t>
            </a:r>
            <a:r>
              <a:rPr lang="en-GB" sz="3600" b="1" dirty="0"/>
              <a:t>Measure interactivity during the event</a:t>
            </a:r>
            <a:endParaRPr lang="en-GB" b="1" dirty="0"/>
          </a:p>
        </p:txBody>
      </p:sp>
      <p:sp>
        <p:nvSpPr>
          <p:cNvPr id="3" name="Content Placeholder 2">
            <a:extLst>
              <a:ext uri="{FF2B5EF4-FFF2-40B4-BE49-F238E27FC236}">
                <a16:creationId xmlns:a16="http://schemas.microsoft.com/office/drawing/2014/main" id="{7F84ECB2-275A-1AFC-322E-DEA1B7261588}"/>
              </a:ext>
            </a:extLst>
          </p:cNvPr>
          <p:cNvSpPr>
            <a:spLocks noGrp="1"/>
          </p:cNvSpPr>
          <p:nvPr>
            <p:ph idx="1"/>
          </p:nvPr>
        </p:nvSpPr>
        <p:spPr>
          <a:xfrm>
            <a:off x="249804" y="1351955"/>
            <a:ext cx="10515600" cy="4880667"/>
          </a:xfrm>
        </p:spPr>
        <p:txBody>
          <a:bodyPr>
            <a:normAutofit fontScale="77500" lnSpcReduction="20000"/>
          </a:bodyPr>
          <a:lstStyle/>
          <a:p>
            <a:pPr>
              <a:lnSpc>
                <a:spcPct val="120000"/>
              </a:lnSpc>
            </a:pPr>
            <a:r>
              <a:rPr lang="en-GB" dirty="0"/>
              <a:t>The interactivity and involvement of participants during a business event </a:t>
            </a:r>
            <a:r>
              <a:rPr lang="en-GB" b="1" dirty="0"/>
              <a:t>reflects their level of engagement</a:t>
            </a:r>
            <a:r>
              <a:rPr lang="en-GB" dirty="0"/>
              <a:t>. </a:t>
            </a:r>
          </a:p>
          <a:p>
            <a:pPr>
              <a:lnSpc>
                <a:spcPct val="120000"/>
              </a:lnSpc>
            </a:pPr>
            <a:r>
              <a:rPr lang="en-GB" dirty="0"/>
              <a:t>Engaged participants are more likely to </a:t>
            </a:r>
            <a:r>
              <a:rPr lang="en-GB" b="1" dirty="0"/>
              <a:t>show signs of satisfaction</a:t>
            </a:r>
            <a:r>
              <a:rPr lang="en-GB" dirty="0"/>
              <a:t> at the end of the event.</a:t>
            </a:r>
          </a:p>
          <a:p>
            <a:pPr>
              <a:lnSpc>
                <a:spcPct val="120000"/>
              </a:lnSpc>
            </a:pPr>
            <a:r>
              <a:rPr lang="en-GB" dirty="0"/>
              <a:t>To measure the level of interactivity, you can track:</a:t>
            </a:r>
          </a:p>
          <a:p>
            <a:pPr>
              <a:lnSpc>
                <a:spcPct val="120000"/>
              </a:lnSpc>
              <a:buFont typeface="Wingdings" panose="05000000000000000000" pitchFamily="2" charset="2"/>
              <a:buChar char="ü"/>
            </a:pPr>
            <a:r>
              <a:rPr lang="en-GB" dirty="0"/>
              <a:t>The number and persistency of questions asked during the event</a:t>
            </a:r>
          </a:p>
          <a:p>
            <a:pPr>
              <a:lnSpc>
                <a:spcPct val="120000"/>
              </a:lnSpc>
              <a:buFont typeface="Wingdings" panose="05000000000000000000" pitchFamily="2" charset="2"/>
              <a:buChar char="ü"/>
            </a:pPr>
            <a:r>
              <a:rPr lang="en-GB" dirty="0"/>
              <a:t>The number of people taking part in the networking or other activities</a:t>
            </a:r>
          </a:p>
          <a:p>
            <a:pPr>
              <a:lnSpc>
                <a:spcPct val="120000"/>
              </a:lnSpc>
              <a:buFont typeface="Wingdings" panose="05000000000000000000" pitchFamily="2" charset="2"/>
              <a:buChar char="ü"/>
            </a:pPr>
            <a:r>
              <a:rPr lang="en-GB" dirty="0"/>
              <a:t>The number of business meetings held during or after</a:t>
            </a:r>
          </a:p>
          <a:p>
            <a:pPr>
              <a:lnSpc>
                <a:spcPct val="120000"/>
              </a:lnSpc>
              <a:buFont typeface="Wingdings" panose="05000000000000000000" pitchFamily="2" charset="2"/>
              <a:buChar char="ü"/>
            </a:pPr>
            <a:r>
              <a:rPr lang="en-GB" dirty="0"/>
              <a:t>The number of messages exchanged on the chat during the event</a:t>
            </a:r>
          </a:p>
          <a:p>
            <a:pPr>
              <a:lnSpc>
                <a:spcPct val="120000"/>
              </a:lnSpc>
              <a:buFont typeface="Wingdings" panose="05000000000000000000" pitchFamily="2" charset="2"/>
              <a:buChar char="ü"/>
            </a:pPr>
            <a:r>
              <a:rPr lang="en-GB" dirty="0"/>
              <a:t>These points will make proof of the involvement of your participants during the event.</a:t>
            </a:r>
          </a:p>
        </p:txBody>
      </p:sp>
    </p:spTree>
    <p:extLst>
      <p:ext uri="{BB962C8B-B14F-4D97-AF65-F5344CB8AC3E}">
        <p14:creationId xmlns:p14="http://schemas.microsoft.com/office/powerpoint/2010/main" val="16312375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1D5409-FAC0-E893-8487-0A9E6D66C757}"/>
              </a:ext>
            </a:extLst>
          </p:cNvPr>
          <p:cNvPicPr>
            <a:picLocks noChangeAspect="1"/>
          </p:cNvPicPr>
          <p:nvPr/>
        </p:nvPicPr>
        <p:blipFill>
          <a:blip r:embed="rId2"/>
          <a:stretch>
            <a:fillRect/>
          </a:stretch>
        </p:blipFill>
        <p:spPr>
          <a:xfrm>
            <a:off x="9390831" y="2518882"/>
            <a:ext cx="2554909" cy="1965017"/>
          </a:xfrm>
          <a:prstGeom prst="rect">
            <a:avLst/>
          </a:prstGeom>
        </p:spPr>
      </p:pic>
      <p:sp>
        <p:nvSpPr>
          <p:cNvPr id="2" name="Title 1">
            <a:extLst>
              <a:ext uri="{FF2B5EF4-FFF2-40B4-BE49-F238E27FC236}">
                <a16:creationId xmlns:a16="http://schemas.microsoft.com/office/drawing/2014/main" id="{72C1198A-2E1A-C385-7E83-1D71DE417D4F}"/>
              </a:ext>
            </a:extLst>
          </p:cNvPr>
          <p:cNvSpPr>
            <a:spLocks noGrp="1"/>
          </p:cNvSpPr>
          <p:nvPr>
            <p:ph type="title"/>
          </p:nvPr>
        </p:nvSpPr>
        <p:spPr>
          <a:xfrm>
            <a:off x="95923" y="117699"/>
            <a:ext cx="10515600" cy="576169"/>
          </a:xfrm>
        </p:spPr>
        <p:txBody>
          <a:bodyPr>
            <a:normAutofit fontScale="90000"/>
          </a:bodyPr>
          <a:lstStyle/>
          <a:p>
            <a:r>
              <a:rPr lang="en-GB" sz="3600" b="1" dirty="0"/>
              <a:t>Activity on social media during the event</a:t>
            </a:r>
          </a:p>
        </p:txBody>
      </p:sp>
      <p:sp>
        <p:nvSpPr>
          <p:cNvPr id="3" name="Content Placeholder 2">
            <a:extLst>
              <a:ext uri="{FF2B5EF4-FFF2-40B4-BE49-F238E27FC236}">
                <a16:creationId xmlns:a16="http://schemas.microsoft.com/office/drawing/2014/main" id="{C6D3C847-9DF5-01F1-30ED-9DB3171D839C}"/>
              </a:ext>
            </a:extLst>
          </p:cNvPr>
          <p:cNvSpPr>
            <a:spLocks noGrp="1"/>
          </p:cNvSpPr>
          <p:nvPr>
            <p:ph idx="1"/>
          </p:nvPr>
        </p:nvSpPr>
        <p:spPr>
          <a:xfrm>
            <a:off x="0" y="875130"/>
            <a:ext cx="10515600" cy="5547609"/>
          </a:xfrm>
        </p:spPr>
        <p:txBody>
          <a:bodyPr>
            <a:normAutofit/>
          </a:bodyPr>
          <a:lstStyle/>
          <a:p>
            <a:pPr>
              <a:lnSpc>
                <a:spcPct val="100000"/>
              </a:lnSpc>
            </a:pPr>
            <a:r>
              <a:rPr lang="en-GB" sz="2200" dirty="0"/>
              <a:t>Monitor your social media before, during and after the event.</a:t>
            </a:r>
          </a:p>
          <a:p>
            <a:pPr>
              <a:lnSpc>
                <a:spcPct val="100000"/>
              </a:lnSpc>
            </a:pPr>
            <a:r>
              <a:rPr lang="en-GB" sz="2200" dirty="0"/>
              <a:t>effectively promote your events, creating a hashtag dedicated to your event will allow you to </a:t>
            </a:r>
            <a:r>
              <a:rPr lang="en-GB" sz="2200" b="1" dirty="0"/>
              <a:t>easily track posts </a:t>
            </a:r>
            <a:r>
              <a:rPr lang="en-GB" sz="2200" dirty="0"/>
              <a:t>that refer to it on social media platforms.</a:t>
            </a:r>
          </a:p>
          <a:p>
            <a:pPr>
              <a:lnSpc>
                <a:spcPct val="100000"/>
              </a:lnSpc>
            </a:pPr>
            <a:r>
              <a:rPr lang="en-GB" sz="2200" dirty="0"/>
              <a:t>Monitor the following social media </a:t>
            </a:r>
            <a:r>
              <a:rPr lang="en-GB" sz="2200" b="1" dirty="0"/>
              <a:t>KPIs </a:t>
            </a:r>
            <a:r>
              <a:rPr lang="en-GB" sz="2200" dirty="0"/>
              <a:t>throughout the event to measure participant satisfaction :</a:t>
            </a:r>
          </a:p>
          <a:p>
            <a:pPr>
              <a:lnSpc>
                <a:spcPct val="100000"/>
              </a:lnSpc>
              <a:buFont typeface="Wingdings" panose="05000000000000000000" pitchFamily="2" charset="2"/>
              <a:buChar char="Ø"/>
            </a:pPr>
            <a:r>
              <a:rPr lang="en-GB" sz="2200" dirty="0"/>
              <a:t>Number of new subscribers</a:t>
            </a:r>
          </a:p>
          <a:p>
            <a:pPr>
              <a:lnSpc>
                <a:spcPct val="100000"/>
              </a:lnSpc>
              <a:buFont typeface="Wingdings" panose="05000000000000000000" pitchFamily="2" charset="2"/>
              <a:buChar char="Ø"/>
            </a:pPr>
            <a:r>
              <a:rPr lang="en-GB" sz="2200" dirty="0"/>
              <a:t>Number of posts by third-party accounts mentioning the event</a:t>
            </a:r>
          </a:p>
          <a:p>
            <a:pPr>
              <a:lnSpc>
                <a:spcPct val="100000"/>
              </a:lnSpc>
              <a:buFont typeface="Wingdings" panose="05000000000000000000" pitchFamily="2" charset="2"/>
              <a:buChar char="Ø"/>
            </a:pPr>
            <a:r>
              <a:rPr lang="en-GB" sz="2200" dirty="0"/>
              <a:t>Reactions to your posts and to third-party publications (participants, partners, stakeholders)</a:t>
            </a:r>
          </a:p>
          <a:p>
            <a:pPr>
              <a:lnSpc>
                <a:spcPct val="100000"/>
              </a:lnSpc>
              <a:buFont typeface="Wingdings" panose="05000000000000000000" pitchFamily="2" charset="2"/>
              <a:buChar char="Ø"/>
            </a:pPr>
            <a:r>
              <a:rPr lang="en-GB" sz="2200" dirty="0"/>
              <a:t>Post content: in the case of negative posts, take the time to respond personally to each person in private.</a:t>
            </a:r>
          </a:p>
        </p:txBody>
      </p:sp>
    </p:spTree>
    <p:extLst>
      <p:ext uri="{BB962C8B-B14F-4D97-AF65-F5344CB8AC3E}">
        <p14:creationId xmlns:p14="http://schemas.microsoft.com/office/powerpoint/2010/main" val="3616677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513DF-CC01-F872-CAE6-9B9C29E055A3}"/>
              </a:ext>
            </a:extLst>
          </p:cNvPr>
          <p:cNvSpPr>
            <a:spLocks noGrp="1"/>
          </p:cNvSpPr>
          <p:nvPr>
            <p:ph type="title"/>
          </p:nvPr>
        </p:nvSpPr>
        <p:spPr>
          <a:xfrm>
            <a:off x="0" y="0"/>
            <a:ext cx="10515600" cy="1325563"/>
          </a:xfrm>
        </p:spPr>
        <p:txBody>
          <a:bodyPr/>
          <a:lstStyle/>
          <a:p>
            <a:r>
              <a:rPr lang="en-GB" dirty="0"/>
              <a:t>References </a:t>
            </a:r>
          </a:p>
        </p:txBody>
      </p:sp>
      <p:sp>
        <p:nvSpPr>
          <p:cNvPr id="3" name="Content Placeholder 2">
            <a:extLst>
              <a:ext uri="{FF2B5EF4-FFF2-40B4-BE49-F238E27FC236}">
                <a16:creationId xmlns:a16="http://schemas.microsoft.com/office/drawing/2014/main" id="{978841F0-4955-1B98-E780-B0628B1424C5}"/>
              </a:ext>
            </a:extLst>
          </p:cNvPr>
          <p:cNvSpPr>
            <a:spLocks noGrp="1"/>
          </p:cNvSpPr>
          <p:nvPr>
            <p:ph idx="1"/>
          </p:nvPr>
        </p:nvSpPr>
        <p:spPr>
          <a:xfrm>
            <a:off x="75265" y="1172452"/>
            <a:ext cx="10515600" cy="4701581"/>
          </a:xfrm>
        </p:spPr>
        <p:txBody>
          <a:bodyPr>
            <a:normAutofit fontScale="55000" lnSpcReduction="20000"/>
          </a:bodyPr>
          <a:lstStyle/>
          <a:p>
            <a:pPr>
              <a:lnSpc>
                <a:spcPct val="120000"/>
              </a:lnSpc>
            </a:pPr>
            <a:r>
              <a:rPr lang="en-GB" sz="2900" dirty="0">
                <a:hlinkClick r:id="rId2"/>
              </a:rPr>
              <a:t>https://www.inwink.com/en/blog/7-ways-measure-event-attendee-satisfaction/</a:t>
            </a:r>
            <a:endParaRPr lang="en-GB" sz="2900" dirty="0"/>
          </a:p>
          <a:p>
            <a:pPr>
              <a:lnSpc>
                <a:spcPct val="120000"/>
              </a:lnSpc>
            </a:pPr>
            <a:r>
              <a:rPr lang="en-GB" sz="2900" dirty="0">
                <a:hlinkClick r:id="rId3"/>
              </a:rPr>
              <a:t>https://www.tandfonline.com/doi/full/10.1080/15022250.2021.1877191</a:t>
            </a:r>
            <a:endParaRPr lang="en-GB" sz="2900" dirty="0"/>
          </a:p>
          <a:p>
            <a:pPr>
              <a:lnSpc>
                <a:spcPct val="120000"/>
              </a:lnSpc>
            </a:pPr>
            <a:r>
              <a:rPr lang="en-GB" sz="2900" dirty="0" err="1"/>
              <a:t>Arnould</a:t>
            </a:r>
            <a:r>
              <a:rPr lang="en-GB" sz="2900" dirty="0"/>
              <a:t>, E. J., &amp; Price, L. L. (1993). River magic: Extraordinary experience and the extended service encounter. Journal of Consumer Research, 20(1), 24–45. http://www.jstor.org/stable/2489198 https://doi.org/10.1086/209331 [</a:t>
            </a:r>
            <a:r>
              <a:rPr lang="en-GB" sz="2900" dirty="0" err="1"/>
              <a:t>Crossref</a:t>
            </a:r>
            <a:r>
              <a:rPr lang="en-GB" sz="2900" dirty="0"/>
              <a:t>], [Web of Science ®], [Google Scholar]</a:t>
            </a:r>
          </a:p>
          <a:p>
            <a:pPr>
              <a:lnSpc>
                <a:spcPct val="120000"/>
              </a:lnSpc>
            </a:pPr>
            <a:r>
              <a:rPr lang="en-GB" sz="2900" dirty="0"/>
              <a:t>Kim, J.-H. (2010). Determining the factors affecting the memorable nature of travel experiences. Journal of Travel &amp; Tourism Marketing, 27(8), 780–796. https://doi.org/10.1080/10548408.2010.526897 [Taylor &amp; Francis Online], [Web of Science ®], [Google Scholar]</a:t>
            </a:r>
          </a:p>
          <a:p>
            <a:pPr>
              <a:lnSpc>
                <a:spcPct val="120000"/>
              </a:lnSpc>
            </a:pPr>
            <a:r>
              <a:rPr lang="en-GB" sz="2900" dirty="0"/>
              <a:t>Mossberg, L. (2008). Extraordinary experiences through storytelling. Scandinavian Journal of Hospitality and Tourism, 8(3), 195–210.  https://doi.org/10.1080/15022250802532443 [Taylor &amp; Francis Online], [Web of Science ®], [Google Scholar]</a:t>
            </a:r>
          </a:p>
          <a:p>
            <a:pPr>
              <a:lnSpc>
                <a:spcPct val="120000"/>
              </a:lnSpc>
            </a:pPr>
            <a:r>
              <a:rPr lang="en-GB" sz="2900" dirty="0"/>
              <a:t>Schmitt, B. (1999). Experiential marketing. Journal of Marketing Management, 15(1-3), 53–67. https://doi.org/10.1362/026725799784870496 [Taylor &amp; Francis Online], [Google Scholar]</a:t>
            </a:r>
          </a:p>
          <a:p>
            <a:pPr>
              <a:lnSpc>
                <a:spcPct val="120000"/>
              </a:lnSpc>
            </a:pPr>
            <a:r>
              <a:rPr lang="en-GB" sz="2900" dirty="0"/>
              <a:t>Walls, A. R., </a:t>
            </a:r>
            <a:r>
              <a:rPr lang="en-GB" sz="2900" dirty="0" err="1"/>
              <a:t>Okumus</a:t>
            </a:r>
            <a:r>
              <a:rPr lang="en-GB" sz="2900" dirty="0"/>
              <a:t>, F., Wang, Y., &amp; Kwun, D. J.-W. (2011). An epistemological view of consumer experiences. International Journal of Hospitality Management, 30(1), 10–21. https://doi.org/10.1016/j.ijhm.2010.03.008 [</a:t>
            </a:r>
            <a:r>
              <a:rPr lang="en-GB" sz="2900" dirty="0" err="1"/>
              <a:t>Crossref</a:t>
            </a:r>
            <a:r>
              <a:rPr lang="en-GB" sz="2900" dirty="0"/>
              <a:t>], [Web of Science ®], [Google Scholar]</a:t>
            </a:r>
          </a:p>
          <a:p>
            <a:endParaRPr lang="en-GB" dirty="0"/>
          </a:p>
        </p:txBody>
      </p:sp>
    </p:spTree>
    <p:extLst>
      <p:ext uri="{BB962C8B-B14F-4D97-AF65-F5344CB8AC3E}">
        <p14:creationId xmlns:p14="http://schemas.microsoft.com/office/powerpoint/2010/main" val="4266414763"/>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171</TotalTime>
  <Words>3315</Words>
  <Application>Microsoft Office PowerPoint</Application>
  <PresentationFormat>Widescreen</PresentationFormat>
  <Paragraphs>253</Paragraphs>
  <Slides>35</Slides>
  <Notes>18</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Monotype Sorts</vt:lpstr>
      <vt:lpstr>Arial</vt:lpstr>
      <vt:lpstr>Calibri</vt:lpstr>
      <vt:lpstr>Calibri Light</vt:lpstr>
      <vt:lpstr>Times New Roman</vt:lpstr>
      <vt:lpstr>Wingdings</vt:lpstr>
      <vt:lpstr>HATM 23-24 PPT Template_</vt:lpstr>
      <vt:lpstr>An introduction to planning and management of events</vt:lpstr>
      <vt:lpstr>Events &amp; Tourist Attractions  </vt:lpstr>
      <vt:lpstr>Planning Events</vt:lpstr>
      <vt:lpstr>Others may be unavoidable…. </vt:lpstr>
      <vt:lpstr>PowerPoint Presentation</vt:lpstr>
      <vt:lpstr>PowerPoint Presentation</vt:lpstr>
      <vt:lpstr>Contextual Factors</vt:lpstr>
      <vt:lpstr>The Event Planning Process</vt:lpstr>
      <vt:lpstr>Planning for Events</vt:lpstr>
      <vt:lpstr> Creating the Event Concept</vt:lpstr>
      <vt:lpstr>Brainstorming Bowdin (2006, p.108)</vt:lpstr>
      <vt:lpstr>What is Screening?</vt:lpstr>
      <vt:lpstr>The marketing screen</vt:lpstr>
      <vt:lpstr>Environmental Screening</vt:lpstr>
      <vt:lpstr>The Operations Screen</vt:lpstr>
      <vt:lpstr>The Financial Screen </vt:lpstr>
      <vt:lpstr>Screening: A Quick Recap</vt:lpstr>
      <vt:lpstr>PowerPoint Presentation</vt:lpstr>
      <vt:lpstr>PowerPoint Presentation</vt:lpstr>
      <vt:lpstr>References</vt:lpstr>
      <vt:lpstr>How do you measure event satisfaction? </vt:lpstr>
      <vt:lpstr>Net Promoter Score (NPS)</vt:lpstr>
      <vt:lpstr>PowerPoint Presentation</vt:lpstr>
      <vt:lpstr>PowerPoint Presentation</vt:lpstr>
      <vt:lpstr>When to evaluate events</vt:lpstr>
      <vt:lpstr>Qualitative Method.</vt:lpstr>
      <vt:lpstr>Qualitative Method.</vt:lpstr>
      <vt:lpstr> Quantitative methods </vt:lpstr>
      <vt:lpstr> Quantitative methods </vt:lpstr>
      <vt:lpstr>TASK </vt:lpstr>
      <vt:lpstr>Events experience and consumer satisfaction</vt:lpstr>
      <vt:lpstr>Follow-up on leads generated at the event or afterwards</vt:lpstr>
      <vt:lpstr> Measure interactivity during the event</vt:lpstr>
      <vt:lpstr>Activity on social media during the event</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planning and management of events</dc:title>
  <dc:creator>Deborah Jenkins</dc:creator>
  <cp:lastModifiedBy>Deborah Jenkins</cp:lastModifiedBy>
  <cp:revision>23</cp:revision>
  <dcterms:created xsi:type="dcterms:W3CDTF">2022-11-19T14:09:35Z</dcterms:created>
  <dcterms:modified xsi:type="dcterms:W3CDTF">2023-12-05T12:04:33Z</dcterms:modified>
</cp:coreProperties>
</file>