
<file path=[Content_Types].xml><?xml version="1.0" encoding="utf-8"?>
<Types xmlns="http://schemas.openxmlformats.org/package/2006/content-types">
  <Default Extension="emf" ContentType="image/x-emf"/>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notesMasters/notesMaster1.xml" ContentType="application/vnd.openxmlformats-officedocument.presentationml.notes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tags/tag1.xml" ContentType="application/vnd.openxmlformats-officedocument.presentationml.tags+xml"/>
  <Override PartName="/ppt/tags/tag2.xml" ContentType="application/vnd.openxmlformats-officedocument.presentationml.tags+xml"/>
  <Override PartName="/ppt/tags/tag3.xml" ContentType="application/vnd.openxmlformats-officedocument.presentationml.tags+xml"/>
  <Override PartName="/ppt/tags/tag4.xml" ContentType="application/vnd.openxmlformats-officedocument.presentationml.tags+xml"/>
  <Override PartName="/ppt/tags/tag5.xml" ContentType="application/vnd.openxmlformats-officedocument.presentationml.tags+xml"/>
  <Override PartName="/ppt/tags/tag6.xml" ContentType="application/vnd.openxmlformats-officedocument.presentationml.tags+xml"/>
  <Override PartName="/ppt/tags/tag7.xml" ContentType="application/vnd.openxmlformats-officedocument.presentationml.tags+xml"/>
  <Override PartName="/ppt/tags/tag8.xml" ContentType="application/vnd.openxmlformats-officedocument.presentationml.tags+xml"/>
  <Override PartName="/ppt/tags/tag9.xml" ContentType="application/vnd.openxmlformats-officedocument.presentationml.tags+xml"/>
  <Override PartName="/ppt/tags/tag10.xml" ContentType="application/vnd.openxmlformats-officedocument.presentationml.tags+xml"/>
  <Override PartName="/ppt/tags/tag11.xml" ContentType="application/vnd.openxmlformats-officedocument.presentationml.tags+xml"/>
  <Override PartName="/ppt/tags/tag12.xml" ContentType="application/vnd.openxmlformats-officedocument.presentationml.tags+xml"/>
  <Override PartName="/ppt/tags/tag13.xml" ContentType="application/vnd.openxmlformats-officedocument.presentationml.tags+xml"/>
  <Override PartName="/ppt/tags/tag14.xml" ContentType="application/vnd.openxmlformats-officedocument.presentationml.tags+xml"/>
  <Override PartName="/ppt/tags/tag15.xml" ContentType="application/vnd.openxmlformats-officedocument.presentationml.tags+xml"/>
  <Override PartName="/ppt/tags/tag16.xml" ContentType="application/vnd.openxmlformats-officedocument.presentationml.tags+xml"/>
  <Override PartName="/ppt/tags/tag17.xml" ContentType="application/vnd.openxmlformats-officedocument.presentationml.tags+xml"/>
  <Override PartName="/ppt/tags/tag18.xml" ContentType="application/vnd.openxmlformats-officedocument.presentationml.tags+xml"/>
  <Override PartName="/ppt/tags/tag19.xml" ContentType="application/vnd.openxmlformats-officedocument.presentationml.tags+xml"/>
  <Override PartName="/ppt/tags/tag20.xml" ContentType="application/vnd.openxmlformats-officedocument.presentationml.tags+xml"/>
  <Override PartName="/ppt/tags/tag21.xml" ContentType="application/vnd.openxmlformats-officedocument.presentationml.tags+xml"/>
  <Override PartName="/ppt/tags/tag22.xml" ContentType="application/vnd.openxmlformats-officedocument.presentationml.tags+xml"/>
  <Override PartName="/ppt/tags/tag23.xml" ContentType="application/vnd.openxmlformats-officedocument.presentationml.tags+xml"/>
  <Override PartName="/ppt/tags/tag24.xml" ContentType="application/vnd.openxmlformats-officedocument.presentationml.tags+xml"/>
  <Override PartName="/ppt/tags/tag25.xml" ContentType="application/vnd.openxmlformats-officedocument.presentationml.tags+xml"/>
  <Override PartName="/ppt/tags/tag26.xml" ContentType="application/vnd.openxmlformats-officedocument.presentationml.tags+xml"/>
  <Override PartName="/ppt/tags/tag27.xml" ContentType="application/vnd.openxmlformats-officedocument.presentationml.tags+xml"/>
  <Override PartName="/ppt/tags/tag28.xml" ContentType="application/vnd.openxmlformats-officedocument.presentationml.tags+xml"/>
  <Override PartName="/ppt/tags/tag29.xml" ContentType="application/vnd.openxmlformats-officedocument.presentationml.tags+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aveSubsetFonts="1">
  <p:sldMasterIdLst>
    <p:sldMasterId id="2147483675" r:id="rId1"/>
  </p:sldMasterIdLst>
  <p:notesMasterIdLst>
    <p:notesMasterId r:id="rId32"/>
  </p:notesMasterIdLst>
  <p:sldIdLst>
    <p:sldId id="382" r:id="rId2"/>
    <p:sldId id="260" r:id="rId3"/>
    <p:sldId id="261" r:id="rId4"/>
    <p:sldId id="262" r:id="rId5"/>
    <p:sldId id="263" r:id="rId6"/>
    <p:sldId id="264" r:id="rId7"/>
    <p:sldId id="265" r:id="rId8"/>
    <p:sldId id="266" r:id="rId9"/>
    <p:sldId id="267" r:id="rId10"/>
    <p:sldId id="268" r:id="rId11"/>
    <p:sldId id="269" r:id="rId12"/>
    <p:sldId id="270" r:id="rId13"/>
    <p:sldId id="271" r:id="rId14"/>
    <p:sldId id="287" r:id="rId15"/>
    <p:sldId id="288" r:id="rId16"/>
    <p:sldId id="289" r:id="rId17"/>
    <p:sldId id="273" r:id="rId18"/>
    <p:sldId id="274" r:id="rId19"/>
    <p:sldId id="275" r:id="rId20"/>
    <p:sldId id="272" r:id="rId21"/>
    <p:sldId id="276" r:id="rId22"/>
    <p:sldId id="277" r:id="rId23"/>
    <p:sldId id="278" r:id="rId24"/>
    <p:sldId id="280" r:id="rId25"/>
    <p:sldId id="281" r:id="rId26"/>
    <p:sldId id="282" r:id="rId27"/>
    <p:sldId id="283" r:id="rId28"/>
    <p:sldId id="284" r:id="rId29"/>
    <p:sldId id="285" r:id="rId30"/>
    <p:sldId id="286" r:id="rId31"/>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0" name="Higman, Josie" initials="HJ" lastIdx="1" clrIdx="0"/>
</p:cmAuthorLst>
</file>

<file path=ppt/presProps.xml><?xml version="1.0" encoding="utf-8"?>
<p:presentationPr xmlns:a="http://schemas.openxmlformats.org/drawingml/2006/main" xmlns:r="http://schemas.openxmlformats.org/officeDocument/2006/relationships" xmlns:p="http://schemas.openxmlformats.org/presentationml/2006/main">
  <p:showPr loop="1"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7DC3"/>
    <a:srgbClr val="8A8AA3"/>
    <a:srgbClr val="ABE1FF"/>
    <a:srgbClr val="007BC1"/>
    <a:srgbClr val="DA0033"/>
    <a:srgbClr val="FF6600"/>
    <a:srgbClr val="FF9933"/>
    <a:srgbClr val="64AA7A"/>
    <a:srgbClr val="4D4D4D"/>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95" autoAdjust="0"/>
    <p:restoredTop sz="94664" autoAdjust="0"/>
  </p:normalViewPr>
  <p:slideViewPr>
    <p:cSldViewPr>
      <p:cViewPr varScale="1">
        <p:scale>
          <a:sx n="106" d="100"/>
          <a:sy n="106" d="100"/>
        </p:scale>
        <p:origin x="1848" y="78"/>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21" Type="http://schemas.openxmlformats.org/officeDocument/2006/relationships/slide" Target="slides/slide20.xml"/><Relationship Id="rId34"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commentAuthors" Target="commentAuthor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notesMaster" Target="notesMasters/notesMaster1.xml"/><Relationship Id="rId37"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viewProps" Target="viewProps.xml"/><Relationship Id="rId8" Type="http://schemas.openxmlformats.org/officeDocument/2006/relationships/slide" Target="slides/slide7.xml"/><Relationship Id="rId3" Type="http://schemas.openxmlformats.org/officeDocument/2006/relationships/slide" Target="slides/slide2.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B7A126F7-C520-466E-8A08-C83A624AAD89}" type="datetimeFigureOut">
              <a:rPr lang="en-GB" smtClean="0"/>
              <a:pPr/>
              <a:t>18/05/2020</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D3BD075C-D0CD-4F41-93C9-0B6DF6D55B16}" type="slidenum">
              <a:rPr lang="en-GB" smtClean="0"/>
              <a:pPr/>
              <a:t>‹#›</a:t>
            </a:fld>
            <a:endParaRPr lang="en-GB"/>
          </a:p>
        </p:txBody>
      </p:sp>
    </p:spTree>
    <p:extLst>
      <p:ext uri="{BB962C8B-B14F-4D97-AF65-F5344CB8AC3E}">
        <p14:creationId xmlns:p14="http://schemas.microsoft.com/office/powerpoint/2010/main" val="122008448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cstate="print">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74B2F781-B445-4BD2-8B2A-689947A0B480}" type="datetime1">
              <a:rPr lang="en-GB" smtClean="0"/>
              <a:pPr/>
              <a:t>18/05/2020</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C3F65BB1-9206-4D7F-97F9-47DCC7DC6334}" type="slidenum">
              <a:rPr lang="en-GB" smtClean="0"/>
              <a:pPr/>
              <a:t>‹#›</a:t>
            </a:fld>
            <a:endParaRPr lang="en-GB" dirty="0"/>
          </a:p>
        </p:txBody>
      </p:sp>
    </p:spTree>
    <p:extLst>
      <p:ext uri="{BB962C8B-B14F-4D97-AF65-F5344CB8AC3E}">
        <p14:creationId xmlns:p14="http://schemas.microsoft.com/office/powerpoint/2010/main" val="838188386"/>
      </p:ext>
    </p:extLst>
  </p:cSld>
  <p:clrMapOvr>
    <a:masterClrMapping/>
  </p:clrMapOvr>
  <p:transition>
    <p:dissolve/>
  </p:transition>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D8E32E50-136A-4496-B4FF-7C83C21E682A}" type="datetime1">
              <a:rPr lang="en-GB" smtClean="0"/>
              <a:pPr/>
              <a:t>18/05/2020</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C3F65BB1-9206-4D7F-97F9-47DCC7DC6334}" type="slidenum">
              <a:rPr lang="en-GB" smtClean="0"/>
              <a:pPr/>
              <a:t>‹#›</a:t>
            </a:fld>
            <a:endParaRPr lang="en-GB"/>
          </a:p>
        </p:txBody>
      </p:sp>
    </p:spTree>
    <p:extLst>
      <p:ext uri="{BB962C8B-B14F-4D97-AF65-F5344CB8AC3E}">
        <p14:creationId xmlns:p14="http://schemas.microsoft.com/office/powerpoint/2010/main" val="3612720440"/>
      </p:ext>
    </p:extLst>
  </p:cSld>
  <p:clrMapOvr>
    <a:masterClrMapping/>
  </p:clrMapOvr>
  <p:hf hdr="0" ftr="0" dt="0"/>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E6D76745-32FB-4C91-A25B-63A85D072CAB}" type="datetime1">
              <a:rPr lang="en-GB" smtClean="0"/>
              <a:pPr/>
              <a:t>18/05/2020</a:t>
            </a:fld>
            <a:endParaRPr lang="en-GB"/>
          </a:p>
        </p:txBody>
      </p:sp>
      <p:sp>
        <p:nvSpPr>
          <p:cNvPr id="6" name="Slide Number Placeholder 5"/>
          <p:cNvSpPr>
            <a:spLocks noGrp="1"/>
          </p:cNvSpPr>
          <p:nvPr>
            <p:ph type="sldNum" sz="quarter" idx="12"/>
          </p:nvPr>
        </p:nvSpPr>
        <p:spPr/>
        <p:txBody>
          <a:bodyPr/>
          <a:lstStyle/>
          <a:p>
            <a:fld id="{C3F65BB1-9206-4D7F-97F9-47DCC7DC6334}" type="slidenum">
              <a:rPr lang="en-GB" smtClean="0"/>
              <a:pPr/>
              <a:t>‹#›</a:t>
            </a:fld>
            <a:endParaRPr lang="en-GB" dirty="0"/>
          </a:p>
        </p:txBody>
      </p:sp>
    </p:spTree>
    <p:extLst>
      <p:ext uri="{BB962C8B-B14F-4D97-AF65-F5344CB8AC3E}">
        <p14:creationId xmlns:p14="http://schemas.microsoft.com/office/powerpoint/2010/main" val="3520448319"/>
      </p:ext>
    </p:extLst>
  </p:cSld>
  <p:clrMapOvr>
    <a:masterClrMapping/>
  </p:clrMapOvr>
  <p:transition>
    <p:dissolve/>
  </p:transition>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D8E32E50-136A-4496-B4FF-7C83C21E682A}" type="datetime1">
              <a:rPr lang="en-GB" smtClean="0"/>
              <a:pPr/>
              <a:t>18/05/2020</a:t>
            </a:fld>
            <a:endParaRPr lang="en-GB"/>
          </a:p>
        </p:txBody>
      </p:sp>
      <p:sp>
        <p:nvSpPr>
          <p:cNvPr id="7" name="Slide Number Placeholder 6"/>
          <p:cNvSpPr>
            <a:spLocks noGrp="1"/>
          </p:cNvSpPr>
          <p:nvPr>
            <p:ph type="sldNum" sz="quarter" idx="12"/>
          </p:nvPr>
        </p:nvSpPr>
        <p:spPr/>
        <p:txBody>
          <a:bodyPr/>
          <a:lstStyle/>
          <a:p>
            <a:fld id="{C3F65BB1-9206-4D7F-97F9-47DCC7DC6334}" type="slidenum">
              <a:rPr lang="en-GB" smtClean="0"/>
              <a:pPr/>
              <a:t>‹#›</a:t>
            </a:fld>
            <a:endParaRPr lang="en-GB"/>
          </a:p>
        </p:txBody>
      </p:sp>
    </p:spTree>
    <p:extLst>
      <p:ext uri="{BB962C8B-B14F-4D97-AF65-F5344CB8AC3E}">
        <p14:creationId xmlns:p14="http://schemas.microsoft.com/office/powerpoint/2010/main" val="2438738303"/>
      </p:ext>
    </p:extLst>
  </p:cSld>
  <p:clrMapOvr>
    <a:masterClrMapping/>
  </p:clrMapOvr>
  <p:hf hdr="0" ftr="0" dt="0"/>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D8E32E50-136A-4496-B4FF-7C83C21E682A}" type="datetime1">
              <a:rPr lang="en-GB" smtClean="0"/>
              <a:pPr/>
              <a:t>18/05/2020</a:t>
            </a:fld>
            <a:endParaRPr lang="en-GB"/>
          </a:p>
        </p:txBody>
      </p:sp>
      <p:sp>
        <p:nvSpPr>
          <p:cNvPr id="9" name="Slide Number Placeholder 8"/>
          <p:cNvSpPr>
            <a:spLocks noGrp="1"/>
          </p:cNvSpPr>
          <p:nvPr>
            <p:ph type="sldNum" sz="quarter" idx="12"/>
          </p:nvPr>
        </p:nvSpPr>
        <p:spPr/>
        <p:txBody>
          <a:bodyPr/>
          <a:lstStyle/>
          <a:p>
            <a:fld id="{C3F65BB1-9206-4D7F-97F9-47DCC7DC6334}" type="slidenum">
              <a:rPr lang="en-GB" smtClean="0"/>
              <a:pPr/>
              <a:t>‹#›</a:t>
            </a:fld>
            <a:endParaRPr lang="en-GB"/>
          </a:p>
        </p:txBody>
      </p:sp>
    </p:spTree>
    <p:extLst>
      <p:ext uri="{BB962C8B-B14F-4D97-AF65-F5344CB8AC3E}">
        <p14:creationId xmlns:p14="http://schemas.microsoft.com/office/powerpoint/2010/main" val="2736666351"/>
      </p:ext>
    </p:extLst>
  </p:cSld>
  <p:clrMapOvr>
    <a:masterClrMapping/>
  </p:clrMapOvr>
  <p:hf hdr="0" ftr="0" dt="0"/>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54F9F918-2B10-433F-BEA4-607AFF3DC02D}" type="datetime1">
              <a:rPr lang="en-GB" smtClean="0"/>
              <a:pPr/>
              <a:t>18/05/2020</a:t>
            </a:fld>
            <a:endParaRPr lang="en-GB"/>
          </a:p>
        </p:txBody>
      </p:sp>
      <p:sp>
        <p:nvSpPr>
          <p:cNvPr id="5" name="Slide Number Placeholder 4"/>
          <p:cNvSpPr>
            <a:spLocks noGrp="1"/>
          </p:cNvSpPr>
          <p:nvPr>
            <p:ph type="sldNum" sz="quarter" idx="12"/>
          </p:nvPr>
        </p:nvSpPr>
        <p:spPr/>
        <p:txBody>
          <a:bodyPr/>
          <a:lstStyle/>
          <a:p>
            <a:fld id="{C3F65BB1-9206-4D7F-97F9-47DCC7DC6334}" type="slidenum">
              <a:rPr lang="en-GB" smtClean="0"/>
              <a:pPr/>
              <a:t>‹#›</a:t>
            </a:fld>
            <a:endParaRPr lang="en-GB" dirty="0"/>
          </a:p>
        </p:txBody>
      </p:sp>
    </p:spTree>
    <p:extLst>
      <p:ext uri="{BB962C8B-B14F-4D97-AF65-F5344CB8AC3E}">
        <p14:creationId xmlns:p14="http://schemas.microsoft.com/office/powerpoint/2010/main" val="873177553"/>
      </p:ext>
    </p:extLst>
  </p:cSld>
  <p:clrMapOvr>
    <a:masterClrMapping/>
  </p:clrMapOvr>
  <p:transition>
    <p:dissolve/>
  </p:transition>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6F0F9558-83A0-44D4-8BB7-8012104B0C4B}" type="datetime1">
              <a:rPr lang="en-GB" smtClean="0"/>
              <a:pPr/>
              <a:t>18/05/2020</a:t>
            </a:fld>
            <a:endParaRPr lang="en-GB"/>
          </a:p>
        </p:txBody>
      </p:sp>
      <p:sp>
        <p:nvSpPr>
          <p:cNvPr id="4" name="Slide Number Placeholder 3"/>
          <p:cNvSpPr>
            <a:spLocks noGrp="1"/>
          </p:cNvSpPr>
          <p:nvPr>
            <p:ph type="sldNum" sz="quarter" idx="12"/>
          </p:nvPr>
        </p:nvSpPr>
        <p:spPr/>
        <p:txBody>
          <a:bodyPr/>
          <a:lstStyle/>
          <a:p>
            <a:fld id="{C3F65BB1-9206-4D7F-97F9-47DCC7DC6334}" type="slidenum">
              <a:rPr lang="en-GB" smtClean="0"/>
              <a:pPr/>
              <a:t>‹#›</a:t>
            </a:fld>
            <a:endParaRPr lang="en-GB" dirty="0"/>
          </a:p>
        </p:txBody>
      </p:sp>
    </p:spTree>
    <p:extLst>
      <p:ext uri="{BB962C8B-B14F-4D97-AF65-F5344CB8AC3E}">
        <p14:creationId xmlns:p14="http://schemas.microsoft.com/office/powerpoint/2010/main" val="3165703733"/>
      </p:ext>
    </p:extLst>
  </p:cSld>
  <p:clrMapOvr>
    <a:masterClrMapping/>
  </p:clrMapOvr>
  <p:transition>
    <p:dissolve/>
  </p:transition>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1F848E86-E565-4C1A-8FF6-FFBF881AFDA2}" type="datetime1">
              <a:rPr lang="en-GB" smtClean="0"/>
              <a:pPr/>
              <a:t>18/05/2020</a:t>
            </a:fld>
            <a:endParaRPr lang="en-GB"/>
          </a:p>
        </p:txBody>
      </p:sp>
      <p:sp>
        <p:nvSpPr>
          <p:cNvPr id="7" name="Slide Number Placeholder 6"/>
          <p:cNvSpPr>
            <a:spLocks noGrp="1"/>
          </p:cNvSpPr>
          <p:nvPr>
            <p:ph type="sldNum" sz="quarter" idx="12"/>
          </p:nvPr>
        </p:nvSpPr>
        <p:spPr/>
        <p:txBody>
          <a:bodyPr/>
          <a:lstStyle/>
          <a:p>
            <a:fld id="{C3F65BB1-9206-4D7F-97F9-47DCC7DC6334}" type="slidenum">
              <a:rPr lang="en-GB" smtClean="0"/>
              <a:pPr/>
              <a:t>‹#›</a:t>
            </a:fld>
            <a:endParaRPr lang="en-GB" dirty="0"/>
          </a:p>
        </p:txBody>
      </p:sp>
    </p:spTree>
    <p:extLst>
      <p:ext uri="{BB962C8B-B14F-4D97-AF65-F5344CB8AC3E}">
        <p14:creationId xmlns:p14="http://schemas.microsoft.com/office/powerpoint/2010/main" val="2091874486"/>
      </p:ext>
    </p:extLst>
  </p:cSld>
  <p:clrMapOvr>
    <a:masterClrMapping/>
  </p:clrMapOvr>
  <p:transition>
    <p:dissolve/>
  </p:transition>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A518400C-1BBB-4F63-8D87-0E7EEA0138C9}" type="datetime1">
              <a:rPr lang="en-GB" smtClean="0"/>
              <a:pPr/>
              <a:t>18/05/2020</a:t>
            </a:fld>
            <a:endParaRPr lang="en-GB"/>
          </a:p>
        </p:txBody>
      </p:sp>
      <p:sp>
        <p:nvSpPr>
          <p:cNvPr id="7" name="Slide Number Placeholder 6"/>
          <p:cNvSpPr>
            <a:spLocks noGrp="1"/>
          </p:cNvSpPr>
          <p:nvPr>
            <p:ph type="sldNum" sz="quarter" idx="12"/>
          </p:nvPr>
        </p:nvSpPr>
        <p:spPr/>
        <p:txBody>
          <a:bodyPr/>
          <a:lstStyle/>
          <a:p>
            <a:fld id="{C3F65BB1-9206-4D7F-97F9-47DCC7DC6334}" type="slidenum">
              <a:rPr lang="en-GB" smtClean="0"/>
              <a:pPr/>
              <a:t>‹#›</a:t>
            </a:fld>
            <a:endParaRPr lang="en-GB" dirty="0"/>
          </a:p>
        </p:txBody>
      </p:sp>
    </p:spTree>
    <p:extLst>
      <p:ext uri="{BB962C8B-B14F-4D97-AF65-F5344CB8AC3E}">
        <p14:creationId xmlns:p14="http://schemas.microsoft.com/office/powerpoint/2010/main" val="92637008"/>
      </p:ext>
    </p:extLst>
  </p:cSld>
  <p:clrMapOvr>
    <a:masterClrMapping/>
  </p:clrMapOvr>
  <p:transition>
    <p:dissolve/>
  </p:transition>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7CE307F9-FE9E-4ABC-95D4-B51194F73759}" type="datetime1">
              <a:rPr lang="en-GB" smtClean="0"/>
              <a:pPr/>
              <a:t>18/05/2020</a:t>
            </a:fld>
            <a:endParaRPr lang="en-GB"/>
          </a:p>
        </p:txBody>
      </p:sp>
      <p:sp>
        <p:nvSpPr>
          <p:cNvPr id="6" name="Slide Number Placeholder 5"/>
          <p:cNvSpPr>
            <a:spLocks noGrp="1"/>
          </p:cNvSpPr>
          <p:nvPr>
            <p:ph type="sldNum" sz="quarter" idx="12"/>
          </p:nvPr>
        </p:nvSpPr>
        <p:spPr/>
        <p:txBody>
          <a:bodyPr/>
          <a:lstStyle/>
          <a:p>
            <a:fld id="{C3F65BB1-9206-4D7F-97F9-47DCC7DC6334}" type="slidenum">
              <a:rPr lang="en-GB" smtClean="0"/>
              <a:pPr/>
              <a:t>‹#›</a:t>
            </a:fld>
            <a:endParaRPr lang="en-GB" dirty="0"/>
          </a:p>
        </p:txBody>
      </p:sp>
    </p:spTree>
    <p:extLst>
      <p:ext uri="{BB962C8B-B14F-4D97-AF65-F5344CB8AC3E}">
        <p14:creationId xmlns:p14="http://schemas.microsoft.com/office/powerpoint/2010/main" val="1249975525"/>
      </p:ext>
    </p:extLst>
  </p:cSld>
  <p:clrMapOvr>
    <a:masterClrMapping/>
  </p:clrMapOvr>
  <p:transition>
    <p:dissolve/>
  </p:transition>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FE25F774-4146-4C45-B3A5-262743FB5673}" type="datetime1">
              <a:rPr lang="en-GB" smtClean="0"/>
              <a:pPr/>
              <a:t>18/05/2020</a:t>
            </a:fld>
            <a:endParaRPr lang="en-GB"/>
          </a:p>
        </p:txBody>
      </p:sp>
      <p:sp>
        <p:nvSpPr>
          <p:cNvPr id="6" name="Slide Number Placeholder 5"/>
          <p:cNvSpPr>
            <a:spLocks noGrp="1"/>
          </p:cNvSpPr>
          <p:nvPr>
            <p:ph type="sldNum" sz="quarter" idx="12"/>
          </p:nvPr>
        </p:nvSpPr>
        <p:spPr/>
        <p:txBody>
          <a:bodyPr/>
          <a:lstStyle/>
          <a:p>
            <a:fld id="{C3F65BB1-9206-4D7F-97F9-47DCC7DC6334}" type="slidenum">
              <a:rPr lang="en-GB" smtClean="0"/>
              <a:pPr/>
              <a:t>‹#›</a:t>
            </a:fld>
            <a:endParaRPr lang="en-GB" dirty="0"/>
          </a:p>
        </p:txBody>
      </p:sp>
    </p:spTree>
    <p:extLst>
      <p:ext uri="{BB962C8B-B14F-4D97-AF65-F5344CB8AC3E}">
        <p14:creationId xmlns:p14="http://schemas.microsoft.com/office/powerpoint/2010/main" val="2153369918"/>
      </p:ext>
    </p:extLst>
  </p:cSld>
  <p:clrMapOvr>
    <a:masterClrMapping/>
  </p:clrMapOvr>
  <p:transition>
    <p:dissolve/>
  </p:transition>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4_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lvl5pPr>
              <a:defRPr/>
            </a:lvl5pPr>
            <a:lvl6pPr>
              <a:defRPr/>
            </a:lvl6pPr>
            <a:lvl7pPr>
              <a:defRPr/>
            </a:lvl7pPr>
            <a:lvl8pPr>
              <a:defRPr/>
            </a:lvl8pPr>
            <a:lvl9pPr>
              <a:buFont typeface="Arial" pitchFamily="34" charset="0"/>
              <a:buChar char="•"/>
              <a:defRPr/>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05D5B1F-946A-4F5A-8AC8-B2FA636A70F2}" type="datetime1">
              <a:rPr lang="en-GB" smtClean="0"/>
              <a:pPr/>
              <a:t>18/05/2020</a:t>
            </a:fld>
            <a:endParaRPr lang="en-GB"/>
          </a:p>
        </p:txBody>
      </p:sp>
      <p:sp>
        <p:nvSpPr>
          <p:cNvPr id="5" name="Footer Placeholder 4"/>
          <p:cNvSpPr>
            <a:spLocks noGrp="1"/>
          </p:cNvSpPr>
          <p:nvPr>
            <p:ph type="ftr" sz="quarter" idx="11"/>
          </p:nvPr>
        </p:nvSpPr>
        <p:spPr>
          <a:xfrm>
            <a:off x="659165" y="6356350"/>
            <a:ext cx="2847975" cy="365125"/>
          </a:xfrm>
          <a:prstGeom prst="rect">
            <a:avLst/>
          </a:prstGeom>
        </p:spPr>
        <p:txBody>
          <a:bodyPr/>
          <a:lstStyle/>
          <a:p>
            <a:endParaRPr lang="en-GB"/>
          </a:p>
        </p:txBody>
      </p:sp>
      <p:sp>
        <p:nvSpPr>
          <p:cNvPr id="6" name="Slide Number Placeholder 5"/>
          <p:cNvSpPr>
            <a:spLocks noGrp="1"/>
          </p:cNvSpPr>
          <p:nvPr>
            <p:ph type="sldNum" sz="quarter" idx="12"/>
          </p:nvPr>
        </p:nvSpPr>
        <p:spPr>
          <a:xfrm>
            <a:off x="8582025" y="0"/>
            <a:ext cx="561975" cy="365125"/>
          </a:xfrm>
        </p:spPr>
        <p:txBody>
          <a:bodyPr/>
          <a:lstStyle>
            <a:lvl1pPr algn="r">
              <a:defRPr b="1">
                <a:solidFill>
                  <a:schemeClr val="tx2"/>
                </a:solidFill>
                <a:latin typeface="+mj-lt"/>
              </a:defRPr>
            </a:lvl1pPr>
          </a:lstStyle>
          <a:p>
            <a:fld id="{C3F65BB1-9206-4D7F-97F9-47DCC7DC6334}" type="slidenum">
              <a:rPr lang="en-GB" smtClean="0"/>
              <a:pPr/>
              <a:t>‹#›</a:t>
            </a:fld>
            <a:endParaRPr lang="en-GB" dirty="0"/>
          </a:p>
        </p:txBody>
      </p:sp>
      <p:sp>
        <p:nvSpPr>
          <p:cNvPr id="7" name="Title 2"/>
          <p:cNvSpPr txBox="1">
            <a:spLocks/>
          </p:cNvSpPr>
          <p:nvPr userDrawn="1"/>
        </p:nvSpPr>
        <p:spPr>
          <a:xfrm>
            <a:off x="467544" y="152400"/>
            <a:ext cx="8229600" cy="1600200"/>
          </a:xfrm>
          <a:prstGeom prst="rect">
            <a:avLst/>
          </a:prstGeom>
        </p:spPr>
        <p:txBody>
          <a:bodyPr/>
          <a:lstStyle>
            <a:lvl1pPr algn="ctr" defTabSz="914400" rtl="0" eaLnBrk="1" latinLnBrk="0" hangingPunct="1">
              <a:lnSpc>
                <a:spcPts val="5800"/>
              </a:lnSpc>
              <a:spcBef>
                <a:spcPct val="0"/>
              </a:spcBef>
              <a:buNone/>
              <a:defRPr sz="4000" b="1" kern="1200">
                <a:solidFill>
                  <a:schemeClr val="tx2"/>
                </a:solidFill>
                <a:effectLst>
                  <a:outerShdw blurRad="63500" dist="38100" dir="5400000" algn="t" rotWithShape="0">
                    <a:prstClr val="black">
                      <a:alpha val="25000"/>
                    </a:prstClr>
                  </a:outerShdw>
                </a:effectLst>
                <a:latin typeface="+mn-lt"/>
                <a:ea typeface="+mj-ea"/>
                <a:cs typeface="+mj-cs"/>
              </a:defRPr>
            </a:lvl1pPr>
          </a:lstStyle>
          <a:p>
            <a:endParaRPr lang="en-GB" sz="3600" dirty="0"/>
          </a:p>
        </p:txBody>
      </p:sp>
    </p:spTree>
    <p:extLst>
      <p:ext uri="{BB962C8B-B14F-4D97-AF65-F5344CB8AC3E}">
        <p14:creationId xmlns:p14="http://schemas.microsoft.com/office/powerpoint/2010/main" val="1817955075"/>
      </p:ext>
    </p:extLst>
  </p:cSld>
  <p:clrMapOvr>
    <a:masterClrMapping/>
  </p:clrMapOvr>
  <p:transition>
    <p:dissolve/>
  </p:transition>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image" Target="../media/image2.emf"/><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jpe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4" cstate="print">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D8E32E50-136A-4496-B4FF-7C83C21E682A}" type="datetime1">
              <a:rPr lang="en-GB" smtClean="0"/>
              <a:pPr/>
              <a:t>18/05/2020</a:t>
            </a:fld>
            <a:endParaRPr lang="en-GB"/>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C3F65BB1-9206-4D7F-97F9-47DCC7DC6334}" type="slidenum">
              <a:rPr lang="en-GB" smtClean="0"/>
              <a:pPr/>
              <a:t>‹#›</a:t>
            </a:fld>
            <a:endParaRPr lang="en-GB"/>
          </a:p>
        </p:txBody>
      </p:sp>
      <p:pic>
        <p:nvPicPr>
          <p:cNvPr id="7" name="Picture 6">
            <a:extLst>
              <a:ext uri="{FF2B5EF4-FFF2-40B4-BE49-F238E27FC236}">
                <a16:creationId xmlns:a16="http://schemas.microsoft.com/office/drawing/2014/main" id="{87736A3C-719A-48E3-9AF6-F6A04F7FDA46}"/>
              </a:ext>
            </a:extLst>
          </p:cNvPr>
          <p:cNvPicPr/>
          <p:nvPr userDrawn="1"/>
        </p:nvPicPr>
        <p:blipFill>
          <a:blip r:embed="rId15" cstate="print">
            <a:extLst>
              <a:ext uri="{28A0092B-C50C-407E-A947-70E740481C1C}">
                <a14:useLocalDpi xmlns:a14="http://schemas.microsoft.com/office/drawing/2010/main" val="0"/>
              </a:ext>
            </a:extLst>
          </a:blip>
          <a:srcRect/>
          <a:stretch>
            <a:fillRect/>
          </a:stretch>
        </p:blipFill>
        <p:spPr bwMode="auto">
          <a:xfrm>
            <a:off x="8388496" y="5913368"/>
            <a:ext cx="648000" cy="828000"/>
          </a:xfrm>
          <a:prstGeom prst="rect">
            <a:avLst/>
          </a:prstGeom>
          <a:ln>
            <a:noFill/>
          </a:ln>
          <a:effectLst>
            <a:outerShdw blurRad="292100" dist="139700" dir="2700000" algn="tl" rotWithShape="0">
              <a:srgbClr val="333333">
                <a:alpha val="65000"/>
              </a:srgbClr>
            </a:outerShdw>
          </a:effectLst>
        </p:spPr>
      </p:pic>
    </p:spTree>
    <p:extLst>
      <p:ext uri="{BB962C8B-B14F-4D97-AF65-F5344CB8AC3E}">
        <p14:creationId xmlns:p14="http://schemas.microsoft.com/office/powerpoint/2010/main" val="1990025692"/>
      </p:ext>
    </p:extLst>
  </p:cSld>
  <p:clrMap bg1="lt1" tx1="dk1" bg2="lt2" tx2="dk2" accent1="accent1" accent2="accent2" accent3="accent3" accent4="accent4" accent5="accent5" accent6="accent6" hlink="hlink" folHlink="folHlink"/>
  <p:sldLayoutIdLst>
    <p:sldLayoutId id="2147483676" r:id="rId1"/>
    <p:sldLayoutId id="2147483677" r:id="rId2"/>
    <p:sldLayoutId id="2147483678" r:id="rId3"/>
    <p:sldLayoutId id="2147483679" r:id="rId4"/>
    <p:sldLayoutId id="2147483680" r:id="rId5"/>
    <p:sldLayoutId id="2147483681" r:id="rId6"/>
    <p:sldLayoutId id="2147483682" r:id="rId7"/>
    <p:sldLayoutId id="2147483683" r:id="rId8"/>
    <p:sldLayoutId id="2147483684" r:id="rId9"/>
    <p:sldLayoutId id="2147483685" r:id="rId10"/>
    <p:sldLayoutId id="2147483686" r:id="rId11"/>
    <p:sldLayoutId id="2147483674" r:id="rId12"/>
  </p:sldLayoutIdLst>
  <p:transition>
    <p:dissolve/>
  </p:transition>
  <p:hf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ags" Target="../tags/tag1.xml"/></Relationships>
</file>

<file path=ppt/slides/_rels/slide3.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ags" Target="../tags/tag2.xml"/></Relationships>
</file>

<file path=ppt/slides/_rels/slide4.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ags" Target="../tags/tag3.xml"/></Relationships>
</file>

<file path=ppt/slides/_rels/slide5.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ags" Target="../tags/tag4.xml"/></Relationships>
</file>

<file path=ppt/slides/_rels/slide6.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ags" Target="../tags/tag5.xml"/></Relationships>
</file>

<file path=ppt/slides/_rels/slide7.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ags" Target="../tags/tag6.xml"/></Relationships>
</file>

<file path=ppt/slides/_rels/slide8.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ags" Target="../tags/tag7.xml"/></Relationships>
</file>

<file path=ppt/slides/_rels/slide9.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ags" Target="../tags/tag8.xml"/></Relationships>
</file>

<file path=ppt/slides/_rels/slide10.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ags" Target="../tags/tag9.xml"/></Relationships>
</file>

<file path=ppt/slides/_rels/slide11.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ags" Target="../tags/tag10.xml"/></Relationships>
</file>

<file path=ppt/slides/_rels/slide12.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ags" Target="../tags/tag11.xml"/></Relationships>
</file>

<file path=ppt/slides/_rels/slide13.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ags" Target="../tags/tag12.xml"/></Relationships>
</file>

<file path=ppt/slides/_rels/slide14.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ags" Target="../tags/tag13.xml"/></Relationships>
</file>

<file path=ppt/slides/_rels/slide15.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ags" Target="../tags/tag14.xml"/></Relationships>
</file>

<file path=ppt/slides/_rels/slide16.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ags" Target="../tags/tag15.xml"/></Relationships>
</file>

<file path=ppt/slides/_rels/slide17.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ags" Target="../tags/tag16.xml"/></Relationships>
</file>

<file path=ppt/slides/_rels/slide18.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ags" Target="../tags/tag17.xml"/></Relationships>
</file>

<file path=ppt/slides/_rels/slide19.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ags" Target="../tags/tag18.xml"/></Relationships>
</file>

<file path=ppt/slides/_rels/slide20.xml.rels><?xml version="1.0" encoding="UTF-8" standalone="yes"?>
<Relationships xmlns="http://schemas.openxmlformats.org/package/2006/relationships"><Relationship Id="rId2" Type="http://schemas.openxmlformats.org/officeDocument/2006/relationships/slideLayout" Target="../slideLayouts/slideLayout4.xml"/><Relationship Id="rId1" Type="http://schemas.openxmlformats.org/officeDocument/2006/relationships/tags" Target="../tags/tag19.xml"/></Relationships>
</file>

<file path=ppt/slides/_rels/slide21.xml.rels><?xml version="1.0" encoding="UTF-8" standalone="yes"?>
<Relationships xmlns="http://schemas.openxmlformats.org/package/2006/relationships"><Relationship Id="rId2" Type="http://schemas.openxmlformats.org/officeDocument/2006/relationships/slideLayout" Target="../slideLayouts/slideLayout4.xml"/><Relationship Id="rId1" Type="http://schemas.openxmlformats.org/officeDocument/2006/relationships/tags" Target="../tags/tag20.xml"/></Relationships>
</file>

<file path=ppt/slides/_rels/slide22.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ags" Target="../tags/tag21.xml"/></Relationships>
</file>

<file path=ppt/slides/_rels/slide23.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ags" Target="../tags/tag22.xml"/></Relationships>
</file>

<file path=ppt/slides/_rels/slide24.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ags" Target="../tags/tag23.xml"/></Relationships>
</file>

<file path=ppt/slides/_rels/slide25.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ags" Target="../tags/tag24.xml"/></Relationships>
</file>

<file path=ppt/slides/_rels/slide26.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ags" Target="../tags/tag25.xml"/></Relationships>
</file>

<file path=ppt/slides/_rels/slide27.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ags" Target="../tags/tag26.xml"/></Relationships>
</file>

<file path=ppt/slides/_rels/slide28.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ags" Target="../tags/tag27.xml"/></Relationships>
</file>

<file path=ppt/slides/_rels/slide29.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ags" Target="../tags/tag28.xml"/></Relationships>
</file>

<file path=ppt/slides/_rels/slide30.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ags" Target="../tags/tag29.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3C079227-C572-4E04-BA75-C9BA9842FF9E}"/>
              </a:ext>
            </a:extLst>
          </p:cNvPr>
          <p:cNvSpPr/>
          <p:nvPr/>
        </p:nvSpPr>
        <p:spPr>
          <a:xfrm>
            <a:off x="827584" y="2492897"/>
            <a:ext cx="7704856" cy="1446550"/>
          </a:xfrm>
          <a:prstGeom prst="rect">
            <a:avLst/>
          </a:prstGeom>
        </p:spPr>
        <p:txBody>
          <a:bodyPr wrap="square">
            <a:spAutoFit/>
          </a:bodyPr>
          <a:lstStyle/>
          <a:p>
            <a:pPr algn="ctr"/>
            <a:r>
              <a:rPr lang="en-GB" sz="4400" dirty="0">
                <a:solidFill>
                  <a:schemeClr val="accent2"/>
                </a:solidFill>
              </a:rPr>
              <a:t>Financial Management for the </a:t>
            </a:r>
          </a:p>
          <a:p>
            <a:pPr algn="ctr"/>
            <a:r>
              <a:rPr lang="en-GB" sz="4400" dirty="0">
                <a:solidFill>
                  <a:schemeClr val="accent2"/>
                </a:solidFill>
              </a:rPr>
              <a:t>Hotel Industry</a:t>
            </a:r>
            <a:endParaRPr lang="en-GB" sz="4400" dirty="0"/>
          </a:p>
        </p:txBody>
      </p:sp>
      <p:sp>
        <p:nvSpPr>
          <p:cNvPr id="3" name="Title 2">
            <a:extLst>
              <a:ext uri="{FF2B5EF4-FFF2-40B4-BE49-F238E27FC236}">
                <a16:creationId xmlns:a16="http://schemas.microsoft.com/office/drawing/2014/main" id="{AC8B28E2-1CEF-4EE9-BA32-F177EF46A2AA}"/>
              </a:ext>
            </a:extLst>
          </p:cNvPr>
          <p:cNvSpPr>
            <a:spLocks noGrp="1"/>
          </p:cNvSpPr>
          <p:nvPr>
            <p:ph type="ctrTitle"/>
          </p:nvPr>
        </p:nvSpPr>
        <p:spPr>
          <a:xfrm>
            <a:off x="683568" y="1988840"/>
            <a:ext cx="7772400" cy="2088232"/>
          </a:xfrm>
        </p:spPr>
        <p:txBody>
          <a:bodyPr/>
          <a:lstStyle/>
          <a:p>
            <a:endParaRPr lang="en-GB" dirty="0"/>
          </a:p>
        </p:txBody>
      </p:sp>
      <p:sp>
        <p:nvSpPr>
          <p:cNvPr id="4" name="Subtitle 3">
            <a:extLst>
              <a:ext uri="{FF2B5EF4-FFF2-40B4-BE49-F238E27FC236}">
                <a16:creationId xmlns:a16="http://schemas.microsoft.com/office/drawing/2014/main" id="{0CA9139C-1300-4F31-BDA2-42BABE70581B}"/>
              </a:ext>
            </a:extLst>
          </p:cNvPr>
          <p:cNvSpPr>
            <a:spLocks noGrp="1"/>
          </p:cNvSpPr>
          <p:nvPr>
            <p:ph type="subTitle" idx="1"/>
          </p:nvPr>
        </p:nvSpPr>
        <p:spPr>
          <a:xfrm>
            <a:off x="1369368" y="4365104"/>
            <a:ext cx="6400800" cy="1752600"/>
          </a:xfrm>
        </p:spPr>
        <p:txBody>
          <a:bodyPr/>
          <a:lstStyle/>
          <a:p>
            <a:r>
              <a:rPr lang="en-GB" dirty="0">
                <a:solidFill>
                  <a:schemeClr val="bg1"/>
                </a:solidFill>
              </a:rPr>
              <a:t>Lecture 3 – Financial Performance Analysis 1</a:t>
            </a:r>
          </a:p>
        </p:txBody>
      </p:sp>
    </p:spTree>
    <p:extLst>
      <p:ext uri="{BB962C8B-B14F-4D97-AF65-F5344CB8AC3E}">
        <p14:creationId xmlns:p14="http://schemas.microsoft.com/office/powerpoint/2010/main" val="1416662466"/>
      </p:ext>
    </p:extLst>
  </p:cSld>
  <p:clrMapOvr>
    <a:masterClrMapping/>
  </p:clrMapOvr>
  <p:transition>
    <p:dissolve/>
  </p:transition>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403648" y="483705"/>
            <a:ext cx="5585011" cy="380247"/>
          </a:xfrm>
        </p:spPr>
        <p:txBody>
          <a:bodyPr>
            <a:normAutofit fontScale="90000"/>
          </a:bodyPr>
          <a:lstStyle/>
          <a:p>
            <a:pPr algn="ctr"/>
            <a:r>
              <a:rPr lang="en-GB" sz="3600" dirty="0"/>
              <a:t>Types or groups or families of ratios</a:t>
            </a:r>
          </a:p>
        </p:txBody>
      </p:sp>
      <p:sp>
        <p:nvSpPr>
          <p:cNvPr id="3" name="Slide Number Placeholder 2">
            <a:extLst>
              <a:ext uri="{FF2B5EF4-FFF2-40B4-BE49-F238E27FC236}">
                <a16:creationId xmlns:a16="http://schemas.microsoft.com/office/drawing/2014/main" id="{3C49E90C-40B2-4DFA-8DAA-220E88239537}"/>
              </a:ext>
            </a:extLst>
          </p:cNvPr>
          <p:cNvSpPr>
            <a:spLocks noGrp="1"/>
          </p:cNvSpPr>
          <p:nvPr>
            <p:ph type="sldNum" sz="quarter" idx="12"/>
          </p:nvPr>
        </p:nvSpPr>
        <p:spPr/>
        <p:txBody>
          <a:bodyPr/>
          <a:lstStyle/>
          <a:p>
            <a:fld id="{63A33278-8D2C-46E9-9145-8061F8ED03C5}" type="slidenum">
              <a:rPr lang="en-GB" smtClean="0"/>
              <a:t>2</a:t>
            </a:fld>
            <a:endParaRPr lang="en-GB" dirty="0"/>
          </a:p>
        </p:txBody>
      </p:sp>
      <p:sp>
        <p:nvSpPr>
          <p:cNvPr id="1061" name="Rounded Rectangle 1060"/>
          <p:cNvSpPr/>
          <p:nvPr/>
        </p:nvSpPr>
        <p:spPr>
          <a:xfrm>
            <a:off x="611560" y="998546"/>
            <a:ext cx="2732442" cy="1333948"/>
          </a:xfrm>
          <a:prstGeom prst="roundRect">
            <a:avLst/>
          </a:prstGeom>
          <a:solidFill>
            <a:srgbClr val="7030A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3200" dirty="0"/>
              <a:t>Liquidity</a:t>
            </a:r>
          </a:p>
        </p:txBody>
      </p:sp>
      <p:sp>
        <p:nvSpPr>
          <p:cNvPr id="74" name="Rounded Rectangle 73"/>
          <p:cNvSpPr/>
          <p:nvPr/>
        </p:nvSpPr>
        <p:spPr>
          <a:xfrm>
            <a:off x="5826162" y="970355"/>
            <a:ext cx="2732442" cy="1333948"/>
          </a:xfrm>
          <a:prstGeom prst="roundRect">
            <a:avLst/>
          </a:prstGeom>
          <a:solidFill>
            <a:schemeClr val="accent2">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3200" dirty="0"/>
              <a:t>Efficiency</a:t>
            </a:r>
          </a:p>
        </p:txBody>
      </p:sp>
      <p:sp>
        <p:nvSpPr>
          <p:cNvPr id="75" name="Rounded Rectangle 74"/>
          <p:cNvSpPr/>
          <p:nvPr/>
        </p:nvSpPr>
        <p:spPr>
          <a:xfrm>
            <a:off x="495199" y="4320988"/>
            <a:ext cx="2732442" cy="1333948"/>
          </a:xfrm>
          <a:prstGeom prst="roundRect">
            <a:avLst/>
          </a:prstGeom>
          <a:solidFill>
            <a:schemeClr val="bg2">
              <a:lumMod val="2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3200" dirty="0"/>
              <a:t>Capital Structure</a:t>
            </a:r>
          </a:p>
        </p:txBody>
      </p:sp>
      <p:sp>
        <p:nvSpPr>
          <p:cNvPr id="76" name="Rounded Rectangle 75"/>
          <p:cNvSpPr/>
          <p:nvPr/>
        </p:nvSpPr>
        <p:spPr>
          <a:xfrm>
            <a:off x="5841402" y="4323119"/>
            <a:ext cx="2732442" cy="1333948"/>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3200" dirty="0"/>
              <a:t>Investment</a:t>
            </a:r>
          </a:p>
        </p:txBody>
      </p:sp>
      <p:sp>
        <p:nvSpPr>
          <p:cNvPr id="77" name="Rounded Rectangle 76"/>
          <p:cNvSpPr/>
          <p:nvPr/>
        </p:nvSpPr>
        <p:spPr>
          <a:xfrm>
            <a:off x="3093720" y="2677697"/>
            <a:ext cx="2732442" cy="1333948"/>
          </a:xfrm>
          <a:prstGeom prst="roundRect">
            <a:avLst/>
          </a:prstGeom>
          <a:solidFill>
            <a:schemeClr val="accent6">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3200" dirty="0"/>
              <a:t>Profitability</a:t>
            </a:r>
          </a:p>
        </p:txBody>
      </p:sp>
      <p:cxnSp>
        <p:nvCxnSpPr>
          <p:cNvPr id="1063" name="Straight Connector 1062"/>
          <p:cNvCxnSpPr>
            <a:stCxn id="1061" idx="3"/>
            <a:endCxn id="74" idx="1"/>
          </p:cNvCxnSpPr>
          <p:nvPr/>
        </p:nvCxnSpPr>
        <p:spPr>
          <a:xfrm flipV="1">
            <a:off x="3344002" y="1637329"/>
            <a:ext cx="2482160" cy="28191"/>
          </a:xfrm>
          <a:prstGeom prst="line">
            <a:avLst/>
          </a:prstGeom>
        </p:spPr>
        <p:style>
          <a:lnRef idx="1">
            <a:schemeClr val="accent1"/>
          </a:lnRef>
          <a:fillRef idx="0">
            <a:schemeClr val="accent1"/>
          </a:fillRef>
          <a:effectRef idx="0">
            <a:schemeClr val="accent1"/>
          </a:effectRef>
          <a:fontRef idx="minor">
            <a:schemeClr val="tx1"/>
          </a:fontRef>
        </p:style>
      </p:cxnSp>
      <p:cxnSp>
        <p:nvCxnSpPr>
          <p:cNvPr id="80" name="Straight Connector 79"/>
          <p:cNvCxnSpPr>
            <a:cxnSpLocks/>
            <a:stCxn id="75" idx="3"/>
          </p:cNvCxnSpPr>
          <p:nvPr/>
        </p:nvCxnSpPr>
        <p:spPr>
          <a:xfrm>
            <a:off x="3227641" y="4987962"/>
            <a:ext cx="2583281" cy="12108"/>
          </a:xfrm>
          <a:prstGeom prst="line">
            <a:avLst/>
          </a:prstGeom>
        </p:spPr>
        <p:style>
          <a:lnRef idx="1">
            <a:schemeClr val="accent1"/>
          </a:lnRef>
          <a:fillRef idx="0">
            <a:schemeClr val="accent1"/>
          </a:fillRef>
          <a:effectRef idx="0">
            <a:schemeClr val="accent1"/>
          </a:effectRef>
          <a:fontRef idx="minor">
            <a:schemeClr val="tx1"/>
          </a:fontRef>
        </p:style>
      </p:cxnSp>
      <p:cxnSp>
        <p:nvCxnSpPr>
          <p:cNvPr id="85" name="Straight Connector 84"/>
          <p:cNvCxnSpPr>
            <a:stCxn id="74" idx="2"/>
            <a:endCxn id="76" idx="0"/>
          </p:cNvCxnSpPr>
          <p:nvPr/>
        </p:nvCxnSpPr>
        <p:spPr>
          <a:xfrm>
            <a:off x="7192383" y="2304303"/>
            <a:ext cx="15240" cy="2018816"/>
          </a:xfrm>
          <a:prstGeom prst="line">
            <a:avLst/>
          </a:prstGeom>
        </p:spPr>
        <p:style>
          <a:lnRef idx="1">
            <a:schemeClr val="accent1"/>
          </a:lnRef>
          <a:fillRef idx="0">
            <a:schemeClr val="accent1"/>
          </a:fillRef>
          <a:effectRef idx="0">
            <a:schemeClr val="accent1"/>
          </a:effectRef>
          <a:fontRef idx="minor">
            <a:schemeClr val="tx1"/>
          </a:fontRef>
        </p:style>
      </p:cxnSp>
      <p:cxnSp>
        <p:nvCxnSpPr>
          <p:cNvPr id="1078" name="Straight Connector 1077"/>
          <p:cNvCxnSpPr>
            <a:cxnSpLocks/>
            <a:endCxn id="77" idx="1"/>
          </p:cNvCxnSpPr>
          <p:nvPr/>
        </p:nvCxnSpPr>
        <p:spPr>
          <a:xfrm>
            <a:off x="1896134" y="3344671"/>
            <a:ext cx="1197586" cy="0"/>
          </a:xfrm>
          <a:prstGeom prst="line">
            <a:avLst/>
          </a:prstGeom>
        </p:spPr>
        <p:style>
          <a:lnRef idx="1">
            <a:schemeClr val="accent1"/>
          </a:lnRef>
          <a:fillRef idx="0">
            <a:schemeClr val="accent1"/>
          </a:fillRef>
          <a:effectRef idx="0">
            <a:schemeClr val="accent1"/>
          </a:effectRef>
          <a:fontRef idx="minor">
            <a:schemeClr val="tx1"/>
          </a:fontRef>
        </p:style>
      </p:cxnSp>
      <p:cxnSp>
        <p:nvCxnSpPr>
          <p:cNvPr id="99" name="Straight Connector 98"/>
          <p:cNvCxnSpPr>
            <a:cxnSpLocks/>
          </p:cNvCxnSpPr>
          <p:nvPr/>
        </p:nvCxnSpPr>
        <p:spPr>
          <a:xfrm>
            <a:off x="5810922" y="3436633"/>
            <a:ext cx="1381461" cy="0"/>
          </a:xfrm>
          <a:prstGeom prst="line">
            <a:avLst/>
          </a:prstGeom>
        </p:spPr>
        <p:style>
          <a:lnRef idx="1">
            <a:schemeClr val="accent1"/>
          </a:lnRef>
          <a:fillRef idx="0">
            <a:schemeClr val="accent1"/>
          </a:fillRef>
          <a:effectRef idx="0">
            <a:schemeClr val="accent1"/>
          </a:effectRef>
          <a:fontRef idx="minor">
            <a:schemeClr val="tx1"/>
          </a:fontRef>
        </p:style>
      </p:cxnSp>
      <p:cxnSp>
        <p:nvCxnSpPr>
          <p:cNvPr id="100" name="Straight Connector 99"/>
          <p:cNvCxnSpPr>
            <a:cxnSpLocks/>
            <a:endCxn id="77" idx="0"/>
          </p:cNvCxnSpPr>
          <p:nvPr/>
        </p:nvCxnSpPr>
        <p:spPr>
          <a:xfrm>
            <a:off x="4459941" y="1665520"/>
            <a:ext cx="0" cy="1012177"/>
          </a:xfrm>
          <a:prstGeom prst="line">
            <a:avLst/>
          </a:prstGeom>
        </p:spPr>
        <p:style>
          <a:lnRef idx="1">
            <a:schemeClr val="accent1"/>
          </a:lnRef>
          <a:fillRef idx="0">
            <a:schemeClr val="accent1"/>
          </a:fillRef>
          <a:effectRef idx="0">
            <a:schemeClr val="accent1"/>
          </a:effectRef>
          <a:fontRef idx="minor">
            <a:schemeClr val="tx1"/>
          </a:fontRef>
        </p:style>
      </p:cxnSp>
      <p:cxnSp>
        <p:nvCxnSpPr>
          <p:cNvPr id="104" name="Straight Connector 103"/>
          <p:cNvCxnSpPr>
            <a:cxnSpLocks/>
            <a:stCxn id="77" idx="2"/>
          </p:cNvCxnSpPr>
          <p:nvPr/>
        </p:nvCxnSpPr>
        <p:spPr>
          <a:xfrm>
            <a:off x="4459941" y="4011645"/>
            <a:ext cx="15240" cy="988425"/>
          </a:xfrm>
          <a:prstGeom prst="line">
            <a:avLst/>
          </a:prstGeom>
        </p:spPr>
        <p:style>
          <a:lnRef idx="1">
            <a:schemeClr val="accent1"/>
          </a:lnRef>
          <a:fillRef idx="0">
            <a:schemeClr val="accent1"/>
          </a:fillRef>
          <a:effectRef idx="0">
            <a:schemeClr val="accent1"/>
          </a:effectRef>
          <a:fontRef idx="minor">
            <a:schemeClr val="tx1"/>
          </a:fontRef>
        </p:style>
      </p:cxnSp>
      <p:cxnSp>
        <p:nvCxnSpPr>
          <p:cNvPr id="31" name="Straight Connector 30">
            <a:extLst>
              <a:ext uri="{FF2B5EF4-FFF2-40B4-BE49-F238E27FC236}">
                <a16:creationId xmlns:a16="http://schemas.microsoft.com/office/drawing/2014/main" id="{C26A93EA-7E5F-45B0-9EB9-313D557D8F94}"/>
              </a:ext>
            </a:extLst>
          </p:cNvPr>
          <p:cNvCxnSpPr/>
          <p:nvPr/>
        </p:nvCxnSpPr>
        <p:spPr>
          <a:xfrm>
            <a:off x="1896134" y="2278954"/>
            <a:ext cx="15240" cy="2018816"/>
          </a:xfrm>
          <a:prstGeom prst="line">
            <a:avLst/>
          </a:prstGeom>
        </p:spPr>
        <p:style>
          <a:lnRef idx="1">
            <a:schemeClr val="accent1"/>
          </a:lnRef>
          <a:fillRef idx="0">
            <a:schemeClr val="accent1"/>
          </a:fillRef>
          <a:effectRef idx="0">
            <a:schemeClr val="accent1"/>
          </a:effectRef>
          <a:fontRef idx="minor">
            <a:schemeClr val="tx1"/>
          </a:fontRef>
        </p:style>
      </p:cxnSp>
    </p:spTree>
    <p:custDataLst>
      <p:tags r:id="rId1"/>
    </p:custDataLst>
    <p:extLst>
      <p:ext uri="{BB962C8B-B14F-4D97-AF65-F5344CB8AC3E}">
        <p14:creationId xmlns:p14="http://schemas.microsoft.com/office/powerpoint/2010/main" val="371469830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8" fill="hold" grpId="0" nodeType="clickEffect">
                                  <p:stCondLst>
                                    <p:cond delay="0"/>
                                  </p:stCondLst>
                                  <p:childTnLst>
                                    <p:set>
                                      <p:cBhvr>
                                        <p:cTn id="6" dur="1" fill="hold">
                                          <p:stCondLst>
                                            <p:cond delay="0"/>
                                          </p:stCondLst>
                                        </p:cTn>
                                        <p:tgtEl>
                                          <p:spTgt spid="1061"/>
                                        </p:tgtEl>
                                        <p:attrNameLst>
                                          <p:attrName>style.visibility</p:attrName>
                                        </p:attrNameLst>
                                      </p:cBhvr>
                                      <p:to>
                                        <p:strVal val="visible"/>
                                      </p:to>
                                    </p:set>
                                    <p:anim calcmode="lin" valueType="num">
                                      <p:cBhvr additive="base">
                                        <p:cTn id="7" dur="500" fill="hold"/>
                                        <p:tgtEl>
                                          <p:spTgt spid="1061"/>
                                        </p:tgtEl>
                                        <p:attrNameLst>
                                          <p:attrName>ppt_x</p:attrName>
                                        </p:attrNameLst>
                                      </p:cBhvr>
                                      <p:tavLst>
                                        <p:tav tm="0">
                                          <p:val>
                                            <p:strVal val="0-#ppt_w/2"/>
                                          </p:val>
                                        </p:tav>
                                        <p:tav tm="100000">
                                          <p:val>
                                            <p:strVal val="#ppt_x"/>
                                          </p:val>
                                        </p:tav>
                                      </p:tavLst>
                                    </p:anim>
                                    <p:anim calcmode="lin" valueType="num">
                                      <p:cBhvr additive="base">
                                        <p:cTn id="8" dur="500" fill="hold"/>
                                        <p:tgtEl>
                                          <p:spTgt spid="1061"/>
                                        </p:tgtEl>
                                        <p:attrNameLst>
                                          <p:attrName>ppt_y</p:attrName>
                                        </p:attrNameLst>
                                      </p:cBhvr>
                                      <p:tavLst>
                                        <p:tav tm="0">
                                          <p:val>
                                            <p:strVal val="#ppt_y"/>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2" fill="hold" grpId="0" nodeType="clickEffect">
                                  <p:stCondLst>
                                    <p:cond delay="0"/>
                                  </p:stCondLst>
                                  <p:childTnLst>
                                    <p:set>
                                      <p:cBhvr>
                                        <p:cTn id="12" dur="1" fill="hold">
                                          <p:stCondLst>
                                            <p:cond delay="0"/>
                                          </p:stCondLst>
                                        </p:cTn>
                                        <p:tgtEl>
                                          <p:spTgt spid="74"/>
                                        </p:tgtEl>
                                        <p:attrNameLst>
                                          <p:attrName>style.visibility</p:attrName>
                                        </p:attrNameLst>
                                      </p:cBhvr>
                                      <p:to>
                                        <p:strVal val="visible"/>
                                      </p:to>
                                    </p:set>
                                    <p:anim calcmode="lin" valueType="num">
                                      <p:cBhvr additive="base">
                                        <p:cTn id="13" dur="500" fill="hold"/>
                                        <p:tgtEl>
                                          <p:spTgt spid="74"/>
                                        </p:tgtEl>
                                        <p:attrNameLst>
                                          <p:attrName>ppt_x</p:attrName>
                                        </p:attrNameLst>
                                      </p:cBhvr>
                                      <p:tavLst>
                                        <p:tav tm="0">
                                          <p:val>
                                            <p:strVal val="1+#ppt_w/2"/>
                                          </p:val>
                                        </p:tav>
                                        <p:tav tm="100000">
                                          <p:val>
                                            <p:strVal val="#ppt_x"/>
                                          </p:val>
                                        </p:tav>
                                      </p:tavLst>
                                    </p:anim>
                                    <p:anim calcmode="lin" valueType="num">
                                      <p:cBhvr additive="base">
                                        <p:cTn id="14" dur="500" fill="hold"/>
                                        <p:tgtEl>
                                          <p:spTgt spid="74"/>
                                        </p:tgtEl>
                                        <p:attrNameLst>
                                          <p:attrName>ppt_y</p:attrName>
                                        </p:attrNameLst>
                                      </p:cBhvr>
                                      <p:tavLst>
                                        <p:tav tm="0">
                                          <p:val>
                                            <p:strVal val="#ppt_y"/>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8" fill="hold" grpId="0" nodeType="clickEffect">
                                  <p:stCondLst>
                                    <p:cond delay="0"/>
                                  </p:stCondLst>
                                  <p:childTnLst>
                                    <p:set>
                                      <p:cBhvr>
                                        <p:cTn id="18" dur="1" fill="hold">
                                          <p:stCondLst>
                                            <p:cond delay="0"/>
                                          </p:stCondLst>
                                        </p:cTn>
                                        <p:tgtEl>
                                          <p:spTgt spid="75"/>
                                        </p:tgtEl>
                                        <p:attrNameLst>
                                          <p:attrName>style.visibility</p:attrName>
                                        </p:attrNameLst>
                                      </p:cBhvr>
                                      <p:to>
                                        <p:strVal val="visible"/>
                                      </p:to>
                                    </p:set>
                                    <p:anim calcmode="lin" valueType="num">
                                      <p:cBhvr additive="base">
                                        <p:cTn id="19" dur="500" fill="hold"/>
                                        <p:tgtEl>
                                          <p:spTgt spid="75"/>
                                        </p:tgtEl>
                                        <p:attrNameLst>
                                          <p:attrName>ppt_x</p:attrName>
                                        </p:attrNameLst>
                                      </p:cBhvr>
                                      <p:tavLst>
                                        <p:tav tm="0">
                                          <p:val>
                                            <p:strVal val="0-#ppt_w/2"/>
                                          </p:val>
                                        </p:tav>
                                        <p:tav tm="100000">
                                          <p:val>
                                            <p:strVal val="#ppt_x"/>
                                          </p:val>
                                        </p:tav>
                                      </p:tavLst>
                                    </p:anim>
                                    <p:anim calcmode="lin" valueType="num">
                                      <p:cBhvr additive="base">
                                        <p:cTn id="20" dur="500" fill="hold"/>
                                        <p:tgtEl>
                                          <p:spTgt spid="75"/>
                                        </p:tgtEl>
                                        <p:attrNameLst>
                                          <p:attrName>ppt_y</p:attrName>
                                        </p:attrNameLst>
                                      </p:cBhvr>
                                      <p:tavLst>
                                        <p:tav tm="0">
                                          <p:val>
                                            <p:strVal val="#ppt_y"/>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2" fill="hold" grpId="0" nodeType="clickEffect">
                                  <p:stCondLst>
                                    <p:cond delay="0"/>
                                  </p:stCondLst>
                                  <p:childTnLst>
                                    <p:set>
                                      <p:cBhvr>
                                        <p:cTn id="24" dur="1" fill="hold">
                                          <p:stCondLst>
                                            <p:cond delay="0"/>
                                          </p:stCondLst>
                                        </p:cTn>
                                        <p:tgtEl>
                                          <p:spTgt spid="76"/>
                                        </p:tgtEl>
                                        <p:attrNameLst>
                                          <p:attrName>style.visibility</p:attrName>
                                        </p:attrNameLst>
                                      </p:cBhvr>
                                      <p:to>
                                        <p:strVal val="visible"/>
                                      </p:to>
                                    </p:set>
                                    <p:anim calcmode="lin" valueType="num">
                                      <p:cBhvr additive="base">
                                        <p:cTn id="25" dur="500" fill="hold"/>
                                        <p:tgtEl>
                                          <p:spTgt spid="76"/>
                                        </p:tgtEl>
                                        <p:attrNameLst>
                                          <p:attrName>ppt_x</p:attrName>
                                        </p:attrNameLst>
                                      </p:cBhvr>
                                      <p:tavLst>
                                        <p:tav tm="0">
                                          <p:val>
                                            <p:strVal val="1+#ppt_w/2"/>
                                          </p:val>
                                        </p:tav>
                                        <p:tav tm="100000">
                                          <p:val>
                                            <p:strVal val="#ppt_x"/>
                                          </p:val>
                                        </p:tav>
                                      </p:tavLst>
                                    </p:anim>
                                    <p:anim calcmode="lin" valueType="num">
                                      <p:cBhvr additive="base">
                                        <p:cTn id="26" dur="500" fill="hold"/>
                                        <p:tgtEl>
                                          <p:spTgt spid="76"/>
                                        </p:tgtEl>
                                        <p:attrNameLst>
                                          <p:attrName>ppt_y</p:attrName>
                                        </p:attrNameLst>
                                      </p:cBhvr>
                                      <p:tavLst>
                                        <p:tav tm="0">
                                          <p:val>
                                            <p:strVal val="#ppt_y"/>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77"/>
                                        </p:tgtEl>
                                        <p:attrNameLst>
                                          <p:attrName>style.visibility</p:attrName>
                                        </p:attrNameLst>
                                      </p:cBhvr>
                                      <p:to>
                                        <p:strVal val="visible"/>
                                      </p:to>
                                    </p:set>
                                    <p:anim calcmode="lin" valueType="num">
                                      <p:cBhvr additive="base">
                                        <p:cTn id="31" dur="500" fill="hold"/>
                                        <p:tgtEl>
                                          <p:spTgt spid="77"/>
                                        </p:tgtEl>
                                        <p:attrNameLst>
                                          <p:attrName>ppt_x</p:attrName>
                                        </p:attrNameLst>
                                      </p:cBhvr>
                                      <p:tavLst>
                                        <p:tav tm="0">
                                          <p:val>
                                            <p:strVal val="#ppt_x"/>
                                          </p:val>
                                        </p:tav>
                                        <p:tav tm="100000">
                                          <p:val>
                                            <p:strVal val="#ppt_x"/>
                                          </p:val>
                                        </p:tav>
                                      </p:tavLst>
                                    </p:anim>
                                    <p:anim calcmode="lin" valueType="num">
                                      <p:cBhvr additive="base">
                                        <p:cTn id="32" dur="500" fill="hold"/>
                                        <p:tgtEl>
                                          <p:spTgt spid="77"/>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1" presetClass="entr" presetSubtype="0" fill="hold" nodeType="clickEffect">
                                  <p:stCondLst>
                                    <p:cond delay="0"/>
                                  </p:stCondLst>
                                  <p:childTnLst>
                                    <p:set>
                                      <p:cBhvr>
                                        <p:cTn id="36" dur="1" fill="hold">
                                          <p:stCondLst>
                                            <p:cond delay="0"/>
                                          </p:stCondLst>
                                        </p:cTn>
                                        <p:tgtEl>
                                          <p:spTgt spid="1063"/>
                                        </p:tgtEl>
                                        <p:attrNameLst>
                                          <p:attrName>style.visibility</p:attrName>
                                        </p:attrNameLst>
                                      </p:cBhvr>
                                      <p:to>
                                        <p:strVal val="visible"/>
                                      </p:to>
                                    </p:set>
                                  </p:childTnLst>
                                </p:cTn>
                              </p:par>
                              <p:par>
                                <p:cTn id="37" presetID="1" presetClass="entr" presetSubtype="0" fill="hold" nodeType="withEffect">
                                  <p:stCondLst>
                                    <p:cond delay="0"/>
                                  </p:stCondLst>
                                  <p:childTnLst>
                                    <p:set>
                                      <p:cBhvr>
                                        <p:cTn id="38" dur="1" fill="hold">
                                          <p:stCondLst>
                                            <p:cond delay="0"/>
                                          </p:stCondLst>
                                        </p:cTn>
                                        <p:tgtEl>
                                          <p:spTgt spid="100"/>
                                        </p:tgtEl>
                                        <p:attrNameLst>
                                          <p:attrName>style.visibility</p:attrName>
                                        </p:attrNameLst>
                                      </p:cBhvr>
                                      <p:to>
                                        <p:strVal val="visible"/>
                                      </p:to>
                                    </p:set>
                                  </p:childTnLst>
                                </p:cTn>
                              </p:par>
                              <p:par>
                                <p:cTn id="39" presetID="1" presetClass="entr" presetSubtype="0" fill="hold" nodeType="withEffect">
                                  <p:stCondLst>
                                    <p:cond delay="0"/>
                                  </p:stCondLst>
                                  <p:childTnLst>
                                    <p:set>
                                      <p:cBhvr>
                                        <p:cTn id="40" dur="1" fill="hold">
                                          <p:stCondLst>
                                            <p:cond delay="0"/>
                                          </p:stCondLst>
                                        </p:cTn>
                                        <p:tgtEl>
                                          <p:spTgt spid="1078"/>
                                        </p:tgtEl>
                                        <p:attrNameLst>
                                          <p:attrName>style.visibility</p:attrName>
                                        </p:attrNameLst>
                                      </p:cBhvr>
                                      <p:to>
                                        <p:strVal val="visible"/>
                                      </p:to>
                                    </p:set>
                                  </p:childTnLst>
                                </p:cTn>
                              </p:par>
                              <p:par>
                                <p:cTn id="41" presetID="1" presetClass="entr" presetSubtype="0" fill="hold" nodeType="withEffect">
                                  <p:stCondLst>
                                    <p:cond delay="0"/>
                                  </p:stCondLst>
                                  <p:childTnLst>
                                    <p:set>
                                      <p:cBhvr>
                                        <p:cTn id="42" dur="1" fill="hold">
                                          <p:stCondLst>
                                            <p:cond delay="0"/>
                                          </p:stCondLst>
                                        </p:cTn>
                                        <p:tgtEl>
                                          <p:spTgt spid="99"/>
                                        </p:tgtEl>
                                        <p:attrNameLst>
                                          <p:attrName>style.visibility</p:attrName>
                                        </p:attrNameLst>
                                      </p:cBhvr>
                                      <p:to>
                                        <p:strVal val="visible"/>
                                      </p:to>
                                    </p:set>
                                  </p:childTnLst>
                                </p:cTn>
                              </p:par>
                              <p:par>
                                <p:cTn id="43" presetID="1" presetClass="entr" presetSubtype="0" fill="hold" nodeType="withEffect">
                                  <p:stCondLst>
                                    <p:cond delay="0"/>
                                  </p:stCondLst>
                                  <p:childTnLst>
                                    <p:set>
                                      <p:cBhvr>
                                        <p:cTn id="44" dur="1" fill="hold">
                                          <p:stCondLst>
                                            <p:cond delay="0"/>
                                          </p:stCondLst>
                                        </p:cTn>
                                        <p:tgtEl>
                                          <p:spTgt spid="85"/>
                                        </p:tgtEl>
                                        <p:attrNameLst>
                                          <p:attrName>style.visibility</p:attrName>
                                        </p:attrNameLst>
                                      </p:cBhvr>
                                      <p:to>
                                        <p:strVal val="visible"/>
                                      </p:to>
                                    </p:set>
                                  </p:childTnLst>
                                </p:cTn>
                              </p:par>
                              <p:par>
                                <p:cTn id="45" presetID="1" presetClass="entr" presetSubtype="0" fill="hold" nodeType="withEffect">
                                  <p:stCondLst>
                                    <p:cond delay="0"/>
                                  </p:stCondLst>
                                  <p:childTnLst>
                                    <p:set>
                                      <p:cBhvr>
                                        <p:cTn id="46" dur="1" fill="hold">
                                          <p:stCondLst>
                                            <p:cond delay="0"/>
                                          </p:stCondLst>
                                        </p:cTn>
                                        <p:tgtEl>
                                          <p:spTgt spid="104"/>
                                        </p:tgtEl>
                                        <p:attrNameLst>
                                          <p:attrName>style.visibility</p:attrName>
                                        </p:attrNameLst>
                                      </p:cBhvr>
                                      <p:to>
                                        <p:strVal val="visible"/>
                                      </p:to>
                                    </p:set>
                                  </p:childTnLst>
                                </p:cTn>
                              </p:par>
                              <p:par>
                                <p:cTn id="47" presetID="1" presetClass="entr" presetSubtype="0" fill="hold" nodeType="withEffect">
                                  <p:stCondLst>
                                    <p:cond delay="0"/>
                                  </p:stCondLst>
                                  <p:childTnLst>
                                    <p:set>
                                      <p:cBhvr>
                                        <p:cTn id="48" dur="1" fill="hold">
                                          <p:stCondLst>
                                            <p:cond delay="0"/>
                                          </p:stCondLst>
                                        </p:cTn>
                                        <p:tgtEl>
                                          <p:spTgt spid="80"/>
                                        </p:tgtEl>
                                        <p:attrNameLst>
                                          <p:attrName>style.visibility</p:attrName>
                                        </p:attrNameLst>
                                      </p:cBhvr>
                                      <p:to>
                                        <p:strVal val="visible"/>
                                      </p:to>
                                    </p:set>
                                  </p:childTnLst>
                                </p:cTn>
                              </p:par>
                              <p:par>
                                <p:cTn id="49" presetID="1" presetClass="entr" presetSubtype="0" fill="hold" nodeType="withEffect">
                                  <p:stCondLst>
                                    <p:cond delay="0"/>
                                  </p:stCondLst>
                                  <p:childTnLst>
                                    <p:set>
                                      <p:cBhvr>
                                        <p:cTn id="50" dur="1" fill="hold">
                                          <p:stCondLst>
                                            <p:cond delay="0"/>
                                          </p:stCondLst>
                                        </p:cTn>
                                        <p:tgtEl>
                                          <p:spTgt spid="31"/>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61" grpId="0" animBg="1"/>
      <p:bldP spid="74" grpId="0" animBg="1"/>
      <p:bldP spid="75" grpId="0" animBg="1"/>
      <p:bldP spid="76" grpId="0" animBg="1"/>
      <p:bldP spid="77" grpId="0" animBg="1"/>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26423" y="105612"/>
            <a:ext cx="7540008" cy="380247"/>
          </a:xfrm>
        </p:spPr>
        <p:txBody>
          <a:bodyPr>
            <a:normAutofit fontScale="90000"/>
          </a:bodyPr>
          <a:lstStyle/>
          <a:p>
            <a:pPr algn="ctr"/>
            <a:r>
              <a:rPr lang="en-GB" sz="3200" dirty="0"/>
              <a:t>Worked example –  Northern Travel 1</a:t>
            </a:r>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1634657303"/>
              </p:ext>
            </p:extLst>
          </p:nvPr>
        </p:nvGraphicFramePr>
        <p:xfrm>
          <a:off x="325082" y="548680"/>
          <a:ext cx="8493836" cy="5344173"/>
        </p:xfrm>
        <a:graphic>
          <a:graphicData uri="http://schemas.openxmlformats.org/drawingml/2006/table">
            <a:tbl>
              <a:tblPr firstRow="1" bandRow="1">
                <a:tableStyleId>{7DF18680-E054-41AD-8BC1-D1AEF772440D}</a:tableStyleId>
              </a:tblPr>
              <a:tblGrid>
                <a:gridCol w="3569781">
                  <a:extLst>
                    <a:ext uri="{9D8B030D-6E8A-4147-A177-3AD203B41FA5}">
                      <a16:colId xmlns:a16="http://schemas.microsoft.com/office/drawing/2014/main" val="20000"/>
                    </a:ext>
                  </a:extLst>
                </a:gridCol>
                <a:gridCol w="2092777">
                  <a:extLst>
                    <a:ext uri="{9D8B030D-6E8A-4147-A177-3AD203B41FA5}">
                      <a16:colId xmlns:a16="http://schemas.microsoft.com/office/drawing/2014/main" val="20001"/>
                    </a:ext>
                  </a:extLst>
                </a:gridCol>
                <a:gridCol w="2831278">
                  <a:extLst>
                    <a:ext uri="{9D8B030D-6E8A-4147-A177-3AD203B41FA5}">
                      <a16:colId xmlns:a16="http://schemas.microsoft.com/office/drawing/2014/main" val="20002"/>
                    </a:ext>
                  </a:extLst>
                </a:gridCol>
              </a:tblGrid>
              <a:tr h="302638">
                <a:tc gridSpan="3">
                  <a:txBody>
                    <a:bodyPr/>
                    <a:lstStyle/>
                    <a:p>
                      <a:pPr algn="ctr"/>
                      <a:r>
                        <a:rPr lang="en-GB" sz="1400" dirty="0"/>
                        <a:t>Summarised Income Statement</a:t>
                      </a:r>
                    </a:p>
                  </a:txBody>
                  <a:tcPr/>
                </a:tc>
                <a:tc hMerge="1">
                  <a:txBody>
                    <a:bodyPr/>
                    <a:lstStyle/>
                    <a:p>
                      <a:endParaRPr lang="en-GB" dirty="0"/>
                    </a:p>
                  </a:txBody>
                  <a:tcPr/>
                </a:tc>
                <a:tc hMerge="1">
                  <a:txBody>
                    <a:bodyPr/>
                    <a:lstStyle/>
                    <a:p>
                      <a:endParaRPr lang="en-GB" dirty="0"/>
                    </a:p>
                  </a:txBody>
                  <a:tcPr/>
                </a:tc>
                <a:extLst>
                  <a:ext uri="{0D108BD9-81ED-4DB2-BD59-A6C34878D82A}">
                    <a16:rowId xmlns:a16="http://schemas.microsoft.com/office/drawing/2014/main" val="10000"/>
                  </a:ext>
                </a:extLst>
              </a:tr>
              <a:tr h="514484">
                <a:tc>
                  <a:txBody>
                    <a:bodyPr/>
                    <a:lstStyle/>
                    <a:p>
                      <a:endParaRPr lang="en-GB" sz="1400" dirty="0"/>
                    </a:p>
                  </a:txBody>
                  <a:tcPr/>
                </a:tc>
                <a:tc>
                  <a:txBody>
                    <a:bodyPr/>
                    <a:lstStyle/>
                    <a:p>
                      <a:pPr algn="ctr"/>
                      <a:r>
                        <a:rPr lang="en-GB" sz="1400" dirty="0"/>
                        <a:t>2019</a:t>
                      </a:r>
                    </a:p>
                    <a:p>
                      <a:pPr algn="ctr"/>
                      <a:r>
                        <a:rPr lang="en-GB" sz="1400" dirty="0"/>
                        <a:t> £000s</a:t>
                      </a:r>
                      <a:endParaRPr lang="en-GB" sz="1400" dirty="0">
                        <a:latin typeface="Times New Roman" panose="02020603050405020304" pitchFamily="18" charset="0"/>
                        <a:cs typeface="Times New Roman" panose="02020603050405020304" pitchFamily="18" charset="0"/>
                      </a:endParaRPr>
                    </a:p>
                  </a:txBody>
                  <a:tcPr/>
                </a:tc>
                <a:tc>
                  <a:txBody>
                    <a:bodyPr/>
                    <a:lstStyle/>
                    <a:p>
                      <a:pPr algn="ctr"/>
                      <a:r>
                        <a:rPr lang="en-GB" sz="1400" dirty="0"/>
                        <a:t>2018</a:t>
                      </a:r>
                    </a:p>
                    <a:p>
                      <a:pPr algn="ctr"/>
                      <a:r>
                        <a:rPr lang="en-GB" sz="1400" dirty="0"/>
                        <a:t>£000s</a:t>
                      </a:r>
                      <a:endParaRPr lang="en-GB" sz="1400" dirty="0">
                        <a:latin typeface="Times New Roman" panose="02020603050405020304" pitchFamily="18" charset="0"/>
                        <a:cs typeface="Times New Roman" panose="02020603050405020304" pitchFamily="18" charset="0"/>
                      </a:endParaRPr>
                    </a:p>
                  </a:txBody>
                  <a:tcPr/>
                </a:tc>
                <a:extLst>
                  <a:ext uri="{0D108BD9-81ED-4DB2-BD59-A6C34878D82A}">
                    <a16:rowId xmlns:a16="http://schemas.microsoft.com/office/drawing/2014/main" val="10001"/>
                  </a:ext>
                </a:extLst>
              </a:tr>
              <a:tr h="302638">
                <a:tc>
                  <a:txBody>
                    <a:bodyPr/>
                    <a:lstStyle/>
                    <a:p>
                      <a:r>
                        <a:rPr lang="en-GB" sz="1400" dirty="0"/>
                        <a:t>Sales revenue ( 80% credit, 20% cash)</a:t>
                      </a:r>
                      <a:endParaRPr lang="en-GB" sz="1400" dirty="0">
                        <a:latin typeface="Times New Roman" panose="02020603050405020304" pitchFamily="18" charset="0"/>
                        <a:cs typeface="Times New Roman" panose="02020603050405020304" pitchFamily="18" charset="0"/>
                      </a:endParaRPr>
                    </a:p>
                  </a:txBody>
                  <a:tcPr/>
                </a:tc>
                <a:tc>
                  <a:txBody>
                    <a:bodyPr/>
                    <a:lstStyle/>
                    <a:p>
                      <a:pPr algn="r">
                        <a:lnSpc>
                          <a:spcPct val="115000"/>
                        </a:lnSpc>
                        <a:spcAft>
                          <a:spcPts val="0"/>
                        </a:spcAft>
                      </a:pPr>
                      <a:r>
                        <a:rPr lang="en-GB" sz="1400" dirty="0">
                          <a:effectLst/>
                        </a:rPr>
                        <a:t>300,000</a:t>
                      </a:r>
                      <a:endParaRPr lang="en-GB" sz="1400" dirty="0">
                        <a:effectLst/>
                        <a:latin typeface="Times New Roman" panose="02020603050405020304" pitchFamily="18" charset="0"/>
                        <a:ea typeface="Calibri"/>
                        <a:cs typeface="Times New Roman" panose="02020603050405020304" pitchFamily="18" charset="0"/>
                      </a:endParaRPr>
                    </a:p>
                  </a:txBody>
                  <a:tcPr marL="68580" marR="68580" marT="0" marB="0"/>
                </a:tc>
                <a:tc>
                  <a:txBody>
                    <a:bodyPr/>
                    <a:lstStyle/>
                    <a:p>
                      <a:pPr algn="r">
                        <a:lnSpc>
                          <a:spcPct val="115000"/>
                        </a:lnSpc>
                        <a:spcAft>
                          <a:spcPts val="0"/>
                        </a:spcAft>
                      </a:pPr>
                      <a:r>
                        <a:rPr lang="en-GB" sz="1400" dirty="0">
                          <a:effectLst/>
                        </a:rPr>
                        <a:t>250,000</a:t>
                      </a:r>
                      <a:endParaRPr lang="en-GB" sz="1400" dirty="0">
                        <a:effectLst/>
                        <a:latin typeface="Times New Roman" panose="02020603050405020304" pitchFamily="18" charset="0"/>
                        <a:ea typeface="Calibri"/>
                        <a:cs typeface="Times New Roman" panose="02020603050405020304" pitchFamily="18" charset="0"/>
                      </a:endParaRPr>
                    </a:p>
                  </a:txBody>
                  <a:tcPr marL="68580" marR="68580" marT="0" marB="0"/>
                </a:tc>
                <a:extLst>
                  <a:ext uri="{0D108BD9-81ED-4DB2-BD59-A6C34878D82A}">
                    <a16:rowId xmlns:a16="http://schemas.microsoft.com/office/drawing/2014/main" val="10002"/>
                  </a:ext>
                </a:extLst>
              </a:tr>
              <a:tr h="302638">
                <a:tc>
                  <a:txBody>
                    <a:bodyPr/>
                    <a:lstStyle/>
                    <a:p>
                      <a:r>
                        <a:rPr lang="en-GB" sz="1400" dirty="0"/>
                        <a:t>Cost of sales</a:t>
                      </a:r>
                      <a:endParaRPr lang="en-GB" sz="1400" dirty="0">
                        <a:latin typeface="Times New Roman" panose="02020603050405020304" pitchFamily="18" charset="0"/>
                        <a:cs typeface="Times New Roman" panose="02020603050405020304" pitchFamily="18" charset="0"/>
                      </a:endParaRPr>
                    </a:p>
                  </a:txBody>
                  <a:tcPr/>
                </a:tc>
                <a:tc>
                  <a:txBody>
                    <a:bodyPr/>
                    <a:lstStyle/>
                    <a:p>
                      <a:pPr algn="r">
                        <a:lnSpc>
                          <a:spcPct val="115000"/>
                        </a:lnSpc>
                        <a:spcAft>
                          <a:spcPts val="0"/>
                        </a:spcAft>
                      </a:pPr>
                      <a:r>
                        <a:rPr lang="en-GB" sz="1400" u="sng" dirty="0">
                          <a:effectLst/>
                        </a:rPr>
                        <a:t>204,000</a:t>
                      </a:r>
                      <a:endParaRPr lang="en-GB" sz="1400" u="sng" dirty="0">
                        <a:effectLst/>
                        <a:latin typeface="Times New Roman" panose="02020603050405020304" pitchFamily="18" charset="0"/>
                        <a:ea typeface="Calibri"/>
                        <a:cs typeface="Times New Roman" panose="02020603050405020304" pitchFamily="18" charset="0"/>
                      </a:endParaRPr>
                    </a:p>
                  </a:txBody>
                  <a:tcPr marL="68580" marR="68580" marT="0" marB="0"/>
                </a:tc>
                <a:tc>
                  <a:txBody>
                    <a:bodyPr/>
                    <a:lstStyle/>
                    <a:p>
                      <a:pPr algn="r">
                        <a:lnSpc>
                          <a:spcPct val="115000"/>
                        </a:lnSpc>
                        <a:spcAft>
                          <a:spcPts val="0"/>
                        </a:spcAft>
                      </a:pPr>
                      <a:r>
                        <a:rPr lang="en-GB" sz="1400" u="sng" dirty="0">
                          <a:effectLst/>
                        </a:rPr>
                        <a:t>175,000</a:t>
                      </a:r>
                      <a:endParaRPr lang="en-GB" sz="1400" u="sng" dirty="0">
                        <a:effectLst/>
                        <a:latin typeface="Times New Roman" panose="02020603050405020304" pitchFamily="18" charset="0"/>
                        <a:ea typeface="Calibri"/>
                        <a:cs typeface="Times New Roman" panose="02020603050405020304" pitchFamily="18" charset="0"/>
                      </a:endParaRPr>
                    </a:p>
                  </a:txBody>
                  <a:tcPr marL="68580" marR="68580" marT="0" marB="0"/>
                </a:tc>
                <a:extLst>
                  <a:ext uri="{0D108BD9-81ED-4DB2-BD59-A6C34878D82A}">
                    <a16:rowId xmlns:a16="http://schemas.microsoft.com/office/drawing/2014/main" val="10003"/>
                  </a:ext>
                </a:extLst>
              </a:tr>
              <a:tr h="302638">
                <a:tc>
                  <a:txBody>
                    <a:bodyPr/>
                    <a:lstStyle/>
                    <a:p>
                      <a:r>
                        <a:rPr lang="en-GB" sz="1400" dirty="0"/>
                        <a:t>Gross profit</a:t>
                      </a:r>
                      <a:endParaRPr lang="en-GB" sz="1400" dirty="0">
                        <a:latin typeface="Times New Roman" panose="02020603050405020304" pitchFamily="18" charset="0"/>
                        <a:cs typeface="Times New Roman" panose="02020603050405020304" pitchFamily="18" charset="0"/>
                      </a:endParaRPr>
                    </a:p>
                  </a:txBody>
                  <a:tcPr/>
                </a:tc>
                <a:tc>
                  <a:txBody>
                    <a:bodyPr/>
                    <a:lstStyle/>
                    <a:p>
                      <a:pPr algn="r">
                        <a:lnSpc>
                          <a:spcPct val="115000"/>
                        </a:lnSpc>
                        <a:spcAft>
                          <a:spcPts val="0"/>
                        </a:spcAft>
                      </a:pPr>
                      <a:r>
                        <a:rPr lang="en-GB" sz="1400" dirty="0">
                          <a:effectLst/>
                        </a:rPr>
                        <a:t>96,000</a:t>
                      </a:r>
                      <a:endParaRPr lang="en-GB" sz="1400" dirty="0">
                        <a:effectLst/>
                        <a:latin typeface="Times New Roman" panose="02020603050405020304" pitchFamily="18" charset="0"/>
                        <a:ea typeface="Calibri"/>
                        <a:cs typeface="Times New Roman" panose="02020603050405020304" pitchFamily="18" charset="0"/>
                      </a:endParaRPr>
                    </a:p>
                  </a:txBody>
                  <a:tcPr marL="68580" marR="68580" marT="0" marB="0"/>
                </a:tc>
                <a:tc>
                  <a:txBody>
                    <a:bodyPr/>
                    <a:lstStyle/>
                    <a:p>
                      <a:pPr algn="r">
                        <a:lnSpc>
                          <a:spcPct val="115000"/>
                        </a:lnSpc>
                        <a:spcAft>
                          <a:spcPts val="0"/>
                        </a:spcAft>
                      </a:pPr>
                      <a:r>
                        <a:rPr lang="en-GB" sz="1400" dirty="0">
                          <a:effectLst/>
                        </a:rPr>
                        <a:t>75,000</a:t>
                      </a:r>
                      <a:endParaRPr lang="en-GB" sz="1400" dirty="0">
                        <a:effectLst/>
                        <a:latin typeface="Times New Roman" panose="02020603050405020304" pitchFamily="18" charset="0"/>
                        <a:ea typeface="Calibri"/>
                        <a:cs typeface="Times New Roman" panose="02020603050405020304" pitchFamily="18" charset="0"/>
                      </a:endParaRPr>
                    </a:p>
                  </a:txBody>
                  <a:tcPr marL="68580" marR="68580" marT="0" marB="0"/>
                </a:tc>
                <a:extLst>
                  <a:ext uri="{0D108BD9-81ED-4DB2-BD59-A6C34878D82A}">
                    <a16:rowId xmlns:a16="http://schemas.microsoft.com/office/drawing/2014/main" val="10004"/>
                  </a:ext>
                </a:extLst>
              </a:tr>
              <a:tr h="302638">
                <a:tc>
                  <a:txBody>
                    <a:bodyPr/>
                    <a:lstStyle/>
                    <a:p>
                      <a:r>
                        <a:rPr lang="en-GB" sz="1400" dirty="0"/>
                        <a:t>Operating costs</a:t>
                      </a:r>
                      <a:endParaRPr lang="en-GB" sz="1400" dirty="0">
                        <a:latin typeface="Times New Roman" panose="02020603050405020304" pitchFamily="18" charset="0"/>
                        <a:cs typeface="Times New Roman" panose="02020603050405020304" pitchFamily="18" charset="0"/>
                      </a:endParaRPr>
                    </a:p>
                  </a:txBody>
                  <a:tcPr/>
                </a:tc>
                <a:tc>
                  <a:txBody>
                    <a:bodyPr/>
                    <a:lstStyle/>
                    <a:p>
                      <a:pPr algn="r">
                        <a:lnSpc>
                          <a:spcPct val="115000"/>
                        </a:lnSpc>
                        <a:spcAft>
                          <a:spcPts val="0"/>
                        </a:spcAft>
                      </a:pPr>
                      <a:r>
                        <a:rPr lang="en-GB" sz="1400" u="sng" dirty="0">
                          <a:effectLst/>
                        </a:rPr>
                        <a:t>67,450</a:t>
                      </a:r>
                      <a:endParaRPr lang="en-GB" sz="1400" u="sng" dirty="0">
                        <a:effectLst/>
                        <a:latin typeface="Times New Roman" panose="02020603050405020304" pitchFamily="18" charset="0"/>
                        <a:ea typeface="Calibri"/>
                        <a:cs typeface="Times New Roman" panose="02020603050405020304" pitchFamily="18" charset="0"/>
                      </a:endParaRPr>
                    </a:p>
                  </a:txBody>
                  <a:tcPr marL="68580" marR="68580" marT="0" marB="0"/>
                </a:tc>
                <a:tc>
                  <a:txBody>
                    <a:bodyPr/>
                    <a:lstStyle/>
                    <a:p>
                      <a:pPr algn="r">
                        <a:lnSpc>
                          <a:spcPct val="115000"/>
                        </a:lnSpc>
                        <a:spcAft>
                          <a:spcPts val="0"/>
                        </a:spcAft>
                      </a:pPr>
                      <a:r>
                        <a:rPr lang="en-GB" sz="1400" u="sng" dirty="0">
                          <a:effectLst/>
                        </a:rPr>
                        <a:t>38,500</a:t>
                      </a:r>
                      <a:endParaRPr lang="en-GB" sz="1400" u="sng" dirty="0">
                        <a:effectLst/>
                        <a:latin typeface="Times New Roman" panose="02020603050405020304" pitchFamily="18" charset="0"/>
                        <a:ea typeface="Calibri"/>
                        <a:cs typeface="Times New Roman" panose="02020603050405020304" pitchFamily="18" charset="0"/>
                      </a:endParaRPr>
                    </a:p>
                  </a:txBody>
                  <a:tcPr marL="68580" marR="68580" marT="0" marB="0"/>
                </a:tc>
                <a:extLst>
                  <a:ext uri="{0D108BD9-81ED-4DB2-BD59-A6C34878D82A}">
                    <a16:rowId xmlns:a16="http://schemas.microsoft.com/office/drawing/2014/main" val="10005"/>
                  </a:ext>
                </a:extLst>
              </a:tr>
              <a:tr h="302638">
                <a:tc>
                  <a:txBody>
                    <a:bodyPr/>
                    <a:lstStyle/>
                    <a:p>
                      <a:r>
                        <a:rPr lang="en-GB" sz="1400" dirty="0"/>
                        <a:t>Operating profit</a:t>
                      </a:r>
                      <a:endParaRPr lang="en-GB" sz="1400" dirty="0">
                        <a:latin typeface="Times New Roman" panose="02020603050405020304" pitchFamily="18" charset="0"/>
                        <a:cs typeface="Times New Roman" panose="02020603050405020304" pitchFamily="18" charset="0"/>
                      </a:endParaRPr>
                    </a:p>
                  </a:txBody>
                  <a:tcPr/>
                </a:tc>
                <a:tc>
                  <a:txBody>
                    <a:bodyPr/>
                    <a:lstStyle/>
                    <a:p>
                      <a:pPr algn="r">
                        <a:lnSpc>
                          <a:spcPct val="115000"/>
                        </a:lnSpc>
                        <a:spcAft>
                          <a:spcPts val="0"/>
                        </a:spcAft>
                      </a:pPr>
                      <a:r>
                        <a:rPr lang="en-GB" sz="1400" dirty="0">
                          <a:effectLst/>
                        </a:rPr>
                        <a:t>28,550</a:t>
                      </a:r>
                      <a:endParaRPr lang="en-GB" sz="1400" dirty="0">
                        <a:effectLst/>
                        <a:latin typeface="Times New Roman" panose="02020603050405020304" pitchFamily="18" charset="0"/>
                        <a:ea typeface="Calibri"/>
                        <a:cs typeface="Times New Roman" panose="02020603050405020304" pitchFamily="18" charset="0"/>
                      </a:endParaRPr>
                    </a:p>
                  </a:txBody>
                  <a:tcPr marL="68580" marR="68580" marT="0" marB="0"/>
                </a:tc>
                <a:tc>
                  <a:txBody>
                    <a:bodyPr/>
                    <a:lstStyle/>
                    <a:p>
                      <a:pPr algn="r">
                        <a:lnSpc>
                          <a:spcPct val="115000"/>
                        </a:lnSpc>
                        <a:spcAft>
                          <a:spcPts val="0"/>
                        </a:spcAft>
                      </a:pPr>
                      <a:r>
                        <a:rPr lang="en-GB" sz="1400" dirty="0">
                          <a:effectLst/>
                        </a:rPr>
                        <a:t>36,500</a:t>
                      </a:r>
                      <a:endParaRPr lang="en-GB" sz="1400" dirty="0">
                        <a:effectLst/>
                        <a:latin typeface="Times New Roman" panose="02020603050405020304" pitchFamily="18" charset="0"/>
                        <a:ea typeface="Calibri"/>
                        <a:cs typeface="Times New Roman" panose="02020603050405020304" pitchFamily="18" charset="0"/>
                      </a:endParaRPr>
                    </a:p>
                  </a:txBody>
                  <a:tcPr marL="68580" marR="68580" marT="0" marB="0"/>
                </a:tc>
                <a:extLst>
                  <a:ext uri="{0D108BD9-81ED-4DB2-BD59-A6C34878D82A}">
                    <a16:rowId xmlns:a16="http://schemas.microsoft.com/office/drawing/2014/main" val="10006"/>
                  </a:ext>
                </a:extLst>
              </a:tr>
              <a:tr h="289969">
                <a:tc>
                  <a:txBody>
                    <a:bodyPr/>
                    <a:lstStyle/>
                    <a:p>
                      <a:pPr>
                        <a:lnSpc>
                          <a:spcPct val="115000"/>
                        </a:lnSpc>
                        <a:spcAft>
                          <a:spcPts val="0"/>
                        </a:spcAft>
                      </a:pPr>
                      <a:r>
                        <a:rPr lang="en-GB" sz="1400" dirty="0">
                          <a:effectLst/>
                        </a:rPr>
                        <a:t>Other income</a:t>
                      </a:r>
                      <a:endParaRPr lang="en-GB" sz="1400" dirty="0">
                        <a:effectLst/>
                        <a:latin typeface="Times New Roman" panose="02020603050405020304" pitchFamily="18" charset="0"/>
                        <a:ea typeface="Calibri"/>
                        <a:cs typeface="Times New Roman" panose="02020603050405020304" pitchFamily="18" charset="0"/>
                      </a:endParaRPr>
                    </a:p>
                  </a:txBody>
                  <a:tcPr marL="68580" marR="68580" marT="0" marB="0"/>
                </a:tc>
                <a:tc>
                  <a:txBody>
                    <a:bodyPr/>
                    <a:lstStyle/>
                    <a:p>
                      <a:pPr algn="r">
                        <a:lnSpc>
                          <a:spcPct val="115000"/>
                        </a:lnSpc>
                        <a:spcAft>
                          <a:spcPts val="0"/>
                        </a:spcAft>
                      </a:pPr>
                      <a:r>
                        <a:rPr lang="en-GB" sz="1400" u="sng" dirty="0">
                          <a:effectLst/>
                        </a:rPr>
                        <a:t>3,450</a:t>
                      </a:r>
                      <a:endParaRPr lang="en-GB" sz="1400" u="sng" dirty="0">
                        <a:effectLst/>
                        <a:latin typeface="Times New Roman" panose="02020603050405020304" pitchFamily="18" charset="0"/>
                        <a:ea typeface="Calibri"/>
                        <a:cs typeface="Times New Roman" panose="02020603050405020304" pitchFamily="18" charset="0"/>
                      </a:endParaRPr>
                    </a:p>
                  </a:txBody>
                  <a:tcPr marL="68580" marR="68580" marT="0" marB="0"/>
                </a:tc>
                <a:tc>
                  <a:txBody>
                    <a:bodyPr/>
                    <a:lstStyle/>
                    <a:p>
                      <a:pPr algn="r">
                        <a:lnSpc>
                          <a:spcPct val="115000"/>
                        </a:lnSpc>
                        <a:spcAft>
                          <a:spcPts val="0"/>
                        </a:spcAft>
                      </a:pPr>
                      <a:r>
                        <a:rPr lang="en-GB" sz="1400" u="sng" dirty="0">
                          <a:effectLst/>
                        </a:rPr>
                        <a:t>3,500</a:t>
                      </a:r>
                      <a:endParaRPr lang="en-GB" sz="1400" u="sng" dirty="0">
                        <a:effectLst/>
                        <a:latin typeface="Times New Roman" panose="02020603050405020304" pitchFamily="18" charset="0"/>
                        <a:ea typeface="Calibri"/>
                        <a:cs typeface="Times New Roman" panose="02020603050405020304" pitchFamily="18" charset="0"/>
                      </a:endParaRPr>
                    </a:p>
                  </a:txBody>
                  <a:tcPr marL="68580" marR="68580" marT="0" marB="0"/>
                </a:tc>
                <a:extLst>
                  <a:ext uri="{0D108BD9-81ED-4DB2-BD59-A6C34878D82A}">
                    <a16:rowId xmlns:a16="http://schemas.microsoft.com/office/drawing/2014/main" val="10007"/>
                  </a:ext>
                </a:extLst>
              </a:tr>
              <a:tr h="298506">
                <a:tc>
                  <a:txBody>
                    <a:bodyPr/>
                    <a:lstStyle/>
                    <a:p>
                      <a:endParaRPr lang="en-GB" sz="1400" dirty="0">
                        <a:latin typeface="Times New Roman" panose="02020603050405020304" pitchFamily="18" charset="0"/>
                        <a:cs typeface="Times New Roman" panose="02020603050405020304" pitchFamily="18" charset="0"/>
                      </a:endParaRPr>
                    </a:p>
                  </a:txBody>
                  <a:tcPr marL="68580" marR="68580" marT="0" marB="0"/>
                </a:tc>
                <a:tc>
                  <a:txBody>
                    <a:bodyPr/>
                    <a:lstStyle/>
                    <a:p>
                      <a:pPr algn="r"/>
                      <a:r>
                        <a:rPr lang="en-GB" sz="1400" dirty="0"/>
                        <a:t>32,000</a:t>
                      </a:r>
                      <a:endParaRPr lang="en-GB" sz="1400" dirty="0">
                        <a:latin typeface="Times New Roman" panose="02020603050405020304" pitchFamily="18" charset="0"/>
                        <a:cs typeface="Times New Roman" panose="02020603050405020304" pitchFamily="18" charset="0"/>
                      </a:endParaRPr>
                    </a:p>
                  </a:txBody>
                  <a:tcPr marL="68580" marR="68580" marT="0" marB="0"/>
                </a:tc>
                <a:tc>
                  <a:txBody>
                    <a:bodyPr/>
                    <a:lstStyle/>
                    <a:p>
                      <a:pPr algn="r"/>
                      <a:r>
                        <a:rPr lang="en-GB" sz="1400" dirty="0"/>
                        <a:t>40,000</a:t>
                      </a:r>
                      <a:endParaRPr lang="en-GB" sz="1400" dirty="0">
                        <a:latin typeface="Times New Roman" panose="02020603050405020304" pitchFamily="18" charset="0"/>
                        <a:cs typeface="Times New Roman" panose="02020603050405020304" pitchFamily="18" charset="0"/>
                      </a:endParaRPr>
                    </a:p>
                  </a:txBody>
                  <a:tcPr marL="68580" marR="68580" marT="0" marB="0"/>
                </a:tc>
                <a:extLst>
                  <a:ext uri="{0D108BD9-81ED-4DB2-BD59-A6C34878D82A}">
                    <a16:rowId xmlns:a16="http://schemas.microsoft.com/office/drawing/2014/main" val="10008"/>
                  </a:ext>
                </a:extLst>
              </a:tr>
              <a:tr h="289969">
                <a:tc>
                  <a:txBody>
                    <a:bodyPr/>
                    <a:lstStyle/>
                    <a:p>
                      <a:pPr marL="0" marR="0" indent="0" algn="l" defTabSz="914400" rtl="0" eaLnBrk="1" fontAlgn="auto" latinLnBrk="0" hangingPunct="1">
                        <a:lnSpc>
                          <a:spcPct val="115000"/>
                        </a:lnSpc>
                        <a:spcBef>
                          <a:spcPts val="0"/>
                        </a:spcBef>
                        <a:spcAft>
                          <a:spcPts val="0"/>
                        </a:spcAft>
                        <a:buClrTx/>
                        <a:buSzTx/>
                        <a:buFontTx/>
                        <a:buNone/>
                        <a:tabLst/>
                        <a:defRPr/>
                      </a:pPr>
                      <a:r>
                        <a:rPr lang="en-GB" sz="1400" dirty="0">
                          <a:effectLst/>
                        </a:rPr>
                        <a:t> Finance costs</a:t>
                      </a:r>
                      <a:endParaRPr lang="en-GB" sz="1400" dirty="0">
                        <a:effectLst/>
                        <a:latin typeface="Times New Roman" panose="02020603050405020304" pitchFamily="18" charset="0"/>
                        <a:ea typeface="Calibri"/>
                        <a:cs typeface="Times New Roman" panose="02020603050405020304" pitchFamily="18" charset="0"/>
                      </a:endParaRPr>
                    </a:p>
                  </a:txBody>
                  <a:tcPr marL="68580" marR="68580" marT="0" marB="0"/>
                </a:tc>
                <a:tc>
                  <a:txBody>
                    <a:bodyPr/>
                    <a:lstStyle/>
                    <a:p>
                      <a:pPr marL="0" marR="0" indent="0" algn="r" defTabSz="914400" rtl="0" eaLnBrk="1" fontAlgn="auto" latinLnBrk="0" hangingPunct="1">
                        <a:lnSpc>
                          <a:spcPct val="115000"/>
                        </a:lnSpc>
                        <a:spcBef>
                          <a:spcPts val="0"/>
                        </a:spcBef>
                        <a:spcAft>
                          <a:spcPts val="0"/>
                        </a:spcAft>
                        <a:buClrTx/>
                        <a:buSzTx/>
                        <a:buFontTx/>
                        <a:buNone/>
                        <a:tabLst/>
                        <a:defRPr/>
                      </a:pPr>
                      <a:r>
                        <a:rPr lang="en-GB" sz="1400" u="sng" dirty="0">
                          <a:effectLst/>
                        </a:rPr>
                        <a:t>15,000 </a:t>
                      </a:r>
                      <a:endParaRPr lang="en-GB" sz="1400" u="sng" dirty="0">
                        <a:effectLst/>
                        <a:latin typeface="Times New Roman" panose="02020603050405020304" pitchFamily="18" charset="0"/>
                        <a:ea typeface="Calibri"/>
                        <a:cs typeface="Times New Roman" panose="02020603050405020304" pitchFamily="18" charset="0"/>
                      </a:endParaRPr>
                    </a:p>
                  </a:txBody>
                  <a:tcPr marL="68580" marR="68580" marT="0" marB="0"/>
                </a:tc>
                <a:tc>
                  <a:txBody>
                    <a:bodyPr/>
                    <a:lstStyle/>
                    <a:p>
                      <a:pPr marL="0" marR="0" indent="0" algn="r" defTabSz="914400" rtl="0" eaLnBrk="1" fontAlgn="auto" latinLnBrk="0" hangingPunct="1">
                        <a:lnSpc>
                          <a:spcPct val="115000"/>
                        </a:lnSpc>
                        <a:spcBef>
                          <a:spcPts val="0"/>
                        </a:spcBef>
                        <a:spcAft>
                          <a:spcPts val="0"/>
                        </a:spcAft>
                        <a:buClrTx/>
                        <a:buSzTx/>
                        <a:buFontTx/>
                        <a:buNone/>
                        <a:tabLst/>
                        <a:defRPr/>
                      </a:pPr>
                      <a:r>
                        <a:rPr lang="en-GB" sz="1400" u="sng" dirty="0">
                          <a:effectLst/>
                        </a:rPr>
                        <a:t>10,000 </a:t>
                      </a:r>
                      <a:endParaRPr lang="en-GB" sz="1400" u="sng" dirty="0">
                        <a:effectLst/>
                        <a:latin typeface="Times New Roman" panose="02020603050405020304" pitchFamily="18" charset="0"/>
                        <a:ea typeface="Calibri"/>
                        <a:cs typeface="Times New Roman" panose="02020603050405020304" pitchFamily="18" charset="0"/>
                      </a:endParaRPr>
                    </a:p>
                  </a:txBody>
                  <a:tcPr marL="68580" marR="68580" marT="0" marB="0"/>
                </a:tc>
                <a:extLst>
                  <a:ext uri="{0D108BD9-81ED-4DB2-BD59-A6C34878D82A}">
                    <a16:rowId xmlns:a16="http://schemas.microsoft.com/office/drawing/2014/main" val="10009"/>
                  </a:ext>
                </a:extLst>
              </a:tr>
              <a:tr h="289969">
                <a:tc>
                  <a:txBody>
                    <a:bodyPr/>
                    <a:lstStyle/>
                    <a:p>
                      <a:pPr>
                        <a:lnSpc>
                          <a:spcPct val="115000"/>
                        </a:lnSpc>
                        <a:spcAft>
                          <a:spcPts val="0"/>
                        </a:spcAft>
                      </a:pPr>
                      <a:r>
                        <a:rPr lang="en-GB" sz="1400" dirty="0">
                          <a:effectLst/>
                        </a:rPr>
                        <a:t> Profit before taxation</a:t>
                      </a:r>
                      <a:endParaRPr lang="en-GB" sz="1400" dirty="0">
                        <a:effectLst/>
                        <a:latin typeface="Times New Roman" panose="02020603050405020304" pitchFamily="18" charset="0"/>
                        <a:ea typeface="Calibri"/>
                        <a:cs typeface="Times New Roman" panose="02020603050405020304" pitchFamily="18" charset="0"/>
                      </a:endParaRPr>
                    </a:p>
                  </a:txBody>
                  <a:tcPr marL="68580" marR="68580" marT="0" marB="0"/>
                </a:tc>
                <a:tc>
                  <a:txBody>
                    <a:bodyPr/>
                    <a:lstStyle/>
                    <a:p>
                      <a:pPr algn="r">
                        <a:lnSpc>
                          <a:spcPct val="115000"/>
                        </a:lnSpc>
                        <a:spcAft>
                          <a:spcPts val="0"/>
                        </a:spcAft>
                      </a:pPr>
                      <a:r>
                        <a:rPr lang="en-GB" sz="1400" dirty="0">
                          <a:effectLst/>
                        </a:rPr>
                        <a:t>17,000 </a:t>
                      </a:r>
                      <a:endParaRPr lang="en-GB" sz="1400" dirty="0">
                        <a:effectLst/>
                        <a:latin typeface="Times New Roman" panose="02020603050405020304" pitchFamily="18" charset="0"/>
                        <a:ea typeface="Calibri"/>
                        <a:cs typeface="Times New Roman" panose="02020603050405020304" pitchFamily="18" charset="0"/>
                      </a:endParaRPr>
                    </a:p>
                  </a:txBody>
                  <a:tcPr marL="68580" marR="68580" marT="0" marB="0"/>
                </a:tc>
                <a:tc>
                  <a:txBody>
                    <a:bodyPr/>
                    <a:lstStyle/>
                    <a:p>
                      <a:pPr algn="r">
                        <a:lnSpc>
                          <a:spcPct val="115000"/>
                        </a:lnSpc>
                        <a:spcAft>
                          <a:spcPts val="0"/>
                        </a:spcAft>
                      </a:pPr>
                      <a:r>
                        <a:rPr lang="en-GB" sz="1400" dirty="0">
                          <a:effectLst/>
                        </a:rPr>
                        <a:t>30,000 </a:t>
                      </a:r>
                      <a:endParaRPr lang="en-GB" sz="1400" dirty="0">
                        <a:effectLst/>
                        <a:latin typeface="Times New Roman" panose="02020603050405020304" pitchFamily="18" charset="0"/>
                        <a:ea typeface="Calibri"/>
                        <a:cs typeface="Times New Roman" panose="02020603050405020304" pitchFamily="18" charset="0"/>
                      </a:endParaRPr>
                    </a:p>
                  </a:txBody>
                  <a:tcPr marL="68580" marR="68580" marT="0" marB="0"/>
                </a:tc>
                <a:extLst>
                  <a:ext uri="{0D108BD9-81ED-4DB2-BD59-A6C34878D82A}">
                    <a16:rowId xmlns:a16="http://schemas.microsoft.com/office/drawing/2014/main" val="10010"/>
                  </a:ext>
                </a:extLst>
              </a:tr>
              <a:tr h="302638">
                <a:tc>
                  <a:txBody>
                    <a:bodyPr/>
                    <a:lstStyle/>
                    <a:p>
                      <a:r>
                        <a:rPr lang="en-GB" sz="1400" dirty="0"/>
                        <a:t>Taxation</a:t>
                      </a:r>
                      <a:endParaRPr lang="en-GB" sz="1400" dirty="0">
                        <a:latin typeface="Times New Roman" panose="02020603050405020304" pitchFamily="18" charset="0"/>
                        <a:cs typeface="Times New Roman" panose="02020603050405020304" pitchFamily="18" charset="0"/>
                      </a:endParaRPr>
                    </a:p>
                  </a:txBody>
                  <a:tcPr/>
                </a:tc>
                <a:tc>
                  <a:txBody>
                    <a:bodyPr/>
                    <a:lstStyle/>
                    <a:p>
                      <a:pPr algn="r">
                        <a:lnSpc>
                          <a:spcPct val="115000"/>
                        </a:lnSpc>
                        <a:spcAft>
                          <a:spcPts val="0"/>
                        </a:spcAft>
                      </a:pPr>
                      <a:r>
                        <a:rPr lang="en-GB" sz="1400" u="sng" dirty="0">
                          <a:effectLst/>
                        </a:rPr>
                        <a:t>5,000</a:t>
                      </a:r>
                      <a:endParaRPr lang="en-GB" sz="1400" u="sng" dirty="0">
                        <a:effectLst/>
                        <a:latin typeface="Calibri"/>
                        <a:ea typeface="Calibri"/>
                        <a:cs typeface="Times New Roman"/>
                      </a:endParaRPr>
                    </a:p>
                  </a:txBody>
                  <a:tcPr marL="68580" marR="68580" marT="0" marB="0"/>
                </a:tc>
                <a:tc>
                  <a:txBody>
                    <a:bodyPr/>
                    <a:lstStyle/>
                    <a:p>
                      <a:pPr algn="r">
                        <a:lnSpc>
                          <a:spcPct val="115000"/>
                        </a:lnSpc>
                        <a:spcAft>
                          <a:spcPts val="0"/>
                        </a:spcAft>
                      </a:pPr>
                      <a:r>
                        <a:rPr lang="en-GB" sz="1400" u="sng" dirty="0">
                          <a:effectLst/>
                        </a:rPr>
                        <a:t>6,000</a:t>
                      </a:r>
                      <a:endParaRPr lang="en-GB" sz="1400" u="sng" dirty="0">
                        <a:effectLst/>
                        <a:latin typeface="Calibri"/>
                        <a:ea typeface="Calibri"/>
                        <a:cs typeface="Times New Roman"/>
                      </a:endParaRPr>
                    </a:p>
                  </a:txBody>
                  <a:tcPr marL="68580" marR="68580" marT="0" marB="0"/>
                </a:tc>
                <a:extLst>
                  <a:ext uri="{0D108BD9-81ED-4DB2-BD59-A6C34878D82A}">
                    <a16:rowId xmlns:a16="http://schemas.microsoft.com/office/drawing/2014/main" val="10011"/>
                  </a:ext>
                </a:extLst>
              </a:tr>
              <a:tr h="302638">
                <a:tc>
                  <a:txBody>
                    <a:bodyPr/>
                    <a:lstStyle/>
                    <a:p>
                      <a:r>
                        <a:rPr lang="en-GB" sz="1400" dirty="0"/>
                        <a:t>Profit</a:t>
                      </a:r>
                      <a:r>
                        <a:rPr lang="en-GB" sz="1400" baseline="0" dirty="0"/>
                        <a:t> for year</a:t>
                      </a:r>
                      <a:endParaRPr lang="en-GB" sz="1400" dirty="0">
                        <a:latin typeface="Times New Roman" panose="02020603050405020304" pitchFamily="18" charset="0"/>
                        <a:cs typeface="Times New Roman" panose="02020603050405020304" pitchFamily="18" charset="0"/>
                      </a:endParaRPr>
                    </a:p>
                  </a:txBody>
                  <a:tcPr/>
                </a:tc>
                <a:tc>
                  <a:txBody>
                    <a:bodyPr/>
                    <a:lstStyle/>
                    <a:p>
                      <a:pPr algn="r">
                        <a:lnSpc>
                          <a:spcPct val="115000"/>
                        </a:lnSpc>
                        <a:spcAft>
                          <a:spcPts val="0"/>
                        </a:spcAft>
                      </a:pPr>
                      <a:r>
                        <a:rPr lang="en-GB" sz="1400" u="sng" dirty="0">
                          <a:effectLst/>
                        </a:rPr>
                        <a:t>12,000</a:t>
                      </a:r>
                      <a:endParaRPr lang="en-GB" sz="1400" u="sng" dirty="0">
                        <a:effectLst/>
                        <a:latin typeface="Times New Roman" panose="02020603050405020304" pitchFamily="18" charset="0"/>
                        <a:ea typeface="Calibri"/>
                        <a:cs typeface="Times New Roman" panose="02020603050405020304" pitchFamily="18" charset="0"/>
                      </a:endParaRPr>
                    </a:p>
                  </a:txBody>
                  <a:tcPr marL="68580" marR="68580" marT="0" marB="0"/>
                </a:tc>
                <a:tc>
                  <a:txBody>
                    <a:bodyPr/>
                    <a:lstStyle/>
                    <a:p>
                      <a:pPr algn="r">
                        <a:lnSpc>
                          <a:spcPct val="115000"/>
                        </a:lnSpc>
                        <a:spcAft>
                          <a:spcPts val="0"/>
                        </a:spcAft>
                      </a:pPr>
                      <a:r>
                        <a:rPr lang="en-GB" sz="1400" u="sng" dirty="0">
                          <a:effectLst/>
                        </a:rPr>
                        <a:t>24,000</a:t>
                      </a:r>
                      <a:endParaRPr lang="en-GB" sz="1400" u="sng" dirty="0">
                        <a:effectLst/>
                        <a:latin typeface="Times New Roman" panose="02020603050405020304" pitchFamily="18" charset="0"/>
                        <a:ea typeface="Calibri"/>
                        <a:cs typeface="Times New Roman" panose="02020603050405020304" pitchFamily="18" charset="0"/>
                      </a:endParaRPr>
                    </a:p>
                  </a:txBody>
                  <a:tcPr marL="68580" marR="68580" marT="0" marB="0"/>
                </a:tc>
                <a:extLst>
                  <a:ext uri="{0D108BD9-81ED-4DB2-BD59-A6C34878D82A}">
                    <a16:rowId xmlns:a16="http://schemas.microsoft.com/office/drawing/2014/main" val="10012"/>
                  </a:ext>
                </a:extLst>
              </a:tr>
              <a:tr h="302638">
                <a:tc>
                  <a:txBody>
                    <a:bodyPr/>
                    <a:lstStyle/>
                    <a:p>
                      <a:endParaRPr lang="en-GB" sz="1400" dirty="0">
                        <a:latin typeface="Times New Roman" panose="02020603050405020304" pitchFamily="18" charset="0"/>
                        <a:cs typeface="Times New Roman" panose="02020603050405020304" pitchFamily="18" charset="0"/>
                      </a:endParaRPr>
                    </a:p>
                  </a:txBody>
                  <a:tcPr/>
                </a:tc>
                <a:tc>
                  <a:txBody>
                    <a:bodyPr/>
                    <a:lstStyle/>
                    <a:p>
                      <a:pPr algn="r">
                        <a:lnSpc>
                          <a:spcPct val="115000"/>
                        </a:lnSpc>
                        <a:spcAft>
                          <a:spcPts val="0"/>
                        </a:spcAft>
                      </a:pPr>
                      <a:endParaRPr lang="en-GB" sz="1400" u="sng" dirty="0">
                        <a:effectLst/>
                        <a:latin typeface="Times New Roman" panose="02020603050405020304" pitchFamily="18" charset="0"/>
                        <a:ea typeface="Calibri"/>
                        <a:cs typeface="Times New Roman" panose="02020603050405020304" pitchFamily="18" charset="0"/>
                      </a:endParaRPr>
                    </a:p>
                  </a:txBody>
                  <a:tcPr marL="68580" marR="68580" marT="0" marB="0"/>
                </a:tc>
                <a:tc>
                  <a:txBody>
                    <a:bodyPr/>
                    <a:lstStyle/>
                    <a:p>
                      <a:pPr algn="r">
                        <a:lnSpc>
                          <a:spcPct val="115000"/>
                        </a:lnSpc>
                        <a:spcAft>
                          <a:spcPts val="0"/>
                        </a:spcAft>
                      </a:pPr>
                      <a:endParaRPr lang="en-GB" sz="1400" u="sng" dirty="0">
                        <a:effectLst/>
                        <a:latin typeface="Times New Roman" panose="02020603050405020304" pitchFamily="18" charset="0"/>
                        <a:ea typeface="Calibri"/>
                        <a:cs typeface="Times New Roman" panose="02020603050405020304" pitchFamily="18" charset="0"/>
                      </a:endParaRPr>
                    </a:p>
                  </a:txBody>
                  <a:tcPr marL="68580" marR="68580" marT="0" marB="0"/>
                </a:tc>
                <a:extLst>
                  <a:ext uri="{0D108BD9-81ED-4DB2-BD59-A6C34878D82A}">
                    <a16:rowId xmlns:a16="http://schemas.microsoft.com/office/drawing/2014/main" val="1871766066"/>
                  </a:ext>
                </a:extLst>
              </a:tr>
              <a:tr h="302638">
                <a:tc>
                  <a:txBody>
                    <a:bodyPr/>
                    <a:lstStyle/>
                    <a:p>
                      <a:r>
                        <a:rPr lang="en-GB" sz="1400" dirty="0"/>
                        <a:t>Other information:</a:t>
                      </a:r>
                      <a:endParaRPr lang="en-GB" sz="1400" dirty="0">
                        <a:latin typeface="Times New Roman" panose="02020603050405020304" pitchFamily="18" charset="0"/>
                        <a:cs typeface="Times New Roman" panose="02020603050405020304" pitchFamily="18" charset="0"/>
                      </a:endParaRPr>
                    </a:p>
                  </a:txBody>
                  <a:tcPr/>
                </a:tc>
                <a:tc>
                  <a:txBody>
                    <a:bodyPr/>
                    <a:lstStyle/>
                    <a:p>
                      <a:pPr algn="r">
                        <a:lnSpc>
                          <a:spcPct val="115000"/>
                        </a:lnSpc>
                        <a:spcAft>
                          <a:spcPts val="0"/>
                        </a:spcAft>
                      </a:pPr>
                      <a:endParaRPr lang="en-GB" sz="1400" u="sng" dirty="0">
                        <a:effectLst/>
                        <a:latin typeface="Times New Roman" panose="02020603050405020304" pitchFamily="18" charset="0"/>
                        <a:ea typeface="Calibri"/>
                        <a:cs typeface="Times New Roman" panose="02020603050405020304" pitchFamily="18" charset="0"/>
                      </a:endParaRPr>
                    </a:p>
                  </a:txBody>
                  <a:tcPr marL="68580" marR="68580" marT="0" marB="0"/>
                </a:tc>
                <a:tc>
                  <a:txBody>
                    <a:bodyPr/>
                    <a:lstStyle/>
                    <a:p>
                      <a:pPr algn="r">
                        <a:lnSpc>
                          <a:spcPct val="115000"/>
                        </a:lnSpc>
                        <a:spcAft>
                          <a:spcPts val="0"/>
                        </a:spcAft>
                      </a:pPr>
                      <a:endParaRPr lang="en-GB" sz="1400" u="sng" dirty="0">
                        <a:effectLst/>
                        <a:latin typeface="Times New Roman" panose="02020603050405020304" pitchFamily="18" charset="0"/>
                        <a:ea typeface="Calibri"/>
                        <a:cs typeface="Times New Roman" panose="02020603050405020304" pitchFamily="18" charset="0"/>
                      </a:endParaRPr>
                    </a:p>
                  </a:txBody>
                  <a:tcPr marL="68580" marR="68580" marT="0" marB="0"/>
                </a:tc>
                <a:extLst>
                  <a:ext uri="{0D108BD9-81ED-4DB2-BD59-A6C34878D82A}">
                    <a16:rowId xmlns:a16="http://schemas.microsoft.com/office/drawing/2014/main" val="3095155996"/>
                  </a:ext>
                </a:extLst>
              </a:tr>
              <a:tr h="302638">
                <a:tc>
                  <a:txBody>
                    <a:bodyPr/>
                    <a:lstStyle/>
                    <a:p>
                      <a:r>
                        <a:rPr lang="en-GB" sz="1400" dirty="0"/>
                        <a:t>Average share price</a:t>
                      </a:r>
                      <a:endParaRPr lang="en-GB" sz="1400" dirty="0">
                        <a:latin typeface="Times New Roman" panose="02020603050405020304" pitchFamily="18" charset="0"/>
                        <a:cs typeface="Times New Roman" panose="02020603050405020304" pitchFamily="18" charset="0"/>
                      </a:endParaRPr>
                    </a:p>
                  </a:txBody>
                  <a:tcPr/>
                </a:tc>
                <a:tc>
                  <a:txBody>
                    <a:bodyPr/>
                    <a:lstStyle/>
                    <a:p>
                      <a:pPr algn="r">
                        <a:lnSpc>
                          <a:spcPct val="115000"/>
                        </a:lnSpc>
                        <a:spcAft>
                          <a:spcPts val="0"/>
                        </a:spcAft>
                      </a:pPr>
                      <a:r>
                        <a:rPr lang="en-GB" sz="1400" u="none" dirty="0">
                          <a:effectLst/>
                        </a:rPr>
                        <a:t>162</a:t>
                      </a:r>
                      <a:endParaRPr lang="en-GB" sz="1400" u="none" dirty="0">
                        <a:effectLst/>
                        <a:latin typeface="Times New Roman" panose="02020603050405020304" pitchFamily="18" charset="0"/>
                        <a:ea typeface="Calibri"/>
                        <a:cs typeface="Times New Roman" panose="02020603050405020304" pitchFamily="18" charset="0"/>
                      </a:endParaRPr>
                    </a:p>
                  </a:txBody>
                  <a:tcPr marL="68580" marR="68580" marT="0" marB="0"/>
                </a:tc>
                <a:tc>
                  <a:txBody>
                    <a:bodyPr/>
                    <a:lstStyle/>
                    <a:p>
                      <a:pPr algn="r">
                        <a:lnSpc>
                          <a:spcPct val="115000"/>
                        </a:lnSpc>
                        <a:spcAft>
                          <a:spcPts val="0"/>
                        </a:spcAft>
                      </a:pPr>
                      <a:r>
                        <a:rPr lang="en-GB" sz="1400" u="none" dirty="0">
                          <a:effectLst/>
                        </a:rPr>
                        <a:t>144</a:t>
                      </a:r>
                      <a:endParaRPr lang="en-GB" sz="1400" u="none" dirty="0">
                        <a:effectLst/>
                        <a:latin typeface="Times New Roman" panose="02020603050405020304" pitchFamily="18" charset="0"/>
                        <a:ea typeface="Calibri"/>
                        <a:cs typeface="Times New Roman" panose="02020603050405020304" pitchFamily="18" charset="0"/>
                      </a:endParaRPr>
                    </a:p>
                  </a:txBody>
                  <a:tcPr marL="68580" marR="68580" marT="0" marB="0"/>
                </a:tc>
                <a:extLst>
                  <a:ext uri="{0D108BD9-81ED-4DB2-BD59-A6C34878D82A}">
                    <a16:rowId xmlns:a16="http://schemas.microsoft.com/office/drawing/2014/main" val="3016417498"/>
                  </a:ext>
                </a:extLst>
              </a:tr>
              <a:tr h="302638">
                <a:tc>
                  <a:txBody>
                    <a:bodyPr/>
                    <a:lstStyle/>
                    <a:p>
                      <a:r>
                        <a:rPr lang="en-GB" sz="1400" dirty="0"/>
                        <a:t>Dividends</a:t>
                      </a:r>
                      <a:endParaRPr lang="en-GB" sz="1400" dirty="0">
                        <a:latin typeface="Times New Roman" panose="02020603050405020304" pitchFamily="18" charset="0"/>
                        <a:cs typeface="Times New Roman" panose="02020603050405020304" pitchFamily="18" charset="0"/>
                      </a:endParaRPr>
                    </a:p>
                  </a:txBody>
                  <a:tcPr/>
                </a:tc>
                <a:tc>
                  <a:txBody>
                    <a:bodyPr/>
                    <a:lstStyle/>
                    <a:p>
                      <a:pPr algn="r">
                        <a:lnSpc>
                          <a:spcPct val="115000"/>
                        </a:lnSpc>
                        <a:spcAft>
                          <a:spcPts val="0"/>
                        </a:spcAft>
                      </a:pPr>
                      <a:r>
                        <a:rPr lang="en-GB" sz="1400" u="none" dirty="0">
                          <a:effectLst/>
                        </a:rPr>
                        <a:t>0</a:t>
                      </a:r>
                      <a:endParaRPr lang="en-GB" sz="1400" u="none" dirty="0">
                        <a:effectLst/>
                        <a:latin typeface="Times New Roman" panose="02020603050405020304" pitchFamily="18" charset="0"/>
                        <a:ea typeface="Calibri"/>
                        <a:cs typeface="Times New Roman" panose="02020603050405020304" pitchFamily="18" charset="0"/>
                      </a:endParaRPr>
                    </a:p>
                  </a:txBody>
                  <a:tcPr marL="68580" marR="68580" marT="0" marB="0"/>
                </a:tc>
                <a:tc>
                  <a:txBody>
                    <a:bodyPr/>
                    <a:lstStyle/>
                    <a:p>
                      <a:pPr algn="r">
                        <a:lnSpc>
                          <a:spcPct val="115000"/>
                        </a:lnSpc>
                        <a:spcAft>
                          <a:spcPts val="0"/>
                        </a:spcAft>
                      </a:pPr>
                      <a:r>
                        <a:rPr lang="en-GB" sz="1400" u="none" dirty="0">
                          <a:effectLst/>
                        </a:rPr>
                        <a:t>12,000</a:t>
                      </a:r>
                      <a:endParaRPr lang="en-GB" sz="1400" u="none" dirty="0">
                        <a:effectLst/>
                        <a:latin typeface="Times New Roman" panose="02020603050405020304" pitchFamily="18" charset="0"/>
                        <a:ea typeface="Calibri"/>
                        <a:cs typeface="Times New Roman" panose="02020603050405020304" pitchFamily="18" charset="0"/>
                      </a:endParaRPr>
                    </a:p>
                  </a:txBody>
                  <a:tcPr marL="68580" marR="68580" marT="0" marB="0"/>
                </a:tc>
                <a:extLst>
                  <a:ext uri="{0D108BD9-81ED-4DB2-BD59-A6C34878D82A}">
                    <a16:rowId xmlns:a16="http://schemas.microsoft.com/office/drawing/2014/main" val="3680898128"/>
                  </a:ext>
                </a:extLst>
              </a:tr>
            </a:tbl>
          </a:graphicData>
        </a:graphic>
      </p:graphicFrame>
      <p:sp>
        <p:nvSpPr>
          <p:cNvPr id="3" name="Slide Number Placeholder 2">
            <a:extLst>
              <a:ext uri="{FF2B5EF4-FFF2-40B4-BE49-F238E27FC236}">
                <a16:creationId xmlns:a16="http://schemas.microsoft.com/office/drawing/2014/main" id="{1A4C8C10-810A-4649-A75A-80ED68068471}"/>
              </a:ext>
            </a:extLst>
          </p:cNvPr>
          <p:cNvSpPr>
            <a:spLocks noGrp="1"/>
          </p:cNvSpPr>
          <p:nvPr>
            <p:ph type="sldNum" sz="quarter" idx="12"/>
          </p:nvPr>
        </p:nvSpPr>
        <p:spPr/>
        <p:txBody>
          <a:bodyPr/>
          <a:lstStyle/>
          <a:p>
            <a:fld id="{63A33278-8D2C-46E9-9145-8061F8ED03C5}" type="slidenum">
              <a:rPr lang="en-GB" smtClean="0"/>
              <a:t>3</a:t>
            </a:fld>
            <a:endParaRPr lang="en-GB" dirty="0"/>
          </a:p>
        </p:txBody>
      </p:sp>
    </p:spTree>
    <p:custDataLst>
      <p:tags r:id="rId1"/>
    </p:custDataLst>
    <p:extLst>
      <p:ext uri="{BB962C8B-B14F-4D97-AF65-F5344CB8AC3E}">
        <p14:creationId xmlns:p14="http://schemas.microsoft.com/office/powerpoint/2010/main" val="390374375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4EAA13-3FC8-49DB-B6D1-E1DD204F7FDF}"/>
              </a:ext>
            </a:extLst>
          </p:cNvPr>
          <p:cNvSpPr>
            <a:spLocks noGrp="1"/>
          </p:cNvSpPr>
          <p:nvPr>
            <p:ph type="title"/>
          </p:nvPr>
        </p:nvSpPr>
        <p:spPr>
          <a:xfrm>
            <a:off x="-78376" y="215500"/>
            <a:ext cx="8336820" cy="380247"/>
          </a:xfrm>
        </p:spPr>
        <p:txBody>
          <a:bodyPr>
            <a:normAutofit fontScale="90000"/>
          </a:bodyPr>
          <a:lstStyle/>
          <a:p>
            <a:r>
              <a:rPr lang="en-GB" sz="3400" dirty="0"/>
              <a:t>Worked example –  Northern Travel 2</a:t>
            </a:r>
          </a:p>
        </p:txBody>
      </p:sp>
      <p:graphicFrame>
        <p:nvGraphicFramePr>
          <p:cNvPr id="4" name="Content Placeholder 3">
            <a:extLst>
              <a:ext uri="{FF2B5EF4-FFF2-40B4-BE49-F238E27FC236}">
                <a16:creationId xmlns:a16="http://schemas.microsoft.com/office/drawing/2014/main" id="{84E8C281-DD96-4395-A0A2-496D974F36DF}"/>
              </a:ext>
            </a:extLst>
          </p:cNvPr>
          <p:cNvGraphicFramePr>
            <a:graphicFrameLocks noGrp="1"/>
          </p:cNvGraphicFramePr>
          <p:nvPr>
            <p:ph idx="1"/>
            <p:extLst>
              <p:ext uri="{D42A27DB-BD31-4B8C-83A1-F6EECF244321}">
                <p14:modId xmlns:p14="http://schemas.microsoft.com/office/powerpoint/2010/main" val="1923038708"/>
              </p:ext>
            </p:extLst>
          </p:nvPr>
        </p:nvGraphicFramePr>
        <p:xfrm>
          <a:off x="248194" y="692696"/>
          <a:ext cx="8647611" cy="5032588"/>
        </p:xfrm>
        <a:graphic>
          <a:graphicData uri="http://schemas.openxmlformats.org/drawingml/2006/table">
            <a:tbl>
              <a:tblPr firstRow="1" bandRow="1">
                <a:tableStyleId>{7DF18680-E054-41AD-8BC1-D1AEF772440D}</a:tableStyleId>
              </a:tblPr>
              <a:tblGrid>
                <a:gridCol w="2394347">
                  <a:extLst>
                    <a:ext uri="{9D8B030D-6E8A-4147-A177-3AD203B41FA5}">
                      <a16:colId xmlns:a16="http://schemas.microsoft.com/office/drawing/2014/main" val="187367167"/>
                    </a:ext>
                  </a:extLst>
                </a:gridCol>
                <a:gridCol w="941426">
                  <a:extLst>
                    <a:ext uri="{9D8B030D-6E8A-4147-A177-3AD203B41FA5}">
                      <a16:colId xmlns:a16="http://schemas.microsoft.com/office/drawing/2014/main" val="486046046"/>
                    </a:ext>
                  </a:extLst>
                </a:gridCol>
                <a:gridCol w="1006674">
                  <a:extLst>
                    <a:ext uri="{9D8B030D-6E8A-4147-A177-3AD203B41FA5}">
                      <a16:colId xmlns:a16="http://schemas.microsoft.com/office/drawing/2014/main" val="723788549"/>
                    </a:ext>
                  </a:extLst>
                </a:gridCol>
                <a:gridCol w="2440871">
                  <a:extLst>
                    <a:ext uri="{9D8B030D-6E8A-4147-A177-3AD203B41FA5}">
                      <a16:colId xmlns:a16="http://schemas.microsoft.com/office/drawing/2014/main" val="3719936170"/>
                    </a:ext>
                  </a:extLst>
                </a:gridCol>
                <a:gridCol w="970636">
                  <a:extLst>
                    <a:ext uri="{9D8B030D-6E8A-4147-A177-3AD203B41FA5}">
                      <a16:colId xmlns:a16="http://schemas.microsoft.com/office/drawing/2014/main" val="2317577860"/>
                    </a:ext>
                  </a:extLst>
                </a:gridCol>
                <a:gridCol w="893657">
                  <a:extLst>
                    <a:ext uri="{9D8B030D-6E8A-4147-A177-3AD203B41FA5}">
                      <a16:colId xmlns:a16="http://schemas.microsoft.com/office/drawing/2014/main" val="521474229"/>
                    </a:ext>
                  </a:extLst>
                </a:gridCol>
              </a:tblGrid>
              <a:tr h="379818">
                <a:tc gridSpan="6">
                  <a:txBody>
                    <a:bodyPr/>
                    <a:lstStyle/>
                    <a:p>
                      <a:pPr algn="ctr"/>
                      <a:r>
                        <a:rPr lang="en-GB" dirty="0"/>
                        <a:t>Summarised Statement of Financial Position</a:t>
                      </a:r>
                    </a:p>
                  </a:txBody>
                  <a:tcPr/>
                </a:tc>
                <a:tc hMerge="1">
                  <a:txBody>
                    <a:bodyPr/>
                    <a:lstStyle/>
                    <a:p>
                      <a:endParaRPr lang="en-GB" dirty="0"/>
                    </a:p>
                  </a:txBody>
                  <a:tcPr/>
                </a:tc>
                <a:tc hMerge="1">
                  <a:txBody>
                    <a:bodyPr/>
                    <a:lstStyle/>
                    <a:p>
                      <a:endParaRPr lang="en-GB" dirty="0"/>
                    </a:p>
                  </a:txBody>
                  <a:tcPr/>
                </a:tc>
                <a:tc hMerge="1">
                  <a:txBody>
                    <a:bodyPr/>
                    <a:lstStyle/>
                    <a:p>
                      <a:endParaRPr lang="en-GB" dirty="0"/>
                    </a:p>
                  </a:txBody>
                  <a:tcPr/>
                </a:tc>
                <a:tc hMerge="1">
                  <a:txBody>
                    <a:bodyPr/>
                    <a:lstStyle/>
                    <a:p>
                      <a:endParaRPr lang="en-GB" dirty="0"/>
                    </a:p>
                  </a:txBody>
                  <a:tcPr/>
                </a:tc>
                <a:tc hMerge="1">
                  <a:txBody>
                    <a:bodyPr/>
                    <a:lstStyle/>
                    <a:p>
                      <a:endParaRPr lang="en-GB" dirty="0"/>
                    </a:p>
                  </a:txBody>
                  <a:tcPr/>
                </a:tc>
                <a:extLst>
                  <a:ext uri="{0D108BD9-81ED-4DB2-BD59-A6C34878D82A}">
                    <a16:rowId xmlns:a16="http://schemas.microsoft.com/office/drawing/2014/main" val="305648460"/>
                  </a:ext>
                </a:extLst>
              </a:tr>
              <a:tr h="538075">
                <a:tc>
                  <a:txBody>
                    <a:bodyPr/>
                    <a:lstStyle/>
                    <a:p>
                      <a:endParaRPr lang="en-GB" sz="1400" dirty="0">
                        <a:latin typeface="Times New Roman" panose="02020603050405020304" pitchFamily="18" charset="0"/>
                        <a:cs typeface="Times New Roman" panose="02020603050405020304" pitchFamily="18" charset="0"/>
                      </a:endParaRPr>
                    </a:p>
                  </a:txBody>
                  <a:tcPr/>
                </a:tc>
                <a:tc>
                  <a:txBody>
                    <a:bodyPr/>
                    <a:lstStyle/>
                    <a:p>
                      <a:pPr algn="ctr"/>
                      <a:r>
                        <a:rPr lang="en-GB" sz="1400" dirty="0"/>
                        <a:t>2019</a:t>
                      </a:r>
                    </a:p>
                    <a:p>
                      <a:pPr algn="ctr"/>
                      <a:r>
                        <a:rPr lang="en-GB" sz="1400" dirty="0"/>
                        <a:t>    £000s</a:t>
                      </a:r>
                      <a:endParaRPr lang="en-GB" sz="1400" dirty="0">
                        <a:latin typeface="Times New Roman" panose="02020603050405020304" pitchFamily="18" charset="0"/>
                        <a:cs typeface="Times New Roman" panose="02020603050405020304" pitchFamily="18" charset="0"/>
                      </a:endParaRPr>
                    </a:p>
                  </a:txBody>
                  <a:tcPr/>
                </a:tc>
                <a:tc>
                  <a:txBody>
                    <a:bodyPr/>
                    <a:lstStyle/>
                    <a:p>
                      <a:pPr algn="ctr"/>
                      <a:r>
                        <a:rPr lang="en-GB" sz="1400" dirty="0"/>
                        <a:t>2018</a:t>
                      </a:r>
                    </a:p>
                    <a:p>
                      <a:pPr algn="ctr"/>
                      <a:r>
                        <a:rPr lang="en-GB" sz="1400" dirty="0"/>
                        <a:t>    £000s</a:t>
                      </a:r>
                      <a:endParaRPr lang="en-GB" sz="1400" dirty="0">
                        <a:latin typeface="Times New Roman" panose="02020603050405020304" pitchFamily="18" charset="0"/>
                        <a:cs typeface="Times New Roman" panose="02020603050405020304" pitchFamily="18" charset="0"/>
                      </a:endParaRPr>
                    </a:p>
                  </a:txBody>
                  <a:tcPr/>
                </a:tc>
                <a:tc>
                  <a:txBody>
                    <a:bodyPr/>
                    <a:lstStyle/>
                    <a:p>
                      <a:endParaRPr lang="en-GB" sz="1400" dirty="0">
                        <a:latin typeface="Times New Roman" panose="02020603050405020304" pitchFamily="18" charset="0"/>
                        <a:cs typeface="Times New Roman" panose="02020603050405020304" pitchFamily="18" charset="0"/>
                      </a:endParaRPr>
                    </a:p>
                  </a:txBody>
                  <a:tcPr/>
                </a:tc>
                <a:tc>
                  <a:txBody>
                    <a:bodyPr/>
                    <a:lstStyle/>
                    <a:p>
                      <a:pPr algn="ctr"/>
                      <a:r>
                        <a:rPr lang="en-GB" sz="1400" dirty="0"/>
                        <a:t>2019</a:t>
                      </a:r>
                    </a:p>
                    <a:p>
                      <a:pPr algn="ctr"/>
                      <a:r>
                        <a:rPr lang="en-GB" sz="1400" dirty="0"/>
                        <a:t>    £000s</a:t>
                      </a:r>
                      <a:endParaRPr lang="en-GB" sz="1400" dirty="0">
                        <a:latin typeface="Times New Roman" panose="02020603050405020304" pitchFamily="18" charset="0"/>
                        <a:cs typeface="Times New Roman" panose="02020603050405020304" pitchFamily="18" charset="0"/>
                      </a:endParaRPr>
                    </a:p>
                  </a:txBody>
                  <a:tcPr/>
                </a:tc>
                <a:tc>
                  <a:txBody>
                    <a:bodyPr/>
                    <a:lstStyle/>
                    <a:p>
                      <a:pPr algn="ctr"/>
                      <a:r>
                        <a:rPr lang="en-GB" sz="1400" dirty="0"/>
                        <a:t>2018</a:t>
                      </a:r>
                    </a:p>
                    <a:p>
                      <a:pPr algn="ctr"/>
                      <a:r>
                        <a:rPr lang="en-GB" sz="1400" dirty="0"/>
                        <a:t>    £000s</a:t>
                      </a:r>
                      <a:endParaRPr lang="en-GB" sz="1400" dirty="0">
                        <a:latin typeface="Times New Roman" panose="02020603050405020304" pitchFamily="18" charset="0"/>
                        <a:cs typeface="Times New Roman" panose="02020603050405020304" pitchFamily="18" charset="0"/>
                      </a:endParaRPr>
                    </a:p>
                  </a:txBody>
                  <a:tcPr/>
                </a:tc>
                <a:extLst>
                  <a:ext uri="{0D108BD9-81ED-4DB2-BD59-A6C34878D82A}">
                    <a16:rowId xmlns:a16="http://schemas.microsoft.com/office/drawing/2014/main" val="313412620"/>
                  </a:ext>
                </a:extLst>
              </a:tr>
              <a:tr h="316515">
                <a:tc>
                  <a:txBody>
                    <a:bodyPr/>
                    <a:lstStyle/>
                    <a:p>
                      <a:r>
                        <a:rPr lang="en-GB" sz="1400" dirty="0"/>
                        <a:t>Non-current assets</a:t>
                      </a:r>
                      <a:endParaRPr lang="en-GB" sz="1400" dirty="0">
                        <a:latin typeface="Times New Roman" panose="02020603050405020304" pitchFamily="18" charset="0"/>
                        <a:cs typeface="Times New Roman" panose="02020603050405020304" pitchFamily="18" charset="0"/>
                      </a:endParaRPr>
                    </a:p>
                  </a:txBody>
                  <a:tcPr/>
                </a:tc>
                <a:tc>
                  <a:txBody>
                    <a:bodyPr/>
                    <a:lstStyle/>
                    <a:p>
                      <a:pPr algn="r"/>
                      <a:r>
                        <a:rPr lang="en-GB" sz="1400" u="sng" dirty="0"/>
                        <a:t>612,727</a:t>
                      </a:r>
                      <a:endParaRPr lang="en-GB" sz="1400" u="sng" dirty="0">
                        <a:latin typeface="Times New Roman" panose="02020603050405020304" pitchFamily="18" charset="0"/>
                        <a:cs typeface="Times New Roman" panose="02020603050405020304" pitchFamily="18" charset="0"/>
                      </a:endParaRPr>
                    </a:p>
                  </a:txBody>
                  <a:tcPr/>
                </a:tc>
                <a:tc>
                  <a:txBody>
                    <a:bodyPr/>
                    <a:lstStyle/>
                    <a:p>
                      <a:pPr algn="r"/>
                      <a:r>
                        <a:rPr lang="en-GB" sz="1400" u="sng" dirty="0"/>
                        <a:t>528,500</a:t>
                      </a:r>
                      <a:endParaRPr lang="en-GB" sz="1400" u="sng" dirty="0">
                        <a:latin typeface="Times New Roman" panose="02020603050405020304" pitchFamily="18" charset="0"/>
                        <a:cs typeface="Times New Roman" panose="02020603050405020304" pitchFamily="18" charset="0"/>
                      </a:endParaRPr>
                    </a:p>
                  </a:txBody>
                  <a:tcPr/>
                </a:tc>
                <a:tc>
                  <a:txBody>
                    <a:bodyPr/>
                    <a:lstStyle/>
                    <a:p>
                      <a:r>
                        <a:rPr lang="en-GB" sz="1400" dirty="0"/>
                        <a:t>Non-current liabilities:</a:t>
                      </a:r>
                      <a:endParaRPr lang="en-GB" sz="1400" dirty="0">
                        <a:latin typeface="Times New Roman" panose="02020603050405020304" pitchFamily="18" charset="0"/>
                        <a:cs typeface="Times New Roman" panose="02020603050405020304" pitchFamily="18" charset="0"/>
                      </a:endParaRPr>
                    </a:p>
                  </a:txBody>
                  <a:tcPr/>
                </a:tc>
                <a:tc>
                  <a:txBody>
                    <a:bodyPr/>
                    <a:lstStyle/>
                    <a:p>
                      <a:pPr algn="r"/>
                      <a:endParaRPr lang="en-GB" sz="1400" dirty="0">
                        <a:latin typeface="Times New Roman" panose="02020603050405020304" pitchFamily="18" charset="0"/>
                        <a:cs typeface="Times New Roman" panose="02020603050405020304" pitchFamily="18" charset="0"/>
                      </a:endParaRPr>
                    </a:p>
                  </a:txBody>
                  <a:tcPr/>
                </a:tc>
                <a:tc>
                  <a:txBody>
                    <a:bodyPr/>
                    <a:lstStyle/>
                    <a:p>
                      <a:endParaRPr lang="en-GB" sz="1400" dirty="0">
                        <a:latin typeface="Times New Roman" panose="02020603050405020304" pitchFamily="18" charset="0"/>
                        <a:cs typeface="Times New Roman" panose="02020603050405020304" pitchFamily="18" charset="0"/>
                      </a:endParaRPr>
                    </a:p>
                  </a:txBody>
                  <a:tcPr/>
                </a:tc>
                <a:extLst>
                  <a:ext uri="{0D108BD9-81ED-4DB2-BD59-A6C34878D82A}">
                    <a16:rowId xmlns:a16="http://schemas.microsoft.com/office/drawing/2014/main" val="2108518657"/>
                  </a:ext>
                </a:extLst>
              </a:tr>
              <a:tr h="316515">
                <a:tc>
                  <a:txBody>
                    <a:bodyPr/>
                    <a:lstStyle/>
                    <a:p>
                      <a:r>
                        <a:rPr lang="en-GB" sz="1400" dirty="0"/>
                        <a:t>Current assets:</a:t>
                      </a:r>
                      <a:endParaRPr lang="en-GB" sz="1400" dirty="0">
                        <a:latin typeface="Times New Roman" panose="02020603050405020304" pitchFamily="18" charset="0"/>
                        <a:cs typeface="Times New Roman" panose="02020603050405020304" pitchFamily="18" charset="0"/>
                      </a:endParaRPr>
                    </a:p>
                  </a:txBody>
                  <a:tcPr/>
                </a:tc>
                <a:tc>
                  <a:txBody>
                    <a:bodyPr/>
                    <a:lstStyle/>
                    <a:p>
                      <a:pPr algn="r"/>
                      <a:endParaRPr lang="en-GB" sz="1400" dirty="0">
                        <a:latin typeface="Times New Roman" panose="02020603050405020304" pitchFamily="18" charset="0"/>
                        <a:cs typeface="Times New Roman" panose="02020603050405020304" pitchFamily="18" charset="0"/>
                      </a:endParaRPr>
                    </a:p>
                  </a:txBody>
                  <a:tcPr/>
                </a:tc>
                <a:tc>
                  <a:txBody>
                    <a:bodyPr/>
                    <a:lstStyle/>
                    <a:p>
                      <a:pPr algn="r"/>
                      <a:endParaRPr lang="en-GB" sz="1400" dirty="0">
                        <a:latin typeface="Times New Roman" panose="02020603050405020304" pitchFamily="18" charset="0"/>
                        <a:cs typeface="Times New Roman" panose="02020603050405020304" pitchFamily="18" charset="0"/>
                      </a:endParaRPr>
                    </a:p>
                  </a:txBody>
                  <a:tcPr/>
                </a:tc>
                <a:tc>
                  <a:txBody>
                    <a:bodyPr/>
                    <a:lstStyle/>
                    <a:p>
                      <a:r>
                        <a:rPr lang="en-GB" sz="1400" dirty="0"/>
                        <a:t>Bank loan</a:t>
                      </a:r>
                      <a:endParaRPr lang="en-GB" sz="1400" dirty="0">
                        <a:latin typeface="Times New Roman" panose="02020603050405020304" pitchFamily="18" charset="0"/>
                        <a:cs typeface="Times New Roman" panose="02020603050405020304" pitchFamily="18" charset="0"/>
                      </a:endParaRPr>
                    </a:p>
                  </a:txBody>
                  <a:tcPr/>
                </a:tc>
                <a:tc>
                  <a:txBody>
                    <a:bodyPr/>
                    <a:lstStyle/>
                    <a:p>
                      <a:pPr algn="r"/>
                      <a:r>
                        <a:rPr lang="en-GB" sz="1400" dirty="0"/>
                        <a:t>100,000</a:t>
                      </a:r>
                      <a:endParaRPr lang="en-GB" sz="1400" dirty="0">
                        <a:latin typeface="Times New Roman" panose="02020603050405020304" pitchFamily="18" charset="0"/>
                        <a:cs typeface="Times New Roman" panose="02020603050405020304" pitchFamily="18" charset="0"/>
                      </a:endParaRPr>
                    </a:p>
                  </a:txBody>
                  <a:tcPr/>
                </a:tc>
                <a:tc>
                  <a:txBody>
                    <a:bodyPr/>
                    <a:lstStyle/>
                    <a:p>
                      <a:r>
                        <a:rPr lang="en-GB" sz="1400" dirty="0"/>
                        <a:t>80,000</a:t>
                      </a:r>
                      <a:endParaRPr lang="en-GB" sz="1400" dirty="0">
                        <a:latin typeface="Times New Roman" panose="02020603050405020304" pitchFamily="18" charset="0"/>
                        <a:cs typeface="Times New Roman" panose="02020603050405020304" pitchFamily="18" charset="0"/>
                      </a:endParaRPr>
                    </a:p>
                  </a:txBody>
                  <a:tcPr/>
                </a:tc>
                <a:extLst>
                  <a:ext uri="{0D108BD9-81ED-4DB2-BD59-A6C34878D82A}">
                    <a16:rowId xmlns:a16="http://schemas.microsoft.com/office/drawing/2014/main" val="296161403"/>
                  </a:ext>
                </a:extLst>
              </a:tr>
              <a:tr h="316515">
                <a:tc>
                  <a:txBody>
                    <a:bodyPr/>
                    <a:lstStyle/>
                    <a:p>
                      <a:r>
                        <a:rPr lang="en-GB" sz="1400" dirty="0"/>
                        <a:t>Inventories</a:t>
                      </a:r>
                      <a:endParaRPr lang="en-GB" sz="1400" dirty="0">
                        <a:latin typeface="Times New Roman" panose="02020603050405020304" pitchFamily="18" charset="0"/>
                        <a:cs typeface="Times New Roman" panose="02020603050405020304" pitchFamily="18" charset="0"/>
                      </a:endParaRPr>
                    </a:p>
                  </a:txBody>
                  <a:tcPr/>
                </a:tc>
                <a:tc>
                  <a:txBody>
                    <a:bodyPr/>
                    <a:lstStyle/>
                    <a:p>
                      <a:pPr algn="r"/>
                      <a:r>
                        <a:rPr lang="en-GB" sz="1400" dirty="0"/>
                        <a:t>32,000</a:t>
                      </a:r>
                      <a:endParaRPr lang="en-GB" sz="1400" dirty="0">
                        <a:latin typeface="Times New Roman" panose="02020603050405020304" pitchFamily="18" charset="0"/>
                        <a:cs typeface="Times New Roman" panose="02020603050405020304" pitchFamily="18" charset="0"/>
                      </a:endParaRPr>
                    </a:p>
                  </a:txBody>
                  <a:tcPr/>
                </a:tc>
                <a:tc>
                  <a:txBody>
                    <a:bodyPr/>
                    <a:lstStyle/>
                    <a:p>
                      <a:pPr algn="r"/>
                      <a:r>
                        <a:rPr lang="en-GB" sz="1400" dirty="0"/>
                        <a:t>18,000</a:t>
                      </a:r>
                      <a:endParaRPr lang="en-GB" sz="1400" dirty="0">
                        <a:latin typeface="Times New Roman" panose="02020603050405020304" pitchFamily="18" charset="0"/>
                        <a:cs typeface="Times New Roman" panose="02020603050405020304" pitchFamily="18" charset="0"/>
                      </a:endParaRPr>
                    </a:p>
                  </a:txBody>
                  <a:tcPr/>
                </a:tc>
                <a:tc>
                  <a:txBody>
                    <a:bodyPr/>
                    <a:lstStyle/>
                    <a:p>
                      <a:r>
                        <a:rPr lang="en-GB" sz="1400" dirty="0"/>
                        <a:t>10% Debentures</a:t>
                      </a:r>
                      <a:endParaRPr lang="en-GB" sz="1400" dirty="0">
                        <a:latin typeface="Times New Roman" panose="02020603050405020304" pitchFamily="18" charset="0"/>
                        <a:cs typeface="Times New Roman" panose="02020603050405020304" pitchFamily="18" charset="0"/>
                      </a:endParaRPr>
                    </a:p>
                  </a:txBody>
                  <a:tcPr/>
                </a:tc>
                <a:tc>
                  <a:txBody>
                    <a:bodyPr/>
                    <a:lstStyle/>
                    <a:p>
                      <a:pPr algn="r"/>
                      <a:r>
                        <a:rPr lang="en-GB" sz="1400" u="sng" dirty="0"/>
                        <a:t>50,000</a:t>
                      </a:r>
                      <a:endParaRPr lang="en-GB" sz="1400" u="sng" dirty="0">
                        <a:latin typeface="Times New Roman" panose="02020603050405020304" pitchFamily="18" charset="0"/>
                        <a:cs typeface="Times New Roman" panose="02020603050405020304" pitchFamily="18" charset="0"/>
                      </a:endParaRPr>
                    </a:p>
                  </a:txBody>
                  <a:tcPr/>
                </a:tc>
                <a:tc>
                  <a:txBody>
                    <a:bodyPr/>
                    <a:lstStyle/>
                    <a:p>
                      <a:r>
                        <a:rPr lang="en-GB" sz="1400" u="sng" dirty="0"/>
                        <a:t>20,000</a:t>
                      </a:r>
                      <a:endParaRPr lang="en-GB" sz="1400" u="sng" dirty="0">
                        <a:latin typeface="Times New Roman" panose="02020603050405020304" pitchFamily="18" charset="0"/>
                        <a:cs typeface="Times New Roman" panose="02020603050405020304" pitchFamily="18" charset="0"/>
                      </a:endParaRPr>
                    </a:p>
                  </a:txBody>
                  <a:tcPr/>
                </a:tc>
                <a:extLst>
                  <a:ext uri="{0D108BD9-81ED-4DB2-BD59-A6C34878D82A}">
                    <a16:rowId xmlns:a16="http://schemas.microsoft.com/office/drawing/2014/main" val="2551643880"/>
                  </a:ext>
                </a:extLst>
              </a:tr>
              <a:tr h="316515">
                <a:tc>
                  <a:txBody>
                    <a:bodyPr/>
                    <a:lstStyle/>
                    <a:p>
                      <a:r>
                        <a:rPr lang="en-GB" sz="1400" dirty="0"/>
                        <a:t>Trade and other receivables</a:t>
                      </a:r>
                      <a:endParaRPr lang="en-GB" sz="1400" dirty="0">
                        <a:latin typeface="Times New Roman" panose="02020603050405020304" pitchFamily="18" charset="0"/>
                        <a:cs typeface="Times New Roman" panose="02020603050405020304" pitchFamily="18" charset="0"/>
                      </a:endParaRPr>
                    </a:p>
                  </a:txBody>
                  <a:tcPr/>
                </a:tc>
                <a:tc>
                  <a:txBody>
                    <a:bodyPr/>
                    <a:lstStyle/>
                    <a:p>
                      <a:pPr algn="r"/>
                      <a:r>
                        <a:rPr lang="en-GB" sz="1400" dirty="0"/>
                        <a:t>25,000</a:t>
                      </a:r>
                      <a:endParaRPr lang="en-GB" sz="1400" dirty="0">
                        <a:latin typeface="Times New Roman" panose="02020603050405020304" pitchFamily="18" charset="0"/>
                        <a:cs typeface="Times New Roman" panose="02020603050405020304" pitchFamily="18" charset="0"/>
                      </a:endParaRPr>
                    </a:p>
                  </a:txBody>
                  <a:tcPr/>
                </a:tc>
                <a:tc>
                  <a:txBody>
                    <a:bodyPr/>
                    <a:lstStyle/>
                    <a:p>
                      <a:pPr algn="r"/>
                      <a:r>
                        <a:rPr lang="en-GB" sz="1400" dirty="0"/>
                        <a:t>20,000</a:t>
                      </a:r>
                      <a:endParaRPr lang="en-GB" sz="1400" dirty="0">
                        <a:latin typeface="Times New Roman" panose="02020603050405020304" pitchFamily="18" charset="0"/>
                        <a:cs typeface="Times New Roman" panose="02020603050405020304" pitchFamily="18" charset="0"/>
                      </a:endParaRPr>
                    </a:p>
                  </a:txBody>
                  <a:tcPr/>
                </a:tc>
                <a:tc>
                  <a:txBody>
                    <a:bodyPr/>
                    <a:lstStyle/>
                    <a:p>
                      <a:endParaRPr lang="en-GB" sz="1400" dirty="0">
                        <a:latin typeface="Times New Roman" panose="02020603050405020304" pitchFamily="18" charset="0"/>
                        <a:cs typeface="Times New Roman" panose="02020603050405020304" pitchFamily="18" charset="0"/>
                      </a:endParaRPr>
                    </a:p>
                  </a:txBody>
                  <a:tcPr/>
                </a:tc>
                <a:tc>
                  <a:txBody>
                    <a:bodyPr/>
                    <a:lstStyle/>
                    <a:p>
                      <a:pPr algn="r"/>
                      <a:r>
                        <a:rPr lang="en-GB" sz="1400" u="sng" dirty="0"/>
                        <a:t>150,000</a:t>
                      </a:r>
                      <a:endParaRPr lang="en-GB" sz="1400" u="sng" dirty="0">
                        <a:latin typeface="Times New Roman" panose="02020603050405020304" pitchFamily="18" charset="0"/>
                        <a:cs typeface="Times New Roman" panose="02020603050405020304" pitchFamily="18" charset="0"/>
                      </a:endParaRPr>
                    </a:p>
                  </a:txBody>
                  <a:tcPr/>
                </a:tc>
                <a:tc>
                  <a:txBody>
                    <a:bodyPr/>
                    <a:lstStyle/>
                    <a:p>
                      <a:r>
                        <a:rPr lang="en-GB" sz="1400" u="sng" dirty="0"/>
                        <a:t>100,00</a:t>
                      </a:r>
                      <a:endParaRPr lang="en-GB" sz="1400" u="sng" dirty="0">
                        <a:latin typeface="Times New Roman" panose="02020603050405020304" pitchFamily="18" charset="0"/>
                        <a:cs typeface="Times New Roman" panose="02020603050405020304" pitchFamily="18" charset="0"/>
                      </a:endParaRPr>
                    </a:p>
                  </a:txBody>
                  <a:tcPr/>
                </a:tc>
                <a:extLst>
                  <a:ext uri="{0D108BD9-81ED-4DB2-BD59-A6C34878D82A}">
                    <a16:rowId xmlns:a16="http://schemas.microsoft.com/office/drawing/2014/main" val="3381692781"/>
                  </a:ext>
                </a:extLst>
              </a:tr>
              <a:tr h="316515">
                <a:tc>
                  <a:txBody>
                    <a:bodyPr/>
                    <a:lstStyle/>
                    <a:p>
                      <a:r>
                        <a:rPr lang="en-GB" sz="1400" dirty="0"/>
                        <a:t>Bank and cash</a:t>
                      </a:r>
                      <a:endParaRPr lang="en-GB" sz="1400" dirty="0">
                        <a:latin typeface="Times New Roman" panose="02020603050405020304" pitchFamily="18" charset="0"/>
                        <a:cs typeface="Times New Roman" panose="02020603050405020304" pitchFamily="18" charset="0"/>
                      </a:endParaRPr>
                    </a:p>
                  </a:txBody>
                  <a:tcPr/>
                </a:tc>
                <a:tc>
                  <a:txBody>
                    <a:bodyPr/>
                    <a:lstStyle/>
                    <a:p>
                      <a:pPr algn="r"/>
                      <a:r>
                        <a:rPr lang="en-GB" sz="1400" u="sng" dirty="0"/>
                        <a:t>3,000</a:t>
                      </a:r>
                      <a:endParaRPr lang="en-GB" sz="1400" u="sng" dirty="0">
                        <a:latin typeface="Times New Roman" panose="02020603050405020304" pitchFamily="18" charset="0"/>
                        <a:cs typeface="Times New Roman" panose="02020603050405020304" pitchFamily="18" charset="0"/>
                      </a:endParaRPr>
                    </a:p>
                  </a:txBody>
                  <a:tcPr/>
                </a:tc>
                <a:tc>
                  <a:txBody>
                    <a:bodyPr/>
                    <a:lstStyle/>
                    <a:p>
                      <a:pPr algn="r"/>
                      <a:r>
                        <a:rPr lang="en-GB" sz="1400" u="sng" dirty="0"/>
                        <a:t>27,000</a:t>
                      </a:r>
                      <a:endParaRPr lang="en-GB" sz="1400" u="sng" dirty="0">
                        <a:latin typeface="Times New Roman" panose="02020603050405020304" pitchFamily="18" charset="0"/>
                        <a:cs typeface="Times New Roman" panose="02020603050405020304" pitchFamily="18" charset="0"/>
                      </a:endParaRPr>
                    </a:p>
                  </a:txBody>
                  <a:tcPr/>
                </a:tc>
                <a:tc>
                  <a:txBody>
                    <a:bodyPr/>
                    <a:lstStyle/>
                    <a:p>
                      <a:r>
                        <a:rPr lang="en-GB" sz="1400" dirty="0"/>
                        <a:t>Total liabilities</a:t>
                      </a:r>
                      <a:endParaRPr lang="en-GB" sz="1400" dirty="0">
                        <a:latin typeface="Times New Roman" panose="02020603050405020304" pitchFamily="18" charset="0"/>
                        <a:cs typeface="Times New Roman" panose="02020603050405020304" pitchFamily="18" charset="0"/>
                      </a:endParaRPr>
                    </a:p>
                  </a:txBody>
                  <a:tcPr/>
                </a:tc>
                <a:tc>
                  <a:txBody>
                    <a:bodyPr/>
                    <a:lstStyle/>
                    <a:p>
                      <a:pPr algn="r"/>
                      <a:r>
                        <a:rPr lang="en-GB" sz="1400" u="sng" dirty="0"/>
                        <a:t>190,000</a:t>
                      </a:r>
                      <a:endParaRPr lang="en-GB" sz="1400" u="sng" dirty="0">
                        <a:latin typeface="Times New Roman" panose="02020603050405020304" pitchFamily="18" charset="0"/>
                        <a:cs typeface="Times New Roman" panose="02020603050405020304" pitchFamily="18" charset="0"/>
                      </a:endParaRPr>
                    </a:p>
                  </a:txBody>
                  <a:tcPr/>
                </a:tc>
                <a:tc>
                  <a:txBody>
                    <a:bodyPr/>
                    <a:lstStyle/>
                    <a:p>
                      <a:r>
                        <a:rPr lang="en-GB" sz="1400" u="sng" dirty="0"/>
                        <a:t>131,500</a:t>
                      </a:r>
                      <a:endParaRPr lang="en-GB" sz="1400" u="sng" dirty="0">
                        <a:latin typeface="Times New Roman" panose="02020603050405020304" pitchFamily="18" charset="0"/>
                        <a:cs typeface="Times New Roman" panose="02020603050405020304" pitchFamily="18" charset="0"/>
                      </a:endParaRPr>
                    </a:p>
                  </a:txBody>
                  <a:tcPr/>
                </a:tc>
                <a:extLst>
                  <a:ext uri="{0D108BD9-81ED-4DB2-BD59-A6C34878D82A}">
                    <a16:rowId xmlns:a16="http://schemas.microsoft.com/office/drawing/2014/main" val="3507454034"/>
                  </a:ext>
                </a:extLst>
              </a:tr>
              <a:tr h="316515">
                <a:tc>
                  <a:txBody>
                    <a:bodyPr/>
                    <a:lstStyle/>
                    <a:p>
                      <a:endParaRPr lang="en-GB" sz="1400" dirty="0">
                        <a:latin typeface="Times New Roman" panose="02020603050405020304" pitchFamily="18" charset="0"/>
                        <a:cs typeface="Times New Roman" panose="02020603050405020304" pitchFamily="18" charset="0"/>
                      </a:endParaRPr>
                    </a:p>
                  </a:txBody>
                  <a:tcPr/>
                </a:tc>
                <a:tc>
                  <a:txBody>
                    <a:bodyPr/>
                    <a:lstStyle/>
                    <a:p>
                      <a:pPr algn="r"/>
                      <a:r>
                        <a:rPr lang="en-GB" sz="1400" u="sng" dirty="0"/>
                        <a:t>60,000</a:t>
                      </a:r>
                      <a:endParaRPr lang="en-GB" sz="1400" u="sng" dirty="0">
                        <a:latin typeface="Times New Roman" panose="02020603050405020304" pitchFamily="18" charset="0"/>
                        <a:cs typeface="Times New Roman" panose="02020603050405020304" pitchFamily="18" charset="0"/>
                      </a:endParaRPr>
                    </a:p>
                  </a:txBody>
                  <a:tcPr/>
                </a:tc>
                <a:tc>
                  <a:txBody>
                    <a:bodyPr/>
                    <a:lstStyle/>
                    <a:p>
                      <a:pPr algn="r"/>
                      <a:r>
                        <a:rPr lang="en-GB" sz="1400" u="sng" dirty="0"/>
                        <a:t>65,000</a:t>
                      </a:r>
                      <a:endParaRPr lang="en-GB" sz="1400" u="sng" dirty="0">
                        <a:latin typeface="Times New Roman" panose="02020603050405020304" pitchFamily="18" charset="0"/>
                        <a:cs typeface="Times New Roman" panose="02020603050405020304" pitchFamily="18" charset="0"/>
                      </a:endParaRPr>
                    </a:p>
                  </a:txBody>
                  <a:tcPr/>
                </a:tc>
                <a:tc>
                  <a:txBody>
                    <a:bodyPr/>
                    <a:lstStyle/>
                    <a:p>
                      <a:r>
                        <a:rPr lang="en-GB" sz="1400" dirty="0"/>
                        <a:t>Net assets</a:t>
                      </a:r>
                      <a:endParaRPr lang="en-GB" sz="1400" dirty="0">
                        <a:latin typeface="Times New Roman" panose="02020603050405020304" pitchFamily="18" charset="0"/>
                        <a:cs typeface="Times New Roman" panose="02020603050405020304" pitchFamily="18" charset="0"/>
                      </a:endParaRPr>
                    </a:p>
                  </a:txBody>
                  <a:tcPr/>
                </a:tc>
                <a:tc>
                  <a:txBody>
                    <a:bodyPr/>
                    <a:lstStyle/>
                    <a:p>
                      <a:r>
                        <a:rPr lang="en-GB" sz="1400" u="sng" dirty="0"/>
                        <a:t>482,727</a:t>
                      </a:r>
                      <a:endParaRPr lang="en-GB" sz="1400" u="sng" dirty="0">
                        <a:latin typeface="Times New Roman" panose="02020603050405020304" pitchFamily="18" charset="0"/>
                        <a:cs typeface="Times New Roman" panose="02020603050405020304" pitchFamily="18" charset="0"/>
                      </a:endParaRPr>
                    </a:p>
                  </a:txBody>
                  <a:tcPr/>
                </a:tc>
                <a:tc>
                  <a:txBody>
                    <a:bodyPr/>
                    <a:lstStyle/>
                    <a:p>
                      <a:r>
                        <a:rPr lang="en-GB" sz="1400" u="sng" dirty="0"/>
                        <a:t>462,000</a:t>
                      </a:r>
                      <a:endParaRPr lang="en-GB" sz="1400" u="sng" dirty="0">
                        <a:latin typeface="Times New Roman" panose="02020603050405020304" pitchFamily="18" charset="0"/>
                        <a:cs typeface="Times New Roman" panose="02020603050405020304" pitchFamily="18" charset="0"/>
                      </a:endParaRPr>
                    </a:p>
                  </a:txBody>
                  <a:tcPr/>
                </a:tc>
                <a:extLst>
                  <a:ext uri="{0D108BD9-81ED-4DB2-BD59-A6C34878D82A}">
                    <a16:rowId xmlns:a16="http://schemas.microsoft.com/office/drawing/2014/main" val="1804216471"/>
                  </a:ext>
                </a:extLst>
              </a:tr>
              <a:tr h="316515">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400" dirty="0"/>
                        <a:t>Total assets</a:t>
                      </a:r>
                      <a:endParaRPr lang="en-GB" sz="1400" dirty="0">
                        <a:latin typeface="Times New Roman" panose="02020603050405020304" pitchFamily="18" charset="0"/>
                        <a:cs typeface="Times New Roman" panose="02020603050405020304" pitchFamily="18" charset="0"/>
                      </a:endParaRPr>
                    </a:p>
                  </a:txBody>
                  <a:tcPr/>
                </a:tc>
                <a:tc>
                  <a:txBody>
                    <a:bodyPr/>
                    <a:lstStyle/>
                    <a:p>
                      <a:pPr algn="r"/>
                      <a:r>
                        <a:rPr lang="en-GB" sz="1400" u="sng" dirty="0"/>
                        <a:t>672,727</a:t>
                      </a:r>
                      <a:endParaRPr lang="en-GB" sz="1400" u="sng" dirty="0">
                        <a:latin typeface="Times New Roman" panose="02020603050405020304" pitchFamily="18" charset="0"/>
                        <a:cs typeface="Times New Roman" panose="02020603050405020304" pitchFamily="18" charset="0"/>
                      </a:endParaRPr>
                    </a:p>
                  </a:txBody>
                  <a:tcPr/>
                </a:tc>
                <a:tc>
                  <a:txBody>
                    <a:bodyPr/>
                    <a:lstStyle/>
                    <a:p>
                      <a:pPr algn="r"/>
                      <a:r>
                        <a:rPr lang="en-GB" sz="1400" u="sng" dirty="0"/>
                        <a:t>593,500</a:t>
                      </a:r>
                      <a:endParaRPr lang="en-GB" sz="1400" u="sng" dirty="0">
                        <a:latin typeface="Times New Roman" panose="02020603050405020304" pitchFamily="18" charset="0"/>
                        <a:cs typeface="Times New Roman" panose="02020603050405020304" pitchFamily="18" charset="0"/>
                      </a:endParaRPr>
                    </a:p>
                  </a:txBody>
                  <a:tcPr/>
                </a:tc>
                <a:tc>
                  <a:txBody>
                    <a:bodyPr/>
                    <a:lstStyle/>
                    <a:p>
                      <a:r>
                        <a:rPr lang="en-GB" sz="1400" dirty="0"/>
                        <a:t>Capital and Reserves:</a:t>
                      </a:r>
                      <a:endParaRPr lang="en-GB" sz="1400" dirty="0">
                        <a:latin typeface="Times New Roman" panose="02020603050405020304" pitchFamily="18" charset="0"/>
                        <a:cs typeface="Times New Roman" panose="02020603050405020304" pitchFamily="18" charset="0"/>
                      </a:endParaRPr>
                    </a:p>
                  </a:txBody>
                  <a:tcPr/>
                </a:tc>
                <a:tc>
                  <a:txBody>
                    <a:bodyPr/>
                    <a:lstStyle/>
                    <a:p>
                      <a:pPr algn="r"/>
                      <a:endParaRPr lang="en-GB" sz="1400" dirty="0">
                        <a:latin typeface="Times New Roman" panose="02020603050405020304" pitchFamily="18" charset="0"/>
                        <a:cs typeface="Times New Roman" panose="02020603050405020304" pitchFamily="18" charset="0"/>
                      </a:endParaRPr>
                    </a:p>
                  </a:txBody>
                  <a:tcPr/>
                </a:tc>
                <a:tc>
                  <a:txBody>
                    <a:bodyPr/>
                    <a:lstStyle/>
                    <a:p>
                      <a:pPr algn="r"/>
                      <a:endParaRPr lang="en-GB" sz="1400" dirty="0">
                        <a:latin typeface="Times New Roman" panose="02020603050405020304" pitchFamily="18" charset="0"/>
                        <a:cs typeface="Times New Roman" panose="02020603050405020304" pitchFamily="18" charset="0"/>
                      </a:endParaRPr>
                    </a:p>
                  </a:txBody>
                  <a:tcPr/>
                </a:tc>
                <a:extLst>
                  <a:ext uri="{0D108BD9-81ED-4DB2-BD59-A6C34878D82A}">
                    <a16:rowId xmlns:a16="http://schemas.microsoft.com/office/drawing/2014/main" val="1803964499"/>
                  </a:ext>
                </a:extLst>
              </a:tr>
              <a:tr h="316515">
                <a:tc>
                  <a:txBody>
                    <a:bodyPr/>
                    <a:lstStyle/>
                    <a:p>
                      <a:r>
                        <a:rPr lang="en-GB" sz="1400" dirty="0"/>
                        <a:t>Current liabilities:</a:t>
                      </a:r>
                      <a:endParaRPr lang="en-GB" sz="1400" dirty="0">
                        <a:latin typeface="Times New Roman" panose="02020603050405020304" pitchFamily="18" charset="0"/>
                        <a:cs typeface="Times New Roman" panose="02020603050405020304" pitchFamily="18" charset="0"/>
                      </a:endParaRPr>
                    </a:p>
                  </a:txBody>
                  <a:tcPr/>
                </a:tc>
                <a:tc>
                  <a:txBody>
                    <a:bodyPr/>
                    <a:lstStyle/>
                    <a:p>
                      <a:pPr algn="r"/>
                      <a:endParaRPr lang="en-GB" sz="1400" dirty="0">
                        <a:latin typeface="Times New Roman" panose="02020603050405020304" pitchFamily="18" charset="0"/>
                        <a:cs typeface="Times New Roman" panose="02020603050405020304" pitchFamily="18" charset="0"/>
                      </a:endParaRPr>
                    </a:p>
                  </a:txBody>
                  <a:tcPr/>
                </a:tc>
                <a:tc>
                  <a:txBody>
                    <a:bodyPr/>
                    <a:lstStyle/>
                    <a:p>
                      <a:pPr algn="r"/>
                      <a:endParaRPr lang="en-GB" sz="1400" dirty="0">
                        <a:latin typeface="Times New Roman" panose="02020603050405020304" pitchFamily="18" charset="0"/>
                        <a:cs typeface="Times New Roman" panose="02020603050405020304" pitchFamily="18" charset="0"/>
                      </a:endParaRPr>
                    </a:p>
                  </a:txBody>
                  <a:tcPr/>
                </a:tc>
                <a:tc>
                  <a:txBody>
                    <a:bodyPr/>
                    <a:lstStyle/>
                    <a:p>
                      <a:r>
                        <a:rPr lang="en-GB" sz="1400" dirty="0"/>
                        <a:t>Issued share capital - </a:t>
                      </a:r>
                      <a:endParaRPr lang="en-GB" sz="1400" dirty="0">
                        <a:latin typeface="Times New Roman" panose="02020603050405020304" pitchFamily="18" charset="0"/>
                        <a:cs typeface="Times New Roman" panose="02020603050405020304" pitchFamily="18" charset="0"/>
                      </a:endParaRPr>
                    </a:p>
                  </a:txBody>
                  <a:tcPr/>
                </a:tc>
                <a:tc>
                  <a:txBody>
                    <a:bodyPr/>
                    <a:lstStyle/>
                    <a:p>
                      <a:pPr algn="r"/>
                      <a:endParaRPr lang="en-GB" sz="1400" dirty="0">
                        <a:latin typeface="Times New Roman" panose="02020603050405020304" pitchFamily="18" charset="0"/>
                        <a:cs typeface="Times New Roman" panose="02020603050405020304" pitchFamily="18" charset="0"/>
                      </a:endParaRPr>
                    </a:p>
                  </a:txBody>
                  <a:tcPr/>
                </a:tc>
                <a:tc>
                  <a:txBody>
                    <a:bodyPr/>
                    <a:lstStyle/>
                    <a:p>
                      <a:pPr algn="r"/>
                      <a:endParaRPr lang="en-GB" sz="1400" dirty="0">
                        <a:latin typeface="Times New Roman" panose="02020603050405020304" pitchFamily="18" charset="0"/>
                        <a:cs typeface="Times New Roman" panose="02020603050405020304" pitchFamily="18" charset="0"/>
                      </a:endParaRPr>
                    </a:p>
                  </a:txBody>
                  <a:tcPr/>
                </a:tc>
                <a:extLst>
                  <a:ext uri="{0D108BD9-81ED-4DB2-BD59-A6C34878D82A}">
                    <a16:rowId xmlns:a16="http://schemas.microsoft.com/office/drawing/2014/main" val="3095000700"/>
                  </a:ext>
                </a:extLst>
              </a:tr>
              <a:tr h="316515">
                <a:tc>
                  <a:txBody>
                    <a:bodyPr/>
                    <a:lstStyle/>
                    <a:p>
                      <a:r>
                        <a:rPr lang="en-GB" sz="1400" dirty="0"/>
                        <a:t>Trade and other payables</a:t>
                      </a:r>
                      <a:endParaRPr lang="en-GB" sz="1400" dirty="0">
                        <a:latin typeface="Times New Roman" panose="02020603050405020304" pitchFamily="18" charset="0"/>
                        <a:cs typeface="Times New Roman" panose="02020603050405020304" pitchFamily="18" charset="0"/>
                      </a:endParaRPr>
                    </a:p>
                  </a:txBody>
                  <a:tcPr/>
                </a:tc>
                <a:tc>
                  <a:txBody>
                    <a:bodyPr/>
                    <a:lstStyle/>
                    <a:p>
                      <a:pPr algn="r"/>
                      <a:r>
                        <a:rPr lang="en-GB" sz="1400" dirty="0"/>
                        <a:t>40,000</a:t>
                      </a:r>
                      <a:endParaRPr lang="en-GB" sz="1400" dirty="0">
                        <a:latin typeface="Times New Roman" panose="02020603050405020304" pitchFamily="18" charset="0"/>
                        <a:cs typeface="Times New Roman" panose="02020603050405020304" pitchFamily="18" charset="0"/>
                      </a:endParaRPr>
                    </a:p>
                  </a:txBody>
                  <a:tcPr/>
                </a:tc>
                <a:tc>
                  <a:txBody>
                    <a:bodyPr/>
                    <a:lstStyle/>
                    <a:p>
                      <a:pPr algn="r"/>
                      <a:r>
                        <a:rPr lang="en-GB" sz="1400" dirty="0"/>
                        <a:t>31,500</a:t>
                      </a:r>
                      <a:endParaRPr lang="en-GB" sz="1400" dirty="0">
                        <a:latin typeface="Times New Roman" panose="02020603050405020304" pitchFamily="18" charset="0"/>
                        <a:cs typeface="Times New Roman" panose="02020603050405020304" pitchFamily="18" charset="0"/>
                      </a:endParaRPr>
                    </a:p>
                  </a:txBody>
                  <a:tcPr/>
                </a:tc>
                <a:tc>
                  <a:txBody>
                    <a:bodyPr/>
                    <a:lstStyle/>
                    <a:p>
                      <a:r>
                        <a:rPr lang="en-GB" sz="1400" dirty="0"/>
                        <a:t>300,000 50p ordinary shares</a:t>
                      </a:r>
                      <a:endParaRPr lang="en-GB" sz="1400" dirty="0">
                        <a:latin typeface="Times New Roman" panose="02020603050405020304" pitchFamily="18" charset="0"/>
                        <a:cs typeface="Times New Roman" panose="02020603050405020304" pitchFamily="18" charset="0"/>
                      </a:endParaRPr>
                    </a:p>
                  </a:txBody>
                  <a:tcPr/>
                </a:tc>
                <a:tc>
                  <a:txBody>
                    <a:bodyPr/>
                    <a:lstStyle/>
                    <a:p>
                      <a:pPr algn="r"/>
                      <a:r>
                        <a:rPr lang="en-GB" sz="1400" dirty="0"/>
                        <a:t>150,000</a:t>
                      </a:r>
                      <a:endParaRPr lang="en-GB" sz="1400" dirty="0">
                        <a:latin typeface="Times New Roman" panose="02020603050405020304" pitchFamily="18" charset="0"/>
                        <a:cs typeface="Times New Roman" panose="02020603050405020304" pitchFamily="18" charset="0"/>
                      </a:endParaRPr>
                    </a:p>
                  </a:txBody>
                  <a:tcPr/>
                </a:tc>
                <a:tc>
                  <a:txBody>
                    <a:bodyPr/>
                    <a:lstStyle/>
                    <a:p>
                      <a:pPr algn="r"/>
                      <a:r>
                        <a:rPr lang="en-GB" sz="1400" dirty="0"/>
                        <a:t>150,000</a:t>
                      </a:r>
                      <a:endParaRPr lang="en-GB" sz="1400" dirty="0">
                        <a:latin typeface="Times New Roman" panose="02020603050405020304" pitchFamily="18" charset="0"/>
                        <a:cs typeface="Times New Roman" panose="02020603050405020304" pitchFamily="18" charset="0"/>
                      </a:endParaRPr>
                    </a:p>
                  </a:txBody>
                  <a:tcPr/>
                </a:tc>
                <a:extLst>
                  <a:ext uri="{0D108BD9-81ED-4DB2-BD59-A6C34878D82A}">
                    <a16:rowId xmlns:a16="http://schemas.microsoft.com/office/drawing/2014/main" val="2264010519"/>
                  </a:ext>
                </a:extLst>
              </a:tr>
              <a:tr h="316515">
                <a:tc>
                  <a:txBody>
                    <a:bodyPr/>
                    <a:lstStyle/>
                    <a:p>
                      <a:r>
                        <a:rPr lang="en-GB" sz="1400" dirty="0"/>
                        <a:t>Bank overdraft</a:t>
                      </a:r>
                      <a:endParaRPr lang="en-GB" sz="1400" dirty="0">
                        <a:latin typeface="Times New Roman" panose="02020603050405020304" pitchFamily="18" charset="0"/>
                        <a:cs typeface="Times New Roman" panose="02020603050405020304" pitchFamily="18" charset="0"/>
                      </a:endParaRPr>
                    </a:p>
                  </a:txBody>
                  <a:tcPr/>
                </a:tc>
                <a:tc>
                  <a:txBody>
                    <a:bodyPr/>
                    <a:lstStyle/>
                    <a:p>
                      <a:pPr algn="r"/>
                      <a:r>
                        <a:rPr lang="en-GB" sz="1400" u="none" dirty="0"/>
                        <a:t>0</a:t>
                      </a:r>
                      <a:endParaRPr lang="en-GB" sz="1400" u="none" dirty="0">
                        <a:latin typeface="Times New Roman" panose="02020603050405020304" pitchFamily="18" charset="0"/>
                        <a:cs typeface="Times New Roman" panose="02020603050405020304" pitchFamily="18" charset="0"/>
                      </a:endParaRPr>
                    </a:p>
                  </a:txBody>
                  <a:tcPr/>
                </a:tc>
                <a:tc>
                  <a:txBody>
                    <a:bodyPr/>
                    <a:lstStyle/>
                    <a:p>
                      <a:pPr algn="r"/>
                      <a:r>
                        <a:rPr lang="en-GB" sz="1400" dirty="0"/>
                        <a:t>0</a:t>
                      </a:r>
                      <a:endParaRPr lang="en-GB" sz="1400" dirty="0">
                        <a:latin typeface="Times New Roman" panose="02020603050405020304" pitchFamily="18" charset="0"/>
                        <a:cs typeface="Times New Roman" panose="02020603050405020304" pitchFamily="18" charset="0"/>
                      </a:endParaRPr>
                    </a:p>
                  </a:txBody>
                  <a:tcPr/>
                </a:tc>
                <a:tc>
                  <a:txBody>
                    <a:bodyPr/>
                    <a:lstStyle/>
                    <a:p>
                      <a:r>
                        <a:rPr lang="en-GB" sz="1400" dirty="0"/>
                        <a:t>Share premium</a:t>
                      </a:r>
                      <a:endParaRPr lang="en-GB" sz="1400" dirty="0">
                        <a:latin typeface="Times New Roman" panose="02020603050405020304" pitchFamily="18" charset="0"/>
                        <a:cs typeface="Times New Roman" panose="02020603050405020304" pitchFamily="18" charset="0"/>
                      </a:endParaRPr>
                    </a:p>
                  </a:txBody>
                  <a:tcPr/>
                </a:tc>
                <a:tc>
                  <a:txBody>
                    <a:bodyPr/>
                    <a:lstStyle/>
                    <a:p>
                      <a:pPr algn="r"/>
                      <a:r>
                        <a:rPr lang="en-GB" sz="1400" dirty="0"/>
                        <a:t>115,000</a:t>
                      </a:r>
                      <a:endParaRPr lang="en-GB" sz="1400" dirty="0">
                        <a:latin typeface="Times New Roman" panose="02020603050405020304" pitchFamily="18" charset="0"/>
                        <a:cs typeface="Times New Roman" panose="02020603050405020304" pitchFamily="18" charset="0"/>
                      </a:endParaRPr>
                    </a:p>
                  </a:txBody>
                  <a:tcPr/>
                </a:tc>
                <a:tc>
                  <a:txBody>
                    <a:bodyPr/>
                    <a:lstStyle/>
                    <a:p>
                      <a:pPr algn="r"/>
                      <a:r>
                        <a:rPr lang="en-GB" sz="1400" dirty="0"/>
                        <a:t>115,000</a:t>
                      </a:r>
                      <a:endParaRPr lang="en-GB" sz="1400" dirty="0">
                        <a:latin typeface="Times New Roman" panose="02020603050405020304" pitchFamily="18" charset="0"/>
                        <a:cs typeface="Times New Roman" panose="02020603050405020304" pitchFamily="18" charset="0"/>
                      </a:endParaRPr>
                    </a:p>
                  </a:txBody>
                  <a:tcPr/>
                </a:tc>
                <a:extLst>
                  <a:ext uri="{0D108BD9-81ED-4DB2-BD59-A6C34878D82A}">
                    <a16:rowId xmlns:a16="http://schemas.microsoft.com/office/drawing/2014/main" val="394816160"/>
                  </a:ext>
                </a:extLst>
              </a:tr>
              <a:tr h="316515">
                <a:tc>
                  <a:txBody>
                    <a:bodyPr/>
                    <a:lstStyle/>
                    <a:p>
                      <a:endParaRPr lang="en-GB" sz="1400" dirty="0">
                        <a:latin typeface="Times New Roman" panose="02020603050405020304" pitchFamily="18" charset="0"/>
                        <a:cs typeface="Times New Roman" panose="02020603050405020304" pitchFamily="18" charset="0"/>
                      </a:endParaRPr>
                    </a:p>
                  </a:txBody>
                  <a:tcPr/>
                </a:tc>
                <a:tc>
                  <a:txBody>
                    <a:bodyPr/>
                    <a:lstStyle/>
                    <a:p>
                      <a:pPr algn="r"/>
                      <a:r>
                        <a:rPr lang="en-GB" sz="1400" u="sng" dirty="0"/>
                        <a:t>40,000</a:t>
                      </a:r>
                      <a:endParaRPr lang="en-GB" sz="1400" u="sng" dirty="0">
                        <a:latin typeface="Times New Roman" panose="02020603050405020304" pitchFamily="18" charset="0"/>
                        <a:cs typeface="Times New Roman" panose="02020603050405020304" pitchFamily="18" charset="0"/>
                      </a:endParaRPr>
                    </a:p>
                  </a:txBody>
                  <a:tcPr/>
                </a:tc>
                <a:tc>
                  <a:txBody>
                    <a:bodyPr/>
                    <a:lstStyle/>
                    <a:p>
                      <a:pPr algn="r"/>
                      <a:r>
                        <a:rPr lang="en-GB" sz="1400" u="sng" dirty="0"/>
                        <a:t>31,500</a:t>
                      </a:r>
                      <a:endParaRPr lang="en-GB" sz="1400" u="sng" dirty="0">
                        <a:latin typeface="Times New Roman" panose="02020603050405020304" pitchFamily="18" charset="0"/>
                        <a:cs typeface="Times New Roman" panose="02020603050405020304" pitchFamily="18" charset="0"/>
                      </a:endParaRPr>
                    </a:p>
                  </a:txBody>
                  <a:tcPr/>
                </a:tc>
                <a:tc>
                  <a:txBody>
                    <a:bodyPr/>
                    <a:lstStyle/>
                    <a:p>
                      <a:r>
                        <a:rPr lang="en-GB" sz="1400" dirty="0"/>
                        <a:t>Revaluation reserve</a:t>
                      </a:r>
                      <a:endParaRPr lang="en-GB" sz="1400" dirty="0">
                        <a:latin typeface="Times New Roman" panose="02020603050405020304" pitchFamily="18" charset="0"/>
                        <a:cs typeface="Times New Roman" panose="02020603050405020304" pitchFamily="18" charset="0"/>
                      </a:endParaRPr>
                    </a:p>
                  </a:txBody>
                  <a:tcPr/>
                </a:tc>
                <a:tc>
                  <a:txBody>
                    <a:bodyPr/>
                    <a:lstStyle/>
                    <a:p>
                      <a:pPr algn="r"/>
                      <a:r>
                        <a:rPr lang="en-GB" sz="1400" dirty="0"/>
                        <a:t>8,727</a:t>
                      </a:r>
                      <a:endParaRPr lang="en-GB" sz="1400" dirty="0">
                        <a:latin typeface="Times New Roman" panose="02020603050405020304" pitchFamily="18" charset="0"/>
                        <a:cs typeface="Times New Roman" panose="02020603050405020304" pitchFamily="18" charset="0"/>
                      </a:endParaRPr>
                    </a:p>
                  </a:txBody>
                  <a:tcPr/>
                </a:tc>
                <a:tc>
                  <a:txBody>
                    <a:bodyPr/>
                    <a:lstStyle/>
                    <a:p>
                      <a:pPr algn="r"/>
                      <a:r>
                        <a:rPr lang="en-GB" sz="1400" dirty="0"/>
                        <a:t>0</a:t>
                      </a:r>
                      <a:endParaRPr lang="en-GB" sz="1400" dirty="0">
                        <a:latin typeface="Times New Roman" panose="02020603050405020304" pitchFamily="18" charset="0"/>
                        <a:cs typeface="Times New Roman" panose="02020603050405020304" pitchFamily="18" charset="0"/>
                      </a:endParaRPr>
                    </a:p>
                  </a:txBody>
                  <a:tcPr/>
                </a:tc>
                <a:extLst>
                  <a:ext uri="{0D108BD9-81ED-4DB2-BD59-A6C34878D82A}">
                    <a16:rowId xmlns:a16="http://schemas.microsoft.com/office/drawing/2014/main" val="439204564"/>
                  </a:ext>
                </a:extLst>
              </a:tr>
              <a:tr h="316515">
                <a:tc>
                  <a:txBody>
                    <a:bodyPr/>
                    <a:lstStyle/>
                    <a:p>
                      <a:endParaRPr lang="en-GB" sz="1400" dirty="0">
                        <a:latin typeface="Times New Roman" panose="02020603050405020304" pitchFamily="18" charset="0"/>
                        <a:cs typeface="Times New Roman" panose="02020603050405020304" pitchFamily="18" charset="0"/>
                      </a:endParaRPr>
                    </a:p>
                  </a:txBody>
                  <a:tcPr/>
                </a:tc>
                <a:tc>
                  <a:txBody>
                    <a:bodyPr/>
                    <a:lstStyle/>
                    <a:p>
                      <a:endParaRPr lang="en-GB" sz="1400" dirty="0">
                        <a:latin typeface="Times New Roman" panose="02020603050405020304" pitchFamily="18" charset="0"/>
                        <a:cs typeface="Times New Roman" panose="02020603050405020304" pitchFamily="18" charset="0"/>
                      </a:endParaRPr>
                    </a:p>
                  </a:txBody>
                  <a:tcPr/>
                </a:tc>
                <a:tc>
                  <a:txBody>
                    <a:bodyPr/>
                    <a:lstStyle/>
                    <a:p>
                      <a:pPr algn="r"/>
                      <a:endParaRPr lang="en-GB" sz="1400" dirty="0">
                        <a:latin typeface="Times New Roman" panose="02020603050405020304" pitchFamily="18" charset="0"/>
                        <a:cs typeface="Times New Roman" panose="02020603050405020304" pitchFamily="18" charset="0"/>
                      </a:endParaRPr>
                    </a:p>
                  </a:txBody>
                  <a:tcPr/>
                </a:tc>
                <a:tc>
                  <a:txBody>
                    <a:bodyPr/>
                    <a:lstStyle/>
                    <a:p>
                      <a:r>
                        <a:rPr lang="en-GB" sz="1400" dirty="0"/>
                        <a:t>Accumulated profits</a:t>
                      </a:r>
                      <a:endParaRPr lang="en-GB" sz="1400" dirty="0">
                        <a:latin typeface="Times New Roman" panose="02020603050405020304" pitchFamily="18" charset="0"/>
                        <a:cs typeface="Times New Roman" panose="02020603050405020304" pitchFamily="18" charset="0"/>
                      </a:endParaRPr>
                    </a:p>
                  </a:txBody>
                  <a:tcPr/>
                </a:tc>
                <a:tc>
                  <a:txBody>
                    <a:bodyPr/>
                    <a:lstStyle/>
                    <a:p>
                      <a:pPr algn="r"/>
                      <a:r>
                        <a:rPr lang="en-GB" sz="1400" u="sng" dirty="0"/>
                        <a:t>209,000</a:t>
                      </a:r>
                      <a:endParaRPr lang="en-GB" sz="1400" u="sng" dirty="0">
                        <a:latin typeface="Times New Roman" panose="02020603050405020304" pitchFamily="18" charset="0"/>
                        <a:cs typeface="Times New Roman" panose="02020603050405020304" pitchFamily="18" charset="0"/>
                      </a:endParaRPr>
                    </a:p>
                  </a:txBody>
                  <a:tcPr/>
                </a:tc>
                <a:tc>
                  <a:txBody>
                    <a:bodyPr/>
                    <a:lstStyle/>
                    <a:p>
                      <a:pPr algn="r"/>
                      <a:r>
                        <a:rPr lang="en-GB" sz="1400" u="sng" dirty="0"/>
                        <a:t>197,000</a:t>
                      </a:r>
                      <a:endParaRPr lang="en-GB" sz="1400" u="sng" dirty="0">
                        <a:latin typeface="Times New Roman" panose="02020603050405020304" pitchFamily="18" charset="0"/>
                        <a:cs typeface="Times New Roman" panose="02020603050405020304" pitchFamily="18" charset="0"/>
                      </a:endParaRPr>
                    </a:p>
                  </a:txBody>
                  <a:tcPr/>
                </a:tc>
                <a:extLst>
                  <a:ext uri="{0D108BD9-81ED-4DB2-BD59-A6C34878D82A}">
                    <a16:rowId xmlns:a16="http://schemas.microsoft.com/office/drawing/2014/main" val="20863374"/>
                  </a:ext>
                </a:extLst>
              </a:tr>
              <a:tr h="316515">
                <a:tc>
                  <a:txBody>
                    <a:bodyPr/>
                    <a:lstStyle/>
                    <a:p>
                      <a:endParaRPr lang="en-GB" sz="1400" dirty="0">
                        <a:latin typeface="Times New Roman" panose="02020603050405020304" pitchFamily="18" charset="0"/>
                        <a:cs typeface="Times New Roman" panose="02020603050405020304" pitchFamily="18" charset="0"/>
                      </a:endParaRPr>
                    </a:p>
                  </a:txBody>
                  <a:tcPr/>
                </a:tc>
                <a:tc>
                  <a:txBody>
                    <a:bodyPr/>
                    <a:lstStyle/>
                    <a:p>
                      <a:endParaRPr lang="en-GB" sz="1400" dirty="0">
                        <a:latin typeface="Times New Roman" panose="02020603050405020304" pitchFamily="18" charset="0"/>
                        <a:cs typeface="Times New Roman" panose="02020603050405020304" pitchFamily="18" charset="0"/>
                      </a:endParaRPr>
                    </a:p>
                  </a:txBody>
                  <a:tcPr/>
                </a:tc>
                <a:tc>
                  <a:txBody>
                    <a:bodyPr/>
                    <a:lstStyle/>
                    <a:p>
                      <a:pPr algn="r"/>
                      <a:endParaRPr lang="en-GB" sz="1400" dirty="0">
                        <a:latin typeface="Times New Roman" panose="02020603050405020304" pitchFamily="18" charset="0"/>
                        <a:cs typeface="Times New Roman" panose="02020603050405020304" pitchFamily="18" charset="0"/>
                      </a:endParaRPr>
                    </a:p>
                  </a:txBody>
                  <a:tcPr/>
                </a:tc>
                <a:tc>
                  <a:txBody>
                    <a:bodyPr/>
                    <a:lstStyle/>
                    <a:p>
                      <a:r>
                        <a:rPr lang="en-GB" sz="1400" dirty="0"/>
                        <a:t>Total equity</a:t>
                      </a:r>
                      <a:endParaRPr lang="en-GB" sz="1400" dirty="0">
                        <a:latin typeface="Times New Roman" panose="02020603050405020304" pitchFamily="18" charset="0"/>
                        <a:cs typeface="Times New Roman" panose="02020603050405020304" pitchFamily="18" charset="0"/>
                      </a:endParaRPr>
                    </a:p>
                  </a:txBody>
                  <a:tcPr/>
                </a:tc>
                <a:tc>
                  <a:txBody>
                    <a:bodyPr/>
                    <a:lstStyle/>
                    <a:p>
                      <a:pPr algn="r"/>
                      <a:r>
                        <a:rPr lang="en-GB" sz="1400" u="sng" dirty="0"/>
                        <a:t>482,727</a:t>
                      </a:r>
                      <a:endParaRPr lang="en-GB" sz="1400" u="sng" dirty="0">
                        <a:latin typeface="Times New Roman" panose="02020603050405020304" pitchFamily="18" charset="0"/>
                        <a:cs typeface="Times New Roman" panose="02020603050405020304" pitchFamily="18" charset="0"/>
                      </a:endParaRPr>
                    </a:p>
                  </a:txBody>
                  <a:tcPr/>
                </a:tc>
                <a:tc>
                  <a:txBody>
                    <a:bodyPr/>
                    <a:lstStyle/>
                    <a:p>
                      <a:pPr algn="r"/>
                      <a:r>
                        <a:rPr lang="en-GB" sz="1400" u="sng" dirty="0"/>
                        <a:t>462,000</a:t>
                      </a:r>
                      <a:endParaRPr lang="en-GB" sz="1400" u="sng" dirty="0">
                        <a:latin typeface="Times New Roman" panose="02020603050405020304" pitchFamily="18" charset="0"/>
                        <a:cs typeface="Times New Roman" panose="02020603050405020304" pitchFamily="18" charset="0"/>
                      </a:endParaRPr>
                    </a:p>
                  </a:txBody>
                  <a:tcPr/>
                </a:tc>
                <a:extLst>
                  <a:ext uri="{0D108BD9-81ED-4DB2-BD59-A6C34878D82A}">
                    <a16:rowId xmlns:a16="http://schemas.microsoft.com/office/drawing/2014/main" val="976312658"/>
                  </a:ext>
                </a:extLst>
              </a:tr>
            </a:tbl>
          </a:graphicData>
        </a:graphic>
      </p:graphicFrame>
      <p:sp>
        <p:nvSpPr>
          <p:cNvPr id="3" name="Slide Number Placeholder 2">
            <a:extLst>
              <a:ext uri="{FF2B5EF4-FFF2-40B4-BE49-F238E27FC236}">
                <a16:creationId xmlns:a16="http://schemas.microsoft.com/office/drawing/2014/main" id="{3635C421-2CEE-49D0-9D84-4BB22077A770}"/>
              </a:ext>
            </a:extLst>
          </p:cNvPr>
          <p:cNvSpPr>
            <a:spLocks noGrp="1"/>
          </p:cNvSpPr>
          <p:nvPr>
            <p:ph type="sldNum" sz="quarter" idx="12"/>
          </p:nvPr>
        </p:nvSpPr>
        <p:spPr/>
        <p:txBody>
          <a:bodyPr/>
          <a:lstStyle/>
          <a:p>
            <a:fld id="{63A33278-8D2C-46E9-9145-8061F8ED03C5}" type="slidenum">
              <a:rPr lang="en-GB" smtClean="0"/>
              <a:t>4</a:t>
            </a:fld>
            <a:endParaRPr lang="en-GB" dirty="0"/>
          </a:p>
        </p:txBody>
      </p:sp>
    </p:spTree>
    <p:custDataLst>
      <p:tags r:id="rId1"/>
    </p:custDataLst>
    <p:extLst>
      <p:ext uri="{BB962C8B-B14F-4D97-AF65-F5344CB8AC3E}">
        <p14:creationId xmlns:p14="http://schemas.microsoft.com/office/powerpoint/2010/main" val="181244190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2AF4C8-6DC0-4BC0-AC25-21E2DC9467DF}"/>
              </a:ext>
            </a:extLst>
          </p:cNvPr>
          <p:cNvSpPr>
            <a:spLocks noGrp="1"/>
          </p:cNvSpPr>
          <p:nvPr>
            <p:ph type="title"/>
          </p:nvPr>
        </p:nvSpPr>
        <p:spPr>
          <a:xfrm>
            <a:off x="483974" y="295736"/>
            <a:ext cx="7055380" cy="1019258"/>
          </a:xfrm>
        </p:spPr>
        <p:txBody>
          <a:bodyPr/>
          <a:lstStyle/>
          <a:p>
            <a:pPr algn="ctr"/>
            <a:r>
              <a:rPr lang="en-GB" sz="3600" dirty="0"/>
              <a:t>Starting the analysis</a:t>
            </a:r>
          </a:p>
        </p:txBody>
      </p:sp>
      <p:sp>
        <p:nvSpPr>
          <p:cNvPr id="3" name="Content Placeholder 2">
            <a:extLst>
              <a:ext uri="{FF2B5EF4-FFF2-40B4-BE49-F238E27FC236}">
                <a16:creationId xmlns:a16="http://schemas.microsoft.com/office/drawing/2014/main" id="{ABDFE7E0-50EA-4D03-9ECD-67BEA652C9F0}"/>
              </a:ext>
            </a:extLst>
          </p:cNvPr>
          <p:cNvSpPr>
            <a:spLocks noGrp="1"/>
          </p:cNvSpPr>
          <p:nvPr>
            <p:ph idx="1"/>
          </p:nvPr>
        </p:nvSpPr>
        <p:spPr>
          <a:xfrm>
            <a:off x="483974" y="1469450"/>
            <a:ext cx="8268140" cy="5092814"/>
          </a:xfrm>
        </p:spPr>
        <p:txBody>
          <a:bodyPr>
            <a:normAutofit/>
          </a:bodyPr>
          <a:lstStyle/>
          <a:p>
            <a:r>
              <a:rPr lang="en-GB" sz="2000" dirty="0">
                <a:latin typeface="Times New Roman" panose="02020603050405020304" pitchFamily="18" charset="0"/>
                <a:cs typeface="Times New Roman" panose="02020603050405020304" pitchFamily="18" charset="0"/>
              </a:rPr>
              <a:t>Begin with an overview…</a:t>
            </a:r>
          </a:p>
          <a:p>
            <a:pPr marL="0" indent="0">
              <a:buNone/>
            </a:pPr>
            <a:endParaRPr lang="en-GB" sz="2000" dirty="0">
              <a:latin typeface="Times New Roman" panose="02020603050405020304" pitchFamily="18" charset="0"/>
              <a:cs typeface="Times New Roman" panose="02020603050405020304" pitchFamily="18" charset="0"/>
            </a:endParaRPr>
          </a:p>
          <a:p>
            <a:r>
              <a:rPr lang="en-GB" sz="2000" dirty="0">
                <a:latin typeface="Times New Roman" panose="02020603050405020304" pitchFamily="18" charset="0"/>
                <a:cs typeface="Times New Roman" panose="02020603050405020304" pitchFamily="18" charset="0"/>
              </a:rPr>
              <a:t>Before calculating ratios you should look at the general trend in the organisation’s performance and financial position and try to get a “feel” for what has been happening. This will help you to interpret the ratios once they are calculated…</a:t>
            </a:r>
          </a:p>
          <a:p>
            <a:endParaRPr lang="en-GB" sz="2000" dirty="0">
              <a:latin typeface="Times New Roman" panose="02020603050405020304" pitchFamily="18" charset="0"/>
              <a:cs typeface="Times New Roman" panose="02020603050405020304" pitchFamily="18" charset="0"/>
            </a:endParaRPr>
          </a:p>
          <a:p>
            <a:r>
              <a:rPr lang="en-GB" sz="2000" dirty="0">
                <a:latin typeface="Times New Roman" panose="02020603050405020304" pitchFamily="18" charset="0"/>
                <a:cs typeface="Times New Roman" panose="02020603050405020304" pitchFamily="18" charset="0"/>
              </a:rPr>
              <a:t>What is the trend in revenue?</a:t>
            </a:r>
          </a:p>
          <a:p>
            <a:r>
              <a:rPr lang="en-GB" sz="2000" dirty="0">
                <a:latin typeface="Times New Roman" panose="02020603050405020304" pitchFamily="18" charset="0"/>
                <a:cs typeface="Times New Roman" panose="02020603050405020304" pitchFamily="18" charset="0"/>
              </a:rPr>
              <a:t>What has happened to Gross Profit and Operating Profit?</a:t>
            </a:r>
          </a:p>
          <a:p>
            <a:r>
              <a:rPr lang="en-GB" sz="2000" dirty="0">
                <a:latin typeface="Times New Roman" panose="02020603050405020304" pitchFamily="18" charset="0"/>
                <a:cs typeface="Times New Roman" panose="02020603050405020304" pitchFamily="18" charset="0"/>
              </a:rPr>
              <a:t>Which costs have significantly affected the business?</a:t>
            </a:r>
          </a:p>
          <a:p>
            <a:r>
              <a:rPr lang="en-GB" sz="2000" dirty="0">
                <a:latin typeface="Times New Roman" panose="02020603050405020304" pitchFamily="18" charset="0"/>
                <a:cs typeface="Times New Roman" panose="02020603050405020304" pitchFamily="18" charset="0"/>
              </a:rPr>
              <a:t>Is the company expanding or contracting?</a:t>
            </a:r>
          </a:p>
          <a:p>
            <a:r>
              <a:rPr lang="en-GB" sz="2000" dirty="0">
                <a:latin typeface="Times New Roman" panose="02020603050405020304" pitchFamily="18" charset="0"/>
                <a:cs typeface="Times New Roman" panose="02020603050405020304" pitchFamily="18" charset="0"/>
              </a:rPr>
              <a:t>Does the business have a lot of debt?</a:t>
            </a:r>
          </a:p>
        </p:txBody>
      </p:sp>
      <p:sp>
        <p:nvSpPr>
          <p:cNvPr id="4" name="Slide Number Placeholder 3">
            <a:extLst>
              <a:ext uri="{FF2B5EF4-FFF2-40B4-BE49-F238E27FC236}">
                <a16:creationId xmlns:a16="http://schemas.microsoft.com/office/drawing/2014/main" id="{2700B23B-1641-45FA-BF2E-79796ED6357F}"/>
              </a:ext>
            </a:extLst>
          </p:cNvPr>
          <p:cNvSpPr>
            <a:spLocks noGrp="1"/>
          </p:cNvSpPr>
          <p:nvPr>
            <p:ph type="sldNum" sz="quarter" idx="12"/>
          </p:nvPr>
        </p:nvSpPr>
        <p:spPr/>
        <p:txBody>
          <a:bodyPr/>
          <a:lstStyle/>
          <a:p>
            <a:fld id="{63A33278-8D2C-46E9-9145-8061F8ED03C5}" type="slidenum">
              <a:rPr lang="en-GB" smtClean="0"/>
              <a:t>5</a:t>
            </a:fld>
            <a:endParaRPr lang="en-GB" dirty="0"/>
          </a:p>
        </p:txBody>
      </p:sp>
    </p:spTree>
    <p:custDataLst>
      <p:tags r:id="rId1"/>
    </p:custDataLst>
    <p:extLst>
      <p:ext uri="{BB962C8B-B14F-4D97-AF65-F5344CB8AC3E}">
        <p14:creationId xmlns:p14="http://schemas.microsoft.com/office/powerpoint/2010/main" val="32443494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F62F90-69E4-41B9-AA0C-6824CDDAF1BF}"/>
              </a:ext>
            </a:extLst>
          </p:cNvPr>
          <p:cNvSpPr>
            <a:spLocks noGrp="1"/>
          </p:cNvSpPr>
          <p:nvPr>
            <p:ph type="title"/>
          </p:nvPr>
        </p:nvSpPr>
        <p:spPr>
          <a:xfrm>
            <a:off x="1040968" y="136525"/>
            <a:ext cx="7062063" cy="380247"/>
          </a:xfrm>
        </p:spPr>
        <p:txBody>
          <a:bodyPr>
            <a:normAutofit fontScale="90000"/>
          </a:bodyPr>
          <a:lstStyle/>
          <a:p>
            <a:pPr algn="ctr"/>
            <a:r>
              <a:rPr lang="en-GB" sz="3600" dirty="0"/>
              <a:t>Assessing profitability - ROCE</a:t>
            </a:r>
          </a:p>
        </p:txBody>
      </p:sp>
      <p:graphicFrame>
        <p:nvGraphicFramePr>
          <p:cNvPr id="4" name="Content Placeholder 3">
            <a:extLst>
              <a:ext uri="{FF2B5EF4-FFF2-40B4-BE49-F238E27FC236}">
                <a16:creationId xmlns:a16="http://schemas.microsoft.com/office/drawing/2014/main" id="{0978151C-F63C-49D9-AB94-257A9E09E67F}"/>
              </a:ext>
            </a:extLst>
          </p:cNvPr>
          <p:cNvGraphicFramePr>
            <a:graphicFrameLocks noGrp="1"/>
          </p:cNvGraphicFramePr>
          <p:nvPr>
            <p:ph idx="1"/>
            <p:extLst>
              <p:ext uri="{D42A27DB-BD31-4B8C-83A1-F6EECF244321}">
                <p14:modId xmlns:p14="http://schemas.microsoft.com/office/powerpoint/2010/main" val="3339883372"/>
              </p:ext>
            </p:extLst>
          </p:nvPr>
        </p:nvGraphicFramePr>
        <p:xfrm>
          <a:off x="599200" y="923353"/>
          <a:ext cx="8087599" cy="4521200"/>
        </p:xfrm>
        <a:graphic>
          <a:graphicData uri="http://schemas.openxmlformats.org/drawingml/2006/table">
            <a:tbl>
              <a:tblPr firstRow="1" firstCol="1" bandRow="1">
                <a:tableStyleId>{7DF18680-E054-41AD-8BC1-D1AEF772440D}</a:tableStyleId>
              </a:tblPr>
              <a:tblGrid>
                <a:gridCol w="3610587">
                  <a:extLst>
                    <a:ext uri="{9D8B030D-6E8A-4147-A177-3AD203B41FA5}">
                      <a16:colId xmlns:a16="http://schemas.microsoft.com/office/drawing/2014/main" val="3659219510"/>
                    </a:ext>
                  </a:extLst>
                </a:gridCol>
                <a:gridCol w="2238506">
                  <a:extLst>
                    <a:ext uri="{9D8B030D-6E8A-4147-A177-3AD203B41FA5}">
                      <a16:colId xmlns:a16="http://schemas.microsoft.com/office/drawing/2014/main" val="2436635742"/>
                    </a:ext>
                  </a:extLst>
                </a:gridCol>
                <a:gridCol w="2238506">
                  <a:extLst>
                    <a:ext uri="{9D8B030D-6E8A-4147-A177-3AD203B41FA5}">
                      <a16:colId xmlns:a16="http://schemas.microsoft.com/office/drawing/2014/main" val="759345456"/>
                    </a:ext>
                  </a:extLst>
                </a:gridCol>
              </a:tblGrid>
              <a:tr h="837303">
                <a:tc>
                  <a:txBody>
                    <a:bodyPr/>
                    <a:lstStyle/>
                    <a:p>
                      <a:pPr algn="l">
                        <a:lnSpc>
                          <a:spcPct val="115000"/>
                        </a:lnSpc>
                        <a:spcAft>
                          <a:spcPts val="0"/>
                        </a:spcAft>
                      </a:pPr>
                      <a:r>
                        <a:rPr lang="en-GB" sz="1600" dirty="0">
                          <a:effectLst/>
                        </a:rPr>
                        <a:t> </a:t>
                      </a:r>
                    </a:p>
                    <a:p>
                      <a:pPr algn="l">
                        <a:lnSpc>
                          <a:spcPct val="115000"/>
                        </a:lnSpc>
                        <a:spcAft>
                          <a:spcPts val="0"/>
                        </a:spcAft>
                      </a:pPr>
                      <a:r>
                        <a:rPr lang="en-GB" sz="1600" dirty="0">
                          <a:effectLst/>
                        </a:rPr>
                        <a:t>Return on Capital Employed (ROCE)</a:t>
                      </a:r>
                    </a:p>
                    <a:p>
                      <a:pPr algn="l">
                        <a:lnSpc>
                          <a:spcPct val="115000"/>
                        </a:lnSpc>
                        <a:spcAft>
                          <a:spcPts val="0"/>
                        </a:spcAft>
                      </a:pPr>
                      <a:r>
                        <a:rPr lang="en-GB" sz="1600" dirty="0">
                          <a:effectLst/>
                        </a:rPr>
                        <a:t> </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15000"/>
                        </a:lnSpc>
                        <a:spcAft>
                          <a:spcPts val="0"/>
                        </a:spcAft>
                      </a:pPr>
                      <a:r>
                        <a:rPr lang="en-GB" sz="1600" dirty="0">
                          <a:effectLst/>
                        </a:rPr>
                        <a:t> </a:t>
                      </a:r>
                    </a:p>
                    <a:p>
                      <a:pPr algn="ctr">
                        <a:lnSpc>
                          <a:spcPct val="115000"/>
                        </a:lnSpc>
                        <a:spcAft>
                          <a:spcPts val="0"/>
                        </a:spcAft>
                      </a:pPr>
                      <a:r>
                        <a:rPr lang="en-GB" sz="1600" dirty="0">
                          <a:effectLst/>
                        </a:rPr>
                        <a:t>2019</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15000"/>
                        </a:lnSpc>
                        <a:spcAft>
                          <a:spcPts val="0"/>
                        </a:spcAft>
                      </a:pPr>
                      <a:r>
                        <a:rPr lang="en-GB" sz="1600" dirty="0">
                          <a:effectLst/>
                        </a:rPr>
                        <a:t> </a:t>
                      </a:r>
                    </a:p>
                    <a:p>
                      <a:pPr algn="ctr">
                        <a:lnSpc>
                          <a:spcPct val="115000"/>
                        </a:lnSpc>
                        <a:spcAft>
                          <a:spcPts val="0"/>
                        </a:spcAft>
                      </a:pPr>
                      <a:r>
                        <a:rPr lang="en-GB" sz="1600" dirty="0">
                          <a:effectLst/>
                        </a:rPr>
                        <a:t>2019</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3247766403"/>
                  </a:ext>
                </a:extLst>
              </a:tr>
              <a:tr h="3683897">
                <a:tc>
                  <a:txBody>
                    <a:bodyPr/>
                    <a:lstStyle/>
                    <a:p>
                      <a:pPr algn="l">
                        <a:lnSpc>
                          <a:spcPct val="115000"/>
                        </a:lnSpc>
                        <a:spcAft>
                          <a:spcPts val="0"/>
                        </a:spcAft>
                      </a:pPr>
                      <a:r>
                        <a:rPr lang="en-GB" sz="1600" dirty="0">
                          <a:effectLst/>
                        </a:rPr>
                        <a:t> </a:t>
                      </a:r>
                    </a:p>
                    <a:p>
                      <a:pPr algn="l">
                        <a:lnSpc>
                          <a:spcPct val="115000"/>
                        </a:lnSpc>
                        <a:spcAft>
                          <a:spcPts val="0"/>
                        </a:spcAft>
                      </a:pPr>
                      <a:r>
                        <a:rPr lang="en-GB" sz="1600" u="sng" dirty="0">
                          <a:effectLst/>
                        </a:rPr>
                        <a:t>Operating Profit  x 100</a:t>
                      </a:r>
                      <a:endParaRPr lang="en-GB" sz="1600" dirty="0">
                        <a:effectLst/>
                      </a:endParaRPr>
                    </a:p>
                    <a:p>
                      <a:pPr algn="l">
                        <a:lnSpc>
                          <a:spcPct val="115000"/>
                        </a:lnSpc>
                        <a:spcAft>
                          <a:spcPts val="0"/>
                        </a:spcAft>
                      </a:pPr>
                      <a:r>
                        <a:rPr lang="en-GB" sz="1600" dirty="0">
                          <a:effectLst/>
                        </a:rPr>
                        <a:t>Capital Employed</a:t>
                      </a:r>
                    </a:p>
                    <a:p>
                      <a:pPr algn="l">
                        <a:lnSpc>
                          <a:spcPct val="115000"/>
                        </a:lnSpc>
                        <a:spcAft>
                          <a:spcPts val="0"/>
                        </a:spcAft>
                      </a:pPr>
                      <a:r>
                        <a:rPr lang="en-GB" sz="1600" dirty="0">
                          <a:effectLst/>
                        </a:rPr>
                        <a:t> </a:t>
                      </a:r>
                    </a:p>
                    <a:p>
                      <a:pPr algn="l">
                        <a:lnSpc>
                          <a:spcPct val="115000"/>
                        </a:lnSpc>
                        <a:spcAft>
                          <a:spcPts val="0"/>
                        </a:spcAft>
                      </a:pPr>
                      <a:r>
                        <a:rPr lang="en-GB" sz="1600" dirty="0">
                          <a:effectLst/>
                        </a:rPr>
                        <a:t>This ratio indicates the profit earned in relation to the capital employed (Total Assets less Current Liabilities) in the company.</a:t>
                      </a:r>
                    </a:p>
                    <a:p>
                      <a:pPr algn="l">
                        <a:lnSpc>
                          <a:spcPct val="115000"/>
                        </a:lnSpc>
                        <a:spcAft>
                          <a:spcPts val="0"/>
                        </a:spcAft>
                      </a:pPr>
                      <a:r>
                        <a:rPr lang="en-GB" sz="1600" dirty="0">
                          <a:effectLst/>
                        </a:rPr>
                        <a:t>An increasing ROCE is seen as a positive indicator of a company’s performance</a:t>
                      </a:r>
                    </a:p>
                    <a:p>
                      <a:pPr algn="l">
                        <a:lnSpc>
                          <a:spcPct val="115000"/>
                        </a:lnSpc>
                        <a:spcAft>
                          <a:spcPts val="0"/>
                        </a:spcAft>
                      </a:pPr>
                      <a:r>
                        <a:rPr lang="en-GB" sz="1600" dirty="0">
                          <a:effectLst/>
                        </a:rPr>
                        <a:t> </a:t>
                      </a:r>
                    </a:p>
                    <a:p>
                      <a:pPr algn="l">
                        <a:lnSpc>
                          <a:spcPct val="115000"/>
                        </a:lnSpc>
                        <a:spcAft>
                          <a:spcPts val="0"/>
                        </a:spcAft>
                      </a:pPr>
                      <a:r>
                        <a:rPr lang="en-GB" sz="1600" dirty="0">
                          <a:effectLst/>
                        </a:rPr>
                        <a:t> </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l">
                        <a:lnSpc>
                          <a:spcPct val="115000"/>
                        </a:lnSpc>
                        <a:spcAft>
                          <a:spcPts val="0"/>
                        </a:spcAft>
                      </a:pPr>
                      <a:r>
                        <a:rPr lang="en-GB" sz="1600" dirty="0">
                          <a:effectLst/>
                        </a:rPr>
                        <a:t> </a:t>
                      </a:r>
                    </a:p>
                    <a:p>
                      <a:pPr marL="0" marR="0" lvl="0" indent="0" algn="l" defTabSz="914400" rtl="0" eaLnBrk="1" fontAlgn="auto" latinLnBrk="0" hangingPunct="1">
                        <a:lnSpc>
                          <a:spcPct val="115000"/>
                        </a:lnSpc>
                        <a:spcBef>
                          <a:spcPts val="0"/>
                        </a:spcBef>
                        <a:spcAft>
                          <a:spcPts val="0"/>
                        </a:spcAft>
                        <a:buClrTx/>
                        <a:buSzTx/>
                        <a:buFontTx/>
                        <a:buNone/>
                        <a:tabLst/>
                        <a:defRPr/>
                      </a:pPr>
                      <a:r>
                        <a:rPr lang="en-GB" sz="1600" dirty="0">
                          <a:effectLst/>
                        </a:rPr>
                        <a:t> </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l">
                        <a:lnSpc>
                          <a:spcPct val="115000"/>
                        </a:lnSpc>
                        <a:spcAft>
                          <a:spcPts val="0"/>
                        </a:spcAft>
                      </a:pPr>
                      <a:r>
                        <a:rPr lang="en-GB" sz="1600" dirty="0">
                          <a:effectLst/>
                        </a:rPr>
                        <a:t> </a:t>
                      </a:r>
                    </a:p>
                    <a:p>
                      <a:pPr marL="0" marR="0" lvl="0" indent="0" algn="ctr" defTabSz="914400" rtl="0" eaLnBrk="1" fontAlgn="auto" latinLnBrk="0" hangingPunct="1">
                        <a:lnSpc>
                          <a:spcPct val="115000"/>
                        </a:lnSpc>
                        <a:spcBef>
                          <a:spcPts val="0"/>
                        </a:spcBef>
                        <a:spcAft>
                          <a:spcPts val="0"/>
                        </a:spcAft>
                        <a:buClrTx/>
                        <a:buSzTx/>
                        <a:buFontTx/>
                        <a:buNone/>
                        <a:tabLst/>
                        <a:defRPr/>
                      </a:pPr>
                      <a:r>
                        <a:rPr lang="en-GB" sz="1600" u="sng" dirty="0">
                          <a:effectLst/>
                        </a:rPr>
                        <a:t> </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931762925"/>
                  </a:ext>
                </a:extLst>
              </a:tr>
            </a:tbl>
          </a:graphicData>
        </a:graphic>
      </p:graphicFrame>
      <p:sp>
        <p:nvSpPr>
          <p:cNvPr id="6" name="Slide Number Placeholder 5">
            <a:extLst>
              <a:ext uri="{FF2B5EF4-FFF2-40B4-BE49-F238E27FC236}">
                <a16:creationId xmlns:a16="http://schemas.microsoft.com/office/drawing/2014/main" id="{6CA3041D-DAF9-4ECA-9AD0-37FE34FA2F9C}"/>
              </a:ext>
            </a:extLst>
          </p:cNvPr>
          <p:cNvSpPr>
            <a:spLocks noGrp="1"/>
          </p:cNvSpPr>
          <p:nvPr>
            <p:ph type="sldNum" sz="quarter" idx="12"/>
          </p:nvPr>
        </p:nvSpPr>
        <p:spPr/>
        <p:txBody>
          <a:bodyPr/>
          <a:lstStyle/>
          <a:p>
            <a:fld id="{63A33278-8D2C-46E9-9145-8061F8ED03C5}" type="slidenum">
              <a:rPr lang="en-GB" smtClean="0"/>
              <a:t>6</a:t>
            </a:fld>
            <a:endParaRPr lang="en-GB" dirty="0"/>
          </a:p>
        </p:txBody>
      </p:sp>
    </p:spTree>
    <p:custDataLst>
      <p:tags r:id="rId1"/>
    </p:custDataLst>
    <p:extLst>
      <p:ext uri="{BB962C8B-B14F-4D97-AF65-F5344CB8AC3E}">
        <p14:creationId xmlns:p14="http://schemas.microsoft.com/office/powerpoint/2010/main" val="388986509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3166FA-43E1-459B-933B-3874863E2B2F}"/>
              </a:ext>
            </a:extLst>
          </p:cNvPr>
          <p:cNvSpPr>
            <a:spLocks noGrp="1"/>
          </p:cNvSpPr>
          <p:nvPr>
            <p:ph type="title"/>
          </p:nvPr>
        </p:nvSpPr>
        <p:spPr>
          <a:xfrm>
            <a:off x="748756" y="292711"/>
            <a:ext cx="7241212" cy="380247"/>
          </a:xfrm>
        </p:spPr>
        <p:txBody>
          <a:bodyPr>
            <a:normAutofit fontScale="90000"/>
          </a:bodyPr>
          <a:lstStyle/>
          <a:p>
            <a:pPr algn="ctr"/>
            <a:r>
              <a:rPr lang="en-GB" sz="3600" dirty="0"/>
              <a:t>Assessing profitability – asset turnover</a:t>
            </a:r>
          </a:p>
        </p:txBody>
      </p:sp>
      <p:graphicFrame>
        <p:nvGraphicFramePr>
          <p:cNvPr id="4" name="Content Placeholder 3">
            <a:extLst>
              <a:ext uri="{FF2B5EF4-FFF2-40B4-BE49-F238E27FC236}">
                <a16:creationId xmlns:a16="http://schemas.microsoft.com/office/drawing/2014/main" id="{C74459D0-3193-4781-94F0-F9BE6BD5BDE5}"/>
              </a:ext>
            </a:extLst>
          </p:cNvPr>
          <p:cNvGraphicFramePr>
            <a:graphicFrameLocks noGrp="1"/>
          </p:cNvGraphicFramePr>
          <p:nvPr>
            <p:ph idx="1"/>
            <p:extLst>
              <p:ext uri="{D42A27DB-BD31-4B8C-83A1-F6EECF244321}">
                <p14:modId xmlns:p14="http://schemas.microsoft.com/office/powerpoint/2010/main" val="1489290272"/>
              </p:ext>
            </p:extLst>
          </p:nvPr>
        </p:nvGraphicFramePr>
        <p:xfrm>
          <a:off x="653052" y="816874"/>
          <a:ext cx="7432620" cy="4791661"/>
        </p:xfrm>
        <a:graphic>
          <a:graphicData uri="http://schemas.openxmlformats.org/drawingml/2006/table">
            <a:tbl>
              <a:tblPr firstRow="1" firstCol="1" bandRow="1">
                <a:tableStyleId>{7DF18680-E054-41AD-8BC1-D1AEF772440D}</a:tableStyleId>
              </a:tblPr>
              <a:tblGrid>
                <a:gridCol w="3525388">
                  <a:extLst>
                    <a:ext uri="{9D8B030D-6E8A-4147-A177-3AD203B41FA5}">
                      <a16:colId xmlns:a16="http://schemas.microsoft.com/office/drawing/2014/main" val="1475994231"/>
                    </a:ext>
                  </a:extLst>
                </a:gridCol>
                <a:gridCol w="2021972">
                  <a:extLst>
                    <a:ext uri="{9D8B030D-6E8A-4147-A177-3AD203B41FA5}">
                      <a16:colId xmlns:a16="http://schemas.microsoft.com/office/drawing/2014/main" val="3464370937"/>
                    </a:ext>
                  </a:extLst>
                </a:gridCol>
                <a:gridCol w="1885260">
                  <a:extLst>
                    <a:ext uri="{9D8B030D-6E8A-4147-A177-3AD203B41FA5}">
                      <a16:colId xmlns:a16="http://schemas.microsoft.com/office/drawing/2014/main" val="3309834082"/>
                    </a:ext>
                  </a:extLst>
                </a:gridCol>
              </a:tblGrid>
              <a:tr h="883934">
                <a:tc>
                  <a:txBody>
                    <a:bodyPr/>
                    <a:lstStyle/>
                    <a:p>
                      <a:pPr>
                        <a:lnSpc>
                          <a:spcPct val="115000"/>
                        </a:lnSpc>
                        <a:spcAft>
                          <a:spcPts val="0"/>
                        </a:spcAft>
                      </a:pPr>
                      <a:r>
                        <a:rPr lang="en-GB" sz="1600" dirty="0">
                          <a:effectLst/>
                        </a:rPr>
                        <a:t> </a:t>
                      </a:r>
                    </a:p>
                    <a:p>
                      <a:pPr>
                        <a:lnSpc>
                          <a:spcPct val="115000"/>
                        </a:lnSpc>
                        <a:spcAft>
                          <a:spcPts val="0"/>
                        </a:spcAft>
                      </a:pPr>
                      <a:r>
                        <a:rPr lang="en-GB" sz="1600" dirty="0">
                          <a:effectLst/>
                        </a:rPr>
                        <a:t>ASSET TURNOVER</a:t>
                      </a:r>
                    </a:p>
                    <a:p>
                      <a:pPr>
                        <a:lnSpc>
                          <a:spcPct val="115000"/>
                        </a:lnSpc>
                        <a:spcAft>
                          <a:spcPts val="0"/>
                        </a:spcAft>
                      </a:pPr>
                      <a:endParaRPr lang="en-GB" sz="1600" dirty="0">
                        <a:effectLst/>
                      </a:endParaRPr>
                    </a:p>
                  </a:txBody>
                  <a:tcPr marL="68580" marR="68580" marT="0" marB="0"/>
                </a:tc>
                <a:tc>
                  <a:txBody>
                    <a:bodyPr/>
                    <a:lstStyle/>
                    <a:p>
                      <a:pPr algn="ctr">
                        <a:lnSpc>
                          <a:spcPct val="115000"/>
                        </a:lnSpc>
                        <a:spcAft>
                          <a:spcPts val="0"/>
                        </a:spcAft>
                      </a:pPr>
                      <a:r>
                        <a:rPr lang="en-GB" sz="1600" dirty="0">
                          <a:effectLst/>
                        </a:rPr>
                        <a:t> </a:t>
                      </a:r>
                    </a:p>
                    <a:p>
                      <a:pPr algn="ctr">
                        <a:lnSpc>
                          <a:spcPct val="115000"/>
                        </a:lnSpc>
                        <a:spcAft>
                          <a:spcPts val="0"/>
                        </a:spcAft>
                      </a:pPr>
                      <a:r>
                        <a:rPr lang="en-GB" sz="1600" dirty="0">
                          <a:effectLst/>
                        </a:rPr>
                        <a:t>2019</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15000"/>
                        </a:lnSpc>
                        <a:spcAft>
                          <a:spcPts val="0"/>
                        </a:spcAft>
                      </a:pPr>
                      <a:r>
                        <a:rPr lang="en-GB" sz="1600" dirty="0">
                          <a:effectLst/>
                        </a:rPr>
                        <a:t> </a:t>
                      </a:r>
                    </a:p>
                    <a:p>
                      <a:pPr algn="ctr">
                        <a:lnSpc>
                          <a:spcPct val="115000"/>
                        </a:lnSpc>
                        <a:spcAft>
                          <a:spcPts val="0"/>
                        </a:spcAft>
                      </a:pPr>
                      <a:r>
                        <a:rPr lang="en-GB" sz="1600" dirty="0">
                          <a:effectLst/>
                        </a:rPr>
                        <a:t>2018</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2088242669"/>
                  </a:ext>
                </a:extLst>
              </a:tr>
              <a:tr h="3545646">
                <a:tc>
                  <a:txBody>
                    <a:bodyPr/>
                    <a:lstStyle/>
                    <a:p>
                      <a:pPr>
                        <a:lnSpc>
                          <a:spcPct val="115000"/>
                        </a:lnSpc>
                        <a:spcAft>
                          <a:spcPts val="0"/>
                        </a:spcAft>
                      </a:pPr>
                      <a:r>
                        <a:rPr lang="en-GB" sz="1600" dirty="0">
                          <a:effectLst/>
                        </a:rPr>
                        <a:t> </a:t>
                      </a:r>
                    </a:p>
                    <a:p>
                      <a:pPr>
                        <a:lnSpc>
                          <a:spcPct val="115000"/>
                        </a:lnSpc>
                        <a:spcAft>
                          <a:spcPts val="0"/>
                        </a:spcAft>
                      </a:pPr>
                      <a:r>
                        <a:rPr lang="en-GB" sz="1600" u="sng" dirty="0">
                          <a:effectLst/>
                        </a:rPr>
                        <a:t>    Revenue</a:t>
                      </a:r>
                      <a:r>
                        <a:rPr lang="en-GB" sz="1600" dirty="0">
                          <a:effectLst/>
                        </a:rPr>
                        <a:t>     </a:t>
                      </a:r>
                    </a:p>
                    <a:p>
                      <a:pPr>
                        <a:lnSpc>
                          <a:spcPct val="115000"/>
                        </a:lnSpc>
                        <a:spcAft>
                          <a:spcPts val="0"/>
                        </a:spcAft>
                      </a:pPr>
                      <a:r>
                        <a:rPr lang="en-GB" sz="1600" dirty="0">
                          <a:effectLst/>
                        </a:rPr>
                        <a:t>Capital Employed</a:t>
                      </a:r>
                    </a:p>
                    <a:p>
                      <a:pPr>
                        <a:lnSpc>
                          <a:spcPct val="115000"/>
                        </a:lnSpc>
                        <a:spcAft>
                          <a:spcPts val="0"/>
                        </a:spcAft>
                      </a:pPr>
                      <a:r>
                        <a:rPr lang="en-GB" sz="1600" dirty="0">
                          <a:effectLst/>
                        </a:rPr>
                        <a:t> </a:t>
                      </a:r>
                    </a:p>
                    <a:p>
                      <a:pPr>
                        <a:lnSpc>
                          <a:spcPct val="115000"/>
                        </a:lnSpc>
                        <a:spcAft>
                          <a:spcPts val="0"/>
                        </a:spcAft>
                      </a:pPr>
                      <a:r>
                        <a:rPr lang="en-GB" sz="1600" dirty="0">
                          <a:effectLst/>
                        </a:rPr>
                        <a:t>This ratio indicates the revenue earned per £1 of capital employed (Total Assets less Current Liabilities) </a:t>
                      </a:r>
                    </a:p>
                    <a:p>
                      <a:pPr>
                        <a:lnSpc>
                          <a:spcPct val="115000"/>
                        </a:lnSpc>
                        <a:spcAft>
                          <a:spcPts val="0"/>
                        </a:spcAft>
                      </a:pPr>
                      <a:r>
                        <a:rPr lang="en-GB" sz="1600" dirty="0">
                          <a:effectLst/>
                        </a:rPr>
                        <a:t>An increasing Asset Turnover figure is seen as a positive indicator of a company’s performance.</a:t>
                      </a:r>
                    </a:p>
                    <a:p>
                      <a:pPr>
                        <a:lnSpc>
                          <a:spcPct val="115000"/>
                        </a:lnSpc>
                        <a:spcAft>
                          <a:spcPts val="0"/>
                        </a:spcAft>
                      </a:pPr>
                      <a:r>
                        <a:rPr lang="en-GB" sz="1600" dirty="0">
                          <a:effectLst/>
                        </a:rPr>
                        <a:t> </a:t>
                      </a:r>
                    </a:p>
                    <a:p>
                      <a:pPr>
                        <a:lnSpc>
                          <a:spcPct val="115000"/>
                        </a:lnSpc>
                        <a:spcAft>
                          <a:spcPts val="0"/>
                        </a:spcAft>
                      </a:pPr>
                      <a:r>
                        <a:rPr lang="en-GB" sz="1600" dirty="0">
                          <a:effectLst/>
                        </a:rPr>
                        <a:t> </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r>
                        <a:rPr lang="en-GB" sz="1600" dirty="0">
                          <a:effectLst/>
                        </a:rPr>
                        <a:t> </a:t>
                      </a:r>
                    </a:p>
                    <a:p>
                      <a:endParaRPr lang="en-GB" sz="1600" dirty="0">
                        <a:effectLst/>
                      </a:endParaRPr>
                    </a:p>
                    <a:p>
                      <a:endParaRPr lang="en-GB" sz="1600" dirty="0">
                        <a:effectLst/>
                      </a:endParaRPr>
                    </a:p>
                    <a:p>
                      <a:endParaRPr lang="en-GB" sz="1600" dirty="0">
                        <a:effectLst/>
                      </a:endParaRPr>
                    </a:p>
                    <a:p>
                      <a:endParaRPr lang="en-GB" sz="1600" dirty="0">
                        <a:effectLst/>
                      </a:endParaRPr>
                    </a:p>
                    <a:p>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15000"/>
                        </a:lnSpc>
                        <a:spcAft>
                          <a:spcPts val="0"/>
                        </a:spcAft>
                      </a:pPr>
                      <a:r>
                        <a:rPr lang="en-GB" sz="1600" dirty="0">
                          <a:effectLst/>
                        </a:rPr>
                        <a:t> </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2528765455"/>
                  </a:ext>
                </a:extLst>
              </a:tr>
            </a:tbl>
          </a:graphicData>
        </a:graphic>
      </p:graphicFrame>
      <p:sp>
        <p:nvSpPr>
          <p:cNvPr id="6" name="Slide Number Placeholder 5">
            <a:extLst>
              <a:ext uri="{FF2B5EF4-FFF2-40B4-BE49-F238E27FC236}">
                <a16:creationId xmlns:a16="http://schemas.microsoft.com/office/drawing/2014/main" id="{A1CAFA13-DCFA-49C7-979F-D8D33EBA460E}"/>
              </a:ext>
            </a:extLst>
          </p:cNvPr>
          <p:cNvSpPr>
            <a:spLocks noGrp="1"/>
          </p:cNvSpPr>
          <p:nvPr>
            <p:ph type="sldNum" sz="quarter" idx="12"/>
          </p:nvPr>
        </p:nvSpPr>
        <p:spPr/>
        <p:txBody>
          <a:bodyPr/>
          <a:lstStyle/>
          <a:p>
            <a:fld id="{63A33278-8D2C-46E9-9145-8061F8ED03C5}" type="slidenum">
              <a:rPr lang="en-GB" smtClean="0"/>
              <a:t>7</a:t>
            </a:fld>
            <a:endParaRPr lang="en-GB" dirty="0"/>
          </a:p>
        </p:txBody>
      </p:sp>
    </p:spTree>
    <p:custDataLst>
      <p:tags r:id="rId1"/>
    </p:custDataLst>
    <p:extLst>
      <p:ext uri="{BB962C8B-B14F-4D97-AF65-F5344CB8AC3E}">
        <p14:creationId xmlns:p14="http://schemas.microsoft.com/office/powerpoint/2010/main" val="5836241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44C70B-A573-45FC-8E82-5F0CC8873EB6}"/>
              </a:ext>
            </a:extLst>
          </p:cNvPr>
          <p:cNvSpPr>
            <a:spLocks noGrp="1"/>
          </p:cNvSpPr>
          <p:nvPr>
            <p:ph type="title"/>
          </p:nvPr>
        </p:nvSpPr>
        <p:spPr>
          <a:xfrm>
            <a:off x="152983" y="136525"/>
            <a:ext cx="8352928" cy="380247"/>
          </a:xfrm>
        </p:spPr>
        <p:txBody>
          <a:bodyPr>
            <a:normAutofit fontScale="90000"/>
          </a:bodyPr>
          <a:lstStyle/>
          <a:p>
            <a:pPr algn="ctr"/>
            <a:r>
              <a:rPr lang="en-GB" sz="3600" dirty="0"/>
              <a:t>Assessing profitability – gross profit margin</a:t>
            </a:r>
          </a:p>
        </p:txBody>
      </p:sp>
      <p:graphicFrame>
        <p:nvGraphicFramePr>
          <p:cNvPr id="4" name="Content Placeholder 3">
            <a:extLst>
              <a:ext uri="{FF2B5EF4-FFF2-40B4-BE49-F238E27FC236}">
                <a16:creationId xmlns:a16="http://schemas.microsoft.com/office/drawing/2014/main" id="{570931F5-6AEB-4287-AE20-BF9DF25A3FA8}"/>
              </a:ext>
            </a:extLst>
          </p:cNvPr>
          <p:cNvGraphicFramePr>
            <a:graphicFrameLocks noGrp="1"/>
          </p:cNvGraphicFramePr>
          <p:nvPr>
            <p:ph idx="1"/>
            <p:extLst>
              <p:ext uri="{D42A27DB-BD31-4B8C-83A1-F6EECF244321}">
                <p14:modId xmlns:p14="http://schemas.microsoft.com/office/powerpoint/2010/main" val="3876556203"/>
              </p:ext>
            </p:extLst>
          </p:nvPr>
        </p:nvGraphicFramePr>
        <p:xfrm>
          <a:off x="148366" y="628739"/>
          <a:ext cx="8744115" cy="4906887"/>
        </p:xfrm>
        <a:graphic>
          <a:graphicData uri="http://schemas.openxmlformats.org/drawingml/2006/table">
            <a:tbl>
              <a:tblPr firstRow="1" firstCol="1" bandRow="1">
                <a:tableStyleId>{7DF18680-E054-41AD-8BC1-D1AEF772440D}</a:tableStyleId>
              </a:tblPr>
              <a:tblGrid>
                <a:gridCol w="4776197">
                  <a:extLst>
                    <a:ext uri="{9D8B030D-6E8A-4147-A177-3AD203B41FA5}">
                      <a16:colId xmlns:a16="http://schemas.microsoft.com/office/drawing/2014/main" val="3758255675"/>
                    </a:ext>
                  </a:extLst>
                </a:gridCol>
                <a:gridCol w="1983959">
                  <a:extLst>
                    <a:ext uri="{9D8B030D-6E8A-4147-A177-3AD203B41FA5}">
                      <a16:colId xmlns:a16="http://schemas.microsoft.com/office/drawing/2014/main" val="2430331175"/>
                    </a:ext>
                  </a:extLst>
                </a:gridCol>
                <a:gridCol w="1983959">
                  <a:extLst>
                    <a:ext uri="{9D8B030D-6E8A-4147-A177-3AD203B41FA5}">
                      <a16:colId xmlns:a16="http://schemas.microsoft.com/office/drawing/2014/main" val="2406856190"/>
                    </a:ext>
                  </a:extLst>
                </a:gridCol>
              </a:tblGrid>
              <a:tr h="674833">
                <a:tc>
                  <a:txBody>
                    <a:bodyPr/>
                    <a:lstStyle/>
                    <a:p>
                      <a:pPr algn="l">
                        <a:lnSpc>
                          <a:spcPct val="115000"/>
                        </a:lnSpc>
                        <a:spcAft>
                          <a:spcPts val="0"/>
                        </a:spcAft>
                      </a:pPr>
                      <a:r>
                        <a:rPr lang="en-GB" sz="1400" dirty="0">
                          <a:effectLst/>
                        </a:rPr>
                        <a:t> </a:t>
                      </a:r>
                    </a:p>
                    <a:p>
                      <a:pPr algn="l">
                        <a:lnSpc>
                          <a:spcPct val="115000"/>
                        </a:lnSpc>
                        <a:spcAft>
                          <a:spcPts val="0"/>
                        </a:spcAft>
                      </a:pPr>
                      <a:r>
                        <a:rPr lang="en-GB" sz="1400" dirty="0">
                          <a:effectLst/>
                        </a:rPr>
                        <a:t>GROSS PROFIT MARGIN</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15000"/>
                        </a:lnSpc>
                        <a:spcAft>
                          <a:spcPts val="0"/>
                        </a:spcAft>
                      </a:pPr>
                      <a:r>
                        <a:rPr lang="en-GB" sz="1400" dirty="0">
                          <a:effectLst/>
                        </a:rPr>
                        <a:t> </a:t>
                      </a:r>
                    </a:p>
                    <a:p>
                      <a:pPr algn="ctr">
                        <a:lnSpc>
                          <a:spcPct val="115000"/>
                        </a:lnSpc>
                        <a:spcAft>
                          <a:spcPts val="0"/>
                        </a:spcAft>
                      </a:pPr>
                      <a:r>
                        <a:rPr lang="en-GB" sz="1400" dirty="0">
                          <a:effectLst/>
                        </a:rPr>
                        <a:t>2019</a:t>
                      </a:r>
                    </a:p>
                    <a:p>
                      <a:pPr algn="ctr">
                        <a:lnSpc>
                          <a:spcPct val="115000"/>
                        </a:lnSpc>
                        <a:spcAft>
                          <a:spcPts val="0"/>
                        </a:spcAft>
                      </a:pPr>
                      <a:r>
                        <a:rPr lang="en-GB" sz="1400" dirty="0">
                          <a:effectLst/>
                        </a:rPr>
                        <a:t> </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15000"/>
                        </a:lnSpc>
                        <a:spcAft>
                          <a:spcPts val="0"/>
                        </a:spcAft>
                      </a:pPr>
                      <a:r>
                        <a:rPr lang="en-GB" sz="1400" dirty="0">
                          <a:effectLst/>
                        </a:rPr>
                        <a:t> </a:t>
                      </a:r>
                    </a:p>
                    <a:p>
                      <a:pPr algn="ctr">
                        <a:lnSpc>
                          <a:spcPct val="115000"/>
                        </a:lnSpc>
                        <a:spcAft>
                          <a:spcPts val="0"/>
                        </a:spcAft>
                      </a:pPr>
                      <a:r>
                        <a:rPr lang="en-GB" sz="1400" dirty="0">
                          <a:effectLst/>
                        </a:rPr>
                        <a:t>2018</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3717905024"/>
                  </a:ext>
                </a:extLst>
              </a:tr>
              <a:tr h="4186606">
                <a:tc>
                  <a:txBody>
                    <a:bodyPr/>
                    <a:lstStyle/>
                    <a:p>
                      <a:pPr algn="l">
                        <a:lnSpc>
                          <a:spcPct val="115000"/>
                        </a:lnSpc>
                        <a:spcAft>
                          <a:spcPts val="0"/>
                        </a:spcAft>
                      </a:pPr>
                      <a:r>
                        <a:rPr lang="en-GB" sz="1600" dirty="0">
                          <a:effectLst/>
                        </a:rPr>
                        <a:t> </a:t>
                      </a:r>
                    </a:p>
                    <a:p>
                      <a:pPr algn="l">
                        <a:lnSpc>
                          <a:spcPct val="115000"/>
                        </a:lnSpc>
                        <a:spcAft>
                          <a:spcPts val="0"/>
                        </a:spcAft>
                      </a:pPr>
                      <a:r>
                        <a:rPr lang="en-GB" sz="1600" u="sng" dirty="0">
                          <a:effectLst/>
                        </a:rPr>
                        <a:t>Gross Profit  x 100</a:t>
                      </a:r>
                      <a:endParaRPr lang="en-GB" sz="1600" dirty="0">
                        <a:effectLst/>
                      </a:endParaRPr>
                    </a:p>
                    <a:p>
                      <a:pPr algn="l">
                        <a:lnSpc>
                          <a:spcPct val="115000"/>
                        </a:lnSpc>
                        <a:spcAft>
                          <a:spcPts val="0"/>
                        </a:spcAft>
                      </a:pPr>
                      <a:r>
                        <a:rPr lang="en-GB" sz="1600" dirty="0">
                          <a:effectLst/>
                        </a:rPr>
                        <a:t>     Revenue</a:t>
                      </a:r>
                    </a:p>
                    <a:p>
                      <a:pPr algn="l">
                        <a:lnSpc>
                          <a:spcPct val="115000"/>
                        </a:lnSpc>
                        <a:spcAft>
                          <a:spcPts val="0"/>
                        </a:spcAft>
                      </a:pPr>
                      <a:r>
                        <a:rPr lang="en-GB" sz="1600" dirty="0">
                          <a:effectLst/>
                        </a:rPr>
                        <a:t> </a:t>
                      </a:r>
                    </a:p>
                    <a:p>
                      <a:pPr algn="l">
                        <a:lnSpc>
                          <a:spcPct val="115000"/>
                        </a:lnSpc>
                        <a:spcAft>
                          <a:spcPts val="0"/>
                        </a:spcAft>
                      </a:pPr>
                      <a:r>
                        <a:rPr lang="en-GB" sz="1600" dirty="0">
                          <a:effectLst/>
                        </a:rPr>
                        <a:t>This ratio indicates how much gross profit is made for each £1 of sales.</a:t>
                      </a:r>
                    </a:p>
                    <a:p>
                      <a:pPr algn="l">
                        <a:lnSpc>
                          <a:spcPct val="115000"/>
                        </a:lnSpc>
                        <a:spcAft>
                          <a:spcPts val="0"/>
                        </a:spcAft>
                      </a:pPr>
                      <a:r>
                        <a:rPr lang="en-GB" sz="1600" dirty="0">
                          <a:effectLst/>
                        </a:rPr>
                        <a:t> It indicates whether prices are being increased or decreased and/or the supply costs of ‘goods’ are increasing/decreasing.</a:t>
                      </a:r>
                    </a:p>
                    <a:p>
                      <a:pPr algn="l">
                        <a:lnSpc>
                          <a:spcPct val="115000"/>
                        </a:lnSpc>
                        <a:spcAft>
                          <a:spcPts val="0"/>
                        </a:spcAft>
                      </a:pPr>
                      <a:r>
                        <a:rPr lang="en-GB" sz="1600" dirty="0">
                          <a:effectLst/>
                        </a:rPr>
                        <a:t>Consequently, an increasing Gross Profit Margin is seen as a positive indicator of a company’s performance.</a:t>
                      </a:r>
                    </a:p>
                    <a:p>
                      <a:pPr algn="l">
                        <a:lnSpc>
                          <a:spcPct val="115000"/>
                        </a:lnSpc>
                        <a:spcAft>
                          <a:spcPts val="0"/>
                        </a:spcAft>
                      </a:pPr>
                      <a:r>
                        <a:rPr lang="en-GB" sz="1600" dirty="0">
                          <a:effectLst/>
                        </a:rPr>
                        <a:t> </a:t>
                      </a:r>
                    </a:p>
                    <a:p>
                      <a:pPr algn="l">
                        <a:lnSpc>
                          <a:spcPct val="115000"/>
                        </a:lnSpc>
                        <a:spcAft>
                          <a:spcPts val="0"/>
                        </a:spcAft>
                      </a:pPr>
                      <a:r>
                        <a:rPr lang="en-GB" sz="1600" dirty="0">
                          <a:effectLst/>
                        </a:rPr>
                        <a:t> </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l">
                        <a:lnSpc>
                          <a:spcPct val="115000"/>
                        </a:lnSpc>
                        <a:spcAft>
                          <a:spcPts val="0"/>
                        </a:spcAft>
                      </a:pPr>
                      <a:r>
                        <a:rPr lang="en-GB" sz="1600" dirty="0">
                          <a:effectLst/>
                        </a:rPr>
                        <a:t> </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l">
                        <a:lnSpc>
                          <a:spcPct val="115000"/>
                        </a:lnSpc>
                        <a:spcAft>
                          <a:spcPts val="0"/>
                        </a:spcAft>
                      </a:pPr>
                      <a:r>
                        <a:rPr lang="en-GB" sz="1400" dirty="0">
                          <a:effectLst/>
                        </a:rPr>
                        <a:t> </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1521919113"/>
                  </a:ext>
                </a:extLst>
              </a:tr>
            </a:tbl>
          </a:graphicData>
        </a:graphic>
      </p:graphicFrame>
      <p:sp>
        <p:nvSpPr>
          <p:cNvPr id="6" name="Slide Number Placeholder 5">
            <a:extLst>
              <a:ext uri="{FF2B5EF4-FFF2-40B4-BE49-F238E27FC236}">
                <a16:creationId xmlns:a16="http://schemas.microsoft.com/office/drawing/2014/main" id="{B0919FAA-1E0E-4F45-BEE2-431F61D5DFE3}"/>
              </a:ext>
            </a:extLst>
          </p:cNvPr>
          <p:cNvSpPr>
            <a:spLocks noGrp="1"/>
          </p:cNvSpPr>
          <p:nvPr>
            <p:ph type="sldNum" sz="quarter" idx="12"/>
          </p:nvPr>
        </p:nvSpPr>
        <p:spPr/>
        <p:txBody>
          <a:bodyPr/>
          <a:lstStyle/>
          <a:p>
            <a:fld id="{63A33278-8D2C-46E9-9145-8061F8ED03C5}" type="slidenum">
              <a:rPr lang="en-GB" smtClean="0"/>
              <a:t>8</a:t>
            </a:fld>
            <a:endParaRPr lang="en-GB" dirty="0"/>
          </a:p>
        </p:txBody>
      </p:sp>
      <p:sp>
        <p:nvSpPr>
          <p:cNvPr id="5" name="TextBox 4">
            <a:extLst>
              <a:ext uri="{FF2B5EF4-FFF2-40B4-BE49-F238E27FC236}">
                <a16:creationId xmlns:a16="http://schemas.microsoft.com/office/drawing/2014/main" id="{F6262737-2828-4FDC-95F0-25F3476EC14A}"/>
              </a:ext>
            </a:extLst>
          </p:cNvPr>
          <p:cNvSpPr txBox="1"/>
          <p:nvPr/>
        </p:nvSpPr>
        <p:spPr>
          <a:xfrm>
            <a:off x="6501468" y="2903673"/>
            <a:ext cx="1893776" cy="400110"/>
          </a:xfrm>
          <a:prstGeom prst="rect">
            <a:avLst/>
          </a:prstGeom>
          <a:noFill/>
        </p:spPr>
        <p:txBody>
          <a:bodyPr wrap="square" rtlCol="0">
            <a:spAutoFit/>
          </a:bodyPr>
          <a:lstStyle/>
          <a:p>
            <a:pPr algn="ctr"/>
            <a:r>
              <a:rPr lang="en-GB" sz="2000" u="sng" dirty="0">
                <a:solidFill>
                  <a:schemeClr val="bg2"/>
                </a:solidFill>
              </a:rPr>
              <a:t>   </a:t>
            </a:r>
            <a:endParaRPr lang="en-GB" sz="2000" dirty="0">
              <a:solidFill>
                <a:schemeClr val="bg2"/>
              </a:solidFill>
            </a:endParaRPr>
          </a:p>
        </p:txBody>
      </p:sp>
    </p:spTree>
    <p:custDataLst>
      <p:tags r:id="rId1"/>
    </p:custDataLst>
    <p:extLst>
      <p:ext uri="{BB962C8B-B14F-4D97-AF65-F5344CB8AC3E}">
        <p14:creationId xmlns:p14="http://schemas.microsoft.com/office/powerpoint/2010/main" val="135900750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9C4D3F-A7F4-48AE-BC85-B492DB539DE7}"/>
              </a:ext>
            </a:extLst>
          </p:cNvPr>
          <p:cNvSpPr>
            <a:spLocks noGrp="1"/>
          </p:cNvSpPr>
          <p:nvPr>
            <p:ph type="title"/>
          </p:nvPr>
        </p:nvSpPr>
        <p:spPr>
          <a:xfrm>
            <a:off x="35496" y="299332"/>
            <a:ext cx="8651304" cy="380247"/>
          </a:xfrm>
        </p:spPr>
        <p:txBody>
          <a:bodyPr>
            <a:normAutofit fontScale="90000"/>
          </a:bodyPr>
          <a:lstStyle/>
          <a:p>
            <a:pPr algn="ctr"/>
            <a:r>
              <a:rPr lang="en-GB" sz="3600" dirty="0"/>
              <a:t>Assessing profitability – net operating profit margin</a:t>
            </a:r>
          </a:p>
        </p:txBody>
      </p:sp>
      <p:graphicFrame>
        <p:nvGraphicFramePr>
          <p:cNvPr id="4" name="Content Placeholder 3">
            <a:extLst>
              <a:ext uri="{FF2B5EF4-FFF2-40B4-BE49-F238E27FC236}">
                <a16:creationId xmlns:a16="http://schemas.microsoft.com/office/drawing/2014/main" id="{1B52A647-F34E-4E02-B824-C086F9FE8B48}"/>
              </a:ext>
            </a:extLst>
          </p:cNvPr>
          <p:cNvGraphicFramePr>
            <a:graphicFrameLocks noGrp="1"/>
          </p:cNvGraphicFramePr>
          <p:nvPr>
            <p:ph idx="1"/>
            <p:extLst>
              <p:ext uri="{D42A27DB-BD31-4B8C-83A1-F6EECF244321}">
                <p14:modId xmlns:p14="http://schemas.microsoft.com/office/powerpoint/2010/main" val="3418522231"/>
              </p:ext>
            </p:extLst>
          </p:nvPr>
        </p:nvGraphicFramePr>
        <p:xfrm>
          <a:off x="251520" y="1063561"/>
          <a:ext cx="8352927" cy="4450462"/>
        </p:xfrm>
        <a:graphic>
          <a:graphicData uri="http://schemas.openxmlformats.org/drawingml/2006/table">
            <a:tbl>
              <a:tblPr firstRow="1" firstCol="1" bandRow="1">
                <a:tableStyleId>{7DF18680-E054-41AD-8BC1-D1AEF772440D}</a:tableStyleId>
              </a:tblPr>
              <a:tblGrid>
                <a:gridCol w="3557359">
                  <a:extLst>
                    <a:ext uri="{9D8B030D-6E8A-4147-A177-3AD203B41FA5}">
                      <a16:colId xmlns:a16="http://schemas.microsoft.com/office/drawing/2014/main" val="3271880035"/>
                    </a:ext>
                  </a:extLst>
                </a:gridCol>
                <a:gridCol w="2397784">
                  <a:extLst>
                    <a:ext uri="{9D8B030D-6E8A-4147-A177-3AD203B41FA5}">
                      <a16:colId xmlns:a16="http://schemas.microsoft.com/office/drawing/2014/main" val="4061072972"/>
                    </a:ext>
                  </a:extLst>
                </a:gridCol>
                <a:gridCol w="2397784">
                  <a:extLst>
                    <a:ext uri="{9D8B030D-6E8A-4147-A177-3AD203B41FA5}">
                      <a16:colId xmlns:a16="http://schemas.microsoft.com/office/drawing/2014/main" val="1124131878"/>
                    </a:ext>
                  </a:extLst>
                </a:gridCol>
              </a:tblGrid>
              <a:tr h="721955">
                <a:tc>
                  <a:txBody>
                    <a:bodyPr/>
                    <a:lstStyle/>
                    <a:p>
                      <a:pPr>
                        <a:lnSpc>
                          <a:spcPct val="115000"/>
                        </a:lnSpc>
                        <a:spcAft>
                          <a:spcPts val="0"/>
                        </a:spcAft>
                      </a:pPr>
                      <a:r>
                        <a:rPr lang="en-GB" sz="1600" dirty="0">
                          <a:effectLst/>
                        </a:rPr>
                        <a:t>NET OPERATING</a:t>
                      </a:r>
                    </a:p>
                    <a:p>
                      <a:pPr>
                        <a:lnSpc>
                          <a:spcPct val="115000"/>
                        </a:lnSpc>
                        <a:spcAft>
                          <a:spcPts val="0"/>
                        </a:spcAft>
                      </a:pPr>
                      <a:r>
                        <a:rPr lang="en-GB" sz="1600" dirty="0">
                          <a:effectLst/>
                        </a:rPr>
                        <a:t>PROFIT MARGIN</a:t>
                      </a:r>
                    </a:p>
                    <a:p>
                      <a:pPr>
                        <a:lnSpc>
                          <a:spcPct val="115000"/>
                        </a:lnSpc>
                        <a:spcAft>
                          <a:spcPts val="0"/>
                        </a:spcAft>
                      </a:pPr>
                      <a:r>
                        <a:rPr lang="en-GB" sz="1600" dirty="0">
                          <a:effectLst/>
                        </a:rPr>
                        <a:t> </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15000"/>
                        </a:lnSpc>
                        <a:spcAft>
                          <a:spcPts val="0"/>
                        </a:spcAft>
                      </a:pPr>
                      <a:r>
                        <a:rPr lang="en-GB" sz="1600" dirty="0">
                          <a:effectLst/>
                        </a:rPr>
                        <a:t> </a:t>
                      </a:r>
                    </a:p>
                    <a:p>
                      <a:pPr algn="ctr">
                        <a:lnSpc>
                          <a:spcPct val="115000"/>
                        </a:lnSpc>
                        <a:spcAft>
                          <a:spcPts val="0"/>
                        </a:spcAft>
                      </a:pPr>
                      <a:r>
                        <a:rPr lang="en-GB" sz="1600" dirty="0">
                          <a:effectLst/>
                        </a:rPr>
                        <a:t>2019</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15000"/>
                        </a:lnSpc>
                        <a:spcAft>
                          <a:spcPts val="0"/>
                        </a:spcAft>
                      </a:pPr>
                      <a:r>
                        <a:rPr lang="en-GB" sz="1600" dirty="0">
                          <a:effectLst/>
                        </a:rPr>
                        <a:t> </a:t>
                      </a:r>
                    </a:p>
                    <a:p>
                      <a:pPr algn="ctr">
                        <a:lnSpc>
                          <a:spcPct val="115000"/>
                        </a:lnSpc>
                        <a:spcAft>
                          <a:spcPts val="0"/>
                        </a:spcAft>
                      </a:pPr>
                      <a:r>
                        <a:rPr lang="en-GB" sz="1600" dirty="0">
                          <a:effectLst/>
                        </a:rPr>
                        <a:t>2018</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1570545646"/>
                  </a:ext>
                </a:extLst>
              </a:tr>
              <a:tr h="3176395">
                <a:tc>
                  <a:txBody>
                    <a:bodyPr/>
                    <a:lstStyle/>
                    <a:p>
                      <a:pPr>
                        <a:lnSpc>
                          <a:spcPct val="115000"/>
                        </a:lnSpc>
                        <a:spcAft>
                          <a:spcPts val="0"/>
                        </a:spcAft>
                      </a:pPr>
                      <a:r>
                        <a:rPr lang="en-GB" sz="1600" dirty="0">
                          <a:effectLst/>
                        </a:rPr>
                        <a:t> </a:t>
                      </a:r>
                    </a:p>
                    <a:p>
                      <a:pPr>
                        <a:lnSpc>
                          <a:spcPct val="115000"/>
                        </a:lnSpc>
                        <a:spcAft>
                          <a:spcPts val="0"/>
                        </a:spcAft>
                      </a:pPr>
                      <a:r>
                        <a:rPr lang="en-GB" sz="1600" u="sng" dirty="0">
                          <a:effectLst/>
                        </a:rPr>
                        <a:t>Operating Profit   x 100</a:t>
                      </a:r>
                      <a:endParaRPr lang="en-GB" sz="1600" dirty="0">
                        <a:effectLst/>
                      </a:endParaRPr>
                    </a:p>
                    <a:p>
                      <a:pPr>
                        <a:lnSpc>
                          <a:spcPct val="115000"/>
                        </a:lnSpc>
                        <a:spcAft>
                          <a:spcPts val="0"/>
                        </a:spcAft>
                      </a:pPr>
                      <a:r>
                        <a:rPr lang="en-GB" sz="1600" dirty="0">
                          <a:effectLst/>
                        </a:rPr>
                        <a:t>        Revenue</a:t>
                      </a:r>
                    </a:p>
                    <a:p>
                      <a:pPr>
                        <a:lnSpc>
                          <a:spcPct val="115000"/>
                        </a:lnSpc>
                        <a:spcAft>
                          <a:spcPts val="0"/>
                        </a:spcAft>
                      </a:pPr>
                      <a:r>
                        <a:rPr lang="en-GB" sz="1600" dirty="0">
                          <a:effectLst/>
                        </a:rPr>
                        <a:t> </a:t>
                      </a:r>
                    </a:p>
                    <a:p>
                      <a:pPr>
                        <a:lnSpc>
                          <a:spcPct val="115000"/>
                        </a:lnSpc>
                        <a:spcAft>
                          <a:spcPts val="0"/>
                        </a:spcAft>
                      </a:pPr>
                      <a:r>
                        <a:rPr lang="en-GB" sz="1600" dirty="0">
                          <a:effectLst/>
                        </a:rPr>
                        <a:t>This ratio indicates the profit from operations earned in relation to the revenue generated.</a:t>
                      </a:r>
                    </a:p>
                    <a:p>
                      <a:pPr>
                        <a:lnSpc>
                          <a:spcPct val="115000"/>
                        </a:lnSpc>
                        <a:spcAft>
                          <a:spcPts val="0"/>
                        </a:spcAft>
                      </a:pPr>
                      <a:r>
                        <a:rPr lang="en-GB" sz="1600" dirty="0">
                          <a:effectLst/>
                        </a:rPr>
                        <a:t> </a:t>
                      </a:r>
                    </a:p>
                    <a:p>
                      <a:pPr>
                        <a:lnSpc>
                          <a:spcPct val="115000"/>
                        </a:lnSpc>
                        <a:spcAft>
                          <a:spcPts val="0"/>
                        </a:spcAft>
                      </a:pPr>
                      <a:r>
                        <a:rPr lang="en-GB" sz="1600" dirty="0">
                          <a:effectLst/>
                        </a:rPr>
                        <a:t>An increasing net profit margin is seen as a positive indicator of a company’s performance.</a:t>
                      </a:r>
                    </a:p>
                    <a:p>
                      <a:pPr>
                        <a:lnSpc>
                          <a:spcPct val="115000"/>
                        </a:lnSpc>
                        <a:spcAft>
                          <a:spcPts val="0"/>
                        </a:spcAft>
                      </a:pPr>
                      <a:r>
                        <a:rPr lang="en-GB" sz="1600" dirty="0">
                          <a:effectLst/>
                        </a:rPr>
                        <a:t> </a:t>
                      </a:r>
                    </a:p>
                    <a:p>
                      <a:pPr>
                        <a:lnSpc>
                          <a:spcPct val="115000"/>
                        </a:lnSpc>
                        <a:spcAft>
                          <a:spcPts val="0"/>
                        </a:spcAft>
                      </a:pPr>
                      <a:r>
                        <a:rPr lang="en-GB" sz="1600" dirty="0">
                          <a:effectLst/>
                        </a:rPr>
                        <a:t> </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15000"/>
                        </a:lnSpc>
                        <a:spcAft>
                          <a:spcPts val="0"/>
                        </a:spcAft>
                      </a:pPr>
                      <a:r>
                        <a:rPr lang="en-GB" sz="1600" dirty="0">
                          <a:effectLst/>
                        </a:rPr>
                        <a:t> </a:t>
                      </a:r>
                    </a:p>
                    <a:p>
                      <a:pPr>
                        <a:lnSpc>
                          <a:spcPct val="115000"/>
                        </a:lnSpc>
                        <a:spcAft>
                          <a:spcPts val="0"/>
                        </a:spcAft>
                      </a:pPr>
                      <a:endParaRPr lang="en-GB" sz="1600" dirty="0">
                        <a:effectLst/>
                      </a:endParaRPr>
                    </a:p>
                    <a:p>
                      <a:pPr>
                        <a:lnSpc>
                          <a:spcPct val="115000"/>
                        </a:lnSpc>
                        <a:spcAft>
                          <a:spcPts val="0"/>
                        </a:spcAft>
                      </a:pPr>
                      <a:endParaRPr lang="en-GB" sz="1600" dirty="0">
                        <a:effectLst/>
                      </a:endParaRPr>
                    </a:p>
                    <a:p>
                      <a:pPr>
                        <a:lnSpc>
                          <a:spcPct val="115000"/>
                        </a:lnSpc>
                        <a:spcAft>
                          <a:spcPts val="0"/>
                        </a:spcAft>
                      </a:pPr>
                      <a:endParaRPr lang="en-GB" sz="1600" dirty="0">
                        <a:effectLst/>
                      </a:endParaRPr>
                    </a:p>
                    <a:p>
                      <a:pPr>
                        <a:lnSpc>
                          <a:spcPct val="115000"/>
                        </a:lnSpc>
                        <a:spcAft>
                          <a:spcPts val="0"/>
                        </a:spcAft>
                      </a:pPr>
                      <a:endParaRPr lang="en-GB" sz="1600" dirty="0">
                        <a:effectLst/>
                      </a:endParaRPr>
                    </a:p>
                    <a:p>
                      <a:pPr>
                        <a:lnSpc>
                          <a:spcPct val="115000"/>
                        </a:lnSpc>
                        <a:spcAft>
                          <a:spcPts val="0"/>
                        </a:spcAft>
                      </a:pPr>
                      <a:r>
                        <a:rPr lang="en-GB" sz="1600" dirty="0">
                          <a:effectLst/>
                        </a:rPr>
                        <a:t>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15000"/>
                        </a:lnSpc>
                        <a:spcAft>
                          <a:spcPts val="0"/>
                        </a:spcAft>
                      </a:pPr>
                      <a:r>
                        <a:rPr lang="en-GB" sz="1600" dirty="0">
                          <a:effectLst/>
                        </a:rPr>
                        <a:t> </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2607514229"/>
                  </a:ext>
                </a:extLst>
              </a:tr>
            </a:tbl>
          </a:graphicData>
        </a:graphic>
      </p:graphicFrame>
      <p:sp>
        <p:nvSpPr>
          <p:cNvPr id="6" name="Slide Number Placeholder 5">
            <a:extLst>
              <a:ext uri="{FF2B5EF4-FFF2-40B4-BE49-F238E27FC236}">
                <a16:creationId xmlns:a16="http://schemas.microsoft.com/office/drawing/2014/main" id="{A76CB99A-D5E3-4798-90EE-8A36737D3C8B}"/>
              </a:ext>
            </a:extLst>
          </p:cNvPr>
          <p:cNvSpPr>
            <a:spLocks noGrp="1"/>
          </p:cNvSpPr>
          <p:nvPr>
            <p:ph type="sldNum" sz="quarter" idx="12"/>
          </p:nvPr>
        </p:nvSpPr>
        <p:spPr/>
        <p:txBody>
          <a:bodyPr/>
          <a:lstStyle/>
          <a:p>
            <a:fld id="{63A33278-8D2C-46E9-9145-8061F8ED03C5}" type="slidenum">
              <a:rPr lang="en-GB" smtClean="0"/>
              <a:t>9</a:t>
            </a:fld>
            <a:endParaRPr lang="en-GB" dirty="0"/>
          </a:p>
        </p:txBody>
      </p:sp>
    </p:spTree>
    <p:custDataLst>
      <p:tags r:id="rId1"/>
    </p:custDataLst>
    <p:extLst>
      <p:ext uri="{BB962C8B-B14F-4D97-AF65-F5344CB8AC3E}">
        <p14:creationId xmlns:p14="http://schemas.microsoft.com/office/powerpoint/2010/main" val="68035510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6E7A88-E5B9-4763-B12E-C6358AA8702C}"/>
              </a:ext>
            </a:extLst>
          </p:cNvPr>
          <p:cNvSpPr>
            <a:spLocks noGrp="1"/>
          </p:cNvSpPr>
          <p:nvPr>
            <p:ph type="title"/>
          </p:nvPr>
        </p:nvSpPr>
        <p:spPr>
          <a:xfrm>
            <a:off x="647712" y="174171"/>
            <a:ext cx="8032020" cy="380247"/>
          </a:xfrm>
        </p:spPr>
        <p:txBody>
          <a:bodyPr>
            <a:normAutofit fontScale="90000"/>
          </a:bodyPr>
          <a:lstStyle/>
          <a:p>
            <a:pPr algn="ctr"/>
            <a:r>
              <a:rPr lang="en-GB" sz="3600" dirty="0"/>
              <a:t>Assessing efficiency – inventory days</a:t>
            </a:r>
          </a:p>
        </p:txBody>
      </p:sp>
      <p:graphicFrame>
        <p:nvGraphicFramePr>
          <p:cNvPr id="4" name="Content Placeholder 3">
            <a:extLst>
              <a:ext uri="{FF2B5EF4-FFF2-40B4-BE49-F238E27FC236}">
                <a16:creationId xmlns:a16="http://schemas.microsoft.com/office/drawing/2014/main" id="{82E96389-DA6D-426B-8355-03945F828205}"/>
              </a:ext>
            </a:extLst>
          </p:cNvPr>
          <p:cNvGraphicFramePr>
            <a:graphicFrameLocks noGrp="1"/>
          </p:cNvGraphicFramePr>
          <p:nvPr>
            <p:ph idx="1"/>
            <p:extLst>
              <p:ext uri="{D42A27DB-BD31-4B8C-83A1-F6EECF244321}">
                <p14:modId xmlns:p14="http://schemas.microsoft.com/office/powerpoint/2010/main" val="1166281965"/>
              </p:ext>
            </p:extLst>
          </p:nvPr>
        </p:nvGraphicFramePr>
        <p:xfrm>
          <a:off x="467544" y="729237"/>
          <a:ext cx="8212188" cy="4830352"/>
        </p:xfrm>
        <a:graphic>
          <a:graphicData uri="http://schemas.openxmlformats.org/drawingml/2006/table">
            <a:tbl>
              <a:tblPr firstRow="1" firstCol="1" bandRow="1">
                <a:tableStyleId>{7DF18680-E054-41AD-8BC1-D1AEF772440D}</a:tableStyleId>
              </a:tblPr>
              <a:tblGrid>
                <a:gridCol w="3096344">
                  <a:extLst>
                    <a:ext uri="{9D8B030D-6E8A-4147-A177-3AD203B41FA5}">
                      <a16:colId xmlns:a16="http://schemas.microsoft.com/office/drawing/2014/main" val="2542065481"/>
                    </a:ext>
                  </a:extLst>
                </a:gridCol>
                <a:gridCol w="2557922">
                  <a:extLst>
                    <a:ext uri="{9D8B030D-6E8A-4147-A177-3AD203B41FA5}">
                      <a16:colId xmlns:a16="http://schemas.microsoft.com/office/drawing/2014/main" val="1838974446"/>
                    </a:ext>
                  </a:extLst>
                </a:gridCol>
                <a:gridCol w="2557922">
                  <a:extLst>
                    <a:ext uri="{9D8B030D-6E8A-4147-A177-3AD203B41FA5}">
                      <a16:colId xmlns:a16="http://schemas.microsoft.com/office/drawing/2014/main" val="4098654339"/>
                    </a:ext>
                  </a:extLst>
                </a:gridCol>
              </a:tblGrid>
              <a:tr h="708787">
                <a:tc>
                  <a:txBody>
                    <a:bodyPr/>
                    <a:lstStyle/>
                    <a:p>
                      <a:pPr algn="l">
                        <a:lnSpc>
                          <a:spcPct val="115000"/>
                        </a:lnSpc>
                        <a:spcAft>
                          <a:spcPts val="0"/>
                        </a:spcAft>
                      </a:pPr>
                      <a:r>
                        <a:rPr lang="en-GB" sz="1600" dirty="0">
                          <a:effectLst/>
                        </a:rPr>
                        <a:t> </a:t>
                      </a:r>
                    </a:p>
                    <a:p>
                      <a:pPr algn="l">
                        <a:lnSpc>
                          <a:spcPct val="115000"/>
                        </a:lnSpc>
                        <a:spcAft>
                          <a:spcPts val="0"/>
                        </a:spcAft>
                      </a:pPr>
                      <a:r>
                        <a:rPr lang="en-GB" sz="1600" dirty="0">
                          <a:effectLst/>
                        </a:rPr>
                        <a:t>INVENTORY DAYS</a:t>
                      </a:r>
                    </a:p>
                    <a:p>
                      <a:pPr algn="l">
                        <a:lnSpc>
                          <a:spcPct val="115000"/>
                        </a:lnSpc>
                        <a:spcAft>
                          <a:spcPts val="0"/>
                        </a:spcAft>
                      </a:pPr>
                      <a:r>
                        <a:rPr lang="en-GB" sz="1600" dirty="0">
                          <a:effectLst/>
                        </a:rPr>
                        <a:t> </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15000"/>
                        </a:lnSpc>
                        <a:spcAft>
                          <a:spcPts val="0"/>
                        </a:spcAft>
                      </a:pPr>
                      <a:r>
                        <a:rPr lang="en-GB" sz="1600" dirty="0">
                          <a:effectLst/>
                        </a:rPr>
                        <a:t> </a:t>
                      </a:r>
                    </a:p>
                    <a:p>
                      <a:pPr algn="ctr">
                        <a:lnSpc>
                          <a:spcPct val="115000"/>
                        </a:lnSpc>
                        <a:spcAft>
                          <a:spcPts val="0"/>
                        </a:spcAft>
                      </a:pPr>
                      <a:r>
                        <a:rPr lang="en-GB" sz="1600" dirty="0">
                          <a:effectLst/>
                        </a:rPr>
                        <a:t>2019</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15000"/>
                        </a:lnSpc>
                        <a:spcAft>
                          <a:spcPts val="0"/>
                        </a:spcAft>
                      </a:pPr>
                      <a:r>
                        <a:rPr lang="en-GB" sz="1600" dirty="0">
                          <a:effectLst/>
                        </a:rPr>
                        <a:t> </a:t>
                      </a:r>
                    </a:p>
                    <a:p>
                      <a:pPr algn="ctr">
                        <a:lnSpc>
                          <a:spcPct val="115000"/>
                        </a:lnSpc>
                        <a:spcAft>
                          <a:spcPts val="0"/>
                        </a:spcAft>
                      </a:pPr>
                      <a:r>
                        <a:rPr lang="en-GB" sz="1600" dirty="0">
                          <a:effectLst/>
                        </a:rPr>
                        <a:t>2018</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2390340302"/>
                  </a:ext>
                </a:extLst>
              </a:tr>
              <a:tr h="4007201">
                <a:tc>
                  <a:txBody>
                    <a:bodyPr/>
                    <a:lstStyle/>
                    <a:p>
                      <a:pPr algn="l">
                        <a:lnSpc>
                          <a:spcPct val="115000"/>
                        </a:lnSpc>
                        <a:spcAft>
                          <a:spcPts val="0"/>
                        </a:spcAft>
                      </a:pPr>
                      <a:r>
                        <a:rPr lang="en-GB" sz="1600" dirty="0">
                          <a:effectLst/>
                        </a:rPr>
                        <a:t> </a:t>
                      </a:r>
                    </a:p>
                    <a:p>
                      <a:pPr algn="l">
                        <a:lnSpc>
                          <a:spcPct val="115000"/>
                        </a:lnSpc>
                        <a:spcAft>
                          <a:spcPts val="0"/>
                        </a:spcAft>
                      </a:pPr>
                      <a:r>
                        <a:rPr lang="en-GB" sz="1600" u="sng" dirty="0">
                          <a:effectLst/>
                        </a:rPr>
                        <a:t>Inventory x 365</a:t>
                      </a:r>
                      <a:endParaRPr lang="en-GB" sz="1600" dirty="0">
                        <a:effectLst/>
                      </a:endParaRPr>
                    </a:p>
                    <a:p>
                      <a:pPr algn="l">
                        <a:lnSpc>
                          <a:spcPct val="115000"/>
                        </a:lnSpc>
                        <a:spcAft>
                          <a:spcPts val="0"/>
                        </a:spcAft>
                      </a:pPr>
                      <a:r>
                        <a:rPr lang="en-GB" sz="1600" dirty="0">
                          <a:effectLst/>
                        </a:rPr>
                        <a:t>  Cost of Sales</a:t>
                      </a:r>
                    </a:p>
                    <a:p>
                      <a:pPr algn="l">
                        <a:lnSpc>
                          <a:spcPct val="115000"/>
                        </a:lnSpc>
                        <a:spcAft>
                          <a:spcPts val="0"/>
                        </a:spcAft>
                      </a:pPr>
                      <a:r>
                        <a:rPr lang="en-GB" sz="1600" dirty="0">
                          <a:effectLst/>
                        </a:rPr>
                        <a:t> </a:t>
                      </a:r>
                    </a:p>
                    <a:p>
                      <a:pPr algn="l">
                        <a:lnSpc>
                          <a:spcPct val="115000"/>
                        </a:lnSpc>
                        <a:spcAft>
                          <a:spcPts val="0"/>
                        </a:spcAft>
                      </a:pPr>
                      <a:r>
                        <a:rPr lang="en-GB" sz="1600" dirty="0">
                          <a:effectLst/>
                        </a:rPr>
                        <a:t>This ratio indicates how many days on average stock is held before being sold. Generally a low figure is preferable.</a:t>
                      </a:r>
                    </a:p>
                    <a:p>
                      <a:pPr algn="l">
                        <a:lnSpc>
                          <a:spcPct val="115000"/>
                        </a:lnSpc>
                        <a:spcAft>
                          <a:spcPts val="0"/>
                        </a:spcAft>
                      </a:pPr>
                      <a:r>
                        <a:rPr lang="en-GB" sz="1600" dirty="0">
                          <a:effectLst/>
                        </a:rPr>
                        <a:t> </a:t>
                      </a:r>
                    </a:p>
                    <a:p>
                      <a:pPr algn="l">
                        <a:lnSpc>
                          <a:spcPct val="115000"/>
                        </a:lnSpc>
                        <a:spcAft>
                          <a:spcPts val="0"/>
                        </a:spcAft>
                      </a:pPr>
                      <a:r>
                        <a:rPr lang="en-GB" sz="1600" dirty="0">
                          <a:effectLst/>
                        </a:rPr>
                        <a:t> </a:t>
                      </a:r>
                    </a:p>
                    <a:p>
                      <a:pPr algn="l">
                        <a:lnSpc>
                          <a:spcPct val="115000"/>
                        </a:lnSpc>
                        <a:spcAft>
                          <a:spcPts val="0"/>
                        </a:spcAft>
                      </a:pPr>
                      <a:r>
                        <a:rPr lang="en-GB" sz="1600" dirty="0">
                          <a:effectLst/>
                        </a:rPr>
                        <a:t> </a:t>
                      </a:r>
                    </a:p>
                    <a:p>
                      <a:pPr algn="l">
                        <a:lnSpc>
                          <a:spcPct val="115000"/>
                        </a:lnSpc>
                        <a:spcAft>
                          <a:spcPts val="0"/>
                        </a:spcAft>
                      </a:pPr>
                      <a:r>
                        <a:rPr lang="en-GB" sz="1600" dirty="0">
                          <a:effectLst/>
                        </a:rPr>
                        <a:t> </a:t>
                      </a:r>
                    </a:p>
                    <a:p>
                      <a:pPr algn="l">
                        <a:lnSpc>
                          <a:spcPct val="115000"/>
                        </a:lnSpc>
                        <a:spcAft>
                          <a:spcPts val="0"/>
                        </a:spcAft>
                      </a:pPr>
                      <a:r>
                        <a:rPr lang="en-GB" sz="1600" dirty="0">
                          <a:effectLst/>
                        </a:rPr>
                        <a:t> </a:t>
                      </a:r>
                    </a:p>
                    <a:p>
                      <a:pPr algn="l">
                        <a:lnSpc>
                          <a:spcPct val="115000"/>
                        </a:lnSpc>
                        <a:spcAft>
                          <a:spcPts val="0"/>
                        </a:spcAft>
                      </a:pPr>
                      <a:endParaRPr lang="en-GB" sz="1600" dirty="0">
                        <a:effectLst/>
                      </a:endParaRPr>
                    </a:p>
                  </a:txBody>
                  <a:tcPr marL="68580" marR="68580" marT="0" marB="0"/>
                </a:tc>
                <a:tc>
                  <a:txBody>
                    <a:bodyPr/>
                    <a:lstStyle/>
                    <a:p>
                      <a:pPr algn="l">
                        <a:lnSpc>
                          <a:spcPct val="115000"/>
                        </a:lnSpc>
                        <a:spcAft>
                          <a:spcPts val="0"/>
                        </a:spcAft>
                      </a:pPr>
                      <a:r>
                        <a:rPr lang="en-GB" sz="1600" dirty="0">
                          <a:effectLst/>
                        </a:rPr>
                        <a:t> </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l">
                        <a:lnSpc>
                          <a:spcPct val="115000"/>
                        </a:lnSpc>
                        <a:spcAft>
                          <a:spcPts val="0"/>
                        </a:spcAft>
                      </a:pPr>
                      <a:r>
                        <a:rPr lang="en-GB" sz="1600" dirty="0">
                          <a:effectLst/>
                        </a:rPr>
                        <a:t> </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1230180665"/>
                  </a:ext>
                </a:extLst>
              </a:tr>
            </a:tbl>
          </a:graphicData>
        </a:graphic>
      </p:graphicFrame>
      <p:sp>
        <p:nvSpPr>
          <p:cNvPr id="6" name="Slide Number Placeholder 5">
            <a:extLst>
              <a:ext uri="{FF2B5EF4-FFF2-40B4-BE49-F238E27FC236}">
                <a16:creationId xmlns:a16="http://schemas.microsoft.com/office/drawing/2014/main" id="{F46904F8-6035-45A6-8764-FC9AE9C83AAE}"/>
              </a:ext>
            </a:extLst>
          </p:cNvPr>
          <p:cNvSpPr>
            <a:spLocks noGrp="1"/>
          </p:cNvSpPr>
          <p:nvPr>
            <p:ph type="sldNum" sz="quarter" idx="12"/>
          </p:nvPr>
        </p:nvSpPr>
        <p:spPr/>
        <p:txBody>
          <a:bodyPr/>
          <a:lstStyle/>
          <a:p>
            <a:fld id="{63A33278-8D2C-46E9-9145-8061F8ED03C5}" type="slidenum">
              <a:rPr lang="en-GB" smtClean="0"/>
              <a:t>10</a:t>
            </a:fld>
            <a:endParaRPr lang="en-GB" dirty="0"/>
          </a:p>
        </p:txBody>
      </p:sp>
    </p:spTree>
    <p:custDataLst>
      <p:tags r:id="rId1"/>
    </p:custDataLst>
    <p:extLst>
      <p:ext uri="{BB962C8B-B14F-4D97-AF65-F5344CB8AC3E}">
        <p14:creationId xmlns:p14="http://schemas.microsoft.com/office/powerpoint/2010/main" val="8792592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3C6954-19A1-4019-BA88-4017F92A9AA0}"/>
              </a:ext>
            </a:extLst>
          </p:cNvPr>
          <p:cNvSpPr>
            <a:spLocks noGrp="1"/>
          </p:cNvSpPr>
          <p:nvPr>
            <p:ph type="title"/>
          </p:nvPr>
        </p:nvSpPr>
        <p:spPr>
          <a:xfrm>
            <a:off x="179512" y="330114"/>
            <a:ext cx="8600444" cy="380247"/>
          </a:xfrm>
        </p:spPr>
        <p:txBody>
          <a:bodyPr>
            <a:normAutofit fontScale="90000"/>
          </a:bodyPr>
          <a:lstStyle/>
          <a:p>
            <a:pPr algn="ctr"/>
            <a:r>
              <a:rPr lang="en-GB" sz="3600" dirty="0"/>
              <a:t>Assessing efficiency – non-current asset turnover</a:t>
            </a:r>
          </a:p>
        </p:txBody>
      </p:sp>
      <p:graphicFrame>
        <p:nvGraphicFramePr>
          <p:cNvPr id="4" name="Content Placeholder 3">
            <a:extLst>
              <a:ext uri="{FF2B5EF4-FFF2-40B4-BE49-F238E27FC236}">
                <a16:creationId xmlns:a16="http://schemas.microsoft.com/office/drawing/2014/main" id="{404B57FA-1D01-483E-B2D8-1656C4E834CB}"/>
              </a:ext>
            </a:extLst>
          </p:cNvPr>
          <p:cNvGraphicFramePr>
            <a:graphicFrameLocks noGrp="1"/>
          </p:cNvGraphicFramePr>
          <p:nvPr>
            <p:ph idx="1"/>
            <p:extLst>
              <p:ext uri="{D42A27DB-BD31-4B8C-83A1-F6EECF244321}">
                <p14:modId xmlns:p14="http://schemas.microsoft.com/office/powerpoint/2010/main" val="651289595"/>
              </p:ext>
            </p:extLst>
          </p:nvPr>
        </p:nvGraphicFramePr>
        <p:xfrm>
          <a:off x="497839" y="1124744"/>
          <a:ext cx="7746569" cy="4360333"/>
        </p:xfrm>
        <a:graphic>
          <a:graphicData uri="http://schemas.openxmlformats.org/drawingml/2006/table">
            <a:tbl>
              <a:tblPr firstRow="1" firstCol="1" bandRow="1">
                <a:tableStyleId>{7DF18680-E054-41AD-8BC1-D1AEF772440D}</a:tableStyleId>
              </a:tblPr>
              <a:tblGrid>
                <a:gridCol w="2581631">
                  <a:extLst>
                    <a:ext uri="{9D8B030D-6E8A-4147-A177-3AD203B41FA5}">
                      <a16:colId xmlns:a16="http://schemas.microsoft.com/office/drawing/2014/main" val="2278973177"/>
                    </a:ext>
                  </a:extLst>
                </a:gridCol>
                <a:gridCol w="2582469">
                  <a:extLst>
                    <a:ext uri="{9D8B030D-6E8A-4147-A177-3AD203B41FA5}">
                      <a16:colId xmlns:a16="http://schemas.microsoft.com/office/drawing/2014/main" val="2893997308"/>
                    </a:ext>
                  </a:extLst>
                </a:gridCol>
                <a:gridCol w="2582469">
                  <a:extLst>
                    <a:ext uri="{9D8B030D-6E8A-4147-A177-3AD203B41FA5}">
                      <a16:colId xmlns:a16="http://schemas.microsoft.com/office/drawing/2014/main" val="2808600771"/>
                    </a:ext>
                  </a:extLst>
                </a:gridCol>
              </a:tblGrid>
              <a:tr h="1237925">
                <a:tc>
                  <a:txBody>
                    <a:bodyPr/>
                    <a:lstStyle/>
                    <a:p>
                      <a:pPr>
                        <a:lnSpc>
                          <a:spcPct val="115000"/>
                        </a:lnSpc>
                        <a:spcAft>
                          <a:spcPts val="0"/>
                        </a:spcAft>
                      </a:pPr>
                      <a:r>
                        <a:rPr lang="en-GB" sz="1600" dirty="0">
                          <a:effectLst/>
                        </a:rPr>
                        <a:t> </a:t>
                      </a:r>
                    </a:p>
                    <a:p>
                      <a:pPr>
                        <a:lnSpc>
                          <a:spcPct val="115000"/>
                        </a:lnSpc>
                        <a:spcAft>
                          <a:spcPts val="0"/>
                        </a:spcAft>
                      </a:pPr>
                      <a:r>
                        <a:rPr lang="en-GB" sz="1600" dirty="0">
                          <a:effectLst/>
                        </a:rPr>
                        <a:t>NON-CURRENT ASSET TURNOVER</a:t>
                      </a:r>
                    </a:p>
                    <a:p>
                      <a:pPr>
                        <a:lnSpc>
                          <a:spcPct val="115000"/>
                        </a:lnSpc>
                        <a:spcAft>
                          <a:spcPts val="0"/>
                        </a:spcAft>
                      </a:pPr>
                      <a:r>
                        <a:rPr lang="en-GB" sz="1600" dirty="0">
                          <a:effectLst/>
                        </a:rPr>
                        <a:t> </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15000"/>
                        </a:lnSpc>
                        <a:spcAft>
                          <a:spcPts val="0"/>
                        </a:spcAft>
                      </a:pPr>
                      <a:r>
                        <a:rPr lang="en-GB" sz="1600" dirty="0">
                          <a:effectLst/>
                        </a:rPr>
                        <a:t> </a:t>
                      </a:r>
                    </a:p>
                    <a:p>
                      <a:pPr algn="ctr">
                        <a:lnSpc>
                          <a:spcPct val="115000"/>
                        </a:lnSpc>
                        <a:spcAft>
                          <a:spcPts val="0"/>
                        </a:spcAft>
                      </a:pPr>
                      <a:r>
                        <a:rPr lang="en-GB" sz="1600" dirty="0">
                          <a:effectLst/>
                        </a:rPr>
                        <a:t>2019</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15000"/>
                        </a:lnSpc>
                        <a:spcAft>
                          <a:spcPts val="0"/>
                        </a:spcAft>
                      </a:pPr>
                      <a:r>
                        <a:rPr lang="en-GB" sz="1600" dirty="0">
                          <a:effectLst/>
                        </a:rPr>
                        <a:t> </a:t>
                      </a:r>
                    </a:p>
                    <a:p>
                      <a:pPr algn="ctr">
                        <a:lnSpc>
                          <a:spcPct val="115000"/>
                        </a:lnSpc>
                        <a:spcAft>
                          <a:spcPts val="0"/>
                        </a:spcAft>
                      </a:pPr>
                      <a:r>
                        <a:rPr lang="en-GB" sz="1600" dirty="0">
                          <a:effectLst/>
                        </a:rPr>
                        <a:t>2018</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1037165699"/>
                  </a:ext>
                </a:extLst>
              </a:tr>
              <a:tr h="3122408">
                <a:tc>
                  <a:txBody>
                    <a:bodyPr/>
                    <a:lstStyle/>
                    <a:p>
                      <a:pPr>
                        <a:lnSpc>
                          <a:spcPct val="115000"/>
                        </a:lnSpc>
                        <a:spcAft>
                          <a:spcPts val="0"/>
                        </a:spcAft>
                      </a:pPr>
                      <a:r>
                        <a:rPr lang="en-GB" sz="1600" dirty="0">
                          <a:effectLst/>
                        </a:rPr>
                        <a:t> </a:t>
                      </a:r>
                    </a:p>
                    <a:p>
                      <a:pPr>
                        <a:lnSpc>
                          <a:spcPct val="115000"/>
                        </a:lnSpc>
                        <a:spcAft>
                          <a:spcPts val="0"/>
                        </a:spcAft>
                      </a:pPr>
                      <a:r>
                        <a:rPr lang="en-GB" sz="1600" u="sng" dirty="0">
                          <a:effectLst/>
                        </a:rPr>
                        <a:t>Revenue</a:t>
                      </a:r>
                      <a:endParaRPr lang="en-GB" sz="1600" dirty="0">
                        <a:effectLst/>
                      </a:endParaRPr>
                    </a:p>
                    <a:p>
                      <a:pPr>
                        <a:lnSpc>
                          <a:spcPct val="115000"/>
                        </a:lnSpc>
                        <a:spcAft>
                          <a:spcPts val="0"/>
                        </a:spcAft>
                      </a:pPr>
                      <a:r>
                        <a:rPr lang="en-GB" sz="1600" dirty="0">
                          <a:effectLst/>
                        </a:rPr>
                        <a:t>Non-current assets</a:t>
                      </a:r>
                    </a:p>
                    <a:p>
                      <a:pPr>
                        <a:lnSpc>
                          <a:spcPct val="115000"/>
                        </a:lnSpc>
                        <a:spcAft>
                          <a:spcPts val="0"/>
                        </a:spcAft>
                      </a:pPr>
                      <a:r>
                        <a:rPr lang="en-GB" sz="1600" dirty="0">
                          <a:effectLst/>
                        </a:rPr>
                        <a:t> </a:t>
                      </a:r>
                    </a:p>
                    <a:p>
                      <a:pPr>
                        <a:lnSpc>
                          <a:spcPct val="115000"/>
                        </a:lnSpc>
                        <a:spcAft>
                          <a:spcPts val="0"/>
                        </a:spcAft>
                      </a:pPr>
                      <a:r>
                        <a:rPr lang="en-GB" sz="1600" dirty="0">
                          <a:effectLst/>
                        </a:rPr>
                        <a:t>This ratio indicates how many £s of revenue is generated per £ of non-current assets</a:t>
                      </a:r>
                    </a:p>
                    <a:p>
                      <a:pPr>
                        <a:lnSpc>
                          <a:spcPct val="115000"/>
                        </a:lnSpc>
                        <a:spcAft>
                          <a:spcPts val="0"/>
                        </a:spcAft>
                      </a:pPr>
                      <a:r>
                        <a:rPr lang="en-GB" sz="1600" dirty="0">
                          <a:effectLst/>
                        </a:rPr>
                        <a:t> </a:t>
                      </a:r>
                    </a:p>
                    <a:p>
                      <a:pPr>
                        <a:lnSpc>
                          <a:spcPct val="115000"/>
                        </a:lnSpc>
                        <a:spcAft>
                          <a:spcPts val="0"/>
                        </a:spcAft>
                      </a:pPr>
                      <a:r>
                        <a:rPr lang="en-GB" sz="1600" dirty="0">
                          <a:effectLst/>
                        </a:rPr>
                        <a:t> </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15000"/>
                        </a:lnSpc>
                        <a:spcAft>
                          <a:spcPts val="0"/>
                        </a:spcAft>
                      </a:pPr>
                      <a:r>
                        <a:rPr lang="en-GB" sz="1600" dirty="0">
                          <a:effectLst/>
                        </a:rPr>
                        <a:t> </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15000"/>
                        </a:lnSpc>
                        <a:spcAft>
                          <a:spcPts val="0"/>
                        </a:spcAft>
                      </a:pPr>
                      <a:r>
                        <a:rPr lang="en-GB" sz="1600" dirty="0">
                          <a:effectLst/>
                        </a:rPr>
                        <a:t> </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3636570142"/>
                  </a:ext>
                </a:extLst>
              </a:tr>
            </a:tbl>
          </a:graphicData>
        </a:graphic>
      </p:graphicFrame>
      <p:sp>
        <p:nvSpPr>
          <p:cNvPr id="6" name="Slide Number Placeholder 5">
            <a:extLst>
              <a:ext uri="{FF2B5EF4-FFF2-40B4-BE49-F238E27FC236}">
                <a16:creationId xmlns:a16="http://schemas.microsoft.com/office/drawing/2014/main" id="{B56CCF93-2EF6-486E-A083-79CBBDD0350A}"/>
              </a:ext>
            </a:extLst>
          </p:cNvPr>
          <p:cNvSpPr>
            <a:spLocks noGrp="1"/>
          </p:cNvSpPr>
          <p:nvPr>
            <p:ph type="sldNum" sz="quarter" idx="12"/>
          </p:nvPr>
        </p:nvSpPr>
        <p:spPr/>
        <p:txBody>
          <a:bodyPr/>
          <a:lstStyle/>
          <a:p>
            <a:fld id="{63A33278-8D2C-46E9-9145-8061F8ED03C5}" type="slidenum">
              <a:rPr lang="en-GB" smtClean="0"/>
              <a:t>11</a:t>
            </a:fld>
            <a:endParaRPr lang="en-GB" dirty="0"/>
          </a:p>
        </p:txBody>
      </p:sp>
    </p:spTree>
    <p:custDataLst>
      <p:tags r:id="rId1"/>
    </p:custDataLst>
    <p:extLst>
      <p:ext uri="{BB962C8B-B14F-4D97-AF65-F5344CB8AC3E}">
        <p14:creationId xmlns:p14="http://schemas.microsoft.com/office/powerpoint/2010/main" val="286177764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72FC23-B56E-4952-B97E-7DD95BC54B00}"/>
              </a:ext>
            </a:extLst>
          </p:cNvPr>
          <p:cNvSpPr>
            <a:spLocks noGrp="1"/>
          </p:cNvSpPr>
          <p:nvPr>
            <p:ph type="title"/>
          </p:nvPr>
        </p:nvSpPr>
        <p:spPr>
          <a:xfrm>
            <a:off x="383178" y="206792"/>
            <a:ext cx="7254240" cy="380247"/>
          </a:xfrm>
        </p:spPr>
        <p:txBody>
          <a:bodyPr>
            <a:normAutofit fontScale="90000"/>
          </a:bodyPr>
          <a:lstStyle/>
          <a:p>
            <a:r>
              <a:rPr lang="en-GB" sz="3600" dirty="0"/>
              <a:t>Assessing liquidity – current ratio</a:t>
            </a:r>
          </a:p>
        </p:txBody>
      </p:sp>
      <p:graphicFrame>
        <p:nvGraphicFramePr>
          <p:cNvPr id="4" name="Content Placeholder 3">
            <a:extLst>
              <a:ext uri="{FF2B5EF4-FFF2-40B4-BE49-F238E27FC236}">
                <a16:creationId xmlns:a16="http://schemas.microsoft.com/office/drawing/2014/main" id="{94FCC737-CFD6-4721-A2FE-B777CE541940}"/>
              </a:ext>
            </a:extLst>
          </p:cNvPr>
          <p:cNvGraphicFramePr>
            <a:graphicFrameLocks noGrp="1"/>
          </p:cNvGraphicFramePr>
          <p:nvPr>
            <p:ph idx="1"/>
            <p:extLst>
              <p:ext uri="{D42A27DB-BD31-4B8C-83A1-F6EECF244321}">
                <p14:modId xmlns:p14="http://schemas.microsoft.com/office/powerpoint/2010/main" val="3208627965"/>
              </p:ext>
            </p:extLst>
          </p:nvPr>
        </p:nvGraphicFramePr>
        <p:xfrm>
          <a:off x="192288" y="697865"/>
          <a:ext cx="8556176" cy="5011294"/>
        </p:xfrm>
        <a:graphic>
          <a:graphicData uri="http://schemas.openxmlformats.org/drawingml/2006/table">
            <a:tbl>
              <a:tblPr firstRow="1" firstCol="1" bandRow="1">
                <a:tableStyleId>{7DF18680-E054-41AD-8BC1-D1AEF772440D}</a:tableStyleId>
              </a:tblPr>
              <a:tblGrid>
                <a:gridCol w="4163688">
                  <a:extLst>
                    <a:ext uri="{9D8B030D-6E8A-4147-A177-3AD203B41FA5}">
                      <a16:colId xmlns:a16="http://schemas.microsoft.com/office/drawing/2014/main" val="796718236"/>
                    </a:ext>
                  </a:extLst>
                </a:gridCol>
                <a:gridCol w="1973391">
                  <a:extLst>
                    <a:ext uri="{9D8B030D-6E8A-4147-A177-3AD203B41FA5}">
                      <a16:colId xmlns:a16="http://schemas.microsoft.com/office/drawing/2014/main" val="936719505"/>
                    </a:ext>
                  </a:extLst>
                </a:gridCol>
                <a:gridCol w="2419097">
                  <a:extLst>
                    <a:ext uri="{9D8B030D-6E8A-4147-A177-3AD203B41FA5}">
                      <a16:colId xmlns:a16="http://schemas.microsoft.com/office/drawing/2014/main" val="2645740679"/>
                    </a:ext>
                  </a:extLst>
                </a:gridCol>
              </a:tblGrid>
              <a:tr h="529747">
                <a:tc>
                  <a:txBody>
                    <a:bodyPr/>
                    <a:lstStyle/>
                    <a:p>
                      <a:pPr algn="l">
                        <a:lnSpc>
                          <a:spcPct val="115000"/>
                        </a:lnSpc>
                        <a:spcAft>
                          <a:spcPts val="0"/>
                        </a:spcAft>
                      </a:pPr>
                      <a:r>
                        <a:rPr lang="en-GB" sz="1600" dirty="0">
                          <a:effectLst/>
                        </a:rPr>
                        <a:t> </a:t>
                      </a:r>
                    </a:p>
                    <a:p>
                      <a:pPr algn="l">
                        <a:lnSpc>
                          <a:spcPct val="115000"/>
                        </a:lnSpc>
                        <a:spcAft>
                          <a:spcPts val="0"/>
                        </a:spcAft>
                      </a:pPr>
                      <a:r>
                        <a:rPr lang="en-GB" sz="1600" dirty="0">
                          <a:effectLst/>
                        </a:rPr>
                        <a:t>CURRENT RATIO</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15000"/>
                        </a:lnSpc>
                        <a:spcAft>
                          <a:spcPts val="0"/>
                        </a:spcAft>
                      </a:pPr>
                      <a:r>
                        <a:rPr lang="en-GB" sz="1600" dirty="0">
                          <a:effectLst/>
                        </a:rPr>
                        <a:t> </a:t>
                      </a:r>
                    </a:p>
                    <a:p>
                      <a:pPr algn="ctr">
                        <a:lnSpc>
                          <a:spcPct val="115000"/>
                        </a:lnSpc>
                        <a:spcAft>
                          <a:spcPts val="0"/>
                        </a:spcAft>
                      </a:pPr>
                      <a:r>
                        <a:rPr lang="en-GB" sz="1600" dirty="0">
                          <a:effectLst/>
                        </a:rPr>
                        <a:t>2019</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15000"/>
                        </a:lnSpc>
                        <a:spcAft>
                          <a:spcPts val="0"/>
                        </a:spcAft>
                      </a:pPr>
                      <a:r>
                        <a:rPr lang="en-GB" sz="1600" dirty="0">
                          <a:effectLst/>
                        </a:rPr>
                        <a:t> </a:t>
                      </a:r>
                    </a:p>
                    <a:p>
                      <a:pPr algn="ctr">
                        <a:lnSpc>
                          <a:spcPct val="115000"/>
                        </a:lnSpc>
                        <a:spcAft>
                          <a:spcPts val="0"/>
                        </a:spcAft>
                      </a:pPr>
                      <a:r>
                        <a:rPr lang="en-GB" sz="1600" dirty="0">
                          <a:effectLst/>
                        </a:rPr>
                        <a:t>2018</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2151828366"/>
                  </a:ext>
                </a:extLst>
              </a:tr>
              <a:tr h="4361628">
                <a:tc>
                  <a:txBody>
                    <a:bodyPr/>
                    <a:lstStyle/>
                    <a:p>
                      <a:pPr algn="l">
                        <a:lnSpc>
                          <a:spcPct val="115000"/>
                        </a:lnSpc>
                        <a:spcAft>
                          <a:spcPts val="0"/>
                        </a:spcAft>
                      </a:pPr>
                      <a:r>
                        <a:rPr lang="en-GB" sz="1600" dirty="0">
                          <a:effectLst/>
                        </a:rPr>
                        <a:t> </a:t>
                      </a:r>
                    </a:p>
                    <a:p>
                      <a:pPr algn="l">
                        <a:lnSpc>
                          <a:spcPct val="115000"/>
                        </a:lnSpc>
                        <a:spcAft>
                          <a:spcPts val="0"/>
                        </a:spcAft>
                      </a:pPr>
                      <a:r>
                        <a:rPr lang="en-GB" sz="1600" u="sng" dirty="0">
                          <a:effectLst/>
                        </a:rPr>
                        <a:t>Current Assets</a:t>
                      </a:r>
                      <a:r>
                        <a:rPr lang="en-GB" sz="1600" dirty="0">
                          <a:effectLst/>
                        </a:rPr>
                        <a:t>     </a:t>
                      </a:r>
                    </a:p>
                    <a:p>
                      <a:pPr algn="l">
                        <a:lnSpc>
                          <a:spcPct val="115000"/>
                        </a:lnSpc>
                        <a:spcAft>
                          <a:spcPts val="0"/>
                        </a:spcAft>
                      </a:pPr>
                      <a:r>
                        <a:rPr lang="en-GB" sz="1600" dirty="0">
                          <a:effectLst/>
                        </a:rPr>
                        <a:t>Current Liabilities</a:t>
                      </a:r>
                    </a:p>
                    <a:p>
                      <a:pPr algn="l">
                        <a:lnSpc>
                          <a:spcPct val="115000"/>
                        </a:lnSpc>
                        <a:spcAft>
                          <a:spcPts val="0"/>
                        </a:spcAft>
                      </a:pPr>
                      <a:r>
                        <a:rPr lang="en-GB" sz="1600" dirty="0">
                          <a:effectLst/>
                        </a:rPr>
                        <a:t> </a:t>
                      </a:r>
                    </a:p>
                    <a:p>
                      <a:pPr algn="l">
                        <a:lnSpc>
                          <a:spcPct val="115000"/>
                        </a:lnSpc>
                        <a:spcAft>
                          <a:spcPts val="0"/>
                        </a:spcAft>
                      </a:pPr>
                      <a:r>
                        <a:rPr lang="en-GB" sz="1600" dirty="0">
                          <a:effectLst/>
                        </a:rPr>
                        <a:t>This ratio indicates whether a company has sufficient short term assets to cover its short term liabilities.</a:t>
                      </a:r>
                    </a:p>
                    <a:p>
                      <a:pPr algn="l">
                        <a:lnSpc>
                          <a:spcPct val="115000"/>
                        </a:lnSpc>
                        <a:spcAft>
                          <a:spcPts val="0"/>
                        </a:spcAft>
                      </a:pPr>
                      <a:r>
                        <a:rPr lang="en-GB" sz="1600" dirty="0">
                          <a:effectLst/>
                        </a:rPr>
                        <a:t> </a:t>
                      </a:r>
                    </a:p>
                    <a:p>
                      <a:pPr algn="l">
                        <a:lnSpc>
                          <a:spcPct val="115000"/>
                        </a:lnSpc>
                        <a:spcAft>
                          <a:spcPts val="0"/>
                        </a:spcAft>
                      </a:pPr>
                      <a:r>
                        <a:rPr lang="en-GB" sz="1600" dirty="0">
                          <a:effectLst/>
                        </a:rPr>
                        <a:t>Some text books argue that this ratio must be at least 2:1, anything less is seen as a danger sign as it indicates that the company has insufficient funds to cover its short term debts.</a:t>
                      </a:r>
                    </a:p>
                    <a:p>
                      <a:pPr algn="l">
                        <a:lnSpc>
                          <a:spcPct val="115000"/>
                        </a:lnSpc>
                        <a:spcAft>
                          <a:spcPts val="0"/>
                        </a:spcAft>
                      </a:pPr>
                      <a:r>
                        <a:rPr lang="en-GB" sz="1600" dirty="0">
                          <a:effectLst/>
                        </a:rPr>
                        <a:t>However, this should be used only as a guide.</a:t>
                      </a:r>
                    </a:p>
                    <a:p>
                      <a:pPr algn="l">
                        <a:lnSpc>
                          <a:spcPct val="115000"/>
                        </a:lnSpc>
                        <a:spcAft>
                          <a:spcPts val="0"/>
                        </a:spcAft>
                      </a:pPr>
                      <a:r>
                        <a:rPr lang="en-GB" sz="1600" dirty="0">
                          <a:effectLst/>
                        </a:rPr>
                        <a:t> </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l">
                        <a:lnSpc>
                          <a:spcPct val="115000"/>
                        </a:lnSpc>
                        <a:spcAft>
                          <a:spcPts val="0"/>
                        </a:spcAft>
                      </a:pPr>
                      <a:r>
                        <a:rPr lang="en-GB" sz="1600" dirty="0">
                          <a:effectLst/>
                        </a:rPr>
                        <a:t> </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l">
                        <a:lnSpc>
                          <a:spcPct val="115000"/>
                        </a:lnSpc>
                        <a:spcAft>
                          <a:spcPts val="0"/>
                        </a:spcAft>
                      </a:pPr>
                      <a:r>
                        <a:rPr lang="en-GB" sz="1600" dirty="0">
                          <a:effectLst/>
                        </a:rPr>
                        <a:t> </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455515973"/>
                  </a:ext>
                </a:extLst>
              </a:tr>
            </a:tbl>
          </a:graphicData>
        </a:graphic>
      </p:graphicFrame>
      <p:sp>
        <p:nvSpPr>
          <p:cNvPr id="6" name="Slide Number Placeholder 5">
            <a:extLst>
              <a:ext uri="{FF2B5EF4-FFF2-40B4-BE49-F238E27FC236}">
                <a16:creationId xmlns:a16="http://schemas.microsoft.com/office/drawing/2014/main" id="{EEC38F05-9358-4451-9C29-CE265FDB56AC}"/>
              </a:ext>
            </a:extLst>
          </p:cNvPr>
          <p:cNvSpPr>
            <a:spLocks noGrp="1"/>
          </p:cNvSpPr>
          <p:nvPr>
            <p:ph type="sldNum" sz="quarter" idx="12"/>
          </p:nvPr>
        </p:nvSpPr>
        <p:spPr/>
        <p:txBody>
          <a:bodyPr/>
          <a:lstStyle/>
          <a:p>
            <a:fld id="{63A33278-8D2C-46E9-9145-8061F8ED03C5}" type="slidenum">
              <a:rPr lang="en-GB" smtClean="0"/>
              <a:t>12</a:t>
            </a:fld>
            <a:endParaRPr lang="en-GB" dirty="0"/>
          </a:p>
        </p:txBody>
      </p:sp>
    </p:spTree>
    <p:custDataLst>
      <p:tags r:id="rId1"/>
    </p:custDataLst>
    <p:extLst>
      <p:ext uri="{BB962C8B-B14F-4D97-AF65-F5344CB8AC3E}">
        <p14:creationId xmlns:p14="http://schemas.microsoft.com/office/powerpoint/2010/main" val="98812269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018DCF-BC13-4675-8876-DDECC314FCF1}"/>
              </a:ext>
            </a:extLst>
          </p:cNvPr>
          <p:cNvSpPr>
            <a:spLocks noGrp="1"/>
          </p:cNvSpPr>
          <p:nvPr>
            <p:ph type="title"/>
          </p:nvPr>
        </p:nvSpPr>
        <p:spPr>
          <a:xfrm>
            <a:off x="32138" y="313521"/>
            <a:ext cx="8902856" cy="380247"/>
          </a:xfrm>
        </p:spPr>
        <p:txBody>
          <a:bodyPr>
            <a:normAutofit fontScale="90000"/>
          </a:bodyPr>
          <a:lstStyle/>
          <a:p>
            <a:pPr algn="ctr"/>
            <a:r>
              <a:rPr lang="en-GB" sz="3400" dirty="0"/>
              <a:t>Assessing liquidity – acid test or quick ratio</a:t>
            </a:r>
          </a:p>
        </p:txBody>
      </p:sp>
      <p:graphicFrame>
        <p:nvGraphicFramePr>
          <p:cNvPr id="4" name="Content Placeholder 3">
            <a:extLst>
              <a:ext uri="{FF2B5EF4-FFF2-40B4-BE49-F238E27FC236}">
                <a16:creationId xmlns:a16="http://schemas.microsoft.com/office/drawing/2014/main" id="{3C7398B2-97B5-4C06-AC74-ACCE15EC6EC9}"/>
              </a:ext>
            </a:extLst>
          </p:cNvPr>
          <p:cNvGraphicFramePr>
            <a:graphicFrameLocks noGrp="1"/>
          </p:cNvGraphicFramePr>
          <p:nvPr>
            <p:ph idx="1"/>
            <p:extLst>
              <p:ext uri="{D42A27DB-BD31-4B8C-83A1-F6EECF244321}">
                <p14:modId xmlns:p14="http://schemas.microsoft.com/office/powerpoint/2010/main" val="1312674582"/>
              </p:ext>
            </p:extLst>
          </p:nvPr>
        </p:nvGraphicFramePr>
        <p:xfrm>
          <a:off x="268304" y="779910"/>
          <a:ext cx="8666690" cy="4737322"/>
        </p:xfrm>
        <a:graphic>
          <a:graphicData uri="http://schemas.openxmlformats.org/drawingml/2006/table">
            <a:tbl>
              <a:tblPr firstRow="1" firstCol="1" bandRow="1">
                <a:tableStyleId>{7DF18680-E054-41AD-8BC1-D1AEF772440D}</a:tableStyleId>
              </a:tblPr>
              <a:tblGrid>
                <a:gridCol w="4591728">
                  <a:extLst>
                    <a:ext uri="{9D8B030D-6E8A-4147-A177-3AD203B41FA5}">
                      <a16:colId xmlns:a16="http://schemas.microsoft.com/office/drawing/2014/main" val="2412206828"/>
                    </a:ext>
                  </a:extLst>
                </a:gridCol>
                <a:gridCol w="2037481">
                  <a:extLst>
                    <a:ext uri="{9D8B030D-6E8A-4147-A177-3AD203B41FA5}">
                      <a16:colId xmlns:a16="http://schemas.microsoft.com/office/drawing/2014/main" val="691005071"/>
                    </a:ext>
                  </a:extLst>
                </a:gridCol>
                <a:gridCol w="2037481">
                  <a:extLst>
                    <a:ext uri="{9D8B030D-6E8A-4147-A177-3AD203B41FA5}">
                      <a16:colId xmlns:a16="http://schemas.microsoft.com/office/drawing/2014/main" val="1982545808"/>
                    </a:ext>
                  </a:extLst>
                </a:gridCol>
              </a:tblGrid>
              <a:tr h="524144">
                <a:tc>
                  <a:txBody>
                    <a:bodyPr/>
                    <a:lstStyle/>
                    <a:p>
                      <a:pPr algn="l">
                        <a:lnSpc>
                          <a:spcPct val="115000"/>
                        </a:lnSpc>
                        <a:spcAft>
                          <a:spcPts val="0"/>
                        </a:spcAft>
                      </a:pPr>
                      <a:r>
                        <a:rPr lang="en-GB" sz="1600" dirty="0">
                          <a:effectLst/>
                        </a:rPr>
                        <a:t> </a:t>
                      </a:r>
                    </a:p>
                    <a:p>
                      <a:pPr algn="l">
                        <a:lnSpc>
                          <a:spcPct val="115000"/>
                        </a:lnSpc>
                        <a:spcAft>
                          <a:spcPts val="0"/>
                        </a:spcAft>
                      </a:pPr>
                      <a:r>
                        <a:rPr lang="en-GB" sz="1600" dirty="0">
                          <a:effectLst/>
                        </a:rPr>
                        <a:t>ACID TEST/QUICK RATIO</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15000"/>
                        </a:lnSpc>
                        <a:spcAft>
                          <a:spcPts val="0"/>
                        </a:spcAft>
                      </a:pPr>
                      <a:r>
                        <a:rPr lang="en-GB" sz="1600" dirty="0">
                          <a:effectLst/>
                        </a:rPr>
                        <a:t> </a:t>
                      </a:r>
                    </a:p>
                    <a:p>
                      <a:pPr algn="ctr">
                        <a:lnSpc>
                          <a:spcPct val="115000"/>
                        </a:lnSpc>
                        <a:spcAft>
                          <a:spcPts val="0"/>
                        </a:spcAft>
                      </a:pPr>
                      <a:r>
                        <a:rPr lang="en-GB" sz="1600" dirty="0">
                          <a:effectLst/>
                        </a:rPr>
                        <a:t>2019</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15000"/>
                        </a:lnSpc>
                        <a:spcAft>
                          <a:spcPts val="0"/>
                        </a:spcAft>
                      </a:pPr>
                      <a:r>
                        <a:rPr lang="en-GB" sz="1600" dirty="0">
                          <a:effectLst/>
                        </a:rPr>
                        <a:t> </a:t>
                      </a:r>
                    </a:p>
                    <a:p>
                      <a:pPr algn="ctr">
                        <a:lnSpc>
                          <a:spcPct val="115000"/>
                        </a:lnSpc>
                        <a:spcAft>
                          <a:spcPts val="0"/>
                        </a:spcAft>
                      </a:pPr>
                      <a:r>
                        <a:rPr lang="en-GB" sz="1600" dirty="0">
                          <a:effectLst/>
                        </a:rPr>
                        <a:t>2018</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347684931"/>
                  </a:ext>
                </a:extLst>
              </a:tr>
              <a:tr h="4194587">
                <a:tc>
                  <a:txBody>
                    <a:bodyPr/>
                    <a:lstStyle/>
                    <a:p>
                      <a:pPr algn="l">
                        <a:lnSpc>
                          <a:spcPct val="115000"/>
                        </a:lnSpc>
                        <a:spcAft>
                          <a:spcPts val="0"/>
                        </a:spcAft>
                      </a:pPr>
                      <a:r>
                        <a:rPr lang="en-GB" sz="1600" dirty="0">
                          <a:effectLst/>
                        </a:rPr>
                        <a:t> </a:t>
                      </a:r>
                    </a:p>
                    <a:p>
                      <a:pPr algn="l">
                        <a:lnSpc>
                          <a:spcPct val="115000"/>
                        </a:lnSpc>
                        <a:spcAft>
                          <a:spcPts val="0"/>
                        </a:spcAft>
                      </a:pPr>
                      <a:r>
                        <a:rPr lang="en-GB" sz="1600" u="sng" dirty="0">
                          <a:effectLst/>
                        </a:rPr>
                        <a:t>Current Assets - Inventory</a:t>
                      </a:r>
                      <a:r>
                        <a:rPr lang="en-GB" sz="1600" dirty="0">
                          <a:effectLst/>
                        </a:rPr>
                        <a:t>    </a:t>
                      </a:r>
                    </a:p>
                    <a:p>
                      <a:pPr algn="l">
                        <a:lnSpc>
                          <a:spcPct val="115000"/>
                        </a:lnSpc>
                        <a:spcAft>
                          <a:spcPts val="0"/>
                        </a:spcAft>
                      </a:pPr>
                      <a:r>
                        <a:rPr lang="en-GB" sz="1600" dirty="0">
                          <a:effectLst/>
                        </a:rPr>
                        <a:t>Current Liabilities</a:t>
                      </a:r>
                    </a:p>
                    <a:p>
                      <a:pPr algn="l">
                        <a:lnSpc>
                          <a:spcPct val="115000"/>
                        </a:lnSpc>
                        <a:spcAft>
                          <a:spcPts val="0"/>
                        </a:spcAft>
                      </a:pPr>
                      <a:r>
                        <a:rPr lang="en-GB" sz="1600" dirty="0">
                          <a:effectLst/>
                        </a:rPr>
                        <a:t> </a:t>
                      </a:r>
                    </a:p>
                    <a:p>
                      <a:pPr algn="l">
                        <a:lnSpc>
                          <a:spcPct val="115000"/>
                        </a:lnSpc>
                        <a:spcAft>
                          <a:spcPts val="0"/>
                        </a:spcAft>
                      </a:pPr>
                      <a:r>
                        <a:rPr lang="en-GB" sz="1600" dirty="0">
                          <a:effectLst/>
                        </a:rPr>
                        <a:t>This ratio takes the current ratio one step further by taking into account the fact that it may take time for inventory to be converted into cash and consequently inventory should be excluded when ascertaining whether a company has sufficient liquid funds to cover its short term debts.</a:t>
                      </a:r>
                    </a:p>
                    <a:p>
                      <a:pPr algn="l">
                        <a:lnSpc>
                          <a:spcPct val="115000"/>
                        </a:lnSpc>
                        <a:spcAft>
                          <a:spcPts val="0"/>
                        </a:spcAft>
                      </a:pPr>
                      <a:r>
                        <a:rPr lang="en-GB" sz="1600" dirty="0">
                          <a:effectLst/>
                        </a:rPr>
                        <a:t>Some text books suggest that this ratio must be at least 1:1 but again there is no evidence to support this and it should be used only as a guide.</a:t>
                      </a:r>
                    </a:p>
                  </a:txBody>
                  <a:tcPr marL="68580" marR="68580" marT="0" marB="0"/>
                </a:tc>
                <a:tc>
                  <a:txBody>
                    <a:bodyPr/>
                    <a:lstStyle/>
                    <a:p>
                      <a:pPr algn="l">
                        <a:lnSpc>
                          <a:spcPct val="115000"/>
                        </a:lnSpc>
                        <a:spcAft>
                          <a:spcPts val="0"/>
                        </a:spcAft>
                      </a:pPr>
                      <a:r>
                        <a:rPr lang="en-GB" sz="1600" dirty="0">
                          <a:effectLst/>
                        </a:rPr>
                        <a:t> </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l">
                        <a:lnSpc>
                          <a:spcPct val="115000"/>
                        </a:lnSpc>
                        <a:spcAft>
                          <a:spcPts val="0"/>
                        </a:spcAft>
                      </a:pPr>
                      <a:r>
                        <a:rPr lang="en-GB" sz="1600" dirty="0">
                          <a:effectLst/>
                        </a:rPr>
                        <a:t> </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2043893490"/>
                  </a:ext>
                </a:extLst>
              </a:tr>
            </a:tbl>
          </a:graphicData>
        </a:graphic>
      </p:graphicFrame>
      <p:sp>
        <p:nvSpPr>
          <p:cNvPr id="3" name="Slide Number Placeholder 2">
            <a:extLst>
              <a:ext uri="{FF2B5EF4-FFF2-40B4-BE49-F238E27FC236}">
                <a16:creationId xmlns:a16="http://schemas.microsoft.com/office/drawing/2014/main" id="{4D39100F-6352-4109-9FC7-A854E6350523}"/>
              </a:ext>
            </a:extLst>
          </p:cNvPr>
          <p:cNvSpPr>
            <a:spLocks noGrp="1"/>
          </p:cNvSpPr>
          <p:nvPr>
            <p:ph type="sldNum" sz="quarter" idx="12"/>
          </p:nvPr>
        </p:nvSpPr>
        <p:spPr/>
        <p:txBody>
          <a:bodyPr/>
          <a:lstStyle/>
          <a:p>
            <a:fld id="{63A33278-8D2C-46E9-9145-8061F8ED03C5}" type="slidenum">
              <a:rPr lang="en-GB" smtClean="0"/>
              <a:t>13</a:t>
            </a:fld>
            <a:endParaRPr lang="en-GB" dirty="0"/>
          </a:p>
        </p:txBody>
      </p:sp>
    </p:spTree>
    <p:custDataLst>
      <p:tags r:id="rId1"/>
    </p:custDataLst>
    <p:extLst>
      <p:ext uri="{BB962C8B-B14F-4D97-AF65-F5344CB8AC3E}">
        <p14:creationId xmlns:p14="http://schemas.microsoft.com/office/powerpoint/2010/main" val="144970774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018DCF-BC13-4675-8876-DDECC314FCF1}"/>
              </a:ext>
            </a:extLst>
          </p:cNvPr>
          <p:cNvSpPr>
            <a:spLocks noGrp="1"/>
          </p:cNvSpPr>
          <p:nvPr>
            <p:ph type="title"/>
          </p:nvPr>
        </p:nvSpPr>
        <p:spPr>
          <a:xfrm>
            <a:off x="374468" y="0"/>
            <a:ext cx="7271657" cy="380247"/>
          </a:xfrm>
        </p:spPr>
        <p:txBody>
          <a:bodyPr>
            <a:normAutofit fontScale="90000"/>
          </a:bodyPr>
          <a:lstStyle/>
          <a:p>
            <a:pPr algn="ctr"/>
            <a:r>
              <a:rPr lang="en-GB" sz="3400" dirty="0"/>
              <a:t>Assessing liquidity – creditor days</a:t>
            </a:r>
          </a:p>
        </p:txBody>
      </p:sp>
      <p:graphicFrame>
        <p:nvGraphicFramePr>
          <p:cNvPr id="4" name="Content Placeholder 3">
            <a:extLst>
              <a:ext uri="{FF2B5EF4-FFF2-40B4-BE49-F238E27FC236}">
                <a16:creationId xmlns:a16="http://schemas.microsoft.com/office/drawing/2014/main" id="{3C7398B2-97B5-4C06-AC74-ACCE15EC6EC9}"/>
              </a:ext>
            </a:extLst>
          </p:cNvPr>
          <p:cNvGraphicFramePr>
            <a:graphicFrameLocks noGrp="1"/>
          </p:cNvGraphicFramePr>
          <p:nvPr>
            <p:ph idx="1"/>
            <p:extLst>
              <p:ext uri="{D42A27DB-BD31-4B8C-83A1-F6EECF244321}">
                <p14:modId xmlns:p14="http://schemas.microsoft.com/office/powerpoint/2010/main" val="2202634872"/>
              </p:ext>
            </p:extLst>
          </p:nvPr>
        </p:nvGraphicFramePr>
        <p:xfrm>
          <a:off x="115715" y="382781"/>
          <a:ext cx="8848772" cy="5297506"/>
        </p:xfrm>
        <a:graphic>
          <a:graphicData uri="http://schemas.openxmlformats.org/drawingml/2006/table">
            <a:tbl>
              <a:tblPr firstRow="1" firstCol="1" bandRow="1">
                <a:tableStyleId>{7DF18680-E054-41AD-8BC1-D1AEF772440D}</a:tableStyleId>
              </a:tblPr>
              <a:tblGrid>
                <a:gridCol w="4323204">
                  <a:extLst>
                    <a:ext uri="{9D8B030D-6E8A-4147-A177-3AD203B41FA5}">
                      <a16:colId xmlns:a16="http://schemas.microsoft.com/office/drawing/2014/main" val="2412206828"/>
                    </a:ext>
                  </a:extLst>
                </a:gridCol>
                <a:gridCol w="2262784">
                  <a:extLst>
                    <a:ext uri="{9D8B030D-6E8A-4147-A177-3AD203B41FA5}">
                      <a16:colId xmlns:a16="http://schemas.microsoft.com/office/drawing/2014/main" val="691005071"/>
                    </a:ext>
                  </a:extLst>
                </a:gridCol>
                <a:gridCol w="2262784">
                  <a:extLst>
                    <a:ext uri="{9D8B030D-6E8A-4147-A177-3AD203B41FA5}">
                      <a16:colId xmlns:a16="http://schemas.microsoft.com/office/drawing/2014/main" val="1982545808"/>
                    </a:ext>
                  </a:extLst>
                </a:gridCol>
              </a:tblGrid>
              <a:tr h="548531">
                <a:tc>
                  <a:txBody>
                    <a:bodyPr/>
                    <a:lstStyle/>
                    <a:p>
                      <a:pPr algn="l">
                        <a:lnSpc>
                          <a:spcPct val="115000"/>
                        </a:lnSpc>
                        <a:spcAft>
                          <a:spcPts val="0"/>
                        </a:spcAft>
                      </a:pPr>
                      <a:r>
                        <a:rPr lang="en-GB" sz="1600" dirty="0">
                          <a:effectLst/>
                        </a:rPr>
                        <a:t> </a:t>
                      </a:r>
                    </a:p>
                    <a:p>
                      <a:pPr algn="l">
                        <a:lnSpc>
                          <a:spcPct val="115000"/>
                        </a:lnSpc>
                        <a:spcAft>
                          <a:spcPts val="0"/>
                        </a:spcAft>
                      </a:pPr>
                      <a:r>
                        <a:rPr lang="en-GB" sz="1600" dirty="0">
                          <a:effectLst/>
                        </a:rPr>
                        <a:t>CREDITOR DAYS</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15000"/>
                        </a:lnSpc>
                        <a:spcAft>
                          <a:spcPts val="0"/>
                        </a:spcAft>
                      </a:pPr>
                      <a:r>
                        <a:rPr lang="en-GB" sz="1600" dirty="0">
                          <a:effectLst/>
                        </a:rPr>
                        <a:t> </a:t>
                      </a:r>
                    </a:p>
                    <a:p>
                      <a:pPr algn="ctr">
                        <a:lnSpc>
                          <a:spcPct val="115000"/>
                        </a:lnSpc>
                        <a:spcAft>
                          <a:spcPts val="0"/>
                        </a:spcAft>
                      </a:pPr>
                      <a:r>
                        <a:rPr lang="en-GB" sz="1600" dirty="0">
                          <a:effectLst/>
                        </a:rPr>
                        <a:t>2019</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15000"/>
                        </a:lnSpc>
                        <a:spcAft>
                          <a:spcPts val="0"/>
                        </a:spcAft>
                      </a:pPr>
                      <a:r>
                        <a:rPr lang="en-GB" sz="1600" dirty="0">
                          <a:effectLst/>
                        </a:rPr>
                        <a:t> </a:t>
                      </a:r>
                    </a:p>
                    <a:p>
                      <a:pPr algn="ctr">
                        <a:lnSpc>
                          <a:spcPct val="115000"/>
                        </a:lnSpc>
                        <a:spcAft>
                          <a:spcPts val="0"/>
                        </a:spcAft>
                      </a:pPr>
                      <a:r>
                        <a:rPr lang="en-GB" sz="1600" dirty="0">
                          <a:effectLst/>
                        </a:rPr>
                        <a:t>2018</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347684931"/>
                  </a:ext>
                </a:extLst>
              </a:tr>
              <a:tr h="4513912">
                <a:tc>
                  <a:txBody>
                    <a:bodyPr/>
                    <a:lstStyle/>
                    <a:p>
                      <a:pPr algn="l">
                        <a:lnSpc>
                          <a:spcPct val="115000"/>
                        </a:lnSpc>
                        <a:spcAft>
                          <a:spcPts val="0"/>
                        </a:spcAft>
                      </a:pPr>
                      <a:r>
                        <a:rPr lang="en-GB" sz="1600" dirty="0">
                          <a:effectLst/>
                        </a:rPr>
                        <a:t> </a:t>
                      </a:r>
                    </a:p>
                    <a:p>
                      <a:pPr algn="l">
                        <a:lnSpc>
                          <a:spcPct val="115000"/>
                        </a:lnSpc>
                        <a:spcAft>
                          <a:spcPts val="0"/>
                        </a:spcAft>
                      </a:pPr>
                      <a:r>
                        <a:rPr lang="en-GB" sz="1600" u="sng" dirty="0">
                          <a:effectLst/>
                        </a:rPr>
                        <a:t>Trade payables x 365</a:t>
                      </a:r>
                    </a:p>
                    <a:p>
                      <a:pPr algn="l">
                        <a:lnSpc>
                          <a:spcPct val="115000"/>
                        </a:lnSpc>
                        <a:spcAft>
                          <a:spcPts val="0"/>
                        </a:spcAft>
                      </a:pPr>
                      <a:r>
                        <a:rPr lang="en-GB" sz="1600" dirty="0">
                          <a:effectLst/>
                        </a:rPr>
                        <a:t>      Cost of sales</a:t>
                      </a:r>
                    </a:p>
                    <a:p>
                      <a:pPr algn="l">
                        <a:lnSpc>
                          <a:spcPct val="115000"/>
                        </a:lnSpc>
                        <a:spcAft>
                          <a:spcPts val="0"/>
                        </a:spcAft>
                      </a:pPr>
                      <a:r>
                        <a:rPr lang="en-GB" sz="1600" dirty="0">
                          <a:effectLst/>
                        </a:rPr>
                        <a:t> </a:t>
                      </a:r>
                    </a:p>
                    <a:p>
                      <a:pPr algn="l">
                        <a:lnSpc>
                          <a:spcPct val="115000"/>
                        </a:lnSpc>
                        <a:spcAft>
                          <a:spcPts val="0"/>
                        </a:spcAft>
                      </a:pPr>
                      <a:r>
                        <a:rPr lang="en-GB" sz="1600" dirty="0">
                          <a:effectLst/>
                        </a:rPr>
                        <a:t>Creditor</a:t>
                      </a:r>
                      <a:r>
                        <a:rPr lang="en-GB" sz="1600" baseline="0" dirty="0">
                          <a:effectLst/>
                        </a:rPr>
                        <a:t> days ratios are often found under efficiency ratios, but are really more to do with liquidity because they directly affect working capital, which, in turn, illustrates the overall  liquidity position of a business.</a:t>
                      </a:r>
                    </a:p>
                    <a:p>
                      <a:pPr algn="l">
                        <a:lnSpc>
                          <a:spcPct val="115000"/>
                        </a:lnSpc>
                        <a:spcAft>
                          <a:spcPts val="0"/>
                        </a:spcAft>
                      </a:pPr>
                      <a:r>
                        <a:rPr lang="en-GB" sz="1600" baseline="0" dirty="0">
                          <a:effectLst/>
                        </a:rPr>
                        <a:t>The extent to which there is a difference between creditor days and debtor days is often a crucial determinant of  a business’s ability to pay its  short-term liabilities, and therefore  both its  cash and working capital position. Most firms that fail do so because of poor working capital management.</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l">
                        <a:lnSpc>
                          <a:spcPct val="115000"/>
                        </a:lnSpc>
                        <a:spcAft>
                          <a:spcPts val="0"/>
                        </a:spcAft>
                      </a:pPr>
                      <a:r>
                        <a:rPr lang="en-GB" sz="1600" dirty="0">
                          <a:effectLst/>
                        </a:rPr>
                        <a:t> </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l">
                        <a:lnSpc>
                          <a:spcPct val="115000"/>
                        </a:lnSpc>
                        <a:spcAft>
                          <a:spcPts val="0"/>
                        </a:spcAft>
                      </a:pPr>
                      <a:r>
                        <a:rPr lang="en-GB" sz="1600" dirty="0">
                          <a:effectLst/>
                        </a:rPr>
                        <a:t> </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2043893490"/>
                  </a:ext>
                </a:extLst>
              </a:tr>
            </a:tbl>
          </a:graphicData>
        </a:graphic>
      </p:graphicFrame>
      <p:sp>
        <p:nvSpPr>
          <p:cNvPr id="3" name="Slide Number Placeholder 2">
            <a:extLst>
              <a:ext uri="{FF2B5EF4-FFF2-40B4-BE49-F238E27FC236}">
                <a16:creationId xmlns:a16="http://schemas.microsoft.com/office/drawing/2014/main" id="{4D39100F-6352-4109-9FC7-A854E6350523}"/>
              </a:ext>
            </a:extLst>
          </p:cNvPr>
          <p:cNvSpPr>
            <a:spLocks noGrp="1"/>
          </p:cNvSpPr>
          <p:nvPr>
            <p:ph type="sldNum" sz="quarter" idx="12"/>
          </p:nvPr>
        </p:nvSpPr>
        <p:spPr/>
        <p:txBody>
          <a:bodyPr/>
          <a:lstStyle/>
          <a:p>
            <a:fld id="{63A33278-8D2C-46E9-9145-8061F8ED03C5}" type="slidenum">
              <a:rPr lang="en-GB" smtClean="0"/>
              <a:t>14</a:t>
            </a:fld>
            <a:endParaRPr lang="en-GB" dirty="0"/>
          </a:p>
        </p:txBody>
      </p:sp>
    </p:spTree>
    <p:custDataLst>
      <p:tags r:id="rId1"/>
    </p:custDataLst>
    <p:extLst>
      <p:ext uri="{BB962C8B-B14F-4D97-AF65-F5344CB8AC3E}">
        <p14:creationId xmlns:p14="http://schemas.microsoft.com/office/powerpoint/2010/main" val="110686529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018DCF-BC13-4675-8876-DDECC314FCF1}"/>
              </a:ext>
            </a:extLst>
          </p:cNvPr>
          <p:cNvSpPr>
            <a:spLocks noGrp="1"/>
          </p:cNvSpPr>
          <p:nvPr>
            <p:ph type="title"/>
          </p:nvPr>
        </p:nvSpPr>
        <p:spPr>
          <a:xfrm>
            <a:off x="443956" y="105612"/>
            <a:ext cx="7027998" cy="380247"/>
          </a:xfrm>
        </p:spPr>
        <p:txBody>
          <a:bodyPr>
            <a:normAutofit fontScale="90000"/>
          </a:bodyPr>
          <a:lstStyle/>
          <a:p>
            <a:pPr algn="ctr"/>
            <a:r>
              <a:rPr lang="en-GB" sz="3400" dirty="0"/>
              <a:t>Assessing liquidity – debtor days</a:t>
            </a:r>
          </a:p>
        </p:txBody>
      </p:sp>
      <p:graphicFrame>
        <p:nvGraphicFramePr>
          <p:cNvPr id="4" name="Content Placeholder 3">
            <a:extLst>
              <a:ext uri="{FF2B5EF4-FFF2-40B4-BE49-F238E27FC236}">
                <a16:creationId xmlns:a16="http://schemas.microsoft.com/office/drawing/2014/main" id="{3C7398B2-97B5-4C06-AC74-ACCE15EC6EC9}"/>
              </a:ext>
            </a:extLst>
          </p:cNvPr>
          <p:cNvGraphicFramePr>
            <a:graphicFrameLocks noGrp="1"/>
          </p:cNvGraphicFramePr>
          <p:nvPr>
            <p:ph idx="1"/>
            <p:extLst>
              <p:ext uri="{D42A27DB-BD31-4B8C-83A1-F6EECF244321}">
                <p14:modId xmlns:p14="http://schemas.microsoft.com/office/powerpoint/2010/main" val="1066989203"/>
              </p:ext>
            </p:extLst>
          </p:nvPr>
        </p:nvGraphicFramePr>
        <p:xfrm>
          <a:off x="107504" y="573456"/>
          <a:ext cx="8856986" cy="5040233"/>
        </p:xfrm>
        <a:graphic>
          <a:graphicData uri="http://schemas.openxmlformats.org/drawingml/2006/table">
            <a:tbl>
              <a:tblPr firstRow="1" firstCol="1" bandRow="1">
                <a:tableStyleId>{7DF18680-E054-41AD-8BC1-D1AEF772440D}</a:tableStyleId>
              </a:tblPr>
              <a:tblGrid>
                <a:gridCol w="5328592">
                  <a:extLst>
                    <a:ext uri="{9D8B030D-6E8A-4147-A177-3AD203B41FA5}">
                      <a16:colId xmlns:a16="http://schemas.microsoft.com/office/drawing/2014/main" val="2412206828"/>
                    </a:ext>
                  </a:extLst>
                </a:gridCol>
                <a:gridCol w="1764197">
                  <a:extLst>
                    <a:ext uri="{9D8B030D-6E8A-4147-A177-3AD203B41FA5}">
                      <a16:colId xmlns:a16="http://schemas.microsoft.com/office/drawing/2014/main" val="691005071"/>
                    </a:ext>
                  </a:extLst>
                </a:gridCol>
                <a:gridCol w="1764197">
                  <a:extLst>
                    <a:ext uri="{9D8B030D-6E8A-4147-A177-3AD203B41FA5}">
                      <a16:colId xmlns:a16="http://schemas.microsoft.com/office/drawing/2014/main" val="1982545808"/>
                    </a:ext>
                  </a:extLst>
                </a:gridCol>
              </a:tblGrid>
              <a:tr h="518286">
                <a:tc>
                  <a:txBody>
                    <a:bodyPr/>
                    <a:lstStyle/>
                    <a:p>
                      <a:pPr algn="l">
                        <a:lnSpc>
                          <a:spcPct val="115000"/>
                        </a:lnSpc>
                        <a:spcAft>
                          <a:spcPts val="0"/>
                        </a:spcAft>
                      </a:pPr>
                      <a:r>
                        <a:rPr lang="en-GB" sz="1600" dirty="0">
                          <a:effectLst/>
                        </a:rPr>
                        <a:t> </a:t>
                      </a:r>
                    </a:p>
                    <a:p>
                      <a:pPr algn="l">
                        <a:lnSpc>
                          <a:spcPct val="115000"/>
                        </a:lnSpc>
                        <a:spcAft>
                          <a:spcPts val="0"/>
                        </a:spcAft>
                      </a:pPr>
                      <a:r>
                        <a:rPr lang="en-GB" sz="1600" dirty="0">
                          <a:effectLst/>
                        </a:rPr>
                        <a:t>DEBTOR DAYS</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15000"/>
                        </a:lnSpc>
                        <a:spcAft>
                          <a:spcPts val="0"/>
                        </a:spcAft>
                      </a:pPr>
                      <a:r>
                        <a:rPr lang="en-GB" sz="1600" dirty="0">
                          <a:effectLst/>
                        </a:rPr>
                        <a:t> </a:t>
                      </a:r>
                    </a:p>
                    <a:p>
                      <a:pPr algn="ctr">
                        <a:lnSpc>
                          <a:spcPct val="115000"/>
                        </a:lnSpc>
                        <a:spcAft>
                          <a:spcPts val="0"/>
                        </a:spcAft>
                      </a:pPr>
                      <a:r>
                        <a:rPr lang="en-GB" sz="1600" dirty="0">
                          <a:effectLst/>
                        </a:rPr>
                        <a:t>2016</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15000"/>
                        </a:lnSpc>
                        <a:spcAft>
                          <a:spcPts val="0"/>
                        </a:spcAft>
                      </a:pPr>
                      <a:r>
                        <a:rPr lang="en-GB" sz="1600" dirty="0">
                          <a:effectLst/>
                        </a:rPr>
                        <a:t> </a:t>
                      </a:r>
                    </a:p>
                    <a:p>
                      <a:pPr algn="ctr">
                        <a:lnSpc>
                          <a:spcPct val="115000"/>
                        </a:lnSpc>
                        <a:spcAft>
                          <a:spcPts val="0"/>
                        </a:spcAft>
                      </a:pPr>
                      <a:r>
                        <a:rPr lang="en-GB" sz="1600" dirty="0">
                          <a:effectLst/>
                        </a:rPr>
                        <a:t>2015</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347684931"/>
                  </a:ext>
                </a:extLst>
              </a:tr>
              <a:tr h="4497498">
                <a:tc>
                  <a:txBody>
                    <a:bodyPr/>
                    <a:lstStyle/>
                    <a:p>
                      <a:pPr algn="l">
                        <a:lnSpc>
                          <a:spcPct val="115000"/>
                        </a:lnSpc>
                        <a:spcAft>
                          <a:spcPts val="0"/>
                        </a:spcAft>
                      </a:pPr>
                      <a:r>
                        <a:rPr lang="en-GB" sz="1600" dirty="0">
                          <a:effectLst/>
                        </a:rPr>
                        <a:t> </a:t>
                      </a:r>
                    </a:p>
                    <a:p>
                      <a:pPr algn="l">
                        <a:lnSpc>
                          <a:spcPct val="115000"/>
                        </a:lnSpc>
                        <a:spcAft>
                          <a:spcPts val="0"/>
                        </a:spcAft>
                      </a:pPr>
                      <a:r>
                        <a:rPr lang="en-GB" sz="1600" u="sng" dirty="0">
                          <a:effectLst/>
                        </a:rPr>
                        <a:t>Trade and other receivables x 365</a:t>
                      </a:r>
                      <a:endParaRPr lang="en-GB" sz="1600" dirty="0">
                        <a:effectLst/>
                      </a:endParaRPr>
                    </a:p>
                    <a:p>
                      <a:pPr algn="l">
                        <a:lnSpc>
                          <a:spcPct val="115000"/>
                        </a:lnSpc>
                        <a:spcAft>
                          <a:spcPts val="0"/>
                        </a:spcAft>
                      </a:pPr>
                      <a:r>
                        <a:rPr lang="en-GB" sz="1600" dirty="0">
                          <a:effectLst/>
                        </a:rPr>
                        <a:t>                  Credit sales</a:t>
                      </a:r>
                    </a:p>
                    <a:p>
                      <a:pPr algn="l">
                        <a:lnSpc>
                          <a:spcPct val="115000"/>
                        </a:lnSpc>
                        <a:spcAft>
                          <a:spcPts val="0"/>
                        </a:spcAft>
                      </a:pPr>
                      <a:r>
                        <a:rPr lang="en-GB" sz="1600" dirty="0">
                          <a:effectLst/>
                        </a:rPr>
                        <a:t> </a:t>
                      </a:r>
                    </a:p>
                    <a:p>
                      <a:pPr algn="l">
                        <a:lnSpc>
                          <a:spcPct val="115000"/>
                        </a:lnSpc>
                        <a:spcAft>
                          <a:spcPts val="0"/>
                        </a:spcAft>
                      </a:pPr>
                      <a:r>
                        <a:rPr lang="en-GB" sz="1600" dirty="0">
                          <a:effectLst/>
                        </a:rPr>
                        <a:t>Debtors </a:t>
                      </a:r>
                      <a:r>
                        <a:rPr lang="en-GB" sz="1600" baseline="0" dirty="0">
                          <a:effectLst/>
                        </a:rPr>
                        <a:t>days ratios are often found under efficiency ratios, but are really more to do with liquidity because they directly affect working capital, which, in turn, illustrates the overall  liquidity position of a business.</a:t>
                      </a:r>
                    </a:p>
                    <a:p>
                      <a:pPr algn="l">
                        <a:lnSpc>
                          <a:spcPct val="115000"/>
                        </a:lnSpc>
                        <a:spcAft>
                          <a:spcPts val="0"/>
                        </a:spcAft>
                      </a:pPr>
                      <a:r>
                        <a:rPr lang="en-GB" sz="1600" baseline="0" dirty="0">
                          <a:effectLst/>
                        </a:rPr>
                        <a:t>The extent to which there is a difference between debtor days and creditor days is often a crucial determinant of  a business’s ability to pay its  short-term liabilities, and therefore  both its  cash and working capital position. Most firms that fail do so because of poor working capital management.</a:t>
                      </a:r>
                      <a:endParaRPr lang="en-GB" sz="1600" dirty="0">
                        <a:effectLst/>
                      </a:endParaRPr>
                    </a:p>
                  </a:txBody>
                  <a:tcPr marL="68580" marR="68580" marT="0" marB="0"/>
                </a:tc>
                <a:tc>
                  <a:txBody>
                    <a:bodyPr/>
                    <a:lstStyle/>
                    <a:p>
                      <a:pPr algn="l">
                        <a:lnSpc>
                          <a:spcPct val="115000"/>
                        </a:lnSpc>
                        <a:spcAft>
                          <a:spcPts val="0"/>
                        </a:spcAft>
                      </a:pPr>
                      <a:r>
                        <a:rPr lang="en-GB" sz="1600" dirty="0">
                          <a:effectLst/>
                        </a:rPr>
                        <a:t> </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l">
                        <a:lnSpc>
                          <a:spcPct val="115000"/>
                        </a:lnSpc>
                        <a:spcAft>
                          <a:spcPts val="0"/>
                        </a:spcAft>
                      </a:pPr>
                      <a:r>
                        <a:rPr lang="en-GB" sz="1600" dirty="0">
                          <a:effectLst/>
                        </a:rPr>
                        <a:t> </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2043893490"/>
                  </a:ext>
                </a:extLst>
              </a:tr>
            </a:tbl>
          </a:graphicData>
        </a:graphic>
      </p:graphicFrame>
      <p:sp>
        <p:nvSpPr>
          <p:cNvPr id="3" name="Slide Number Placeholder 2">
            <a:extLst>
              <a:ext uri="{FF2B5EF4-FFF2-40B4-BE49-F238E27FC236}">
                <a16:creationId xmlns:a16="http://schemas.microsoft.com/office/drawing/2014/main" id="{4D39100F-6352-4109-9FC7-A854E6350523}"/>
              </a:ext>
            </a:extLst>
          </p:cNvPr>
          <p:cNvSpPr>
            <a:spLocks noGrp="1"/>
          </p:cNvSpPr>
          <p:nvPr>
            <p:ph type="sldNum" sz="quarter" idx="12"/>
          </p:nvPr>
        </p:nvSpPr>
        <p:spPr/>
        <p:txBody>
          <a:bodyPr/>
          <a:lstStyle/>
          <a:p>
            <a:fld id="{63A33278-8D2C-46E9-9145-8061F8ED03C5}" type="slidenum">
              <a:rPr lang="en-GB" smtClean="0"/>
              <a:t>15</a:t>
            </a:fld>
            <a:endParaRPr lang="en-GB" dirty="0"/>
          </a:p>
        </p:txBody>
      </p:sp>
    </p:spTree>
    <p:custDataLst>
      <p:tags r:id="rId1"/>
    </p:custDataLst>
    <p:extLst>
      <p:ext uri="{BB962C8B-B14F-4D97-AF65-F5344CB8AC3E}">
        <p14:creationId xmlns:p14="http://schemas.microsoft.com/office/powerpoint/2010/main" val="21806556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180666"/>
            <a:ext cx="8580662" cy="380247"/>
          </a:xfrm>
        </p:spPr>
        <p:txBody>
          <a:bodyPr>
            <a:normAutofit fontScale="90000"/>
          </a:bodyPr>
          <a:lstStyle/>
          <a:p>
            <a:pPr algn="ctr"/>
            <a:r>
              <a:rPr lang="en-GB" sz="3400" dirty="0"/>
              <a:t>Assessing liquidity – analysis of debtor and creditor days</a:t>
            </a:r>
          </a:p>
        </p:txBody>
      </p:sp>
      <p:graphicFrame>
        <p:nvGraphicFramePr>
          <p:cNvPr id="5" name="Content Placeholder 4"/>
          <p:cNvGraphicFramePr>
            <a:graphicFrameLocks noGrp="1"/>
          </p:cNvGraphicFramePr>
          <p:nvPr>
            <p:ph idx="1"/>
            <p:extLst>
              <p:ext uri="{D42A27DB-BD31-4B8C-83A1-F6EECF244321}">
                <p14:modId xmlns:p14="http://schemas.microsoft.com/office/powerpoint/2010/main" val="3962382896"/>
              </p:ext>
            </p:extLst>
          </p:nvPr>
        </p:nvGraphicFramePr>
        <p:xfrm>
          <a:off x="395536" y="1007719"/>
          <a:ext cx="8644184" cy="4480560"/>
        </p:xfrm>
        <a:graphic>
          <a:graphicData uri="http://schemas.openxmlformats.org/drawingml/2006/table">
            <a:tbl>
              <a:tblPr firstRow="1" bandRow="1">
                <a:tableStyleId>{7DF18680-E054-41AD-8BC1-D1AEF772440D}</a:tableStyleId>
              </a:tblPr>
              <a:tblGrid>
                <a:gridCol w="2000678">
                  <a:extLst>
                    <a:ext uri="{9D8B030D-6E8A-4147-A177-3AD203B41FA5}">
                      <a16:colId xmlns:a16="http://schemas.microsoft.com/office/drawing/2014/main" val="20000"/>
                    </a:ext>
                  </a:extLst>
                </a:gridCol>
                <a:gridCol w="1032467">
                  <a:extLst>
                    <a:ext uri="{9D8B030D-6E8A-4147-A177-3AD203B41FA5}">
                      <a16:colId xmlns:a16="http://schemas.microsoft.com/office/drawing/2014/main" val="20001"/>
                    </a:ext>
                  </a:extLst>
                </a:gridCol>
                <a:gridCol w="1193074">
                  <a:extLst>
                    <a:ext uri="{9D8B030D-6E8A-4147-A177-3AD203B41FA5}">
                      <a16:colId xmlns:a16="http://schemas.microsoft.com/office/drawing/2014/main" val="20002"/>
                    </a:ext>
                  </a:extLst>
                </a:gridCol>
                <a:gridCol w="1419497">
                  <a:extLst>
                    <a:ext uri="{9D8B030D-6E8A-4147-A177-3AD203B41FA5}">
                      <a16:colId xmlns:a16="http://schemas.microsoft.com/office/drawing/2014/main" val="20003"/>
                    </a:ext>
                  </a:extLst>
                </a:gridCol>
                <a:gridCol w="1319046">
                  <a:extLst>
                    <a:ext uri="{9D8B030D-6E8A-4147-A177-3AD203B41FA5}">
                      <a16:colId xmlns:a16="http://schemas.microsoft.com/office/drawing/2014/main" val="20004"/>
                    </a:ext>
                  </a:extLst>
                </a:gridCol>
                <a:gridCol w="1679422">
                  <a:extLst>
                    <a:ext uri="{9D8B030D-6E8A-4147-A177-3AD203B41FA5}">
                      <a16:colId xmlns:a16="http://schemas.microsoft.com/office/drawing/2014/main" val="20005"/>
                    </a:ext>
                  </a:extLst>
                </a:gridCol>
              </a:tblGrid>
              <a:tr h="905613">
                <a:tc>
                  <a:txBody>
                    <a:bodyPr/>
                    <a:lstStyle/>
                    <a:p>
                      <a:endParaRPr lang="en-GB" dirty="0"/>
                    </a:p>
                  </a:txBody>
                  <a:tcPr/>
                </a:tc>
                <a:tc>
                  <a:txBody>
                    <a:bodyPr/>
                    <a:lstStyle/>
                    <a:p>
                      <a:pPr algn="ctr"/>
                      <a:r>
                        <a:rPr lang="en-GB" dirty="0"/>
                        <a:t>2019</a:t>
                      </a:r>
                    </a:p>
                    <a:p>
                      <a:pPr algn="ctr"/>
                      <a:r>
                        <a:rPr lang="en-GB" dirty="0"/>
                        <a:t>(days)</a:t>
                      </a:r>
                    </a:p>
                  </a:txBody>
                  <a:tcPr/>
                </a:tc>
                <a:tc>
                  <a:txBody>
                    <a:bodyPr/>
                    <a:lstStyle/>
                    <a:p>
                      <a:pPr algn="ctr"/>
                      <a:r>
                        <a:rPr lang="en-GB" dirty="0"/>
                        <a:t>2018</a:t>
                      </a:r>
                    </a:p>
                    <a:p>
                      <a:pPr algn="ctr"/>
                      <a:r>
                        <a:rPr lang="en-GB" dirty="0"/>
                        <a:t>(days)</a:t>
                      </a:r>
                    </a:p>
                  </a:txBody>
                  <a:tcPr/>
                </a:tc>
                <a:tc>
                  <a:txBody>
                    <a:bodyPr/>
                    <a:lstStyle/>
                    <a:p>
                      <a:r>
                        <a:rPr lang="en-GB" dirty="0"/>
                        <a:t>Absolute difference</a:t>
                      </a:r>
                    </a:p>
                    <a:p>
                      <a:r>
                        <a:rPr lang="en-GB" dirty="0"/>
                        <a:t>   (days)</a:t>
                      </a:r>
                    </a:p>
                  </a:txBody>
                  <a:tcPr/>
                </a:tc>
                <a:tc>
                  <a:txBody>
                    <a:bodyPr/>
                    <a:lstStyle/>
                    <a:p>
                      <a:pPr algn="ctr"/>
                      <a:r>
                        <a:rPr lang="en-GB" dirty="0"/>
                        <a:t>Relative</a:t>
                      </a:r>
                      <a:r>
                        <a:rPr lang="en-GB" baseline="0" dirty="0"/>
                        <a:t> difference</a:t>
                      </a:r>
                    </a:p>
                    <a:p>
                      <a:pPr algn="ctr"/>
                      <a:r>
                        <a:rPr lang="en-GB" baseline="0" dirty="0"/>
                        <a:t>(%)</a:t>
                      </a:r>
                      <a:endParaRPr lang="en-GB" dirty="0"/>
                    </a:p>
                  </a:txBody>
                  <a:tcPr/>
                </a:tc>
                <a:tc>
                  <a:txBody>
                    <a:bodyPr/>
                    <a:lstStyle/>
                    <a:p>
                      <a:pPr algn="ctr"/>
                      <a:endParaRPr lang="en-GB" dirty="0"/>
                    </a:p>
                    <a:p>
                      <a:pPr algn="ctr"/>
                      <a:r>
                        <a:rPr lang="en-GB" dirty="0"/>
                        <a:t>Outcome</a:t>
                      </a:r>
                    </a:p>
                  </a:txBody>
                  <a:tcPr/>
                </a:tc>
                <a:extLst>
                  <a:ext uri="{0D108BD9-81ED-4DB2-BD59-A6C34878D82A}">
                    <a16:rowId xmlns:a16="http://schemas.microsoft.com/office/drawing/2014/main" val="10000"/>
                  </a:ext>
                </a:extLst>
              </a:tr>
              <a:tr h="905613">
                <a:tc>
                  <a:txBody>
                    <a:bodyPr/>
                    <a:lstStyle/>
                    <a:p>
                      <a:endParaRPr lang="en-GB" dirty="0"/>
                    </a:p>
                    <a:p>
                      <a:r>
                        <a:rPr lang="en-GB" dirty="0"/>
                        <a:t>Creditor</a:t>
                      </a:r>
                      <a:r>
                        <a:rPr lang="en-GB" baseline="0" dirty="0"/>
                        <a:t> days</a:t>
                      </a:r>
                    </a:p>
                    <a:p>
                      <a:endParaRPr lang="en-GB" dirty="0"/>
                    </a:p>
                  </a:txBody>
                  <a:tcPr/>
                </a:tc>
                <a:tc>
                  <a:txBody>
                    <a:bodyPr/>
                    <a:lstStyle/>
                    <a:p>
                      <a:pPr algn="ctr"/>
                      <a:endParaRPr lang="en-GB" dirty="0"/>
                    </a:p>
                  </a:txBody>
                  <a:tcPr/>
                </a:tc>
                <a:tc>
                  <a:txBody>
                    <a:bodyPr/>
                    <a:lstStyle/>
                    <a:p>
                      <a:pPr algn="ctr"/>
                      <a:endParaRPr lang="en-GB" dirty="0"/>
                    </a:p>
                  </a:txBody>
                  <a:tcPr/>
                </a:tc>
                <a:tc>
                  <a:txBody>
                    <a:bodyPr/>
                    <a:lstStyle/>
                    <a:p>
                      <a:pPr algn="ctr"/>
                      <a:endParaRPr lang="en-GB" dirty="0"/>
                    </a:p>
                  </a:txBody>
                  <a:tcPr/>
                </a:tc>
                <a:tc>
                  <a:txBody>
                    <a:bodyPr/>
                    <a:lstStyle/>
                    <a:p>
                      <a:pPr algn="ctr"/>
                      <a:endParaRPr lang="en-GB" dirty="0"/>
                    </a:p>
                  </a:txBody>
                  <a:tcPr/>
                </a:tc>
                <a:tc>
                  <a:txBody>
                    <a:bodyPr/>
                    <a:lstStyle/>
                    <a:p>
                      <a:pPr marL="0" marR="0" indent="0" algn="ctr" defTabSz="914400" rtl="0" eaLnBrk="1" fontAlgn="auto" latinLnBrk="0" hangingPunct="1">
                        <a:lnSpc>
                          <a:spcPct val="100000"/>
                        </a:lnSpc>
                        <a:spcBef>
                          <a:spcPts val="0"/>
                        </a:spcBef>
                        <a:spcAft>
                          <a:spcPts val="0"/>
                        </a:spcAft>
                        <a:buClrTx/>
                        <a:buSzTx/>
                        <a:buFontTx/>
                        <a:buNone/>
                        <a:tabLst/>
                        <a:defRPr/>
                      </a:pPr>
                      <a:r>
                        <a:rPr lang="en-GB" dirty="0"/>
                        <a:t> </a:t>
                      </a:r>
                    </a:p>
                    <a:p>
                      <a:pPr algn="ctr"/>
                      <a:endParaRPr lang="en-GB" dirty="0"/>
                    </a:p>
                  </a:txBody>
                  <a:tcPr/>
                </a:tc>
                <a:extLst>
                  <a:ext uri="{0D108BD9-81ED-4DB2-BD59-A6C34878D82A}">
                    <a16:rowId xmlns:a16="http://schemas.microsoft.com/office/drawing/2014/main" val="10001"/>
                  </a:ext>
                </a:extLst>
              </a:tr>
              <a:tr h="905613">
                <a:tc>
                  <a:txBody>
                    <a:bodyPr/>
                    <a:lstStyle/>
                    <a:p>
                      <a:endParaRPr lang="en-GB" dirty="0"/>
                    </a:p>
                    <a:p>
                      <a:r>
                        <a:rPr lang="en-GB" dirty="0"/>
                        <a:t>Debtors</a:t>
                      </a:r>
                    </a:p>
                    <a:p>
                      <a:endParaRPr lang="en-GB" dirty="0"/>
                    </a:p>
                  </a:txBody>
                  <a:tcPr/>
                </a:tc>
                <a:tc>
                  <a:txBody>
                    <a:bodyPr/>
                    <a:lstStyle/>
                    <a:p>
                      <a:pPr algn="ctr"/>
                      <a:endParaRPr lang="en-GB" dirty="0"/>
                    </a:p>
                  </a:txBody>
                  <a:tcPr/>
                </a:tc>
                <a:tc>
                  <a:txBody>
                    <a:bodyPr/>
                    <a:lstStyle/>
                    <a:p>
                      <a:pPr algn="ctr"/>
                      <a:endParaRPr lang="en-GB" dirty="0"/>
                    </a:p>
                  </a:txBody>
                  <a:tcPr/>
                </a:tc>
                <a:tc>
                  <a:txBody>
                    <a:bodyPr/>
                    <a:lstStyle/>
                    <a:p>
                      <a:pPr algn="ctr"/>
                      <a:endParaRPr lang="en-GB" dirty="0"/>
                    </a:p>
                  </a:txBody>
                  <a:tcPr/>
                </a:tc>
                <a:tc>
                  <a:txBody>
                    <a:bodyPr/>
                    <a:lstStyle/>
                    <a:p>
                      <a:pPr algn="ctr"/>
                      <a:endParaRPr lang="en-GB" dirty="0"/>
                    </a:p>
                  </a:txBody>
                  <a:tcPr/>
                </a:tc>
                <a:tc>
                  <a:txBody>
                    <a:bodyPr/>
                    <a:lstStyle/>
                    <a:p>
                      <a:pPr marL="0" marR="0" indent="0" algn="ctr" defTabSz="914400" rtl="0" eaLnBrk="1" fontAlgn="auto" latinLnBrk="0" hangingPunct="1">
                        <a:lnSpc>
                          <a:spcPct val="100000"/>
                        </a:lnSpc>
                        <a:spcBef>
                          <a:spcPts val="0"/>
                        </a:spcBef>
                        <a:spcAft>
                          <a:spcPts val="0"/>
                        </a:spcAft>
                        <a:buClrTx/>
                        <a:buSzTx/>
                        <a:buFontTx/>
                        <a:buNone/>
                        <a:tabLst/>
                        <a:defRPr/>
                      </a:pPr>
                      <a:endParaRPr lang="en-GB" dirty="0"/>
                    </a:p>
                    <a:p>
                      <a:pPr algn="ctr"/>
                      <a:endParaRPr lang="en-GB" dirty="0"/>
                    </a:p>
                  </a:txBody>
                  <a:tcPr/>
                </a:tc>
                <a:extLst>
                  <a:ext uri="{0D108BD9-81ED-4DB2-BD59-A6C34878D82A}">
                    <a16:rowId xmlns:a16="http://schemas.microsoft.com/office/drawing/2014/main" val="10002"/>
                  </a:ext>
                </a:extLst>
              </a:tr>
              <a:tr h="1720665">
                <a:tc>
                  <a:txBody>
                    <a:bodyPr/>
                    <a:lstStyle/>
                    <a:p>
                      <a:endParaRPr lang="en-GB" dirty="0"/>
                    </a:p>
                    <a:p>
                      <a:r>
                        <a:rPr lang="en-GB" dirty="0"/>
                        <a:t>Difference</a:t>
                      </a:r>
                    </a:p>
                    <a:p>
                      <a:r>
                        <a:rPr lang="en-GB" dirty="0"/>
                        <a:t>(days holding </a:t>
                      </a:r>
                    </a:p>
                    <a:p>
                      <a:r>
                        <a:rPr lang="en-GB" dirty="0"/>
                        <a:t>other’s working</a:t>
                      </a:r>
                      <a:r>
                        <a:rPr lang="en-GB" baseline="0" dirty="0"/>
                        <a:t> capital)</a:t>
                      </a:r>
                    </a:p>
                    <a:p>
                      <a:endParaRPr lang="en-GB" dirty="0"/>
                    </a:p>
                  </a:txBody>
                  <a:tcPr/>
                </a:tc>
                <a:tc>
                  <a:txBody>
                    <a:bodyPr/>
                    <a:lstStyle/>
                    <a:p>
                      <a:pPr algn="ctr"/>
                      <a:endParaRPr lang="en-GB" dirty="0"/>
                    </a:p>
                    <a:p>
                      <a:pPr algn="ctr"/>
                      <a:endParaRPr lang="en-GB" dirty="0"/>
                    </a:p>
                  </a:txBody>
                  <a:tcPr/>
                </a:tc>
                <a:tc>
                  <a:txBody>
                    <a:bodyPr/>
                    <a:lstStyle/>
                    <a:p>
                      <a:pPr algn="ctr"/>
                      <a:endParaRPr lang="en-GB" dirty="0"/>
                    </a:p>
                    <a:p>
                      <a:pPr algn="ctr"/>
                      <a:endParaRPr lang="en-GB" dirty="0"/>
                    </a:p>
                  </a:txBody>
                  <a:tcPr/>
                </a:tc>
                <a:tc>
                  <a:txBody>
                    <a:bodyPr/>
                    <a:lstStyle/>
                    <a:p>
                      <a:pPr algn="ctr"/>
                      <a:endParaRPr lang="en-GB" dirty="0"/>
                    </a:p>
                    <a:p>
                      <a:pPr algn="ctr"/>
                      <a:endParaRPr lang="en-GB" dirty="0"/>
                    </a:p>
                  </a:txBody>
                  <a:tcPr/>
                </a:tc>
                <a:tc>
                  <a:txBody>
                    <a:bodyPr/>
                    <a:lstStyle/>
                    <a:p>
                      <a:pPr algn="ctr"/>
                      <a:endParaRPr lang="en-GB" dirty="0"/>
                    </a:p>
                    <a:p>
                      <a:pPr algn="ctr"/>
                      <a:endParaRPr lang="en-GB" dirty="0"/>
                    </a:p>
                  </a:txBody>
                  <a:tcPr/>
                </a:tc>
                <a:tc>
                  <a:txBody>
                    <a:bodyPr/>
                    <a:lstStyle/>
                    <a:p>
                      <a:pPr marL="0" marR="0" indent="0" algn="ctr" defTabSz="914400" rtl="0" eaLnBrk="1" fontAlgn="auto" latinLnBrk="0" hangingPunct="1">
                        <a:lnSpc>
                          <a:spcPct val="100000"/>
                        </a:lnSpc>
                        <a:spcBef>
                          <a:spcPts val="0"/>
                        </a:spcBef>
                        <a:spcAft>
                          <a:spcPts val="0"/>
                        </a:spcAft>
                        <a:buClrTx/>
                        <a:buSzTx/>
                        <a:buFontTx/>
                        <a:buNone/>
                        <a:tabLst/>
                        <a:defRPr/>
                      </a:pPr>
                      <a:endParaRPr lang="en-GB" dirty="0"/>
                    </a:p>
                    <a:p>
                      <a:pPr marL="0" marR="0" indent="0" algn="ctr" defTabSz="914400" rtl="0" eaLnBrk="1" fontAlgn="auto" latinLnBrk="0" hangingPunct="1">
                        <a:lnSpc>
                          <a:spcPct val="100000"/>
                        </a:lnSpc>
                        <a:spcBef>
                          <a:spcPts val="0"/>
                        </a:spcBef>
                        <a:spcAft>
                          <a:spcPts val="0"/>
                        </a:spcAft>
                        <a:buClrTx/>
                        <a:buSzTx/>
                        <a:buFontTx/>
                        <a:buNone/>
                        <a:tabLst/>
                        <a:defRPr/>
                      </a:pPr>
                      <a:endParaRPr lang="en-GB" dirty="0"/>
                    </a:p>
                    <a:p>
                      <a:pPr algn="ctr"/>
                      <a:endParaRPr lang="en-GB" dirty="0"/>
                    </a:p>
                  </a:txBody>
                  <a:tcPr/>
                </a:tc>
                <a:extLst>
                  <a:ext uri="{0D108BD9-81ED-4DB2-BD59-A6C34878D82A}">
                    <a16:rowId xmlns:a16="http://schemas.microsoft.com/office/drawing/2014/main" val="10003"/>
                  </a:ext>
                </a:extLst>
              </a:tr>
            </a:tbl>
          </a:graphicData>
        </a:graphic>
      </p:graphicFrame>
      <p:sp>
        <p:nvSpPr>
          <p:cNvPr id="4" name="Slide Number Placeholder 3"/>
          <p:cNvSpPr>
            <a:spLocks noGrp="1"/>
          </p:cNvSpPr>
          <p:nvPr>
            <p:ph type="sldNum" sz="quarter" idx="12"/>
          </p:nvPr>
        </p:nvSpPr>
        <p:spPr/>
        <p:txBody>
          <a:bodyPr/>
          <a:lstStyle/>
          <a:p>
            <a:fld id="{63A33278-8D2C-46E9-9145-8061F8ED03C5}" type="slidenum">
              <a:rPr lang="en-GB" smtClean="0"/>
              <a:t>16</a:t>
            </a:fld>
            <a:endParaRPr lang="en-GB" dirty="0"/>
          </a:p>
        </p:txBody>
      </p:sp>
    </p:spTree>
    <p:custDataLst>
      <p:tags r:id="rId1"/>
    </p:custDataLst>
    <p:extLst>
      <p:ext uri="{BB962C8B-B14F-4D97-AF65-F5344CB8AC3E}">
        <p14:creationId xmlns:p14="http://schemas.microsoft.com/office/powerpoint/2010/main" val="145739437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05F010-B53A-4101-B0DB-253E132C969E}"/>
              </a:ext>
            </a:extLst>
          </p:cNvPr>
          <p:cNvSpPr>
            <a:spLocks noGrp="1"/>
          </p:cNvSpPr>
          <p:nvPr>
            <p:ph type="title"/>
          </p:nvPr>
        </p:nvSpPr>
        <p:spPr>
          <a:xfrm>
            <a:off x="185875" y="332656"/>
            <a:ext cx="8772249" cy="380247"/>
          </a:xfrm>
        </p:spPr>
        <p:txBody>
          <a:bodyPr>
            <a:normAutofit fontScale="90000"/>
          </a:bodyPr>
          <a:lstStyle/>
          <a:p>
            <a:pPr algn="ctr"/>
            <a:r>
              <a:rPr lang="en-GB" sz="3200" dirty="0"/>
              <a:t>Capital structure – </a:t>
            </a:r>
            <a:br>
              <a:rPr lang="en-GB" sz="3200" dirty="0"/>
            </a:br>
            <a:r>
              <a:rPr lang="en-GB" sz="3200" dirty="0"/>
              <a:t>introduction to gearing</a:t>
            </a:r>
          </a:p>
        </p:txBody>
      </p:sp>
      <p:sp>
        <p:nvSpPr>
          <p:cNvPr id="3" name="Content Placeholder 2">
            <a:extLst>
              <a:ext uri="{FF2B5EF4-FFF2-40B4-BE49-F238E27FC236}">
                <a16:creationId xmlns:a16="http://schemas.microsoft.com/office/drawing/2014/main" id="{116C4670-C0B0-4124-9F62-5A03591989BB}"/>
              </a:ext>
            </a:extLst>
          </p:cNvPr>
          <p:cNvSpPr>
            <a:spLocks noGrp="1"/>
          </p:cNvSpPr>
          <p:nvPr>
            <p:ph idx="1"/>
          </p:nvPr>
        </p:nvSpPr>
        <p:spPr>
          <a:xfrm>
            <a:off x="284665" y="941503"/>
            <a:ext cx="8772249" cy="6513034"/>
          </a:xfrm>
        </p:spPr>
        <p:txBody>
          <a:bodyPr>
            <a:normAutofit fontScale="25000" lnSpcReduction="20000"/>
          </a:bodyPr>
          <a:lstStyle/>
          <a:p>
            <a:pPr marL="0" indent="0">
              <a:buNone/>
            </a:pPr>
            <a:endParaRPr lang="en-GB" sz="4200" dirty="0">
              <a:latin typeface="Times New Roman" panose="02020603050405020304" pitchFamily="18" charset="0"/>
              <a:cs typeface="Times New Roman" panose="02020603050405020304" pitchFamily="18" charset="0"/>
            </a:endParaRPr>
          </a:p>
          <a:p>
            <a:pPr marL="0" indent="0">
              <a:buNone/>
            </a:pPr>
            <a:r>
              <a:rPr lang="en-GB" sz="8000" dirty="0">
                <a:latin typeface="Times New Roman" panose="02020603050405020304" pitchFamily="18" charset="0"/>
                <a:cs typeface="Times New Roman" panose="02020603050405020304" pitchFamily="18" charset="0"/>
              </a:rPr>
              <a:t>There are two important ratios which help in analysing a company’s financial structure…</a:t>
            </a:r>
          </a:p>
          <a:p>
            <a:pPr marL="0" indent="0">
              <a:buNone/>
            </a:pPr>
            <a:endParaRPr lang="en-GB" sz="8000" dirty="0">
              <a:latin typeface="Times New Roman" panose="02020603050405020304" pitchFamily="18" charset="0"/>
              <a:cs typeface="Times New Roman" panose="02020603050405020304" pitchFamily="18" charset="0"/>
            </a:endParaRPr>
          </a:p>
          <a:p>
            <a:pPr lvl="0"/>
            <a:r>
              <a:rPr lang="en-GB" sz="8000" dirty="0">
                <a:latin typeface="Times New Roman" panose="02020603050405020304" pitchFamily="18" charset="0"/>
                <a:cs typeface="Times New Roman" panose="02020603050405020304" pitchFamily="18" charset="0"/>
              </a:rPr>
              <a:t>The </a:t>
            </a:r>
            <a:r>
              <a:rPr lang="en-GB" sz="8000" b="1" dirty="0">
                <a:latin typeface="Times New Roman" panose="02020603050405020304" pitchFamily="18" charset="0"/>
                <a:cs typeface="Times New Roman" panose="02020603050405020304" pitchFamily="18" charset="0"/>
              </a:rPr>
              <a:t>Gearing</a:t>
            </a:r>
            <a:r>
              <a:rPr lang="en-GB" sz="8000" dirty="0">
                <a:latin typeface="Times New Roman" panose="02020603050405020304" pitchFamily="18" charset="0"/>
                <a:cs typeface="Times New Roman" panose="02020603050405020304" pitchFamily="18" charset="0"/>
              </a:rPr>
              <a:t> ratios</a:t>
            </a:r>
          </a:p>
          <a:p>
            <a:pPr lvl="0"/>
            <a:r>
              <a:rPr lang="en-GB" sz="8000" dirty="0">
                <a:latin typeface="Times New Roman" panose="02020603050405020304" pitchFamily="18" charset="0"/>
                <a:cs typeface="Times New Roman" panose="02020603050405020304" pitchFamily="18" charset="0"/>
              </a:rPr>
              <a:t>The </a:t>
            </a:r>
            <a:r>
              <a:rPr lang="en-GB" sz="8000" b="1" dirty="0">
                <a:latin typeface="Times New Roman" panose="02020603050405020304" pitchFamily="18" charset="0"/>
                <a:cs typeface="Times New Roman" panose="02020603050405020304" pitchFamily="18" charset="0"/>
              </a:rPr>
              <a:t>Interest Cover </a:t>
            </a:r>
            <a:r>
              <a:rPr lang="en-GB" sz="8000" dirty="0">
                <a:latin typeface="Times New Roman" panose="02020603050405020304" pitchFamily="18" charset="0"/>
                <a:cs typeface="Times New Roman" panose="02020603050405020304" pitchFamily="18" charset="0"/>
              </a:rPr>
              <a:t>ratio</a:t>
            </a:r>
          </a:p>
          <a:p>
            <a:pPr marL="0" lvl="0" indent="0">
              <a:buNone/>
            </a:pPr>
            <a:endParaRPr lang="en-GB" sz="8000" dirty="0">
              <a:latin typeface="Times New Roman" panose="02020603050405020304" pitchFamily="18" charset="0"/>
              <a:cs typeface="Times New Roman" panose="02020603050405020304" pitchFamily="18" charset="0"/>
            </a:endParaRPr>
          </a:p>
          <a:p>
            <a:pPr marL="0" indent="0">
              <a:buNone/>
            </a:pPr>
            <a:r>
              <a:rPr lang="en-GB" sz="8000" b="1" dirty="0">
                <a:latin typeface="Times New Roman" panose="02020603050405020304" pitchFamily="18" charset="0"/>
                <a:cs typeface="Times New Roman" panose="02020603050405020304" pitchFamily="18" charset="0"/>
              </a:rPr>
              <a:t>What is Gearing?</a:t>
            </a:r>
            <a:endParaRPr lang="en-GB" sz="8000" dirty="0">
              <a:latin typeface="Times New Roman" panose="02020603050405020304" pitchFamily="18" charset="0"/>
              <a:cs typeface="Times New Roman" panose="02020603050405020304" pitchFamily="18" charset="0"/>
            </a:endParaRPr>
          </a:p>
          <a:p>
            <a:r>
              <a:rPr lang="en-GB" sz="8000" dirty="0">
                <a:latin typeface="Times New Roman" panose="02020603050405020304" pitchFamily="18" charset="0"/>
                <a:cs typeface="Times New Roman" panose="02020603050405020304" pitchFamily="18" charset="0"/>
              </a:rPr>
              <a:t>Gearing (sometimes called leverage) is a commonly used financial indicator of the health of a business</a:t>
            </a:r>
          </a:p>
          <a:p>
            <a:endParaRPr lang="en-GB" sz="8000" dirty="0">
              <a:latin typeface="Times New Roman" panose="02020603050405020304" pitchFamily="18" charset="0"/>
              <a:cs typeface="Times New Roman" panose="02020603050405020304" pitchFamily="18" charset="0"/>
            </a:endParaRPr>
          </a:p>
          <a:p>
            <a:r>
              <a:rPr lang="en-GB" sz="8000" dirty="0">
                <a:latin typeface="Times New Roman" panose="02020603050405020304" pitchFamily="18" charset="0"/>
                <a:cs typeface="Times New Roman" panose="02020603050405020304" pitchFamily="18" charset="0"/>
              </a:rPr>
              <a:t>It is a percentage calculation that measures how dependent a business is upon debt capital when compared to the finance provided by the ordinary shareholders (equity capital)</a:t>
            </a:r>
          </a:p>
          <a:p>
            <a:endParaRPr lang="en-GB" sz="8000" dirty="0">
              <a:latin typeface="Times New Roman" panose="02020603050405020304" pitchFamily="18" charset="0"/>
              <a:cs typeface="Times New Roman" panose="02020603050405020304" pitchFamily="18" charset="0"/>
            </a:endParaRPr>
          </a:p>
          <a:p>
            <a:r>
              <a:rPr lang="en-GB" sz="8000" dirty="0">
                <a:latin typeface="Times New Roman" panose="02020603050405020304" pitchFamily="18" charset="0"/>
                <a:cs typeface="Times New Roman" panose="02020603050405020304" pitchFamily="18" charset="0"/>
              </a:rPr>
              <a:t>If a company has a large amount of borrowings compared to shareholders’ equity, it is said to be </a:t>
            </a:r>
            <a:r>
              <a:rPr lang="en-GB" sz="8000" b="1" i="1" dirty="0">
                <a:latin typeface="Times New Roman" panose="02020603050405020304" pitchFamily="18" charset="0"/>
                <a:cs typeface="Times New Roman" panose="02020603050405020304" pitchFamily="18" charset="0"/>
              </a:rPr>
              <a:t>highly geared</a:t>
            </a:r>
            <a:r>
              <a:rPr lang="en-GB" sz="8000" dirty="0">
                <a:latin typeface="Times New Roman" panose="02020603050405020304" pitchFamily="18" charset="0"/>
                <a:cs typeface="Times New Roman" panose="02020603050405020304" pitchFamily="18" charset="0"/>
              </a:rPr>
              <a:t>.</a:t>
            </a:r>
          </a:p>
          <a:p>
            <a:pPr marL="0" indent="0">
              <a:buNone/>
            </a:pPr>
            <a:r>
              <a:rPr lang="en-GB" sz="9200" dirty="0"/>
              <a:t> </a:t>
            </a:r>
          </a:p>
          <a:p>
            <a:endParaRPr lang="en-GB" dirty="0"/>
          </a:p>
        </p:txBody>
      </p:sp>
      <p:sp>
        <p:nvSpPr>
          <p:cNvPr id="4" name="Slide Number Placeholder 3">
            <a:extLst>
              <a:ext uri="{FF2B5EF4-FFF2-40B4-BE49-F238E27FC236}">
                <a16:creationId xmlns:a16="http://schemas.microsoft.com/office/drawing/2014/main" id="{F8D48A2A-DA08-42C0-93B3-C2B2882E83DE}"/>
              </a:ext>
            </a:extLst>
          </p:cNvPr>
          <p:cNvSpPr>
            <a:spLocks noGrp="1"/>
          </p:cNvSpPr>
          <p:nvPr>
            <p:ph type="sldNum" sz="quarter" idx="12"/>
          </p:nvPr>
        </p:nvSpPr>
        <p:spPr/>
        <p:txBody>
          <a:bodyPr/>
          <a:lstStyle/>
          <a:p>
            <a:fld id="{63A33278-8D2C-46E9-9145-8061F8ED03C5}" type="slidenum">
              <a:rPr lang="en-GB" smtClean="0"/>
              <a:t>17</a:t>
            </a:fld>
            <a:endParaRPr lang="en-GB" dirty="0"/>
          </a:p>
        </p:txBody>
      </p:sp>
    </p:spTree>
    <p:custDataLst>
      <p:tags r:id="rId1"/>
    </p:custDataLst>
    <p:extLst>
      <p:ext uri="{BB962C8B-B14F-4D97-AF65-F5344CB8AC3E}">
        <p14:creationId xmlns:p14="http://schemas.microsoft.com/office/powerpoint/2010/main" val="427920078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D73D07-5914-4A35-A815-754CB319D5AB}"/>
              </a:ext>
            </a:extLst>
          </p:cNvPr>
          <p:cNvSpPr>
            <a:spLocks noGrp="1"/>
          </p:cNvSpPr>
          <p:nvPr>
            <p:ph type="title"/>
          </p:nvPr>
        </p:nvSpPr>
        <p:spPr>
          <a:xfrm>
            <a:off x="354082" y="191461"/>
            <a:ext cx="7055380" cy="1400530"/>
          </a:xfrm>
        </p:spPr>
        <p:txBody>
          <a:bodyPr/>
          <a:lstStyle/>
          <a:p>
            <a:pPr algn="ctr"/>
            <a:r>
              <a:rPr lang="en-GB" sz="3600" dirty="0"/>
              <a:t>Types of gearing - 1</a:t>
            </a:r>
          </a:p>
        </p:txBody>
      </p:sp>
      <p:sp>
        <p:nvSpPr>
          <p:cNvPr id="3" name="Content Placeholder 2">
            <a:extLst>
              <a:ext uri="{FF2B5EF4-FFF2-40B4-BE49-F238E27FC236}">
                <a16:creationId xmlns:a16="http://schemas.microsoft.com/office/drawing/2014/main" id="{0E69E298-87F1-40BA-A2E8-5BA975EE6E0A}"/>
              </a:ext>
            </a:extLst>
          </p:cNvPr>
          <p:cNvSpPr>
            <a:spLocks noGrp="1"/>
          </p:cNvSpPr>
          <p:nvPr>
            <p:ph idx="1"/>
          </p:nvPr>
        </p:nvSpPr>
        <p:spPr>
          <a:xfrm>
            <a:off x="271599" y="998919"/>
            <a:ext cx="8436972" cy="5434928"/>
          </a:xfrm>
        </p:spPr>
        <p:txBody>
          <a:bodyPr>
            <a:noAutofit/>
          </a:bodyPr>
          <a:lstStyle/>
          <a:p>
            <a:r>
              <a:rPr lang="en-GB" sz="1400" b="1" dirty="0">
                <a:latin typeface="Times New Roman" panose="02020603050405020304" pitchFamily="18" charset="0"/>
                <a:cs typeface="Times New Roman" panose="02020603050405020304" pitchFamily="18" charset="0"/>
              </a:rPr>
              <a:t>Total Equity</a:t>
            </a:r>
          </a:p>
          <a:p>
            <a:pPr marL="0" indent="0">
              <a:buNone/>
            </a:pPr>
            <a:r>
              <a:rPr lang="en-GB" sz="1400" dirty="0">
                <a:latin typeface="Times New Roman" panose="02020603050405020304" pitchFamily="18" charset="0"/>
                <a:cs typeface="Times New Roman" panose="02020603050405020304" pitchFamily="18" charset="0"/>
              </a:rPr>
              <a:t> …is a term used to describe the interests of the ordinary shareholders in the business and consists of the Ordinary Share Capital plus all the Reserves of the business.</a:t>
            </a:r>
          </a:p>
          <a:p>
            <a:pPr marL="0" indent="0">
              <a:buNone/>
            </a:pPr>
            <a:endParaRPr lang="en-GB" sz="1400" dirty="0">
              <a:latin typeface="Times New Roman" panose="02020603050405020304" pitchFamily="18" charset="0"/>
              <a:cs typeface="Times New Roman" panose="02020603050405020304" pitchFamily="18" charset="0"/>
            </a:endParaRPr>
          </a:p>
          <a:p>
            <a:r>
              <a:rPr lang="en-GB" sz="1400" b="1" dirty="0">
                <a:latin typeface="Times New Roman" panose="02020603050405020304" pitchFamily="18" charset="0"/>
                <a:cs typeface="Times New Roman" panose="02020603050405020304" pitchFamily="18" charset="0"/>
              </a:rPr>
              <a:t>Debt Capital</a:t>
            </a:r>
            <a:r>
              <a:rPr lang="en-GB" sz="1400" dirty="0">
                <a:latin typeface="Times New Roman" panose="02020603050405020304" pitchFamily="18" charset="0"/>
                <a:cs typeface="Times New Roman" panose="02020603050405020304" pitchFamily="18" charset="0"/>
              </a:rPr>
              <a:t> </a:t>
            </a:r>
          </a:p>
          <a:p>
            <a:pPr marL="0" indent="0">
              <a:buNone/>
            </a:pPr>
            <a:r>
              <a:rPr lang="en-GB" sz="1400" dirty="0">
                <a:latin typeface="Times New Roman" panose="02020603050405020304" pitchFamily="18" charset="0"/>
                <a:cs typeface="Times New Roman" panose="02020603050405020304" pitchFamily="18" charset="0"/>
              </a:rPr>
              <a:t>…consists of ‘long term debt’ which has a fixed return. Typically this will consist of long term bank loans, Debenture Loans, Loan Stock and will also include any Preference Shares, if the company has these.</a:t>
            </a:r>
          </a:p>
          <a:p>
            <a:pPr marL="0" indent="0">
              <a:buNone/>
            </a:pPr>
            <a:endParaRPr lang="en-GB" sz="1400" dirty="0">
              <a:latin typeface="Times New Roman" panose="02020603050405020304" pitchFamily="18" charset="0"/>
              <a:cs typeface="Times New Roman" panose="02020603050405020304" pitchFamily="18" charset="0"/>
            </a:endParaRPr>
          </a:p>
          <a:p>
            <a:r>
              <a:rPr lang="en-GB" sz="1400" b="1" dirty="0">
                <a:latin typeface="Times New Roman" panose="02020603050405020304" pitchFamily="18" charset="0"/>
                <a:cs typeface="Times New Roman" panose="02020603050405020304" pitchFamily="18" charset="0"/>
              </a:rPr>
              <a:t>Note</a:t>
            </a:r>
            <a:r>
              <a:rPr lang="en-GB" sz="1400" dirty="0">
                <a:latin typeface="Times New Roman" panose="02020603050405020304" pitchFamily="18" charset="0"/>
                <a:cs typeface="Times New Roman" panose="02020603050405020304" pitchFamily="18" charset="0"/>
              </a:rPr>
              <a:t>:</a:t>
            </a:r>
          </a:p>
          <a:p>
            <a:pPr marL="0" indent="0">
              <a:buNone/>
            </a:pPr>
            <a:r>
              <a:rPr lang="en-GB" sz="1400" dirty="0">
                <a:latin typeface="Times New Roman" panose="02020603050405020304" pitchFamily="18" charset="0"/>
                <a:cs typeface="Times New Roman" panose="02020603050405020304" pitchFamily="18" charset="0"/>
              </a:rPr>
              <a:t>Other than any Preference Shares, long-term debt will be shown within the heading of ‘Non-current Liabilities’ on a statement of financial position</a:t>
            </a:r>
          </a:p>
          <a:p>
            <a:pPr marL="0" indent="0">
              <a:buNone/>
            </a:pPr>
            <a:endParaRPr lang="en-GB" sz="1400" dirty="0">
              <a:latin typeface="Times New Roman" panose="02020603050405020304" pitchFamily="18" charset="0"/>
              <a:cs typeface="Times New Roman" panose="02020603050405020304" pitchFamily="18" charset="0"/>
            </a:endParaRPr>
          </a:p>
          <a:p>
            <a:r>
              <a:rPr lang="en-GB" sz="1400" b="1" dirty="0">
                <a:latin typeface="Times New Roman" panose="02020603050405020304" pitchFamily="18" charset="0"/>
                <a:cs typeface="Times New Roman" panose="02020603050405020304" pitchFamily="18" charset="0"/>
              </a:rPr>
              <a:t>Risk and non-risk</a:t>
            </a:r>
          </a:p>
          <a:p>
            <a:pPr marL="0" indent="0">
              <a:buNone/>
            </a:pPr>
            <a:r>
              <a:rPr lang="en-GB" sz="1400" dirty="0">
                <a:latin typeface="Times New Roman" panose="02020603050405020304" pitchFamily="18" charset="0"/>
                <a:cs typeface="Times New Roman" panose="02020603050405020304" pitchFamily="18" charset="0"/>
              </a:rPr>
              <a:t>…Gearing identifies the mix between non-risk capital and risk capital. Non-risk capital, from the lenders viewpoint, has to be serviced each year in that interest payments have to be paid out of profits. Ordinary dividends however are only paid at the discretion of the directors – the ‘risk’ being that the amount of dividends paid out is likely to fluctuate each year depending upon the fortunes of the business and profit levels.</a:t>
            </a:r>
          </a:p>
          <a:p>
            <a:pPr marL="0" indent="0">
              <a:buNone/>
            </a:pPr>
            <a:br>
              <a:rPr lang="en-GB" sz="2300" dirty="0">
                <a:latin typeface="Times New Roman" panose="02020603050405020304" pitchFamily="18" charset="0"/>
                <a:cs typeface="Times New Roman" panose="02020603050405020304" pitchFamily="18" charset="0"/>
              </a:rPr>
            </a:br>
            <a:endParaRPr lang="en-GB" sz="2300" dirty="0">
              <a:latin typeface="Times New Roman" panose="02020603050405020304" pitchFamily="18" charset="0"/>
              <a:cs typeface="Times New Roman" panose="02020603050405020304" pitchFamily="18" charset="0"/>
            </a:endParaRPr>
          </a:p>
        </p:txBody>
      </p:sp>
      <p:sp>
        <p:nvSpPr>
          <p:cNvPr id="4" name="Slide Number Placeholder 3">
            <a:extLst>
              <a:ext uri="{FF2B5EF4-FFF2-40B4-BE49-F238E27FC236}">
                <a16:creationId xmlns:a16="http://schemas.microsoft.com/office/drawing/2014/main" id="{50C73C6F-2F56-493D-B5EC-C7D93E38E2C5}"/>
              </a:ext>
            </a:extLst>
          </p:cNvPr>
          <p:cNvSpPr>
            <a:spLocks noGrp="1"/>
          </p:cNvSpPr>
          <p:nvPr>
            <p:ph type="sldNum" sz="quarter" idx="12"/>
          </p:nvPr>
        </p:nvSpPr>
        <p:spPr/>
        <p:txBody>
          <a:bodyPr/>
          <a:lstStyle/>
          <a:p>
            <a:fld id="{63A33278-8D2C-46E9-9145-8061F8ED03C5}" type="slidenum">
              <a:rPr lang="en-GB" smtClean="0"/>
              <a:t>18</a:t>
            </a:fld>
            <a:endParaRPr lang="en-GB" dirty="0"/>
          </a:p>
        </p:txBody>
      </p:sp>
    </p:spTree>
    <p:custDataLst>
      <p:tags r:id="rId1"/>
    </p:custDataLst>
    <p:extLst>
      <p:ext uri="{BB962C8B-B14F-4D97-AF65-F5344CB8AC3E}">
        <p14:creationId xmlns:p14="http://schemas.microsoft.com/office/powerpoint/2010/main" val="1704773589"/>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3A32AB-2732-47B4-A62B-8ECD87D7502F}"/>
              </a:ext>
            </a:extLst>
          </p:cNvPr>
          <p:cNvSpPr>
            <a:spLocks noGrp="1"/>
          </p:cNvSpPr>
          <p:nvPr>
            <p:ph type="title"/>
          </p:nvPr>
        </p:nvSpPr>
        <p:spPr>
          <a:xfrm>
            <a:off x="483974" y="227894"/>
            <a:ext cx="7055380" cy="1400530"/>
          </a:xfrm>
        </p:spPr>
        <p:txBody>
          <a:bodyPr/>
          <a:lstStyle/>
          <a:p>
            <a:pPr algn="ctr"/>
            <a:r>
              <a:rPr lang="en-GB" sz="3600" dirty="0"/>
              <a:t>Types of gearing - 2</a:t>
            </a:r>
          </a:p>
        </p:txBody>
      </p:sp>
      <p:sp>
        <p:nvSpPr>
          <p:cNvPr id="3" name="Content Placeholder 2">
            <a:extLst>
              <a:ext uri="{FF2B5EF4-FFF2-40B4-BE49-F238E27FC236}">
                <a16:creationId xmlns:a16="http://schemas.microsoft.com/office/drawing/2014/main" id="{72FA76F8-2FE7-4C00-8C64-B5835BD001AF}"/>
              </a:ext>
            </a:extLst>
          </p:cNvPr>
          <p:cNvSpPr>
            <a:spLocks noGrp="1"/>
          </p:cNvSpPr>
          <p:nvPr>
            <p:ph idx="1"/>
          </p:nvPr>
        </p:nvSpPr>
        <p:spPr>
          <a:xfrm>
            <a:off x="655837" y="1144990"/>
            <a:ext cx="7930814" cy="5485116"/>
          </a:xfrm>
        </p:spPr>
        <p:txBody>
          <a:bodyPr/>
          <a:lstStyle/>
          <a:p>
            <a:r>
              <a:rPr lang="en-GB" sz="2000" dirty="0">
                <a:latin typeface="Times New Roman" panose="02020603050405020304" pitchFamily="18" charset="0"/>
                <a:cs typeface="Times New Roman" panose="02020603050405020304" pitchFamily="18" charset="0"/>
              </a:rPr>
              <a:t>There are many formulae for gearing ratios, for a range of analytical functions, but we will use the two most common. These are…</a:t>
            </a:r>
          </a:p>
          <a:p>
            <a:endParaRPr lang="en-GB" dirty="0"/>
          </a:p>
          <a:p>
            <a:endParaRPr lang="en-GB" dirty="0"/>
          </a:p>
          <a:p>
            <a:endParaRPr lang="en-GB" dirty="0"/>
          </a:p>
          <a:p>
            <a:endParaRPr lang="en-GB" dirty="0"/>
          </a:p>
          <a:p>
            <a:endParaRPr lang="en-GB" dirty="0"/>
          </a:p>
          <a:p>
            <a:pPr marL="0" indent="0">
              <a:buNone/>
            </a:pPr>
            <a:endParaRPr lang="en-GB" dirty="0"/>
          </a:p>
        </p:txBody>
      </p:sp>
      <p:sp>
        <p:nvSpPr>
          <p:cNvPr id="4" name="Slide Number Placeholder 3">
            <a:extLst>
              <a:ext uri="{FF2B5EF4-FFF2-40B4-BE49-F238E27FC236}">
                <a16:creationId xmlns:a16="http://schemas.microsoft.com/office/drawing/2014/main" id="{5DD59F1B-06B7-4FCB-A524-641425476B29}"/>
              </a:ext>
            </a:extLst>
          </p:cNvPr>
          <p:cNvSpPr>
            <a:spLocks noGrp="1"/>
          </p:cNvSpPr>
          <p:nvPr>
            <p:ph type="sldNum" sz="quarter" idx="12"/>
          </p:nvPr>
        </p:nvSpPr>
        <p:spPr/>
        <p:txBody>
          <a:bodyPr/>
          <a:lstStyle/>
          <a:p>
            <a:fld id="{63A33278-8D2C-46E9-9145-8061F8ED03C5}" type="slidenum">
              <a:rPr lang="en-GB" smtClean="0"/>
              <a:t>19</a:t>
            </a:fld>
            <a:endParaRPr lang="en-GB" dirty="0"/>
          </a:p>
        </p:txBody>
      </p:sp>
      <p:sp>
        <p:nvSpPr>
          <p:cNvPr id="5" name="Rectangle: Rounded Corners 4">
            <a:extLst>
              <a:ext uri="{FF2B5EF4-FFF2-40B4-BE49-F238E27FC236}">
                <a16:creationId xmlns:a16="http://schemas.microsoft.com/office/drawing/2014/main" id="{DB792CEE-5A62-4B69-B6E2-09A03DA8E229}"/>
              </a:ext>
            </a:extLst>
          </p:cNvPr>
          <p:cNvSpPr/>
          <p:nvPr/>
        </p:nvSpPr>
        <p:spPr>
          <a:xfrm>
            <a:off x="794238" y="1988840"/>
            <a:ext cx="3081866" cy="1625601"/>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u="sng" dirty="0"/>
              <a:t>Debt Capital x 100</a:t>
            </a:r>
          </a:p>
          <a:p>
            <a:pPr algn="ctr"/>
            <a:r>
              <a:rPr lang="en-GB" sz="2400" dirty="0"/>
              <a:t>Total Equity</a:t>
            </a:r>
          </a:p>
        </p:txBody>
      </p:sp>
      <p:sp>
        <p:nvSpPr>
          <p:cNvPr id="6" name="Rectangle: Rounded Corners 5">
            <a:extLst>
              <a:ext uri="{FF2B5EF4-FFF2-40B4-BE49-F238E27FC236}">
                <a16:creationId xmlns:a16="http://schemas.microsoft.com/office/drawing/2014/main" id="{82ED5FF3-3A13-4697-8E04-F426B1BB97A2}"/>
              </a:ext>
            </a:extLst>
          </p:cNvPr>
          <p:cNvSpPr/>
          <p:nvPr/>
        </p:nvSpPr>
        <p:spPr>
          <a:xfrm>
            <a:off x="4654339" y="1988840"/>
            <a:ext cx="3081866" cy="1625601"/>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u="sng" dirty="0"/>
              <a:t>Debt Capital x 100</a:t>
            </a:r>
          </a:p>
          <a:p>
            <a:pPr algn="ctr"/>
            <a:r>
              <a:rPr lang="en-GB" sz="2400" dirty="0"/>
              <a:t>Debt Capital + Total Equity</a:t>
            </a:r>
          </a:p>
        </p:txBody>
      </p:sp>
      <p:sp>
        <p:nvSpPr>
          <p:cNvPr id="7" name="TextBox 6">
            <a:extLst>
              <a:ext uri="{FF2B5EF4-FFF2-40B4-BE49-F238E27FC236}">
                <a16:creationId xmlns:a16="http://schemas.microsoft.com/office/drawing/2014/main" id="{8D5AC73B-A005-4721-B1C1-306206B8B4BB}"/>
              </a:ext>
            </a:extLst>
          </p:cNvPr>
          <p:cNvSpPr txBox="1"/>
          <p:nvPr/>
        </p:nvSpPr>
        <p:spPr>
          <a:xfrm>
            <a:off x="870530" y="3887548"/>
            <a:ext cx="3141134" cy="1631216"/>
          </a:xfrm>
          <a:prstGeom prst="rect">
            <a:avLst/>
          </a:prstGeom>
          <a:noFill/>
        </p:spPr>
        <p:txBody>
          <a:bodyPr wrap="square" rtlCol="0">
            <a:spAutoFit/>
          </a:bodyPr>
          <a:lstStyle/>
          <a:p>
            <a:r>
              <a:rPr lang="en-GB" sz="2000" dirty="0">
                <a:latin typeface="Times New Roman" panose="02020603050405020304" pitchFamily="18" charset="0"/>
                <a:cs typeface="Times New Roman" panose="02020603050405020304" pitchFamily="18" charset="0"/>
              </a:rPr>
              <a:t>This one, sometimes called the leverage version, calculates the relationship between equity and debt as a percentage</a:t>
            </a:r>
          </a:p>
        </p:txBody>
      </p:sp>
      <p:sp>
        <p:nvSpPr>
          <p:cNvPr id="8" name="TextBox 7">
            <a:extLst>
              <a:ext uri="{FF2B5EF4-FFF2-40B4-BE49-F238E27FC236}">
                <a16:creationId xmlns:a16="http://schemas.microsoft.com/office/drawing/2014/main" id="{A5C5A516-0DE0-4A4F-9BF3-E23C4751BD9B}"/>
              </a:ext>
            </a:extLst>
          </p:cNvPr>
          <p:cNvSpPr txBox="1"/>
          <p:nvPr/>
        </p:nvSpPr>
        <p:spPr>
          <a:xfrm>
            <a:off x="4654339" y="3802932"/>
            <a:ext cx="3364442" cy="1938992"/>
          </a:xfrm>
          <a:prstGeom prst="rect">
            <a:avLst/>
          </a:prstGeom>
          <a:noFill/>
        </p:spPr>
        <p:txBody>
          <a:bodyPr wrap="square" rtlCol="0">
            <a:spAutoFit/>
          </a:bodyPr>
          <a:lstStyle/>
          <a:p>
            <a:r>
              <a:rPr lang="en-GB" sz="2000" dirty="0">
                <a:latin typeface="Times New Roman" panose="02020603050405020304" pitchFamily="18" charset="0"/>
                <a:cs typeface="Times New Roman" panose="02020603050405020304" pitchFamily="18" charset="0"/>
              </a:rPr>
              <a:t>This one, sometimes called the capital structure version, calculates the relationship between the total capital employed and debt as a percentage</a:t>
            </a:r>
          </a:p>
        </p:txBody>
      </p:sp>
    </p:spTree>
    <p:custDataLst>
      <p:tags r:id="rId1"/>
    </p:custDataLst>
    <p:extLst>
      <p:ext uri="{BB962C8B-B14F-4D97-AF65-F5344CB8AC3E}">
        <p14:creationId xmlns:p14="http://schemas.microsoft.com/office/powerpoint/2010/main" val="2781605875"/>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3D8C41-E9D3-4902-AFE6-F3D0C7AD804C}"/>
              </a:ext>
            </a:extLst>
          </p:cNvPr>
          <p:cNvSpPr>
            <a:spLocks noGrp="1"/>
          </p:cNvSpPr>
          <p:nvPr>
            <p:ph type="title"/>
          </p:nvPr>
        </p:nvSpPr>
        <p:spPr>
          <a:xfrm>
            <a:off x="1044310" y="-56518"/>
            <a:ext cx="7055380" cy="1400530"/>
          </a:xfrm>
        </p:spPr>
        <p:txBody>
          <a:bodyPr/>
          <a:lstStyle/>
          <a:p>
            <a:pPr algn="ctr"/>
            <a:r>
              <a:rPr lang="en-GB" sz="3600" dirty="0"/>
              <a:t>Types of gearing – example</a:t>
            </a:r>
          </a:p>
        </p:txBody>
      </p:sp>
      <p:graphicFrame>
        <p:nvGraphicFramePr>
          <p:cNvPr id="10" name="Content Placeholder 9">
            <a:extLst>
              <a:ext uri="{FF2B5EF4-FFF2-40B4-BE49-F238E27FC236}">
                <a16:creationId xmlns:a16="http://schemas.microsoft.com/office/drawing/2014/main" id="{5890B601-9CC9-4213-82BB-F3A97DEE1C77}"/>
              </a:ext>
            </a:extLst>
          </p:cNvPr>
          <p:cNvGraphicFramePr>
            <a:graphicFrameLocks noGrp="1"/>
          </p:cNvGraphicFramePr>
          <p:nvPr>
            <p:ph sz="half" idx="1"/>
            <p:extLst>
              <p:ext uri="{D42A27DB-BD31-4B8C-83A1-F6EECF244321}">
                <p14:modId xmlns:p14="http://schemas.microsoft.com/office/powerpoint/2010/main" val="920319744"/>
              </p:ext>
            </p:extLst>
          </p:nvPr>
        </p:nvGraphicFramePr>
        <p:xfrm>
          <a:off x="119202" y="980728"/>
          <a:ext cx="5019396" cy="4605556"/>
        </p:xfrm>
        <a:graphic>
          <a:graphicData uri="http://schemas.openxmlformats.org/drawingml/2006/table">
            <a:tbl>
              <a:tblPr firstRow="1" firstCol="1" bandRow="1" bandCol="1">
                <a:tableStyleId>{7DF18680-E054-41AD-8BC1-D1AEF772440D}</a:tableStyleId>
              </a:tblPr>
              <a:tblGrid>
                <a:gridCol w="2690008">
                  <a:extLst>
                    <a:ext uri="{9D8B030D-6E8A-4147-A177-3AD203B41FA5}">
                      <a16:colId xmlns:a16="http://schemas.microsoft.com/office/drawing/2014/main" val="2426805529"/>
                    </a:ext>
                  </a:extLst>
                </a:gridCol>
                <a:gridCol w="1083521">
                  <a:extLst>
                    <a:ext uri="{9D8B030D-6E8A-4147-A177-3AD203B41FA5}">
                      <a16:colId xmlns:a16="http://schemas.microsoft.com/office/drawing/2014/main" val="3044696788"/>
                    </a:ext>
                  </a:extLst>
                </a:gridCol>
                <a:gridCol w="1245867">
                  <a:extLst>
                    <a:ext uri="{9D8B030D-6E8A-4147-A177-3AD203B41FA5}">
                      <a16:colId xmlns:a16="http://schemas.microsoft.com/office/drawing/2014/main" val="3335604566"/>
                    </a:ext>
                  </a:extLst>
                </a:gridCol>
              </a:tblGrid>
              <a:tr h="894818">
                <a:tc>
                  <a:txBody>
                    <a:bodyPr/>
                    <a:lstStyle/>
                    <a:p>
                      <a:pPr>
                        <a:lnSpc>
                          <a:spcPct val="115000"/>
                        </a:lnSpc>
                        <a:spcAft>
                          <a:spcPts val="0"/>
                        </a:spcAft>
                      </a:pPr>
                      <a:r>
                        <a:rPr lang="en-GB" sz="900" dirty="0">
                          <a:effectLst/>
                        </a:rPr>
                        <a:t> </a:t>
                      </a:r>
                      <a:r>
                        <a:rPr lang="en-GB" sz="2000" dirty="0">
                          <a:effectLst/>
                        </a:rPr>
                        <a:t>Extracts from Annual Report and Accounts </a:t>
                      </a:r>
                      <a:endParaRPr lang="en-GB" sz="2000" dirty="0">
                        <a:effectLst/>
                        <a:latin typeface="Calibri" panose="020F0502020204030204" pitchFamily="34" charset="0"/>
                        <a:ea typeface="Calibri" panose="020F0502020204030204" pitchFamily="34" charset="0"/>
                        <a:cs typeface="Times New Roman" panose="02020603050405020304" pitchFamily="18" charset="0"/>
                      </a:endParaRPr>
                    </a:p>
                  </a:txBody>
                  <a:tcPr marL="50671" marR="50671" marT="0" marB="0"/>
                </a:tc>
                <a:tc>
                  <a:txBody>
                    <a:bodyPr/>
                    <a:lstStyle/>
                    <a:p>
                      <a:pPr marL="0" marR="0" lvl="0" indent="0" algn="ctr" defTabSz="914400" rtl="0" eaLnBrk="1" fontAlgn="auto" latinLnBrk="0" hangingPunct="1">
                        <a:lnSpc>
                          <a:spcPct val="115000"/>
                        </a:lnSpc>
                        <a:spcBef>
                          <a:spcPts val="0"/>
                        </a:spcBef>
                        <a:spcAft>
                          <a:spcPts val="0"/>
                        </a:spcAft>
                        <a:buClrTx/>
                        <a:buSzTx/>
                        <a:buFontTx/>
                        <a:buNone/>
                        <a:tabLst/>
                        <a:defRPr/>
                      </a:pPr>
                      <a:r>
                        <a:rPr lang="en-GB" sz="2000" dirty="0">
                          <a:effectLst/>
                        </a:rPr>
                        <a:t>Risk </a:t>
                      </a:r>
                    </a:p>
                    <a:p>
                      <a:pPr marL="0" marR="0" lvl="0" indent="0" algn="ctr" defTabSz="914400" rtl="0" eaLnBrk="1" fontAlgn="auto" latinLnBrk="0" hangingPunct="1">
                        <a:lnSpc>
                          <a:spcPct val="115000"/>
                        </a:lnSpc>
                        <a:spcBef>
                          <a:spcPts val="0"/>
                        </a:spcBef>
                        <a:spcAft>
                          <a:spcPts val="0"/>
                        </a:spcAft>
                        <a:buClrTx/>
                        <a:buSzTx/>
                        <a:buFontTx/>
                        <a:buNone/>
                        <a:tabLst/>
                        <a:defRPr/>
                      </a:pPr>
                      <a:r>
                        <a:rPr lang="en-GB" sz="2000" dirty="0">
                          <a:effectLst/>
                        </a:rPr>
                        <a:t>plc</a:t>
                      </a:r>
                      <a:endParaRPr lang="en-GB" sz="2000" dirty="0">
                        <a:effectLst/>
                        <a:latin typeface="Calibri" panose="020F0502020204030204" pitchFamily="34" charset="0"/>
                        <a:ea typeface="Calibri" panose="020F0502020204030204" pitchFamily="34" charset="0"/>
                        <a:cs typeface="Times New Roman" panose="02020603050405020304" pitchFamily="18" charset="0"/>
                      </a:endParaRPr>
                    </a:p>
                  </a:txBody>
                  <a:tcPr marL="50671" marR="50671" marT="0" marB="0"/>
                </a:tc>
                <a:tc>
                  <a:txBody>
                    <a:bodyPr/>
                    <a:lstStyle/>
                    <a:p>
                      <a:pPr algn="ctr">
                        <a:lnSpc>
                          <a:spcPct val="115000"/>
                        </a:lnSpc>
                        <a:spcAft>
                          <a:spcPts val="0"/>
                        </a:spcAft>
                      </a:pPr>
                      <a:r>
                        <a:rPr lang="en-GB" sz="2000" dirty="0">
                          <a:effectLst/>
                        </a:rPr>
                        <a:t>Playsafe plc</a:t>
                      </a:r>
                      <a:endParaRPr lang="en-GB" sz="2000" dirty="0">
                        <a:effectLst/>
                        <a:latin typeface="Calibri" panose="020F0502020204030204" pitchFamily="34" charset="0"/>
                        <a:ea typeface="Calibri" panose="020F0502020204030204" pitchFamily="34" charset="0"/>
                        <a:cs typeface="Times New Roman" panose="02020603050405020304" pitchFamily="18" charset="0"/>
                      </a:endParaRPr>
                    </a:p>
                  </a:txBody>
                  <a:tcPr marL="50671" marR="50671" marT="0" marB="0"/>
                </a:tc>
                <a:extLst>
                  <a:ext uri="{0D108BD9-81ED-4DB2-BD59-A6C34878D82A}">
                    <a16:rowId xmlns:a16="http://schemas.microsoft.com/office/drawing/2014/main" val="2996623365"/>
                  </a:ext>
                </a:extLst>
              </a:tr>
              <a:tr h="506273">
                <a:tc>
                  <a:txBody>
                    <a:bodyPr/>
                    <a:lstStyle/>
                    <a:p>
                      <a:pPr>
                        <a:lnSpc>
                          <a:spcPct val="115000"/>
                        </a:lnSpc>
                        <a:spcAft>
                          <a:spcPts val="0"/>
                        </a:spcAft>
                      </a:pP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txBody>
                  <a:tcPr marL="50671" marR="50671" marT="0" marB="0"/>
                </a:tc>
                <a:tc>
                  <a:txBody>
                    <a:bodyPr/>
                    <a:lstStyle/>
                    <a:p>
                      <a:pPr algn="ctr">
                        <a:lnSpc>
                          <a:spcPct val="115000"/>
                        </a:lnSpc>
                        <a:spcAft>
                          <a:spcPts val="0"/>
                        </a:spcAft>
                      </a:pPr>
                      <a:r>
                        <a:rPr lang="en-GB" sz="2000" dirty="0">
                          <a:effectLst/>
                        </a:rPr>
                        <a:t>£</a:t>
                      </a:r>
                      <a:endParaRPr lang="en-GB" sz="2000" dirty="0">
                        <a:effectLst/>
                        <a:latin typeface="Calibri" panose="020F0502020204030204" pitchFamily="34" charset="0"/>
                        <a:ea typeface="Calibri" panose="020F0502020204030204" pitchFamily="34" charset="0"/>
                        <a:cs typeface="Times New Roman" panose="02020603050405020304" pitchFamily="18" charset="0"/>
                      </a:endParaRPr>
                    </a:p>
                  </a:txBody>
                  <a:tcPr marL="50671" marR="50671" marT="0" marB="0"/>
                </a:tc>
                <a:tc>
                  <a:txBody>
                    <a:bodyPr/>
                    <a:lstStyle/>
                    <a:p>
                      <a:pPr algn="ctr">
                        <a:lnSpc>
                          <a:spcPct val="115000"/>
                        </a:lnSpc>
                        <a:spcAft>
                          <a:spcPts val="0"/>
                        </a:spcAft>
                      </a:pPr>
                      <a:r>
                        <a:rPr lang="en-GB" sz="2000" dirty="0">
                          <a:effectLst/>
                        </a:rPr>
                        <a:t>£</a:t>
                      </a:r>
                      <a:endParaRPr lang="en-GB" sz="2000" dirty="0">
                        <a:effectLst/>
                        <a:latin typeface="Calibri" panose="020F0502020204030204" pitchFamily="34" charset="0"/>
                        <a:ea typeface="Calibri" panose="020F0502020204030204" pitchFamily="34" charset="0"/>
                        <a:cs typeface="Times New Roman" panose="02020603050405020304" pitchFamily="18" charset="0"/>
                      </a:endParaRPr>
                    </a:p>
                  </a:txBody>
                  <a:tcPr marL="50671" marR="50671" marT="0" marB="0"/>
                </a:tc>
                <a:extLst>
                  <a:ext uri="{0D108BD9-81ED-4DB2-BD59-A6C34878D82A}">
                    <a16:rowId xmlns:a16="http://schemas.microsoft.com/office/drawing/2014/main" val="1448162466"/>
                  </a:ext>
                </a:extLst>
              </a:tr>
              <a:tr h="368299">
                <a:tc>
                  <a:txBody>
                    <a:bodyPr/>
                    <a:lstStyle/>
                    <a:p>
                      <a:pPr>
                        <a:lnSpc>
                          <a:spcPct val="115000"/>
                        </a:lnSpc>
                        <a:spcAft>
                          <a:spcPts val="0"/>
                        </a:spcAft>
                      </a:pPr>
                      <a:r>
                        <a:rPr lang="en-GB" sz="1400" dirty="0">
                          <a:effectLst/>
                        </a:rPr>
                        <a:t>Total Equity:</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txBody>
                  <a:tcPr marL="50671" marR="50671" marT="0" marB="0"/>
                </a:tc>
                <a:tc>
                  <a:txBody>
                    <a:bodyPr/>
                    <a:lstStyle/>
                    <a:p>
                      <a:pPr>
                        <a:lnSpc>
                          <a:spcPct val="115000"/>
                        </a:lnSpc>
                        <a:spcAft>
                          <a:spcPts val="0"/>
                        </a:spcAft>
                      </a:pPr>
                      <a:r>
                        <a:rPr lang="en-GB" sz="1400" dirty="0">
                          <a:effectLst/>
                        </a:rPr>
                        <a:t> </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txBody>
                  <a:tcPr marL="50671" marR="50671" marT="0" marB="0"/>
                </a:tc>
                <a:tc>
                  <a:txBody>
                    <a:bodyPr/>
                    <a:lstStyle/>
                    <a:p>
                      <a:pPr>
                        <a:lnSpc>
                          <a:spcPct val="115000"/>
                        </a:lnSpc>
                        <a:spcAft>
                          <a:spcPts val="0"/>
                        </a:spcAft>
                      </a:pPr>
                      <a:r>
                        <a:rPr lang="en-GB" sz="1400" dirty="0">
                          <a:effectLst/>
                        </a:rPr>
                        <a:t> </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txBody>
                  <a:tcPr marL="50671" marR="50671" marT="0" marB="0"/>
                </a:tc>
                <a:extLst>
                  <a:ext uri="{0D108BD9-81ED-4DB2-BD59-A6C34878D82A}">
                    <a16:rowId xmlns:a16="http://schemas.microsoft.com/office/drawing/2014/main" val="3467771568"/>
                  </a:ext>
                </a:extLst>
              </a:tr>
              <a:tr h="368299">
                <a:tc>
                  <a:txBody>
                    <a:bodyPr/>
                    <a:lstStyle/>
                    <a:p>
                      <a:pPr>
                        <a:lnSpc>
                          <a:spcPct val="115000"/>
                        </a:lnSpc>
                        <a:spcAft>
                          <a:spcPts val="0"/>
                        </a:spcAft>
                      </a:pPr>
                      <a:r>
                        <a:rPr lang="en-GB" sz="1400" dirty="0">
                          <a:effectLst/>
                        </a:rPr>
                        <a:t>Ordinary Shares </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txBody>
                  <a:tcPr marL="50671" marR="50671" marT="0" marB="0"/>
                </a:tc>
                <a:tc>
                  <a:txBody>
                    <a:bodyPr/>
                    <a:lstStyle/>
                    <a:p>
                      <a:pPr algn="r">
                        <a:lnSpc>
                          <a:spcPct val="115000"/>
                        </a:lnSpc>
                        <a:spcAft>
                          <a:spcPts val="0"/>
                        </a:spcAft>
                      </a:pPr>
                      <a:r>
                        <a:rPr lang="en-GB" sz="1600" dirty="0">
                          <a:effectLst/>
                        </a:rPr>
                        <a:t>40,000</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50671" marR="50671" marT="0" marB="0"/>
                </a:tc>
                <a:tc>
                  <a:txBody>
                    <a:bodyPr/>
                    <a:lstStyle/>
                    <a:p>
                      <a:pPr algn="r">
                        <a:lnSpc>
                          <a:spcPct val="115000"/>
                        </a:lnSpc>
                        <a:spcAft>
                          <a:spcPts val="0"/>
                        </a:spcAft>
                      </a:pPr>
                      <a:r>
                        <a:rPr lang="en-GB" sz="1600" dirty="0">
                          <a:effectLst/>
                        </a:rPr>
                        <a:t>180,000</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50671" marR="50671" marT="0" marB="0"/>
                </a:tc>
                <a:extLst>
                  <a:ext uri="{0D108BD9-81ED-4DB2-BD59-A6C34878D82A}">
                    <a16:rowId xmlns:a16="http://schemas.microsoft.com/office/drawing/2014/main" val="3484016532"/>
                  </a:ext>
                </a:extLst>
              </a:tr>
              <a:tr h="368299">
                <a:tc>
                  <a:txBody>
                    <a:bodyPr/>
                    <a:lstStyle/>
                    <a:p>
                      <a:pPr>
                        <a:lnSpc>
                          <a:spcPct val="115000"/>
                        </a:lnSpc>
                        <a:spcAft>
                          <a:spcPts val="0"/>
                        </a:spcAft>
                      </a:pPr>
                      <a:r>
                        <a:rPr lang="en-GB" sz="1400" dirty="0">
                          <a:effectLst/>
                        </a:rPr>
                        <a:t>Reserves</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txBody>
                  <a:tcPr marL="50671" marR="50671" marT="0" marB="0"/>
                </a:tc>
                <a:tc>
                  <a:txBody>
                    <a:bodyPr/>
                    <a:lstStyle/>
                    <a:p>
                      <a:pPr algn="r">
                        <a:lnSpc>
                          <a:spcPct val="115000"/>
                        </a:lnSpc>
                        <a:spcAft>
                          <a:spcPts val="0"/>
                        </a:spcAft>
                      </a:pPr>
                      <a:r>
                        <a:rPr lang="en-GB" sz="1600" dirty="0">
                          <a:effectLst/>
                        </a:rPr>
                        <a:t>60,000</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50671" marR="50671" marT="0" marB="0"/>
                </a:tc>
                <a:tc>
                  <a:txBody>
                    <a:bodyPr/>
                    <a:lstStyle/>
                    <a:p>
                      <a:pPr algn="r">
                        <a:lnSpc>
                          <a:spcPct val="115000"/>
                        </a:lnSpc>
                        <a:spcAft>
                          <a:spcPts val="0"/>
                        </a:spcAft>
                      </a:pPr>
                      <a:r>
                        <a:rPr lang="en-GB" sz="1600" dirty="0">
                          <a:effectLst/>
                        </a:rPr>
                        <a:t>220,000</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50671" marR="50671" marT="0" marB="0"/>
                </a:tc>
                <a:extLst>
                  <a:ext uri="{0D108BD9-81ED-4DB2-BD59-A6C34878D82A}">
                    <a16:rowId xmlns:a16="http://schemas.microsoft.com/office/drawing/2014/main" val="1761852748"/>
                  </a:ext>
                </a:extLst>
              </a:tr>
              <a:tr h="368299">
                <a:tc>
                  <a:txBody>
                    <a:bodyPr/>
                    <a:lstStyle/>
                    <a:p>
                      <a:pPr>
                        <a:lnSpc>
                          <a:spcPct val="115000"/>
                        </a:lnSpc>
                        <a:spcAft>
                          <a:spcPts val="0"/>
                        </a:spcAft>
                      </a:pPr>
                      <a:r>
                        <a:rPr lang="en-GB" sz="1400" dirty="0">
                          <a:effectLst/>
                        </a:rPr>
                        <a:t> </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txBody>
                  <a:tcPr marL="50671" marR="50671" marT="0" marB="0"/>
                </a:tc>
                <a:tc>
                  <a:txBody>
                    <a:bodyPr/>
                    <a:lstStyle/>
                    <a:p>
                      <a:pPr algn="r">
                        <a:lnSpc>
                          <a:spcPct val="115000"/>
                        </a:lnSpc>
                        <a:spcAft>
                          <a:spcPts val="0"/>
                        </a:spcAft>
                      </a:pPr>
                      <a:r>
                        <a:rPr lang="en-GB" sz="1600" dirty="0">
                          <a:effectLst/>
                        </a:rPr>
                        <a:t> </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50671" marR="50671" marT="0" marB="0"/>
                </a:tc>
                <a:tc>
                  <a:txBody>
                    <a:bodyPr/>
                    <a:lstStyle/>
                    <a:p>
                      <a:pPr algn="r">
                        <a:lnSpc>
                          <a:spcPct val="115000"/>
                        </a:lnSpc>
                        <a:spcAft>
                          <a:spcPts val="0"/>
                        </a:spcAft>
                      </a:pPr>
                      <a:r>
                        <a:rPr lang="en-GB" sz="1600" dirty="0">
                          <a:effectLst/>
                        </a:rPr>
                        <a:t> </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50671" marR="50671" marT="0" marB="0"/>
                </a:tc>
                <a:extLst>
                  <a:ext uri="{0D108BD9-81ED-4DB2-BD59-A6C34878D82A}">
                    <a16:rowId xmlns:a16="http://schemas.microsoft.com/office/drawing/2014/main" val="3189541861"/>
                  </a:ext>
                </a:extLst>
              </a:tr>
              <a:tr h="368299">
                <a:tc>
                  <a:txBody>
                    <a:bodyPr/>
                    <a:lstStyle/>
                    <a:p>
                      <a:pPr>
                        <a:lnSpc>
                          <a:spcPct val="115000"/>
                        </a:lnSpc>
                        <a:spcAft>
                          <a:spcPts val="0"/>
                        </a:spcAft>
                      </a:pPr>
                      <a:r>
                        <a:rPr lang="en-GB" sz="1400" dirty="0">
                          <a:effectLst/>
                        </a:rPr>
                        <a:t>Non-current Liabilities:</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txBody>
                  <a:tcPr marL="50671" marR="50671" marT="0" marB="0"/>
                </a:tc>
                <a:tc>
                  <a:txBody>
                    <a:bodyPr/>
                    <a:lstStyle/>
                    <a:p>
                      <a:pPr algn="r">
                        <a:lnSpc>
                          <a:spcPct val="115000"/>
                        </a:lnSpc>
                        <a:spcAft>
                          <a:spcPts val="0"/>
                        </a:spcAft>
                      </a:pPr>
                      <a:r>
                        <a:rPr lang="en-GB" sz="1600" dirty="0">
                          <a:effectLst/>
                        </a:rPr>
                        <a:t> </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50671" marR="50671" marT="0" marB="0"/>
                </a:tc>
                <a:tc>
                  <a:txBody>
                    <a:bodyPr/>
                    <a:lstStyle/>
                    <a:p>
                      <a:pPr algn="r">
                        <a:lnSpc>
                          <a:spcPct val="115000"/>
                        </a:lnSpc>
                        <a:spcAft>
                          <a:spcPts val="0"/>
                        </a:spcAft>
                      </a:pPr>
                      <a:r>
                        <a:rPr lang="en-GB" sz="1600" dirty="0">
                          <a:effectLst/>
                        </a:rPr>
                        <a:t> </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50671" marR="50671" marT="0" marB="0"/>
                </a:tc>
                <a:extLst>
                  <a:ext uri="{0D108BD9-81ED-4DB2-BD59-A6C34878D82A}">
                    <a16:rowId xmlns:a16="http://schemas.microsoft.com/office/drawing/2014/main" val="3955680173"/>
                  </a:ext>
                </a:extLst>
              </a:tr>
              <a:tr h="368299">
                <a:tc>
                  <a:txBody>
                    <a:bodyPr/>
                    <a:lstStyle/>
                    <a:p>
                      <a:pPr>
                        <a:lnSpc>
                          <a:spcPct val="115000"/>
                        </a:lnSpc>
                        <a:spcAft>
                          <a:spcPts val="0"/>
                        </a:spcAft>
                      </a:pPr>
                      <a:r>
                        <a:rPr lang="en-GB" sz="1400" dirty="0">
                          <a:effectLst/>
                        </a:rPr>
                        <a:t>10% Debentures 2020</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txBody>
                  <a:tcPr marL="50671" marR="50671" marT="0" marB="0"/>
                </a:tc>
                <a:tc>
                  <a:txBody>
                    <a:bodyPr/>
                    <a:lstStyle/>
                    <a:p>
                      <a:pPr algn="r">
                        <a:lnSpc>
                          <a:spcPct val="115000"/>
                        </a:lnSpc>
                        <a:spcAft>
                          <a:spcPts val="0"/>
                        </a:spcAft>
                      </a:pPr>
                      <a:r>
                        <a:rPr lang="en-GB" sz="1600" dirty="0">
                          <a:effectLst/>
                        </a:rPr>
                        <a:t>300,000</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50671" marR="50671" marT="0" marB="0"/>
                </a:tc>
                <a:tc>
                  <a:txBody>
                    <a:bodyPr/>
                    <a:lstStyle/>
                    <a:p>
                      <a:pPr algn="r">
                        <a:lnSpc>
                          <a:spcPct val="115000"/>
                        </a:lnSpc>
                        <a:spcAft>
                          <a:spcPts val="0"/>
                        </a:spcAft>
                      </a:pPr>
                      <a:r>
                        <a:rPr lang="en-GB" sz="1600" dirty="0">
                          <a:effectLst/>
                        </a:rPr>
                        <a:t>60,000</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50671" marR="50671" marT="0" marB="0"/>
                </a:tc>
                <a:extLst>
                  <a:ext uri="{0D108BD9-81ED-4DB2-BD59-A6C34878D82A}">
                    <a16:rowId xmlns:a16="http://schemas.microsoft.com/office/drawing/2014/main" val="221044648"/>
                  </a:ext>
                </a:extLst>
              </a:tr>
              <a:tr h="626372">
                <a:tc>
                  <a:txBody>
                    <a:bodyPr/>
                    <a:lstStyle/>
                    <a:p>
                      <a:pPr>
                        <a:lnSpc>
                          <a:spcPct val="115000"/>
                        </a:lnSpc>
                        <a:spcAft>
                          <a:spcPts val="0"/>
                        </a:spcAft>
                      </a:pPr>
                      <a:r>
                        <a:rPr lang="en-GB" sz="1400" dirty="0">
                          <a:effectLst/>
                        </a:rPr>
                        <a:t>8% Barclays Loan – 5 years remaining</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txBody>
                  <a:tcPr marL="50671" marR="50671" marT="0" marB="0"/>
                </a:tc>
                <a:tc>
                  <a:txBody>
                    <a:bodyPr/>
                    <a:lstStyle/>
                    <a:p>
                      <a:pPr algn="r">
                        <a:lnSpc>
                          <a:spcPct val="115000"/>
                        </a:lnSpc>
                        <a:spcAft>
                          <a:spcPts val="0"/>
                        </a:spcAft>
                      </a:pPr>
                      <a:r>
                        <a:rPr lang="en-GB" sz="1600" dirty="0">
                          <a:effectLst/>
                        </a:rPr>
                        <a:t>100,000</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50671" marR="50671" marT="0" marB="0"/>
                </a:tc>
                <a:tc>
                  <a:txBody>
                    <a:bodyPr/>
                    <a:lstStyle/>
                    <a:p>
                      <a:pPr algn="r">
                        <a:lnSpc>
                          <a:spcPct val="115000"/>
                        </a:lnSpc>
                        <a:spcAft>
                          <a:spcPts val="0"/>
                        </a:spcAft>
                      </a:pPr>
                      <a:r>
                        <a:rPr lang="en-GB" sz="1600" dirty="0">
                          <a:effectLst/>
                        </a:rPr>
                        <a:t>40,000</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50671" marR="50671" marT="0" marB="0"/>
                </a:tc>
                <a:extLst>
                  <a:ext uri="{0D108BD9-81ED-4DB2-BD59-A6C34878D82A}">
                    <a16:rowId xmlns:a16="http://schemas.microsoft.com/office/drawing/2014/main" val="3711569378"/>
                  </a:ext>
                </a:extLst>
              </a:tr>
              <a:tr h="368299">
                <a:tc>
                  <a:txBody>
                    <a:bodyPr/>
                    <a:lstStyle/>
                    <a:p>
                      <a:pPr>
                        <a:lnSpc>
                          <a:spcPct val="115000"/>
                        </a:lnSpc>
                        <a:spcAft>
                          <a:spcPts val="0"/>
                        </a:spcAft>
                      </a:pPr>
                      <a:r>
                        <a:rPr lang="en-GB" sz="1400" dirty="0">
                          <a:effectLst/>
                        </a:rPr>
                        <a:t> </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txBody>
                  <a:tcPr marL="50671" marR="50671" marT="0" marB="0"/>
                </a:tc>
                <a:tc>
                  <a:txBody>
                    <a:bodyPr/>
                    <a:lstStyle/>
                    <a:p>
                      <a:pPr algn="r">
                        <a:lnSpc>
                          <a:spcPct val="115000"/>
                        </a:lnSpc>
                        <a:spcAft>
                          <a:spcPts val="0"/>
                        </a:spcAft>
                      </a:pPr>
                      <a:r>
                        <a:rPr lang="en-GB" sz="1600" dirty="0">
                          <a:effectLst/>
                        </a:rPr>
                        <a:t>500,000</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50671" marR="50671" marT="0" marB="0"/>
                </a:tc>
                <a:tc>
                  <a:txBody>
                    <a:bodyPr/>
                    <a:lstStyle/>
                    <a:p>
                      <a:pPr algn="r">
                        <a:lnSpc>
                          <a:spcPct val="115000"/>
                        </a:lnSpc>
                        <a:spcAft>
                          <a:spcPts val="0"/>
                        </a:spcAft>
                      </a:pPr>
                      <a:r>
                        <a:rPr lang="en-GB" sz="1600" dirty="0">
                          <a:effectLst/>
                        </a:rPr>
                        <a:t>500,000</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50671" marR="50671" marT="0" marB="0"/>
                </a:tc>
                <a:extLst>
                  <a:ext uri="{0D108BD9-81ED-4DB2-BD59-A6C34878D82A}">
                    <a16:rowId xmlns:a16="http://schemas.microsoft.com/office/drawing/2014/main" val="1025256369"/>
                  </a:ext>
                </a:extLst>
              </a:tr>
            </a:tbl>
          </a:graphicData>
        </a:graphic>
      </p:graphicFrame>
      <p:sp>
        <p:nvSpPr>
          <p:cNvPr id="9" name="Content Placeholder 8">
            <a:extLst>
              <a:ext uri="{FF2B5EF4-FFF2-40B4-BE49-F238E27FC236}">
                <a16:creationId xmlns:a16="http://schemas.microsoft.com/office/drawing/2014/main" id="{106373EF-876D-40F4-8823-C7CD70C7E083}"/>
              </a:ext>
            </a:extLst>
          </p:cNvPr>
          <p:cNvSpPr>
            <a:spLocks noGrp="1"/>
          </p:cNvSpPr>
          <p:nvPr>
            <p:ph sz="half" idx="2"/>
          </p:nvPr>
        </p:nvSpPr>
        <p:spPr>
          <a:xfrm>
            <a:off x="5231482" y="1412479"/>
            <a:ext cx="3793316" cy="5214851"/>
          </a:xfrm>
        </p:spPr>
        <p:txBody>
          <a:bodyPr>
            <a:normAutofit/>
          </a:bodyPr>
          <a:lstStyle/>
          <a:p>
            <a:r>
              <a:rPr lang="en-GB" sz="1800" dirty="0">
                <a:latin typeface="Times New Roman" panose="02020603050405020304" pitchFamily="18" charset="0"/>
                <a:cs typeface="Times New Roman" panose="02020603050405020304" pitchFamily="18" charset="0"/>
              </a:rPr>
              <a:t>The two companies below have the </a:t>
            </a:r>
            <a:r>
              <a:rPr lang="en-GB" sz="1600" dirty="0">
                <a:latin typeface="Times New Roman" panose="02020603050405020304" pitchFamily="18" charset="0"/>
                <a:cs typeface="Times New Roman" panose="02020603050405020304" pitchFamily="18" charset="0"/>
              </a:rPr>
              <a:t>same capital invested, namely £500,000, but a different capital mix</a:t>
            </a:r>
          </a:p>
          <a:p>
            <a:r>
              <a:rPr lang="en-GB" sz="1600" dirty="0">
                <a:latin typeface="Times New Roman" panose="02020603050405020304" pitchFamily="18" charset="0"/>
                <a:cs typeface="Times New Roman" panose="02020603050405020304" pitchFamily="18" charset="0"/>
              </a:rPr>
              <a:t>The capital structure gearing for Risk plc is…</a:t>
            </a:r>
          </a:p>
          <a:p>
            <a:pPr marL="0" indent="0">
              <a:buNone/>
            </a:pPr>
            <a:r>
              <a:rPr lang="en-GB" sz="1600" dirty="0">
                <a:latin typeface="Times New Roman" panose="02020603050405020304" pitchFamily="18" charset="0"/>
                <a:cs typeface="Times New Roman" panose="02020603050405020304" pitchFamily="18" charset="0"/>
              </a:rPr>
              <a:t>    (400,000/500,000) x 100 = 80%</a:t>
            </a:r>
          </a:p>
          <a:p>
            <a:r>
              <a:rPr lang="en-GB" sz="1600" dirty="0">
                <a:latin typeface="Times New Roman" panose="02020603050405020304" pitchFamily="18" charset="0"/>
                <a:cs typeface="Times New Roman" panose="02020603050405020304" pitchFamily="18" charset="0"/>
              </a:rPr>
              <a:t>The alternative (leverage) gearing is</a:t>
            </a:r>
          </a:p>
          <a:p>
            <a:pPr marL="0" indent="0">
              <a:buNone/>
            </a:pPr>
            <a:r>
              <a:rPr lang="en-GB" sz="1600" dirty="0">
                <a:latin typeface="Times New Roman" panose="02020603050405020304" pitchFamily="18" charset="0"/>
                <a:cs typeface="Times New Roman" panose="02020603050405020304" pitchFamily="18" charset="0"/>
              </a:rPr>
              <a:t>   (400,000/100,000) x 100 = 400%</a:t>
            </a:r>
          </a:p>
          <a:p>
            <a:pPr marL="0" indent="0">
              <a:buNone/>
            </a:pPr>
            <a:endParaRPr lang="en-GB" sz="1600" dirty="0">
              <a:latin typeface="Times New Roman" panose="02020603050405020304" pitchFamily="18" charset="0"/>
              <a:cs typeface="Times New Roman" panose="02020603050405020304" pitchFamily="18" charset="0"/>
            </a:endParaRPr>
          </a:p>
          <a:p>
            <a:r>
              <a:rPr lang="en-GB" sz="1600" dirty="0">
                <a:latin typeface="Times New Roman" panose="02020603050405020304" pitchFamily="18" charset="0"/>
                <a:cs typeface="Times New Roman" panose="02020603050405020304" pitchFamily="18" charset="0"/>
              </a:rPr>
              <a:t>The capital structure gearing for Playsafe plc is… </a:t>
            </a:r>
          </a:p>
          <a:p>
            <a:pPr marL="0" indent="0">
              <a:buNone/>
            </a:pPr>
            <a:r>
              <a:rPr lang="en-GB" sz="1600" dirty="0">
                <a:latin typeface="Times New Roman" panose="02020603050405020304" pitchFamily="18" charset="0"/>
                <a:cs typeface="Times New Roman" panose="02020603050405020304" pitchFamily="18" charset="0"/>
              </a:rPr>
              <a:t>    (100,000/500,000) x 100 = 20%</a:t>
            </a:r>
          </a:p>
          <a:p>
            <a:r>
              <a:rPr lang="en-GB" sz="1600" dirty="0">
                <a:latin typeface="Times New Roman" panose="02020603050405020304" pitchFamily="18" charset="0"/>
                <a:cs typeface="Times New Roman" panose="02020603050405020304" pitchFamily="18" charset="0"/>
              </a:rPr>
              <a:t>The leverage gearing is…</a:t>
            </a:r>
          </a:p>
          <a:p>
            <a:pPr marL="0" indent="0">
              <a:buNone/>
            </a:pPr>
            <a:r>
              <a:rPr lang="en-GB" sz="1600" dirty="0">
                <a:latin typeface="Times New Roman" panose="02020603050405020304" pitchFamily="18" charset="0"/>
                <a:cs typeface="Times New Roman" panose="02020603050405020304" pitchFamily="18" charset="0"/>
              </a:rPr>
              <a:t>    (400,000/100,000) x 100 = 25%</a:t>
            </a:r>
          </a:p>
          <a:p>
            <a:pPr marL="0" indent="0">
              <a:buNone/>
            </a:pPr>
            <a:endParaRPr lang="en-GB" sz="1600" dirty="0">
              <a:latin typeface="Times New Roman" panose="02020603050405020304" pitchFamily="18" charset="0"/>
              <a:cs typeface="Times New Roman" panose="02020603050405020304" pitchFamily="18" charset="0"/>
            </a:endParaRPr>
          </a:p>
          <a:p>
            <a:pPr marL="0" indent="0">
              <a:buNone/>
            </a:pPr>
            <a:endParaRPr lang="en-GB" sz="1800" dirty="0">
              <a:latin typeface="Times New Roman" panose="02020603050405020304" pitchFamily="18" charset="0"/>
              <a:cs typeface="Times New Roman" panose="02020603050405020304" pitchFamily="18" charset="0"/>
            </a:endParaRPr>
          </a:p>
          <a:p>
            <a:endParaRPr lang="en-GB" sz="1800" dirty="0">
              <a:latin typeface="Times New Roman" panose="02020603050405020304" pitchFamily="18" charset="0"/>
              <a:cs typeface="Times New Roman" panose="02020603050405020304" pitchFamily="18" charset="0"/>
            </a:endParaRPr>
          </a:p>
          <a:p>
            <a:endParaRPr lang="en-GB" dirty="0"/>
          </a:p>
        </p:txBody>
      </p:sp>
      <p:sp>
        <p:nvSpPr>
          <p:cNvPr id="3" name="Slide Number Placeholder 2">
            <a:extLst>
              <a:ext uri="{FF2B5EF4-FFF2-40B4-BE49-F238E27FC236}">
                <a16:creationId xmlns:a16="http://schemas.microsoft.com/office/drawing/2014/main" id="{CD2EB0E8-FBBA-4E35-B9BE-D356E3130921}"/>
              </a:ext>
            </a:extLst>
          </p:cNvPr>
          <p:cNvSpPr>
            <a:spLocks noGrp="1"/>
          </p:cNvSpPr>
          <p:nvPr>
            <p:ph type="sldNum" sz="quarter" idx="12"/>
          </p:nvPr>
        </p:nvSpPr>
        <p:spPr/>
        <p:txBody>
          <a:bodyPr/>
          <a:lstStyle/>
          <a:p>
            <a:fld id="{63A33278-8D2C-46E9-9145-8061F8ED03C5}" type="slidenum">
              <a:rPr lang="en-GB" smtClean="0"/>
              <a:t>20</a:t>
            </a:fld>
            <a:endParaRPr lang="en-GB" dirty="0"/>
          </a:p>
        </p:txBody>
      </p:sp>
    </p:spTree>
    <p:custDataLst>
      <p:tags r:id="rId1"/>
    </p:custDataLst>
    <p:extLst>
      <p:ext uri="{BB962C8B-B14F-4D97-AF65-F5344CB8AC3E}">
        <p14:creationId xmlns:p14="http://schemas.microsoft.com/office/powerpoint/2010/main" val="2249554556"/>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58B48D-2920-4E51-8CF9-0D4CF0F01EF1}"/>
              </a:ext>
            </a:extLst>
          </p:cNvPr>
          <p:cNvSpPr>
            <a:spLocks noGrp="1"/>
          </p:cNvSpPr>
          <p:nvPr>
            <p:ph type="title"/>
          </p:nvPr>
        </p:nvSpPr>
        <p:spPr>
          <a:xfrm>
            <a:off x="323528" y="0"/>
            <a:ext cx="7055380" cy="1400530"/>
          </a:xfrm>
        </p:spPr>
        <p:txBody>
          <a:bodyPr/>
          <a:lstStyle/>
          <a:p>
            <a:pPr algn="ctr"/>
            <a:r>
              <a:rPr lang="en-GB" sz="3600" dirty="0"/>
              <a:t>Types of gearing – exercise</a:t>
            </a:r>
          </a:p>
        </p:txBody>
      </p:sp>
      <p:graphicFrame>
        <p:nvGraphicFramePr>
          <p:cNvPr id="15" name="Content Placeholder 14">
            <a:extLst>
              <a:ext uri="{FF2B5EF4-FFF2-40B4-BE49-F238E27FC236}">
                <a16:creationId xmlns:a16="http://schemas.microsoft.com/office/drawing/2014/main" id="{62C6CE2B-CB6B-43AC-83D1-0BD2FE81FB40}"/>
              </a:ext>
            </a:extLst>
          </p:cNvPr>
          <p:cNvGraphicFramePr>
            <a:graphicFrameLocks noGrp="1"/>
          </p:cNvGraphicFramePr>
          <p:nvPr>
            <p:ph sz="half" idx="1"/>
          </p:nvPr>
        </p:nvGraphicFramePr>
        <p:xfrm>
          <a:off x="132819" y="1063423"/>
          <a:ext cx="4813649" cy="4348480"/>
        </p:xfrm>
        <a:graphic>
          <a:graphicData uri="http://schemas.openxmlformats.org/drawingml/2006/table">
            <a:tbl>
              <a:tblPr firstRow="1" bandRow="1">
                <a:tableStyleId>{7DF18680-E054-41AD-8BC1-D1AEF772440D}</a:tableStyleId>
              </a:tblPr>
              <a:tblGrid>
                <a:gridCol w="2483649">
                  <a:extLst>
                    <a:ext uri="{9D8B030D-6E8A-4147-A177-3AD203B41FA5}">
                      <a16:colId xmlns:a16="http://schemas.microsoft.com/office/drawing/2014/main" val="2835301677"/>
                    </a:ext>
                  </a:extLst>
                </a:gridCol>
                <a:gridCol w="1201693">
                  <a:extLst>
                    <a:ext uri="{9D8B030D-6E8A-4147-A177-3AD203B41FA5}">
                      <a16:colId xmlns:a16="http://schemas.microsoft.com/office/drawing/2014/main" val="1830684269"/>
                    </a:ext>
                  </a:extLst>
                </a:gridCol>
                <a:gridCol w="1128307">
                  <a:extLst>
                    <a:ext uri="{9D8B030D-6E8A-4147-A177-3AD203B41FA5}">
                      <a16:colId xmlns:a16="http://schemas.microsoft.com/office/drawing/2014/main" val="2908070168"/>
                    </a:ext>
                  </a:extLst>
                </a:gridCol>
              </a:tblGrid>
              <a:tr h="370840">
                <a:tc>
                  <a:txBody>
                    <a:bodyPr/>
                    <a:lstStyle/>
                    <a:p>
                      <a:endParaRPr lang="en-GB" dirty="0"/>
                    </a:p>
                  </a:txBody>
                  <a:tcPr/>
                </a:tc>
                <a:tc>
                  <a:txBody>
                    <a:bodyPr/>
                    <a:lstStyle/>
                    <a:p>
                      <a:r>
                        <a:rPr lang="en-GB" dirty="0"/>
                        <a:t>Clod</a:t>
                      </a:r>
                    </a:p>
                    <a:p>
                      <a:r>
                        <a:rPr lang="en-GB" dirty="0"/>
                        <a:t> plc</a:t>
                      </a:r>
                    </a:p>
                  </a:txBody>
                  <a:tcPr/>
                </a:tc>
                <a:tc>
                  <a:txBody>
                    <a:bodyPr/>
                    <a:lstStyle/>
                    <a:p>
                      <a:r>
                        <a:rPr lang="en-GB" dirty="0"/>
                        <a:t>Hopper</a:t>
                      </a:r>
                    </a:p>
                    <a:p>
                      <a:r>
                        <a:rPr lang="en-GB" dirty="0"/>
                        <a:t>plc</a:t>
                      </a:r>
                    </a:p>
                  </a:txBody>
                  <a:tcPr/>
                </a:tc>
                <a:extLst>
                  <a:ext uri="{0D108BD9-81ED-4DB2-BD59-A6C34878D82A}">
                    <a16:rowId xmlns:a16="http://schemas.microsoft.com/office/drawing/2014/main" val="3382917298"/>
                  </a:ext>
                </a:extLst>
              </a:tr>
              <a:tr h="370840">
                <a:tc>
                  <a:txBody>
                    <a:bodyPr/>
                    <a:lstStyle/>
                    <a:p>
                      <a:endParaRPr lang="en-GB" dirty="0"/>
                    </a:p>
                  </a:txBody>
                  <a:tcPr/>
                </a:tc>
                <a:tc>
                  <a:txBody>
                    <a:bodyPr/>
                    <a:lstStyle/>
                    <a:p>
                      <a:pPr algn="ctr"/>
                      <a:r>
                        <a:rPr lang="en-GB" dirty="0"/>
                        <a:t>£</a:t>
                      </a:r>
                    </a:p>
                  </a:txBody>
                  <a:tcPr/>
                </a:tc>
                <a:tc>
                  <a:txBody>
                    <a:bodyPr/>
                    <a:lstStyle/>
                    <a:p>
                      <a:pPr algn="ctr"/>
                      <a:r>
                        <a:rPr lang="en-GB" dirty="0"/>
                        <a:t>£</a:t>
                      </a:r>
                    </a:p>
                  </a:txBody>
                  <a:tcPr/>
                </a:tc>
                <a:extLst>
                  <a:ext uri="{0D108BD9-81ED-4DB2-BD59-A6C34878D82A}">
                    <a16:rowId xmlns:a16="http://schemas.microsoft.com/office/drawing/2014/main" val="1515833226"/>
                  </a:ext>
                </a:extLst>
              </a:tr>
              <a:tr h="370840">
                <a:tc>
                  <a:txBody>
                    <a:bodyPr/>
                    <a:lstStyle/>
                    <a:p>
                      <a:r>
                        <a:rPr lang="en-GB" dirty="0"/>
                        <a:t>50p ordinary shares</a:t>
                      </a:r>
                    </a:p>
                  </a:txBody>
                  <a:tcPr/>
                </a:tc>
                <a:tc>
                  <a:txBody>
                    <a:bodyPr/>
                    <a:lstStyle/>
                    <a:p>
                      <a:pPr algn="r"/>
                      <a:r>
                        <a:rPr lang="en-GB" dirty="0"/>
                        <a:t>200,000</a:t>
                      </a:r>
                    </a:p>
                  </a:txBody>
                  <a:tcPr/>
                </a:tc>
                <a:tc>
                  <a:txBody>
                    <a:bodyPr/>
                    <a:lstStyle/>
                    <a:p>
                      <a:pPr algn="r"/>
                      <a:r>
                        <a:rPr lang="en-GB" dirty="0"/>
                        <a:t>300,000</a:t>
                      </a:r>
                    </a:p>
                  </a:txBody>
                  <a:tcPr/>
                </a:tc>
                <a:extLst>
                  <a:ext uri="{0D108BD9-81ED-4DB2-BD59-A6C34878D82A}">
                    <a16:rowId xmlns:a16="http://schemas.microsoft.com/office/drawing/2014/main" val="3799780838"/>
                  </a:ext>
                </a:extLst>
              </a:tr>
              <a:tr h="370840">
                <a:tc>
                  <a:txBody>
                    <a:bodyPr/>
                    <a:lstStyle/>
                    <a:p>
                      <a:endParaRPr lang="en-GB" dirty="0"/>
                    </a:p>
                  </a:txBody>
                  <a:tcPr/>
                </a:tc>
                <a:tc>
                  <a:txBody>
                    <a:bodyPr/>
                    <a:lstStyle/>
                    <a:p>
                      <a:pPr algn="r"/>
                      <a:endParaRPr lang="en-GB" dirty="0"/>
                    </a:p>
                  </a:txBody>
                  <a:tcPr/>
                </a:tc>
                <a:tc>
                  <a:txBody>
                    <a:bodyPr/>
                    <a:lstStyle/>
                    <a:p>
                      <a:pPr algn="r"/>
                      <a:endParaRPr lang="en-GB" dirty="0"/>
                    </a:p>
                  </a:txBody>
                  <a:tcPr/>
                </a:tc>
                <a:extLst>
                  <a:ext uri="{0D108BD9-81ED-4DB2-BD59-A6C34878D82A}">
                    <a16:rowId xmlns:a16="http://schemas.microsoft.com/office/drawing/2014/main" val="2777416048"/>
                  </a:ext>
                </a:extLst>
              </a:tr>
              <a:tr h="370840">
                <a:tc>
                  <a:txBody>
                    <a:bodyPr/>
                    <a:lstStyle/>
                    <a:p>
                      <a:r>
                        <a:rPr lang="en-GB" dirty="0"/>
                        <a:t>Retained earnings</a:t>
                      </a:r>
                    </a:p>
                  </a:txBody>
                  <a:tcPr/>
                </a:tc>
                <a:tc>
                  <a:txBody>
                    <a:bodyPr/>
                    <a:lstStyle/>
                    <a:p>
                      <a:pPr algn="r"/>
                      <a:r>
                        <a:rPr lang="en-GB" dirty="0"/>
                        <a:t>350,000</a:t>
                      </a:r>
                    </a:p>
                  </a:txBody>
                  <a:tcPr/>
                </a:tc>
                <a:tc>
                  <a:txBody>
                    <a:bodyPr/>
                    <a:lstStyle/>
                    <a:p>
                      <a:pPr algn="r"/>
                      <a:r>
                        <a:rPr lang="en-GB" dirty="0"/>
                        <a:t>450,000</a:t>
                      </a:r>
                    </a:p>
                  </a:txBody>
                  <a:tcPr/>
                </a:tc>
                <a:extLst>
                  <a:ext uri="{0D108BD9-81ED-4DB2-BD59-A6C34878D82A}">
                    <a16:rowId xmlns:a16="http://schemas.microsoft.com/office/drawing/2014/main" val="2535368350"/>
                  </a:ext>
                </a:extLst>
              </a:tr>
              <a:tr h="370840">
                <a:tc>
                  <a:txBody>
                    <a:bodyPr/>
                    <a:lstStyle/>
                    <a:p>
                      <a:r>
                        <a:rPr lang="en-GB" dirty="0"/>
                        <a:t>Share premium</a:t>
                      </a:r>
                    </a:p>
                  </a:txBody>
                  <a:tcPr/>
                </a:tc>
                <a:tc>
                  <a:txBody>
                    <a:bodyPr/>
                    <a:lstStyle/>
                    <a:p>
                      <a:pPr algn="r"/>
                      <a:r>
                        <a:rPr lang="en-GB" dirty="0"/>
                        <a:t>50,000</a:t>
                      </a:r>
                    </a:p>
                  </a:txBody>
                  <a:tcPr/>
                </a:tc>
                <a:tc>
                  <a:txBody>
                    <a:bodyPr/>
                    <a:lstStyle/>
                    <a:p>
                      <a:pPr algn="r"/>
                      <a:r>
                        <a:rPr lang="en-GB" dirty="0"/>
                        <a:t>0</a:t>
                      </a:r>
                    </a:p>
                  </a:txBody>
                  <a:tcPr/>
                </a:tc>
                <a:extLst>
                  <a:ext uri="{0D108BD9-81ED-4DB2-BD59-A6C34878D82A}">
                    <a16:rowId xmlns:a16="http://schemas.microsoft.com/office/drawing/2014/main" val="2179453701"/>
                  </a:ext>
                </a:extLst>
              </a:tr>
              <a:tr h="370840">
                <a:tc>
                  <a:txBody>
                    <a:bodyPr/>
                    <a:lstStyle/>
                    <a:p>
                      <a:endParaRPr lang="en-GB" dirty="0"/>
                    </a:p>
                  </a:txBody>
                  <a:tcPr/>
                </a:tc>
                <a:tc>
                  <a:txBody>
                    <a:bodyPr/>
                    <a:lstStyle/>
                    <a:p>
                      <a:pPr algn="r"/>
                      <a:endParaRPr lang="en-GB" dirty="0"/>
                    </a:p>
                  </a:txBody>
                  <a:tcPr/>
                </a:tc>
                <a:tc>
                  <a:txBody>
                    <a:bodyPr/>
                    <a:lstStyle/>
                    <a:p>
                      <a:pPr algn="r"/>
                      <a:endParaRPr lang="en-GB" dirty="0"/>
                    </a:p>
                  </a:txBody>
                  <a:tcPr/>
                </a:tc>
                <a:extLst>
                  <a:ext uri="{0D108BD9-81ED-4DB2-BD59-A6C34878D82A}">
                    <a16:rowId xmlns:a16="http://schemas.microsoft.com/office/drawing/2014/main" val="2951790518"/>
                  </a:ext>
                </a:extLst>
              </a:tr>
              <a:tr h="370840">
                <a:tc>
                  <a:txBody>
                    <a:bodyPr/>
                    <a:lstStyle/>
                    <a:p>
                      <a:r>
                        <a:rPr lang="en-GB" dirty="0"/>
                        <a:t>8% Debenture (2020)</a:t>
                      </a:r>
                    </a:p>
                  </a:txBody>
                  <a:tcPr/>
                </a:tc>
                <a:tc>
                  <a:txBody>
                    <a:bodyPr/>
                    <a:lstStyle/>
                    <a:p>
                      <a:pPr algn="r"/>
                      <a:r>
                        <a:rPr lang="en-GB" dirty="0"/>
                        <a:t>800,000</a:t>
                      </a:r>
                    </a:p>
                  </a:txBody>
                  <a:tcPr/>
                </a:tc>
                <a:tc>
                  <a:txBody>
                    <a:bodyPr/>
                    <a:lstStyle/>
                    <a:p>
                      <a:pPr algn="r"/>
                      <a:r>
                        <a:rPr lang="en-GB" dirty="0"/>
                        <a:t>0</a:t>
                      </a:r>
                    </a:p>
                  </a:txBody>
                  <a:tcPr/>
                </a:tc>
                <a:extLst>
                  <a:ext uri="{0D108BD9-81ED-4DB2-BD59-A6C34878D82A}">
                    <a16:rowId xmlns:a16="http://schemas.microsoft.com/office/drawing/2014/main" val="96491703"/>
                  </a:ext>
                </a:extLst>
              </a:tr>
              <a:tr h="370840">
                <a:tc>
                  <a:txBody>
                    <a:bodyPr/>
                    <a:lstStyle/>
                    <a:p>
                      <a:r>
                        <a:rPr lang="en-GB" dirty="0"/>
                        <a:t>10% Loan stock</a:t>
                      </a:r>
                    </a:p>
                  </a:txBody>
                  <a:tcPr/>
                </a:tc>
                <a:tc>
                  <a:txBody>
                    <a:bodyPr/>
                    <a:lstStyle/>
                    <a:p>
                      <a:pPr algn="r"/>
                      <a:endParaRPr lang="en-GB" dirty="0"/>
                    </a:p>
                  </a:txBody>
                  <a:tcPr/>
                </a:tc>
                <a:tc>
                  <a:txBody>
                    <a:bodyPr/>
                    <a:lstStyle/>
                    <a:p>
                      <a:pPr marL="0" marR="0" lvl="0" indent="0" algn="r" defTabSz="914400" rtl="0" eaLnBrk="1" fontAlgn="auto" latinLnBrk="0" hangingPunct="1">
                        <a:lnSpc>
                          <a:spcPct val="100000"/>
                        </a:lnSpc>
                        <a:spcBef>
                          <a:spcPts val="0"/>
                        </a:spcBef>
                        <a:spcAft>
                          <a:spcPts val="0"/>
                        </a:spcAft>
                        <a:buClrTx/>
                        <a:buSzTx/>
                        <a:buFontTx/>
                        <a:buNone/>
                        <a:tabLst/>
                        <a:defRPr/>
                      </a:pPr>
                      <a:r>
                        <a:rPr lang="en-GB" dirty="0"/>
                        <a:t>150,000</a:t>
                      </a:r>
                    </a:p>
                  </a:txBody>
                  <a:tcPr/>
                </a:tc>
                <a:extLst>
                  <a:ext uri="{0D108BD9-81ED-4DB2-BD59-A6C34878D82A}">
                    <a16:rowId xmlns:a16="http://schemas.microsoft.com/office/drawing/2014/main" val="3464407229"/>
                  </a:ext>
                </a:extLst>
              </a:tr>
              <a:tr h="370840">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10% Preference shares</a:t>
                      </a:r>
                    </a:p>
                  </a:txBody>
                  <a:tcPr/>
                </a:tc>
                <a:tc>
                  <a:txBody>
                    <a:bodyPr/>
                    <a:lstStyle/>
                    <a:p>
                      <a:pPr algn="r"/>
                      <a:r>
                        <a:rPr lang="en-GB" dirty="0"/>
                        <a:t>100,000</a:t>
                      </a:r>
                    </a:p>
                  </a:txBody>
                  <a:tcPr/>
                </a:tc>
                <a:tc>
                  <a:txBody>
                    <a:bodyPr/>
                    <a:lstStyle/>
                    <a:p>
                      <a:pPr marL="0" marR="0" lvl="0" indent="0" algn="r" defTabSz="914400" rtl="0" eaLnBrk="1" fontAlgn="auto" latinLnBrk="0" hangingPunct="1">
                        <a:lnSpc>
                          <a:spcPct val="100000"/>
                        </a:lnSpc>
                        <a:spcBef>
                          <a:spcPts val="0"/>
                        </a:spcBef>
                        <a:spcAft>
                          <a:spcPts val="0"/>
                        </a:spcAft>
                        <a:buClrTx/>
                        <a:buSzTx/>
                        <a:buFontTx/>
                        <a:buNone/>
                        <a:tabLst/>
                        <a:defRPr/>
                      </a:pPr>
                      <a:r>
                        <a:rPr lang="en-GB" dirty="0"/>
                        <a:t>0</a:t>
                      </a:r>
                    </a:p>
                  </a:txBody>
                  <a:tcPr/>
                </a:tc>
                <a:extLst>
                  <a:ext uri="{0D108BD9-81ED-4DB2-BD59-A6C34878D82A}">
                    <a16:rowId xmlns:a16="http://schemas.microsoft.com/office/drawing/2014/main" val="3752264443"/>
                  </a:ext>
                </a:extLst>
              </a:tr>
              <a:tr h="370840">
                <a:tc>
                  <a:txBody>
                    <a:bodyPr/>
                    <a:lstStyle/>
                    <a:p>
                      <a:r>
                        <a:rPr lang="en-GB" dirty="0"/>
                        <a:t>Total capital</a:t>
                      </a:r>
                    </a:p>
                  </a:txBody>
                  <a:tcPr/>
                </a:tc>
                <a:tc>
                  <a:txBody>
                    <a:bodyPr/>
                    <a:lstStyle/>
                    <a:p>
                      <a:pPr algn="r"/>
                      <a:r>
                        <a:rPr lang="en-GB" dirty="0"/>
                        <a:t>1,500,000</a:t>
                      </a:r>
                    </a:p>
                  </a:txBody>
                  <a:tcPr/>
                </a:tc>
                <a:tc>
                  <a:txBody>
                    <a:bodyPr/>
                    <a:lstStyle/>
                    <a:p>
                      <a:pPr algn="r"/>
                      <a:r>
                        <a:rPr lang="en-GB" dirty="0"/>
                        <a:t>900,000</a:t>
                      </a:r>
                    </a:p>
                  </a:txBody>
                  <a:tcPr/>
                </a:tc>
                <a:extLst>
                  <a:ext uri="{0D108BD9-81ED-4DB2-BD59-A6C34878D82A}">
                    <a16:rowId xmlns:a16="http://schemas.microsoft.com/office/drawing/2014/main" val="3566143007"/>
                  </a:ext>
                </a:extLst>
              </a:tr>
            </a:tbl>
          </a:graphicData>
        </a:graphic>
      </p:graphicFrame>
      <p:sp>
        <p:nvSpPr>
          <p:cNvPr id="13" name="Content Placeholder 12">
            <a:extLst>
              <a:ext uri="{FF2B5EF4-FFF2-40B4-BE49-F238E27FC236}">
                <a16:creationId xmlns:a16="http://schemas.microsoft.com/office/drawing/2014/main" id="{3108CCB2-F7C0-4A06-A5C9-4084792F56F3}"/>
              </a:ext>
            </a:extLst>
          </p:cNvPr>
          <p:cNvSpPr>
            <a:spLocks noGrp="1"/>
          </p:cNvSpPr>
          <p:nvPr>
            <p:ph sz="half" idx="2"/>
          </p:nvPr>
        </p:nvSpPr>
        <p:spPr>
          <a:xfrm>
            <a:off x="5069766" y="1063423"/>
            <a:ext cx="3689349" cy="5214851"/>
          </a:xfrm>
        </p:spPr>
        <p:txBody>
          <a:bodyPr>
            <a:normAutofit/>
          </a:bodyPr>
          <a:lstStyle/>
          <a:p>
            <a:pPr marL="0" indent="0">
              <a:buNone/>
            </a:pPr>
            <a:endParaRPr lang="en-GB" dirty="0">
              <a:latin typeface="Times New Roman" panose="02020603050405020304" pitchFamily="18" charset="0"/>
              <a:cs typeface="Times New Roman" panose="02020603050405020304" pitchFamily="18" charset="0"/>
            </a:endParaRPr>
          </a:p>
          <a:p>
            <a:r>
              <a:rPr lang="en-GB" sz="2600" dirty="0">
                <a:latin typeface="Times New Roman" panose="02020603050405020304" pitchFamily="18" charset="0"/>
                <a:cs typeface="Times New Roman" panose="02020603050405020304" pitchFamily="18" charset="0"/>
              </a:rPr>
              <a:t>Using an appropriate formula, determine the gearing for each company</a:t>
            </a:r>
          </a:p>
          <a:p>
            <a:r>
              <a:rPr lang="en-GB" sz="2600" dirty="0">
                <a:latin typeface="Times New Roman" panose="02020603050405020304" pitchFamily="18" charset="0"/>
                <a:cs typeface="Times New Roman" panose="02020603050405020304" pitchFamily="18" charset="0"/>
              </a:rPr>
              <a:t> Explain why an ordinary shareholder of Clod plc would be concerned during a period of falling profits</a:t>
            </a:r>
          </a:p>
          <a:p>
            <a:endParaRPr lang="en-GB" dirty="0"/>
          </a:p>
        </p:txBody>
      </p:sp>
      <p:sp>
        <p:nvSpPr>
          <p:cNvPr id="3" name="Slide Number Placeholder 2">
            <a:extLst>
              <a:ext uri="{FF2B5EF4-FFF2-40B4-BE49-F238E27FC236}">
                <a16:creationId xmlns:a16="http://schemas.microsoft.com/office/drawing/2014/main" id="{8B7471CB-0F90-4CE5-AA71-0B6F83B5654A}"/>
              </a:ext>
            </a:extLst>
          </p:cNvPr>
          <p:cNvSpPr>
            <a:spLocks noGrp="1"/>
          </p:cNvSpPr>
          <p:nvPr>
            <p:ph type="sldNum" sz="quarter" idx="12"/>
          </p:nvPr>
        </p:nvSpPr>
        <p:spPr/>
        <p:txBody>
          <a:bodyPr/>
          <a:lstStyle/>
          <a:p>
            <a:fld id="{63A33278-8D2C-46E9-9145-8061F8ED03C5}" type="slidenum">
              <a:rPr lang="en-GB" smtClean="0"/>
              <a:t>21</a:t>
            </a:fld>
            <a:endParaRPr lang="en-GB" dirty="0"/>
          </a:p>
        </p:txBody>
      </p:sp>
    </p:spTree>
    <p:custDataLst>
      <p:tags r:id="rId1"/>
    </p:custDataLst>
    <p:extLst>
      <p:ext uri="{BB962C8B-B14F-4D97-AF65-F5344CB8AC3E}">
        <p14:creationId xmlns:p14="http://schemas.microsoft.com/office/powerpoint/2010/main" val="346204430"/>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CA2E721B-4A18-44CC-84C1-00230B66D43F}"/>
              </a:ext>
            </a:extLst>
          </p:cNvPr>
          <p:cNvSpPr>
            <a:spLocks noGrp="1"/>
          </p:cNvSpPr>
          <p:nvPr>
            <p:ph type="title"/>
          </p:nvPr>
        </p:nvSpPr>
        <p:spPr>
          <a:xfrm>
            <a:off x="683568" y="-28643"/>
            <a:ext cx="7055380" cy="1400530"/>
          </a:xfrm>
        </p:spPr>
        <p:txBody>
          <a:bodyPr/>
          <a:lstStyle/>
          <a:p>
            <a:pPr algn="ctr"/>
            <a:r>
              <a:rPr lang="en-GB" sz="3600" dirty="0"/>
              <a:t>Gearing - summary</a:t>
            </a:r>
          </a:p>
        </p:txBody>
      </p:sp>
      <p:sp>
        <p:nvSpPr>
          <p:cNvPr id="6" name="Content Placeholder 5">
            <a:extLst>
              <a:ext uri="{FF2B5EF4-FFF2-40B4-BE49-F238E27FC236}">
                <a16:creationId xmlns:a16="http://schemas.microsoft.com/office/drawing/2014/main" id="{CB1833DC-E5B1-4E41-A08E-1E9686840AC8}"/>
              </a:ext>
            </a:extLst>
          </p:cNvPr>
          <p:cNvSpPr>
            <a:spLocks noGrp="1"/>
          </p:cNvSpPr>
          <p:nvPr>
            <p:ph idx="1"/>
          </p:nvPr>
        </p:nvSpPr>
        <p:spPr>
          <a:xfrm>
            <a:off x="330925" y="1141573"/>
            <a:ext cx="8316686" cy="5577839"/>
          </a:xfrm>
        </p:spPr>
        <p:txBody>
          <a:bodyPr>
            <a:normAutofit fontScale="25000" lnSpcReduction="20000"/>
          </a:bodyPr>
          <a:lstStyle/>
          <a:p>
            <a:r>
              <a:rPr lang="en-US" sz="7200" dirty="0">
                <a:latin typeface="Times New Roman" panose="02020603050405020304" pitchFamily="18" charset="0"/>
                <a:cs typeface="Times New Roman" panose="02020603050405020304" pitchFamily="18" charset="0"/>
              </a:rPr>
              <a:t>No such thing as an ideal level of gearing</a:t>
            </a:r>
            <a:endParaRPr lang="en-GB" sz="7200" dirty="0">
              <a:latin typeface="Times New Roman" panose="02020603050405020304" pitchFamily="18" charset="0"/>
              <a:cs typeface="Times New Roman" panose="02020603050405020304" pitchFamily="18" charset="0"/>
            </a:endParaRPr>
          </a:p>
          <a:p>
            <a:pPr marL="0" indent="0">
              <a:buNone/>
            </a:pPr>
            <a:endParaRPr lang="en-GB" sz="7200" dirty="0">
              <a:latin typeface="Times New Roman" panose="02020603050405020304" pitchFamily="18" charset="0"/>
              <a:cs typeface="Times New Roman" panose="02020603050405020304" pitchFamily="18" charset="0"/>
            </a:endParaRPr>
          </a:p>
          <a:p>
            <a:pPr lvl="0"/>
            <a:r>
              <a:rPr lang="en-US" sz="7200" dirty="0">
                <a:latin typeface="Times New Roman" panose="02020603050405020304" pitchFamily="18" charset="0"/>
                <a:cs typeface="Times New Roman" panose="02020603050405020304" pitchFamily="18" charset="0"/>
              </a:rPr>
              <a:t>Depends upon the type of business</a:t>
            </a:r>
          </a:p>
          <a:p>
            <a:pPr marL="0" lvl="0" indent="0">
              <a:buNone/>
            </a:pPr>
            <a:endParaRPr lang="en-GB" sz="7200" dirty="0">
              <a:latin typeface="Times New Roman" panose="02020603050405020304" pitchFamily="18" charset="0"/>
              <a:cs typeface="Times New Roman" panose="02020603050405020304" pitchFamily="18" charset="0"/>
            </a:endParaRPr>
          </a:p>
          <a:p>
            <a:pPr lvl="0"/>
            <a:r>
              <a:rPr lang="en-US" sz="7200" dirty="0">
                <a:latin typeface="Times New Roman" panose="02020603050405020304" pitchFamily="18" charset="0"/>
                <a:cs typeface="Times New Roman" panose="02020603050405020304" pitchFamily="18" charset="0"/>
              </a:rPr>
              <a:t>Different types of business will have different levels of business risk. This is usually assessed by the potential variability in a company’s profits from one year to the next</a:t>
            </a:r>
          </a:p>
          <a:p>
            <a:pPr lvl="0"/>
            <a:r>
              <a:rPr lang="en-US" sz="7200" dirty="0">
                <a:latin typeface="Times New Roman" panose="02020603050405020304" pitchFamily="18" charset="0"/>
                <a:cs typeface="Times New Roman" panose="02020603050405020304" pitchFamily="18" charset="0"/>
              </a:rPr>
              <a:t>Different countries with contrasting business cultures and types of capitalism will have different attitudes and tolerances to gearing levels</a:t>
            </a:r>
            <a:endParaRPr lang="en-GB" sz="7200" dirty="0">
              <a:latin typeface="Times New Roman" panose="02020603050405020304" pitchFamily="18" charset="0"/>
              <a:cs typeface="Times New Roman" panose="02020603050405020304" pitchFamily="18" charset="0"/>
            </a:endParaRPr>
          </a:p>
          <a:p>
            <a:pPr marL="0" indent="0">
              <a:buNone/>
            </a:pPr>
            <a:r>
              <a:rPr lang="en-US" sz="7200" dirty="0">
                <a:latin typeface="Times New Roman" panose="02020603050405020304" pitchFamily="18" charset="0"/>
                <a:cs typeface="Times New Roman" panose="02020603050405020304" pitchFamily="18" charset="0"/>
              </a:rPr>
              <a:t> </a:t>
            </a:r>
            <a:endParaRPr lang="en-GB" sz="7200" dirty="0">
              <a:latin typeface="Times New Roman" panose="02020603050405020304" pitchFamily="18" charset="0"/>
              <a:cs typeface="Times New Roman" panose="02020603050405020304" pitchFamily="18" charset="0"/>
            </a:endParaRPr>
          </a:p>
          <a:p>
            <a:pPr marL="0" indent="0">
              <a:buNone/>
            </a:pPr>
            <a:endParaRPr lang="en-GB" sz="7200" dirty="0">
              <a:latin typeface="Times New Roman" panose="02020603050405020304" pitchFamily="18" charset="0"/>
              <a:cs typeface="Times New Roman" panose="02020603050405020304" pitchFamily="18" charset="0"/>
            </a:endParaRPr>
          </a:p>
          <a:p>
            <a:r>
              <a:rPr lang="en-US" sz="7200" dirty="0">
                <a:latin typeface="Times New Roman" panose="02020603050405020304" pitchFamily="18" charset="0"/>
                <a:cs typeface="Times New Roman" panose="02020603050405020304" pitchFamily="18" charset="0"/>
              </a:rPr>
              <a:t>Which do you think has the higher level of business risk?</a:t>
            </a:r>
            <a:endParaRPr lang="en-GB" sz="7200" dirty="0">
              <a:latin typeface="Times New Roman" panose="02020603050405020304" pitchFamily="18" charset="0"/>
              <a:cs typeface="Times New Roman" panose="02020603050405020304" pitchFamily="18" charset="0"/>
            </a:endParaRPr>
          </a:p>
          <a:p>
            <a:pPr marL="0" indent="0">
              <a:buNone/>
            </a:pPr>
            <a:r>
              <a:rPr lang="en-US" sz="7200" b="1" dirty="0">
                <a:latin typeface="Times New Roman" panose="02020603050405020304" pitchFamily="18" charset="0"/>
                <a:cs typeface="Times New Roman" panose="02020603050405020304" pitchFamily="18" charset="0"/>
              </a:rPr>
              <a:t> </a:t>
            </a:r>
            <a:endParaRPr lang="en-GB" sz="7200" dirty="0">
              <a:latin typeface="Times New Roman" panose="02020603050405020304" pitchFamily="18" charset="0"/>
              <a:cs typeface="Times New Roman" panose="02020603050405020304" pitchFamily="18" charset="0"/>
            </a:endParaRPr>
          </a:p>
          <a:p>
            <a:pPr marL="0" lvl="0" indent="0">
              <a:buNone/>
            </a:pPr>
            <a:r>
              <a:rPr lang="en-US" sz="7200" dirty="0">
                <a:latin typeface="Times New Roman" panose="02020603050405020304" pitchFamily="18" charset="0"/>
                <a:cs typeface="Times New Roman" panose="02020603050405020304" pitchFamily="18" charset="0"/>
              </a:rPr>
              <a:t>               A company which makes luxury fashion goods?</a:t>
            </a:r>
            <a:endParaRPr lang="en-GB" sz="7200" dirty="0">
              <a:latin typeface="Times New Roman" panose="02020603050405020304" pitchFamily="18" charset="0"/>
              <a:cs typeface="Times New Roman" panose="02020603050405020304" pitchFamily="18" charset="0"/>
            </a:endParaRPr>
          </a:p>
          <a:p>
            <a:pPr marL="0" indent="0">
              <a:buNone/>
            </a:pPr>
            <a:r>
              <a:rPr lang="en-US" sz="7200" b="1" dirty="0">
                <a:latin typeface="Times New Roman" panose="02020603050405020304" pitchFamily="18" charset="0"/>
                <a:cs typeface="Times New Roman" panose="02020603050405020304" pitchFamily="18" charset="0"/>
              </a:rPr>
              <a:t>                                             OR</a:t>
            </a:r>
            <a:endParaRPr lang="en-GB" sz="7200" dirty="0">
              <a:latin typeface="Times New Roman" panose="02020603050405020304" pitchFamily="18" charset="0"/>
              <a:cs typeface="Times New Roman" panose="02020603050405020304" pitchFamily="18" charset="0"/>
            </a:endParaRPr>
          </a:p>
          <a:p>
            <a:pPr marL="0" lvl="0" indent="0">
              <a:buNone/>
            </a:pPr>
            <a:r>
              <a:rPr lang="en-US" sz="7200" dirty="0">
                <a:latin typeface="Times New Roman" panose="02020603050405020304" pitchFamily="18" charset="0"/>
                <a:cs typeface="Times New Roman" panose="02020603050405020304" pitchFamily="18" charset="0"/>
              </a:rPr>
              <a:t>                        A company which makes bread?</a:t>
            </a:r>
            <a:endParaRPr lang="en-GB" sz="7200" dirty="0">
              <a:latin typeface="Times New Roman" panose="02020603050405020304" pitchFamily="18" charset="0"/>
              <a:cs typeface="Times New Roman" panose="02020603050405020304" pitchFamily="18" charset="0"/>
            </a:endParaRPr>
          </a:p>
          <a:p>
            <a:pPr marL="0" indent="0">
              <a:buNone/>
            </a:pPr>
            <a:r>
              <a:rPr lang="en-US" sz="7400" dirty="0">
                <a:latin typeface="Times New Roman" panose="02020603050405020304" pitchFamily="18" charset="0"/>
                <a:cs typeface="Times New Roman" panose="02020603050405020304" pitchFamily="18" charset="0"/>
              </a:rPr>
              <a:t> </a:t>
            </a:r>
            <a:endParaRPr lang="en-GB" sz="7400" dirty="0">
              <a:latin typeface="Times New Roman" panose="02020603050405020304" pitchFamily="18" charset="0"/>
              <a:cs typeface="Times New Roman" panose="02020603050405020304" pitchFamily="18" charset="0"/>
            </a:endParaRPr>
          </a:p>
          <a:p>
            <a:pPr marL="0" indent="0">
              <a:buNone/>
            </a:pPr>
            <a:r>
              <a:rPr lang="en-US" sz="7400" dirty="0">
                <a:latin typeface="Times New Roman" panose="02020603050405020304" pitchFamily="18" charset="0"/>
                <a:cs typeface="Times New Roman" panose="02020603050405020304" pitchFamily="18" charset="0"/>
              </a:rPr>
              <a:t> </a:t>
            </a:r>
            <a:endParaRPr lang="en-GB" sz="7400" dirty="0">
              <a:latin typeface="Times New Roman" panose="02020603050405020304" pitchFamily="18" charset="0"/>
              <a:cs typeface="Times New Roman" panose="02020603050405020304" pitchFamily="18" charset="0"/>
            </a:endParaRPr>
          </a:p>
          <a:p>
            <a:pPr marL="0" indent="0">
              <a:buNone/>
            </a:pPr>
            <a:br>
              <a:rPr lang="en-US" sz="7400" dirty="0"/>
            </a:br>
            <a:r>
              <a:rPr lang="en-US" sz="7400" dirty="0"/>
              <a:t> </a:t>
            </a:r>
            <a:endParaRPr lang="en-GB" sz="7400" dirty="0"/>
          </a:p>
          <a:p>
            <a:endParaRPr lang="en-GB" dirty="0"/>
          </a:p>
        </p:txBody>
      </p:sp>
      <p:sp>
        <p:nvSpPr>
          <p:cNvPr id="2" name="Slide Number Placeholder 1">
            <a:extLst>
              <a:ext uri="{FF2B5EF4-FFF2-40B4-BE49-F238E27FC236}">
                <a16:creationId xmlns:a16="http://schemas.microsoft.com/office/drawing/2014/main" id="{9C247B50-6E09-4FE3-B9BF-E4F77AFCE375}"/>
              </a:ext>
            </a:extLst>
          </p:cNvPr>
          <p:cNvSpPr>
            <a:spLocks noGrp="1"/>
          </p:cNvSpPr>
          <p:nvPr>
            <p:ph type="sldNum" sz="quarter" idx="12"/>
          </p:nvPr>
        </p:nvSpPr>
        <p:spPr/>
        <p:txBody>
          <a:bodyPr/>
          <a:lstStyle/>
          <a:p>
            <a:fld id="{63A33278-8D2C-46E9-9145-8061F8ED03C5}" type="slidenum">
              <a:rPr lang="en-GB" smtClean="0"/>
              <a:t>22</a:t>
            </a:fld>
            <a:endParaRPr lang="en-GB" dirty="0"/>
          </a:p>
        </p:txBody>
      </p:sp>
    </p:spTree>
    <p:custDataLst>
      <p:tags r:id="rId1"/>
    </p:custDataLst>
    <p:extLst>
      <p:ext uri="{BB962C8B-B14F-4D97-AF65-F5344CB8AC3E}">
        <p14:creationId xmlns:p14="http://schemas.microsoft.com/office/powerpoint/2010/main" val="3959270479"/>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5661B4-F9DD-43C2-9C12-1D83DF16978A}"/>
              </a:ext>
            </a:extLst>
          </p:cNvPr>
          <p:cNvSpPr>
            <a:spLocks noGrp="1"/>
          </p:cNvSpPr>
          <p:nvPr>
            <p:ph type="title"/>
          </p:nvPr>
        </p:nvSpPr>
        <p:spPr>
          <a:xfrm>
            <a:off x="323528" y="-274179"/>
            <a:ext cx="7055380" cy="1400530"/>
          </a:xfrm>
        </p:spPr>
        <p:txBody>
          <a:bodyPr/>
          <a:lstStyle/>
          <a:p>
            <a:pPr algn="ctr"/>
            <a:r>
              <a:rPr lang="en-GB" sz="3600" dirty="0"/>
              <a:t>Gearing ratios</a:t>
            </a:r>
          </a:p>
        </p:txBody>
      </p:sp>
      <p:graphicFrame>
        <p:nvGraphicFramePr>
          <p:cNvPr id="4" name="Content Placeholder 3">
            <a:extLst>
              <a:ext uri="{FF2B5EF4-FFF2-40B4-BE49-F238E27FC236}">
                <a16:creationId xmlns:a16="http://schemas.microsoft.com/office/drawing/2014/main" id="{70DFBED5-E2EB-458A-9A23-CCA08F53EFAA}"/>
              </a:ext>
            </a:extLst>
          </p:cNvPr>
          <p:cNvGraphicFramePr>
            <a:graphicFrameLocks noGrp="1"/>
          </p:cNvGraphicFramePr>
          <p:nvPr>
            <p:ph idx="1"/>
            <p:extLst>
              <p:ext uri="{D42A27DB-BD31-4B8C-83A1-F6EECF244321}">
                <p14:modId xmlns:p14="http://schemas.microsoft.com/office/powerpoint/2010/main" val="2610338323"/>
              </p:ext>
            </p:extLst>
          </p:nvPr>
        </p:nvGraphicFramePr>
        <p:xfrm>
          <a:off x="323289" y="725954"/>
          <a:ext cx="8065135" cy="4909655"/>
        </p:xfrm>
        <a:graphic>
          <a:graphicData uri="http://schemas.openxmlformats.org/drawingml/2006/table">
            <a:tbl>
              <a:tblPr firstRow="1" firstCol="1" bandRow="1">
                <a:tableStyleId>{7DF18680-E054-41AD-8BC1-D1AEF772440D}</a:tableStyleId>
              </a:tblPr>
              <a:tblGrid>
                <a:gridCol w="4032687">
                  <a:extLst>
                    <a:ext uri="{9D8B030D-6E8A-4147-A177-3AD203B41FA5}">
                      <a16:colId xmlns:a16="http://schemas.microsoft.com/office/drawing/2014/main" val="3497542593"/>
                    </a:ext>
                  </a:extLst>
                </a:gridCol>
                <a:gridCol w="2016224">
                  <a:extLst>
                    <a:ext uri="{9D8B030D-6E8A-4147-A177-3AD203B41FA5}">
                      <a16:colId xmlns:a16="http://schemas.microsoft.com/office/drawing/2014/main" val="3089179040"/>
                    </a:ext>
                  </a:extLst>
                </a:gridCol>
                <a:gridCol w="2016224">
                  <a:extLst>
                    <a:ext uri="{9D8B030D-6E8A-4147-A177-3AD203B41FA5}">
                      <a16:colId xmlns:a16="http://schemas.microsoft.com/office/drawing/2014/main" val="2149995517"/>
                    </a:ext>
                  </a:extLst>
                </a:gridCol>
              </a:tblGrid>
              <a:tr h="558564">
                <a:tc>
                  <a:txBody>
                    <a:bodyPr/>
                    <a:lstStyle/>
                    <a:p>
                      <a:pPr algn="l">
                        <a:lnSpc>
                          <a:spcPct val="115000"/>
                        </a:lnSpc>
                        <a:spcAft>
                          <a:spcPts val="0"/>
                        </a:spcAft>
                      </a:pPr>
                      <a:r>
                        <a:rPr lang="en-GB" sz="1800" dirty="0">
                          <a:effectLst/>
                        </a:rPr>
                        <a:t> </a:t>
                      </a:r>
                    </a:p>
                    <a:p>
                      <a:pPr algn="l">
                        <a:lnSpc>
                          <a:spcPct val="115000"/>
                        </a:lnSpc>
                        <a:spcAft>
                          <a:spcPts val="0"/>
                        </a:spcAft>
                      </a:pPr>
                      <a:r>
                        <a:rPr lang="en-GB" sz="1800" dirty="0">
                          <a:effectLst/>
                        </a:rPr>
                        <a:t>GEARING RATIOS</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15000"/>
                        </a:lnSpc>
                        <a:spcAft>
                          <a:spcPts val="0"/>
                        </a:spcAft>
                      </a:pPr>
                      <a:r>
                        <a:rPr lang="en-GB" sz="1800" dirty="0">
                          <a:effectLst/>
                        </a:rPr>
                        <a:t> </a:t>
                      </a:r>
                    </a:p>
                    <a:p>
                      <a:pPr algn="ctr">
                        <a:lnSpc>
                          <a:spcPct val="115000"/>
                        </a:lnSpc>
                        <a:spcAft>
                          <a:spcPts val="0"/>
                        </a:spcAft>
                      </a:pPr>
                      <a:r>
                        <a:rPr lang="en-GB" sz="1800" dirty="0">
                          <a:effectLst/>
                        </a:rPr>
                        <a:t>2019</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15000"/>
                        </a:lnSpc>
                        <a:spcAft>
                          <a:spcPts val="0"/>
                        </a:spcAft>
                      </a:pPr>
                      <a:r>
                        <a:rPr lang="en-GB" sz="1800" dirty="0">
                          <a:effectLst/>
                        </a:rPr>
                        <a:t> </a:t>
                      </a:r>
                    </a:p>
                    <a:p>
                      <a:pPr algn="ctr">
                        <a:lnSpc>
                          <a:spcPct val="115000"/>
                        </a:lnSpc>
                        <a:spcAft>
                          <a:spcPts val="0"/>
                        </a:spcAft>
                      </a:pPr>
                      <a:r>
                        <a:rPr lang="en-GB" sz="1800" dirty="0">
                          <a:effectLst/>
                        </a:rPr>
                        <a:t>2018</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3284897165"/>
                  </a:ext>
                </a:extLst>
              </a:tr>
              <a:tr h="4299102">
                <a:tc>
                  <a:txBody>
                    <a:bodyPr/>
                    <a:lstStyle/>
                    <a:p>
                      <a:pPr algn="l">
                        <a:lnSpc>
                          <a:spcPct val="115000"/>
                        </a:lnSpc>
                        <a:spcAft>
                          <a:spcPts val="0"/>
                        </a:spcAft>
                      </a:pPr>
                      <a:r>
                        <a:rPr lang="en-GB" sz="1800" dirty="0">
                          <a:effectLst/>
                        </a:rPr>
                        <a:t> </a:t>
                      </a:r>
                    </a:p>
                    <a:p>
                      <a:pPr algn="l">
                        <a:lnSpc>
                          <a:spcPct val="115000"/>
                        </a:lnSpc>
                        <a:spcAft>
                          <a:spcPts val="0"/>
                        </a:spcAft>
                      </a:pPr>
                      <a:r>
                        <a:rPr lang="en-GB" sz="1800" u="sng" dirty="0">
                          <a:effectLst/>
                        </a:rPr>
                        <a:t>Debt Capital  x 100</a:t>
                      </a:r>
                      <a:endParaRPr lang="en-GB" sz="1800" dirty="0">
                        <a:effectLst/>
                      </a:endParaRPr>
                    </a:p>
                    <a:p>
                      <a:pPr algn="l">
                        <a:lnSpc>
                          <a:spcPct val="115000"/>
                        </a:lnSpc>
                        <a:spcAft>
                          <a:spcPts val="0"/>
                        </a:spcAft>
                      </a:pPr>
                      <a:r>
                        <a:rPr lang="en-GB" sz="1800" dirty="0">
                          <a:effectLst/>
                        </a:rPr>
                        <a:t>    Total Equity</a:t>
                      </a:r>
                    </a:p>
                    <a:p>
                      <a:pPr algn="l">
                        <a:lnSpc>
                          <a:spcPct val="115000"/>
                        </a:lnSpc>
                        <a:spcAft>
                          <a:spcPts val="0"/>
                        </a:spcAft>
                      </a:pPr>
                      <a:r>
                        <a:rPr lang="en-GB" sz="1800" dirty="0">
                          <a:effectLst/>
                        </a:rPr>
                        <a:t> </a:t>
                      </a:r>
                    </a:p>
                    <a:p>
                      <a:pPr algn="l">
                        <a:lnSpc>
                          <a:spcPct val="115000"/>
                        </a:lnSpc>
                        <a:spcAft>
                          <a:spcPts val="0"/>
                        </a:spcAft>
                      </a:pPr>
                      <a:r>
                        <a:rPr lang="en-GB" sz="1800" dirty="0">
                          <a:effectLst/>
                        </a:rPr>
                        <a:t> </a:t>
                      </a:r>
                    </a:p>
                    <a:p>
                      <a:pPr algn="l">
                        <a:lnSpc>
                          <a:spcPct val="115000"/>
                        </a:lnSpc>
                        <a:spcAft>
                          <a:spcPts val="0"/>
                        </a:spcAft>
                      </a:pPr>
                      <a:r>
                        <a:rPr lang="en-GB" sz="1800" dirty="0">
                          <a:effectLst/>
                        </a:rPr>
                        <a:t> </a:t>
                      </a:r>
                    </a:p>
                    <a:p>
                      <a:pPr algn="l">
                        <a:lnSpc>
                          <a:spcPct val="115000"/>
                        </a:lnSpc>
                        <a:spcAft>
                          <a:spcPts val="0"/>
                        </a:spcAft>
                      </a:pPr>
                      <a:r>
                        <a:rPr lang="en-GB" sz="1800" dirty="0">
                          <a:effectLst/>
                        </a:rPr>
                        <a:t> </a:t>
                      </a:r>
                    </a:p>
                    <a:p>
                      <a:pPr algn="l">
                        <a:lnSpc>
                          <a:spcPct val="115000"/>
                        </a:lnSpc>
                        <a:spcAft>
                          <a:spcPts val="0"/>
                        </a:spcAft>
                      </a:pPr>
                      <a:r>
                        <a:rPr lang="en-GB" sz="1800" u="sng" dirty="0">
                          <a:effectLst/>
                        </a:rPr>
                        <a:t>Debt Capital  x 100</a:t>
                      </a:r>
                      <a:endParaRPr lang="en-GB" sz="1800" dirty="0">
                        <a:effectLst/>
                      </a:endParaRPr>
                    </a:p>
                    <a:p>
                      <a:pPr algn="l">
                        <a:lnSpc>
                          <a:spcPct val="115000"/>
                        </a:lnSpc>
                        <a:spcAft>
                          <a:spcPts val="0"/>
                        </a:spcAft>
                      </a:pPr>
                      <a:r>
                        <a:rPr lang="en-GB" sz="1800" dirty="0">
                          <a:effectLst/>
                        </a:rPr>
                        <a:t>Debt Capital + Total Equity</a:t>
                      </a:r>
                    </a:p>
                    <a:p>
                      <a:pPr algn="l">
                        <a:lnSpc>
                          <a:spcPct val="115000"/>
                        </a:lnSpc>
                        <a:spcAft>
                          <a:spcPts val="0"/>
                        </a:spcAft>
                      </a:pPr>
                      <a:r>
                        <a:rPr lang="en-GB" sz="1800" dirty="0">
                          <a:effectLst/>
                        </a:rPr>
                        <a:t> </a:t>
                      </a:r>
                    </a:p>
                    <a:p>
                      <a:pPr algn="l">
                        <a:lnSpc>
                          <a:spcPct val="115000"/>
                        </a:lnSpc>
                        <a:spcAft>
                          <a:spcPts val="0"/>
                        </a:spcAft>
                      </a:pPr>
                      <a:r>
                        <a:rPr lang="en-GB" sz="1800" dirty="0">
                          <a:effectLst/>
                        </a:rPr>
                        <a:t> </a:t>
                      </a:r>
                    </a:p>
                    <a:p>
                      <a:pPr algn="l">
                        <a:lnSpc>
                          <a:spcPct val="115000"/>
                        </a:lnSpc>
                        <a:spcAft>
                          <a:spcPts val="0"/>
                        </a:spcAft>
                      </a:pPr>
                      <a:r>
                        <a:rPr lang="en-GB" sz="1800" dirty="0">
                          <a:effectLst/>
                        </a:rPr>
                        <a:t> </a:t>
                      </a:r>
                    </a:p>
                    <a:p>
                      <a:pPr algn="l">
                        <a:lnSpc>
                          <a:spcPct val="115000"/>
                        </a:lnSpc>
                        <a:spcAft>
                          <a:spcPts val="0"/>
                        </a:spcAft>
                      </a:pPr>
                      <a:r>
                        <a:rPr lang="en-GB" sz="1800" dirty="0">
                          <a:effectLst/>
                        </a:rPr>
                        <a:t>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l">
                        <a:lnSpc>
                          <a:spcPct val="115000"/>
                        </a:lnSpc>
                        <a:spcAft>
                          <a:spcPts val="0"/>
                        </a:spcAft>
                      </a:pPr>
                      <a:r>
                        <a:rPr lang="en-GB" sz="1800" dirty="0">
                          <a:effectLst/>
                        </a:rPr>
                        <a:t>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l">
                        <a:lnSpc>
                          <a:spcPct val="115000"/>
                        </a:lnSpc>
                        <a:spcAft>
                          <a:spcPts val="0"/>
                        </a:spcAft>
                      </a:pPr>
                      <a:r>
                        <a:rPr lang="en-GB" sz="1800" dirty="0">
                          <a:effectLst/>
                        </a:rPr>
                        <a:t>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374932353"/>
                  </a:ext>
                </a:extLst>
              </a:tr>
            </a:tbl>
          </a:graphicData>
        </a:graphic>
      </p:graphicFrame>
      <p:sp>
        <p:nvSpPr>
          <p:cNvPr id="9" name="Slide Number Placeholder 8">
            <a:extLst>
              <a:ext uri="{FF2B5EF4-FFF2-40B4-BE49-F238E27FC236}">
                <a16:creationId xmlns:a16="http://schemas.microsoft.com/office/drawing/2014/main" id="{4622E9E2-9D4F-4D78-AD5C-FB778AB28730}"/>
              </a:ext>
            </a:extLst>
          </p:cNvPr>
          <p:cNvSpPr>
            <a:spLocks noGrp="1"/>
          </p:cNvSpPr>
          <p:nvPr>
            <p:ph type="sldNum" sz="quarter" idx="12"/>
          </p:nvPr>
        </p:nvSpPr>
        <p:spPr/>
        <p:txBody>
          <a:bodyPr/>
          <a:lstStyle/>
          <a:p>
            <a:fld id="{63A33278-8D2C-46E9-9145-8061F8ED03C5}" type="slidenum">
              <a:rPr lang="en-GB" smtClean="0"/>
              <a:t>23</a:t>
            </a:fld>
            <a:endParaRPr lang="en-GB" dirty="0"/>
          </a:p>
        </p:txBody>
      </p:sp>
      <p:sp>
        <p:nvSpPr>
          <p:cNvPr id="3" name="TextBox 2">
            <a:extLst>
              <a:ext uri="{FF2B5EF4-FFF2-40B4-BE49-F238E27FC236}">
                <a16:creationId xmlns:a16="http://schemas.microsoft.com/office/drawing/2014/main" id="{8715CED1-0684-4F53-876B-A109E63CCB3A}"/>
              </a:ext>
            </a:extLst>
          </p:cNvPr>
          <p:cNvSpPr txBox="1"/>
          <p:nvPr/>
        </p:nvSpPr>
        <p:spPr>
          <a:xfrm>
            <a:off x="4387442" y="1954635"/>
            <a:ext cx="1359017" cy="1073791"/>
          </a:xfrm>
          <a:prstGeom prst="rect">
            <a:avLst/>
          </a:prstGeom>
          <a:noFill/>
        </p:spPr>
        <p:txBody>
          <a:bodyPr wrap="square" rtlCol="0">
            <a:spAutoFit/>
          </a:bodyPr>
          <a:lstStyle/>
          <a:p>
            <a:endParaRPr lang="en-GB" dirty="0"/>
          </a:p>
        </p:txBody>
      </p:sp>
      <p:sp>
        <p:nvSpPr>
          <p:cNvPr id="7" name="TextBox 6">
            <a:extLst>
              <a:ext uri="{FF2B5EF4-FFF2-40B4-BE49-F238E27FC236}">
                <a16:creationId xmlns:a16="http://schemas.microsoft.com/office/drawing/2014/main" id="{8FE7513C-F0D6-4503-9109-3C2769E8ECD8}"/>
              </a:ext>
            </a:extLst>
          </p:cNvPr>
          <p:cNvSpPr txBox="1"/>
          <p:nvPr/>
        </p:nvSpPr>
        <p:spPr>
          <a:xfrm>
            <a:off x="3459664" y="4333729"/>
            <a:ext cx="2209046" cy="369332"/>
          </a:xfrm>
          <a:prstGeom prst="rect">
            <a:avLst/>
          </a:prstGeom>
          <a:noFill/>
        </p:spPr>
        <p:txBody>
          <a:bodyPr wrap="square" rtlCol="0">
            <a:spAutoFit/>
          </a:bodyPr>
          <a:lstStyle/>
          <a:p>
            <a:r>
              <a:rPr lang="en-GB" u="sng" dirty="0">
                <a:solidFill>
                  <a:schemeClr val="bg2"/>
                </a:solidFill>
              </a:rPr>
              <a:t>   </a:t>
            </a:r>
            <a:endParaRPr lang="en-GB" dirty="0">
              <a:solidFill>
                <a:schemeClr val="bg2"/>
              </a:solidFill>
            </a:endParaRPr>
          </a:p>
        </p:txBody>
      </p:sp>
      <p:sp>
        <p:nvSpPr>
          <p:cNvPr id="8" name="TextBox 7">
            <a:extLst>
              <a:ext uri="{FF2B5EF4-FFF2-40B4-BE49-F238E27FC236}">
                <a16:creationId xmlns:a16="http://schemas.microsoft.com/office/drawing/2014/main" id="{FE35EBD8-8372-409E-8A39-969E3B913CA6}"/>
              </a:ext>
            </a:extLst>
          </p:cNvPr>
          <p:cNvSpPr txBox="1"/>
          <p:nvPr/>
        </p:nvSpPr>
        <p:spPr>
          <a:xfrm>
            <a:off x="5808137" y="4333729"/>
            <a:ext cx="2447680" cy="369332"/>
          </a:xfrm>
          <a:prstGeom prst="rect">
            <a:avLst/>
          </a:prstGeom>
          <a:noFill/>
        </p:spPr>
        <p:txBody>
          <a:bodyPr wrap="square" rtlCol="0">
            <a:spAutoFit/>
          </a:bodyPr>
          <a:lstStyle/>
          <a:p>
            <a:r>
              <a:rPr lang="en-GB" u="sng" dirty="0">
                <a:solidFill>
                  <a:schemeClr val="bg2"/>
                </a:solidFill>
              </a:rPr>
              <a:t>  </a:t>
            </a:r>
            <a:endParaRPr lang="en-GB" dirty="0">
              <a:solidFill>
                <a:schemeClr val="bg2"/>
              </a:solidFill>
            </a:endParaRPr>
          </a:p>
        </p:txBody>
      </p:sp>
      <p:sp>
        <p:nvSpPr>
          <p:cNvPr id="13" name="TextBox 12">
            <a:extLst>
              <a:ext uri="{FF2B5EF4-FFF2-40B4-BE49-F238E27FC236}">
                <a16:creationId xmlns:a16="http://schemas.microsoft.com/office/drawing/2014/main" id="{57257F27-E288-4DE8-9E66-E2549683E0C0}"/>
              </a:ext>
            </a:extLst>
          </p:cNvPr>
          <p:cNvSpPr txBox="1"/>
          <p:nvPr/>
        </p:nvSpPr>
        <p:spPr>
          <a:xfrm>
            <a:off x="5873908" y="4902245"/>
            <a:ext cx="2447680" cy="369332"/>
          </a:xfrm>
          <a:prstGeom prst="rect">
            <a:avLst/>
          </a:prstGeom>
          <a:noFill/>
        </p:spPr>
        <p:txBody>
          <a:bodyPr wrap="square" rtlCol="0">
            <a:spAutoFit/>
          </a:bodyPr>
          <a:lstStyle/>
          <a:p>
            <a:r>
              <a:rPr lang="en-GB" u="sng" dirty="0">
                <a:solidFill>
                  <a:schemeClr val="bg2"/>
                </a:solidFill>
              </a:rPr>
              <a:t>  </a:t>
            </a:r>
            <a:endParaRPr lang="en-GB" dirty="0">
              <a:solidFill>
                <a:schemeClr val="bg2"/>
              </a:solidFill>
            </a:endParaRPr>
          </a:p>
        </p:txBody>
      </p:sp>
    </p:spTree>
    <p:custDataLst>
      <p:tags r:id="rId1"/>
    </p:custDataLst>
    <p:extLst>
      <p:ext uri="{BB962C8B-B14F-4D97-AF65-F5344CB8AC3E}">
        <p14:creationId xmlns:p14="http://schemas.microsoft.com/office/powerpoint/2010/main" val="203890782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8"/>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P spid="8" grpId="0"/>
      <p:bldP spid="13" grpId="0"/>
    </p:bld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DD5DDE-948F-4C8E-A459-D098C304B739}"/>
              </a:ext>
            </a:extLst>
          </p:cNvPr>
          <p:cNvSpPr>
            <a:spLocks noGrp="1"/>
          </p:cNvSpPr>
          <p:nvPr>
            <p:ph type="title"/>
          </p:nvPr>
        </p:nvSpPr>
        <p:spPr>
          <a:xfrm>
            <a:off x="900996" y="18613"/>
            <a:ext cx="7055380" cy="1400530"/>
          </a:xfrm>
        </p:spPr>
        <p:txBody>
          <a:bodyPr/>
          <a:lstStyle/>
          <a:p>
            <a:pPr algn="ctr"/>
            <a:r>
              <a:rPr lang="en-GB" sz="3600" dirty="0"/>
              <a:t>Capital structure – interest cover</a:t>
            </a:r>
          </a:p>
        </p:txBody>
      </p:sp>
      <p:graphicFrame>
        <p:nvGraphicFramePr>
          <p:cNvPr id="4" name="Content Placeholder 3">
            <a:extLst>
              <a:ext uri="{FF2B5EF4-FFF2-40B4-BE49-F238E27FC236}">
                <a16:creationId xmlns:a16="http://schemas.microsoft.com/office/drawing/2014/main" id="{72280680-0570-41FB-BA83-1125FD3FA3E4}"/>
              </a:ext>
            </a:extLst>
          </p:cNvPr>
          <p:cNvGraphicFramePr>
            <a:graphicFrameLocks noGrp="1"/>
          </p:cNvGraphicFramePr>
          <p:nvPr>
            <p:ph idx="1"/>
            <p:extLst>
              <p:ext uri="{D42A27DB-BD31-4B8C-83A1-F6EECF244321}">
                <p14:modId xmlns:p14="http://schemas.microsoft.com/office/powerpoint/2010/main" val="251469436"/>
              </p:ext>
            </p:extLst>
          </p:nvPr>
        </p:nvGraphicFramePr>
        <p:xfrm>
          <a:off x="539552" y="1124745"/>
          <a:ext cx="7848873" cy="4444493"/>
        </p:xfrm>
        <a:graphic>
          <a:graphicData uri="http://schemas.openxmlformats.org/drawingml/2006/table">
            <a:tbl>
              <a:tblPr firstRow="1" firstCol="1" bandRow="1">
                <a:tableStyleId>{7DF18680-E054-41AD-8BC1-D1AEF772440D}</a:tableStyleId>
              </a:tblPr>
              <a:tblGrid>
                <a:gridCol w="4344963">
                  <a:extLst>
                    <a:ext uri="{9D8B030D-6E8A-4147-A177-3AD203B41FA5}">
                      <a16:colId xmlns:a16="http://schemas.microsoft.com/office/drawing/2014/main" val="2489591911"/>
                    </a:ext>
                  </a:extLst>
                </a:gridCol>
                <a:gridCol w="1751955">
                  <a:extLst>
                    <a:ext uri="{9D8B030D-6E8A-4147-A177-3AD203B41FA5}">
                      <a16:colId xmlns:a16="http://schemas.microsoft.com/office/drawing/2014/main" val="1931354428"/>
                    </a:ext>
                  </a:extLst>
                </a:gridCol>
                <a:gridCol w="1751955">
                  <a:extLst>
                    <a:ext uri="{9D8B030D-6E8A-4147-A177-3AD203B41FA5}">
                      <a16:colId xmlns:a16="http://schemas.microsoft.com/office/drawing/2014/main" val="1837188196"/>
                    </a:ext>
                  </a:extLst>
                </a:gridCol>
              </a:tblGrid>
              <a:tr h="504551">
                <a:tc>
                  <a:txBody>
                    <a:bodyPr/>
                    <a:lstStyle/>
                    <a:p>
                      <a:pPr algn="l">
                        <a:lnSpc>
                          <a:spcPct val="115000"/>
                        </a:lnSpc>
                        <a:spcAft>
                          <a:spcPts val="0"/>
                        </a:spcAft>
                      </a:pPr>
                      <a:r>
                        <a:rPr lang="en-GB" sz="1600" dirty="0">
                          <a:effectLst/>
                        </a:rPr>
                        <a:t> </a:t>
                      </a:r>
                    </a:p>
                    <a:p>
                      <a:pPr algn="l">
                        <a:lnSpc>
                          <a:spcPct val="115000"/>
                        </a:lnSpc>
                        <a:spcAft>
                          <a:spcPts val="0"/>
                        </a:spcAft>
                      </a:pPr>
                      <a:r>
                        <a:rPr lang="en-GB" sz="1600" dirty="0">
                          <a:effectLst/>
                        </a:rPr>
                        <a:t>INTEREST COVER</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15000"/>
                        </a:lnSpc>
                        <a:spcAft>
                          <a:spcPts val="0"/>
                        </a:spcAft>
                      </a:pPr>
                      <a:r>
                        <a:rPr lang="en-GB" sz="1600" dirty="0">
                          <a:effectLst/>
                        </a:rPr>
                        <a:t> </a:t>
                      </a:r>
                    </a:p>
                    <a:p>
                      <a:pPr algn="ctr">
                        <a:lnSpc>
                          <a:spcPct val="115000"/>
                        </a:lnSpc>
                        <a:spcAft>
                          <a:spcPts val="0"/>
                        </a:spcAft>
                      </a:pPr>
                      <a:r>
                        <a:rPr lang="en-GB" sz="1600" dirty="0">
                          <a:effectLst/>
                        </a:rPr>
                        <a:t>2019</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15000"/>
                        </a:lnSpc>
                        <a:spcAft>
                          <a:spcPts val="0"/>
                        </a:spcAft>
                      </a:pPr>
                      <a:r>
                        <a:rPr lang="en-GB" sz="1600" dirty="0">
                          <a:effectLst/>
                        </a:rPr>
                        <a:t> </a:t>
                      </a:r>
                    </a:p>
                    <a:p>
                      <a:pPr algn="ctr">
                        <a:lnSpc>
                          <a:spcPct val="115000"/>
                        </a:lnSpc>
                        <a:spcAft>
                          <a:spcPts val="0"/>
                        </a:spcAft>
                      </a:pPr>
                      <a:r>
                        <a:rPr lang="en-GB" sz="1600" dirty="0">
                          <a:effectLst/>
                        </a:rPr>
                        <a:t>2018</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2116391505"/>
                  </a:ext>
                </a:extLst>
              </a:tr>
              <a:tr h="3887936">
                <a:tc>
                  <a:txBody>
                    <a:bodyPr/>
                    <a:lstStyle/>
                    <a:p>
                      <a:pPr algn="l">
                        <a:lnSpc>
                          <a:spcPct val="115000"/>
                        </a:lnSpc>
                        <a:spcAft>
                          <a:spcPts val="0"/>
                        </a:spcAft>
                      </a:pPr>
                      <a:r>
                        <a:rPr lang="en-GB" sz="1600" dirty="0">
                          <a:effectLst/>
                        </a:rPr>
                        <a:t> </a:t>
                      </a:r>
                    </a:p>
                    <a:p>
                      <a:pPr algn="l">
                        <a:lnSpc>
                          <a:spcPct val="115000"/>
                        </a:lnSpc>
                        <a:spcAft>
                          <a:spcPts val="0"/>
                        </a:spcAft>
                      </a:pPr>
                      <a:r>
                        <a:rPr lang="en-GB" sz="1600" u="sng" dirty="0">
                          <a:effectLst/>
                        </a:rPr>
                        <a:t>Profit before interest and tax</a:t>
                      </a:r>
                      <a:endParaRPr lang="en-GB" sz="1600" dirty="0">
                        <a:effectLst/>
                      </a:endParaRPr>
                    </a:p>
                    <a:p>
                      <a:pPr algn="l">
                        <a:lnSpc>
                          <a:spcPct val="115000"/>
                        </a:lnSpc>
                        <a:spcAft>
                          <a:spcPts val="0"/>
                        </a:spcAft>
                      </a:pPr>
                      <a:r>
                        <a:rPr lang="en-GB" sz="1600" dirty="0">
                          <a:effectLst/>
                        </a:rPr>
                        <a:t>Interest (Finance costs)</a:t>
                      </a:r>
                    </a:p>
                    <a:p>
                      <a:pPr algn="l">
                        <a:lnSpc>
                          <a:spcPct val="115000"/>
                        </a:lnSpc>
                        <a:spcAft>
                          <a:spcPts val="0"/>
                        </a:spcAft>
                      </a:pPr>
                      <a:r>
                        <a:rPr lang="en-GB" sz="1600" dirty="0">
                          <a:effectLst/>
                        </a:rPr>
                        <a:t> </a:t>
                      </a:r>
                    </a:p>
                    <a:p>
                      <a:pPr algn="l">
                        <a:lnSpc>
                          <a:spcPct val="115000"/>
                        </a:lnSpc>
                        <a:spcAft>
                          <a:spcPts val="0"/>
                        </a:spcAft>
                      </a:pPr>
                      <a:r>
                        <a:rPr lang="en-GB" sz="1600" dirty="0">
                          <a:effectLst/>
                        </a:rPr>
                        <a:t>This ratio indicates how far the interest paid is covered by the profits generated by the company.</a:t>
                      </a:r>
                    </a:p>
                    <a:p>
                      <a:pPr algn="l">
                        <a:lnSpc>
                          <a:spcPct val="115000"/>
                        </a:lnSpc>
                        <a:spcAft>
                          <a:spcPts val="0"/>
                        </a:spcAft>
                      </a:pPr>
                      <a:r>
                        <a:rPr lang="en-GB" sz="1600" dirty="0">
                          <a:effectLst/>
                        </a:rPr>
                        <a:t>A high interest cover means that the business is easily able to meet its interest obligations from its profits.</a:t>
                      </a:r>
                    </a:p>
                    <a:p>
                      <a:pPr algn="l">
                        <a:lnSpc>
                          <a:spcPct val="115000"/>
                        </a:lnSpc>
                        <a:spcAft>
                          <a:spcPts val="0"/>
                        </a:spcAft>
                      </a:pPr>
                      <a:r>
                        <a:rPr lang="en-GB" sz="1600" dirty="0">
                          <a:effectLst/>
                        </a:rPr>
                        <a:t> </a:t>
                      </a:r>
                    </a:p>
                    <a:p>
                      <a:pPr algn="l">
                        <a:lnSpc>
                          <a:spcPct val="115000"/>
                        </a:lnSpc>
                        <a:spcAft>
                          <a:spcPts val="0"/>
                        </a:spcAft>
                      </a:pPr>
                      <a:r>
                        <a:rPr lang="en-GB" sz="1600" dirty="0">
                          <a:effectLst/>
                        </a:rPr>
                        <a:t> </a:t>
                      </a:r>
                    </a:p>
                    <a:p>
                      <a:pPr algn="l">
                        <a:lnSpc>
                          <a:spcPct val="115000"/>
                        </a:lnSpc>
                        <a:spcAft>
                          <a:spcPts val="0"/>
                        </a:spcAft>
                      </a:pPr>
                      <a:endParaRPr lang="en-GB" sz="1600" dirty="0">
                        <a:effectLst/>
                      </a:endParaRPr>
                    </a:p>
                    <a:p>
                      <a:pPr algn="l">
                        <a:lnSpc>
                          <a:spcPct val="115000"/>
                        </a:lnSpc>
                        <a:spcAft>
                          <a:spcPts val="0"/>
                        </a:spcAft>
                      </a:pPr>
                      <a:endParaRPr lang="en-GB" sz="1600" dirty="0">
                        <a:effectLst/>
                      </a:endParaRPr>
                    </a:p>
                  </a:txBody>
                  <a:tcPr marL="68580" marR="68580" marT="0" marB="0"/>
                </a:tc>
                <a:tc>
                  <a:txBody>
                    <a:bodyPr/>
                    <a:lstStyle/>
                    <a:p>
                      <a:pPr algn="l">
                        <a:lnSpc>
                          <a:spcPct val="115000"/>
                        </a:lnSpc>
                        <a:spcAft>
                          <a:spcPts val="0"/>
                        </a:spcAft>
                      </a:pPr>
                      <a:r>
                        <a:rPr lang="en-GB" sz="1600" dirty="0">
                          <a:effectLst/>
                        </a:rPr>
                        <a:t> </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l">
                        <a:lnSpc>
                          <a:spcPct val="115000"/>
                        </a:lnSpc>
                        <a:spcAft>
                          <a:spcPts val="0"/>
                        </a:spcAft>
                      </a:pPr>
                      <a:r>
                        <a:rPr lang="en-GB" sz="1600" dirty="0">
                          <a:effectLst/>
                        </a:rPr>
                        <a:t> </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1846287666"/>
                  </a:ext>
                </a:extLst>
              </a:tr>
            </a:tbl>
          </a:graphicData>
        </a:graphic>
      </p:graphicFrame>
      <p:sp>
        <p:nvSpPr>
          <p:cNvPr id="7" name="Slide Number Placeholder 6">
            <a:extLst>
              <a:ext uri="{FF2B5EF4-FFF2-40B4-BE49-F238E27FC236}">
                <a16:creationId xmlns:a16="http://schemas.microsoft.com/office/drawing/2014/main" id="{1987847D-F5D5-4C75-B94C-0CAA679F6D78}"/>
              </a:ext>
            </a:extLst>
          </p:cNvPr>
          <p:cNvSpPr>
            <a:spLocks noGrp="1"/>
          </p:cNvSpPr>
          <p:nvPr>
            <p:ph type="sldNum" sz="quarter" idx="12"/>
          </p:nvPr>
        </p:nvSpPr>
        <p:spPr/>
        <p:txBody>
          <a:bodyPr/>
          <a:lstStyle/>
          <a:p>
            <a:fld id="{63A33278-8D2C-46E9-9145-8061F8ED03C5}" type="slidenum">
              <a:rPr lang="en-GB" smtClean="0"/>
              <a:t>24</a:t>
            </a:fld>
            <a:endParaRPr lang="en-GB" dirty="0"/>
          </a:p>
        </p:txBody>
      </p:sp>
    </p:spTree>
    <p:custDataLst>
      <p:tags r:id="rId1"/>
    </p:custDataLst>
    <p:extLst>
      <p:ext uri="{BB962C8B-B14F-4D97-AF65-F5344CB8AC3E}">
        <p14:creationId xmlns:p14="http://schemas.microsoft.com/office/powerpoint/2010/main" val="1296307683"/>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DBF513-BE46-4075-B29D-DFCE222C56A5}"/>
              </a:ext>
            </a:extLst>
          </p:cNvPr>
          <p:cNvSpPr>
            <a:spLocks noGrp="1"/>
          </p:cNvSpPr>
          <p:nvPr>
            <p:ph type="title"/>
          </p:nvPr>
        </p:nvSpPr>
        <p:spPr>
          <a:xfrm>
            <a:off x="293121" y="-106564"/>
            <a:ext cx="8095303" cy="1400530"/>
          </a:xfrm>
        </p:spPr>
        <p:txBody>
          <a:bodyPr>
            <a:normAutofit/>
          </a:bodyPr>
          <a:lstStyle/>
          <a:p>
            <a:pPr algn="ctr"/>
            <a:r>
              <a:rPr lang="en-GB" sz="3200" dirty="0"/>
              <a:t>Investment ratios – Earnings Per Share (EPS)</a:t>
            </a:r>
          </a:p>
        </p:txBody>
      </p:sp>
      <p:graphicFrame>
        <p:nvGraphicFramePr>
          <p:cNvPr id="4" name="Content Placeholder 3">
            <a:extLst>
              <a:ext uri="{FF2B5EF4-FFF2-40B4-BE49-F238E27FC236}">
                <a16:creationId xmlns:a16="http://schemas.microsoft.com/office/drawing/2014/main" id="{1EC8A80D-C12A-4C5D-AE44-9CBBE6CD8F4B}"/>
              </a:ext>
            </a:extLst>
          </p:cNvPr>
          <p:cNvGraphicFramePr>
            <a:graphicFrameLocks noGrp="1"/>
          </p:cNvGraphicFramePr>
          <p:nvPr>
            <p:ph idx="1"/>
            <p:extLst>
              <p:ext uri="{D42A27DB-BD31-4B8C-83A1-F6EECF244321}">
                <p14:modId xmlns:p14="http://schemas.microsoft.com/office/powerpoint/2010/main" val="1019313479"/>
              </p:ext>
            </p:extLst>
          </p:nvPr>
        </p:nvGraphicFramePr>
        <p:xfrm>
          <a:off x="179512" y="923353"/>
          <a:ext cx="8784978" cy="4730878"/>
        </p:xfrm>
        <a:graphic>
          <a:graphicData uri="http://schemas.openxmlformats.org/drawingml/2006/table">
            <a:tbl>
              <a:tblPr firstRow="1" firstCol="1" bandRow="1">
                <a:tableStyleId>{7DF18680-E054-41AD-8BC1-D1AEF772440D}</a:tableStyleId>
              </a:tblPr>
              <a:tblGrid>
                <a:gridCol w="4464496">
                  <a:extLst>
                    <a:ext uri="{9D8B030D-6E8A-4147-A177-3AD203B41FA5}">
                      <a16:colId xmlns:a16="http://schemas.microsoft.com/office/drawing/2014/main" val="120673393"/>
                    </a:ext>
                  </a:extLst>
                </a:gridCol>
                <a:gridCol w="2160241">
                  <a:extLst>
                    <a:ext uri="{9D8B030D-6E8A-4147-A177-3AD203B41FA5}">
                      <a16:colId xmlns:a16="http://schemas.microsoft.com/office/drawing/2014/main" val="626248864"/>
                    </a:ext>
                  </a:extLst>
                </a:gridCol>
                <a:gridCol w="2160241">
                  <a:extLst>
                    <a:ext uri="{9D8B030D-6E8A-4147-A177-3AD203B41FA5}">
                      <a16:colId xmlns:a16="http://schemas.microsoft.com/office/drawing/2014/main" val="2390084094"/>
                    </a:ext>
                  </a:extLst>
                </a:gridCol>
              </a:tblGrid>
              <a:tr h="500819">
                <a:tc>
                  <a:txBody>
                    <a:bodyPr/>
                    <a:lstStyle/>
                    <a:p>
                      <a:pPr algn="l">
                        <a:lnSpc>
                          <a:spcPct val="115000"/>
                        </a:lnSpc>
                        <a:spcAft>
                          <a:spcPts val="0"/>
                        </a:spcAft>
                      </a:pPr>
                      <a:r>
                        <a:rPr lang="en-GB" sz="1600" dirty="0">
                          <a:effectLst/>
                        </a:rPr>
                        <a:t> </a:t>
                      </a:r>
                    </a:p>
                    <a:p>
                      <a:pPr algn="l">
                        <a:lnSpc>
                          <a:spcPct val="115000"/>
                        </a:lnSpc>
                        <a:spcAft>
                          <a:spcPts val="0"/>
                        </a:spcAft>
                      </a:pPr>
                      <a:r>
                        <a:rPr lang="en-GB" sz="1600" dirty="0">
                          <a:effectLst/>
                        </a:rPr>
                        <a:t>EARNINGS PER SHARE [EPS]</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15000"/>
                        </a:lnSpc>
                        <a:spcAft>
                          <a:spcPts val="0"/>
                        </a:spcAft>
                      </a:pPr>
                      <a:r>
                        <a:rPr lang="en-GB" sz="1600" dirty="0">
                          <a:effectLst/>
                        </a:rPr>
                        <a:t> </a:t>
                      </a:r>
                    </a:p>
                    <a:p>
                      <a:pPr algn="ctr">
                        <a:lnSpc>
                          <a:spcPct val="115000"/>
                        </a:lnSpc>
                        <a:spcAft>
                          <a:spcPts val="0"/>
                        </a:spcAft>
                      </a:pPr>
                      <a:r>
                        <a:rPr lang="en-GB" sz="1600" dirty="0">
                          <a:effectLst/>
                        </a:rPr>
                        <a:t>2019</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15000"/>
                        </a:lnSpc>
                        <a:spcAft>
                          <a:spcPts val="0"/>
                        </a:spcAft>
                      </a:pPr>
                      <a:r>
                        <a:rPr lang="en-GB" sz="1600" dirty="0">
                          <a:effectLst/>
                        </a:rPr>
                        <a:t> </a:t>
                      </a:r>
                    </a:p>
                    <a:p>
                      <a:pPr algn="ctr">
                        <a:lnSpc>
                          <a:spcPct val="115000"/>
                        </a:lnSpc>
                        <a:spcAft>
                          <a:spcPts val="0"/>
                        </a:spcAft>
                      </a:pPr>
                      <a:r>
                        <a:rPr lang="en-GB" sz="1600" dirty="0">
                          <a:effectLst/>
                        </a:rPr>
                        <a:t>2018</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993154780"/>
                  </a:ext>
                </a:extLst>
              </a:tr>
              <a:tr h="3850049">
                <a:tc>
                  <a:txBody>
                    <a:bodyPr/>
                    <a:lstStyle/>
                    <a:p>
                      <a:pPr algn="l">
                        <a:lnSpc>
                          <a:spcPct val="115000"/>
                        </a:lnSpc>
                        <a:spcAft>
                          <a:spcPts val="0"/>
                        </a:spcAft>
                      </a:pPr>
                      <a:r>
                        <a:rPr lang="en-GB" sz="1600" dirty="0">
                          <a:effectLst/>
                        </a:rPr>
                        <a:t> </a:t>
                      </a:r>
                    </a:p>
                    <a:p>
                      <a:pPr algn="l">
                        <a:lnSpc>
                          <a:spcPct val="115000"/>
                        </a:lnSpc>
                        <a:spcAft>
                          <a:spcPts val="0"/>
                        </a:spcAft>
                      </a:pPr>
                      <a:r>
                        <a:rPr lang="en-GB" sz="1600" u="sng" dirty="0">
                          <a:effectLst/>
                        </a:rPr>
                        <a:t>Profit after tax  x 100</a:t>
                      </a:r>
                      <a:endParaRPr lang="en-GB" sz="1600" dirty="0">
                        <a:effectLst/>
                      </a:endParaRPr>
                    </a:p>
                    <a:p>
                      <a:pPr algn="l">
                        <a:lnSpc>
                          <a:spcPct val="115000"/>
                        </a:lnSpc>
                        <a:spcAft>
                          <a:spcPts val="0"/>
                        </a:spcAft>
                      </a:pPr>
                      <a:r>
                        <a:rPr lang="en-GB" sz="1600" dirty="0">
                          <a:effectLst/>
                        </a:rPr>
                        <a:t>Number of ordinary shares in issue</a:t>
                      </a:r>
                    </a:p>
                    <a:p>
                      <a:pPr algn="l">
                        <a:lnSpc>
                          <a:spcPct val="115000"/>
                        </a:lnSpc>
                        <a:spcAft>
                          <a:spcPts val="0"/>
                        </a:spcAft>
                      </a:pPr>
                      <a:r>
                        <a:rPr lang="en-GB" sz="1600" dirty="0">
                          <a:effectLst/>
                        </a:rPr>
                        <a:t> </a:t>
                      </a:r>
                    </a:p>
                    <a:p>
                      <a:pPr algn="l">
                        <a:lnSpc>
                          <a:spcPct val="115000"/>
                        </a:lnSpc>
                        <a:spcAft>
                          <a:spcPts val="0"/>
                        </a:spcAft>
                      </a:pPr>
                      <a:r>
                        <a:rPr lang="en-GB" sz="1600" dirty="0">
                          <a:effectLst/>
                        </a:rPr>
                        <a:t>The EPS is the amount of profit on ordinary activities, after tax and all other charges, that has been earned for each ordinary share.</a:t>
                      </a:r>
                    </a:p>
                    <a:p>
                      <a:pPr algn="l">
                        <a:lnSpc>
                          <a:spcPct val="115000"/>
                        </a:lnSpc>
                        <a:spcAft>
                          <a:spcPts val="0"/>
                        </a:spcAft>
                      </a:pPr>
                      <a:r>
                        <a:rPr lang="en-GB" sz="1600" dirty="0">
                          <a:effectLst/>
                        </a:rPr>
                        <a:t> </a:t>
                      </a:r>
                    </a:p>
                    <a:p>
                      <a:pPr algn="l">
                        <a:lnSpc>
                          <a:spcPct val="115000"/>
                        </a:lnSpc>
                        <a:spcAft>
                          <a:spcPts val="0"/>
                        </a:spcAft>
                      </a:pPr>
                      <a:r>
                        <a:rPr lang="en-GB" sz="1600" dirty="0">
                          <a:effectLst/>
                        </a:rPr>
                        <a:t>An increasing EPS figure would be seen as a sign that the company’s performance is improving as the earnings attributable to the holder of a single share would be increasing.</a:t>
                      </a:r>
                    </a:p>
                    <a:p>
                      <a:pPr algn="l">
                        <a:lnSpc>
                          <a:spcPct val="115000"/>
                        </a:lnSpc>
                        <a:spcAft>
                          <a:spcPts val="0"/>
                        </a:spcAft>
                      </a:pPr>
                      <a:r>
                        <a:rPr lang="en-GB" sz="1600" dirty="0">
                          <a:effectLst/>
                        </a:rPr>
                        <a:t> </a:t>
                      </a:r>
                    </a:p>
                    <a:p>
                      <a:pPr algn="l">
                        <a:lnSpc>
                          <a:spcPct val="115000"/>
                        </a:lnSpc>
                        <a:spcAft>
                          <a:spcPts val="0"/>
                        </a:spcAft>
                      </a:pPr>
                      <a:r>
                        <a:rPr lang="en-GB" sz="1600" dirty="0">
                          <a:effectLst/>
                        </a:rPr>
                        <a:t> </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l">
                        <a:lnSpc>
                          <a:spcPct val="115000"/>
                        </a:lnSpc>
                        <a:spcAft>
                          <a:spcPts val="0"/>
                        </a:spcAft>
                      </a:pPr>
                      <a:r>
                        <a:rPr lang="en-GB" sz="1600" dirty="0">
                          <a:effectLst/>
                        </a:rPr>
                        <a:t> </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l">
                        <a:lnSpc>
                          <a:spcPct val="115000"/>
                        </a:lnSpc>
                        <a:spcAft>
                          <a:spcPts val="0"/>
                        </a:spcAft>
                      </a:pPr>
                      <a:r>
                        <a:rPr lang="en-GB" sz="1600" dirty="0">
                          <a:effectLst/>
                        </a:rPr>
                        <a:t> </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2782838861"/>
                  </a:ext>
                </a:extLst>
              </a:tr>
            </a:tbl>
          </a:graphicData>
        </a:graphic>
      </p:graphicFrame>
      <p:sp>
        <p:nvSpPr>
          <p:cNvPr id="6" name="Slide Number Placeholder 5">
            <a:extLst>
              <a:ext uri="{FF2B5EF4-FFF2-40B4-BE49-F238E27FC236}">
                <a16:creationId xmlns:a16="http://schemas.microsoft.com/office/drawing/2014/main" id="{CD7649E6-4FF4-4833-BEB9-2D8C62B98198}"/>
              </a:ext>
            </a:extLst>
          </p:cNvPr>
          <p:cNvSpPr>
            <a:spLocks noGrp="1"/>
          </p:cNvSpPr>
          <p:nvPr>
            <p:ph type="sldNum" sz="quarter" idx="12"/>
          </p:nvPr>
        </p:nvSpPr>
        <p:spPr/>
        <p:txBody>
          <a:bodyPr/>
          <a:lstStyle/>
          <a:p>
            <a:fld id="{63A33278-8D2C-46E9-9145-8061F8ED03C5}" type="slidenum">
              <a:rPr lang="en-GB" smtClean="0"/>
              <a:t>25</a:t>
            </a:fld>
            <a:endParaRPr lang="en-GB" dirty="0"/>
          </a:p>
        </p:txBody>
      </p:sp>
    </p:spTree>
    <p:custDataLst>
      <p:tags r:id="rId1"/>
    </p:custDataLst>
    <p:extLst>
      <p:ext uri="{BB962C8B-B14F-4D97-AF65-F5344CB8AC3E}">
        <p14:creationId xmlns:p14="http://schemas.microsoft.com/office/powerpoint/2010/main" val="2611417633"/>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6635C56-A317-44D7-AB45-428134999A9E}"/>
              </a:ext>
            </a:extLst>
          </p:cNvPr>
          <p:cNvSpPr>
            <a:spLocks noGrp="1"/>
          </p:cNvSpPr>
          <p:nvPr>
            <p:ph type="title"/>
          </p:nvPr>
        </p:nvSpPr>
        <p:spPr>
          <a:xfrm>
            <a:off x="583474" y="299332"/>
            <a:ext cx="7588925" cy="380247"/>
          </a:xfrm>
        </p:spPr>
        <p:txBody>
          <a:bodyPr>
            <a:normAutofit fontScale="90000"/>
          </a:bodyPr>
          <a:lstStyle/>
          <a:p>
            <a:pPr algn="ctr"/>
            <a:r>
              <a:rPr lang="en-GB" sz="3600" dirty="0"/>
              <a:t>Investment ratios – care in calculating  numbers of shares </a:t>
            </a:r>
          </a:p>
        </p:txBody>
      </p:sp>
      <p:graphicFrame>
        <p:nvGraphicFramePr>
          <p:cNvPr id="4" name="Content Placeholder 3">
            <a:extLst>
              <a:ext uri="{FF2B5EF4-FFF2-40B4-BE49-F238E27FC236}">
                <a16:creationId xmlns:a16="http://schemas.microsoft.com/office/drawing/2014/main" id="{E8E7FB9E-BEE4-4BD6-AD85-E037BECABA19}"/>
              </a:ext>
            </a:extLst>
          </p:cNvPr>
          <p:cNvGraphicFramePr>
            <a:graphicFrameLocks noGrp="1"/>
          </p:cNvGraphicFramePr>
          <p:nvPr>
            <p:ph idx="1"/>
            <p:extLst>
              <p:ext uri="{D42A27DB-BD31-4B8C-83A1-F6EECF244321}">
                <p14:modId xmlns:p14="http://schemas.microsoft.com/office/powerpoint/2010/main" val="3377015952"/>
              </p:ext>
            </p:extLst>
          </p:nvPr>
        </p:nvGraphicFramePr>
        <p:xfrm>
          <a:off x="251520" y="1266651"/>
          <a:ext cx="8352928" cy="4324698"/>
        </p:xfrm>
        <a:graphic>
          <a:graphicData uri="http://schemas.openxmlformats.org/drawingml/2006/table">
            <a:tbl>
              <a:tblPr firstRow="1" bandRow="1">
                <a:tableStyleId>{7DF18680-E054-41AD-8BC1-D1AEF772440D}</a:tableStyleId>
              </a:tblPr>
              <a:tblGrid>
                <a:gridCol w="3456786">
                  <a:extLst>
                    <a:ext uri="{9D8B030D-6E8A-4147-A177-3AD203B41FA5}">
                      <a16:colId xmlns:a16="http://schemas.microsoft.com/office/drawing/2014/main" val="4040117992"/>
                    </a:ext>
                  </a:extLst>
                </a:gridCol>
                <a:gridCol w="2448071">
                  <a:extLst>
                    <a:ext uri="{9D8B030D-6E8A-4147-A177-3AD203B41FA5}">
                      <a16:colId xmlns:a16="http://schemas.microsoft.com/office/drawing/2014/main" val="2491187379"/>
                    </a:ext>
                  </a:extLst>
                </a:gridCol>
                <a:gridCol w="2448071">
                  <a:extLst>
                    <a:ext uri="{9D8B030D-6E8A-4147-A177-3AD203B41FA5}">
                      <a16:colId xmlns:a16="http://schemas.microsoft.com/office/drawing/2014/main" val="1280468230"/>
                    </a:ext>
                  </a:extLst>
                </a:gridCol>
              </a:tblGrid>
              <a:tr h="495609">
                <a:tc>
                  <a:txBody>
                    <a:bodyPr/>
                    <a:lstStyle/>
                    <a:p>
                      <a:endParaRPr lang="en-GB" dirty="0"/>
                    </a:p>
                  </a:txBody>
                  <a:tcPr/>
                </a:tc>
                <a:tc>
                  <a:txBody>
                    <a:bodyPr/>
                    <a:lstStyle/>
                    <a:p>
                      <a:pPr algn="ctr"/>
                      <a:r>
                        <a:rPr lang="en-GB" dirty="0"/>
                        <a:t>Company A</a:t>
                      </a:r>
                    </a:p>
                  </a:txBody>
                  <a:tcPr/>
                </a:tc>
                <a:tc>
                  <a:txBody>
                    <a:bodyPr/>
                    <a:lstStyle/>
                    <a:p>
                      <a:pPr algn="ctr"/>
                      <a:r>
                        <a:rPr lang="en-GB" dirty="0"/>
                        <a:t>Company B</a:t>
                      </a:r>
                    </a:p>
                  </a:txBody>
                  <a:tcPr/>
                </a:tc>
                <a:extLst>
                  <a:ext uri="{0D108BD9-81ED-4DB2-BD59-A6C34878D82A}">
                    <a16:rowId xmlns:a16="http://schemas.microsoft.com/office/drawing/2014/main" val="3998832447"/>
                  </a:ext>
                </a:extLst>
              </a:tr>
              <a:tr h="495609">
                <a:tc>
                  <a:txBody>
                    <a:bodyPr/>
                    <a:lstStyle/>
                    <a:p>
                      <a:r>
                        <a:rPr lang="en-GB" dirty="0"/>
                        <a:t>Profit after taxation</a:t>
                      </a:r>
                    </a:p>
                  </a:txBody>
                  <a:tcPr/>
                </a:tc>
                <a:tc>
                  <a:txBody>
                    <a:bodyPr/>
                    <a:lstStyle/>
                    <a:p>
                      <a:pPr algn="ctr"/>
                      <a:r>
                        <a:rPr lang="en-GB" dirty="0"/>
                        <a:t>£10,000</a:t>
                      </a:r>
                    </a:p>
                  </a:txBody>
                  <a:tcPr/>
                </a:tc>
                <a:tc>
                  <a:txBody>
                    <a:bodyPr/>
                    <a:lstStyle/>
                    <a:p>
                      <a:pPr algn="ctr"/>
                      <a:r>
                        <a:rPr lang="en-GB" dirty="0"/>
                        <a:t>£20,000</a:t>
                      </a:r>
                    </a:p>
                  </a:txBody>
                  <a:tcPr/>
                </a:tc>
                <a:extLst>
                  <a:ext uri="{0D108BD9-81ED-4DB2-BD59-A6C34878D82A}">
                    <a16:rowId xmlns:a16="http://schemas.microsoft.com/office/drawing/2014/main" val="3298462806"/>
                  </a:ext>
                </a:extLst>
              </a:tr>
              <a:tr h="495609">
                <a:tc>
                  <a:txBody>
                    <a:bodyPr/>
                    <a:lstStyle/>
                    <a:p>
                      <a:r>
                        <a:rPr lang="en-GB" dirty="0"/>
                        <a:t>Share capital:</a:t>
                      </a:r>
                    </a:p>
                  </a:txBody>
                  <a:tcPr/>
                </a:tc>
                <a:tc>
                  <a:txBody>
                    <a:bodyPr/>
                    <a:lstStyle/>
                    <a:p>
                      <a:pPr algn="ctr"/>
                      <a:endParaRPr lang="en-GB" dirty="0"/>
                    </a:p>
                  </a:txBody>
                  <a:tcPr/>
                </a:tc>
                <a:tc>
                  <a:txBody>
                    <a:bodyPr/>
                    <a:lstStyle/>
                    <a:p>
                      <a:pPr algn="ctr"/>
                      <a:endParaRPr lang="en-GB" dirty="0"/>
                    </a:p>
                  </a:txBody>
                  <a:tcPr/>
                </a:tc>
                <a:extLst>
                  <a:ext uri="{0D108BD9-81ED-4DB2-BD59-A6C34878D82A}">
                    <a16:rowId xmlns:a16="http://schemas.microsoft.com/office/drawing/2014/main" val="2689751968"/>
                  </a:ext>
                </a:extLst>
              </a:tr>
              <a:tr h="495609">
                <a:tc>
                  <a:txBody>
                    <a:bodyPr/>
                    <a:lstStyle/>
                    <a:p>
                      <a:r>
                        <a:rPr lang="en-GB" dirty="0"/>
                        <a:t>£1 ordinary shares</a:t>
                      </a:r>
                    </a:p>
                  </a:txBody>
                  <a:tcPr/>
                </a:tc>
                <a:tc>
                  <a:txBody>
                    <a:bodyPr/>
                    <a:lstStyle/>
                    <a:p>
                      <a:pPr algn="ctr"/>
                      <a:r>
                        <a:rPr lang="en-GB" dirty="0"/>
                        <a:t>£100,000</a:t>
                      </a:r>
                    </a:p>
                  </a:txBody>
                  <a:tcPr/>
                </a:tc>
                <a:tc>
                  <a:txBody>
                    <a:bodyPr/>
                    <a:lstStyle/>
                    <a:p>
                      <a:pPr algn="ctr"/>
                      <a:endParaRPr lang="en-GB" dirty="0"/>
                    </a:p>
                  </a:txBody>
                  <a:tcPr/>
                </a:tc>
                <a:extLst>
                  <a:ext uri="{0D108BD9-81ED-4DB2-BD59-A6C34878D82A}">
                    <a16:rowId xmlns:a16="http://schemas.microsoft.com/office/drawing/2014/main" val="2807949934"/>
                  </a:ext>
                </a:extLst>
              </a:tr>
              <a:tr h="495609">
                <a:tc>
                  <a:txBody>
                    <a:bodyPr/>
                    <a:lstStyle/>
                    <a:p>
                      <a:r>
                        <a:rPr lang="en-GB" dirty="0"/>
                        <a:t>£0.50 ordinary shares</a:t>
                      </a:r>
                    </a:p>
                  </a:txBody>
                  <a:tcPr/>
                </a:tc>
                <a:tc>
                  <a:txBody>
                    <a:bodyPr/>
                    <a:lstStyle/>
                    <a:p>
                      <a:pPr algn="ctr"/>
                      <a:endParaRPr lang="en-GB" dirty="0"/>
                    </a:p>
                  </a:txBody>
                  <a:tcPr/>
                </a:tc>
                <a:tc>
                  <a:txBody>
                    <a:bodyPr/>
                    <a:lstStyle/>
                    <a:p>
                      <a:pPr algn="ctr"/>
                      <a:r>
                        <a:rPr lang="en-GB" dirty="0"/>
                        <a:t>£150,000</a:t>
                      </a:r>
                    </a:p>
                  </a:txBody>
                  <a:tcPr/>
                </a:tc>
                <a:extLst>
                  <a:ext uri="{0D108BD9-81ED-4DB2-BD59-A6C34878D82A}">
                    <a16:rowId xmlns:a16="http://schemas.microsoft.com/office/drawing/2014/main" val="1287492833"/>
                  </a:ext>
                </a:extLst>
              </a:tr>
              <a:tr h="855435">
                <a:tc>
                  <a:txBody>
                    <a:bodyPr/>
                    <a:lstStyle/>
                    <a:p>
                      <a:r>
                        <a:rPr lang="en-GB" dirty="0"/>
                        <a:t>Earnings per share (EPS)</a:t>
                      </a:r>
                    </a:p>
                  </a:txBody>
                  <a:tcPr/>
                </a:tc>
                <a:tc>
                  <a:txBody>
                    <a:bodyPr/>
                    <a:lstStyle/>
                    <a:p>
                      <a:pPr algn="ctr"/>
                      <a:r>
                        <a:rPr lang="en-GB" sz="1800" kern="1200" dirty="0">
                          <a:effectLst/>
                        </a:rPr>
                        <a:t>£</a:t>
                      </a:r>
                      <a:r>
                        <a:rPr lang="en-GB" sz="1800" u="sng" kern="1200" dirty="0">
                          <a:effectLst/>
                        </a:rPr>
                        <a:t>10,000 x100</a:t>
                      </a:r>
                    </a:p>
                    <a:p>
                      <a:pPr algn="ctr"/>
                      <a:r>
                        <a:rPr lang="en-GB" sz="1800" u="none" kern="1200" dirty="0">
                          <a:effectLst/>
                        </a:rPr>
                        <a:t>100,000</a:t>
                      </a:r>
                      <a:endParaRPr lang="en-GB" u="none" dirty="0"/>
                    </a:p>
                  </a:txBody>
                  <a:tcPr/>
                </a:tc>
                <a:tc>
                  <a:txBody>
                    <a:bodyPr/>
                    <a:lstStyle/>
                    <a:p>
                      <a:pPr algn="ctr"/>
                      <a:r>
                        <a:rPr lang="en-GB" sz="1800" kern="1200" dirty="0">
                          <a:effectLst/>
                        </a:rPr>
                        <a:t>£</a:t>
                      </a:r>
                      <a:r>
                        <a:rPr lang="en-GB" sz="1800" u="sng" kern="1200" dirty="0">
                          <a:effectLst/>
                        </a:rPr>
                        <a:t>20,000 x 100 </a:t>
                      </a:r>
                    </a:p>
                    <a:p>
                      <a:pPr algn="ctr"/>
                      <a:r>
                        <a:rPr lang="en-GB" dirty="0"/>
                        <a:t>300,000</a:t>
                      </a:r>
                    </a:p>
                  </a:txBody>
                  <a:tcPr/>
                </a:tc>
                <a:extLst>
                  <a:ext uri="{0D108BD9-81ED-4DB2-BD59-A6C34878D82A}">
                    <a16:rowId xmlns:a16="http://schemas.microsoft.com/office/drawing/2014/main" val="1450639143"/>
                  </a:ext>
                </a:extLst>
              </a:tr>
              <a:tr h="495609">
                <a:tc>
                  <a:txBody>
                    <a:bodyPr/>
                    <a:lstStyle/>
                    <a:p>
                      <a:r>
                        <a:rPr lang="en-GB" dirty="0"/>
                        <a:t>EPS</a:t>
                      </a:r>
                    </a:p>
                  </a:txBody>
                  <a:tcPr/>
                </a:tc>
                <a:tc>
                  <a:txBody>
                    <a:bodyPr/>
                    <a:lstStyle/>
                    <a:p>
                      <a:pPr algn="ctr"/>
                      <a:r>
                        <a:rPr lang="en-GB" dirty="0"/>
                        <a:t>10 pence</a:t>
                      </a:r>
                    </a:p>
                  </a:txBody>
                  <a:tcPr/>
                </a:tc>
                <a:tc>
                  <a:txBody>
                    <a:bodyPr/>
                    <a:lstStyle/>
                    <a:p>
                      <a:pPr algn="ctr"/>
                      <a:r>
                        <a:rPr lang="en-GB" dirty="0"/>
                        <a:t>6.7 pence</a:t>
                      </a:r>
                    </a:p>
                  </a:txBody>
                  <a:tcPr/>
                </a:tc>
                <a:extLst>
                  <a:ext uri="{0D108BD9-81ED-4DB2-BD59-A6C34878D82A}">
                    <a16:rowId xmlns:a16="http://schemas.microsoft.com/office/drawing/2014/main" val="1319584881"/>
                  </a:ext>
                </a:extLst>
              </a:tr>
              <a:tr h="495609">
                <a:tc>
                  <a:txBody>
                    <a:bodyPr/>
                    <a:lstStyle/>
                    <a:p>
                      <a:endParaRPr lang="en-GB" dirty="0"/>
                    </a:p>
                  </a:txBody>
                  <a:tcPr/>
                </a:tc>
                <a:tc>
                  <a:txBody>
                    <a:bodyPr/>
                    <a:lstStyle/>
                    <a:p>
                      <a:pPr algn="ctr"/>
                      <a:endParaRPr lang="en-GB" dirty="0"/>
                    </a:p>
                  </a:txBody>
                  <a:tcPr/>
                </a:tc>
                <a:tc>
                  <a:txBody>
                    <a:bodyPr/>
                    <a:lstStyle/>
                    <a:p>
                      <a:pPr algn="ctr"/>
                      <a:endParaRPr lang="en-GB" dirty="0"/>
                    </a:p>
                  </a:txBody>
                  <a:tcPr/>
                </a:tc>
                <a:extLst>
                  <a:ext uri="{0D108BD9-81ED-4DB2-BD59-A6C34878D82A}">
                    <a16:rowId xmlns:a16="http://schemas.microsoft.com/office/drawing/2014/main" val="180967684"/>
                  </a:ext>
                </a:extLst>
              </a:tr>
            </a:tbl>
          </a:graphicData>
        </a:graphic>
      </p:graphicFrame>
      <p:sp>
        <p:nvSpPr>
          <p:cNvPr id="3" name="Slide Number Placeholder 2">
            <a:extLst>
              <a:ext uri="{FF2B5EF4-FFF2-40B4-BE49-F238E27FC236}">
                <a16:creationId xmlns:a16="http://schemas.microsoft.com/office/drawing/2014/main" id="{64BC1287-943A-46EF-A39E-A492EBF18A0F}"/>
              </a:ext>
            </a:extLst>
          </p:cNvPr>
          <p:cNvSpPr>
            <a:spLocks noGrp="1"/>
          </p:cNvSpPr>
          <p:nvPr>
            <p:ph type="sldNum" sz="quarter" idx="12"/>
          </p:nvPr>
        </p:nvSpPr>
        <p:spPr/>
        <p:txBody>
          <a:bodyPr/>
          <a:lstStyle/>
          <a:p>
            <a:fld id="{63A33278-8D2C-46E9-9145-8061F8ED03C5}" type="slidenum">
              <a:rPr lang="en-GB" smtClean="0"/>
              <a:t>26</a:t>
            </a:fld>
            <a:endParaRPr lang="en-GB" dirty="0"/>
          </a:p>
        </p:txBody>
      </p:sp>
    </p:spTree>
    <p:custDataLst>
      <p:tags r:id="rId1"/>
    </p:custDataLst>
    <p:extLst>
      <p:ext uri="{BB962C8B-B14F-4D97-AF65-F5344CB8AC3E}">
        <p14:creationId xmlns:p14="http://schemas.microsoft.com/office/powerpoint/2010/main" val="425343738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6" presetClass="entr" presetSubtype="16" fill="hold" nodeType="clickEffect">
                                  <p:stCondLst>
                                    <p:cond delay="0"/>
                                  </p:stCondLst>
                                  <p:childTnLst>
                                    <p:set>
                                      <p:cBhvr>
                                        <p:cTn id="10" dur="1" fill="hold">
                                          <p:stCondLst>
                                            <p:cond delay="0"/>
                                          </p:stCondLst>
                                        </p:cTn>
                                        <p:tgtEl>
                                          <p:spTgt spid="4"/>
                                        </p:tgtEl>
                                        <p:attrNameLst>
                                          <p:attrName>style.visibility</p:attrName>
                                        </p:attrNameLst>
                                      </p:cBhvr>
                                      <p:to>
                                        <p:strVal val="visible"/>
                                      </p:to>
                                    </p:set>
                                    <p:animEffect transition="in" filter="circle(in)">
                                      <p:cBhvr>
                                        <p:cTn id="11" dur="20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F2BBA5-27AD-4C5F-85C1-075993ADB2D4}"/>
              </a:ext>
            </a:extLst>
          </p:cNvPr>
          <p:cNvSpPr>
            <a:spLocks noGrp="1"/>
          </p:cNvSpPr>
          <p:nvPr>
            <p:ph type="title"/>
          </p:nvPr>
        </p:nvSpPr>
        <p:spPr>
          <a:xfrm>
            <a:off x="259898" y="350887"/>
            <a:ext cx="8624203" cy="380247"/>
          </a:xfrm>
        </p:spPr>
        <p:txBody>
          <a:bodyPr>
            <a:normAutofit fontScale="90000"/>
          </a:bodyPr>
          <a:lstStyle/>
          <a:p>
            <a:pPr algn="ctr"/>
            <a:r>
              <a:rPr lang="en-GB" sz="3600" dirty="0"/>
              <a:t>Investment ratios – price earnings ratio (P/E)</a:t>
            </a:r>
          </a:p>
        </p:txBody>
      </p:sp>
      <p:graphicFrame>
        <p:nvGraphicFramePr>
          <p:cNvPr id="4" name="Content Placeholder 3">
            <a:extLst>
              <a:ext uri="{FF2B5EF4-FFF2-40B4-BE49-F238E27FC236}">
                <a16:creationId xmlns:a16="http://schemas.microsoft.com/office/drawing/2014/main" id="{CC835F82-FF84-47A0-98C2-CB8B19968DB4}"/>
              </a:ext>
            </a:extLst>
          </p:cNvPr>
          <p:cNvGraphicFramePr>
            <a:graphicFrameLocks noGrp="1"/>
          </p:cNvGraphicFramePr>
          <p:nvPr>
            <p:ph idx="1"/>
            <p:extLst>
              <p:ext uri="{D42A27DB-BD31-4B8C-83A1-F6EECF244321}">
                <p14:modId xmlns:p14="http://schemas.microsoft.com/office/powerpoint/2010/main" val="3867123428"/>
              </p:ext>
            </p:extLst>
          </p:nvPr>
        </p:nvGraphicFramePr>
        <p:xfrm>
          <a:off x="395536" y="905409"/>
          <a:ext cx="8500558" cy="4652788"/>
        </p:xfrm>
        <a:graphic>
          <a:graphicData uri="http://schemas.openxmlformats.org/drawingml/2006/table">
            <a:tbl>
              <a:tblPr firstRow="1" firstCol="1" bandRow="1">
                <a:tableStyleId>{7DF18680-E054-41AD-8BC1-D1AEF772440D}</a:tableStyleId>
              </a:tblPr>
              <a:tblGrid>
                <a:gridCol w="5624290">
                  <a:extLst>
                    <a:ext uri="{9D8B030D-6E8A-4147-A177-3AD203B41FA5}">
                      <a16:colId xmlns:a16="http://schemas.microsoft.com/office/drawing/2014/main" val="3935855640"/>
                    </a:ext>
                  </a:extLst>
                </a:gridCol>
                <a:gridCol w="1438134">
                  <a:extLst>
                    <a:ext uri="{9D8B030D-6E8A-4147-A177-3AD203B41FA5}">
                      <a16:colId xmlns:a16="http://schemas.microsoft.com/office/drawing/2014/main" val="544767860"/>
                    </a:ext>
                  </a:extLst>
                </a:gridCol>
                <a:gridCol w="1438134">
                  <a:extLst>
                    <a:ext uri="{9D8B030D-6E8A-4147-A177-3AD203B41FA5}">
                      <a16:colId xmlns:a16="http://schemas.microsoft.com/office/drawing/2014/main" val="1178093634"/>
                    </a:ext>
                  </a:extLst>
                </a:gridCol>
              </a:tblGrid>
              <a:tr h="433952">
                <a:tc>
                  <a:txBody>
                    <a:bodyPr/>
                    <a:lstStyle/>
                    <a:p>
                      <a:pPr algn="l">
                        <a:lnSpc>
                          <a:spcPct val="115000"/>
                        </a:lnSpc>
                        <a:spcAft>
                          <a:spcPts val="0"/>
                        </a:spcAft>
                      </a:pPr>
                      <a:r>
                        <a:rPr lang="en-GB" sz="1400" dirty="0">
                          <a:effectLst/>
                        </a:rPr>
                        <a:t> </a:t>
                      </a:r>
                    </a:p>
                    <a:p>
                      <a:pPr algn="l">
                        <a:lnSpc>
                          <a:spcPct val="115000"/>
                        </a:lnSpc>
                        <a:spcAft>
                          <a:spcPts val="0"/>
                        </a:spcAft>
                      </a:pPr>
                      <a:r>
                        <a:rPr lang="en-GB" sz="1400" dirty="0">
                          <a:effectLst/>
                        </a:rPr>
                        <a:t>PRICE/EARNINGS RATIO [P/E]</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txBody>
                  <a:tcPr marL="67771" marR="67771" marT="0" marB="0"/>
                </a:tc>
                <a:tc>
                  <a:txBody>
                    <a:bodyPr/>
                    <a:lstStyle/>
                    <a:p>
                      <a:pPr algn="ctr">
                        <a:lnSpc>
                          <a:spcPct val="115000"/>
                        </a:lnSpc>
                        <a:spcAft>
                          <a:spcPts val="0"/>
                        </a:spcAft>
                      </a:pPr>
                      <a:r>
                        <a:rPr lang="en-GB" sz="1400" dirty="0">
                          <a:effectLst/>
                        </a:rPr>
                        <a:t> </a:t>
                      </a:r>
                    </a:p>
                    <a:p>
                      <a:pPr algn="ctr">
                        <a:lnSpc>
                          <a:spcPct val="115000"/>
                        </a:lnSpc>
                        <a:spcAft>
                          <a:spcPts val="0"/>
                        </a:spcAft>
                      </a:pPr>
                      <a:r>
                        <a:rPr lang="en-GB" sz="1400" dirty="0">
                          <a:effectLst/>
                        </a:rPr>
                        <a:t>2019</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txBody>
                  <a:tcPr marL="67771" marR="67771" marT="0" marB="0"/>
                </a:tc>
                <a:tc>
                  <a:txBody>
                    <a:bodyPr/>
                    <a:lstStyle/>
                    <a:p>
                      <a:pPr algn="ctr">
                        <a:lnSpc>
                          <a:spcPct val="115000"/>
                        </a:lnSpc>
                        <a:spcAft>
                          <a:spcPts val="0"/>
                        </a:spcAft>
                      </a:pPr>
                      <a:r>
                        <a:rPr lang="en-GB" sz="1400" dirty="0">
                          <a:effectLst/>
                        </a:rPr>
                        <a:t> </a:t>
                      </a:r>
                    </a:p>
                    <a:p>
                      <a:pPr algn="ctr">
                        <a:lnSpc>
                          <a:spcPct val="115000"/>
                        </a:lnSpc>
                        <a:spcAft>
                          <a:spcPts val="0"/>
                        </a:spcAft>
                      </a:pPr>
                      <a:r>
                        <a:rPr lang="en-GB" sz="1400" dirty="0">
                          <a:effectLst/>
                        </a:rPr>
                        <a:t>2018</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txBody>
                  <a:tcPr marL="67771" marR="67771" marT="0" marB="0"/>
                </a:tc>
                <a:extLst>
                  <a:ext uri="{0D108BD9-81ED-4DB2-BD59-A6C34878D82A}">
                    <a16:rowId xmlns:a16="http://schemas.microsoft.com/office/drawing/2014/main" val="2398054545"/>
                  </a:ext>
                </a:extLst>
              </a:tr>
              <a:tr h="4177871">
                <a:tc>
                  <a:txBody>
                    <a:bodyPr/>
                    <a:lstStyle/>
                    <a:p>
                      <a:pPr algn="l">
                        <a:lnSpc>
                          <a:spcPct val="115000"/>
                        </a:lnSpc>
                        <a:spcAft>
                          <a:spcPts val="0"/>
                        </a:spcAft>
                      </a:pPr>
                      <a:r>
                        <a:rPr lang="en-GB" sz="1400" dirty="0">
                          <a:effectLst/>
                        </a:rPr>
                        <a:t> </a:t>
                      </a:r>
                    </a:p>
                    <a:p>
                      <a:pPr algn="l">
                        <a:lnSpc>
                          <a:spcPct val="115000"/>
                        </a:lnSpc>
                        <a:spcAft>
                          <a:spcPts val="0"/>
                        </a:spcAft>
                      </a:pPr>
                      <a:r>
                        <a:rPr lang="en-GB" sz="1400" u="sng" dirty="0">
                          <a:effectLst/>
                        </a:rPr>
                        <a:t>Share price in pence</a:t>
                      </a:r>
                      <a:r>
                        <a:rPr lang="en-GB" sz="1400" dirty="0">
                          <a:effectLst/>
                        </a:rPr>
                        <a:t>        </a:t>
                      </a:r>
                    </a:p>
                    <a:p>
                      <a:pPr algn="l">
                        <a:lnSpc>
                          <a:spcPct val="115000"/>
                        </a:lnSpc>
                        <a:spcAft>
                          <a:spcPts val="0"/>
                        </a:spcAft>
                      </a:pPr>
                      <a:r>
                        <a:rPr lang="en-GB" sz="1400" dirty="0">
                          <a:effectLst/>
                        </a:rPr>
                        <a:t>Earnings per Share</a:t>
                      </a:r>
                    </a:p>
                    <a:p>
                      <a:pPr algn="l">
                        <a:lnSpc>
                          <a:spcPct val="115000"/>
                        </a:lnSpc>
                        <a:spcAft>
                          <a:spcPts val="0"/>
                        </a:spcAft>
                      </a:pPr>
                      <a:r>
                        <a:rPr lang="en-GB" sz="1400" dirty="0">
                          <a:effectLst/>
                        </a:rPr>
                        <a:t> </a:t>
                      </a:r>
                    </a:p>
                    <a:p>
                      <a:pPr algn="l">
                        <a:lnSpc>
                          <a:spcPct val="115000"/>
                        </a:lnSpc>
                        <a:spcAft>
                          <a:spcPts val="0"/>
                        </a:spcAft>
                      </a:pPr>
                      <a:r>
                        <a:rPr lang="en-GB" sz="1400" dirty="0">
                          <a:effectLst/>
                        </a:rPr>
                        <a:t>The P/E ratio shows the relationship between the market price of an ordinary share and its earnings per share.</a:t>
                      </a:r>
                    </a:p>
                    <a:p>
                      <a:pPr algn="l">
                        <a:lnSpc>
                          <a:spcPct val="115000"/>
                        </a:lnSpc>
                        <a:spcAft>
                          <a:spcPts val="0"/>
                        </a:spcAft>
                      </a:pPr>
                      <a:r>
                        <a:rPr lang="en-GB" sz="1400" dirty="0">
                          <a:effectLst/>
                        </a:rPr>
                        <a:t>The simplest way of looking at the P/E ratio is to regard it as the number of years’ earnings that are needed to recover the share price.</a:t>
                      </a:r>
                    </a:p>
                    <a:p>
                      <a:pPr algn="l">
                        <a:lnSpc>
                          <a:spcPct val="115000"/>
                        </a:lnSpc>
                        <a:spcAft>
                          <a:spcPts val="0"/>
                        </a:spcAft>
                      </a:pPr>
                      <a:r>
                        <a:rPr lang="en-GB" sz="1400" dirty="0">
                          <a:effectLst/>
                        </a:rPr>
                        <a:t>A high or low ratio can only be judged in relation to other companies in the same sector of the market.</a:t>
                      </a:r>
                    </a:p>
                    <a:p>
                      <a:pPr algn="l">
                        <a:lnSpc>
                          <a:spcPct val="115000"/>
                        </a:lnSpc>
                        <a:spcAft>
                          <a:spcPts val="0"/>
                        </a:spcAft>
                      </a:pPr>
                      <a:r>
                        <a:rPr lang="en-GB" sz="1400" dirty="0">
                          <a:effectLst/>
                        </a:rPr>
                        <a:t>The P/E ratio gives an indication of the confidence that investors have in the future prosperity of the business.</a:t>
                      </a:r>
                    </a:p>
                    <a:p>
                      <a:pPr algn="l">
                        <a:lnSpc>
                          <a:spcPct val="115000"/>
                        </a:lnSpc>
                        <a:spcAft>
                          <a:spcPts val="0"/>
                        </a:spcAft>
                      </a:pPr>
                      <a:r>
                        <a:rPr lang="en-GB" sz="1400" dirty="0">
                          <a:effectLst/>
                        </a:rPr>
                        <a:t>Generally, a high ratio means that the market thinks that the company’s future is a good one.</a:t>
                      </a:r>
                    </a:p>
                    <a:p>
                      <a:pPr algn="l">
                        <a:lnSpc>
                          <a:spcPct val="115000"/>
                        </a:lnSpc>
                        <a:spcAft>
                          <a:spcPts val="0"/>
                        </a:spcAft>
                      </a:pPr>
                      <a:r>
                        <a:rPr lang="en-GB" sz="1400" dirty="0">
                          <a:effectLst/>
                        </a:rPr>
                        <a:t> </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txBody>
                  <a:tcPr marL="67771" marR="67771" marT="0" marB="0"/>
                </a:tc>
                <a:tc>
                  <a:txBody>
                    <a:bodyPr/>
                    <a:lstStyle/>
                    <a:p>
                      <a:pPr algn="l">
                        <a:lnSpc>
                          <a:spcPct val="115000"/>
                        </a:lnSpc>
                        <a:spcAft>
                          <a:spcPts val="0"/>
                        </a:spcAft>
                      </a:pPr>
                      <a:r>
                        <a:rPr lang="en-GB" sz="1400" dirty="0">
                          <a:effectLst/>
                        </a:rPr>
                        <a:t> </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txBody>
                  <a:tcPr marL="67771" marR="67771" marT="0" marB="0"/>
                </a:tc>
                <a:tc>
                  <a:txBody>
                    <a:bodyPr/>
                    <a:lstStyle/>
                    <a:p>
                      <a:pPr algn="l">
                        <a:lnSpc>
                          <a:spcPct val="115000"/>
                        </a:lnSpc>
                        <a:spcAft>
                          <a:spcPts val="0"/>
                        </a:spcAft>
                      </a:pPr>
                      <a:r>
                        <a:rPr lang="en-GB" sz="1400" dirty="0">
                          <a:effectLst/>
                        </a:rPr>
                        <a:t> </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txBody>
                  <a:tcPr marL="67771" marR="67771" marT="0" marB="0"/>
                </a:tc>
                <a:extLst>
                  <a:ext uri="{0D108BD9-81ED-4DB2-BD59-A6C34878D82A}">
                    <a16:rowId xmlns:a16="http://schemas.microsoft.com/office/drawing/2014/main" val="3759586559"/>
                  </a:ext>
                </a:extLst>
              </a:tr>
            </a:tbl>
          </a:graphicData>
        </a:graphic>
      </p:graphicFrame>
      <p:sp>
        <p:nvSpPr>
          <p:cNvPr id="6" name="Slide Number Placeholder 5">
            <a:extLst>
              <a:ext uri="{FF2B5EF4-FFF2-40B4-BE49-F238E27FC236}">
                <a16:creationId xmlns:a16="http://schemas.microsoft.com/office/drawing/2014/main" id="{ACBC392C-5647-4444-9500-5FF1665BC27C}"/>
              </a:ext>
            </a:extLst>
          </p:cNvPr>
          <p:cNvSpPr>
            <a:spLocks noGrp="1"/>
          </p:cNvSpPr>
          <p:nvPr>
            <p:ph type="sldNum" sz="quarter" idx="12"/>
          </p:nvPr>
        </p:nvSpPr>
        <p:spPr/>
        <p:txBody>
          <a:bodyPr/>
          <a:lstStyle/>
          <a:p>
            <a:fld id="{63A33278-8D2C-46E9-9145-8061F8ED03C5}" type="slidenum">
              <a:rPr lang="en-GB" smtClean="0"/>
              <a:t>27</a:t>
            </a:fld>
            <a:endParaRPr lang="en-GB" dirty="0"/>
          </a:p>
        </p:txBody>
      </p:sp>
    </p:spTree>
    <p:custDataLst>
      <p:tags r:id="rId1"/>
    </p:custDataLst>
    <p:extLst>
      <p:ext uri="{BB962C8B-B14F-4D97-AF65-F5344CB8AC3E}">
        <p14:creationId xmlns:p14="http://schemas.microsoft.com/office/powerpoint/2010/main" val="3313404206"/>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41C6AE-40AD-40DD-BAF4-85CFF5DA143B}"/>
              </a:ext>
            </a:extLst>
          </p:cNvPr>
          <p:cNvSpPr>
            <a:spLocks noGrp="1"/>
          </p:cNvSpPr>
          <p:nvPr>
            <p:ph type="title"/>
          </p:nvPr>
        </p:nvSpPr>
        <p:spPr>
          <a:xfrm>
            <a:off x="179512" y="382759"/>
            <a:ext cx="8212824" cy="380247"/>
          </a:xfrm>
        </p:spPr>
        <p:txBody>
          <a:bodyPr>
            <a:noAutofit/>
          </a:bodyPr>
          <a:lstStyle/>
          <a:p>
            <a:pPr algn="ctr"/>
            <a:r>
              <a:rPr lang="en-GB" sz="2800" dirty="0"/>
              <a:t>Investment ratios - dividends per share (DPS)</a:t>
            </a:r>
          </a:p>
        </p:txBody>
      </p:sp>
      <p:graphicFrame>
        <p:nvGraphicFramePr>
          <p:cNvPr id="4" name="Content Placeholder 3">
            <a:extLst>
              <a:ext uri="{FF2B5EF4-FFF2-40B4-BE49-F238E27FC236}">
                <a16:creationId xmlns:a16="http://schemas.microsoft.com/office/drawing/2014/main" id="{D8C986C0-EED3-4E76-A142-FB201D961CE5}"/>
              </a:ext>
            </a:extLst>
          </p:cNvPr>
          <p:cNvGraphicFramePr>
            <a:graphicFrameLocks noGrp="1"/>
          </p:cNvGraphicFramePr>
          <p:nvPr>
            <p:ph idx="1"/>
            <p:extLst>
              <p:ext uri="{D42A27DB-BD31-4B8C-83A1-F6EECF244321}">
                <p14:modId xmlns:p14="http://schemas.microsoft.com/office/powerpoint/2010/main" val="2378786327"/>
              </p:ext>
            </p:extLst>
          </p:nvPr>
        </p:nvGraphicFramePr>
        <p:xfrm>
          <a:off x="467544" y="874945"/>
          <a:ext cx="8064896" cy="4756558"/>
        </p:xfrm>
        <a:graphic>
          <a:graphicData uri="http://schemas.openxmlformats.org/drawingml/2006/table">
            <a:tbl>
              <a:tblPr firstRow="1" firstCol="1" bandRow="1">
                <a:tableStyleId>{7DF18680-E054-41AD-8BC1-D1AEF772440D}</a:tableStyleId>
              </a:tblPr>
              <a:tblGrid>
                <a:gridCol w="3816424">
                  <a:extLst>
                    <a:ext uri="{9D8B030D-6E8A-4147-A177-3AD203B41FA5}">
                      <a16:colId xmlns:a16="http://schemas.microsoft.com/office/drawing/2014/main" val="4262130531"/>
                    </a:ext>
                  </a:extLst>
                </a:gridCol>
                <a:gridCol w="2124236">
                  <a:extLst>
                    <a:ext uri="{9D8B030D-6E8A-4147-A177-3AD203B41FA5}">
                      <a16:colId xmlns:a16="http://schemas.microsoft.com/office/drawing/2014/main" val="3626510109"/>
                    </a:ext>
                  </a:extLst>
                </a:gridCol>
                <a:gridCol w="2124236">
                  <a:extLst>
                    <a:ext uri="{9D8B030D-6E8A-4147-A177-3AD203B41FA5}">
                      <a16:colId xmlns:a16="http://schemas.microsoft.com/office/drawing/2014/main" val="2608802518"/>
                    </a:ext>
                  </a:extLst>
                </a:gridCol>
              </a:tblGrid>
              <a:tr h="581413">
                <a:tc>
                  <a:txBody>
                    <a:bodyPr/>
                    <a:lstStyle/>
                    <a:p>
                      <a:pPr algn="l">
                        <a:lnSpc>
                          <a:spcPct val="115000"/>
                        </a:lnSpc>
                        <a:spcAft>
                          <a:spcPts val="0"/>
                        </a:spcAft>
                      </a:pPr>
                      <a:r>
                        <a:rPr lang="en-GB" sz="1600" dirty="0">
                          <a:effectLst/>
                        </a:rPr>
                        <a:t> </a:t>
                      </a:r>
                    </a:p>
                    <a:p>
                      <a:pPr algn="l">
                        <a:lnSpc>
                          <a:spcPct val="115000"/>
                        </a:lnSpc>
                        <a:spcAft>
                          <a:spcPts val="0"/>
                        </a:spcAft>
                      </a:pPr>
                      <a:r>
                        <a:rPr lang="en-GB" sz="1600" dirty="0">
                          <a:effectLst/>
                        </a:rPr>
                        <a:t>DIVIDEND PER SHARE [DPS]</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15000"/>
                        </a:lnSpc>
                        <a:spcAft>
                          <a:spcPts val="0"/>
                        </a:spcAft>
                      </a:pPr>
                      <a:r>
                        <a:rPr lang="en-GB" sz="1600" dirty="0">
                          <a:effectLst/>
                        </a:rPr>
                        <a:t> </a:t>
                      </a:r>
                    </a:p>
                    <a:p>
                      <a:pPr algn="ctr">
                        <a:lnSpc>
                          <a:spcPct val="115000"/>
                        </a:lnSpc>
                        <a:spcAft>
                          <a:spcPts val="0"/>
                        </a:spcAft>
                      </a:pPr>
                      <a:r>
                        <a:rPr lang="en-GB" sz="1600" dirty="0">
                          <a:effectLst/>
                        </a:rPr>
                        <a:t>2019</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15000"/>
                        </a:lnSpc>
                        <a:spcAft>
                          <a:spcPts val="0"/>
                        </a:spcAft>
                      </a:pPr>
                      <a:r>
                        <a:rPr lang="en-GB" sz="1600" dirty="0">
                          <a:effectLst/>
                        </a:rPr>
                        <a:t> </a:t>
                      </a:r>
                    </a:p>
                    <a:p>
                      <a:pPr algn="ctr">
                        <a:lnSpc>
                          <a:spcPct val="115000"/>
                        </a:lnSpc>
                        <a:spcAft>
                          <a:spcPts val="0"/>
                        </a:spcAft>
                      </a:pPr>
                      <a:r>
                        <a:rPr lang="en-GB" sz="1600" dirty="0">
                          <a:effectLst/>
                        </a:rPr>
                        <a:t>2018</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663963566"/>
                  </a:ext>
                </a:extLst>
              </a:tr>
              <a:tr h="4175145">
                <a:tc>
                  <a:txBody>
                    <a:bodyPr/>
                    <a:lstStyle/>
                    <a:p>
                      <a:pPr algn="l">
                        <a:lnSpc>
                          <a:spcPct val="115000"/>
                        </a:lnSpc>
                        <a:spcAft>
                          <a:spcPts val="0"/>
                        </a:spcAft>
                      </a:pPr>
                      <a:r>
                        <a:rPr lang="en-GB" sz="1600" dirty="0">
                          <a:effectLst/>
                        </a:rPr>
                        <a:t> </a:t>
                      </a:r>
                    </a:p>
                    <a:p>
                      <a:pPr algn="l">
                        <a:lnSpc>
                          <a:spcPct val="115000"/>
                        </a:lnSpc>
                        <a:spcAft>
                          <a:spcPts val="0"/>
                        </a:spcAft>
                      </a:pPr>
                      <a:r>
                        <a:rPr lang="en-GB" sz="1600" u="sng" dirty="0">
                          <a:effectLst/>
                        </a:rPr>
                        <a:t>Dividends  x 100</a:t>
                      </a:r>
                      <a:endParaRPr lang="en-GB" sz="1600" dirty="0">
                        <a:effectLst/>
                      </a:endParaRPr>
                    </a:p>
                    <a:p>
                      <a:pPr algn="l">
                        <a:lnSpc>
                          <a:spcPct val="115000"/>
                        </a:lnSpc>
                        <a:spcAft>
                          <a:spcPts val="0"/>
                        </a:spcAft>
                      </a:pPr>
                      <a:r>
                        <a:rPr lang="en-GB" sz="1600" dirty="0">
                          <a:effectLst/>
                        </a:rPr>
                        <a:t>Number of ordinary shares in issue</a:t>
                      </a:r>
                    </a:p>
                    <a:p>
                      <a:pPr algn="l">
                        <a:lnSpc>
                          <a:spcPct val="115000"/>
                        </a:lnSpc>
                        <a:spcAft>
                          <a:spcPts val="0"/>
                        </a:spcAft>
                      </a:pPr>
                      <a:r>
                        <a:rPr lang="en-GB" sz="1600" dirty="0">
                          <a:effectLst/>
                        </a:rPr>
                        <a:t> </a:t>
                      </a:r>
                    </a:p>
                    <a:p>
                      <a:pPr algn="l">
                        <a:lnSpc>
                          <a:spcPct val="115000"/>
                        </a:lnSpc>
                        <a:spcAft>
                          <a:spcPts val="0"/>
                        </a:spcAft>
                      </a:pPr>
                      <a:r>
                        <a:rPr lang="en-GB" sz="1600" dirty="0">
                          <a:effectLst/>
                        </a:rPr>
                        <a:t>This ratio shows the amount of dividend paid out to the holder of one ordinary share.</a:t>
                      </a:r>
                    </a:p>
                    <a:p>
                      <a:pPr algn="l">
                        <a:lnSpc>
                          <a:spcPct val="115000"/>
                        </a:lnSpc>
                        <a:spcAft>
                          <a:spcPts val="0"/>
                        </a:spcAft>
                      </a:pPr>
                      <a:r>
                        <a:rPr lang="en-GB" sz="1600" dirty="0">
                          <a:effectLst/>
                        </a:rPr>
                        <a:t> </a:t>
                      </a:r>
                    </a:p>
                    <a:p>
                      <a:pPr algn="l">
                        <a:lnSpc>
                          <a:spcPct val="115000"/>
                        </a:lnSpc>
                        <a:spcAft>
                          <a:spcPts val="0"/>
                        </a:spcAft>
                      </a:pPr>
                      <a:r>
                        <a:rPr lang="en-GB" sz="1600" dirty="0">
                          <a:effectLst/>
                        </a:rPr>
                        <a:t>NOTE:  As with EPS, you need to be careful  when calculating the number of shares</a:t>
                      </a:r>
                    </a:p>
                    <a:p>
                      <a:pPr algn="l">
                        <a:lnSpc>
                          <a:spcPct val="115000"/>
                        </a:lnSpc>
                        <a:spcAft>
                          <a:spcPts val="0"/>
                        </a:spcAft>
                      </a:pPr>
                      <a:r>
                        <a:rPr lang="en-GB" sz="1600" dirty="0">
                          <a:effectLst/>
                        </a:rPr>
                        <a:t> </a:t>
                      </a:r>
                    </a:p>
                    <a:p>
                      <a:pPr algn="l">
                        <a:lnSpc>
                          <a:spcPct val="115000"/>
                        </a:lnSpc>
                        <a:spcAft>
                          <a:spcPts val="0"/>
                        </a:spcAft>
                      </a:pPr>
                      <a:r>
                        <a:rPr lang="en-GB" sz="1600" dirty="0">
                          <a:effectLst/>
                        </a:rPr>
                        <a:t> </a:t>
                      </a:r>
                    </a:p>
                    <a:p>
                      <a:pPr algn="l">
                        <a:lnSpc>
                          <a:spcPct val="115000"/>
                        </a:lnSpc>
                        <a:spcAft>
                          <a:spcPts val="0"/>
                        </a:spcAft>
                      </a:pPr>
                      <a:r>
                        <a:rPr lang="en-GB" sz="1600" dirty="0">
                          <a:effectLst/>
                        </a:rPr>
                        <a:t> </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l">
                        <a:lnSpc>
                          <a:spcPct val="115000"/>
                        </a:lnSpc>
                        <a:spcAft>
                          <a:spcPts val="0"/>
                        </a:spcAft>
                      </a:pPr>
                      <a:r>
                        <a:rPr lang="en-GB" sz="1600" dirty="0">
                          <a:effectLst/>
                        </a:rPr>
                        <a:t> </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l">
                        <a:lnSpc>
                          <a:spcPct val="115000"/>
                        </a:lnSpc>
                        <a:spcAft>
                          <a:spcPts val="0"/>
                        </a:spcAft>
                      </a:pPr>
                      <a:r>
                        <a:rPr lang="en-GB" sz="1600" dirty="0">
                          <a:effectLst/>
                        </a:rPr>
                        <a:t> </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1600859395"/>
                  </a:ext>
                </a:extLst>
              </a:tr>
            </a:tbl>
          </a:graphicData>
        </a:graphic>
      </p:graphicFrame>
      <p:sp>
        <p:nvSpPr>
          <p:cNvPr id="6" name="Slide Number Placeholder 5">
            <a:extLst>
              <a:ext uri="{FF2B5EF4-FFF2-40B4-BE49-F238E27FC236}">
                <a16:creationId xmlns:a16="http://schemas.microsoft.com/office/drawing/2014/main" id="{BF21E710-E8EC-48A3-BECD-EBBDC68AAFF4}"/>
              </a:ext>
            </a:extLst>
          </p:cNvPr>
          <p:cNvSpPr>
            <a:spLocks noGrp="1"/>
          </p:cNvSpPr>
          <p:nvPr>
            <p:ph type="sldNum" sz="quarter" idx="12"/>
          </p:nvPr>
        </p:nvSpPr>
        <p:spPr/>
        <p:txBody>
          <a:bodyPr/>
          <a:lstStyle/>
          <a:p>
            <a:fld id="{63A33278-8D2C-46E9-9145-8061F8ED03C5}" type="slidenum">
              <a:rPr lang="en-GB" smtClean="0"/>
              <a:t>28</a:t>
            </a:fld>
            <a:endParaRPr lang="en-GB" dirty="0"/>
          </a:p>
        </p:txBody>
      </p:sp>
    </p:spTree>
    <p:custDataLst>
      <p:tags r:id="rId1"/>
    </p:custDataLst>
    <p:extLst>
      <p:ext uri="{BB962C8B-B14F-4D97-AF65-F5344CB8AC3E}">
        <p14:creationId xmlns:p14="http://schemas.microsoft.com/office/powerpoint/2010/main" val="3426142423"/>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C141DA-C045-4330-B187-0819E60D4EEC}"/>
              </a:ext>
            </a:extLst>
          </p:cNvPr>
          <p:cNvSpPr>
            <a:spLocks noGrp="1"/>
          </p:cNvSpPr>
          <p:nvPr>
            <p:ph type="title"/>
          </p:nvPr>
        </p:nvSpPr>
        <p:spPr>
          <a:xfrm>
            <a:off x="251520" y="261256"/>
            <a:ext cx="8229979" cy="380247"/>
          </a:xfrm>
        </p:spPr>
        <p:txBody>
          <a:bodyPr>
            <a:normAutofit fontScale="90000"/>
          </a:bodyPr>
          <a:lstStyle/>
          <a:p>
            <a:pPr algn="ctr"/>
            <a:r>
              <a:rPr lang="en-GB" sz="3600" dirty="0"/>
              <a:t>Investment ratios - dividends percentage payout</a:t>
            </a:r>
          </a:p>
        </p:txBody>
      </p:sp>
      <p:graphicFrame>
        <p:nvGraphicFramePr>
          <p:cNvPr id="4" name="Content Placeholder 3">
            <a:extLst>
              <a:ext uri="{FF2B5EF4-FFF2-40B4-BE49-F238E27FC236}">
                <a16:creationId xmlns:a16="http://schemas.microsoft.com/office/drawing/2014/main" id="{90938020-C61A-4065-BE2E-9D39B25955DC}"/>
              </a:ext>
            </a:extLst>
          </p:cNvPr>
          <p:cNvGraphicFramePr>
            <a:graphicFrameLocks noGrp="1"/>
          </p:cNvGraphicFramePr>
          <p:nvPr>
            <p:ph idx="1"/>
            <p:extLst>
              <p:ext uri="{D42A27DB-BD31-4B8C-83A1-F6EECF244321}">
                <p14:modId xmlns:p14="http://schemas.microsoft.com/office/powerpoint/2010/main" val="179628400"/>
              </p:ext>
            </p:extLst>
          </p:nvPr>
        </p:nvGraphicFramePr>
        <p:xfrm>
          <a:off x="340551" y="1041613"/>
          <a:ext cx="8229979" cy="4458102"/>
        </p:xfrm>
        <a:graphic>
          <a:graphicData uri="http://schemas.openxmlformats.org/drawingml/2006/table">
            <a:tbl>
              <a:tblPr firstRow="1" firstCol="1" bandRow="1">
                <a:tableStyleId>{7DF18680-E054-41AD-8BC1-D1AEF772440D}</a:tableStyleId>
              </a:tblPr>
              <a:tblGrid>
                <a:gridCol w="4951529">
                  <a:extLst>
                    <a:ext uri="{9D8B030D-6E8A-4147-A177-3AD203B41FA5}">
                      <a16:colId xmlns:a16="http://schemas.microsoft.com/office/drawing/2014/main" val="145858002"/>
                    </a:ext>
                  </a:extLst>
                </a:gridCol>
                <a:gridCol w="1639225">
                  <a:extLst>
                    <a:ext uri="{9D8B030D-6E8A-4147-A177-3AD203B41FA5}">
                      <a16:colId xmlns:a16="http://schemas.microsoft.com/office/drawing/2014/main" val="3874652154"/>
                    </a:ext>
                  </a:extLst>
                </a:gridCol>
                <a:gridCol w="1639225">
                  <a:extLst>
                    <a:ext uri="{9D8B030D-6E8A-4147-A177-3AD203B41FA5}">
                      <a16:colId xmlns:a16="http://schemas.microsoft.com/office/drawing/2014/main" val="3823046836"/>
                    </a:ext>
                  </a:extLst>
                </a:gridCol>
              </a:tblGrid>
              <a:tr h="488244">
                <a:tc>
                  <a:txBody>
                    <a:bodyPr/>
                    <a:lstStyle/>
                    <a:p>
                      <a:pPr algn="l">
                        <a:lnSpc>
                          <a:spcPct val="115000"/>
                        </a:lnSpc>
                        <a:spcAft>
                          <a:spcPts val="0"/>
                        </a:spcAft>
                      </a:pPr>
                      <a:r>
                        <a:rPr lang="en-GB" sz="1600" dirty="0">
                          <a:effectLst/>
                        </a:rPr>
                        <a:t> </a:t>
                      </a:r>
                    </a:p>
                    <a:p>
                      <a:pPr algn="l">
                        <a:lnSpc>
                          <a:spcPct val="115000"/>
                        </a:lnSpc>
                        <a:spcAft>
                          <a:spcPts val="0"/>
                        </a:spcAft>
                      </a:pPr>
                      <a:r>
                        <a:rPr lang="en-GB" sz="1600" dirty="0">
                          <a:effectLst/>
                        </a:rPr>
                        <a:t>DIVIDEND PAYOUT PERCENTAGE</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15000"/>
                        </a:lnSpc>
                        <a:spcAft>
                          <a:spcPts val="0"/>
                        </a:spcAft>
                      </a:pPr>
                      <a:r>
                        <a:rPr lang="en-GB" sz="1600" dirty="0">
                          <a:effectLst/>
                        </a:rPr>
                        <a:t> </a:t>
                      </a:r>
                    </a:p>
                    <a:p>
                      <a:pPr algn="ctr">
                        <a:lnSpc>
                          <a:spcPct val="115000"/>
                        </a:lnSpc>
                        <a:spcAft>
                          <a:spcPts val="0"/>
                        </a:spcAft>
                      </a:pPr>
                      <a:r>
                        <a:rPr lang="en-GB" sz="1600" dirty="0">
                          <a:effectLst/>
                        </a:rPr>
                        <a:t>2019</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15000"/>
                        </a:lnSpc>
                        <a:spcAft>
                          <a:spcPts val="0"/>
                        </a:spcAft>
                      </a:pPr>
                      <a:r>
                        <a:rPr lang="en-GB" sz="1600" dirty="0">
                          <a:effectLst/>
                        </a:rPr>
                        <a:t> </a:t>
                      </a:r>
                    </a:p>
                    <a:p>
                      <a:pPr algn="ctr">
                        <a:lnSpc>
                          <a:spcPct val="115000"/>
                        </a:lnSpc>
                        <a:spcAft>
                          <a:spcPts val="0"/>
                        </a:spcAft>
                      </a:pPr>
                      <a:r>
                        <a:rPr lang="en-GB" sz="1600" dirty="0">
                          <a:effectLst/>
                        </a:rPr>
                        <a:t>2018</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372132747"/>
                  </a:ext>
                </a:extLst>
              </a:tr>
              <a:tr h="3915367">
                <a:tc>
                  <a:txBody>
                    <a:bodyPr/>
                    <a:lstStyle/>
                    <a:p>
                      <a:pPr algn="l">
                        <a:lnSpc>
                          <a:spcPct val="115000"/>
                        </a:lnSpc>
                        <a:spcAft>
                          <a:spcPts val="0"/>
                        </a:spcAft>
                      </a:pPr>
                      <a:r>
                        <a:rPr lang="en-GB" sz="1600" dirty="0">
                          <a:effectLst/>
                        </a:rPr>
                        <a:t> </a:t>
                      </a:r>
                    </a:p>
                    <a:p>
                      <a:pPr algn="l">
                        <a:lnSpc>
                          <a:spcPct val="115000"/>
                        </a:lnSpc>
                        <a:spcAft>
                          <a:spcPts val="0"/>
                        </a:spcAft>
                      </a:pPr>
                      <a:r>
                        <a:rPr lang="en-GB" sz="1600" u="sng" dirty="0">
                          <a:effectLst/>
                        </a:rPr>
                        <a:t>Dividends x 100</a:t>
                      </a:r>
                      <a:endParaRPr lang="en-GB" sz="1600" dirty="0">
                        <a:effectLst/>
                      </a:endParaRPr>
                    </a:p>
                    <a:p>
                      <a:pPr algn="l">
                        <a:lnSpc>
                          <a:spcPct val="115000"/>
                        </a:lnSpc>
                        <a:spcAft>
                          <a:spcPts val="0"/>
                        </a:spcAft>
                      </a:pPr>
                      <a:r>
                        <a:rPr lang="en-GB" sz="1600" dirty="0">
                          <a:effectLst/>
                        </a:rPr>
                        <a:t>Profit after interest and tax</a:t>
                      </a:r>
                    </a:p>
                    <a:p>
                      <a:pPr algn="l">
                        <a:lnSpc>
                          <a:spcPct val="115000"/>
                        </a:lnSpc>
                        <a:spcAft>
                          <a:spcPts val="0"/>
                        </a:spcAft>
                      </a:pPr>
                      <a:r>
                        <a:rPr lang="en-GB" sz="1600" u="none" strike="noStrike" dirty="0">
                          <a:effectLst/>
                        </a:rPr>
                        <a:t> </a:t>
                      </a:r>
                      <a:endParaRPr lang="en-GB" sz="1600" dirty="0">
                        <a:effectLst/>
                      </a:endParaRPr>
                    </a:p>
                    <a:p>
                      <a:pPr algn="l">
                        <a:lnSpc>
                          <a:spcPct val="115000"/>
                        </a:lnSpc>
                        <a:spcAft>
                          <a:spcPts val="0"/>
                        </a:spcAft>
                      </a:pPr>
                      <a:r>
                        <a:rPr lang="en-GB" sz="1600" u="none" strike="noStrike" dirty="0">
                          <a:effectLst/>
                        </a:rPr>
                        <a:t> </a:t>
                      </a:r>
                      <a:endParaRPr lang="en-GB" sz="1600" dirty="0">
                        <a:effectLst/>
                      </a:endParaRPr>
                    </a:p>
                    <a:p>
                      <a:pPr algn="l">
                        <a:lnSpc>
                          <a:spcPct val="115000"/>
                        </a:lnSpc>
                        <a:spcAft>
                          <a:spcPts val="0"/>
                        </a:spcAft>
                      </a:pPr>
                      <a:r>
                        <a:rPr lang="en-GB" sz="1600" dirty="0">
                          <a:effectLst/>
                        </a:rPr>
                        <a:t>This the profit attributable to shareholders   </a:t>
                      </a:r>
                    </a:p>
                    <a:p>
                      <a:pPr algn="l">
                        <a:lnSpc>
                          <a:spcPct val="115000"/>
                        </a:lnSpc>
                        <a:spcAft>
                          <a:spcPts val="0"/>
                        </a:spcAft>
                      </a:pPr>
                      <a:r>
                        <a:rPr lang="en-GB" sz="1600" dirty="0">
                          <a:effectLst/>
                        </a:rPr>
                        <a:t> </a:t>
                      </a:r>
                    </a:p>
                    <a:p>
                      <a:pPr algn="l">
                        <a:lnSpc>
                          <a:spcPct val="115000"/>
                        </a:lnSpc>
                        <a:spcAft>
                          <a:spcPts val="0"/>
                        </a:spcAft>
                      </a:pPr>
                      <a:r>
                        <a:rPr lang="en-GB" sz="1600" dirty="0">
                          <a:effectLst/>
                        </a:rPr>
                        <a:t>This ratio shows the amount of dividend paid out to the shareholders compared to earnings. Useful for year-on-year investment comparisons</a:t>
                      </a:r>
                    </a:p>
                    <a:p>
                      <a:pPr algn="l">
                        <a:lnSpc>
                          <a:spcPct val="115000"/>
                        </a:lnSpc>
                        <a:spcAft>
                          <a:spcPts val="0"/>
                        </a:spcAft>
                      </a:pPr>
                      <a:r>
                        <a:rPr lang="en-GB" sz="1600" dirty="0">
                          <a:effectLst/>
                        </a:rPr>
                        <a:t> </a:t>
                      </a:r>
                    </a:p>
                    <a:p>
                      <a:pPr algn="l">
                        <a:lnSpc>
                          <a:spcPct val="115000"/>
                        </a:lnSpc>
                        <a:spcAft>
                          <a:spcPts val="0"/>
                        </a:spcAft>
                      </a:pPr>
                      <a:endParaRPr lang="en-GB" sz="1600" dirty="0">
                        <a:effectLst/>
                      </a:endParaRPr>
                    </a:p>
                  </a:txBody>
                  <a:tcPr marL="68580" marR="68580" marT="0" marB="0"/>
                </a:tc>
                <a:tc>
                  <a:txBody>
                    <a:bodyPr/>
                    <a:lstStyle/>
                    <a:p>
                      <a:pPr algn="l">
                        <a:lnSpc>
                          <a:spcPct val="115000"/>
                        </a:lnSpc>
                        <a:spcAft>
                          <a:spcPts val="0"/>
                        </a:spcAft>
                      </a:pPr>
                      <a:r>
                        <a:rPr lang="en-GB" sz="1600" dirty="0">
                          <a:effectLst/>
                        </a:rPr>
                        <a:t> </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l">
                        <a:lnSpc>
                          <a:spcPct val="115000"/>
                        </a:lnSpc>
                        <a:spcAft>
                          <a:spcPts val="0"/>
                        </a:spcAft>
                      </a:pPr>
                      <a:r>
                        <a:rPr lang="en-GB" sz="1600" dirty="0">
                          <a:effectLst/>
                        </a:rPr>
                        <a:t> </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2130609660"/>
                  </a:ext>
                </a:extLst>
              </a:tr>
            </a:tbl>
          </a:graphicData>
        </a:graphic>
      </p:graphicFrame>
      <p:sp>
        <p:nvSpPr>
          <p:cNvPr id="6" name="Slide Number Placeholder 5">
            <a:extLst>
              <a:ext uri="{FF2B5EF4-FFF2-40B4-BE49-F238E27FC236}">
                <a16:creationId xmlns:a16="http://schemas.microsoft.com/office/drawing/2014/main" id="{9A5D0874-F9D0-4A2E-867F-314FF4493890}"/>
              </a:ext>
            </a:extLst>
          </p:cNvPr>
          <p:cNvSpPr>
            <a:spLocks noGrp="1"/>
          </p:cNvSpPr>
          <p:nvPr>
            <p:ph type="sldNum" sz="quarter" idx="12"/>
          </p:nvPr>
        </p:nvSpPr>
        <p:spPr/>
        <p:txBody>
          <a:bodyPr/>
          <a:lstStyle/>
          <a:p>
            <a:fld id="{63A33278-8D2C-46E9-9145-8061F8ED03C5}" type="slidenum">
              <a:rPr lang="en-GB" smtClean="0"/>
              <a:t>29</a:t>
            </a:fld>
            <a:endParaRPr lang="en-GB" dirty="0"/>
          </a:p>
        </p:txBody>
      </p:sp>
    </p:spTree>
    <p:custDataLst>
      <p:tags r:id="rId1"/>
    </p:custDataLst>
    <p:extLst>
      <p:ext uri="{BB962C8B-B14F-4D97-AF65-F5344CB8AC3E}">
        <p14:creationId xmlns:p14="http://schemas.microsoft.com/office/powerpoint/2010/main" val="233759484"/>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6F2D16-66C1-4EB4-AAB5-B237B3AAD040}"/>
              </a:ext>
            </a:extLst>
          </p:cNvPr>
          <p:cNvSpPr>
            <a:spLocks noGrp="1"/>
          </p:cNvSpPr>
          <p:nvPr>
            <p:ph type="title"/>
          </p:nvPr>
        </p:nvSpPr>
        <p:spPr>
          <a:xfrm>
            <a:off x="1574482" y="76953"/>
            <a:ext cx="5295931" cy="380247"/>
          </a:xfrm>
        </p:spPr>
        <p:txBody>
          <a:bodyPr>
            <a:normAutofit fontScale="90000"/>
          </a:bodyPr>
          <a:lstStyle/>
          <a:p>
            <a:pPr algn="ctr"/>
            <a:r>
              <a:rPr lang="en-GB" dirty="0"/>
              <a:t>Summary table</a:t>
            </a:r>
          </a:p>
        </p:txBody>
      </p:sp>
      <p:graphicFrame>
        <p:nvGraphicFramePr>
          <p:cNvPr id="4" name="Content Placeholder 3">
            <a:extLst>
              <a:ext uri="{FF2B5EF4-FFF2-40B4-BE49-F238E27FC236}">
                <a16:creationId xmlns:a16="http://schemas.microsoft.com/office/drawing/2014/main" id="{A1F4B81D-80B7-480B-929B-8BE4A33D7BD4}"/>
              </a:ext>
            </a:extLst>
          </p:cNvPr>
          <p:cNvGraphicFramePr>
            <a:graphicFrameLocks noGrp="1"/>
          </p:cNvGraphicFramePr>
          <p:nvPr>
            <p:ph idx="1"/>
            <p:extLst>
              <p:ext uri="{D42A27DB-BD31-4B8C-83A1-F6EECF244321}">
                <p14:modId xmlns:p14="http://schemas.microsoft.com/office/powerpoint/2010/main" val="1362339611"/>
              </p:ext>
            </p:extLst>
          </p:nvPr>
        </p:nvGraphicFramePr>
        <p:xfrm>
          <a:off x="124167" y="534153"/>
          <a:ext cx="8895666" cy="5069998"/>
        </p:xfrm>
        <a:graphic>
          <a:graphicData uri="http://schemas.openxmlformats.org/drawingml/2006/table">
            <a:tbl>
              <a:tblPr firstRow="1" firstCol="1" bandRow="1">
                <a:tableStyleId>{7DF18680-E054-41AD-8BC1-D1AEF772440D}</a:tableStyleId>
              </a:tblPr>
              <a:tblGrid>
                <a:gridCol w="3191576">
                  <a:extLst>
                    <a:ext uri="{9D8B030D-6E8A-4147-A177-3AD203B41FA5}">
                      <a16:colId xmlns:a16="http://schemas.microsoft.com/office/drawing/2014/main" val="3235174462"/>
                    </a:ext>
                  </a:extLst>
                </a:gridCol>
                <a:gridCol w="1304763">
                  <a:extLst>
                    <a:ext uri="{9D8B030D-6E8A-4147-A177-3AD203B41FA5}">
                      <a16:colId xmlns:a16="http://schemas.microsoft.com/office/drawing/2014/main" val="1820317717"/>
                    </a:ext>
                  </a:extLst>
                </a:gridCol>
                <a:gridCol w="1304763">
                  <a:extLst>
                    <a:ext uri="{9D8B030D-6E8A-4147-A177-3AD203B41FA5}">
                      <a16:colId xmlns:a16="http://schemas.microsoft.com/office/drawing/2014/main" val="125462813"/>
                    </a:ext>
                  </a:extLst>
                </a:gridCol>
                <a:gridCol w="1547282">
                  <a:extLst>
                    <a:ext uri="{9D8B030D-6E8A-4147-A177-3AD203B41FA5}">
                      <a16:colId xmlns:a16="http://schemas.microsoft.com/office/drawing/2014/main" val="3592663697"/>
                    </a:ext>
                  </a:extLst>
                </a:gridCol>
                <a:gridCol w="1547282">
                  <a:extLst>
                    <a:ext uri="{9D8B030D-6E8A-4147-A177-3AD203B41FA5}">
                      <a16:colId xmlns:a16="http://schemas.microsoft.com/office/drawing/2014/main" val="1336046565"/>
                    </a:ext>
                  </a:extLst>
                </a:gridCol>
              </a:tblGrid>
              <a:tr h="863178">
                <a:tc>
                  <a:txBody>
                    <a:bodyPr/>
                    <a:lstStyle/>
                    <a:p>
                      <a:pPr>
                        <a:lnSpc>
                          <a:spcPct val="115000"/>
                        </a:lnSpc>
                        <a:spcAft>
                          <a:spcPts val="1000"/>
                        </a:spcAft>
                      </a:pPr>
                      <a:r>
                        <a:rPr lang="en-GB" sz="1500" dirty="0">
                          <a:effectLst/>
                        </a:rPr>
                        <a:t> </a:t>
                      </a:r>
                    </a:p>
                    <a:p>
                      <a:pPr>
                        <a:lnSpc>
                          <a:spcPct val="115000"/>
                        </a:lnSpc>
                        <a:spcAft>
                          <a:spcPts val="1000"/>
                        </a:spcAft>
                      </a:pPr>
                      <a:r>
                        <a:rPr lang="en-GB" sz="1500" dirty="0">
                          <a:effectLst/>
                        </a:rPr>
                        <a:t>RATIO</a:t>
                      </a:r>
                      <a:endParaRPr lang="en-GB" sz="15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00000"/>
                        </a:lnSpc>
                        <a:spcAft>
                          <a:spcPts val="0"/>
                        </a:spcAft>
                      </a:pPr>
                      <a:r>
                        <a:rPr lang="en-GB" sz="1500" dirty="0">
                          <a:effectLst/>
                        </a:rPr>
                        <a:t> </a:t>
                      </a:r>
                    </a:p>
                    <a:p>
                      <a:pPr algn="ctr">
                        <a:lnSpc>
                          <a:spcPct val="100000"/>
                        </a:lnSpc>
                        <a:spcAft>
                          <a:spcPts val="0"/>
                        </a:spcAft>
                      </a:pPr>
                      <a:r>
                        <a:rPr lang="en-GB" sz="1500" dirty="0">
                          <a:effectLst/>
                        </a:rPr>
                        <a:t>2019</a:t>
                      </a:r>
                      <a:endParaRPr lang="en-GB" sz="15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00000"/>
                        </a:lnSpc>
                        <a:spcAft>
                          <a:spcPts val="0"/>
                        </a:spcAft>
                      </a:pPr>
                      <a:endParaRPr lang="en-GB" sz="1500" dirty="0">
                        <a:effectLst/>
                      </a:endParaRPr>
                    </a:p>
                    <a:p>
                      <a:pPr algn="ctr">
                        <a:lnSpc>
                          <a:spcPct val="100000"/>
                        </a:lnSpc>
                        <a:spcAft>
                          <a:spcPts val="0"/>
                        </a:spcAft>
                      </a:pPr>
                      <a:r>
                        <a:rPr lang="en-GB" sz="1500" dirty="0">
                          <a:effectLst/>
                        </a:rPr>
                        <a:t> 2018</a:t>
                      </a:r>
                      <a:endParaRPr lang="en-GB" sz="15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00000"/>
                        </a:lnSpc>
                        <a:spcAft>
                          <a:spcPts val="0"/>
                        </a:spcAft>
                      </a:pPr>
                      <a:r>
                        <a:rPr lang="en-GB" sz="1500" dirty="0">
                          <a:effectLst/>
                        </a:rPr>
                        <a:t> </a:t>
                      </a:r>
                    </a:p>
                    <a:p>
                      <a:pPr algn="ctr">
                        <a:lnSpc>
                          <a:spcPct val="100000"/>
                        </a:lnSpc>
                        <a:spcAft>
                          <a:spcPts val="0"/>
                        </a:spcAft>
                      </a:pPr>
                      <a:r>
                        <a:rPr lang="en-GB" sz="1500" dirty="0">
                          <a:effectLst/>
                        </a:rPr>
                        <a:t>Absolute</a:t>
                      </a:r>
                    </a:p>
                    <a:p>
                      <a:pPr algn="ctr">
                        <a:lnSpc>
                          <a:spcPct val="100000"/>
                        </a:lnSpc>
                        <a:spcAft>
                          <a:spcPts val="0"/>
                        </a:spcAft>
                      </a:pPr>
                      <a:r>
                        <a:rPr lang="en-GB" sz="1500" dirty="0">
                          <a:effectLst/>
                        </a:rPr>
                        <a:t>Difference</a:t>
                      </a:r>
                      <a:endParaRPr lang="en-GB" sz="15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00000"/>
                        </a:lnSpc>
                        <a:spcAft>
                          <a:spcPts val="0"/>
                        </a:spcAft>
                      </a:pPr>
                      <a:r>
                        <a:rPr lang="en-GB" sz="1500" dirty="0">
                          <a:effectLst/>
                        </a:rPr>
                        <a:t> Relative (performance)Difference</a:t>
                      </a:r>
                      <a:endParaRPr lang="en-GB" sz="15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475587876"/>
                  </a:ext>
                </a:extLst>
              </a:tr>
              <a:tr h="245453">
                <a:tc>
                  <a:txBody>
                    <a:bodyPr/>
                    <a:lstStyle/>
                    <a:p>
                      <a:pPr>
                        <a:lnSpc>
                          <a:spcPct val="115000"/>
                        </a:lnSpc>
                        <a:spcAft>
                          <a:spcPts val="1000"/>
                        </a:spcAft>
                      </a:pPr>
                      <a:r>
                        <a:rPr lang="en-GB" sz="1500" dirty="0">
                          <a:effectLst/>
                        </a:rPr>
                        <a:t>ROCE</a:t>
                      </a:r>
                      <a:endParaRPr lang="en-GB" sz="15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r">
                        <a:lnSpc>
                          <a:spcPct val="115000"/>
                        </a:lnSpc>
                        <a:spcAft>
                          <a:spcPts val="1000"/>
                        </a:spcAft>
                      </a:pPr>
                      <a:endParaRPr lang="en-GB" sz="15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r">
                        <a:lnSpc>
                          <a:spcPct val="115000"/>
                        </a:lnSpc>
                        <a:spcAft>
                          <a:spcPts val="1000"/>
                        </a:spcAft>
                      </a:pPr>
                      <a:endParaRPr lang="en-GB" sz="15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r">
                        <a:lnSpc>
                          <a:spcPct val="115000"/>
                        </a:lnSpc>
                        <a:spcAft>
                          <a:spcPts val="1000"/>
                        </a:spcAft>
                      </a:pPr>
                      <a:endParaRPr lang="en-GB" sz="15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r">
                        <a:lnSpc>
                          <a:spcPct val="115000"/>
                        </a:lnSpc>
                        <a:spcAft>
                          <a:spcPts val="1000"/>
                        </a:spcAft>
                      </a:pPr>
                      <a:endParaRPr lang="en-GB" sz="15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512971412"/>
                  </a:ext>
                </a:extLst>
              </a:tr>
              <a:tr h="245453">
                <a:tc>
                  <a:txBody>
                    <a:bodyPr/>
                    <a:lstStyle/>
                    <a:p>
                      <a:pPr>
                        <a:lnSpc>
                          <a:spcPct val="115000"/>
                        </a:lnSpc>
                        <a:spcAft>
                          <a:spcPts val="1000"/>
                        </a:spcAft>
                      </a:pPr>
                      <a:r>
                        <a:rPr lang="en-GB" sz="1500" dirty="0">
                          <a:effectLst/>
                        </a:rPr>
                        <a:t>Asset Turnover</a:t>
                      </a:r>
                      <a:endParaRPr lang="en-GB" sz="15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r">
                        <a:lnSpc>
                          <a:spcPct val="115000"/>
                        </a:lnSpc>
                        <a:spcAft>
                          <a:spcPts val="1000"/>
                        </a:spcAft>
                      </a:pPr>
                      <a:endParaRPr lang="en-GB" sz="15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r">
                        <a:lnSpc>
                          <a:spcPct val="115000"/>
                        </a:lnSpc>
                        <a:spcAft>
                          <a:spcPts val="1000"/>
                        </a:spcAft>
                      </a:pPr>
                      <a:endParaRPr lang="en-GB" sz="15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r">
                        <a:lnSpc>
                          <a:spcPct val="115000"/>
                        </a:lnSpc>
                        <a:spcAft>
                          <a:spcPts val="1000"/>
                        </a:spcAft>
                      </a:pPr>
                      <a:endParaRPr lang="en-GB" sz="15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r">
                        <a:lnSpc>
                          <a:spcPct val="115000"/>
                        </a:lnSpc>
                        <a:spcAft>
                          <a:spcPts val="1000"/>
                        </a:spcAft>
                      </a:pPr>
                      <a:endParaRPr lang="en-GB" sz="15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3025614963"/>
                  </a:ext>
                </a:extLst>
              </a:tr>
              <a:tr h="245453">
                <a:tc>
                  <a:txBody>
                    <a:bodyPr/>
                    <a:lstStyle/>
                    <a:p>
                      <a:pPr>
                        <a:lnSpc>
                          <a:spcPct val="115000"/>
                        </a:lnSpc>
                        <a:spcAft>
                          <a:spcPts val="1000"/>
                        </a:spcAft>
                      </a:pPr>
                      <a:r>
                        <a:rPr lang="en-GB" sz="1500" dirty="0">
                          <a:effectLst/>
                        </a:rPr>
                        <a:t>Gross Profit Margin</a:t>
                      </a:r>
                      <a:endParaRPr lang="en-GB" sz="15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r">
                        <a:lnSpc>
                          <a:spcPct val="115000"/>
                        </a:lnSpc>
                        <a:spcAft>
                          <a:spcPts val="1000"/>
                        </a:spcAft>
                      </a:pPr>
                      <a:endParaRPr lang="en-GB" sz="15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r">
                        <a:lnSpc>
                          <a:spcPct val="115000"/>
                        </a:lnSpc>
                        <a:spcAft>
                          <a:spcPts val="1000"/>
                        </a:spcAft>
                      </a:pPr>
                      <a:endParaRPr lang="en-GB" sz="15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r">
                        <a:lnSpc>
                          <a:spcPct val="115000"/>
                        </a:lnSpc>
                        <a:spcAft>
                          <a:spcPts val="1000"/>
                        </a:spcAft>
                      </a:pPr>
                      <a:endParaRPr lang="en-GB" sz="15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r">
                        <a:lnSpc>
                          <a:spcPct val="115000"/>
                        </a:lnSpc>
                        <a:spcAft>
                          <a:spcPts val="1000"/>
                        </a:spcAft>
                      </a:pPr>
                      <a:endParaRPr lang="en-GB" sz="15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2915202388"/>
                  </a:ext>
                </a:extLst>
              </a:tr>
              <a:tr h="245453">
                <a:tc>
                  <a:txBody>
                    <a:bodyPr/>
                    <a:lstStyle/>
                    <a:p>
                      <a:pPr>
                        <a:lnSpc>
                          <a:spcPct val="115000"/>
                        </a:lnSpc>
                        <a:spcAft>
                          <a:spcPts val="1000"/>
                        </a:spcAft>
                      </a:pPr>
                      <a:r>
                        <a:rPr lang="en-GB" sz="1500" dirty="0">
                          <a:effectLst/>
                        </a:rPr>
                        <a:t>Net Operating Profit Margin</a:t>
                      </a:r>
                      <a:endParaRPr lang="en-GB" sz="15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r">
                        <a:lnSpc>
                          <a:spcPct val="115000"/>
                        </a:lnSpc>
                        <a:spcAft>
                          <a:spcPts val="1000"/>
                        </a:spcAft>
                      </a:pPr>
                      <a:endParaRPr lang="en-GB" sz="15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r">
                        <a:lnSpc>
                          <a:spcPct val="115000"/>
                        </a:lnSpc>
                        <a:spcAft>
                          <a:spcPts val="1000"/>
                        </a:spcAft>
                      </a:pPr>
                      <a:endParaRPr lang="en-GB" sz="15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r">
                        <a:lnSpc>
                          <a:spcPct val="115000"/>
                        </a:lnSpc>
                        <a:spcAft>
                          <a:spcPts val="1000"/>
                        </a:spcAft>
                      </a:pPr>
                      <a:endParaRPr lang="en-GB" sz="15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r">
                        <a:lnSpc>
                          <a:spcPct val="115000"/>
                        </a:lnSpc>
                        <a:spcAft>
                          <a:spcPts val="1000"/>
                        </a:spcAft>
                      </a:pPr>
                      <a:endParaRPr lang="en-GB" sz="15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1689011076"/>
                  </a:ext>
                </a:extLst>
              </a:tr>
              <a:tr h="245453">
                <a:tc>
                  <a:txBody>
                    <a:bodyPr/>
                    <a:lstStyle/>
                    <a:p>
                      <a:pPr>
                        <a:lnSpc>
                          <a:spcPct val="115000"/>
                        </a:lnSpc>
                        <a:spcAft>
                          <a:spcPts val="1000"/>
                        </a:spcAft>
                      </a:pPr>
                      <a:r>
                        <a:rPr lang="en-GB" sz="1500" dirty="0">
                          <a:effectLst/>
                        </a:rPr>
                        <a:t>Inventory Days</a:t>
                      </a:r>
                      <a:endParaRPr lang="en-GB" sz="15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r">
                        <a:lnSpc>
                          <a:spcPct val="115000"/>
                        </a:lnSpc>
                        <a:spcAft>
                          <a:spcPts val="1000"/>
                        </a:spcAft>
                      </a:pPr>
                      <a:endParaRPr lang="en-GB" sz="15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r">
                        <a:lnSpc>
                          <a:spcPct val="115000"/>
                        </a:lnSpc>
                        <a:spcAft>
                          <a:spcPts val="1000"/>
                        </a:spcAft>
                      </a:pPr>
                      <a:endParaRPr lang="en-GB" sz="15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r">
                        <a:lnSpc>
                          <a:spcPct val="115000"/>
                        </a:lnSpc>
                        <a:spcAft>
                          <a:spcPts val="1000"/>
                        </a:spcAft>
                      </a:pPr>
                      <a:endParaRPr lang="en-GB" sz="15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r">
                        <a:lnSpc>
                          <a:spcPct val="115000"/>
                        </a:lnSpc>
                        <a:spcAft>
                          <a:spcPts val="1000"/>
                        </a:spcAft>
                      </a:pPr>
                      <a:endParaRPr lang="en-GB" sz="15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3599139221"/>
                  </a:ext>
                </a:extLst>
              </a:tr>
              <a:tr h="245453">
                <a:tc>
                  <a:txBody>
                    <a:bodyPr/>
                    <a:lstStyle/>
                    <a:p>
                      <a:pPr>
                        <a:lnSpc>
                          <a:spcPct val="115000"/>
                        </a:lnSpc>
                        <a:spcAft>
                          <a:spcPts val="1000"/>
                        </a:spcAft>
                      </a:pPr>
                      <a:r>
                        <a:rPr lang="en-GB" sz="1500" dirty="0">
                          <a:effectLst/>
                        </a:rPr>
                        <a:t>Non-Current Asset Turnover</a:t>
                      </a:r>
                      <a:endParaRPr lang="en-GB" sz="15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r">
                        <a:lnSpc>
                          <a:spcPct val="115000"/>
                        </a:lnSpc>
                        <a:spcAft>
                          <a:spcPts val="1000"/>
                        </a:spcAft>
                      </a:pPr>
                      <a:endParaRPr lang="en-GB" sz="15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r">
                        <a:lnSpc>
                          <a:spcPct val="115000"/>
                        </a:lnSpc>
                        <a:spcAft>
                          <a:spcPts val="1000"/>
                        </a:spcAft>
                      </a:pPr>
                      <a:endParaRPr lang="en-GB" sz="15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r">
                        <a:lnSpc>
                          <a:spcPct val="115000"/>
                        </a:lnSpc>
                        <a:spcAft>
                          <a:spcPts val="1000"/>
                        </a:spcAft>
                      </a:pPr>
                      <a:endParaRPr lang="en-GB" sz="15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r">
                        <a:lnSpc>
                          <a:spcPct val="115000"/>
                        </a:lnSpc>
                        <a:spcAft>
                          <a:spcPts val="1000"/>
                        </a:spcAft>
                      </a:pPr>
                      <a:endParaRPr lang="en-GB" sz="15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3492890520"/>
                  </a:ext>
                </a:extLst>
              </a:tr>
              <a:tr h="245453">
                <a:tc>
                  <a:txBody>
                    <a:bodyPr/>
                    <a:lstStyle/>
                    <a:p>
                      <a:pPr>
                        <a:lnSpc>
                          <a:spcPct val="115000"/>
                        </a:lnSpc>
                        <a:spcAft>
                          <a:spcPts val="1000"/>
                        </a:spcAft>
                      </a:pPr>
                      <a:r>
                        <a:rPr lang="en-GB" sz="1500" dirty="0">
                          <a:effectLst/>
                        </a:rPr>
                        <a:t>Current Ratio</a:t>
                      </a:r>
                      <a:endParaRPr lang="en-GB" sz="15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r">
                        <a:lnSpc>
                          <a:spcPct val="115000"/>
                        </a:lnSpc>
                        <a:spcAft>
                          <a:spcPts val="1000"/>
                        </a:spcAft>
                      </a:pPr>
                      <a:endParaRPr lang="en-GB" sz="15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r">
                        <a:lnSpc>
                          <a:spcPct val="115000"/>
                        </a:lnSpc>
                        <a:spcAft>
                          <a:spcPts val="1000"/>
                        </a:spcAft>
                      </a:pPr>
                      <a:endParaRPr lang="en-GB" sz="15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r">
                        <a:lnSpc>
                          <a:spcPct val="115000"/>
                        </a:lnSpc>
                        <a:spcAft>
                          <a:spcPts val="1000"/>
                        </a:spcAft>
                      </a:pPr>
                      <a:endParaRPr lang="en-GB" sz="15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r">
                        <a:lnSpc>
                          <a:spcPct val="115000"/>
                        </a:lnSpc>
                        <a:spcAft>
                          <a:spcPts val="1000"/>
                        </a:spcAft>
                      </a:pPr>
                      <a:endParaRPr lang="en-GB" sz="15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2278832850"/>
                  </a:ext>
                </a:extLst>
              </a:tr>
              <a:tr h="245453">
                <a:tc>
                  <a:txBody>
                    <a:bodyPr/>
                    <a:lstStyle/>
                    <a:p>
                      <a:pPr>
                        <a:lnSpc>
                          <a:spcPct val="115000"/>
                        </a:lnSpc>
                        <a:spcAft>
                          <a:spcPts val="1000"/>
                        </a:spcAft>
                      </a:pPr>
                      <a:r>
                        <a:rPr lang="en-GB" sz="1500" dirty="0">
                          <a:effectLst/>
                        </a:rPr>
                        <a:t>Acid Test or Quick Ratio</a:t>
                      </a:r>
                      <a:endParaRPr lang="en-GB" sz="15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r">
                        <a:lnSpc>
                          <a:spcPct val="115000"/>
                        </a:lnSpc>
                        <a:spcAft>
                          <a:spcPts val="1000"/>
                        </a:spcAft>
                      </a:pPr>
                      <a:endParaRPr lang="en-GB" sz="15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r">
                        <a:lnSpc>
                          <a:spcPct val="115000"/>
                        </a:lnSpc>
                        <a:spcAft>
                          <a:spcPts val="1000"/>
                        </a:spcAft>
                      </a:pPr>
                      <a:endParaRPr lang="en-GB" sz="15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r">
                        <a:lnSpc>
                          <a:spcPct val="115000"/>
                        </a:lnSpc>
                        <a:spcAft>
                          <a:spcPts val="1000"/>
                        </a:spcAft>
                      </a:pPr>
                      <a:endParaRPr lang="en-GB" sz="15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r">
                        <a:lnSpc>
                          <a:spcPct val="115000"/>
                        </a:lnSpc>
                        <a:spcAft>
                          <a:spcPts val="1000"/>
                        </a:spcAft>
                      </a:pPr>
                      <a:endParaRPr lang="en-GB" sz="15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2564148959"/>
                  </a:ext>
                </a:extLst>
              </a:tr>
              <a:tr h="245453">
                <a:tc>
                  <a:txBody>
                    <a:bodyPr/>
                    <a:lstStyle/>
                    <a:p>
                      <a:pPr>
                        <a:lnSpc>
                          <a:spcPct val="115000"/>
                        </a:lnSpc>
                        <a:spcAft>
                          <a:spcPts val="1000"/>
                        </a:spcAft>
                      </a:pPr>
                      <a:r>
                        <a:rPr lang="en-GB" sz="1500" dirty="0">
                          <a:effectLst/>
                        </a:rPr>
                        <a:t>Creditor days</a:t>
                      </a:r>
                      <a:endParaRPr lang="en-GB" sz="15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r">
                        <a:lnSpc>
                          <a:spcPct val="115000"/>
                        </a:lnSpc>
                        <a:spcAft>
                          <a:spcPts val="1000"/>
                        </a:spcAft>
                      </a:pPr>
                      <a:endParaRPr lang="en-GB" sz="15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r">
                        <a:lnSpc>
                          <a:spcPct val="115000"/>
                        </a:lnSpc>
                        <a:spcAft>
                          <a:spcPts val="1000"/>
                        </a:spcAft>
                      </a:pPr>
                      <a:endParaRPr lang="en-GB" sz="15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r">
                        <a:lnSpc>
                          <a:spcPct val="115000"/>
                        </a:lnSpc>
                        <a:spcAft>
                          <a:spcPts val="1000"/>
                        </a:spcAft>
                      </a:pPr>
                      <a:endParaRPr lang="en-GB" sz="15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r">
                        <a:lnSpc>
                          <a:spcPct val="115000"/>
                        </a:lnSpc>
                        <a:spcAft>
                          <a:spcPts val="1000"/>
                        </a:spcAft>
                      </a:pPr>
                      <a:endParaRPr lang="en-GB" sz="15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10009"/>
                  </a:ext>
                </a:extLst>
              </a:tr>
              <a:tr h="245453">
                <a:tc>
                  <a:txBody>
                    <a:bodyPr/>
                    <a:lstStyle/>
                    <a:p>
                      <a:pPr>
                        <a:lnSpc>
                          <a:spcPct val="115000"/>
                        </a:lnSpc>
                        <a:spcAft>
                          <a:spcPts val="1000"/>
                        </a:spcAft>
                      </a:pPr>
                      <a:r>
                        <a:rPr lang="en-GB" sz="1500" dirty="0">
                          <a:effectLst/>
                        </a:rPr>
                        <a:t>Debtor days</a:t>
                      </a:r>
                      <a:endParaRPr lang="en-GB" sz="15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r">
                        <a:lnSpc>
                          <a:spcPct val="115000"/>
                        </a:lnSpc>
                        <a:spcAft>
                          <a:spcPts val="1000"/>
                        </a:spcAft>
                      </a:pPr>
                      <a:endParaRPr lang="en-GB" sz="15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r">
                        <a:lnSpc>
                          <a:spcPct val="115000"/>
                        </a:lnSpc>
                        <a:spcAft>
                          <a:spcPts val="1000"/>
                        </a:spcAft>
                      </a:pPr>
                      <a:endParaRPr lang="en-GB" sz="15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r">
                        <a:lnSpc>
                          <a:spcPct val="115000"/>
                        </a:lnSpc>
                        <a:spcAft>
                          <a:spcPts val="1000"/>
                        </a:spcAft>
                      </a:pPr>
                      <a:endParaRPr lang="en-GB" sz="15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r">
                        <a:lnSpc>
                          <a:spcPct val="115000"/>
                        </a:lnSpc>
                        <a:spcAft>
                          <a:spcPts val="1000"/>
                        </a:spcAft>
                      </a:pPr>
                      <a:endParaRPr lang="en-GB" sz="15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10010"/>
                  </a:ext>
                </a:extLst>
              </a:tr>
              <a:tr h="245453">
                <a:tc>
                  <a:txBody>
                    <a:bodyPr/>
                    <a:lstStyle/>
                    <a:p>
                      <a:pPr>
                        <a:lnSpc>
                          <a:spcPct val="115000"/>
                        </a:lnSpc>
                        <a:spcAft>
                          <a:spcPts val="1000"/>
                        </a:spcAft>
                      </a:pPr>
                      <a:r>
                        <a:rPr lang="en-GB" sz="1500" dirty="0">
                          <a:effectLst/>
                        </a:rPr>
                        <a:t>Gearing 1</a:t>
                      </a:r>
                      <a:endParaRPr lang="en-GB" sz="15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r">
                        <a:lnSpc>
                          <a:spcPct val="115000"/>
                        </a:lnSpc>
                        <a:spcAft>
                          <a:spcPts val="1000"/>
                        </a:spcAft>
                      </a:pPr>
                      <a:endParaRPr lang="en-GB" sz="15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r">
                        <a:lnSpc>
                          <a:spcPct val="115000"/>
                        </a:lnSpc>
                        <a:spcAft>
                          <a:spcPts val="1000"/>
                        </a:spcAft>
                      </a:pPr>
                      <a:endParaRPr lang="en-GB" sz="15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r">
                        <a:lnSpc>
                          <a:spcPct val="115000"/>
                        </a:lnSpc>
                        <a:spcAft>
                          <a:spcPts val="1000"/>
                        </a:spcAft>
                      </a:pPr>
                      <a:endParaRPr lang="en-GB" sz="15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r">
                        <a:lnSpc>
                          <a:spcPct val="115000"/>
                        </a:lnSpc>
                        <a:spcAft>
                          <a:spcPts val="1000"/>
                        </a:spcAft>
                      </a:pPr>
                      <a:endParaRPr lang="en-GB" sz="15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2233326684"/>
                  </a:ext>
                </a:extLst>
              </a:tr>
              <a:tr h="245453">
                <a:tc>
                  <a:txBody>
                    <a:bodyPr/>
                    <a:lstStyle/>
                    <a:p>
                      <a:pPr>
                        <a:lnSpc>
                          <a:spcPct val="115000"/>
                        </a:lnSpc>
                        <a:spcAft>
                          <a:spcPts val="1000"/>
                        </a:spcAft>
                      </a:pPr>
                      <a:r>
                        <a:rPr lang="en-GB" sz="1500" dirty="0">
                          <a:effectLst/>
                        </a:rPr>
                        <a:t>Gearing 2</a:t>
                      </a:r>
                      <a:endParaRPr lang="en-GB" sz="15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r">
                        <a:lnSpc>
                          <a:spcPct val="115000"/>
                        </a:lnSpc>
                        <a:spcAft>
                          <a:spcPts val="1000"/>
                        </a:spcAft>
                      </a:pPr>
                      <a:endParaRPr lang="en-GB" sz="15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r">
                        <a:lnSpc>
                          <a:spcPct val="115000"/>
                        </a:lnSpc>
                        <a:spcAft>
                          <a:spcPts val="1000"/>
                        </a:spcAft>
                      </a:pPr>
                      <a:endParaRPr lang="en-GB" sz="15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r">
                        <a:lnSpc>
                          <a:spcPct val="115000"/>
                        </a:lnSpc>
                        <a:spcAft>
                          <a:spcPts val="1000"/>
                        </a:spcAft>
                      </a:pPr>
                      <a:endParaRPr lang="en-GB" sz="15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r">
                        <a:lnSpc>
                          <a:spcPct val="115000"/>
                        </a:lnSpc>
                        <a:spcAft>
                          <a:spcPts val="1000"/>
                        </a:spcAft>
                      </a:pPr>
                      <a:endParaRPr lang="en-GB" sz="15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3193588104"/>
                  </a:ext>
                </a:extLst>
              </a:tr>
              <a:tr h="245453">
                <a:tc>
                  <a:txBody>
                    <a:bodyPr/>
                    <a:lstStyle/>
                    <a:p>
                      <a:pPr>
                        <a:lnSpc>
                          <a:spcPct val="115000"/>
                        </a:lnSpc>
                        <a:spcAft>
                          <a:spcPts val="1000"/>
                        </a:spcAft>
                      </a:pPr>
                      <a:r>
                        <a:rPr lang="en-GB" sz="1500" dirty="0">
                          <a:effectLst/>
                        </a:rPr>
                        <a:t>Interest Cover</a:t>
                      </a:r>
                      <a:endParaRPr lang="en-GB" sz="15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r">
                        <a:lnSpc>
                          <a:spcPct val="115000"/>
                        </a:lnSpc>
                        <a:spcAft>
                          <a:spcPts val="1000"/>
                        </a:spcAft>
                      </a:pPr>
                      <a:endParaRPr lang="en-GB" sz="15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r">
                        <a:lnSpc>
                          <a:spcPct val="115000"/>
                        </a:lnSpc>
                        <a:spcAft>
                          <a:spcPts val="1000"/>
                        </a:spcAft>
                      </a:pPr>
                      <a:endParaRPr lang="en-GB" sz="15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r">
                        <a:lnSpc>
                          <a:spcPct val="115000"/>
                        </a:lnSpc>
                        <a:spcAft>
                          <a:spcPts val="1000"/>
                        </a:spcAft>
                      </a:pPr>
                      <a:endParaRPr lang="en-GB" sz="15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r">
                        <a:lnSpc>
                          <a:spcPct val="115000"/>
                        </a:lnSpc>
                        <a:spcAft>
                          <a:spcPts val="1000"/>
                        </a:spcAft>
                      </a:pPr>
                      <a:endParaRPr lang="en-GB" sz="15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4042887378"/>
                  </a:ext>
                </a:extLst>
              </a:tr>
              <a:tr h="245453">
                <a:tc>
                  <a:txBody>
                    <a:bodyPr/>
                    <a:lstStyle/>
                    <a:p>
                      <a:pPr>
                        <a:lnSpc>
                          <a:spcPct val="115000"/>
                        </a:lnSpc>
                        <a:spcAft>
                          <a:spcPts val="1000"/>
                        </a:spcAft>
                      </a:pPr>
                      <a:r>
                        <a:rPr lang="en-GB" sz="1500" dirty="0">
                          <a:effectLst/>
                        </a:rPr>
                        <a:t>Earnings per Share (EPS)</a:t>
                      </a:r>
                      <a:endParaRPr lang="en-GB" sz="15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r">
                        <a:lnSpc>
                          <a:spcPct val="115000"/>
                        </a:lnSpc>
                        <a:spcAft>
                          <a:spcPts val="1000"/>
                        </a:spcAft>
                      </a:pPr>
                      <a:endParaRPr lang="en-GB" sz="1500"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r">
                        <a:lnSpc>
                          <a:spcPct val="115000"/>
                        </a:lnSpc>
                        <a:spcAft>
                          <a:spcPts val="1000"/>
                        </a:spcAft>
                      </a:pPr>
                      <a:endParaRPr lang="en-GB" sz="1500"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r">
                        <a:lnSpc>
                          <a:spcPct val="115000"/>
                        </a:lnSpc>
                        <a:spcAft>
                          <a:spcPts val="1000"/>
                        </a:spcAft>
                      </a:pPr>
                      <a:endParaRPr lang="en-GB" sz="1500"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r">
                        <a:lnSpc>
                          <a:spcPct val="115000"/>
                        </a:lnSpc>
                        <a:spcAft>
                          <a:spcPts val="1000"/>
                        </a:spcAft>
                      </a:pPr>
                      <a:endParaRPr lang="en-GB" sz="1500"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3692712474"/>
                  </a:ext>
                </a:extLst>
              </a:tr>
              <a:tr h="245453">
                <a:tc>
                  <a:txBody>
                    <a:bodyPr/>
                    <a:lstStyle/>
                    <a:p>
                      <a:pPr>
                        <a:lnSpc>
                          <a:spcPct val="115000"/>
                        </a:lnSpc>
                        <a:spcAft>
                          <a:spcPts val="1000"/>
                        </a:spcAft>
                      </a:pPr>
                      <a:r>
                        <a:rPr lang="en-GB" sz="1500" dirty="0">
                          <a:effectLst/>
                        </a:rPr>
                        <a:t>Price Earnings Ratio (P/E)</a:t>
                      </a:r>
                      <a:endParaRPr lang="en-GB" sz="15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r">
                        <a:lnSpc>
                          <a:spcPct val="115000"/>
                        </a:lnSpc>
                        <a:spcAft>
                          <a:spcPts val="1000"/>
                        </a:spcAft>
                      </a:pPr>
                      <a:endParaRPr lang="en-GB" sz="1500"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r">
                        <a:lnSpc>
                          <a:spcPct val="115000"/>
                        </a:lnSpc>
                        <a:spcAft>
                          <a:spcPts val="1000"/>
                        </a:spcAft>
                      </a:pPr>
                      <a:endParaRPr lang="en-GB" sz="1500"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r">
                        <a:lnSpc>
                          <a:spcPct val="115000"/>
                        </a:lnSpc>
                        <a:spcAft>
                          <a:spcPts val="1000"/>
                        </a:spcAft>
                      </a:pPr>
                      <a:endParaRPr lang="en-GB" sz="1500"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r">
                        <a:lnSpc>
                          <a:spcPct val="115000"/>
                        </a:lnSpc>
                        <a:spcAft>
                          <a:spcPts val="1000"/>
                        </a:spcAft>
                      </a:pPr>
                      <a:endParaRPr lang="en-GB" sz="1500"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1396337105"/>
                  </a:ext>
                </a:extLst>
              </a:tr>
              <a:tr h="245453">
                <a:tc>
                  <a:txBody>
                    <a:bodyPr/>
                    <a:lstStyle/>
                    <a:p>
                      <a:pPr marL="0" marR="0" lvl="0" indent="0" algn="l" defTabSz="914400" rtl="0" eaLnBrk="1" fontAlgn="auto" latinLnBrk="0" hangingPunct="1">
                        <a:lnSpc>
                          <a:spcPct val="115000"/>
                        </a:lnSpc>
                        <a:spcBef>
                          <a:spcPts val="0"/>
                        </a:spcBef>
                        <a:spcAft>
                          <a:spcPts val="1000"/>
                        </a:spcAft>
                        <a:buClrTx/>
                        <a:buSzTx/>
                        <a:buFontTx/>
                        <a:buNone/>
                        <a:tabLst/>
                        <a:defRPr/>
                      </a:pPr>
                      <a:r>
                        <a:rPr lang="en-GB" sz="1500" dirty="0">
                          <a:effectLst/>
                        </a:rPr>
                        <a:t>Dividends per Share (DPS)</a:t>
                      </a:r>
                      <a:endParaRPr lang="en-GB" sz="15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r">
                        <a:lnSpc>
                          <a:spcPct val="115000"/>
                        </a:lnSpc>
                        <a:spcAft>
                          <a:spcPts val="1000"/>
                        </a:spcAft>
                      </a:pPr>
                      <a:endParaRPr lang="en-GB" sz="1500"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r">
                        <a:lnSpc>
                          <a:spcPct val="115000"/>
                        </a:lnSpc>
                        <a:spcAft>
                          <a:spcPts val="1000"/>
                        </a:spcAft>
                      </a:pPr>
                      <a:endParaRPr lang="en-GB" sz="1500"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r">
                        <a:lnSpc>
                          <a:spcPct val="115000"/>
                        </a:lnSpc>
                        <a:spcAft>
                          <a:spcPts val="1000"/>
                        </a:spcAft>
                      </a:pPr>
                      <a:endParaRPr lang="en-GB" sz="1500"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r">
                        <a:lnSpc>
                          <a:spcPct val="115000"/>
                        </a:lnSpc>
                        <a:spcAft>
                          <a:spcPts val="1000"/>
                        </a:spcAft>
                      </a:pPr>
                      <a:endParaRPr lang="en-GB" sz="1500"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2485650186"/>
                  </a:ext>
                </a:extLst>
              </a:tr>
              <a:tr h="245453">
                <a:tc>
                  <a:txBody>
                    <a:bodyPr/>
                    <a:lstStyle/>
                    <a:p>
                      <a:pPr>
                        <a:lnSpc>
                          <a:spcPct val="115000"/>
                        </a:lnSpc>
                        <a:spcAft>
                          <a:spcPts val="1000"/>
                        </a:spcAft>
                      </a:pPr>
                      <a:r>
                        <a:rPr lang="en-GB" sz="1500" dirty="0">
                          <a:effectLst/>
                        </a:rPr>
                        <a:t>Dividend Percentage Payout</a:t>
                      </a:r>
                      <a:endParaRPr lang="en-GB" sz="15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r">
                        <a:lnSpc>
                          <a:spcPct val="115000"/>
                        </a:lnSpc>
                        <a:spcAft>
                          <a:spcPts val="1000"/>
                        </a:spcAft>
                      </a:pPr>
                      <a:endParaRPr lang="en-GB" sz="1500"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r">
                        <a:lnSpc>
                          <a:spcPct val="115000"/>
                        </a:lnSpc>
                        <a:spcAft>
                          <a:spcPts val="1000"/>
                        </a:spcAft>
                      </a:pPr>
                      <a:endParaRPr lang="en-GB" sz="1500"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r">
                        <a:lnSpc>
                          <a:spcPct val="115000"/>
                        </a:lnSpc>
                        <a:spcAft>
                          <a:spcPts val="1000"/>
                        </a:spcAft>
                      </a:pPr>
                      <a:endParaRPr lang="en-GB" sz="1500"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r">
                        <a:lnSpc>
                          <a:spcPct val="115000"/>
                        </a:lnSpc>
                        <a:spcAft>
                          <a:spcPts val="1000"/>
                        </a:spcAft>
                      </a:pPr>
                      <a:endParaRPr lang="en-GB" sz="1500"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1031909009"/>
                  </a:ext>
                </a:extLst>
              </a:tr>
            </a:tbl>
          </a:graphicData>
        </a:graphic>
      </p:graphicFrame>
      <p:sp>
        <p:nvSpPr>
          <p:cNvPr id="3" name="Slide Number Placeholder 2">
            <a:extLst>
              <a:ext uri="{FF2B5EF4-FFF2-40B4-BE49-F238E27FC236}">
                <a16:creationId xmlns:a16="http://schemas.microsoft.com/office/drawing/2014/main" id="{9BA86F9F-8F4B-4F4E-B6C8-4CF19E41F985}"/>
              </a:ext>
            </a:extLst>
          </p:cNvPr>
          <p:cNvSpPr>
            <a:spLocks noGrp="1"/>
          </p:cNvSpPr>
          <p:nvPr>
            <p:ph type="sldNum" sz="quarter" idx="12"/>
          </p:nvPr>
        </p:nvSpPr>
        <p:spPr/>
        <p:txBody>
          <a:bodyPr/>
          <a:lstStyle/>
          <a:p>
            <a:fld id="{63A33278-8D2C-46E9-9145-8061F8ED03C5}" type="slidenum">
              <a:rPr lang="en-GB" smtClean="0"/>
              <a:t>30</a:t>
            </a:fld>
            <a:endParaRPr lang="en-GB" dirty="0"/>
          </a:p>
        </p:txBody>
      </p:sp>
      <p:sp>
        <p:nvSpPr>
          <p:cNvPr id="5" name="Rectangle 1">
            <a:extLst>
              <a:ext uri="{FF2B5EF4-FFF2-40B4-BE49-F238E27FC236}">
                <a16:creationId xmlns:a16="http://schemas.microsoft.com/office/drawing/2014/main" id="{B4F60CE5-D9CC-457E-9213-CAE91F2F1DA3}"/>
              </a:ext>
            </a:extLst>
          </p:cNvPr>
          <p:cNvSpPr>
            <a:spLocks noChangeArrowheads="1"/>
          </p:cNvSpPr>
          <p:nvPr/>
        </p:nvSpPr>
        <p:spPr bwMode="auto">
          <a:xfrm>
            <a:off x="0" y="0"/>
            <a:ext cx="9144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endParaRPr lang="en-GB" dirty="0"/>
          </a:p>
        </p:txBody>
      </p:sp>
    </p:spTree>
    <p:custDataLst>
      <p:tags r:id="rId1"/>
    </p:custDataLst>
    <p:extLst>
      <p:ext uri="{BB962C8B-B14F-4D97-AF65-F5344CB8AC3E}">
        <p14:creationId xmlns:p14="http://schemas.microsoft.com/office/powerpoint/2010/main" val="95782159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21" presetClass="entr" presetSubtype="1" fill="hold" nodeType="clickEffect">
                                  <p:stCondLst>
                                    <p:cond delay="0"/>
                                  </p:stCondLst>
                                  <p:childTnLst>
                                    <p:set>
                                      <p:cBhvr>
                                        <p:cTn id="10" dur="1" fill="hold">
                                          <p:stCondLst>
                                            <p:cond delay="0"/>
                                          </p:stCondLst>
                                        </p:cTn>
                                        <p:tgtEl>
                                          <p:spTgt spid="4"/>
                                        </p:tgtEl>
                                        <p:attrNameLst>
                                          <p:attrName>style.visibility</p:attrName>
                                        </p:attrNameLst>
                                      </p:cBhvr>
                                      <p:to>
                                        <p:strVal val="visible"/>
                                      </p:to>
                                    </p:set>
                                    <p:animEffect transition="in" filter="wheel(1)">
                                      <p:cBhvr>
                                        <p:cTn id="11" dur="20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tags/tag1.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2.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3.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4.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5.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6.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7.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8.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9.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10.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11.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12.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13.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14.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15.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16.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17.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18.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19.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20.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21.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22.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23.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24.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25.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26.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27.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28.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29.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uwtsd ppt</Template>
  <TotalTime>5886</TotalTime>
  <Words>2497</Words>
  <Application>Microsoft Office PowerPoint</Application>
  <PresentationFormat>On-screen Show (4:3)</PresentationFormat>
  <Paragraphs>659</Paragraphs>
  <Slides>30</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30</vt:i4>
      </vt:variant>
    </vt:vector>
  </HeadingPairs>
  <TitlesOfParts>
    <vt:vector size="35" baseType="lpstr">
      <vt:lpstr>Arial</vt:lpstr>
      <vt:lpstr>Calibri</vt:lpstr>
      <vt:lpstr>Myriad Pro</vt:lpstr>
      <vt:lpstr>Times New Roman</vt:lpstr>
      <vt:lpstr>20140311PresentationUWTSDTemplate</vt:lpstr>
      <vt:lpstr>PowerPoint Presentation</vt:lpstr>
      <vt:lpstr>Types or groups or families of ratios</vt:lpstr>
      <vt:lpstr>Worked example –  Northern Travel 1</vt:lpstr>
      <vt:lpstr>Worked example –  Northern Travel 2</vt:lpstr>
      <vt:lpstr>Starting the analysis</vt:lpstr>
      <vt:lpstr>Assessing profitability - ROCE</vt:lpstr>
      <vt:lpstr>Assessing profitability – asset turnover</vt:lpstr>
      <vt:lpstr>Assessing profitability – gross profit margin</vt:lpstr>
      <vt:lpstr>Assessing profitability – net operating profit margin</vt:lpstr>
      <vt:lpstr>Assessing efficiency – inventory days</vt:lpstr>
      <vt:lpstr>Assessing efficiency – non-current asset turnover</vt:lpstr>
      <vt:lpstr>Assessing liquidity – current ratio</vt:lpstr>
      <vt:lpstr>Assessing liquidity – acid test or quick ratio</vt:lpstr>
      <vt:lpstr>Assessing liquidity – creditor days</vt:lpstr>
      <vt:lpstr>Assessing liquidity – debtor days</vt:lpstr>
      <vt:lpstr>Assessing liquidity – analysis of debtor and creditor days</vt:lpstr>
      <vt:lpstr>Capital structure –  introduction to gearing</vt:lpstr>
      <vt:lpstr>Types of gearing - 1</vt:lpstr>
      <vt:lpstr>Types of gearing - 2</vt:lpstr>
      <vt:lpstr>Types of gearing – example</vt:lpstr>
      <vt:lpstr>Types of gearing – exercise</vt:lpstr>
      <vt:lpstr>Gearing - summary</vt:lpstr>
      <vt:lpstr>Gearing ratios</vt:lpstr>
      <vt:lpstr>Capital structure – interest cover</vt:lpstr>
      <vt:lpstr>Investment ratios – Earnings Per Share (EPS)</vt:lpstr>
      <vt:lpstr>Investment ratios – care in calculating  numbers of shares </vt:lpstr>
      <vt:lpstr>Investment ratios – price earnings ratio (P/E)</vt:lpstr>
      <vt:lpstr>Investment ratios - dividends per share (DPS)</vt:lpstr>
      <vt:lpstr>Investment ratios - dividends percentage payout</vt:lpstr>
      <vt:lpstr>Summary table</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pburns</dc:creator>
  <cp:lastModifiedBy>David Jenkins (UWTSD London)</cp:lastModifiedBy>
  <cp:revision>262</cp:revision>
  <dcterms:created xsi:type="dcterms:W3CDTF">2013-10-11T12:05:37Z</dcterms:created>
  <dcterms:modified xsi:type="dcterms:W3CDTF">2020-05-18T12:03:57Z</dcterms:modified>
</cp:coreProperties>
</file>