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5"/>
  </p:notesMasterIdLst>
  <p:sldIdLst>
    <p:sldId id="256" r:id="rId2"/>
    <p:sldId id="278" r:id="rId3"/>
    <p:sldId id="274" r:id="rId4"/>
    <p:sldId id="275" r:id="rId5"/>
    <p:sldId id="277" r:id="rId6"/>
    <p:sldId id="276" r:id="rId7"/>
    <p:sldId id="267" r:id="rId8"/>
    <p:sldId id="268" r:id="rId9"/>
    <p:sldId id="269" r:id="rId10"/>
    <p:sldId id="270" r:id="rId11"/>
    <p:sldId id="271" r:id="rId12"/>
    <p:sldId id="279" r:id="rId13"/>
    <p:sldId id="280" r:id="rId14"/>
    <p:sldId id="281" r:id="rId15"/>
    <p:sldId id="282" r:id="rId16"/>
    <p:sldId id="283" r:id="rId17"/>
    <p:sldId id="284" r:id="rId18"/>
    <p:sldId id="285" r:id="rId19"/>
    <p:sldId id="286" r:id="rId20"/>
    <p:sldId id="287" r:id="rId21"/>
    <p:sldId id="288" r:id="rId22"/>
    <p:sldId id="289" r:id="rId23"/>
    <p:sldId id="290" r:id="rId24"/>
    <p:sldId id="262" r:id="rId25"/>
    <p:sldId id="263" r:id="rId26"/>
    <p:sldId id="264" r:id="rId27"/>
    <p:sldId id="265" r:id="rId28"/>
    <p:sldId id="266" r:id="rId29"/>
    <p:sldId id="260" r:id="rId30"/>
    <p:sldId id="257" r:id="rId31"/>
    <p:sldId id="258" r:id="rId32"/>
    <p:sldId id="259" r:id="rId33"/>
    <p:sldId id="273"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9006" autoAdjust="0"/>
  </p:normalViewPr>
  <p:slideViewPr>
    <p:cSldViewPr snapToGrid="0">
      <p:cViewPr varScale="1">
        <p:scale>
          <a:sx n="58" d="100"/>
          <a:sy n="58" d="100"/>
        </p:scale>
        <p:origin x="-78" y="-9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file:///E:\Year%203\Caroline%20Bradley\Assignment%202\Steffan%20Lewis\Cost%20of%20Equipment\CostsOfEquipment&amp;Staff-28.03.2018_Steff_V-1.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Net Cost</a:t>
            </a:r>
            <a:r>
              <a:rPr lang="en-GB" baseline="0"/>
              <a:t> &amp; VAT</a:t>
            </a:r>
            <a:endParaRPr lang="en-GB"/>
          </a:p>
        </c:rich>
      </c:tx>
      <c:layout/>
      <c:overlay val="0"/>
      <c:spPr>
        <a:noFill/>
        <a:ln>
          <a:noFill/>
        </a:ln>
        <a:effectLst/>
      </c:spPr>
    </c:title>
    <c:autoTitleDeleted val="0"/>
    <c:plotArea>
      <c:layout/>
      <c:doughnutChart>
        <c:varyColors val="1"/>
        <c:ser>
          <c:idx val="0"/>
          <c:order val="0"/>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1C9F-4040-939D-E748542C857E}"/>
              </c:ext>
            </c:extLst>
          </c:dPt>
          <c:dPt>
            <c:idx val="1"/>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3-1C9F-4040-939D-E748542C857E}"/>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Sheet1!$J$28:$K$28</c:f>
              <c:numCache>
                <c:formatCode>_("£"* #,##0.00_);_("£"* \(#,##0.00\);_("£"* "-"??_);_(@_)</c:formatCode>
                <c:ptCount val="2"/>
                <c:pt idx="0">
                  <c:v>218404.68799999999</c:v>
                </c:pt>
                <c:pt idx="1">
                  <c:v>49579.921999999999</c:v>
                </c:pt>
              </c:numCache>
            </c:numRef>
          </c:val>
          <c:extLst xmlns:c16r2="http://schemas.microsoft.com/office/drawing/2015/06/chart">
            <c:ext xmlns:c16="http://schemas.microsoft.com/office/drawing/2014/chart" uri="{C3380CC4-5D6E-409C-BE32-E72D297353CC}">
              <c16:uniqueId val="{00000004-1C9F-4040-939D-E748542C857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C02CFE-0A8F-4183-9DBE-2827E1DE7D0D}" type="datetimeFigureOut">
              <a:rPr lang="en-GB" smtClean="0"/>
              <a:t>24/05/2018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4DA72D-112E-49BB-A9CA-1F003CBC1432}" type="slidenum">
              <a:rPr lang="en-GB" smtClean="0"/>
              <a:t>‹#›</a:t>
            </a:fld>
            <a:endParaRPr lang="en-GB"/>
          </a:p>
        </p:txBody>
      </p:sp>
    </p:spTree>
    <p:extLst>
      <p:ext uri="{BB962C8B-B14F-4D97-AF65-F5344CB8AC3E}">
        <p14:creationId xmlns:p14="http://schemas.microsoft.com/office/powerpoint/2010/main" val="2131938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everyone finishes a document they must email the document to the 2 people who were assigned their piece of work.</a:t>
            </a:r>
          </a:p>
          <a:p>
            <a:endParaRPr lang="en-GB" dirty="0"/>
          </a:p>
          <a:p>
            <a:r>
              <a:rPr lang="en-GB" dirty="0"/>
              <a:t>After each piece of work is checked they will either be accepted as their current version or they will be sent back to the creator to update the version and correct the errors.</a:t>
            </a:r>
          </a:p>
          <a:p>
            <a:endParaRPr lang="en-GB" dirty="0"/>
          </a:p>
          <a:p>
            <a:r>
              <a:rPr lang="en-GB" dirty="0"/>
              <a:t>Naming convention.</a:t>
            </a:r>
          </a:p>
          <a:p>
            <a:endParaRPr lang="en-GB" dirty="0"/>
          </a:p>
        </p:txBody>
      </p:sp>
      <p:sp>
        <p:nvSpPr>
          <p:cNvPr id="4" name="Slide Number Placeholder 3"/>
          <p:cNvSpPr>
            <a:spLocks noGrp="1"/>
          </p:cNvSpPr>
          <p:nvPr>
            <p:ph type="sldNum" sz="quarter" idx="10"/>
          </p:nvPr>
        </p:nvSpPr>
        <p:spPr/>
        <p:txBody>
          <a:bodyPr/>
          <a:lstStyle/>
          <a:p>
            <a:fld id="{864DA72D-112E-49BB-A9CA-1F003CBC1432}" type="slidenum">
              <a:rPr lang="en-GB" smtClean="0"/>
              <a:t>6</a:t>
            </a:fld>
            <a:endParaRPr lang="en-GB"/>
          </a:p>
        </p:txBody>
      </p:sp>
    </p:spTree>
    <p:extLst>
      <p:ext uri="{BB962C8B-B14F-4D97-AF65-F5344CB8AC3E}">
        <p14:creationId xmlns:p14="http://schemas.microsoft.com/office/powerpoint/2010/main" val="3238839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4DA72D-112E-49BB-A9CA-1F003CBC1432}" type="slidenum">
              <a:rPr lang="en-GB" smtClean="0"/>
              <a:t>30</a:t>
            </a:fld>
            <a:endParaRPr lang="en-GB"/>
          </a:p>
        </p:txBody>
      </p:sp>
    </p:spTree>
    <p:extLst>
      <p:ext uri="{BB962C8B-B14F-4D97-AF65-F5344CB8AC3E}">
        <p14:creationId xmlns:p14="http://schemas.microsoft.com/office/powerpoint/2010/main" val="8424445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4DA72D-112E-49BB-A9CA-1F003CBC1432}" type="slidenum">
              <a:rPr lang="en-GB" smtClean="0"/>
              <a:t>32</a:t>
            </a:fld>
            <a:endParaRPr lang="en-GB"/>
          </a:p>
        </p:txBody>
      </p:sp>
    </p:spTree>
    <p:extLst>
      <p:ext uri="{BB962C8B-B14F-4D97-AF65-F5344CB8AC3E}">
        <p14:creationId xmlns:p14="http://schemas.microsoft.com/office/powerpoint/2010/main" val="37433404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5/24/2018</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3.lenovo.com/gb/en/workstations/p-series/ThinkStation-P320-Tiny/p/30C2CTO1WWENGB1/customize" TargetMode="External"/><Relationship Id="rId2" Type="http://schemas.openxmlformats.org/officeDocument/2006/relationships/hyperlink" Target="https://tinyurl.com/yd4jucqr"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0B4417-190E-4F3F-ADB4-5C3E31D5711A}"/>
              </a:ext>
            </a:extLst>
          </p:cNvPr>
          <p:cNvSpPr>
            <a:spLocks noGrp="1"/>
          </p:cNvSpPr>
          <p:nvPr>
            <p:ph type="ctrTitle"/>
          </p:nvPr>
        </p:nvSpPr>
        <p:spPr>
          <a:xfrm>
            <a:off x="1565790" y="1095851"/>
            <a:ext cx="7766936" cy="3467759"/>
          </a:xfrm>
        </p:spPr>
        <p:txBody>
          <a:bodyPr/>
          <a:lstStyle/>
          <a:p>
            <a:pPr algn="ctr"/>
            <a:r>
              <a:rPr lang="en-GB" dirty="0">
                <a:latin typeface="Arial" panose="020B0604020202020204" pitchFamily="34" charset="0"/>
                <a:cs typeface="Arial" panose="020B0604020202020204" pitchFamily="34" charset="0"/>
              </a:rPr>
              <a:t>Welcome to </a:t>
            </a:r>
            <a:r>
              <a:rPr lang="en-GB" dirty="0"/>
              <a:t>Williams Web Design &amp; Hosting company </a:t>
            </a:r>
            <a:r>
              <a:rPr lang="en-GB" dirty="0">
                <a:latin typeface="Arial" panose="020B0604020202020204" pitchFamily="34" charset="0"/>
                <a:cs typeface="Arial" panose="020B0604020202020204" pitchFamily="34" charset="0"/>
              </a:rPr>
              <a:t>Analysis</a:t>
            </a:r>
          </a:p>
        </p:txBody>
      </p:sp>
      <p:sp>
        <p:nvSpPr>
          <p:cNvPr id="3" name="Subtitle 2">
            <a:extLst>
              <a:ext uri="{FF2B5EF4-FFF2-40B4-BE49-F238E27FC236}">
                <a16:creationId xmlns:a16="http://schemas.microsoft.com/office/drawing/2014/main" xmlns="" id="{DB08EDDE-7C08-4C36-A6A8-A211D04FFB55}"/>
              </a:ext>
            </a:extLst>
          </p:cNvPr>
          <p:cNvSpPr>
            <a:spLocks noGrp="1"/>
          </p:cNvSpPr>
          <p:nvPr>
            <p:ph type="subTitle" idx="1"/>
          </p:nvPr>
        </p:nvSpPr>
        <p:spPr>
          <a:xfrm>
            <a:off x="0" y="5971913"/>
            <a:ext cx="8098327" cy="445666"/>
          </a:xfrm>
        </p:spPr>
        <p:txBody>
          <a:bodyPr>
            <a:normAutofit/>
          </a:bodyPr>
          <a:lstStyle/>
          <a:p>
            <a:r>
              <a:rPr lang="en-GB" dirty="0">
                <a:latin typeface="Arial" panose="020B0604020202020204" pitchFamily="34" charset="0"/>
                <a:cs typeface="Arial" panose="020B0604020202020204" pitchFamily="34" charset="0"/>
              </a:rPr>
              <a:t>By: Ricky Jenkins, Harry </a:t>
            </a:r>
            <a:r>
              <a:rPr lang="en-GB" dirty="0" err="1">
                <a:latin typeface="Arial" panose="020B0604020202020204" pitchFamily="34" charset="0"/>
                <a:cs typeface="Arial" panose="020B0604020202020204" pitchFamily="34" charset="0"/>
              </a:rPr>
              <a:t>Hierons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Steffan</a:t>
            </a:r>
            <a:r>
              <a:rPr lang="en-GB" dirty="0">
                <a:latin typeface="Arial" panose="020B0604020202020204" pitchFamily="34" charset="0"/>
                <a:cs typeface="Arial" panose="020B0604020202020204" pitchFamily="34" charset="0"/>
              </a:rPr>
              <a:t> Lewis, Ashleigh Steel, Paul Weaver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4" name="Picture 3" descr="F:\Year 3\Caroline Bradley\Assignment 2\Group Project\logo.png">
            <a:extLst>
              <a:ext uri="{FF2B5EF4-FFF2-40B4-BE49-F238E27FC236}">
                <a16:creationId xmlns:a16="http://schemas.microsoft.com/office/drawing/2014/main" xmlns="" id="{DA2D8399-F09D-47CB-A574-4FD107C9997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822589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931D6CF-F91A-4F67-BD68-DC67F20356FD}"/>
              </a:ext>
            </a:extLst>
          </p:cNvPr>
          <p:cNvSpPr>
            <a:spLocks noGrp="1"/>
          </p:cNvSpPr>
          <p:nvPr>
            <p:ph type="title"/>
          </p:nvPr>
        </p:nvSpPr>
        <p:spPr/>
        <p:txBody>
          <a:bodyPr/>
          <a:lstStyle/>
          <a:p>
            <a:r>
              <a:rPr lang="en-GB" dirty="0"/>
              <a:t>Project Development introduction</a:t>
            </a:r>
          </a:p>
        </p:txBody>
      </p:sp>
      <p:sp>
        <p:nvSpPr>
          <p:cNvPr id="3" name="Content Placeholder 2">
            <a:extLst>
              <a:ext uri="{FF2B5EF4-FFF2-40B4-BE49-F238E27FC236}">
                <a16:creationId xmlns:a16="http://schemas.microsoft.com/office/drawing/2014/main" xmlns="" id="{94F83FA6-BDF2-43D5-9FCA-EDE5E028145F}"/>
              </a:ext>
            </a:extLst>
          </p:cNvPr>
          <p:cNvSpPr>
            <a:spLocks noGrp="1"/>
          </p:cNvSpPr>
          <p:nvPr>
            <p:ph idx="1"/>
          </p:nvPr>
        </p:nvSpPr>
        <p:spPr/>
        <p:txBody>
          <a:bodyPr/>
          <a:lstStyle/>
          <a:p>
            <a:pPr marL="0" indent="0">
              <a:buNone/>
            </a:pPr>
            <a:r>
              <a:rPr lang="en-GB" dirty="0"/>
              <a:t>What this power point will cover:</a:t>
            </a:r>
          </a:p>
          <a:p>
            <a:r>
              <a:rPr lang="en-GB" dirty="0"/>
              <a:t>Quality control</a:t>
            </a:r>
          </a:p>
          <a:p>
            <a:r>
              <a:rPr lang="en-GB" dirty="0"/>
              <a:t>Cost and research</a:t>
            </a:r>
          </a:p>
          <a:p>
            <a:r>
              <a:rPr lang="en-GB" dirty="0"/>
              <a:t>A Project Plan</a:t>
            </a:r>
          </a:p>
          <a:p>
            <a:r>
              <a:rPr lang="en-GB" dirty="0" smtClean="0"/>
              <a:t>PID</a:t>
            </a:r>
          </a:p>
          <a:p>
            <a:r>
              <a:rPr lang="en-GB" dirty="0" smtClean="0"/>
              <a:t>Benefits and risk assessment</a:t>
            </a:r>
          </a:p>
          <a:p>
            <a:pPr marL="0" indent="0">
              <a:buNone/>
            </a:pPr>
            <a:endParaRPr lang="en-GB" dirty="0"/>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2155203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0B4417-190E-4F3F-ADB4-5C3E31D5711A}"/>
              </a:ext>
            </a:extLst>
          </p:cNvPr>
          <p:cNvSpPr>
            <a:spLocks noGrp="1"/>
          </p:cNvSpPr>
          <p:nvPr>
            <p:ph type="ctrTitle"/>
          </p:nvPr>
        </p:nvSpPr>
        <p:spPr>
          <a:xfrm>
            <a:off x="1179896" y="1607580"/>
            <a:ext cx="7766936" cy="1646302"/>
          </a:xfrm>
        </p:spPr>
        <p:txBody>
          <a:bodyPr/>
          <a:lstStyle/>
          <a:p>
            <a:pPr algn="ctr"/>
            <a:r>
              <a:rPr lang="en-GB" dirty="0">
                <a:latin typeface="Arial" panose="020B0604020202020204" pitchFamily="34" charset="0"/>
                <a:cs typeface="Arial" panose="020B0604020202020204" pitchFamily="34" charset="0"/>
              </a:rPr>
              <a:t>Quality Management</a:t>
            </a:r>
          </a:p>
        </p:txBody>
      </p:sp>
      <p:pic>
        <p:nvPicPr>
          <p:cNvPr id="4" name="Picture 3" descr="F:\Year 3\Caroline Bradley\Assignment 2\Group Project\logo.png">
            <a:extLst>
              <a:ext uri="{FF2B5EF4-FFF2-40B4-BE49-F238E27FC236}">
                <a16:creationId xmlns:a16="http://schemas.microsoft.com/office/drawing/2014/main" xmlns="" id="{DA2D8399-F09D-47CB-A574-4FD107C9997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
        <p:nvSpPr>
          <p:cNvPr id="7" name="Subtitle 2">
            <a:extLst>
              <a:ext uri="{FF2B5EF4-FFF2-40B4-BE49-F238E27FC236}">
                <a16:creationId xmlns:a16="http://schemas.microsoft.com/office/drawing/2014/main" xmlns="" id="{22CCE764-41C4-4B70-BF68-DF4D12703684}"/>
              </a:ext>
            </a:extLst>
          </p:cNvPr>
          <p:cNvSpPr>
            <a:spLocks noGrp="1"/>
          </p:cNvSpPr>
          <p:nvPr>
            <p:ph type="subTitle" idx="1"/>
          </p:nvPr>
        </p:nvSpPr>
        <p:spPr>
          <a:xfrm>
            <a:off x="147602" y="6299084"/>
            <a:ext cx="2083421" cy="445666"/>
          </a:xfrm>
        </p:spPr>
        <p:txBody>
          <a:bodyPr>
            <a:normAutofit/>
          </a:bodyPr>
          <a:lstStyle/>
          <a:p>
            <a:r>
              <a:rPr lang="en-GB" dirty="0">
                <a:latin typeface="Arial" panose="020B0604020202020204" pitchFamily="34" charset="0"/>
                <a:cs typeface="Arial" panose="020B0604020202020204" pitchFamily="34" charset="0"/>
              </a:rPr>
              <a:t>By: Harry Hierons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07003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018658-E02F-4F06-8085-A7812C4534E1}"/>
              </a:ext>
            </a:extLst>
          </p:cNvPr>
          <p:cNvSpPr>
            <a:spLocks noGrp="1"/>
          </p:cNvSpPr>
          <p:nvPr>
            <p:ph type="title"/>
          </p:nvPr>
        </p:nvSpPr>
        <p:spPr/>
        <p:txBody>
          <a:bodyPr/>
          <a:lstStyle/>
          <a:p>
            <a:r>
              <a:rPr lang="en-GB" dirty="0"/>
              <a:t>Quality Control</a:t>
            </a:r>
          </a:p>
        </p:txBody>
      </p:sp>
      <p:sp>
        <p:nvSpPr>
          <p:cNvPr id="3" name="Content Placeholder 2">
            <a:extLst>
              <a:ext uri="{FF2B5EF4-FFF2-40B4-BE49-F238E27FC236}">
                <a16:creationId xmlns:a16="http://schemas.microsoft.com/office/drawing/2014/main" xmlns="" id="{94967D10-1BE1-454C-BBAC-0BA64A6C060A}"/>
              </a:ext>
            </a:extLst>
          </p:cNvPr>
          <p:cNvSpPr>
            <a:spLocks noGrp="1"/>
          </p:cNvSpPr>
          <p:nvPr>
            <p:ph idx="1"/>
          </p:nvPr>
        </p:nvSpPr>
        <p:spPr/>
        <p:txBody>
          <a:bodyPr/>
          <a:lstStyle/>
          <a:p>
            <a:pPr marL="0" indent="0">
              <a:buNone/>
            </a:pPr>
            <a:r>
              <a:rPr lang="en-GB" dirty="0"/>
              <a:t>To ensure quality control in our first meeting we agreed to put some blocks into place that would ensure that all of our documents looked and read the same we did this by:</a:t>
            </a:r>
          </a:p>
          <a:p>
            <a:pPr marL="0" indent="0">
              <a:buNone/>
            </a:pPr>
            <a:endParaRPr lang="en-GB" dirty="0"/>
          </a:p>
          <a:p>
            <a:r>
              <a:rPr lang="en-GB" dirty="0"/>
              <a:t>Use correct syntax</a:t>
            </a:r>
          </a:p>
          <a:p>
            <a:r>
              <a:rPr lang="en-GB" dirty="0"/>
              <a:t>Use naming conventions</a:t>
            </a:r>
          </a:p>
          <a:p>
            <a:pPr marL="0" indent="0">
              <a:buNone/>
            </a:pPr>
            <a:endParaRPr lang="en-GB" dirty="0"/>
          </a:p>
        </p:txBody>
      </p:sp>
    </p:spTree>
    <p:extLst>
      <p:ext uri="{BB962C8B-B14F-4D97-AF65-F5344CB8AC3E}">
        <p14:creationId xmlns:p14="http://schemas.microsoft.com/office/powerpoint/2010/main" val="1788467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F96FEC-E7B7-4112-B18E-DC4CE0DAF7B3}"/>
              </a:ext>
            </a:extLst>
          </p:cNvPr>
          <p:cNvSpPr>
            <a:spLocks noGrp="1"/>
          </p:cNvSpPr>
          <p:nvPr>
            <p:ph type="title"/>
          </p:nvPr>
        </p:nvSpPr>
        <p:spPr/>
        <p:txBody>
          <a:bodyPr/>
          <a:lstStyle/>
          <a:p>
            <a:r>
              <a:rPr lang="en-GB" dirty="0"/>
              <a:t>Formatting</a:t>
            </a:r>
          </a:p>
        </p:txBody>
      </p:sp>
      <p:sp>
        <p:nvSpPr>
          <p:cNvPr id="3" name="Content Placeholder 2">
            <a:extLst>
              <a:ext uri="{FF2B5EF4-FFF2-40B4-BE49-F238E27FC236}">
                <a16:creationId xmlns:a16="http://schemas.microsoft.com/office/drawing/2014/main" xmlns="" id="{ACF114B1-92BF-4401-900E-2781062578E5}"/>
              </a:ext>
            </a:extLst>
          </p:cNvPr>
          <p:cNvSpPr>
            <a:spLocks noGrp="1"/>
          </p:cNvSpPr>
          <p:nvPr>
            <p:ph idx="1"/>
          </p:nvPr>
        </p:nvSpPr>
        <p:spPr/>
        <p:txBody>
          <a:bodyPr/>
          <a:lstStyle/>
          <a:p>
            <a:pPr marL="0" indent="0">
              <a:buNone/>
            </a:pPr>
            <a:r>
              <a:rPr lang="en-GB" dirty="0"/>
              <a:t>We decided in one of the early meeting that we would use a set layout for all of our documents to make everything look the same and professional.</a:t>
            </a:r>
          </a:p>
          <a:p>
            <a:pPr marL="0" indent="0">
              <a:buNone/>
            </a:pPr>
            <a:r>
              <a:rPr lang="en-GB" dirty="0"/>
              <a:t>This folder was passed to each member of the group and they were told to base their reports and other documents from the template.</a:t>
            </a:r>
          </a:p>
        </p:txBody>
      </p:sp>
      <p:pic>
        <p:nvPicPr>
          <p:cNvPr id="5" name="Picture 4">
            <a:extLst>
              <a:ext uri="{FF2B5EF4-FFF2-40B4-BE49-F238E27FC236}">
                <a16:creationId xmlns:a16="http://schemas.microsoft.com/office/drawing/2014/main" xmlns="" id="{518C88FF-1A54-4BFA-81E3-186048625884}"/>
              </a:ext>
            </a:extLst>
          </p:cNvPr>
          <p:cNvPicPr>
            <a:picLocks noChangeAspect="1"/>
          </p:cNvPicPr>
          <p:nvPr/>
        </p:nvPicPr>
        <p:blipFill>
          <a:blip r:embed="rId2"/>
          <a:stretch>
            <a:fillRect/>
          </a:stretch>
        </p:blipFill>
        <p:spPr>
          <a:xfrm>
            <a:off x="1841794" y="3689322"/>
            <a:ext cx="5544324" cy="1047896"/>
          </a:xfrm>
          <a:prstGeom prst="rect">
            <a:avLst/>
          </a:prstGeom>
        </p:spPr>
      </p:pic>
    </p:spTree>
    <p:extLst>
      <p:ext uri="{BB962C8B-B14F-4D97-AF65-F5344CB8AC3E}">
        <p14:creationId xmlns:p14="http://schemas.microsoft.com/office/powerpoint/2010/main" val="172579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672A04-1146-419F-B928-92E67825E914}"/>
              </a:ext>
            </a:extLst>
          </p:cNvPr>
          <p:cNvSpPr>
            <a:spLocks noGrp="1"/>
          </p:cNvSpPr>
          <p:nvPr>
            <p:ph type="title"/>
          </p:nvPr>
        </p:nvSpPr>
        <p:spPr/>
        <p:txBody>
          <a:bodyPr/>
          <a:lstStyle/>
          <a:p>
            <a:r>
              <a:rPr lang="en-GB" dirty="0"/>
              <a:t>Version control</a:t>
            </a:r>
          </a:p>
        </p:txBody>
      </p:sp>
      <p:sp>
        <p:nvSpPr>
          <p:cNvPr id="3" name="Content Placeholder 2">
            <a:extLst>
              <a:ext uri="{FF2B5EF4-FFF2-40B4-BE49-F238E27FC236}">
                <a16:creationId xmlns:a16="http://schemas.microsoft.com/office/drawing/2014/main" xmlns="" id="{126EE563-2263-4E1D-ABFC-9D33C3202B52}"/>
              </a:ext>
            </a:extLst>
          </p:cNvPr>
          <p:cNvSpPr>
            <a:spLocks noGrp="1"/>
          </p:cNvSpPr>
          <p:nvPr>
            <p:ph idx="1"/>
          </p:nvPr>
        </p:nvSpPr>
        <p:spPr/>
        <p:txBody>
          <a:bodyPr/>
          <a:lstStyle/>
          <a:p>
            <a:pPr fontAlgn="base"/>
            <a:r>
              <a:rPr lang="en-GB" dirty="0"/>
              <a:t>Checking a finished a document</a:t>
            </a:r>
          </a:p>
          <a:p>
            <a:pPr fontAlgn="base"/>
            <a:r>
              <a:rPr lang="en-GB" dirty="0"/>
              <a:t>V1, v2 ,v3</a:t>
            </a:r>
          </a:p>
          <a:p>
            <a:pPr fontAlgn="base"/>
            <a:r>
              <a:rPr lang="en-GB" dirty="0"/>
              <a:t>PowerPoint-12-05-2018_RickyJ_FINAL-DOCUMENT</a:t>
            </a:r>
          </a:p>
        </p:txBody>
      </p:sp>
    </p:spTree>
    <p:extLst>
      <p:ext uri="{BB962C8B-B14F-4D97-AF65-F5344CB8AC3E}">
        <p14:creationId xmlns:p14="http://schemas.microsoft.com/office/powerpoint/2010/main" val="3674291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0B4417-190E-4F3F-ADB4-5C3E31D5711A}"/>
              </a:ext>
            </a:extLst>
          </p:cNvPr>
          <p:cNvSpPr>
            <a:spLocks noGrp="1"/>
          </p:cNvSpPr>
          <p:nvPr>
            <p:ph type="ctrTitle"/>
          </p:nvPr>
        </p:nvSpPr>
        <p:spPr>
          <a:xfrm>
            <a:off x="1179896" y="1607580"/>
            <a:ext cx="7766936" cy="1646302"/>
          </a:xfrm>
        </p:spPr>
        <p:txBody>
          <a:bodyPr/>
          <a:lstStyle/>
          <a:p>
            <a:pPr algn="ctr"/>
            <a:r>
              <a:rPr lang="en-GB" dirty="0">
                <a:latin typeface="Arial" panose="020B0604020202020204" pitchFamily="34" charset="0"/>
                <a:cs typeface="Arial" panose="020B0604020202020204" pitchFamily="34" charset="0"/>
              </a:rPr>
              <a:t>Cost</a:t>
            </a:r>
          </a:p>
        </p:txBody>
      </p:sp>
      <p:pic>
        <p:nvPicPr>
          <p:cNvPr id="4" name="Picture 3" descr="F:\Year 3\Caroline Bradley\Assignment 2\Group Project\logo.png">
            <a:extLst>
              <a:ext uri="{FF2B5EF4-FFF2-40B4-BE49-F238E27FC236}">
                <a16:creationId xmlns:a16="http://schemas.microsoft.com/office/drawing/2014/main" xmlns="" id="{DA2D8399-F09D-47CB-A574-4FD107C9997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
        <p:nvSpPr>
          <p:cNvPr id="7" name="Subtitle 2">
            <a:extLst>
              <a:ext uri="{FF2B5EF4-FFF2-40B4-BE49-F238E27FC236}">
                <a16:creationId xmlns:a16="http://schemas.microsoft.com/office/drawing/2014/main" xmlns="" id="{22CCE764-41C4-4B70-BF68-DF4D12703684}"/>
              </a:ext>
            </a:extLst>
          </p:cNvPr>
          <p:cNvSpPr>
            <a:spLocks noGrp="1"/>
          </p:cNvSpPr>
          <p:nvPr>
            <p:ph type="subTitle" idx="1"/>
          </p:nvPr>
        </p:nvSpPr>
        <p:spPr>
          <a:xfrm>
            <a:off x="147602" y="6299084"/>
            <a:ext cx="2083421" cy="445666"/>
          </a:xfrm>
        </p:spPr>
        <p:txBody>
          <a:bodyPr>
            <a:normAutofit/>
          </a:bodyPr>
          <a:lstStyle/>
          <a:p>
            <a:r>
              <a:rPr lang="en-GB" dirty="0">
                <a:latin typeface="Arial" panose="020B0604020202020204" pitchFamily="34" charset="0"/>
                <a:cs typeface="Arial" panose="020B0604020202020204" pitchFamily="34" charset="0"/>
              </a:rPr>
              <a:t>By: </a:t>
            </a:r>
            <a:r>
              <a:rPr lang="en-GB" dirty="0" err="1">
                <a:latin typeface="Arial" panose="020B0604020202020204" pitchFamily="34" charset="0"/>
                <a:cs typeface="Arial" panose="020B0604020202020204" pitchFamily="34" charset="0"/>
              </a:rPr>
              <a:t>Steffan</a:t>
            </a:r>
            <a:r>
              <a:rPr lang="en-GB" dirty="0">
                <a:latin typeface="Arial" panose="020B0604020202020204" pitchFamily="34" charset="0"/>
                <a:cs typeface="Arial" panose="020B0604020202020204" pitchFamily="34" charset="0"/>
              </a:rPr>
              <a:t> Lewis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56790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p:txBody>
          <a:bodyPr/>
          <a:lstStyle/>
          <a:p>
            <a:r>
              <a:rPr lang="en-GB" dirty="0"/>
              <a:t>Introduction to cost</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p:txBody>
          <a:bodyPr>
            <a:normAutofit/>
          </a:bodyPr>
          <a:lstStyle/>
          <a:p>
            <a:pPr marL="0" indent="0" algn="just">
              <a:buNone/>
            </a:pPr>
            <a:r>
              <a:rPr lang="en-GB" dirty="0"/>
              <a:t>In this section I will be covering a selected areas as mentioned below:</a:t>
            </a:r>
          </a:p>
          <a:p>
            <a:pPr algn="just"/>
            <a:r>
              <a:rPr lang="en-GB" dirty="0"/>
              <a:t>Research</a:t>
            </a:r>
          </a:p>
          <a:p>
            <a:pPr lvl="1" algn="just"/>
            <a:r>
              <a:rPr lang="en-GB" dirty="0"/>
              <a:t>Research of Hardware and Software</a:t>
            </a:r>
          </a:p>
          <a:p>
            <a:pPr algn="just"/>
            <a:r>
              <a:rPr lang="en-GB" dirty="0"/>
              <a:t>Costs</a:t>
            </a:r>
          </a:p>
          <a:p>
            <a:pPr lvl="1" algn="just"/>
            <a:r>
              <a:rPr lang="en-GB" dirty="0"/>
              <a:t>Cost evaluation of, Hardware, Software &amp; staff members</a:t>
            </a:r>
          </a:p>
          <a:p>
            <a:pPr algn="just"/>
            <a:r>
              <a:rPr lang="en-GB" dirty="0"/>
              <a:t>Evaluation</a:t>
            </a:r>
          </a:p>
          <a:p>
            <a:pPr lvl="1" algn="just"/>
            <a:r>
              <a:rPr lang="en-GB" dirty="0"/>
              <a:t>Evaluation of the tasks I was provided and conclude if it is worth going ahead with.</a:t>
            </a:r>
          </a:p>
        </p:txBody>
      </p:sp>
      <p:pic>
        <p:nvPicPr>
          <p:cNvPr id="4" name="Picture 3" descr="F:\Year 3\Caroline Bradley\Assignment 2\Group Project\logo.png">
            <a:extLst>
              <a:ext uri="{FF2B5EF4-FFF2-40B4-BE49-F238E27FC236}">
                <a16:creationId xmlns:a16="http://schemas.microsoft.com/office/drawing/2014/main" xmlns="" id="{F0A7D469-39F5-4CF5-8FC4-2A1D6F4BAED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1502792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Research</a:t>
            </a:r>
          </a:p>
        </p:txBody>
      </p:sp>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p:txBody>
          <a:bodyPr>
            <a:normAutofit/>
          </a:bodyPr>
          <a:lstStyle/>
          <a:p>
            <a:pPr marL="0" indent="0">
              <a:buNone/>
            </a:pPr>
            <a:r>
              <a:rPr lang="en-GB" dirty="0"/>
              <a:t>To calculate the costs of the system I have used a verity of sites to keep the costs down. In the research stage I researched on:</a:t>
            </a:r>
          </a:p>
          <a:p>
            <a:r>
              <a:rPr lang="en-GB" dirty="0"/>
              <a:t>Servers</a:t>
            </a:r>
          </a:p>
          <a:p>
            <a:pPr lvl="1"/>
            <a:r>
              <a:rPr lang="en-GB" dirty="0"/>
              <a:t>Link of Server: </a:t>
            </a:r>
            <a:r>
              <a:rPr lang="en-GB" b="1" dirty="0">
                <a:hlinkClick r:id="rId2"/>
              </a:rPr>
              <a:t>https://tinyurl.com/yd4jucqr</a:t>
            </a:r>
            <a:endParaRPr lang="en-GB" dirty="0"/>
          </a:p>
          <a:p>
            <a:r>
              <a:rPr lang="en-GB" dirty="0"/>
              <a:t>Workstations</a:t>
            </a:r>
          </a:p>
          <a:p>
            <a:pPr lvl="1"/>
            <a:r>
              <a:rPr lang="en-GB" dirty="0"/>
              <a:t>Link of Workstation: </a:t>
            </a:r>
            <a:r>
              <a:rPr lang="en-GB" dirty="0">
                <a:hlinkClick r:id="rId3"/>
              </a:rPr>
              <a:t>https://www3.lenovo.com/gb/en/workstations/p-series/ThinkStation-P320-Tiny/p/30C2CTO1WWENGB1/customize</a:t>
            </a:r>
            <a:endParaRPr lang="en-GB" dirty="0"/>
          </a:p>
          <a:p>
            <a:pPr lvl="1"/>
            <a:r>
              <a:rPr lang="en-GB" dirty="0"/>
              <a:t>Link of Workstation: </a:t>
            </a:r>
            <a:r>
              <a:rPr lang="en-GB" dirty="0">
                <a:hlinkClick r:id="rId3"/>
              </a:rPr>
              <a:t>https://www3.lenovo.com/gb/en/workstations/p-series/ThinkStation-P320-Tiny/p/30C2CTO1WWENGB1/customize</a:t>
            </a:r>
            <a:endParaRPr lang="en-GB" dirty="0"/>
          </a:p>
          <a:p>
            <a:r>
              <a:rPr lang="en-GB" dirty="0"/>
              <a:t>Software for Workstations</a:t>
            </a:r>
          </a:p>
          <a:p>
            <a:r>
              <a:rPr lang="en-GB" dirty="0"/>
              <a:t>Workstations</a:t>
            </a:r>
          </a:p>
        </p:txBody>
      </p:sp>
      <p:pic>
        <p:nvPicPr>
          <p:cNvPr id="4" name="Picture 3" descr="F:\Year 3\Caroline Bradley\Assignment 2\Group Project\logo.png">
            <a:extLst>
              <a:ext uri="{FF2B5EF4-FFF2-40B4-BE49-F238E27FC236}">
                <a16:creationId xmlns:a16="http://schemas.microsoft.com/office/drawing/2014/main" xmlns="" id="{F0A7D469-39F5-4CF5-8FC4-2A1D6F4BAED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2313833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p:txBody>
          <a:bodyPr/>
          <a:lstStyle/>
          <a:p>
            <a:r>
              <a:rPr lang="en-GB" dirty="0"/>
              <a:t>Costs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p:txBody>
          <a:bodyPr>
            <a:normAutofit lnSpcReduction="10000"/>
          </a:bodyPr>
          <a:lstStyle/>
          <a:p>
            <a:pPr marL="0" indent="0" algn="just">
              <a:buNone/>
            </a:pPr>
            <a:r>
              <a:rPr lang="en-GB" dirty="0"/>
              <a:t>The cost of the researched hardware and software has been put into the spreadsheet which is shown below:</a:t>
            </a:r>
          </a:p>
          <a:p>
            <a:pPr marL="0" indent="0" algn="just">
              <a:buNone/>
            </a:pPr>
            <a:endParaRPr lang="en-GB" dirty="0"/>
          </a:p>
          <a:p>
            <a:pPr marL="0" indent="0" algn="just">
              <a:buNone/>
            </a:pPr>
            <a:endParaRPr lang="en-GB" dirty="0"/>
          </a:p>
          <a:p>
            <a:pPr marL="0" indent="0" algn="just">
              <a:buNone/>
            </a:pPr>
            <a:endParaRPr lang="en-GB" dirty="0"/>
          </a:p>
          <a:p>
            <a:pPr marL="0" indent="0" algn="just">
              <a:buNone/>
            </a:pPr>
            <a:endParaRPr lang="en-GB" dirty="0"/>
          </a:p>
          <a:p>
            <a:pPr marL="0" indent="0" algn="just">
              <a:buNone/>
            </a:pPr>
            <a:endParaRPr lang="en-GB" dirty="0"/>
          </a:p>
          <a:p>
            <a:pPr marL="0" indent="0" algn="just">
              <a:buNone/>
            </a:pPr>
            <a:endParaRPr lang="en-GB" dirty="0"/>
          </a:p>
          <a:p>
            <a:pPr marL="0" indent="0" algn="just">
              <a:buNone/>
            </a:pPr>
            <a:endParaRPr lang="en-GB" dirty="0"/>
          </a:p>
          <a:p>
            <a:pPr marL="0" indent="0" algn="ctr">
              <a:buNone/>
            </a:pPr>
            <a:r>
              <a:rPr lang="en-GB" dirty="0"/>
              <a:t>A breakdown of the costs is shown in the Excel document “CostsOfEquipment&amp;Staff-28.03.2018.xlsx”.</a:t>
            </a:r>
          </a:p>
          <a:p>
            <a:pPr marL="0" indent="0" algn="just">
              <a:buNone/>
            </a:pPr>
            <a:endParaRPr lang="en-GB" dirty="0"/>
          </a:p>
          <a:p>
            <a:pPr marL="0" indent="0">
              <a:buNone/>
            </a:pPr>
            <a:endParaRPr lang="en-GB" dirty="0">
              <a:latin typeface="Arial" panose="020B0604020202020204" pitchFamily="34" charset="0"/>
              <a:cs typeface="Arial" panose="020B0604020202020204" pitchFamily="34" charset="0"/>
            </a:endParaRPr>
          </a:p>
        </p:txBody>
      </p:sp>
      <p:pic>
        <p:nvPicPr>
          <p:cNvPr id="4" name="Picture 3" descr="F:\Year 3\Caroline Bradley\Assignment 2\Group Project\logo.png">
            <a:extLst>
              <a:ext uri="{FF2B5EF4-FFF2-40B4-BE49-F238E27FC236}">
                <a16:creationId xmlns:a16="http://schemas.microsoft.com/office/drawing/2014/main" xmlns="" id="{F0A7D469-39F5-4CF5-8FC4-2A1D6F4BAED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graphicFrame>
        <p:nvGraphicFramePr>
          <p:cNvPr id="5" name="Chart 4"/>
          <p:cNvGraphicFramePr>
            <a:graphicFrameLocks/>
          </p:cNvGraphicFramePr>
          <p:nvPr>
            <p:extLst/>
          </p:nvPr>
        </p:nvGraphicFramePr>
        <p:xfrm>
          <a:off x="2546793" y="2687787"/>
          <a:ext cx="4857750" cy="30146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43097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p:txBody>
          <a:bodyPr/>
          <a:lstStyle/>
          <a:p>
            <a:r>
              <a:rPr lang="en-GB" dirty="0"/>
              <a:t>Evaluation</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p:txBody>
          <a:bodyPr>
            <a:normAutofit/>
          </a:bodyPr>
          <a:lstStyle/>
          <a:p>
            <a:pPr marL="0" indent="0" algn="just">
              <a:buNone/>
            </a:pPr>
            <a:r>
              <a:rPr lang="en-GB" dirty="0"/>
              <a:t>From the research and costs I would recommend going with the equipment &amp; software provided as this will benefit Williams Web Design. These changes will benefit Williams Web Design in the long run, initially it will be a daunting task of buying, hiring and setting up all the equipment. Even with the workstations being changed every three years I have found that the cost of the equipment still comes below the predicted profits.</a:t>
            </a:r>
          </a:p>
          <a:p>
            <a:pPr marL="0" indent="0" algn="just">
              <a:buNone/>
            </a:pPr>
            <a:endParaRPr lang="en-GB" dirty="0">
              <a:latin typeface="Arial" panose="020B0604020202020204" pitchFamily="34" charset="0"/>
              <a:cs typeface="Arial" panose="020B0604020202020204" pitchFamily="34" charset="0"/>
            </a:endParaRPr>
          </a:p>
          <a:p>
            <a:pPr marL="0" indent="0" algn="just">
              <a:buNone/>
            </a:pPr>
            <a:r>
              <a:rPr lang="en-GB" dirty="0">
                <a:latin typeface="Arial" panose="020B0604020202020204" pitchFamily="34" charset="0"/>
                <a:cs typeface="Arial" panose="020B0604020202020204" pitchFamily="34" charset="0"/>
              </a:rPr>
              <a:t>Thanks</a:t>
            </a:r>
          </a:p>
          <a:p>
            <a:pPr marL="0" indent="0" algn="just">
              <a:buNone/>
            </a:pPr>
            <a:endParaRPr lang="en-GB" dirty="0">
              <a:latin typeface="Arial" panose="020B0604020202020204" pitchFamily="34" charset="0"/>
              <a:cs typeface="Arial" panose="020B0604020202020204" pitchFamily="34" charset="0"/>
            </a:endParaRPr>
          </a:p>
          <a:p>
            <a:pPr marL="0" indent="0" algn="just">
              <a:buNone/>
            </a:pPr>
            <a:r>
              <a:rPr lang="en-GB" dirty="0">
                <a:latin typeface="Arial" panose="020B0604020202020204" pitchFamily="34" charset="0"/>
                <a:cs typeface="Arial" panose="020B0604020202020204" pitchFamily="34" charset="0"/>
              </a:rPr>
              <a:t>Steffan Lewis</a:t>
            </a:r>
          </a:p>
        </p:txBody>
      </p:sp>
      <p:pic>
        <p:nvPicPr>
          <p:cNvPr id="4" name="Picture 3" descr="F:\Year 3\Caroline Bradley\Assignment 2\Group Project\logo.png">
            <a:extLst>
              <a:ext uri="{FF2B5EF4-FFF2-40B4-BE49-F238E27FC236}">
                <a16:creationId xmlns:a16="http://schemas.microsoft.com/office/drawing/2014/main" xmlns="" id="{F0A7D469-39F5-4CF5-8FC4-2A1D6F4BAED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2207650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0B4417-190E-4F3F-ADB4-5C3E31D5711A}"/>
              </a:ext>
            </a:extLst>
          </p:cNvPr>
          <p:cNvSpPr>
            <a:spLocks noGrp="1"/>
          </p:cNvSpPr>
          <p:nvPr>
            <p:ph type="ctrTitle"/>
          </p:nvPr>
        </p:nvSpPr>
        <p:spPr>
          <a:xfrm>
            <a:off x="1565790" y="1095851"/>
            <a:ext cx="7766936" cy="3467759"/>
          </a:xfrm>
        </p:spPr>
        <p:txBody>
          <a:bodyPr/>
          <a:lstStyle/>
          <a:p>
            <a:pPr algn="ctr"/>
            <a:r>
              <a:rPr lang="en-GB" dirty="0" smtClean="0">
                <a:latin typeface="Arial" panose="020B0604020202020204" pitchFamily="34" charset="0"/>
                <a:cs typeface="Arial" panose="020B0604020202020204" pitchFamily="34" charset="0"/>
              </a:rPr>
              <a:t>Benefits and </a:t>
            </a:r>
            <a:r>
              <a:rPr lang="en-GB" dirty="0" smtClean="0">
                <a:latin typeface="Arial" panose="020B0604020202020204" pitchFamily="34" charset="0"/>
                <a:cs typeface="Arial" panose="020B0604020202020204" pitchFamily="34" charset="0"/>
              </a:rPr>
              <a:t>Risk Management </a:t>
            </a:r>
            <a:endParaRPr lang="en-GB"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 xmlns:a16="http://schemas.microsoft.com/office/drawing/2014/main" id="{DB08EDDE-7C08-4C36-A6A8-A211D04FFB55}"/>
              </a:ext>
            </a:extLst>
          </p:cNvPr>
          <p:cNvSpPr>
            <a:spLocks noGrp="1"/>
          </p:cNvSpPr>
          <p:nvPr>
            <p:ph type="subTitle" idx="1"/>
          </p:nvPr>
        </p:nvSpPr>
        <p:spPr>
          <a:xfrm>
            <a:off x="0" y="5971913"/>
            <a:ext cx="8098327" cy="445666"/>
          </a:xfrm>
        </p:spPr>
        <p:txBody>
          <a:bodyPr>
            <a:normAutofit/>
          </a:bodyPr>
          <a:lstStyle/>
          <a:p>
            <a:r>
              <a:rPr lang="en-GB" dirty="0">
                <a:latin typeface="Arial" panose="020B0604020202020204" pitchFamily="34" charset="0"/>
                <a:cs typeface="Arial" panose="020B0604020202020204" pitchFamily="34" charset="0"/>
              </a:rPr>
              <a:t>By: Ricky Jenkins, Harry </a:t>
            </a:r>
            <a:r>
              <a:rPr lang="en-GB" dirty="0" err="1">
                <a:latin typeface="Arial" panose="020B0604020202020204" pitchFamily="34" charset="0"/>
                <a:cs typeface="Arial" panose="020B0604020202020204" pitchFamily="34" charset="0"/>
              </a:rPr>
              <a:t>Hierons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Steffan</a:t>
            </a:r>
            <a:r>
              <a:rPr lang="en-GB" dirty="0">
                <a:latin typeface="Arial" panose="020B0604020202020204" pitchFamily="34" charset="0"/>
                <a:cs typeface="Arial" panose="020B0604020202020204" pitchFamily="34" charset="0"/>
              </a:rPr>
              <a:t> Lewis, Ashleigh Steel, Paul Weaver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4" name="Picture 3" descr="F:\Year 3\Caroline Bradley\Assignment 2\Group Project\logo.png">
            <a:extLst>
              <a:ext uri="{FF2B5EF4-FFF2-40B4-BE49-F238E27FC236}">
                <a16:creationId xmlns="" xmlns:a16="http://schemas.microsoft.com/office/drawing/2014/main" id="{DA2D8399-F09D-47CB-A574-4FD107C9997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3912629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6DBD41-7E85-43F2-8527-21C9F9265A0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Risk Assessment</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02619B0F-5643-438C-ACB8-A00196B4527E}"/>
              </a:ext>
            </a:extLst>
          </p:cNvPr>
          <p:cNvSpPr>
            <a:spLocks noGrp="1"/>
          </p:cNvSpPr>
          <p:nvPr>
            <p:ph idx="1"/>
          </p:nvPr>
        </p:nvSpPr>
        <p:spPr/>
        <p:txBody>
          <a:bodyPr>
            <a:normAutofit/>
          </a:bodyPr>
          <a:lstStyle/>
          <a:p>
            <a:r>
              <a:rPr lang="en-GB" dirty="0" smtClean="0">
                <a:latin typeface="Arial" panose="020B0604020202020204" pitchFamily="34" charset="0"/>
                <a:cs typeface="Arial" panose="020B0604020202020204" pitchFamily="34" charset="0"/>
              </a:rPr>
              <a:t>This part of the PowerPoint is About the risks associated to the project.</a:t>
            </a:r>
            <a:endParaRPr lang="en-GB" dirty="0">
              <a:latin typeface="Arial" panose="020B0604020202020204" pitchFamily="34" charset="0"/>
              <a:cs typeface="Arial" panose="020B0604020202020204" pitchFamily="34" charset="0"/>
            </a:endParaRPr>
          </a:p>
        </p:txBody>
      </p:sp>
      <p:pic>
        <p:nvPicPr>
          <p:cNvPr id="4" name="Picture 3" descr="F:\Year 3\Caroline Bradley\Assignment 2\Group Project\logo.png">
            <a:extLst>
              <a:ext uri="{FF2B5EF4-FFF2-40B4-BE49-F238E27FC236}">
                <a16:creationId xmlns="" xmlns:a16="http://schemas.microsoft.com/office/drawing/2014/main" id="{08D2AAF9-1FFD-4386-B56A-64F1D256185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2277086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6DBD41-7E85-43F2-8527-21C9F9265A03}"/>
              </a:ext>
            </a:extLst>
          </p:cNvPr>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Project Initiation Document (PID)</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02619B0F-5643-438C-ACB8-A00196B4527E}"/>
              </a:ext>
            </a:extLst>
          </p:cNvPr>
          <p:cNvSpPr>
            <a:spLocks noGrp="1"/>
          </p:cNvSpPr>
          <p:nvPr>
            <p:ph idx="1"/>
          </p:nvPr>
        </p:nvSpPr>
        <p:spPr/>
        <p:txBody>
          <a:bodyPr>
            <a:normAutofit/>
          </a:bodyPr>
          <a:lstStyle/>
          <a:p>
            <a:pPr marL="0" indent="0">
              <a:buNone/>
            </a:pPr>
            <a:r>
              <a:rPr lang="en-GB" dirty="0">
                <a:latin typeface="Arial" panose="020B0604020202020204" pitchFamily="34" charset="0"/>
                <a:cs typeface="Arial" panose="020B0604020202020204" pitchFamily="34" charset="0"/>
              </a:rPr>
              <a:t>The PID is foundation of the project.</a:t>
            </a:r>
          </a:p>
          <a:p>
            <a:pPr marL="0" indent="0">
              <a:buNone/>
            </a:pPr>
            <a:r>
              <a:rPr lang="en-GB" dirty="0">
                <a:latin typeface="Arial" panose="020B0604020202020204" pitchFamily="34" charset="0"/>
                <a:cs typeface="Arial" panose="020B0604020202020204" pitchFamily="34" charset="0"/>
              </a:rPr>
              <a:t>May 2018 needs to be complete.</a:t>
            </a:r>
          </a:p>
          <a:p>
            <a:pPr marL="0" indent="0">
              <a:buNone/>
            </a:pPr>
            <a:endParaRPr lang="en-GB" dirty="0">
              <a:latin typeface="Arial" panose="020B0604020202020204" pitchFamily="34" charset="0"/>
              <a:cs typeface="Arial" panose="020B0604020202020204" pitchFamily="34" charset="0"/>
            </a:endParaRPr>
          </a:p>
        </p:txBody>
      </p:sp>
      <p:pic>
        <p:nvPicPr>
          <p:cNvPr id="4" name="Picture 3" descr="F:\Year 3\Caroline Bradley\Assignment 2\Group Project\logo.png">
            <a:extLst>
              <a:ext uri="{FF2B5EF4-FFF2-40B4-BE49-F238E27FC236}">
                <a16:creationId xmlns="" xmlns:a16="http://schemas.microsoft.com/office/drawing/2014/main" id="{7CBC3113-2064-4C37-9ABB-24D93E9B8B4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3005000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6DBD41-7E85-43F2-8527-21C9F9265A03}"/>
              </a:ext>
            </a:extLst>
          </p:cNvPr>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Costs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02619B0F-5643-438C-ACB8-A00196B4527E}"/>
              </a:ext>
            </a:extLst>
          </p:cNvPr>
          <p:cNvSpPr>
            <a:spLocks noGrp="1"/>
          </p:cNvSpPr>
          <p:nvPr>
            <p:ph idx="1"/>
          </p:nvPr>
        </p:nvSpPr>
        <p:spPr/>
        <p:txBody>
          <a:bodyPr>
            <a:normAutofit/>
          </a:bodyPr>
          <a:lstStyle/>
          <a:p>
            <a:pPr marL="0" indent="0">
              <a:buNone/>
            </a:pPr>
            <a:r>
              <a:rPr lang="en-GB" dirty="0" smtClean="0">
                <a:latin typeface="Arial" panose="020B0604020202020204" pitchFamily="34" charset="0"/>
                <a:cs typeface="Arial" panose="020B0604020202020204" pitchFamily="34" charset="0"/>
              </a:rPr>
              <a:t>There is a set budget for the implementation of the project and costs can not go above the budget.</a:t>
            </a:r>
            <a:endParaRPr lang="en-GB" dirty="0">
              <a:latin typeface="Arial" panose="020B0604020202020204" pitchFamily="34" charset="0"/>
              <a:cs typeface="Arial" panose="020B0604020202020204" pitchFamily="34" charset="0"/>
            </a:endParaRPr>
          </a:p>
        </p:txBody>
      </p:sp>
      <p:pic>
        <p:nvPicPr>
          <p:cNvPr id="4" name="Picture 3" descr="F:\Year 3\Caroline Bradley\Assignment 2\Group Project\logo.png">
            <a:extLst>
              <a:ext uri="{FF2B5EF4-FFF2-40B4-BE49-F238E27FC236}">
                <a16:creationId xmlns="" xmlns:a16="http://schemas.microsoft.com/office/drawing/2014/main" id="{FA7E11EF-012C-41ED-86E9-14826C86CCC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1145505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6DBD41-7E85-43F2-8527-21C9F9265A03}"/>
              </a:ext>
            </a:extLst>
          </p:cNvPr>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Time</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02619B0F-5643-438C-ACB8-A00196B4527E}"/>
              </a:ext>
            </a:extLst>
          </p:cNvPr>
          <p:cNvSpPr>
            <a:spLocks noGrp="1"/>
          </p:cNvSpPr>
          <p:nvPr>
            <p:ph idx="1"/>
          </p:nvPr>
        </p:nvSpPr>
        <p:spPr/>
        <p:txBody>
          <a:bodyPr>
            <a:normAutofit/>
          </a:bodyPr>
          <a:lstStyle/>
          <a:p>
            <a:pPr marL="0" indent="0">
              <a:buNone/>
            </a:pPr>
            <a:r>
              <a:rPr lang="en-GB" dirty="0" smtClean="0">
                <a:latin typeface="Arial" panose="020B0604020202020204" pitchFamily="34" charset="0"/>
                <a:cs typeface="Arial" panose="020B0604020202020204" pitchFamily="34" charset="0"/>
              </a:rPr>
              <a:t>There is a set deadline for all parts of the project however if certain parts of the project are not completed by the deadline the project will take longer to do. This can have a knock on effect on the cost due to paying staff overtime.</a:t>
            </a:r>
            <a:endParaRPr lang="en-GB" dirty="0">
              <a:latin typeface="Arial" panose="020B0604020202020204" pitchFamily="34" charset="0"/>
              <a:cs typeface="Arial" panose="020B0604020202020204" pitchFamily="34" charset="0"/>
            </a:endParaRPr>
          </a:p>
        </p:txBody>
      </p:sp>
      <p:pic>
        <p:nvPicPr>
          <p:cNvPr id="4" name="Picture 3" descr="F:\Year 3\Caroline Bradley\Assignment 2\Group Project\logo.png">
            <a:extLst>
              <a:ext uri="{FF2B5EF4-FFF2-40B4-BE49-F238E27FC236}">
                <a16:creationId xmlns="" xmlns:a16="http://schemas.microsoft.com/office/drawing/2014/main" id="{F0A7D469-39F5-4CF5-8FC4-2A1D6F4BAED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39586745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Staff Competencies</a:t>
            </a:r>
            <a:endParaRPr lang="en-GB" dirty="0"/>
          </a:p>
        </p:txBody>
      </p:sp>
      <p:sp>
        <p:nvSpPr>
          <p:cNvPr id="3" name="Content Placeholder 2"/>
          <p:cNvSpPr>
            <a:spLocks noGrp="1"/>
          </p:cNvSpPr>
          <p:nvPr>
            <p:ph idx="1"/>
          </p:nvPr>
        </p:nvSpPr>
        <p:spPr/>
        <p:txBody>
          <a:bodyPr/>
          <a:lstStyle/>
          <a:p>
            <a:r>
              <a:rPr lang="en-GB" dirty="0" smtClean="0"/>
              <a:t>It is important that all members of staff throughout the project have the right skill set to which they have been set otherwise the project will turn out poor and deadlines and costs will not be met.</a:t>
            </a:r>
            <a:endParaRPr lang="en-GB" dirty="0"/>
          </a:p>
        </p:txBody>
      </p:sp>
    </p:spTree>
    <p:extLst>
      <p:ext uri="{BB962C8B-B14F-4D97-AF65-F5344CB8AC3E}">
        <p14:creationId xmlns:p14="http://schemas.microsoft.com/office/powerpoint/2010/main" val="8999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l"/>
            <a:r>
              <a:rPr lang="en-GB" dirty="0" smtClean="0"/>
              <a:t>Benefits</a:t>
            </a:r>
            <a:endParaRPr lang="en-GB" dirty="0"/>
          </a:p>
        </p:txBody>
      </p:sp>
      <p:sp>
        <p:nvSpPr>
          <p:cNvPr id="3" name="Subtitle 2"/>
          <p:cNvSpPr>
            <a:spLocks noGrp="1"/>
          </p:cNvSpPr>
          <p:nvPr>
            <p:ph type="subTitle" idx="1"/>
          </p:nvPr>
        </p:nvSpPr>
        <p:spPr/>
        <p:txBody>
          <a:bodyPr/>
          <a:lstStyle/>
          <a:p>
            <a:pPr algn="l"/>
            <a:r>
              <a:rPr lang="en-GB" dirty="0" smtClean="0"/>
              <a:t>The following part of the presentation will be about the benefits of the project.</a:t>
            </a:r>
            <a:endParaRPr lang="en-GB" dirty="0"/>
          </a:p>
        </p:txBody>
      </p:sp>
    </p:spTree>
    <p:extLst>
      <p:ext uri="{BB962C8B-B14F-4D97-AF65-F5344CB8AC3E}">
        <p14:creationId xmlns:p14="http://schemas.microsoft.com/office/powerpoint/2010/main" val="1705374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2404534"/>
            <a:ext cx="7766936" cy="779537"/>
          </a:xfrm>
        </p:spPr>
        <p:txBody>
          <a:bodyPr/>
          <a:lstStyle/>
          <a:p>
            <a:pPr algn="l"/>
            <a:r>
              <a:rPr lang="en-GB" dirty="0" smtClean="0"/>
              <a:t>The Community</a:t>
            </a:r>
            <a:endParaRPr lang="en-GB" dirty="0"/>
          </a:p>
        </p:txBody>
      </p:sp>
      <p:sp>
        <p:nvSpPr>
          <p:cNvPr id="3" name="Subtitle 2"/>
          <p:cNvSpPr>
            <a:spLocks noGrp="1"/>
          </p:cNvSpPr>
          <p:nvPr>
            <p:ph type="subTitle" idx="1"/>
          </p:nvPr>
        </p:nvSpPr>
        <p:spPr>
          <a:xfrm>
            <a:off x="1507067" y="3282043"/>
            <a:ext cx="7766936" cy="1865689"/>
          </a:xfrm>
        </p:spPr>
        <p:txBody>
          <a:bodyPr>
            <a:normAutofit/>
          </a:bodyPr>
          <a:lstStyle/>
          <a:p>
            <a:pPr algn="l"/>
            <a:r>
              <a:rPr lang="en-GB" dirty="0" smtClean="0"/>
              <a:t>Should the project be successful:</a:t>
            </a:r>
          </a:p>
          <a:p>
            <a:pPr algn="l"/>
            <a:r>
              <a:rPr lang="en-GB" dirty="0" smtClean="0"/>
              <a:t>.Due </a:t>
            </a:r>
            <a:r>
              <a:rPr lang="en-GB" dirty="0"/>
              <a:t>to the expansion it will bring more job prospects to the community.</a:t>
            </a:r>
          </a:p>
          <a:p>
            <a:pPr algn="l"/>
            <a:r>
              <a:rPr lang="en-GB" dirty="0" smtClean="0"/>
              <a:t>.Reduce </a:t>
            </a:r>
            <a:r>
              <a:rPr lang="en-GB" dirty="0"/>
              <a:t>local unemployment rates</a:t>
            </a:r>
          </a:p>
          <a:p>
            <a:r>
              <a:rPr lang="en-GB" dirty="0" smtClean="0"/>
              <a:t> </a:t>
            </a:r>
            <a:endParaRPr lang="en-GB" dirty="0"/>
          </a:p>
        </p:txBody>
      </p:sp>
    </p:spTree>
    <p:extLst>
      <p:ext uri="{BB962C8B-B14F-4D97-AF65-F5344CB8AC3E}">
        <p14:creationId xmlns:p14="http://schemas.microsoft.com/office/powerpoint/2010/main" val="3044345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 Customers</a:t>
            </a:r>
            <a:endParaRPr lang="en-GB" dirty="0"/>
          </a:p>
        </p:txBody>
      </p:sp>
      <p:sp>
        <p:nvSpPr>
          <p:cNvPr id="3" name="Content Placeholder 2"/>
          <p:cNvSpPr>
            <a:spLocks noGrp="1"/>
          </p:cNvSpPr>
          <p:nvPr>
            <p:ph idx="1"/>
          </p:nvPr>
        </p:nvSpPr>
        <p:spPr/>
        <p:txBody>
          <a:bodyPr/>
          <a:lstStyle/>
          <a:p>
            <a:pPr lvl="0" defTabSz="914400">
              <a:spcBef>
                <a:spcPct val="20000"/>
              </a:spcBef>
              <a:buClrTx/>
              <a:buSzTx/>
              <a:buFont typeface="Arial" panose="020B0604020202020204" pitchFamily="34" charset="0"/>
              <a:buChar char="•"/>
            </a:pPr>
            <a:r>
              <a:rPr lang="en-GB" sz="3200" dirty="0">
                <a:solidFill>
                  <a:schemeClr val="tx1"/>
                </a:solidFill>
                <a:latin typeface="Calibri"/>
              </a:rPr>
              <a:t>Increase in profit</a:t>
            </a:r>
          </a:p>
          <a:p>
            <a:pPr lvl="0" defTabSz="914400">
              <a:spcBef>
                <a:spcPct val="20000"/>
              </a:spcBef>
              <a:buClrTx/>
              <a:buSzTx/>
              <a:buFont typeface="Arial" panose="020B0604020202020204" pitchFamily="34" charset="0"/>
              <a:buChar char="•"/>
            </a:pPr>
            <a:r>
              <a:rPr lang="en-GB" sz="3200" dirty="0">
                <a:solidFill>
                  <a:schemeClr val="tx1"/>
                </a:solidFill>
                <a:latin typeface="Calibri"/>
              </a:rPr>
              <a:t>Better reputation</a:t>
            </a:r>
          </a:p>
          <a:p>
            <a:pPr lvl="0" defTabSz="914400">
              <a:spcBef>
                <a:spcPct val="20000"/>
              </a:spcBef>
              <a:buClrTx/>
              <a:buSzTx/>
              <a:buFont typeface="Arial" panose="020B0604020202020204" pitchFamily="34" charset="0"/>
              <a:buChar char="•"/>
            </a:pPr>
            <a:r>
              <a:rPr lang="en-GB" sz="3200" dirty="0">
                <a:solidFill>
                  <a:schemeClr val="tx1"/>
                </a:solidFill>
                <a:latin typeface="Calibri"/>
              </a:rPr>
              <a:t>Advertisement</a:t>
            </a:r>
          </a:p>
          <a:p>
            <a:endParaRPr lang="en-GB" dirty="0"/>
          </a:p>
        </p:txBody>
      </p:sp>
    </p:spTree>
    <p:extLst>
      <p:ext uri="{BB962C8B-B14F-4D97-AF65-F5344CB8AC3E}">
        <p14:creationId xmlns:p14="http://schemas.microsoft.com/office/powerpoint/2010/main" val="6674777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Reduce External Risks</a:t>
            </a:r>
            <a:endParaRPr lang="en-GB" dirty="0"/>
          </a:p>
        </p:txBody>
      </p:sp>
      <p:sp>
        <p:nvSpPr>
          <p:cNvPr id="3" name="Content Placeholder 2"/>
          <p:cNvSpPr>
            <a:spLocks noGrp="1"/>
          </p:cNvSpPr>
          <p:nvPr>
            <p:ph idx="1"/>
          </p:nvPr>
        </p:nvSpPr>
        <p:spPr/>
        <p:txBody>
          <a:bodyPr/>
          <a:lstStyle/>
          <a:p>
            <a:r>
              <a:rPr lang="en-GB" dirty="0"/>
              <a:t>Competitors</a:t>
            </a:r>
          </a:p>
          <a:p>
            <a:r>
              <a:rPr lang="en-GB" dirty="0"/>
              <a:t>Influence Market prices</a:t>
            </a:r>
          </a:p>
          <a:p>
            <a:endParaRPr lang="en-GB" dirty="0"/>
          </a:p>
        </p:txBody>
      </p:sp>
    </p:spTree>
    <p:extLst>
      <p:ext uri="{BB962C8B-B14F-4D97-AF65-F5344CB8AC3E}">
        <p14:creationId xmlns:p14="http://schemas.microsoft.com/office/powerpoint/2010/main" val="3523145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Reach New Markets</a:t>
            </a:r>
            <a:endParaRPr lang="en-GB" dirty="0"/>
          </a:p>
        </p:txBody>
      </p:sp>
      <p:sp>
        <p:nvSpPr>
          <p:cNvPr id="3" name="Content Placeholder 2"/>
          <p:cNvSpPr>
            <a:spLocks noGrp="1"/>
          </p:cNvSpPr>
          <p:nvPr>
            <p:ph idx="1"/>
          </p:nvPr>
        </p:nvSpPr>
        <p:spPr/>
        <p:txBody>
          <a:bodyPr/>
          <a:lstStyle/>
          <a:p>
            <a:r>
              <a:rPr lang="en-GB" dirty="0"/>
              <a:t>The expansion will allow to look into providing other services other than what they are currently providing.</a:t>
            </a:r>
          </a:p>
          <a:p>
            <a:endParaRPr lang="en-GB" dirty="0"/>
          </a:p>
        </p:txBody>
      </p:sp>
    </p:spTree>
    <p:extLst>
      <p:ext uri="{BB962C8B-B14F-4D97-AF65-F5344CB8AC3E}">
        <p14:creationId xmlns:p14="http://schemas.microsoft.com/office/powerpoint/2010/main" val="16232872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 Technology</a:t>
            </a:r>
            <a:endParaRPr lang="en-GB" dirty="0"/>
          </a:p>
        </p:txBody>
      </p:sp>
      <p:sp>
        <p:nvSpPr>
          <p:cNvPr id="3" name="Content Placeholder 2"/>
          <p:cNvSpPr>
            <a:spLocks noGrp="1"/>
          </p:cNvSpPr>
          <p:nvPr>
            <p:ph idx="1"/>
          </p:nvPr>
        </p:nvSpPr>
        <p:spPr/>
        <p:txBody>
          <a:bodyPr/>
          <a:lstStyle/>
          <a:p>
            <a:r>
              <a:rPr lang="en-GB" dirty="0"/>
              <a:t>Expansion will allow William Web Design to have brand new technology this will improve the company’s image.</a:t>
            </a:r>
          </a:p>
          <a:p>
            <a:endParaRPr lang="en-GB" dirty="0"/>
          </a:p>
        </p:txBody>
      </p:sp>
    </p:spTree>
    <p:extLst>
      <p:ext uri="{BB962C8B-B14F-4D97-AF65-F5344CB8AC3E}">
        <p14:creationId xmlns:p14="http://schemas.microsoft.com/office/powerpoint/2010/main" val="2758140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0B4417-190E-4F3F-ADB4-5C3E31D5711A}"/>
              </a:ext>
            </a:extLst>
          </p:cNvPr>
          <p:cNvSpPr>
            <a:spLocks noGrp="1"/>
          </p:cNvSpPr>
          <p:nvPr>
            <p:ph type="ctrTitle"/>
          </p:nvPr>
        </p:nvSpPr>
        <p:spPr>
          <a:xfrm>
            <a:off x="1179896" y="1607580"/>
            <a:ext cx="7766936" cy="1646302"/>
          </a:xfrm>
        </p:spPr>
        <p:txBody>
          <a:bodyPr/>
          <a:lstStyle/>
          <a:p>
            <a:pPr algn="ctr"/>
            <a:r>
              <a:rPr lang="en-GB" dirty="0">
                <a:latin typeface="Arial" panose="020B0604020202020204" pitchFamily="34" charset="0"/>
                <a:cs typeface="Arial" panose="020B0604020202020204" pitchFamily="34" charset="0"/>
              </a:rPr>
              <a:t>Project Plan</a:t>
            </a:r>
          </a:p>
        </p:txBody>
      </p:sp>
      <p:pic>
        <p:nvPicPr>
          <p:cNvPr id="4" name="Picture 3" descr="F:\Year 3\Caroline Bradley\Assignment 2\Group Project\logo.png">
            <a:extLst>
              <a:ext uri="{FF2B5EF4-FFF2-40B4-BE49-F238E27FC236}">
                <a16:creationId xmlns:a16="http://schemas.microsoft.com/office/drawing/2014/main" xmlns="" id="{DA2D8399-F09D-47CB-A574-4FD107C9997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
        <p:nvSpPr>
          <p:cNvPr id="7" name="Subtitle 2">
            <a:extLst>
              <a:ext uri="{FF2B5EF4-FFF2-40B4-BE49-F238E27FC236}">
                <a16:creationId xmlns:a16="http://schemas.microsoft.com/office/drawing/2014/main" xmlns="" id="{22CCE764-41C4-4B70-BF68-DF4D12703684}"/>
              </a:ext>
            </a:extLst>
          </p:cNvPr>
          <p:cNvSpPr>
            <a:spLocks noGrp="1"/>
          </p:cNvSpPr>
          <p:nvPr>
            <p:ph type="subTitle" idx="1"/>
          </p:nvPr>
        </p:nvSpPr>
        <p:spPr>
          <a:xfrm>
            <a:off x="147602" y="6299084"/>
            <a:ext cx="2083421" cy="445666"/>
          </a:xfrm>
        </p:spPr>
        <p:txBody>
          <a:bodyPr>
            <a:normAutofit/>
          </a:bodyPr>
          <a:lstStyle/>
          <a:p>
            <a:r>
              <a:rPr lang="en-GB" dirty="0">
                <a:latin typeface="Arial" panose="020B0604020202020204" pitchFamily="34" charset="0"/>
                <a:cs typeface="Arial" panose="020B0604020202020204" pitchFamily="34" charset="0"/>
              </a:rPr>
              <a:t>By: Ricky Jenkins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72643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Project Planning</a:t>
            </a:r>
          </a:p>
        </p:txBody>
      </p:sp>
      <p:pic>
        <p:nvPicPr>
          <p:cNvPr id="4" name="Picture 3" descr="F:\Year 3\Caroline Bradley\Assignment 2\Group Project\logo.png">
            <a:extLst>
              <a:ext uri="{FF2B5EF4-FFF2-40B4-BE49-F238E27FC236}">
                <a16:creationId xmlns:a16="http://schemas.microsoft.com/office/drawing/2014/main" xmlns="" id="{08D2AAF9-1FFD-4386-B56A-64F1D256185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
        <p:nvSpPr>
          <p:cNvPr id="5" name="Content Placeholder 2">
            <a:extLst>
              <a:ext uri="{FF2B5EF4-FFF2-40B4-BE49-F238E27FC236}">
                <a16:creationId xmlns:a16="http://schemas.microsoft.com/office/drawing/2014/main" xmlns="" id="{76CF6666-4829-4CAC-A31F-A48F5D727ACC}"/>
              </a:ext>
            </a:extLst>
          </p:cNvPr>
          <p:cNvSpPr txBox="1">
            <a:spLocks/>
          </p:cNvSpPr>
          <p:nvPr/>
        </p:nvSpPr>
        <p:spPr>
          <a:xfrm>
            <a:off x="811558" y="1608314"/>
            <a:ext cx="8596668" cy="352574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dirty="0">
                <a:latin typeface="Arial" panose="020B0604020202020204" pitchFamily="34" charset="0"/>
                <a:cs typeface="Arial" panose="020B0604020202020204" pitchFamily="34" charset="0"/>
              </a:rPr>
              <a:t>In this section, I will be explaining what was my role was and what I did with my task.</a:t>
            </a:r>
          </a:p>
          <a:p>
            <a:r>
              <a:rPr lang="en-GB" dirty="0">
                <a:latin typeface="Arial" panose="020B0604020202020204" pitchFamily="34" charset="0"/>
                <a:cs typeface="Arial" panose="020B0604020202020204" pitchFamily="34" charset="0"/>
              </a:rPr>
              <a:t>Project management and Time</a:t>
            </a:r>
          </a:p>
          <a:p>
            <a:pPr lvl="1"/>
            <a:r>
              <a:rPr lang="en-GB" dirty="0">
                <a:latin typeface="Arial" panose="020B0604020202020204" pitchFamily="34" charset="0"/>
                <a:cs typeface="Arial" panose="020B0604020202020204" pitchFamily="34" charset="0"/>
              </a:rPr>
              <a:t>Ensuring a functional and easy to follow project plan</a:t>
            </a:r>
          </a:p>
          <a:p>
            <a:pPr lvl="1"/>
            <a:r>
              <a:rPr lang="en-GB" dirty="0">
                <a:latin typeface="Arial" panose="020B0604020202020204" pitchFamily="34" charset="0"/>
                <a:cs typeface="Arial" panose="020B0604020202020204" pitchFamily="34" charset="0"/>
              </a:rPr>
              <a:t>Management of the Project</a:t>
            </a:r>
          </a:p>
          <a:p>
            <a:pPr lvl="1"/>
            <a:r>
              <a:rPr lang="en-GB" dirty="0">
                <a:latin typeface="Arial" panose="020B0604020202020204" pitchFamily="34" charset="0"/>
                <a:cs typeface="Arial" panose="020B0604020202020204" pitchFamily="34" charset="0"/>
              </a:rPr>
              <a:t>Ensuring everyone was heading towards the deadline correctly.</a:t>
            </a:r>
          </a:p>
          <a:p>
            <a:r>
              <a:rPr lang="en-GB" dirty="0">
                <a:latin typeface="Arial" panose="020B0604020202020204" pitchFamily="34" charset="0"/>
                <a:cs typeface="Arial" panose="020B0604020202020204" pitchFamily="34" charset="0"/>
              </a:rPr>
              <a:t>Evaluation</a:t>
            </a:r>
          </a:p>
          <a:p>
            <a:pPr lvl="1"/>
            <a:r>
              <a:rPr lang="en-GB" dirty="0">
                <a:latin typeface="Arial" panose="020B0604020202020204" pitchFamily="34" charset="0"/>
                <a:cs typeface="Arial" panose="020B0604020202020204" pitchFamily="34" charset="0"/>
              </a:rPr>
              <a:t>Evaluate my tasks and analysis if this project is acceptable to continue.</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10574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Project Plan</a:t>
            </a:r>
          </a:p>
        </p:txBody>
      </p:sp>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a:xfrm>
            <a:off x="857670" y="1272287"/>
            <a:ext cx="8751694" cy="1082965"/>
          </a:xfrm>
        </p:spPr>
        <p:txBody>
          <a:bodyPr>
            <a:normAutofit fontScale="85000" lnSpcReduction="20000"/>
          </a:bodyPr>
          <a:lstStyle/>
          <a:p>
            <a:pPr marL="0" indent="0">
              <a:buNone/>
            </a:pPr>
            <a:r>
              <a:rPr lang="en-GB" dirty="0">
                <a:latin typeface="Arial" panose="020B0604020202020204" pitchFamily="34" charset="0"/>
                <a:cs typeface="Arial" panose="020B0604020202020204" pitchFamily="34" charset="0"/>
              </a:rPr>
              <a:t>My main task was too build a project plan for the members. This project plan</a:t>
            </a:r>
          </a:p>
          <a:p>
            <a:pPr marL="0" indent="0">
              <a:buNone/>
            </a:pPr>
            <a:r>
              <a:rPr lang="en-GB" dirty="0">
                <a:latin typeface="Arial" panose="020B0604020202020204" pitchFamily="34" charset="0"/>
                <a:cs typeface="Arial" panose="020B0604020202020204" pitchFamily="34" charset="0"/>
              </a:rPr>
              <a:t>was built too manage the deadlines and peoples tasks. This will also display all the stages from 1-7. </a:t>
            </a:r>
          </a:p>
          <a:p>
            <a:pPr marL="0" indent="0">
              <a:buNone/>
            </a:pPr>
            <a:r>
              <a:rPr lang="en-GB" dirty="0">
                <a:latin typeface="Arial" panose="020B0604020202020204" pitchFamily="34" charset="0"/>
                <a:cs typeface="Arial" panose="020B0604020202020204" pitchFamily="34" charset="0"/>
              </a:rPr>
              <a:t>This allowed all members and staff to visualize the production and timeframe of the project and individual stages and tasks</a:t>
            </a:r>
          </a:p>
        </p:txBody>
      </p:sp>
      <p:pic>
        <p:nvPicPr>
          <p:cNvPr id="4" name="Picture 3" descr="F:\Year 3\Caroline Bradley\Assignment 2\Group Project\logo.png">
            <a:extLst>
              <a:ext uri="{FF2B5EF4-FFF2-40B4-BE49-F238E27FC236}">
                <a16:creationId xmlns:a16="http://schemas.microsoft.com/office/drawing/2014/main" xmlns="" id="{7CBC3113-2064-4C37-9ABB-24D93E9B8B4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
        <p:nvSpPr>
          <p:cNvPr id="8" name="Title 1">
            <a:extLst>
              <a:ext uri="{FF2B5EF4-FFF2-40B4-BE49-F238E27FC236}">
                <a16:creationId xmlns:a16="http://schemas.microsoft.com/office/drawing/2014/main" xmlns="" id="{9369DBFA-C053-4D53-9319-2BE4C08DCF89}"/>
              </a:ext>
            </a:extLst>
          </p:cNvPr>
          <p:cNvSpPr txBox="1">
            <a:spLocks/>
          </p:cNvSpPr>
          <p:nvPr/>
        </p:nvSpPr>
        <p:spPr>
          <a:xfrm>
            <a:off x="0" y="2355252"/>
            <a:ext cx="3416223" cy="430875"/>
          </a:xfrm>
          <a:prstGeom prst="rect">
            <a:avLst/>
          </a:prstGeom>
        </p:spPr>
        <p:txBody>
          <a:bodyPr vert="horz" lIns="91440" tIns="45720" rIns="91440" bIns="45720" rtlCol="0" anchor="t">
            <a:normAutofit fontScale="700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latin typeface="Arial" panose="020B0604020202020204" pitchFamily="34" charset="0"/>
                <a:cs typeface="Arial" panose="020B0604020202020204" pitchFamily="34" charset="0"/>
              </a:rPr>
              <a:t>Project Plan Part 1</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091" y="2710702"/>
            <a:ext cx="9356273" cy="39901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21914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a:xfrm>
            <a:off x="299828" y="1399607"/>
            <a:ext cx="8844171" cy="1000999"/>
          </a:xfrm>
        </p:spPr>
        <p:txBody>
          <a:bodyPr>
            <a:normAutofit fontScale="92500"/>
          </a:bodyPr>
          <a:lstStyle/>
          <a:p>
            <a:pPr marL="0" indent="0">
              <a:buNone/>
            </a:pPr>
            <a:r>
              <a:rPr lang="en-GB" dirty="0">
                <a:latin typeface="Arial" panose="020B0604020202020204" pitchFamily="34" charset="0"/>
                <a:cs typeface="Arial" panose="020B0604020202020204" pitchFamily="34" charset="0"/>
              </a:rPr>
              <a:t>A Project time plan is very important for not only the members but for the company as this will be used to manage all the stages and ensure all stages go as planned. This will also allow everyone to understand the project outcome with the rest of the work put together.</a:t>
            </a:r>
          </a:p>
        </p:txBody>
      </p:sp>
      <p:pic>
        <p:nvPicPr>
          <p:cNvPr id="4" name="Picture 3" descr="F:\Year 3\Caroline Bradley\Assignment 2\Group Project\logo.png">
            <a:extLst>
              <a:ext uri="{FF2B5EF4-FFF2-40B4-BE49-F238E27FC236}">
                <a16:creationId xmlns:a16="http://schemas.microsoft.com/office/drawing/2014/main" xmlns="" id="{FA7E11EF-012C-41ED-86E9-14826C86CCC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
        <p:nvSpPr>
          <p:cNvPr id="6" name="Title 1">
            <a:extLst>
              <a:ext uri="{FF2B5EF4-FFF2-40B4-BE49-F238E27FC236}">
                <a16:creationId xmlns:a16="http://schemas.microsoft.com/office/drawing/2014/main" xmlns="" id="{E20BC43F-4399-48CB-B232-55E8671CD65D}"/>
              </a:ext>
            </a:extLst>
          </p:cNvPr>
          <p:cNvSpPr txBox="1">
            <a:spLocks/>
          </p:cNvSpPr>
          <p:nvPr/>
        </p:nvSpPr>
        <p:spPr>
          <a:xfrm>
            <a:off x="-278742" y="2400607"/>
            <a:ext cx="3416223" cy="430875"/>
          </a:xfrm>
          <a:prstGeom prst="rect">
            <a:avLst/>
          </a:prstGeom>
        </p:spPr>
        <p:txBody>
          <a:bodyPr vert="horz" lIns="91440" tIns="45720" rIns="91440" bIns="45720" rtlCol="0" anchor="t">
            <a:normAutofit fontScale="700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latin typeface="Arial" panose="020B0604020202020204" pitchFamily="34" charset="0"/>
                <a:cs typeface="Arial" panose="020B0604020202020204" pitchFamily="34" charset="0"/>
              </a:rPr>
              <a:t>Project Plan Part 2</a:t>
            </a:r>
          </a:p>
        </p:txBody>
      </p:sp>
      <p:sp>
        <p:nvSpPr>
          <p:cNvPr id="9" name="Title 1">
            <a:extLst>
              <a:ext uri="{FF2B5EF4-FFF2-40B4-BE49-F238E27FC236}">
                <a16:creationId xmlns:a16="http://schemas.microsoft.com/office/drawing/2014/main" xmlns="" id="{2CB89870-5697-4172-933E-66275F3246FC}"/>
              </a:ext>
            </a:extLst>
          </p:cNvPr>
          <p:cNvSpPr txBox="1">
            <a:spLocks/>
          </p:cNvSpPr>
          <p:nvPr/>
        </p:nvSpPr>
        <p:spPr>
          <a:xfrm>
            <a:off x="854901" y="550739"/>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latin typeface="Arial" panose="020B0604020202020204" pitchFamily="34" charset="0"/>
                <a:cs typeface="Arial" panose="020B0604020202020204" pitchFamily="34" charset="0"/>
              </a:rPr>
              <a:t>Project Plan</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138" y="2766170"/>
            <a:ext cx="9152165" cy="40001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6810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a:xfrm>
            <a:off x="2950751" y="701879"/>
            <a:ext cx="4775510" cy="774583"/>
          </a:xfrm>
        </p:spPr>
        <p:txBody>
          <a:bodyPr>
            <a:normAutofit fontScale="90000"/>
          </a:bodyPr>
          <a:lstStyle/>
          <a:p>
            <a:r>
              <a:rPr lang="en-GB" dirty="0">
                <a:latin typeface="Arial" panose="020B0604020202020204" pitchFamily="34" charset="0"/>
                <a:cs typeface="Arial" panose="020B0604020202020204" pitchFamily="34" charset="0"/>
              </a:rPr>
              <a:t>Project Time Evaluation</a:t>
            </a:r>
          </a:p>
        </p:txBody>
      </p:sp>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a:xfrm>
            <a:off x="677334" y="2160590"/>
            <a:ext cx="8596668" cy="1421510"/>
          </a:xfrm>
        </p:spPr>
        <p:txBody>
          <a:bodyPr>
            <a:normAutofit/>
          </a:bodyPr>
          <a:lstStyle/>
          <a:p>
            <a:pPr marL="0" indent="0">
              <a:buNone/>
            </a:pPr>
            <a:r>
              <a:rPr lang="en-GB" dirty="0">
                <a:latin typeface="Arial" panose="020B0604020202020204" pitchFamily="34" charset="0"/>
                <a:cs typeface="Arial" panose="020B0604020202020204" pitchFamily="34" charset="0"/>
              </a:rPr>
              <a:t>Through my evaluation of the project I have come to a conclusion that this is more than enough time for the project to be completed and the project would be able to </a:t>
            </a:r>
            <a:r>
              <a:rPr lang="en-GB">
                <a:latin typeface="Arial" panose="020B0604020202020204" pitchFamily="34" charset="0"/>
                <a:cs typeface="Arial" panose="020B0604020202020204" pitchFamily="34" charset="0"/>
              </a:rPr>
              <a:t>be produced </a:t>
            </a:r>
            <a:r>
              <a:rPr lang="en-GB" dirty="0">
                <a:latin typeface="Arial" panose="020B0604020202020204" pitchFamily="34" charset="0"/>
                <a:cs typeface="Arial" panose="020B0604020202020204" pitchFamily="34" charset="0"/>
              </a:rPr>
              <a:t>with the outcome from the project plan.</a:t>
            </a:r>
          </a:p>
        </p:txBody>
      </p:sp>
      <p:pic>
        <p:nvPicPr>
          <p:cNvPr id="4" name="Picture 3" descr="F:\Year 3\Caroline Bradley\Assignment 2\Group Project\logo.png">
            <a:extLst>
              <a:ext uri="{FF2B5EF4-FFF2-40B4-BE49-F238E27FC236}">
                <a16:creationId xmlns:a16="http://schemas.microsoft.com/office/drawing/2014/main" xmlns="" id="{F0A7D469-39F5-4CF5-8FC4-2A1D6F4BAED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24753200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0B4417-190E-4F3F-ADB4-5C3E31D5711A}"/>
              </a:ext>
            </a:extLst>
          </p:cNvPr>
          <p:cNvSpPr>
            <a:spLocks noGrp="1"/>
          </p:cNvSpPr>
          <p:nvPr>
            <p:ph type="ctrTitle"/>
          </p:nvPr>
        </p:nvSpPr>
        <p:spPr>
          <a:xfrm>
            <a:off x="1179896" y="1607580"/>
            <a:ext cx="7766936" cy="1646302"/>
          </a:xfrm>
        </p:spPr>
        <p:txBody>
          <a:bodyPr/>
          <a:lstStyle/>
          <a:p>
            <a:pPr algn="ctr"/>
            <a:r>
              <a:rPr lang="en-GB" dirty="0">
                <a:latin typeface="Arial" panose="020B0604020202020204" pitchFamily="34" charset="0"/>
                <a:cs typeface="Arial" panose="020B0604020202020204" pitchFamily="34" charset="0"/>
              </a:rPr>
              <a:t>PID</a:t>
            </a:r>
          </a:p>
        </p:txBody>
      </p:sp>
      <p:pic>
        <p:nvPicPr>
          <p:cNvPr id="4" name="Picture 3" descr="F:\Year 3\Caroline Bradley\Assignment 2\Group Project\logo.png">
            <a:extLst>
              <a:ext uri="{FF2B5EF4-FFF2-40B4-BE49-F238E27FC236}">
                <a16:creationId xmlns:a16="http://schemas.microsoft.com/office/drawing/2014/main" xmlns="" id="{DA2D8399-F09D-47CB-A574-4FD107C9997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
        <p:nvSpPr>
          <p:cNvPr id="7" name="Subtitle 2">
            <a:extLst>
              <a:ext uri="{FF2B5EF4-FFF2-40B4-BE49-F238E27FC236}">
                <a16:creationId xmlns:a16="http://schemas.microsoft.com/office/drawing/2014/main" xmlns="" id="{22CCE764-41C4-4B70-BF68-DF4D12703684}"/>
              </a:ext>
            </a:extLst>
          </p:cNvPr>
          <p:cNvSpPr>
            <a:spLocks noGrp="1"/>
          </p:cNvSpPr>
          <p:nvPr>
            <p:ph type="subTitle" idx="1"/>
          </p:nvPr>
        </p:nvSpPr>
        <p:spPr>
          <a:xfrm>
            <a:off x="147602" y="6299084"/>
            <a:ext cx="2083421" cy="445666"/>
          </a:xfrm>
        </p:spPr>
        <p:txBody>
          <a:bodyPr>
            <a:normAutofit/>
          </a:bodyPr>
          <a:lstStyle/>
          <a:p>
            <a:r>
              <a:rPr lang="en-GB" dirty="0">
                <a:latin typeface="Arial" panose="020B0604020202020204" pitchFamily="34" charset="0"/>
                <a:cs typeface="Arial" panose="020B0604020202020204" pitchFamily="34" charset="0"/>
              </a:rPr>
              <a:t>By: Ashley Steele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36713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PID</a:t>
            </a:r>
          </a:p>
        </p:txBody>
      </p:sp>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p:txBody>
          <a:bodyPr>
            <a:normAutofit/>
          </a:bodyPr>
          <a:lstStyle/>
          <a:p>
            <a:pPr marL="0" indent="0">
              <a:buNone/>
            </a:pPr>
            <a:r>
              <a:rPr lang="en-GB" b="1" dirty="0"/>
              <a:t>Project</a:t>
            </a:r>
            <a:r>
              <a:rPr lang="en-GB" dirty="0"/>
              <a:t> Initiation Document</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One of the most significant documents</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Provides the foundation for the project</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Bundles the information</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Start of any project</a:t>
            </a:r>
          </a:p>
        </p:txBody>
      </p:sp>
      <p:pic>
        <p:nvPicPr>
          <p:cNvPr id="4" name="Picture 3" descr="F:\Year 3\Caroline Bradley\Assignment 2\Group Project\logo.png">
            <a:extLst>
              <a:ext uri="{FF2B5EF4-FFF2-40B4-BE49-F238E27FC236}">
                <a16:creationId xmlns:a16="http://schemas.microsoft.com/office/drawing/2014/main" xmlns="" id="{08D2AAF9-1FFD-4386-B56A-64F1D2561852}"/>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584710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The needs of PID </a:t>
            </a:r>
          </a:p>
        </p:txBody>
      </p:sp>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p:txBody>
          <a:bodyPr>
            <a:normAutofit/>
          </a:bodyPr>
          <a:lstStyle/>
          <a:p>
            <a:pPr marL="0" indent="0">
              <a:buNone/>
            </a:pPr>
            <a:r>
              <a:rPr lang="en-GB" b="1" dirty="0"/>
              <a:t>Provides</a:t>
            </a:r>
          </a:p>
          <a:p>
            <a:pPr>
              <a:buFont typeface="Wingdings" panose="05000000000000000000" pitchFamily="2" charset="2"/>
              <a:buChar char="Ø"/>
            </a:pPr>
            <a:r>
              <a:rPr lang="en-GB" dirty="0"/>
              <a:t>Project Goals</a:t>
            </a:r>
          </a:p>
          <a:p>
            <a:pPr>
              <a:buFont typeface="Wingdings" panose="05000000000000000000" pitchFamily="2" charset="2"/>
              <a:buChar char="Ø"/>
            </a:pPr>
            <a:r>
              <a:rPr lang="en-GB" dirty="0"/>
              <a:t>Scope</a:t>
            </a:r>
          </a:p>
          <a:p>
            <a:pPr>
              <a:buFont typeface="Wingdings" panose="05000000000000000000" pitchFamily="2" charset="2"/>
              <a:buChar char="Ø"/>
            </a:pPr>
            <a:r>
              <a:rPr lang="en-GB" dirty="0"/>
              <a:t>Project Organization</a:t>
            </a:r>
          </a:p>
          <a:p>
            <a:pPr>
              <a:buFont typeface="Wingdings" panose="05000000000000000000" pitchFamily="2" charset="2"/>
              <a:buChar char="Ø"/>
            </a:pPr>
            <a:r>
              <a:rPr lang="en-GB" dirty="0"/>
              <a:t>Risks</a:t>
            </a:r>
          </a:p>
          <a:p>
            <a:pPr>
              <a:buFont typeface="Wingdings" panose="05000000000000000000" pitchFamily="2" charset="2"/>
              <a:buChar char="Ø"/>
            </a:pPr>
            <a:r>
              <a:rPr lang="en-GB" dirty="0"/>
              <a:t>Reporting framework</a:t>
            </a:r>
          </a:p>
          <a:p>
            <a:pPr>
              <a:buFont typeface="Wingdings" panose="05000000000000000000" pitchFamily="2" charset="2"/>
              <a:buChar char="Ø"/>
            </a:pPr>
            <a:r>
              <a:rPr lang="en-GB" dirty="0"/>
              <a:t>PID sign OFF</a:t>
            </a:r>
          </a:p>
          <a:p>
            <a:pPr>
              <a:buFont typeface="Wingdings" panose="05000000000000000000" pitchFamily="2" charset="2"/>
              <a:buChar char="Ø"/>
            </a:pPr>
            <a:r>
              <a:rPr lang="en-GB" dirty="0"/>
              <a:t>Summary</a:t>
            </a:r>
          </a:p>
        </p:txBody>
      </p:sp>
      <p:pic>
        <p:nvPicPr>
          <p:cNvPr id="4" name="Picture 3" descr="F:\Year 3\Caroline Bradley\Assignment 2\Group Project\logo.png">
            <a:extLst>
              <a:ext uri="{FF2B5EF4-FFF2-40B4-BE49-F238E27FC236}">
                <a16:creationId xmlns:a16="http://schemas.microsoft.com/office/drawing/2014/main" xmlns="" id="{7CBC3113-2064-4C37-9ABB-24D93E9B8B4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41244548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6DBD41-7E85-43F2-8527-21C9F9265A0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Benefits of the PID</a:t>
            </a:r>
          </a:p>
        </p:txBody>
      </p:sp>
      <p:sp>
        <p:nvSpPr>
          <p:cNvPr id="3" name="Content Placeholder 2">
            <a:extLst>
              <a:ext uri="{FF2B5EF4-FFF2-40B4-BE49-F238E27FC236}">
                <a16:creationId xmlns:a16="http://schemas.microsoft.com/office/drawing/2014/main" xmlns="" id="{02619B0F-5643-438C-ACB8-A00196B4527E}"/>
              </a:ext>
            </a:extLst>
          </p:cNvPr>
          <p:cNvSpPr>
            <a:spLocks noGrp="1"/>
          </p:cNvSpPr>
          <p:nvPr>
            <p:ph idx="1"/>
          </p:nvPr>
        </p:nvSpPr>
        <p:spPr/>
        <p:txBody>
          <a:bodyPr>
            <a:normAutofit/>
          </a:bodyPr>
          <a:lstStyle/>
          <a:p>
            <a:pPr marL="0" indent="0">
              <a:buNone/>
            </a:pPr>
            <a:r>
              <a:rPr lang="en-GB" b="1" dirty="0">
                <a:latin typeface="Arial" panose="020B0604020202020204" pitchFamily="34" charset="0"/>
                <a:cs typeface="Arial" panose="020B0604020202020204" pitchFamily="34" charset="0"/>
              </a:rPr>
              <a:t>what it has provided</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Ricky's Time management</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Steff’s Cost Control</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Harrys Document control</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Pauls listings of Benefits</a:t>
            </a:r>
          </a:p>
        </p:txBody>
      </p:sp>
      <p:pic>
        <p:nvPicPr>
          <p:cNvPr id="4" name="Picture 3" descr="F:\Year 3\Caroline Bradley\Assignment 2\Group Project\logo.png">
            <a:extLst>
              <a:ext uri="{FF2B5EF4-FFF2-40B4-BE49-F238E27FC236}">
                <a16:creationId xmlns:a16="http://schemas.microsoft.com/office/drawing/2014/main" xmlns="" id="{FA7E11EF-012C-41ED-86E9-14826C86CCC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Tree>
    <p:extLst>
      <p:ext uri="{BB962C8B-B14F-4D97-AF65-F5344CB8AC3E}">
        <p14:creationId xmlns:p14="http://schemas.microsoft.com/office/powerpoint/2010/main" val="1169211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0B4417-190E-4F3F-ADB4-5C3E31D5711A}"/>
              </a:ext>
            </a:extLst>
          </p:cNvPr>
          <p:cNvSpPr>
            <a:spLocks noGrp="1"/>
          </p:cNvSpPr>
          <p:nvPr>
            <p:ph type="ctrTitle"/>
          </p:nvPr>
        </p:nvSpPr>
        <p:spPr>
          <a:xfrm>
            <a:off x="1179896" y="1607580"/>
            <a:ext cx="7766936" cy="1646302"/>
          </a:xfrm>
        </p:spPr>
        <p:txBody>
          <a:bodyPr/>
          <a:lstStyle/>
          <a:p>
            <a:pPr algn="ctr"/>
            <a:r>
              <a:rPr lang="en-GB" dirty="0">
                <a:latin typeface="Arial" panose="020B0604020202020204" pitchFamily="34" charset="0"/>
                <a:cs typeface="Arial" panose="020B0604020202020204" pitchFamily="34" charset="0"/>
              </a:rPr>
              <a:t>Thanks for listening</a:t>
            </a:r>
          </a:p>
        </p:txBody>
      </p:sp>
      <p:pic>
        <p:nvPicPr>
          <p:cNvPr id="4" name="Picture 3" descr="F:\Year 3\Caroline Bradley\Assignment 2\Group Project\logo.png">
            <a:extLst>
              <a:ext uri="{FF2B5EF4-FFF2-40B4-BE49-F238E27FC236}">
                <a16:creationId xmlns:a16="http://schemas.microsoft.com/office/drawing/2014/main" xmlns="" id="{DA2D8399-F09D-47CB-A574-4FD107C9997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4293" y="5545241"/>
            <a:ext cx="840105" cy="1136650"/>
          </a:xfrm>
          <a:prstGeom prst="rect">
            <a:avLst/>
          </a:prstGeom>
          <a:noFill/>
          <a:ln>
            <a:noFill/>
          </a:ln>
        </p:spPr>
      </p:pic>
      <p:sp>
        <p:nvSpPr>
          <p:cNvPr id="7" name="Subtitle 2">
            <a:extLst>
              <a:ext uri="{FF2B5EF4-FFF2-40B4-BE49-F238E27FC236}">
                <a16:creationId xmlns:a16="http://schemas.microsoft.com/office/drawing/2014/main" xmlns="" id="{22CCE764-41C4-4B70-BF68-DF4D12703684}"/>
              </a:ext>
            </a:extLst>
          </p:cNvPr>
          <p:cNvSpPr>
            <a:spLocks noGrp="1"/>
          </p:cNvSpPr>
          <p:nvPr>
            <p:ph type="subTitle" idx="1"/>
          </p:nvPr>
        </p:nvSpPr>
        <p:spPr>
          <a:xfrm>
            <a:off x="147602" y="6299084"/>
            <a:ext cx="7167598" cy="445666"/>
          </a:xfrm>
        </p:spPr>
        <p:txBody>
          <a:bodyPr>
            <a:normAutofit fontScale="85000" lnSpcReduction="10000"/>
          </a:bodyPr>
          <a:lstStyle/>
          <a:p>
            <a:r>
              <a:rPr lang="en-GB" dirty="0">
                <a:latin typeface="Arial" panose="020B0604020202020204" pitchFamily="34" charset="0"/>
                <a:cs typeface="Arial" panose="020B0604020202020204" pitchFamily="34" charset="0"/>
              </a:rPr>
              <a:t>By: Ricky Jenkins, Harry </a:t>
            </a:r>
            <a:r>
              <a:rPr lang="en-GB" dirty="0" err="1">
                <a:latin typeface="Arial" panose="020B0604020202020204" pitchFamily="34" charset="0"/>
                <a:cs typeface="Arial" panose="020B0604020202020204" pitchFamily="34" charset="0"/>
              </a:rPr>
              <a:t>Hierons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Steffan</a:t>
            </a:r>
            <a:r>
              <a:rPr lang="en-GB" dirty="0">
                <a:latin typeface="Arial" panose="020B0604020202020204" pitchFamily="34" charset="0"/>
                <a:cs typeface="Arial" panose="020B0604020202020204" pitchFamily="34" charset="0"/>
              </a:rPr>
              <a:t> Lewis, Ashleigh Steel, Paul Weaver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543711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81</TotalTime>
  <Words>950</Words>
  <Application>Microsoft Office PowerPoint</Application>
  <PresentationFormat>Custom</PresentationFormat>
  <Paragraphs>145</Paragraphs>
  <Slides>33</Slides>
  <Notes>3</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Facet</vt:lpstr>
      <vt:lpstr>Welcome to Williams Web Design &amp; Hosting company Analysis</vt:lpstr>
      <vt:lpstr>Project Development introduction</vt:lpstr>
      <vt:lpstr>Quality Management</vt:lpstr>
      <vt:lpstr>Quality Control</vt:lpstr>
      <vt:lpstr>Formatting</vt:lpstr>
      <vt:lpstr>Version control</vt:lpstr>
      <vt:lpstr>Cost</vt:lpstr>
      <vt:lpstr>Introduction to cost</vt:lpstr>
      <vt:lpstr>Research</vt:lpstr>
      <vt:lpstr>Costs</vt:lpstr>
      <vt:lpstr>Evaluation</vt:lpstr>
      <vt:lpstr>Benefits and Risk Management </vt:lpstr>
      <vt:lpstr>Risk Assessment </vt:lpstr>
      <vt:lpstr>Project Initiation Document (PID)</vt:lpstr>
      <vt:lpstr>Costs</vt:lpstr>
      <vt:lpstr>Time</vt:lpstr>
      <vt:lpstr>Staff Competencies</vt:lpstr>
      <vt:lpstr>Benefits</vt:lpstr>
      <vt:lpstr>The Community</vt:lpstr>
      <vt:lpstr>New Customers</vt:lpstr>
      <vt:lpstr>Reduce External Risks</vt:lpstr>
      <vt:lpstr>Reach New Markets</vt:lpstr>
      <vt:lpstr>New Technology</vt:lpstr>
      <vt:lpstr>Project Plan</vt:lpstr>
      <vt:lpstr>Project Planning</vt:lpstr>
      <vt:lpstr>Project Plan</vt:lpstr>
      <vt:lpstr>PowerPoint Presentation</vt:lpstr>
      <vt:lpstr>Project Time Evaluation</vt:lpstr>
      <vt:lpstr>PID</vt:lpstr>
      <vt:lpstr>PID</vt:lpstr>
      <vt:lpstr>The needs of PID </vt:lpstr>
      <vt:lpstr>Benefits of the PID</vt:lpstr>
      <vt:lpstr>Thanks for listening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UserBart</dc:creator>
  <cp:lastModifiedBy>STONENEW</cp:lastModifiedBy>
  <cp:revision>11</cp:revision>
  <dcterms:created xsi:type="dcterms:W3CDTF">2018-05-09T21:51:00Z</dcterms:created>
  <dcterms:modified xsi:type="dcterms:W3CDTF">2018-05-24T14:42:40Z</dcterms:modified>
</cp:coreProperties>
</file>