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notesSlides/notesSlide1.xml" ContentType="application/vnd.openxmlformats-officedocument.presentationml.notesSlide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tags/tag14.xml" ContentType="application/vnd.openxmlformats-officedocument.presentationml.tags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6"/>
  </p:notesMasterIdLst>
  <p:handoutMasterIdLst>
    <p:handoutMasterId r:id="rId27"/>
  </p:handoutMasterIdLst>
  <p:sldIdLst>
    <p:sldId id="277" r:id="rId2"/>
    <p:sldId id="328" r:id="rId3"/>
    <p:sldId id="327" r:id="rId4"/>
    <p:sldId id="257" r:id="rId5"/>
    <p:sldId id="258" r:id="rId6"/>
    <p:sldId id="259" r:id="rId7"/>
    <p:sldId id="323" r:id="rId8"/>
    <p:sldId id="324" r:id="rId9"/>
    <p:sldId id="325" r:id="rId10"/>
    <p:sldId id="263" r:id="rId11"/>
    <p:sldId id="326" r:id="rId12"/>
    <p:sldId id="265" r:id="rId13"/>
    <p:sldId id="266" r:id="rId14"/>
    <p:sldId id="267" r:id="rId15"/>
    <p:sldId id="268" r:id="rId16"/>
    <p:sldId id="269" r:id="rId17"/>
    <p:sldId id="270" r:id="rId18"/>
    <p:sldId id="334" r:id="rId19"/>
    <p:sldId id="329" r:id="rId20"/>
    <p:sldId id="330" r:id="rId21"/>
    <p:sldId id="331" r:id="rId22"/>
    <p:sldId id="332" r:id="rId23"/>
    <p:sldId id="333" r:id="rId24"/>
    <p:sldId id="335" r:id="rId25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87" autoAdjust="0"/>
    <p:restoredTop sz="93347" autoAdjust="0"/>
  </p:normalViewPr>
  <p:slideViewPr>
    <p:cSldViewPr>
      <p:cViewPr varScale="1">
        <p:scale>
          <a:sx n="106" d="100"/>
          <a:sy n="106" d="100"/>
        </p:scale>
        <p:origin x="1638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image" Target="../media/image4.jpeg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image" Target="../media/image6.jp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image" Target="../media/image8.jpg"/><Relationship Id="rId6" Type="http://schemas.openxmlformats.org/officeDocument/2006/relationships/image" Target="../media/image13.jpg"/><Relationship Id="rId5" Type="http://schemas.openxmlformats.org/officeDocument/2006/relationships/image" Target="../media/image12.jpg"/><Relationship Id="rId4" Type="http://schemas.openxmlformats.org/officeDocument/2006/relationships/image" Target="../media/image11.jp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image" Target="../media/image4.jpeg"/></Relationships>
</file>

<file path=ppt/diagram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image" Target="../media/image6.jp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image" Target="../media/image8.jpg"/><Relationship Id="rId6" Type="http://schemas.openxmlformats.org/officeDocument/2006/relationships/image" Target="../media/image13.jpg"/><Relationship Id="rId5" Type="http://schemas.openxmlformats.org/officeDocument/2006/relationships/image" Target="../media/image12.jpg"/><Relationship Id="rId4" Type="http://schemas.openxmlformats.org/officeDocument/2006/relationships/image" Target="../media/image11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C52004A-59F0-A243-9753-3D313C38A8CA}" type="doc">
      <dgm:prSet loTypeId="urn:microsoft.com/office/officeart/2005/8/layout/vList4" loCatId="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en-US"/>
        </a:p>
      </dgm:t>
    </dgm:pt>
    <dgm:pt modelId="{3F01EC28-158F-9745-9062-56726390D1E6}">
      <dgm:prSet phldrT="[Text]" custT="1"/>
      <dgm:spPr/>
      <dgm:t>
        <a:bodyPr/>
        <a:lstStyle/>
        <a:p>
          <a:r>
            <a:rPr lang="en-US" sz="1800" b="1" dirty="0"/>
            <a:t>Number of close substitutes available for consumers</a:t>
          </a:r>
        </a:p>
      </dgm:t>
    </dgm:pt>
    <dgm:pt modelId="{16775667-B686-B241-8032-68F484ED3002}" type="parTrans" cxnId="{69B88F49-97A6-0E42-A768-65C3EDFFF10F}">
      <dgm:prSet/>
      <dgm:spPr/>
      <dgm:t>
        <a:bodyPr/>
        <a:lstStyle/>
        <a:p>
          <a:endParaRPr lang="en-US" sz="1800"/>
        </a:p>
      </dgm:t>
    </dgm:pt>
    <dgm:pt modelId="{3BE576A0-BF80-0D4C-B146-76703AF2553E}" type="sibTrans" cxnId="{69B88F49-97A6-0E42-A768-65C3EDFFF10F}">
      <dgm:prSet/>
      <dgm:spPr/>
      <dgm:t>
        <a:bodyPr/>
        <a:lstStyle/>
        <a:p>
          <a:endParaRPr lang="en-US" sz="1800"/>
        </a:p>
      </dgm:t>
    </dgm:pt>
    <dgm:pt modelId="{3AFC79D1-7F65-0042-9869-447878F4724C}">
      <dgm:prSet phldrT="[Text]" custT="1"/>
      <dgm:spPr/>
      <dgm:t>
        <a:bodyPr/>
        <a:lstStyle/>
        <a:p>
          <a:r>
            <a:rPr lang="en-US" sz="1800" dirty="0"/>
            <a:t>The more close substitutes there are, the more price elastic the demand e.g. many brands of breakfast cereal</a:t>
          </a:r>
        </a:p>
      </dgm:t>
    </dgm:pt>
    <dgm:pt modelId="{EEC7E0F7-6AD7-E245-A7FC-9F4C90924694}" type="parTrans" cxnId="{78719C3F-0A06-AC4A-9E17-B321CD0D133B}">
      <dgm:prSet/>
      <dgm:spPr/>
      <dgm:t>
        <a:bodyPr/>
        <a:lstStyle/>
        <a:p>
          <a:endParaRPr lang="en-US" sz="1800"/>
        </a:p>
      </dgm:t>
    </dgm:pt>
    <dgm:pt modelId="{E038BB1C-B53C-F347-907C-1579FE92501A}" type="sibTrans" cxnId="{78719C3F-0A06-AC4A-9E17-B321CD0D133B}">
      <dgm:prSet/>
      <dgm:spPr/>
      <dgm:t>
        <a:bodyPr/>
        <a:lstStyle/>
        <a:p>
          <a:endParaRPr lang="en-US" sz="1800"/>
        </a:p>
      </dgm:t>
    </dgm:pt>
    <dgm:pt modelId="{FFD0FC97-F5E3-5340-974D-00220E4407FD}">
      <dgm:prSet phldrT="[Text]" custT="1"/>
      <dgm:spPr/>
      <dgm:t>
        <a:bodyPr/>
        <a:lstStyle/>
        <a:p>
          <a:r>
            <a:rPr lang="en-US" sz="1800" b="1" dirty="0"/>
            <a:t>Price of the product in relation to total income</a:t>
          </a:r>
        </a:p>
      </dgm:t>
    </dgm:pt>
    <dgm:pt modelId="{19B53A64-176B-8541-8BC7-34ABE09137FD}" type="parTrans" cxnId="{BC8DD196-C292-8A41-9355-F4328838DFDE}">
      <dgm:prSet/>
      <dgm:spPr/>
      <dgm:t>
        <a:bodyPr/>
        <a:lstStyle/>
        <a:p>
          <a:endParaRPr lang="en-US" sz="1800"/>
        </a:p>
      </dgm:t>
    </dgm:pt>
    <dgm:pt modelId="{60ED1FCB-8693-704A-BA2C-04787E8DD44F}" type="sibTrans" cxnId="{BC8DD196-C292-8A41-9355-F4328838DFDE}">
      <dgm:prSet/>
      <dgm:spPr/>
      <dgm:t>
        <a:bodyPr/>
        <a:lstStyle/>
        <a:p>
          <a:endParaRPr lang="en-US" sz="1800"/>
        </a:p>
      </dgm:t>
    </dgm:pt>
    <dgm:pt modelId="{770363F9-83E5-0543-B062-C291A0DCE8DD}">
      <dgm:prSet phldrT="[Text]" custT="1"/>
      <dgm:spPr/>
      <dgm:t>
        <a:bodyPr/>
        <a:lstStyle/>
        <a:p>
          <a:r>
            <a:rPr lang="en-US" sz="1800" dirty="0"/>
            <a:t>When the % of budget is high, demand is usually more price sensitive i.e. price elastic </a:t>
          </a:r>
        </a:p>
      </dgm:t>
    </dgm:pt>
    <dgm:pt modelId="{7270297C-60EC-2041-8486-565A2C830982}" type="parTrans" cxnId="{4D870508-10C3-7246-ACC1-2975FD322F59}">
      <dgm:prSet/>
      <dgm:spPr/>
      <dgm:t>
        <a:bodyPr/>
        <a:lstStyle/>
        <a:p>
          <a:endParaRPr lang="en-US" sz="1800"/>
        </a:p>
      </dgm:t>
    </dgm:pt>
    <dgm:pt modelId="{66948264-AA2D-1343-970D-9809126CF634}" type="sibTrans" cxnId="{4D870508-10C3-7246-ACC1-2975FD322F59}">
      <dgm:prSet/>
      <dgm:spPr/>
      <dgm:t>
        <a:bodyPr/>
        <a:lstStyle/>
        <a:p>
          <a:endParaRPr lang="en-US" sz="1800"/>
        </a:p>
      </dgm:t>
    </dgm:pt>
    <dgm:pt modelId="{A9A3E318-3469-0B48-B4F5-B6DC63CC6559}">
      <dgm:prSet phldrT="[Text]" custT="1"/>
      <dgm:spPr/>
      <dgm:t>
        <a:bodyPr/>
        <a:lstStyle/>
        <a:p>
          <a:r>
            <a:rPr lang="en-US" sz="1800" b="1" dirty="0"/>
            <a:t>Cost of substituting between different products</a:t>
          </a:r>
        </a:p>
      </dgm:t>
    </dgm:pt>
    <dgm:pt modelId="{116A92E1-2328-154A-937D-9957B748E34D}" type="parTrans" cxnId="{5AE3FD50-8A90-754E-8965-5DBE589D7ED3}">
      <dgm:prSet/>
      <dgm:spPr/>
      <dgm:t>
        <a:bodyPr/>
        <a:lstStyle/>
        <a:p>
          <a:endParaRPr lang="en-US" sz="1800"/>
        </a:p>
      </dgm:t>
    </dgm:pt>
    <dgm:pt modelId="{37153A29-2966-3847-93F6-A7340BF4EFE0}" type="sibTrans" cxnId="{5AE3FD50-8A90-754E-8965-5DBE589D7ED3}">
      <dgm:prSet/>
      <dgm:spPr/>
      <dgm:t>
        <a:bodyPr/>
        <a:lstStyle/>
        <a:p>
          <a:endParaRPr lang="en-US" sz="1800"/>
        </a:p>
      </dgm:t>
    </dgm:pt>
    <dgm:pt modelId="{02950845-C47A-4A4A-88C5-B9B7F4D29ABF}">
      <dgm:prSet phldrT="[Text]" custT="1"/>
      <dgm:spPr/>
      <dgm:t>
        <a:bodyPr/>
        <a:lstStyle/>
        <a:p>
          <a:r>
            <a:rPr lang="en-US" sz="1800" dirty="0"/>
            <a:t>When substitution/switching costs are high, demand will tend to be price inelastic</a:t>
          </a:r>
        </a:p>
      </dgm:t>
    </dgm:pt>
    <dgm:pt modelId="{0487E4D0-2841-4442-994C-116589F95D81}" type="parTrans" cxnId="{D6800640-2B0E-8E4C-8959-0B11C336BA89}">
      <dgm:prSet/>
      <dgm:spPr/>
      <dgm:t>
        <a:bodyPr/>
        <a:lstStyle/>
        <a:p>
          <a:endParaRPr lang="en-US" sz="1800"/>
        </a:p>
      </dgm:t>
    </dgm:pt>
    <dgm:pt modelId="{46F92C0C-EE85-9944-82E0-F637051EB9D9}" type="sibTrans" cxnId="{D6800640-2B0E-8E4C-8959-0B11C336BA89}">
      <dgm:prSet/>
      <dgm:spPr/>
      <dgm:t>
        <a:bodyPr/>
        <a:lstStyle/>
        <a:p>
          <a:endParaRPr lang="en-US" sz="1800"/>
        </a:p>
      </dgm:t>
    </dgm:pt>
    <dgm:pt modelId="{3BA956D7-1ED3-FC49-AAF8-437A3D4B47F2}">
      <dgm:prSet phldrT="[Text]" custT="1"/>
      <dgm:spPr/>
      <dgm:t>
        <a:bodyPr/>
        <a:lstStyle/>
        <a:p>
          <a:r>
            <a:rPr lang="en-US" sz="1800" b="1" dirty="0"/>
            <a:t>Brand loyalty and habitual consumption</a:t>
          </a:r>
        </a:p>
      </dgm:t>
    </dgm:pt>
    <dgm:pt modelId="{1F3FD8A1-2410-7B43-B90A-DB9B48DA6F2E}" type="parTrans" cxnId="{FC9343E4-2DD2-1940-8051-9A0C568AA124}">
      <dgm:prSet/>
      <dgm:spPr/>
      <dgm:t>
        <a:bodyPr/>
        <a:lstStyle/>
        <a:p>
          <a:endParaRPr lang="en-US" sz="1800"/>
        </a:p>
      </dgm:t>
    </dgm:pt>
    <dgm:pt modelId="{118774DC-7BCE-C74C-B98B-054A1D3CE444}" type="sibTrans" cxnId="{FC9343E4-2DD2-1940-8051-9A0C568AA124}">
      <dgm:prSet/>
      <dgm:spPr/>
      <dgm:t>
        <a:bodyPr/>
        <a:lstStyle/>
        <a:p>
          <a:endParaRPr lang="en-US" sz="1800"/>
        </a:p>
      </dgm:t>
    </dgm:pt>
    <dgm:pt modelId="{5F86EF1C-2089-D04B-AA0C-13CB7ECF1305}">
      <dgm:prSet phldrT="[Text]" custT="1"/>
      <dgm:spPr/>
      <dgm:t>
        <a:bodyPr/>
        <a:lstStyle/>
        <a:p>
          <a:r>
            <a:rPr lang="en-US" sz="1800" b="1" dirty="0"/>
            <a:t>Degree of necessity / luxury</a:t>
          </a:r>
        </a:p>
      </dgm:t>
    </dgm:pt>
    <dgm:pt modelId="{7F02A226-E761-5E45-82C2-58F0B0E7D4DF}" type="parTrans" cxnId="{38854780-F55B-1B4D-B83E-261C1124BB4C}">
      <dgm:prSet/>
      <dgm:spPr/>
      <dgm:t>
        <a:bodyPr/>
        <a:lstStyle/>
        <a:p>
          <a:endParaRPr lang="en-US" sz="1800"/>
        </a:p>
      </dgm:t>
    </dgm:pt>
    <dgm:pt modelId="{9B874083-1FA5-994B-9EC1-D79024ACCCA1}" type="sibTrans" cxnId="{38854780-F55B-1B4D-B83E-261C1124BB4C}">
      <dgm:prSet/>
      <dgm:spPr/>
      <dgm:t>
        <a:bodyPr/>
        <a:lstStyle/>
        <a:p>
          <a:endParaRPr lang="en-US" sz="1800"/>
        </a:p>
      </dgm:t>
    </dgm:pt>
    <dgm:pt modelId="{7B56CE95-15AF-B146-9D51-01BF06A96CDD}">
      <dgm:prSet custT="1"/>
      <dgm:spPr/>
      <dgm:t>
        <a:bodyPr/>
        <a:lstStyle/>
        <a:p>
          <a:r>
            <a:rPr lang="en-US" sz="1800" dirty="0"/>
            <a:t>High levels of brand loyalty makes demand less price elastic</a:t>
          </a:r>
        </a:p>
      </dgm:t>
    </dgm:pt>
    <dgm:pt modelId="{762AF0F3-711D-E744-9322-60578B2CB7D7}" type="parTrans" cxnId="{6A3D43B2-7D3B-244D-9F74-8CFEF7C51BC9}">
      <dgm:prSet/>
      <dgm:spPr/>
      <dgm:t>
        <a:bodyPr/>
        <a:lstStyle/>
        <a:p>
          <a:endParaRPr lang="en-US" sz="1800"/>
        </a:p>
      </dgm:t>
    </dgm:pt>
    <dgm:pt modelId="{84206C40-BCDB-8D41-9E05-058806DE5CD5}" type="sibTrans" cxnId="{6A3D43B2-7D3B-244D-9F74-8CFEF7C51BC9}">
      <dgm:prSet/>
      <dgm:spPr/>
      <dgm:t>
        <a:bodyPr/>
        <a:lstStyle/>
        <a:p>
          <a:endParaRPr lang="en-US" sz="1800"/>
        </a:p>
      </dgm:t>
    </dgm:pt>
    <dgm:pt modelId="{941412F2-F965-1144-B9A0-AAA23BAA3328}">
      <dgm:prSet custT="1"/>
      <dgm:spPr/>
      <dgm:t>
        <a:bodyPr/>
        <a:lstStyle/>
        <a:p>
          <a:r>
            <a:rPr lang="en-US" sz="1800" dirty="0"/>
            <a:t>Standard assumption is that necessities have a lower price elasticity of demand whereas luxuries are an optional spend</a:t>
          </a:r>
        </a:p>
      </dgm:t>
    </dgm:pt>
    <dgm:pt modelId="{F0D4595E-1222-D849-9BA8-6F785C851799}" type="parTrans" cxnId="{48614D2E-22C7-1641-A58E-003DB443501C}">
      <dgm:prSet/>
      <dgm:spPr/>
      <dgm:t>
        <a:bodyPr/>
        <a:lstStyle/>
        <a:p>
          <a:endParaRPr lang="en-US" sz="1800"/>
        </a:p>
      </dgm:t>
    </dgm:pt>
    <dgm:pt modelId="{96691670-9533-6A42-BC9A-4C0F3F3CAF2A}" type="sibTrans" cxnId="{48614D2E-22C7-1641-A58E-003DB443501C}">
      <dgm:prSet/>
      <dgm:spPr/>
      <dgm:t>
        <a:bodyPr/>
        <a:lstStyle/>
        <a:p>
          <a:endParaRPr lang="en-US" sz="1800"/>
        </a:p>
      </dgm:t>
    </dgm:pt>
    <dgm:pt modelId="{29ABCF63-66F8-A74C-9A11-A0A3DD8C44D5}">
      <dgm:prSet custT="1"/>
      <dgm:spPr/>
      <dgm:t>
        <a:bodyPr/>
        <a:lstStyle/>
        <a:p>
          <a:r>
            <a:rPr lang="en-US" sz="1800" dirty="0"/>
            <a:t>Persuasive advertising can make demand price inelastic</a:t>
          </a:r>
        </a:p>
      </dgm:t>
    </dgm:pt>
    <dgm:pt modelId="{38A15AF6-B9A7-4E4D-8ED0-5F66C10A1B15}" type="parTrans" cxnId="{0A65AB18-BA13-3542-AB0D-045B85699ED6}">
      <dgm:prSet/>
      <dgm:spPr/>
      <dgm:t>
        <a:bodyPr/>
        <a:lstStyle/>
        <a:p>
          <a:endParaRPr lang="en-US" sz="1800"/>
        </a:p>
      </dgm:t>
    </dgm:pt>
    <dgm:pt modelId="{8E1A974A-A124-6144-B8D8-F8CF3F25ED08}" type="sibTrans" cxnId="{0A65AB18-BA13-3542-AB0D-045B85699ED6}">
      <dgm:prSet/>
      <dgm:spPr/>
      <dgm:t>
        <a:bodyPr/>
        <a:lstStyle/>
        <a:p>
          <a:endParaRPr lang="en-US" sz="1800"/>
        </a:p>
      </dgm:t>
    </dgm:pt>
    <dgm:pt modelId="{C25134A7-2443-0043-901B-0DA079655A33}" type="pres">
      <dgm:prSet presAssocID="{5C52004A-59F0-A243-9753-3D313C38A8CA}" presName="linear" presStyleCnt="0">
        <dgm:presLayoutVars>
          <dgm:dir/>
          <dgm:resizeHandles val="exact"/>
        </dgm:presLayoutVars>
      </dgm:prSet>
      <dgm:spPr/>
    </dgm:pt>
    <dgm:pt modelId="{EC7A6117-C46B-FA45-8857-812A8DF1E6F8}" type="pres">
      <dgm:prSet presAssocID="{3F01EC28-158F-9745-9062-56726390D1E6}" presName="comp" presStyleCnt="0"/>
      <dgm:spPr/>
    </dgm:pt>
    <dgm:pt modelId="{17A17319-B1FA-F543-A5AA-41096773666E}" type="pres">
      <dgm:prSet presAssocID="{3F01EC28-158F-9745-9062-56726390D1E6}" presName="box" presStyleLbl="node1" presStyleIdx="0" presStyleCnt="5"/>
      <dgm:spPr/>
    </dgm:pt>
    <dgm:pt modelId="{920B7FDC-D933-C746-806E-F1EC5CF7E269}" type="pres">
      <dgm:prSet presAssocID="{3F01EC28-158F-9745-9062-56726390D1E6}" presName="img" presStyleLbl="fgImgPlace1" presStyleIdx="0" presStyleCnt="5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7000" b="-17000"/>
          </a:stretch>
        </a:blipFill>
      </dgm:spPr>
    </dgm:pt>
    <dgm:pt modelId="{2E503CC2-164F-5E4B-985A-9B27C4046526}" type="pres">
      <dgm:prSet presAssocID="{3F01EC28-158F-9745-9062-56726390D1E6}" presName="text" presStyleLbl="node1" presStyleIdx="0" presStyleCnt="5">
        <dgm:presLayoutVars>
          <dgm:bulletEnabled val="1"/>
        </dgm:presLayoutVars>
      </dgm:prSet>
      <dgm:spPr/>
    </dgm:pt>
    <dgm:pt modelId="{1E8EE7C7-8EB9-7844-9387-57D47FD401DC}" type="pres">
      <dgm:prSet presAssocID="{3BE576A0-BF80-0D4C-B146-76703AF2553E}" presName="spacer" presStyleCnt="0"/>
      <dgm:spPr/>
    </dgm:pt>
    <dgm:pt modelId="{B5A8B0A2-5899-5347-8EB3-597703C7501B}" type="pres">
      <dgm:prSet presAssocID="{FFD0FC97-F5E3-5340-974D-00220E4407FD}" presName="comp" presStyleCnt="0"/>
      <dgm:spPr/>
    </dgm:pt>
    <dgm:pt modelId="{29783984-D4F0-7F4D-A2DB-EE30FF302207}" type="pres">
      <dgm:prSet presAssocID="{FFD0FC97-F5E3-5340-974D-00220E4407FD}" presName="box" presStyleLbl="node1" presStyleIdx="1" presStyleCnt="5"/>
      <dgm:spPr/>
    </dgm:pt>
    <dgm:pt modelId="{B6DD8C2A-05C2-7E42-BB5B-172531BC4702}" type="pres">
      <dgm:prSet presAssocID="{FFD0FC97-F5E3-5340-974D-00220E4407FD}" presName="img" presStyleLbl="fgImgPlace1" presStyleIdx="1" presStyleCnt="5"/>
      <dgm:spPr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7000" b="-17000"/>
          </a:stretch>
        </a:blipFill>
      </dgm:spPr>
    </dgm:pt>
    <dgm:pt modelId="{10EA6974-B16B-3342-9C56-3435E0AB444A}" type="pres">
      <dgm:prSet presAssocID="{FFD0FC97-F5E3-5340-974D-00220E4407FD}" presName="text" presStyleLbl="node1" presStyleIdx="1" presStyleCnt="5">
        <dgm:presLayoutVars>
          <dgm:bulletEnabled val="1"/>
        </dgm:presLayoutVars>
      </dgm:prSet>
      <dgm:spPr/>
    </dgm:pt>
    <dgm:pt modelId="{CDC9F35D-296B-E34C-AD0F-E6FDBF8068E8}" type="pres">
      <dgm:prSet presAssocID="{60ED1FCB-8693-704A-BA2C-04787E8DD44F}" presName="spacer" presStyleCnt="0"/>
      <dgm:spPr/>
    </dgm:pt>
    <dgm:pt modelId="{63B7F188-0CB6-C64F-857D-2D580A1C10CA}" type="pres">
      <dgm:prSet presAssocID="{A9A3E318-3469-0B48-B4F5-B6DC63CC6559}" presName="comp" presStyleCnt="0"/>
      <dgm:spPr/>
    </dgm:pt>
    <dgm:pt modelId="{22CBADBD-EB8A-BA4F-A1CC-5909F176BC55}" type="pres">
      <dgm:prSet presAssocID="{A9A3E318-3469-0B48-B4F5-B6DC63CC6559}" presName="box" presStyleLbl="node1" presStyleIdx="2" presStyleCnt="5"/>
      <dgm:spPr/>
    </dgm:pt>
    <dgm:pt modelId="{025C0E25-CBFD-3B4A-81BA-6CD03A2E9097}" type="pres">
      <dgm:prSet presAssocID="{A9A3E318-3469-0B48-B4F5-B6DC63CC6559}" presName="img" presStyleLbl="fgImgPlace1" presStyleIdx="2" presStyleCnt="5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7000" b="-17000"/>
          </a:stretch>
        </a:blipFill>
      </dgm:spPr>
    </dgm:pt>
    <dgm:pt modelId="{5C7AE01D-575D-5248-8A6A-23D0FB0A213D}" type="pres">
      <dgm:prSet presAssocID="{A9A3E318-3469-0B48-B4F5-B6DC63CC6559}" presName="text" presStyleLbl="node1" presStyleIdx="2" presStyleCnt="5">
        <dgm:presLayoutVars>
          <dgm:bulletEnabled val="1"/>
        </dgm:presLayoutVars>
      </dgm:prSet>
      <dgm:spPr/>
    </dgm:pt>
    <dgm:pt modelId="{C57D4723-BC83-824B-B3CF-F904BD63967E}" type="pres">
      <dgm:prSet presAssocID="{37153A29-2966-3847-93F6-A7340BF4EFE0}" presName="spacer" presStyleCnt="0"/>
      <dgm:spPr/>
    </dgm:pt>
    <dgm:pt modelId="{EB215075-4C91-7E4A-9881-29BB0912F995}" type="pres">
      <dgm:prSet presAssocID="{3BA956D7-1ED3-FC49-AAF8-437A3D4B47F2}" presName="comp" presStyleCnt="0"/>
      <dgm:spPr/>
    </dgm:pt>
    <dgm:pt modelId="{1A7F0FED-98CB-CD41-9B56-CE6D5A18CF96}" type="pres">
      <dgm:prSet presAssocID="{3BA956D7-1ED3-FC49-AAF8-437A3D4B47F2}" presName="box" presStyleLbl="node1" presStyleIdx="3" presStyleCnt="5"/>
      <dgm:spPr/>
    </dgm:pt>
    <dgm:pt modelId="{47411B54-B3DE-5141-89BF-106EBD5A9BB7}" type="pres">
      <dgm:prSet presAssocID="{3BA956D7-1ED3-FC49-AAF8-437A3D4B47F2}" presName="img" presStyleLbl="fgImgPlace1" presStyleIdx="3" presStyleCnt="5"/>
      <dgm:spPr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7000" b="-17000"/>
          </a:stretch>
        </a:blipFill>
      </dgm:spPr>
    </dgm:pt>
    <dgm:pt modelId="{EABCC559-2D42-EA49-A413-C05B0298137F}" type="pres">
      <dgm:prSet presAssocID="{3BA956D7-1ED3-FC49-AAF8-437A3D4B47F2}" presName="text" presStyleLbl="node1" presStyleIdx="3" presStyleCnt="5">
        <dgm:presLayoutVars>
          <dgm:bulletEnabled val="1"/>
        </dgm:presLayoutVars>
      </dgm:prSet>
      <dgm:spPr/>
    </dgm:pt>
    <dgm:pt modelId="{F456A0B7-ABE3-5D4F-BD53-7D2C791F579F}" type="pres">
      <dgm:prSet presAssocID="{118774DC-7BCE-C74C-B98B-054A1D3CE444}" presName="spacer" presStyleCnt="0"/>
      <dgm:spPr/>
    </dgm:pt>
    <dgm:pt modelId="{291D6184-DE41-BA4E-B88B-99D1C022A043}" type="pres">
      <dgm:prSet presAssocID="{5F86EF1C-2089-D04B-AA0C-13CB7ECF1305}" presName="comp" presStyleCnt="0"/>
      <dgm:spPr/>
    </dgm:pt>
    <dgm:pt modelId="{8DABBBC3-F8C3-F341-8CE1-4B9D59759231}" type="pres">
      <dgm:prSet presAssocID="{5F86EF1C-2089-D04B-AA0C-13CB7ECF1305}" presName="box" presStyleLbl="node1" presStyleIdx="4" presStyleCnt="5"/>
      <dgm:spPr/>
    </dgm:pt>
    <dgm:pt modelId="{52530456-E7D6-194F-BE39-9D412AA4439F}" type="pres">
      <dgm:prSet presAssocID="{5F86EF1C-2089-D04B-AA0C-13CB7ECF1305}" presName="img" presStyleLbl="fgImgPlace1" presStyleIdx="4" presStyleCnt="5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7000" b="-17000"/>
          </a:stretch>
        </a:blipFill>
      </dgm:spPr>
    </dgm:pt>
    <dgm:pt modelId="{5D77CEDC-303A-C049-A2C4-E1A107191BD3}" type="pres">
      <dgm:prSet presAssocID="{5F86EF1C-2089-D04B-AA0C-13CB7ECF1305}" presName="text" presStyleLbl="node1" presStyleIdx="4" presStyleCnt="5">
        <dgm:presLayoutVars>
          <dgm:bulletEnabled val="1"/>
        </dgm:presLayoutVars>
      </dgm:prSet>
      <dgm:spPr/>
    </dgm:pt>
  </dgm:ptLst>
  <dgm:cxnLst>
    <dgm:cxn modelId="{4D870508-10C3-7246-ACC1-2975FD322F59}" srcId="{FFD0FC97-F5E3-5340-974D-00220E4407FD}" destId="{770363F9-83E5-0543-B062-C291A0DCE8DD}" srcOrd="0" destOrd="0" parTransId="{7270297C-60EC-2041-8486-565A2C830982}" sibTransId="{66948264-AA2D-1343-970D-9809126CF634}"/>
    <dgm:cxn modelId="{C96AD90F-AD25-E941-A9BD-6DEC314EA5A3}" type="presOf" srcId="{3F01EC28-158F-9745-9062-56726390D1E6}" destId="{2E503CC2-164F-5E4B-985A-9B27C4046526}" srcOrd="1" destOrd="0" presId="urn:microsoft.com/office/officeart/2005/8/layout/vList4"/>
    <dgm:cxn modelId="{2DFE3711-F917-9F4E-9179-384BC6177819}" type="presOf" srcId="{5F86EF1C-2089-D04B-AA0C-13CB7ECF1305}" destId="{5D77CEDC-303A-C049-A2C4-E1A107191BD3}" srcOrd="1" destOrd="0" presId="urn:microsoft.com/office/officeart/2005/8/layout/vList4"/>
    <dgm:cxn modelId="{FBCAD312-B35A-BE42-A01F-6132B0E5431F}" type="presOf" srcId="{941412F2-F965-1144-B9A0-AAA23BAA3328}" destId="{8DABBBC3-F8C3-F341-8CE1-4B9D59759231}" srcOrd="0" destOrd="1" presId="urn:microsoft.com/office/officeart/2005/8/layout/vList4"/>
    <dgm:cxn modelId="{0A65AB18-BA13-3542-AB0D-045B85699ED6}" srcId="{3BA956D7-1ED3-FC49-AAF8-437A3D4B47F2}" destId="{29ABCF63-66F8-A74C-9A11-A0A3DD8C44D5}" srcOrd="1" destOrd="0" parTransId="{38A15AF6-B9A7-4E4D-8ED0-5F66C10A1B15}" sibTransId="{8E1A974A-A124-6144-B8D8-F8CF3F25ED08}"/>
    <dgm:cxn modelId="{EB523D21-D32A-9C46-AEB5-185201C985BE}" type="presOf" srcId="{29ABCF63-66F8-A74C-9A11-A0A3DD8C44D5}" destId="{1A7F0FED-98CB-CD41-9B56-CE6D5A18CF96}" srcOrd="0" destOrd="2" presId="urn:microsoft.com/office/officeart/2005/8/layout/vList4"/>
    <dgm:cxn modelId="{2C4ADE23-7021-114C-8002-8EFBA68E88C7}" type="presOf" srcId="{3AFC79D1-7F65-0042-9869-447878F4724C}" destId="{17A17319-B1FA-F543-A5AA-41096773666E}" srcOrd="0" destOrd="1" presId="urn:microsoft.com/office/officeart/2005/8/layout/vList4"/>
    <dgm:cxn modelId="{3B3D2824-2116-704E-AD29-84033187161A}" type="presOf" srcId="{29ABCF63-66F8-A74C-9A11-A0A3DD8C44D5}" destId="{EABCC559-2D42-EA49-A413-C05B0298137F}" srcOrd="1" destOrd="2" presId="urn:microsoft.com/office/officeart/2005/8/layout/vList4"/>
    <dgm:cxn modelId="{48614D2E-22C7-1641-A58E-003DB443501C}" srcId="{5F86EF1C-2089-D04B-AA0C-13CB7ECF1305}" destId="{941412F2-F965-1144-B9A0-AAA23BAA3328}" srcOrd="0" destOrd="0" parTransId="{F0D4595E-1222-D849-9BA8-6F785C851799}" sibTransId="{96691670-9533-6A42-BC9A-4C0F3F3CAF2A}"/>
    <dgm:cxn modelId="{78719C3F-0A06-AC4A-9E17-B321CD0D133B}" srcId="{3F01EC28-158F-9745-9062-56726390D1E6}" destId="{3AFC79D1-7F65-0042-9869-447878F4724C}" srcOrd="0" destOrd="0" parTransId="{EEC7E0F7-6AD7-E245-A7FC-9F4C90924694}" sibTransId="{E038BB1C-B53C-F347-907C-1579FE92501A}"/>
    <dgm:cxn modelId="{D6800640-2B0E-8E4C-8959-0B11C336BA89}" srcId="{A9A3E318-3469-0B48-B4F5-B6DC63CC6559}" destId="{02950845-C47A-4A4A-88C5-B9B7F4D29ABF}" srcOrd="0" destOrd="0" parTransId="{0487E4D0-2841-4442-994C-116589F95D81}" sibTransId="{46F92C0C-EE85-9944-82E0-F637051EB9D9}"/>
    <dgm:cxn modelId="{EBB01A5D-0B05-FB4F-B81F-C202B5E8E31B}" type="presOf" srcId="{02950845-C47A-4A4A-88C5-B9B7F4D29ABF}" destId="{22CBADBD-EB8A-BA4F-A1CC-5909F176BC55}" srcOrd="0" destOrd="1" presId="urn:microsoft.com/office/officeart/2005/8/layout/vList4"/>
    <dgm:cxn modelId="{69B88F49-97A6-0E42-A768-65C3EDFFF10F}" srcId="{5C52004A-59F0-A243-9753-3D313C38A8CA}" destId="{3F01EC28-158F-9745-9062-56726390D1E6}" srcOrd="0" destOrd="0" parTransId="{16775667-B686-B241-8032-68F484ED3002}" sibTransId="{3BE576A0-BF80-0D4C-B146-76703AF2553E}"/>
    <dgm:cxn modelId="{6270ED6C-0ED6-244D-9FC3-FBBA7459F0B8}" type="presOf" srcId="{941412F2-F965-1144-B9A0-AAA23BAA3328}" destId="{5D77CEDC-303A-C049-A2C4-E1A107191BD3}" srcOrd="1" destOrd="1" presId="urn:microsoft.com/office/officeart/2005/8/layout/vList4"/>
    <dgm:cxn modelId="{5AE3FD50-8A90-754E-8965-5DBE589D7ED3}" srcId="{5C52004A-59F0-A243-9753-3D313C38A8CA}" destId="{A9A3E318-3469-0B48-B4F5-B6DC63CC6559}" srcOrd="2" destOrd="0" parTransId="{116A92E1-2328-154A-937D-9957B748E34D}" sibTransId="{37153A29-2966-3847-93F6-A7340BF4EFE0}"/>
    <dgm:cxn modelId="{2C208552-E9C0-C84F-98C9-D0E485B3AB1D}" type="presOf" srcId="{3AFC79D1-7F65-0042-9869-447878F4724C}" destId="{2E503CC2-164F-5E4B-985A-9B27C4046526}" srcOrd="1" destOrd="1" presId="urn:microsoft.com/office/officeart/2005/8/layout/vList4"/>
    <dgm:cxn modelId="{69EB1F77-2F82-684F-BF46-7F90D55B71B4}" type="presOf" srcId="{A9A3E318-3469-0B48-B4F5-B6DC63CC6559}" destId="{5C7AE01D-575D-5248-8A6A-23D0FB0A213D}" srcOrd="1" destOrd="0" presId="urn:microsoft.com/office/officeart/2005/8/layout/vList4"/>
    <dgm:cxn modelId="{32416F7B-FC80-494E-85E2-48B50408107C}" type="presOf" srcId="{770363F9-83E5-0543-B062-C291A0DCE8DD}" destId="{10EA6974-B16B-3342-9C56-3435E0AB444A}" srcOrd="1" destOrd="1" presId="urn:microsoft.com/office/officeart/2005/8/layout/vList4"/>
    <dgm:cxn modelId="{38854780-F55B-1B4D-B83E-261C1124BB4C}" srcId="{5C52004A-59F0-A243-9753-3D313C38A8CA}" destId="{5F86EF1C-2089-D04B-AA0C-13CB7ECF1305}" srcOrd="4" destOrd="0" parTransId="{7F02A226-E761-5E45-82C2-58F0B0E7D4DF}" sibTransId="{9B874083-1FA5-994B-9EC1-D79024ACCCA1}"/>
    <dgm:cxn modelId="{F4CAB38D-2808-1142-B4A2-39F2D4C4C9A1}" type="presOf" srcId="{7B56CE95-15AF-B146-9D51-01BF06A96CDD}" destId="{1A7F0FED-98CB-CD41-9B56-CE6D5A18CF96}" srcOrd="0" destOrd="1" presId="urn:microsoft.com/office/officeart/2005/8/layout/vList4"/>
    <dgm:cxn modelId="{BC8DD196-C292-8A41-9355-F4328838DFDE}" srcId="{5C52004A-59F0-A243-9753-3D313C38A8CA}" destId="{FFD0FC97-F5E3-5340-974D-00220E4407FD}" srcOrd="1" destOrd="0" parTransId="{19B53A64-176B-8541-8BC7-34ABE09137FD}" sibTransId="{60ED1FCB-8693-704A-BA2C-04787E8DD44F}"/>
    <dgm:cxn modelId="{564B5999-C785-A84D-A5AF-22295FD01178}" type="presOf" srcId="{7B56CE95-15AF-B146-9D51-01BF06A96CDD}" destId="{EABCC559-2D42-EA49-A413-C05B0298137F}" srcOrd="1" destOrd="1" presId="urn:microsoft.com/office/officeart/2005/8/layout/vList4"/>
    <dgm:cxn modelId="{9BE50BAC-ADE9-1A43-8577-CD776612C18E}" type="presOf" srcId="{FFD0FC97-F5E3-5340-974D-00220E4407FD}" destId="{10EA6974-B16B-3342-9C56-3435E0AB444A}" srcOrd="1" destOrd="0" presId="urn:microsoft.com/office/officeart/2005/8/layout/vList4"/>
    <dgm:cxn modelId="{E97983AF-0018-A140-842D-BC29B763E5E2}" type="presOf" srcId="{A9A3E318-3469-0B48-B4F5-B6DC63CC6559}" destId="{22CBADBD-EB8A-BA4F-A1CC-5909F176BC55}" srcOrd="0" destOrd="0" presId="urn:microsoft.com/office/officeart/2005/8/layout/vList4"/>
    <dgm:cxn modelId="{6A3D43B2-7D3B-244D-9F74-8CFEF7C51BC9}" srcId="{3BA956D7-1ED3-FC49-AAF8-437A3D4B47F2}" destId="{7B56CE95-15AF-B146-9D51-01BF06A96CDD}" srcOrd="0" destOrd="0" parTransId="{762AF0F3-711D-E744-9322-60578B2CB7D7}" sibTransId="{84206C40-BCDB-8D41-9E05-058806DE5CD5}"/>
    <dgm:cxn modelId="{2AB8F4B7-1278-2F4C-B69C-257BC07720B7}" type="presOf" srcId="{3BA956D7-1ED3-FC49-AAF8-437A3D4B47F2}" destId="{1A7F0FED-98CB-CD41-9B56-CE6D5A18CF96}" srcOrd="0" destOrd="0" presId="urn:microsoft.com/office/officeart/2005/8/layout/vList4"/>
    <dgm:cxn modelId="{7C420EC0-8ECC-4E42-9A6A-E54AC7B607A9}" type="presOf" srcId="{3BA956D7-1ED3-FC49-AAF8-437A3D4B47F2}" destId="{EABCC559-2D42-EA49-A413-C05B0298137F}" srcOrd="1" destOrd="0" presId="urn:microsoft.com/office/officeart/2005/8/layout/vList4"/>
    <dgm:cxn modelId="{E56674C3-8DA4-6541-808B-FB62A7879BB6}" type="presOf" srcId="{FFD0FC97-F5E3-5340-974D-00220E4407FD}" destId="{29783984-D4F0-7F4D-A2DB-EE30FF302207}" srcOrd="0" destOrd="0" presId="urn:microsoft.com/office/officeart/2005/8/layout/vList4"/>
    <dgm:cxn modelId="{8C3CB5CC-3145-BD4C-A27B-53A94D030FF7}" type="presOf" srcId="{5F86EF1C-2089-D04B-AA0C-13CB7ECF1305}" destId="{8DABBBC3-F8C3-F341-8CE1-4B9D59759231}" srcOrd="0" destOrd="0" presId="urn:microsoft.com/office/officeart/2005/8/layout/vList4"/>
    <dgm:cxn modelId="{FD57E4E2-2743-F348-ADAB-899397DB922C}" type="presOf" srcId="{5C52004A-59F0-A243-9753-3D313C38A8CA}" destId="{C25134A7-2443-0043-901B-0DA079655A33}" srcOrd="0" destOrd="0" presId="urn:microsoft.com/office/officeart/2005/8/layout/vList4"/>
    <dgm:cxn modelId="{FC9343E4-2DD2-1940-8051-9A0C568AA124}" srcId="{5C52004A-59F0-A243-9753-3D313C38A8CA}" destId="{3BA956D7-1ED3-FC49-AAF8-437A3D4B47F2}" srcOrd="3" destOrd="0" parTransId="{1F3FD8A1-2410-7B43-B90A-DB9B48DA6F2E}" sibTransId="{118774DC-7BCE-C74C-B98B-054A1D3CE444}"/>
    <dgm:cxn modelId="{B389BCE8-F13D-7B44-9EDF-5E1F688BE2CE}" type="presOf" srcId="{02950845-C47A-4A4A-88C5-B9B7F4D29ABF}" destId="{5C7AE01D-575D-5248-8A6A-23D0FB0A213D}" srcOrd="1" destOrd="1" presId="urn:microsoft.com/office/officeart/2005/8/layout/vList4"/>
    <dgm:cxn modelId="{CCA1D1EA-6C5E-044E-BE31-C51341FAD4B9}" type="presOf" srcId="{770363F9-83E5-0543-B062-C291A0DCE8DD}" destId="{29783984-D4F0-7F4D-A2DB-EE30FF302207}" srcOrd="0" destOrd="1" presId="urn:microsoft.com/office/officeart/2005/8/layout/vList4"/>
    <dgm:cxn modelId="{4EF2EBF8-CCEA-604C-8C8E-496DFF3499DB}" type="presOf" srcId="{3F01EC28-158F-9745-9062-56726390D1E6}" destId="{17A17319-B1FA-F543-A5AA-41096773666E}" srcOrd="0" destOrd="0" presId="urn:microsoft.com/office/officeart/2005/8/layout/vList4"/>
    <dgm:cxn modelId="{7EE81742-722F-4349-AEF3-66A149F90C70}" type="presParOf" srcId="{C25134A7-2443-0043-901B-0DA079655A33}" destId="{EC7A6117-C46B-FA45-8857-812A8DF1E6F8}" srcOrd="0" destOrd="0" presId="urn:microsoft.com/office/officeart/2005/8/layout/vList4"/>
    <dgm:cxn modelId="{9731FBD5-6B11-9543-B5D1-89D138CB1695}" type="presParOf" srcId="{EC7A6117-C46B-FA45-8857-812A8DF1E6F8}" destId="{17A17319-B1FA-F543-A5AA-41096773666E}" srcOrd="0" destOrd="0" presId="urn:microsoft.com/office/officeart/2005/8/layout/vList4"/>
    <dgm:cxn modelId="{6FDF6D2A-4404-3A45-B755-F0AC7D1BA4F0}" type="presParOf" srcId="{EC7A6117-C46B-FA45-8857-812A8DF1E6F8}" destId="{920B7FDC-D933-C746-806E-F1EC5CF7E269}" srcOrd="1" destOrd="0" presId="urn:microsoft.com/office/officeart/2005/8/layout/vList4"/>
    <dgm:cxn modelId="{E6EC425E-4315-594E-91AF-8B1ABCD6D3DB}" type="presParOf" srcId="{EC7A6117-C46B-FA45-8857-812A8DF1E6F8}" destId="{2E503CC2-164F-5E4B-985A-9B27C4046526}" srcOrd="2" destOrd="0" presId="urn:microsoft.com/office/officeart/2005/8/layout/vList4"/>
    <dgm:cxn modelId="{08290AC3-FD4B-3B44-AF49-C5EF093E7D51}" type="presParOf" srcId="{C25134A7-2443-0043-901B-0DA079655A33}" destId="{1E8EE7C7-8EB9-7844-9387-57D47FD401DC}" srcOrd="1" destOrd="0" presId="urn:microsoft.com/office/officeart/2005/8/layout/vList4"/>
    <dgm:cxn modelId="{5928E086-2B2E-BD4A-B6C8-F7A000186B1B}" type="presParOf" srcId="{C25134A7-2443-0043-901B-0DA079655A33}" destId="{B5A8B0A2-5899-5347-8EB3-597703C7501B}" srcOrd="2" destOrd="0" presId="urn:microsoft.com/office/officeart/2005/8/layout/vList4"/>
    <dgm:cxn modelId="{A73966CD-8F51-234C-A3BF-27709D90D68C}" type="presParOf" srcId="{B5A8B0A2-5899-5347-8EB3-597703C7501B}" destId="{29783984-D4F0-7F4D-A2DB-EE30FF302207}" srcOrd="0" destOrd="0" presId="urn:microsoft.com/office/officeart/2005/8/layout/vList4"/>
    <dgm:cxn modelId="{A6B4A15F-890A-6844-B7C7-BE5A5E654B44}" type="presParOf" srcId="{B5A8B0A2-5899-5347-8EB3-597703C7501B}" destId="{B6DD8C2A-05C2-7E42-BB5B-172531BC4702}" srcOrd="1" destOrd="0" presId="urn:microsoft.com/office/officeart/2005/8/layout/vList4"/>
    <dgm:cxn modelId="{05F99C14-9219-CE4C-A230-FCB7D978E922}" type="presParOf" srcId="{B5A8B0A2-5899-5347-8EB3-597703C7501B}" destId="{10EA6974-B16B-3342-9C56-3435E0AB444A}" srcOrd="2" destOrd="0" presId="urn:microsoft.com/office/officeart/2005/8/layout/vList4"/>
    <dgm:cxn modelId="{FAE56410-FB03-094C-AE97-10B5D2F6285C}" type="presParOf" srcId="{C25134A7-2443-0043-901B-0DA079655A33}" destId="{CDC9F35D-296B-E34C-AD0F-E6FDBF8068E8}" srcOrd="3" destOrd="0" presId="urn:microsoft.com/office/officeart/2005/8/layout/vList4"/>
    <dgm:cxn modelId="{36719F72-85EE-7040-9C03-F4C69A62EEEC}" type="presParOf" srcId="{C25134A7-2443-0043-901B-0DA079655A33}" destId="{63B7F188-0CB6-C64F-857D-2D580A1C10CA}" srcOrd="4" destOrd="0" presId="urn:microsoft.com/office/officeart/2005/8/layout/vList4"/>
    <dgm:cxn modelId="{EE699232-6DB1-9B44-8C9E-6E873D1A2E72}" type="presParOf" srcId="{63B7F188-0CB6-C64F-857D-2D580A1C10CA}" destId="{22CBADBD-EB8A-BA4F-A1CC-5909F176BC55}" srcOrd="0" destOrd="0" presId="urn:microsoft.com/office/officeart/2005/8/layout/vList4"/>
    <dgm:cxn modelId="{B92A6973-F700-E14F-A69C-C53311C0F332}" type="presParOf" srcId="{63B7F188-0CB6-C64F-857D-2D580A1C10CA}" destId="{025C0E25-CBFD-3B4A-81BA-6CD03A2E9097}" srcOrd="1" destOrd="0" presId="urn:microsoft.com/office/officeart/2005/8/layout/vList4"/>
    <dgm:cxn modelId="{9382553F-DCA1-1849-932B-DC5AF82FE4E6}" type="presParOf" srcId="{63B7F188-0CB6-C64F-857D-2D580A1C10CA}" destId="{5C7AE01D-575D-5248-8A6A-23D0FB0A213D}" srcOrd="2" destOrd="0" presId="urn:microsoft.com/office/officeart/2005/8/layout/vList4"/>
    <dgm:cxn modelId="{43C2DA91-0F45-0D40-86D2-4B7E79319F81}" type="presParOf" srcId="{C25134A7-2443-0043-901B-0DA079655A33}" destId="{C57D4723-BC83-824B-B3CF-F904BD63967E}" srcOrd="5" destOrd="0" presId="urn:microsoft.com/office/officeart/2005/8/layout/vList4"/>
    <dgm:cxn modelId="{440DF0E4-8158-5045-9F54-66092DD06867}" type="presParOf" srcId="{C25134A7-2443-0043-901B-0DA079655A33}" destId="{EB215075-4C91-7E4A-9881-29BB0912F995}" srcOrd="6" destOrd="0" presId="urn:microsoft.com/office/officeart/2005/8/layout/vList4"/>
    <dgm:cxn modelId="{6D58CA45-18D1-8146-9125-3F8B69737BCD}" type="presParOf" srcId="{EB215075-4C91-7E4A-9881-29BB0912F995}" destId="{1A7F0FED-98CB-CD41-9B56-CE6D5A18CF96}" srcOrd="0" destOrd="0" presId="urn:microsoft.com/office/officeart/2005/8/layout/vList4"/>
    <dgm:cxn modelId="{3A09044B-8069-9B4C-B138-B3A40162E182}" type="presParOf" srcId="{EB215075-4C91-7E4A-9881-29BB0912F995}" destId="{47411B54-B3DE-5141-89BF-106EBD5A9BB7}" srcOrd="1" destOrd="0" presId="urn:microsoft.com/office/officeart/2005/8/layout/vList4"/>
    <dgm:cxn modelId="{7C5D14D8-79D8-D141-8629-0FA909FC1CB8}" type="presParOf" srcId="{EB215075-4C91-7E4A-9881-29BB0912F995}" destId="{EABCC559-2D42-EA49-A413-C05B0298137F}" srcOrd="2" destOrd="0" presId="urn:microsoft.com/office/officeart/2005/8/layout/vList4"/>
    <dgm:cxn modelId="{0D473CC1-1E64-1C4E-9FD8-1AC934205A18}" type="presParOf" srcId="{C25134A7-2443-0043-901B-0DA079655A33}" destId="{F456A0B7-ABE3-5D4F-BD53-7D2C791F579F}" srcOrd="7" destOrd="0" presId="urn:microsoft.com/office/officeart/2005/8/layout/vList4"/>
    <dgm:cxn modelId="{E1FE2A92-694C-0448-B98B-3297EF476592}" type="presParOf" srcId="{C25134A7-2443-0043-901B-0DA079655A33}" destId="{291D6184-DE41-BA4E-B88B-99D1C022A043}" srcOrd="8" destOrd="0" presId="urn:microsoft.com/office/officeart/2005/8/layout/vList4"/>
    <dgm:cxn modelId="{F97B6AF3-FDE3-C042-8CD5-060E36753C1E}" type="presParOf" srcId="{291D6184-DE41-BA4E-B88B-99D1C022A043}" destId="{8DABBBC3-F8C3-F341-8CE1-4B9D59759231}" srcOrd="0" destOrd="0" presId="urn:microsoft.com/office/officeart/2005/8/layout/vList4"/>
    <dgm:cxn modelId="{2CD63B0A-91C2-DE47-8572-A3A62E6B01EA}" type="presParOf" srcId="{291D6184-DE41-BA4E-B88B-99D1C022A043}" destId="{52530456-E7D6-194F-BE39-9D412AA4439F}" srcOrd="1" destOrd="0" presId="urn:microsoft.com/office/officeart/2005/8/layout/vList4"/>
    <dgm:cxn modelId="{E6329DBE-8C63-8444-838A-3448BEF24665}" type="presParOf" srcId="{291D6184-DE41-BA4E-B88B-99D1C022A043}" destId="{5D77CEDC-303A-C049-A2C4-E1A107191BD3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26F646E-4127-CD4D-B88F-BC0D3861689F}" type="doc">
      <dgm:prSet loTypeId="urn:microsoft.com/office/officeart/2008/layout/BendingPictureCaption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1447F92-00EC-4648-B185-09C230266752}">
      <dgm:prSet phldrT="[Text]"/>
      <dgm:spPr/>
      <dgm:t>
        <a:bodyPr/>
        <a:lstStyle/>
        <a:p>
          <a:r>
            <a:rPr lang="en-US" dirty="0"/>
            <a:t>Surge Pricing</a:t>
          </a:r>
        </a:p>
      </dgm:t>
    </dgm:pt>
    <dgm:pt modelId="{E2160F57-8493-C74A-A410-97890E55236A}" type="parTrans" cxnId="{70EF2BFE-10E8-9D43-91D7-7F0DFF00626D}">
      <dgm:prSet/>
      <dgm:spPr/>
      <dgm:t>
        <a:bodyPr/>
        <a:lstStyle/>
        <a:p>
          <a:endParaRPr lang="en-US"/>
        </a:p>
      </dgm:t>
    </dgm:pt>
    <dgm:pt modelId="{46A44B53-928E-294D-81ED-A7C643724B6B}" type="sibTrans" cxnId="{70EF2BFE-10E8-9D43-91D7-7F0DFF00626D}">
      <dgm:prSet/>
      <dgm:spPr/>
      <dgm:t>
        <a:bodyPr/>
        <a:lstStyle/>
        <a:p>
          <a:endParaRPr lang="en-US"/>
        </a:p>
      </dgm:t>
    </dgm:pt>
    <dgm:pt modelId="{B4CBCAC9-C5CF-D14C-B40D-1546B900F810}">
      <dgm:prSet phldrT="[Text]"/>
      <dgm:spPr/>
      <dgm:t>
        <a:bodyPr/>
        <a:lstStyle/>
        <a:p>
          <a:r>
            <a:rPr lang="en-US" dirty="0"/>
            <a:t>Peak Demand</a:t>
          </a:r>
        </a:p>
      </dgm:t>
    </dgm:pt>
    <dgm:pt modelId="{9A27BF16-6D59-9346-80E9-DD53772FFDCE}" type="parTrans" cxnId="{8BC29F01-EC42-D84F-8FEF-1E801F9FE1EB}">
      <dgm:prSet/>
      <dgm:spPr/>
      <dgm:t>
        <a:bodyPr/>
        <a:lstStyle/>
        <a:p>
          <a:endParaRPr lang="en-US"/>
        </a:p>
      </dgm:t>
    </dgm:pt>
    <dgm:pt modelId="{6BE716CD-0F6E-8B4D-AFF2-DB69B300EAEB}" type="sibTrans" cxnId="{8BC29F01-EC42-D84F-8FEF-1E801F9FE1EB}">
      <dgm:prSet/>
      <dgm:spPr/>
      <dgm:t>
        <a:bodyPr/>
        <a:lstStyle/>
        <a:p>
          <a:endParaRPr lang="en-US"/>
        </a:p>
      </dgm:t>
    </dgm:pt>
    <dgm:pt modelId="{3CDA2FD8-CD51-1640-8147-8331D4FB59CC}" type="pres">
      <dgm:prSet presAssocID="{926F646E-4127-CD4D-B88F-BC0D3861689F}" presName="diagram" presStyleCnt="0">
        <dgm:presLayoutVars>
          <dgm:dir/>
        </dgm:presLayoutVars>
      </dgm:prSet>
      <dgm:spPr/>
    </dgm:pt>
    <dgm:pt modelId="{AAD88D6B-81D4-034F-BE4B-28C9445F0157}" type="pres">
      <dgm:prSet presAssocID="{B1447F92-00EC-4648-B185-09C230266752}" presName="composite" presStyleCnt="0"/>
      <dgm:spPr/>
    </dgm:pt>
    <dgm:pt modelId="{BC22B55E-BA8C-5C48-90B9-A24A6EE1F720}" type="pres">
      <dgm:prSet presAssocID="{B1447F92-00EC-4648-B185-09C230266752}" presName="Image" presStyleLbl="bgShp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5000" r="-5000"/>
          </a:stretch>
        </a:blipFill>
      </dgm:spPr>
    </dgm:pt>
    <dgm:pt modelId="{42101000-5F45-0844-8BE4-D1F8282ABE3A}" type="pres">
      <dgm:prSet presAssocID="{B1447F92-00EC-4648-B185-09C230266752}" presName="Parent" presStyleLbl="node0" presStyleIdx="0" presStyleCnt="2">
        <dgm:presLayoutVars>
          <dgm:bulletEnabled val="1"/>
        </dgm:presLayoutVars>
      </dgm:prSet>
      <dgm:spPr/>
    </dgm:pt>
    <dgm:pt modelId="{ACD16269-E2E2-BE4B-85E7-886D684F8C22}" type="pres">
      <dgm:prSet presAssocID="{46A44B53-928E-294D-81ED-A7C643724B6B}" presName="sibTrans" presStyleCnt="0"/>
      <dgm:spPr/>
    </dgm:pt>
    <dgm:pt modelId="{F3D15C36-99F8-ED4D-AF4C-3838B4DA9081}" type="pres">
      <dgm:prSet presAssocID="{B4CBCAC9-C5CF-D14C-B40D-1546B900F810}" presName="composite" presStyleCnt="0"/>
      <dgm:spPr/>
    </dgm:pt>
    <dgm:pt modelId="{237C0ED3-740E-1049-B182-EDE01242ECF6}" type="pres">
      <dgm:prSet presAssocID="{B4CBCAC9-C5CF-D14C-B40D-1546B900F810}" presName="Image" presStyleLbl="bgShp" presStyleIdx="1" presStyleCnt="2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000" b="-2000"/>
          </a:stretch>
        </a:blipFill>
      </dgm:spPr>
    </dgm:pt>
    <dgm:pt modelId="{0240EF5F-E021-1643-9C71-B70758C61B95}" type="pres">
      <dgm:prSet presAssocID="{B4CBCAC9-C5CF-D14C-B40D-1546B900F810}" presName="Parent" presStyleLbl="node0" presStyleIdx="1" presStyleCnt="2">
        <dgm:presLayoutVars>
          <dgm:bulletEnabled val="1"/>
        </dgm:presLayoutVars>
      </dgm:prSet>
      <dgm:spPr/>
    </dgm:pt>
  </dgm:ptLst>
  <dgm:cxnLst>
    <dgm:cxn modelId="{8BC29F01-EC42-D84F-8FEF-1E801F9FE1EB}" srcId="{926F646E-4127-CD4D-B88F-BC0D3861689F}" destId="{B4CBCAC9-C5CF-D14C-B40D-1546B900F810}" srcOrd="1" destOrd="0" parTransId="{9A27BF16-6D59-9346-80E9-DD53772FFDCE}" sibTransId="{6BE716CD-0F6E-8B4D-AFF2-DB69B300EAEB}"/>
    <dgm:cxn modelId="{0A406261-0447-A948-B04D-FEFF82FC5513}" type="presOf" srcId="{926F646E-4127-CD4D-B88F-BC0D3861689F}" destId="{3CDA2FD8-CD51-1640-8147-8331D4FB59CC}" srcOrd="0" destOrd="0" presId="urn:microsoft.com/office/officeart/2008/layout/BendingPictureCaption"/>
    <dgm:cxn modelId="{8F77CE71-7F5F-0E41-99F3-752B104AF07A}" type="presOf" srcId="{B4CBCAC9-C5CF-D14C-B40D-1546B900F810}" destId="{0240EF5F-E021-1643-9C71-B70758C61B95}" srcOrd="0" destOrd="0" presId="urn:microsoft.com/office/officeart/2008/layout/BendingPictureCaption"/>
    <dgm:cxn modelId="{626564A2-77D3-6644-AD54-D35883F7E7C5}" type="presOf" srcId="{B1447F92-00EC-4648-B185-09C230266752}" destId="{42101000-5F45-0844-8BE4-D1F8282ABE3A}" srcOrd="0" destOrd="0" presId="urn:microsoft.com/office/officeart/2008/layout/BendingPictureCaption"/>
    <dgm:cxn modelId="{70EF2BFE-10E8-9D43-91D7-7F0DFF00626D}" srcId="{926F646E-4127-CD4D-B88F-BC0D3861689F}" destId="{B1447F92-00EC-4648-B185-09C230266752}" srcOrd="0" destOrd="0" parTransId="{E2160F57-8493-C74A-A410-97890E55236A}" sibTransId="{46A44B53-928E-294D-81ED-A7C643724B6B}"/>
    <dgm:cxn modelId="{D22ABA2A-0C9D-5242-968D-E95C8DD52A94}" type="presParOf" srcId="{3CDA2FD8-CD51-1640-8147-8331D4FB59CC}" destId="{AAD88D6B-81D4-034F-BE4B-28C9445F0157}" srcOrd="0" destOrd="0" presId="urn:microsoft.com/office/officeart/2008/layout/BendingPictureCaption"/>
    <dgm:cxn modelId="{4530F832-AC48-7A43-89D0-13427017C143}" type="presParOf" srcId="{AAD88D6B-81D4-034F-BE4B-28C9445F0157}" destId="{BC22B55E-BA8C-5C48-90B9-A24A6EE1F720}" srcOrd="0" destOrd="0" presId="urn:microsoft.com/office/officeart/2008/layout/BendingPictureCaption"/>
    <dgm:cxn modelId="{FA0C8AD4-2EDB-B049-AC7B-6EF67EBC9B52}" type="presParOf" srcId="{AAD88D6B-81D4-034F-BE4B-28C9445F0157}" destId="{42101000-5F45-0844-8BE4-D1F8282ABE3A}" srcOrd="1" destOrd="0" presId="urn:microsoft.com/office/officeart/2008/layout/BendingPictureCaption"/>
    <dgm:cxn modelId="{26BE2776-C39D-A947-A676-DEEB0F8A081F}" type="presParOf" srcId="{3CDA2FD8-CD51-1640-8147-8331D4FB59CC}" destId="{ACD16269-E2E2-BE4B-85E7-886D684F8C22}" srcOrd="1" destOrd="0" presId="urn:microsoft.com/office/officeart/2008/layout/BendingPictureCaption"/>
    <dgm:cxn modelId="{B6144B57-67EA-EB42-B284-A1AD53869AB7}" type="presParOf" srcId="{3CDA2FD8-CD51-1640-8147-8331D4FB59CC}" destId="{F3D15C36-99F8-ED4D-AF4C-3838B4DA9081}" srcOrd="2" destOrd="0" presId="urn:microsoft.com/office/officeart/2008/layout/BendingPictureCaption"/>
    <dgm:cxn modelId="{E3937F80-956F-324F-A01A-352A445C75D8}" type="presParOf" srcId="{F3D15C36-99F8-ED4D-AF4C-3838B4DA9081}" destId="{237C0ED3-740E-1049-B182-EDE01242ECF6}" srcOrd="0" destOrd="0" presId="urn:microsoft.com/office/officeart/2008/layout/BendingPictureCaption"/>
    <dgm:cxn modelId="{4336C090-0127-E94D-9473-35F967255624}" type="presParOf" srcId="{F3D15C36-99F8-ED4D-AF4C-3838B4DA9081}" destId="{0240EF5F-E021-1643-9C71-B70758C61B95}" srcOrd="1" destOrd="0" presId="urn:microsoft.com/office/officeart/2008/layout/BendingPictureCaption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5F7DA6E-0760-3545-9744-29DE4F8B0153}" type="doc">
      <dgm:prSet loTypeId="urn:microsoft.com/office/officeart/2005/8/layout/pList1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FF90FC6-1E07-B74B-9CB6-D6263D24BA03}">
      <dgm:prSet phldrT="[Text]" custT="1"/>
      <dgm:spPr/>
      <dgm:t>
        <a:bodyPr/>
        <a:lstStyle/>
        <a:p>
          <a:r>
            <a:rPr lang="en-US" sz="1800" dirty="0"/>
            <a:t>Problems with inaccurate or incomplete data collection</a:t>
          </a:r>
        </a:p>
      </dgm:t>
    </dgm:pt>
    <dgm:pt modelId="{65D435E7-A4FD-C14D-B63A-1927F3855CF1}" type="parTrans" cxnId="{E58D8D44-F85A-1C46-92FF-EEF7DBF6CE7E}">
      <dgm:prSet/>
      <dgm:spPr/>
      <dgm:t>
        <a:bodyPr/>
        <a:lstStyle/>
        <a:p>
          <a:endParaRPr lang="en-US" sz="1800"/>
        </a:p>
      </dgm:t>
    </dgm:pt>
    <dgm:pt modelId="{4243B96F-B401-CA4C-A0D3-427A82A3D3E8}" type="sibTrans" cxnId="{E58D8D44-F85A-1C46-92FF-EEF7DBF6CE7E}">
      <dgm:prSet/>
      <dgm:spPr/>
      <dgm:t>
        <a:bodyPr/>
        <a:lstStyle/>
        <a:p>
          <a:endParaRPr lang="en-US" sz="1800"/>
        </a:p>
      </dgm:t>
    </dgm:pt>
    <dgm:pt modelId="{D73C8163-D43B-4B47-BA40-1EF9FF05B453}">
      <dgm:prSet phldrT="[Text]" custT="1"/>
      <dgm:spPr/>
      <dgm:t>
        <a:bodyPr/>
        <a:lstStyle/>
        <a:p>
          <a:r>
            <a:rPr lang="en-US" sz="1800" dirty="0"/>
            <a:t>Consumer price sensitivity changes over time</a:t>
          </a:r>
        </a:p>
      </dgm:t>
    </dgm:pt>
    <dgm:pt modelId="{55E41B3E-2819-8249-804A-8474D7E0A057}" type="parTrans" cxnId="{C8B22639-3143-A14A-B716-833F821BEB2E}">
      <dgm:prSet/>
      <dgm:spPr/>
      <dgm:t>
        <a:bodyPr/>
        <a:lstStyle/>
        <a:p>
          <a:endParaRPr lang="en-US" sz="1800"/>
        </a:p>
      </dgm:t>
    </dgm:pt>
    <dgm:pt modelId="{7E8D1B36-EFE7-0946-A81E-4318164E24E7}" type="sibTrans" cxnId="{C8B22639-3143-A14A-B716-833F821BEB2E}">
      <dgm:prSet/>
      <dgm:spPr/>
      <dgm:t>
        <a:bodyPr/>
        <a:lstStyle/>
        <a:p>
          <a:endParaRPr lang="en-US" sz="1800"/>
        </a:p>
      </dgm:t>
    </dgm:pt>
    <dgm:pt modelId="{A4CEB1D0-4F64-3A43-8C65-51F0D1018FE6}">
      <dgm:prSet phldrT="[Text]" custT="1"/>
      <dgm:spPr/>
      <dgm:t>
        <a:bodyPr/>
        <a:lstStyle/>
        <a:p>
          <a:r>
            <a:rPr lang="en-US" sz="1800" dirty="0"/>
            <a:t>Elasticity of demand varies by region / time</a:t>
          </a:r>
        </a:p>
      </dgm:t>
    </dgm:pt>
    <dgm:pt modelId="{C733C268-68E4-ED4E-939C-2DDF255B7480}" type="parTrans" cxnId="{D81E8CE8-DC60-EA44-ADEB-C568841DFEB9}">
      <dgm:prSet/>
      <dgm:spPr/>
      <dgm:t>
        <a:bodyPr/>
        <a:lstStyle/>
        <a:p>
          <a:endParaRPr lang="en-US" sz="1800"/>
        </a:p>
      </dgm:t>
    </dgm:pt>
    <dgm:pt modelId="{9D5608B5-E364-014F-9ECF-CA4FDC319CD2}" type="sibTrans" cxnId="{D81E8CE8-DC60-EA44-ADEB-C568841DFEB9}">
      <dgm:prSet/>
      <dgm:spPr/>
      <dgm:t>
        <a:bodyPr/>
        <a:lstStyle/>
        <a:p>
          <a:endParaRPr lang="en-US" sz="1800"/>
        </a:p>
      </dgm:t>
    </dgm:pt>
    <dgm:pt modelId="{31CD17CA-7739-4B41-8413-DC5FAFFBA876}">
      <dgm:prSet phldrT="[Text]" custT="1"/>
      <dgm:spPr/>
      <dgm:t>
        <a:bodyPr/>
        <a:lstStyle/>
        <a:p>
          <a:r>
            <a:rPr lang="en-US" sz="1800" dirty="0"/>
            <a:t>Not all businesses are profit maximisers</a:t>
          </a:r>
        </a:p>
      </dgm:t>
    </dgm:pt>
    <dgm:pt modelId="{F9F5800D-0984-7945-8415-4222CF46E46C}" type="parTrans" cxnId="{81AD085A-299D-6248-81C2-3679299A8E20}">
      <dgm:prSet/>
      <dgm:spPr/>
      <dgm:t>
        <a:bodyPr/>
        <a:lstStyle/>
        <a:p>
          <a:endParaRPr lang="en-US" sz="1800"/>
        </a:p>
      </dgm:t>
    </dgm:pt>
    <dgm:pt modelId="{DC28C3F5-2F61-8549-8F84-4484C870224B}" type="sibTrans" cxnId="{81AD085A-299D-6248-81C2-3679299A8E20}">
      <dgm:prSet/>
      <dgm:spPr/>
      <dgm:t>
        <a:bodyPr/>
        <a:lstStyle/>
        <a:p>
          <a:endParaRPr lang="en-US" sz="1800"/>
        </a:p>
      </dgm:t>
    </dgm:pt>
    <dgm:pt modelId="{2ED54060-7122-C549-9737-F457B2DEA31A}">
      <dgm:prSet phldrT="[Text]" custT="1"/>
      <dgm:spPr/>
      <dgm:t>
        <a:bodyPr/>
        <a:lstStyle/>
        <a:p>
          <a:r>
            <a:rPr lang="en-US" sz="1800" dirty="0"/>
            <a:t>Elasticity will vary within product ranges e.g. economy and premium products</a:t>
          </a:r>
        </a:p>
      </dgm:t>
    </dgm:pt>
    <dgm:pt modelId="{C81B9B1F-7F8A-6B46-9FD1-2E9863634975}" type="parTrans" cxnId="{FB8633A1-F0EA-6B48-B86D-9E387262E35B}">
      <dgm:prSet/>
      <dgm:spPr/>
      <dgm:t>
        <a:bodyPr/>
        <a:lstStyle/>
        <a:p>
          <a:endParaRPr lang="en-US" sz="1800"/>
        </a:p>
      </dgm:t>
    </dgm:pt>
    <dgm:pt modelId="{1AF1AE32-4C61-CC45-9553-19B6466EA5E5}" type="sibTrans" cxnId="{FB8633A1-F0EA-6B48-B86D-9E387262E35B}">
      <dgm:prSet/>
      <dgm:spPr/>
      <dgm:t>
        <a:bodyPr/>
        <a:lstStyle/>
        <a:p>
          <a:endParaRPr lang="en-US" sz="1800"/>
        </a:p>
      </dgm:t>
    </dgm:pt>
    <dgm:pt modelId="{B372E498-7941-0F4A-ABF6-FA02C237E831}">
      <dgm:prSet phldrT="[Text]" custT="1"/>
      <dgm:spPr/>
      <dgm:t>
        <a:bodyPr/>
        <a:lstStyle/>
        <a:p>
          <a:r>
            <a:rPr lang="en-US" sz="1800" dirty="0"/>
            <a:t>Rival producers will change their market strategies from time to time</a:t>
          </a:r>
        </a:p>
      </dgm:t>
    </dgm:pt>
    <dgm:pt modelId="{027B6AC5-5F80-F141-AE9A-D887B958F89D}" type="parTrans" cxnId="{0B93A284-F985-F846-A58C-2E5F27F1D040}">
      <dgm:prSet/>
      <dgm:spPr/>
      <dgm:t>
        <a:bodyPr/>
        <a:lstStyle/>
        <a:p>
          <a:endParaRPr lang="en-US" sz="1800"/>
        </a:p>
      </dgm:t>
    </dgm:pt>
    <dgm:pt modelId="{8C72EF53-D043-A140-9549-B67F6CB17568}" type="sibTrans" cxnId="{0B93A284-F985-F846-A58C-2E5F27F1D040}">
      <dgm:prSet/>
      <dgm:spPr/>
      <dgm:t>
        <a:bodyPr/>
        <a:lstStyle/>
        <a:p>
          <a:endParaRPr lang="en-US" sz="1800"/>
        </a:p>
      </dgm:t>
    </dgm:pt>
    <dgm:pt modelId="{F3F7E5CC-07F6-9741-AC0C-FBABA512B676}" type="pres">
      <dgm:prSet presAssocID="{F5F7DA6E-0760-3545-9744-29DE4F8B0153}" presName="Name0" presStyleCnt="0">
        <dgm:presLayoutVars>
          <dgm:dir/>
          <dgm:resizeHandles val="exact"/>
        </dgm:presLayoutVars>
      </dgm:prSet>
      <dgm:spPr/>
    </dgm:pt>
    <dgm:pt modelId="{0B8B1B16-3F2F-D149-A525-936B48C2471B}" type="pres">
      <dgm:prSet presAssocID="{1FF90FC6-1E07-B74B-9CB6-D6263D24BA03}" presName="compNode" presStyleCnt="0"/>
      <dgm:spPr/>
    </dgm:pt>
    <dgm:pt modelId="{178362B8-9590-8149-9FCC-A3855B497A1F}" type="pres">
      <dgm:prSet presAssocID="{1FF90FC6-1E07-B74B-9CB6-D6263D24BA03}" presName="pict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</dgm:spPr>
    </dgm:pt>
    <dgm:pt modelId="{E87E5F8C-136E-3947-A4B3-B0F4F3DEAD05}" type="pres">
      <dgm:prSet presAssocID="{1FF90FC6-1E07-B74B-9CB6-D6263D24BA03}" presName="textRect" presStyleLbl="revTx" presStyleIdx="0" presStyleCnt="6">
        <dgm:presLayoutVars>
          <dgm:bulletEnabled val="1"/>
        </dgm:presLayoutVars>
      </dgm:prSet>
      <dgm:spPr/>
    </dgm:pt>
    <dgm:pt modelId="{8BBDFE61-5533-DE4F-9CA6-B362F2E96C52}" type="pres">
      <dgm:prSet presAssocID="{4243B96F-B401-CA4C-A0D3-427A82A3D3E8}" presName="sibTrans" presStyleLbl="sibTrans2D1" presStyleIdx="0" presStyleCnt="0"/>
      <dgm:spPr/>
    </dgm:pt>
    <dgm:pt modelId="{41405BDB-F243-4E4F-9C9D-12095CC354F7}" type="pres">
      <dgm:prSet presAssocID="{D73C8163-D43B-4B47-BA40-1EF9FF05B453}" presName="compNode" presStyleCnt="0"/>
      <dgm:spPr/>
    </dgm:pt>
    <dgm:pt modelId="{683C4E02-18B7-4D47-AF03-FEDF796016D5}" type="pres">
      <dgm:prSet presAssocID="{D73C8163-D43B-4B47-BA40-1EF9FF05B453}" presName="pictRect" presStyleLbl="node1" presStyleIdx="1" presStyleCnt="6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7000" r="-7000"/>
          </a:stretch>
        </a:blipFill>
      </dgm:spPr>
    </dgm:pt>
    <dgm:pt modelId="{33A07696-89D6-084F-A0E5-E62051947BCC}" type="pres">
      <dgm:prSet presAssocID="{D73C8163-D43B-4B47-BA40-1EF9FF05B453}" presName="textRect" presStyleLbl="revTx" presStyleIdx="1" presStyleCnt="6">
        <dgm:presLayoutVars>
          <dgm:bulletEnabled val="1"/>
        </dgm:presLayoutVars>
      </dgm:prSet>
      <dgm:spPr/>
    </dgm:pt>
    <dgm:pt modelId="{9804BD66-7813-E04F-B9B4-819DA82AD516}" type="pres">
      <dgm:prSet presAssocID="{7E8D1B36-EFE7-0946-A81E-4318164E24E7}" presName="sibTrans" presStyleLbl="sibTrans2D1" presStyleIdx="0" presStyleCnt="0"/>
      <dgm:spPr/>
    </dgm:pt>
    <dgm:pt modelId="{5B07C11C-3FFB-0E48-A67F-9ACAD8ADEE41}" type="pres">
      <dgm:prSet presAssocID="{A4CEB1D0-4F64-3A43-8C65-51F0D1018FE6}" presName="compNode" presStyleCnt="0"/>
      <dgm:spPr/>
    </dgm:pt>
    <dgm:pt modelId="{85E94128-B3D7-A245-8E07-D112E881573B}" type="pres">
      <dgm:prSet presAssocID="{A4CEB1D0-4F64-3A43-8C65-51F0D1018FE6}" presName="pictRect" presStyleLbl="node1" presStyleIdx="2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0000" r="-10000"/>
          </a:stretch>
        </a:blipFill>
      </dgm:spPr>
    </dgm:pt>
    <dgm:pt modelId="{623C2734-52E9-5343-9E6A-C31395F2C250}" type="pres">
      <dgm:prSet presAssocID="{A4CEB1D0-4F64-3A43-8C65-51F0D1018FE6}" presName="textRect" presStyleLbl="revTx" presStyleIdx="2" presStyleCnt="6">
        <dgm:presLayoutVars>
          <dgm:bulletEnabled val="1"/>
        </dgm:presLayoutVars>
      </dgm:prSet>
      <dgm:spPr/>
    </dgm:pt>
    <dgm:pt modelId="{89C38373-53A5-474C-97A0-35E2A3DB9DCB}" type="pres">
      <dgm:prSet presAssocID="{9D5608B5-E364-014F-9ECF-CA4FDC319CD2}" presName="sibTrans" presStyleLbl="sibTrans2D1" presStyleIdx="0" presStyleCnt="0"/>
      <dgm:spPr/>
    </dgm:pt>
    <dgm:pt modelId="{7B79CC03-FAF1-4B4C-B0F4-3482507F136A}" type="pres">
      <dgm:prSet presAssocID="{31CD17CA-7739-4B41-8413-DC5FAFFBA876}" presName="compNode" presStyleCnt="0"/>
      <dgm:spPr/>
    </dgm:pt>
    <dgm:pt modelId="{EACA7AF0-BD1D-244B-9F51-2D79976F45B5}" type="pres">
      <dgm:prSet presAssocID="{31CD17CA-7739-4B41-8413-DC5FAFFBA876}" presName="pictRect" presStyleLbl="node1" presStyleIdx="3" presStyleCnt="6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3000" b="-23000"/>
          </a:stretch>
        </a:blipFill>
      </dgm:spPr>
    </dgm:pt>
    <dgm:pt modelId="{2DF81EC4-90BF-924B-B617-457D1E0B7A3E}" type="pres">
      <dgm:prSet presAssocID="{31CD17CA-7739-4B41-8413-DC5FAFFBA876}" presName="textRect" presStyleLbl="revTx" presStyleIdx="3" presStyleCnt="6">
        <dgm:presLayoutVars>
          <dgm:bulletEnabled val="1"/>
        </dgm:presLayoutVars>
      </dgm:prSet>
      <dgm:spPr/>
    </dgm:pt>
    <dgm:pt modelId="{B841AAC3-DD97-164A-B679-DAE58FEE1554}" type="pres">
      <dgm:prSet presAssocID="{DC28C3F5-2F61-8549-8F84-4484C870224B}" presName="sibTrans" presStyleLbl="sibTrans2D1" presStyleIdx="0" presStyleCnt="0"/>
      <dgm:spPr/>
    </dgm:pt>
    <dgm:pt modelId="{B6FBBDB8-30B6-4D4A-B119-417B212FE2C7}" type="pres">
      <dgm:prSet presAssocID="{2ED54060-7122-C549-9737-F457B2DEA31A}" presName="compNode" presStyleCnt="0"/>
      <dgm:spPr/>
    </dgm:pt>
    <dgm:pt modelId="{A849439E-B1F5-214A-80F9-5F5459883D06}" type="pres">
      <dgm:prSet presAssocID="{2ED54060-7122-C549-9737-F457B2DEA31A}" presName="pictRect" presStyleLbl="node1" presStyleIdx="4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</dgm:spPr>
    </dgm:pt>
    <dgm:pt modelId="{E4616835-8953-9646-A7F5-697CB82C1C21}" type="pres">
      <dgm:prSet presAssocID="{2ED54060-7122-C549-9737-F457B2DEA31A}" presName="textRect" presStyleLbl="revTx" presStyleIdx="4" presStyleCnt="6">
        <dgm:presLayoutVars>
          <dgm:bulletEnabled val="1"/>
        </dgm:presLayoutVars>
      </dgm:prSet>
      <dgm:spPr/>
    </dgm:pt>
    <dgm:pt modelId="{7671C54D-BD09-1D47-BEA1-BA73BA82265E}" type="pres">
      <dgm:prSet presAssocID="{1AF1AE32-4C61-CC45-9553-19B6466EA5E5}" presName="sibTrans" presStyleLbl="sibTrans2D1" presStyleIdx="0" presStyleCnt="0"/>
      <dgm:spPr/>
    </dgm:pt>
    <dgm:pt modelId="{EE83FB8F-4285-C844-9A6F-52668B74565E}" type="pres">
      <dgm:prSet presAssocID="{B372E498-7941-0F4A-ABF6-FA02C237E831}" presName="compNode" presStyleCnt="0"/>
      <dgm:spPr/>
    </dgm:pt>
    <dgm:pt modelId="{80EF56DB-D293-1D45-BE60-F9FD60A44611}" type="pres">
      <dgm:prSet presAssocID="{B372E498-7941-0F4A-ABF6-FA02C237E831}" presName="pictRect" presStyleLbl="node1" presStyleIdx="5" presStyleCnt="6"/>
      <dgm:spPr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</dgm:spPr>
    </dgm:pt>
    <dgm:pt modelId="{BFF26DAB-0C75-7D49-9DAF-41B755D12661}" type="pres">
      <dgm:prSet presAssocID="{B372E498-7941-0F4A-ABF6-FA02C237E831}" presName="textRect" presStyleLbl="revTx" presStyleIdx="5" presStyleCnt="6">
        <dgm:presLayoutVars>
          <dgm:bulletEnabled val="1"/>
        </dgm:presLayoutVars>
      </dgm:prSet>
      <dgm:spPr/>
    </dgm:pt>
  </dgm:ptLst>
  <dgm:cxnLst>
    <dgm:cxn modelId="{A3304800-3C42-614E-A5C3-ADFBCF3FCC13}" type="presOf" srcId="{D73C8163-D43B-4B47-BA40-1EF9FF05B453}" destId="{33A07696-89D6-084F-A0E5-E62051947BCC}" srcOrd="0" destOrd="0" presId="urn:microsoft.com/office/officeart/2005/8/layout/pList1"/>
    <dgm:cxn modelId="{BB51350C-293B-5647-BAB1-22980A1E01FE}" type="presOf" srcId="{9D5608B5-E364-014F-9ECF-CA4FDC319CD2}" destId="{89C38373-53A5-474C-97A0-35E2A3DB9DCB}" srcOrd="0" destOrd="0" presId="urn:microsoft.com/office/officeart/2005/8/layout/pList1"/>
    <dgm:cxn modelId="{1334AA1E-F486-DA46-A8A6-445703CB5148}" type="presOf" srcId="{31CD17CA-7739-4B41-8413-DC5FAFFBA876}" destId="{2DF81EC4-90BF-924B-B617-457D1E0B7A3E}" srcOrd="0" destOrd="0" presId="urn:microsoft.com/office/officeart/2005/8/layout/pList1"/>
    <dgm:cxn modelId="{FC250E32-221C-AF48-86EC-4821894C1490}" type="presOf" srcId="{7E8D1B36-EFE7-0946-A81E-4318164E24E7}" destId="{9804BD66-7813-E04F-B9B4-819DA82AD516}" srcOrd="0" destOrd="0" presId="urn:microsoft.com/office/officeart/2005/8/layout/pList1"/>
    <dgm:cxn modelId="{C8B22639-3143-A14A-B716-833F821BEB2E}" srcId="{F5F7DA6E-0760-3545-9744-29DE4F8B0153}" destId="{D73C8163-D43B-4B47-BA40-1EF9FF05B453}" srcOrd="1" destOrd="0" parTransId="{55E41B3E-2819-8249-804A-8474D7E0A057}" sibTransId="{7E8D1B36-EFE7-0946-A81E-4318164E24E7}"/>
    <dgm:cxn modelId="{0F91B03B-5A99-F847-B065-65DD63844DC7}" type="presOf" srcId="{1AF1AE32-4C61-CC45-9553-19B6466EA5E5}" destId="{7671C54D-BD09-1D47-BEA1-BA73BA82265E}" srcOrd="0" destOrd="0" presId="urn:microsoft.com/office/officeart/2005/8/layout/pList1"/>
    <dgm:cxn modelId="{4AFB9060-D2B9-6B41-A510-DAB1F88BA59C}" type="presOf" srcId="{DC28C3F5-2F61-8549-8F84-4484C870224B}" destId="{B841AAC3-DD97-164A-B679-DAE58FEE1554}" srcOrd="0" destOrd="0" presId="urn:microsoft.com/office/officeart/2005/8/layout/pList1"/>
    <dgm:cxn modelId="{E58D8D44-F85A-1C46-92FF-EEF7DBF6CE7E}" srcId="{F5F7DA6E-0760-3545-9744-29DE4F8B0153}" destId="{1FF90FC6-1E07-B74B-9CB6-D6263D24BA03}" srcOrd="0" destOrd="0" parTransId="{65D435E7-A4FD-C14D-B63A-1927F3855CF1}" sibTransId="{4243B96F-B401-CA4C-A0D3-427A82A3D3E8}"/>
    <dgm:cxn modelId="{81AD085A-299D-6248-81C2-3679299A8E20}" srcId="{F5F7DA6E-0760-3545-9744-29DE4F8B0153}" destId="{31CD17CA-7739-4B41-8413-DC5FAFFBA876}" srcOrd="3" destOrd="0" parTransId="{F9F5800D-0984-7945-8415-4222CF46E46C}" sibTransId="{DC28C3F5-2F61-8549-8F84-4484C870224B}"/>
    <dgm:cxn modelId="{3209A083-4A6F-ED4D-B2E0-FC283833CF95}" type="presOf" srcId="{F5F7DA6E-0760-3545-9744-29DE4F8B0153}" destId="{F3F7E5CC-07F6-9741-AC0C-FBABA512B676}" srcOrd="0" destOrd="0" presId="urn:microsoft.com/office/officeart/2005/8/layout/pList1"/>
    <dgm:cxn modelId="{0B93A284-F985-F846-A58C-2E5F27F1D040}" srcId="{F5F7DA6E-0760-3545-9744-29DE4F8B0153}" destId="{B372E498-7941-0F4A-ABF6-FA02C237E831}" srcOrd="5" destOrd="0" parTransId="{027B6AC5-5F80-F141-AE9A-D887B958F89D}" sibTransId="{8C72EF53-D043-A140-9549-B67F6CB17568}"/>
    <dgm:cxn modelId="{CE2FA38E-316C-7743-88B6-1A5BFBC10898}" type="presOf" srcId="{B372E498-7941-0F4A-ABF6-FA02C237E831}" destId="{BFF26DAB-0C75-7D49-9DAF-41B755D12661}" srcOrd="0" destOrd="0" presId="urn:microsoft.com/office/officeart/2005/8/layout/pList1"/>
    <dgm:cxn modelId="{FB8633A1-F0EA-6B48-B86D-9E387262E35B}" srcId="{F5F7DA6E-0760-3545-9744-29DE4F8B0153}" destId="{2ED54060-7122-C549-9737-F457B2DEA31A}" srcOrd="4" destOrd="0" parTransId="{C81B9B1F-7F8A-6B46-9FD1-2E9863634975}" sibTransId="{1AF1AE32-4C61-CC45-9553-19B6466EA5E5}"/>
    <dgm:cxn modelId="{4AA552A7-0F9A-FD45-AD7B-0429585923C6}" type="presOf" srcId="{A4CEB1D0-4F64-3A43-8C65-51F0D1018FE6}" destId="{623C2734-52E9-5343-9E6A-C31395F2C250}" srcOrd="0" destOrd="0" presId="urn:microsoft.com/office/officeart/2005/8/layout/pList1"/>
    <dgm:cxn modelId="{7810BEBE-122D-484C-B76A-FFF81AA1C7B4}" type="presOf" srcId="{4243B96F-B401-CA4C-A0D3-427A82A3D3E8}" destId="{8BBDFE61-5533-DE4F-9CA6-B362F2E96C52}" srcOrd="0" destOrd="0" presId="urn:microsoft.com/office/officeart/2005/8/layout/pList1"/>
    <dgm:cxn modelId="{9352BDC2-4A84-1549-B719-F73D3351DE48}" type="presOf" srcId="{2ED54060-7122-C549-9737-F457B2DEA31A}" destId="{E4616835-8953-9646-A7F5-697CB82C1C21}" srcOrd="0" destOrd="0" presId="urn:microsoft.com/office/officeart/2005/8/layout/pList1"/>
    <dgm:cxn modelId="{FB24E3DB-38E6-0543-886F-EAFADC1C6623}" type="presOf" srcId="{1FF90FC6-1E07-B74B-9CB6-D6263D24BA03}" destId="{E87E5F8C-136E-3947-A4B3-B0F4F3DEAD05}" srcOrd="0" destOrd="0" presId="urn:microsoft.com/office/officeart/2005/8/layout/pList1"/>
    <dgm:cxn modelId="{D81E8CE8-DC60-EA44-ADEB-C568841DFEB9}" srcId="{F5F7DA6E-0760-3545-9744-29DE4F8B0153}" destId="{A4CEB1D0-4F64-3A43-8C65-51F0D1018FE6}" srcOrd="2" destOrd="0" parTransId="{C733C268-68E4-ED4E-939C-2DDF255B7480}" sibTransId="{9D5608B5-E364-014F-9ECF-CA4FDC319CD2}"/>
    <dgm:cxn modelId="{02610315-2A66-D943-B120-4E21AA3B7C96}" type="presParOf" srcId="{F3F7E5CC-07F6-9741-AC0C-FBABA512B676}" destId="{0B8B1B16-3F2F-D149-A525-936B48C2471B}" srcOrd="0" destOrd="0" presId="urn:microsoft.com/office/officeart/2005/8/layout/pList1"/>
    <dgm:cxn modelId="{6848CCD9-6F03-EE41-9FB5-86469EB248D9}" type="presParOf" srcId="{0B8B1B16-3F2F-D149-A525-936B48C2471B}" destId="{178362B8-9590-8149-9FCC-A3855B497A1F}" srcOrd="0" destOrd="0" presId="urn:microsoft.com/office/officeart/2005/8/layout/pList1"/>
    <dgm:cxn modelId="{4862197F-7F44-894C-9AC8-F776D9E5AA9D}" type="presParOf" srcId="{0B8B1B16-3F2F-D149-A525-936B48C2471B}" destId="{E87E5F8C-136E-3947-A4B3-B0F4F3DEAD05}" srcOrd="1" destOrd="0" presId="urn:microsoft.com/office/officeart/2005/8/layout/pList1"/>
    <dgm:cxn modelId="{5A502D0F-68FD-484B-BDC8-0E76C1B0D18A}" type="presParOf" srcId="{F3F7E5CC-07F6-9741-AC0C-FBABA512B676}" destId="{8BBDFE61-5533-DE4F-9CA6-B362F2E96C52}" srcOrd="1" destOrd="0" presId="urn:microsoft.com/office/officeart/2005/8/layout/pList1"/>
    <dgm:cxn modelId="{2189CAD0-694E-AE41-9273-D77493B72913}" type="presParOf" srcId="{F3F7E5CC-07F6-9741-AC0C-FBABA512B676}" destId="{41405BDB-F243-4E4F-9C9D-12095CC354F7}" srcOrd="2" destOrd="0" presId="urn:microsoft.com/office/officeart/2005/8/layout/pList1"/>
    <dgm:cxn modelId="{5E627837-03E8-B94D-ABC0-B35D6858B4D3}" type="presParOf" srcId="{41405BDB-F243-4E4F-9C9D-12095CC354F7}" destId="{683C4E02-18B7-4D47-AF03-FEDF796016D5}" srcOrd="0" destOrd="0" presId="urn:microsoft.com/office/officeart/2005/8/layout/pList1"/>
    <dgm:cxn modelId="{A46CD63C-24EE-7F4B-999B-13350282649A}" type="presParOf" srcId="{41405BDB-F243-4E4F-9C9D-12095CC354F7}" destId="{33A07696-89D6-084F-A0E5-E62051947BCC}" srcOrd="1" destOrd="0" presId="urn:microsoft.com/office/officeart/2005/8/layout/pList1"/>
    <dgm:cxn modelId="{3A6E9983-CE28-D24D-9D05-6D4C8723C87C}" type="presParOf" srcId="{F3F7E5CC-07F6-9741-AC0C-FBABA512B676}" destId="{9804BD66-7813-E04F-B9B4-819DA82AD516}" srcOrd="3" destOrd="0" presId="urn:microsoft.com/office/officeart/2005/8/layout/pList1"/>
    <dgm:cxn modelId="{CC3FF246-8178-E342-832D-E2A4336D2294}" type="presParOf" srcId="{F3F7E5CC-07F6-9741-AC0C-FBABA512B676}" destId="{5B07C11C-3FFB-0E48-A67F-9ACAD8ADEE41}" srcOrd="4" destOrd="0" presId="urn:microsoft.com/office/officeart/2005/8/layout/pList1"/>
    <dgm:cxn modelId="{C522F5CC-9EDD-E34B-8987-AD06213E4B27}" type="presParOf" srcId="{5B07C11C-3FFB-0E48-A67F-9ACAD8ADEE41}" destId="{85E94128-B3D7-A245-8E07-D112E881573B}" srcOrd="0" destOrd="0" presId="urn:microsoft.com/office/officeart/2005/8/layout/pList1"/>
    <dgm:cxn modelId="{2CD50036-09DD-404E-A3DA-52252EB79AFF}" type="presParOf" srcId="{5B07C11C-3FFB-0E48-A67F-9ACAD8ADEE41}" destId="{623C2734-52E9-5343-9E6A-C31395F2C250}" srcOrd="1" destOrd="0" presId="urn:microsoft.com/office/officeart/2005/8/layout/pList1"/>
    <dgm:cxn modelId="{6CAF2DE8-4C28-CD4F-8260-0D6CDCCAB76E}" type="presParOf" srcId="{F3F7E5CC-07F6-9741-AC0C-FBABA512B676}" destId="{89C38373-53A5-474C-97A0-35E2A3DB9DCB}" srcOrd="5" destOrd="0" presId="urn:microsoft.com/office/officeart/2005/8/layout/pList1"/>
    <dgm:cxn modelId="{B506C92F-E3D3-BA46-A5DE-223B731FDB8F}" type="presParOf" srcId="{F3F7E5CC-07F6-9741-AC0C-FBABA512B676}" destId="{7B79CC03-FAF1-4B4C-B0F4-3482507F136A}" srcOrd="6" destOrd="0" presId="urn:microsoft.com/office/officeart/2005/8/layout/pList1"/>
    <dgm:cxn modelId="{827CDC03-2A46-B042-99A3-C9CB21C833B8}" type="presParOf" srcId="{7B79CC03-FAF1-4B4C-B0F4-3482507F136A}" destId="{EACA7AF0-BD1D-244B-9F51-2D79976F45B5}" srcOrd="0" destOrd="0" presId="urn:microsoft.com/office/officeart/2005/8/layout/pList1"/>
    <dgm:cxn modelId="{769CA9DD-6039-EB4C-B5BA-3C6947FCEC8A}" type="presParOf" srcId="{7B79CC03-FAF1-4B4C-B0F4-3482507F136A}" destId="{2DF81EC4-90BF-924B-B617-457D1E0B7A3E}" srcOrd="1" destOrd="0" presId="urn:microsoft.com/office/officeart/2005/8/layout/pList1"/>
    <dgm:cxn modelId="{18E651E8-EC66-0C4B-91FB-2366BC472607}" type="presParOf" srcId="{F3F7E5CC-07F6-9741-AC0C-FBABA512B676}" destId="{B841AAC3-DD97-164A-B679-DAE58FEE1554}" srcOrd="7" destOrd="0" presId="urn:microsoft.com/office/officeart/2005/8/layout/pList1"/>
    <dgm:cxn modelId="{A30B9E18-B71E-7745-A8BD-AC236E9D6292}" type="presParOf" srcId="{F3F7E5CC-07F6-9741-AC0C-FBABA512B676}" destId="{B6FBBDB8-30B6-4D4A-B119-417B212FE2C7}" srcOrd="8" destOrd="0" presId="urn:microsoft.com/office/officeart/2005/8/layout/pList1"/>
    <dgm:cxn modelId="{9359DFAB-9670-AD4D-93EB-D167CDF60CEB}" type="presParOf" srcId="{B6FBBDB8-30B6-4D4A-B119-417B212FE2C7}" destId="{A849439E-B1F5-214A-80F9-5F5459883D06}" srcOrd="0" destOrd="0" presId="urn:microsoft.com/office/officeart/2005/8/layout/pList1"/>
    <dgm:cxn modelId="{2714E593-1101-CF45-8970-004658D27A3F}" type="presParOf" srcId="{B6FBBDB8-30B6-4D4A-B119-417B212FE2C7}" destId="{E4616835-8953-9646-A7F5-697CB82C1C21}" srcOrd="1" destOrd="0" presId="urn:microsoft.com/office/officeart/2005/8/layout/pList1"/>
    <dgm:cxn modelId="{CD2614B3-BC00-E842-B3BB-4834F22D1629}" type="presParOf" srcId="{F3F7E5CC-07F6-9741-AC0C-FBABA512B676}" destId="{7671C54D-BD09-1D47-BEA1-BA73BA82265E}" srcOrd="9" destOrd="0" presId="urn:microsoft.com/office/officeart/2005/8/layout/pList1"/>
    <dgm:cxn modelId="{00751BAF-E892-194D-900C-885C1C0736A2}" type="presParOf" srcId="{F3F7E5CC-07F6-9741-AC0C-FBABA512B676}" destId="{EE83FB8F-4285-C844-9A6F-52668B74565E}" srcOrd="10" destOrd="0" presId="urn:microsoft.com/office/officeart/2005/8/layout/pList1"/>
    <dgm:cxn modelId="{9111D5DA-5147-A547-A5C9-C51993671EE2}" type="presParOf" srcId="{EE83FB8F-4285-C844-9A6F-52668B74565E}" destId="{80EF56DB-D293-1D45-BE60-F9FD60A44611}" srcOrd="0" destOrd="0" presId="urn:microsoft.com/office/officeart/2005/8/layout/pList1"/>
    <dgm:cxn modelId="{B557619F-3CFA-3C43-84E7-86A3C318EE8C}" type="presParOf" srcId="{EE83FB8F-4285-C844-9A6F-52668B74565E}" destId="{BFF26DAB-0C75-7D49-9DAF-41B755D12661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A17319-B1FA-F543-A5AA-41096773666E}">
      <dsp:nvSpPr>
        <dsp:cNvPr id="0" name=""/>
        <dsp:cNvSpPr/>
      </dsp:nvSpPr>
      <dsp:spPr>
        <a:xfrm>
          <a:off x="0" y="0"/>
          <a:ext cx="8638480" cy="999427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Number of close substitutes available for consumers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The more close substitutes there are, the more price elastic the demand e.g. many brands of breakfast cereal</a:t>
          </a:r>
        </a:p>
      </dsp:txBody>
      <dsp:txXfrm>
        <a:off x="1827638" y="0"/>
        <a:ext cx="6810841" cy="999427"/>
      </dsp:txXfrm>
    </dsp:sp>
    <dsp:sp modelId="{920B7FDC-D933-C746-806E-F1EC5CF7E269}">
      <dsp:nvSpPr>
        <dsp:cNvPr id="0" name=""/>
        <dsp:cNvSpPr/>
      </dsp:nvSpPr>
      <dsp:spPr>
        <a:xfrm>
          <a:off x="99942" y="99942"/>
          <a:ext cx="1727696" cy="799541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7000" b="-17000"/>
          </a:stretch>
        </a:blip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783984-D4F0-7F4D-A2DB-EE30FF302207}">
      <dsp:nvSpPr>
        <dsp:cNvPr id="0" name=""/>
        <dsp:cNvSpPr/>
      </dsp:nvSpPr>
      <dsp:spPr>
        <a:xfrm>
          <a:off x="0" y="1099370"/>
          <a:ext cx="8638480" cy="999427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Price of the product in relation to total income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When the % of budget is high, demand is usually more price sensitive i.e. price elastic </a:t>
          </a:r>
        </a:p>
      </dsp:txBody>
      <dsp:txXfrm>
        <a:off x="1827638" y="1099370"/>
        <a:ext cx="6810841" cy="999427"/>
      </dsp:txXfrm>
    </dsp:sp>
    <dsp:sp modelId="{B6DD8C2A-05C2-7E42-BB5B-172531BC4702}">
      <dsp:nvSpPr>
        <dsp:cNvPr id="0" name=""/>
        <dsp:cNvSpPr/>
      </dsp:nvSpPr>
      <dsp:spPr>
        <a:xfrm>
          <a:off x="99942" y="1199312"/>
          <a:ext cx="1727696" cy="799541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7000" b="-17000"/>
          </a:stretch>
        </a:blip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CBADBD-EB8A-BA4F-A1CC-5909F176BC55}">
      <dsp:nvSpPr>
        <dsp:cNvPr id="0" name=""/>
        <dsp:cNvSpPr/>
      </dsp:nvSpPr>
      <dsp:spPr>
        <a:xfrm>
          <a:off x="0" y="2198740"/>
          <a:ext cx="8638480" cy="999427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Cost of substituting between different products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When substitution/switching costs are high, demand will tend to be price inelastic</a:t>
          </a:r>
        </a:p>
      </dsp:txBody>
      <dsp:txXfrm>
        <a:off x="1827638" y="2198740"/>
        <a:ext cx="6810841" cy="999427"/>
      </dsp:txXfrm>
    </dsp:sp>
    <dsp:sp modelId="{025C0E25-CBFD-3B4A-81BA-6CD03A2E9097}">
      <dsp:nvSpPr>
        <dsp:cNvPr id="0" name=""/>
        <dsp:cNvSpPr/>
      </dsp:nvSpPr>
      <dsp:spPr>
        <a:xfrm>
          <a:off x="99942" y="2298683"/>
          <a:ext cx="1727696" cy="799541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7000" b="-17000"/>
          </a:stretch>
        </a:blip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7F0FED-98CB-CD41-9B56-CE6D5A18CF96}">
      <dsp:nvSpPr>
        <dsp:cNvPr id="0" name=""/>
        <dsp:cNvSpPr/>
      </dsp:nvSpPr>
      <dsp:spPr>
        <a:xfrm>
          <a:off x="0" y="3298110"/>
          <a:ext cx="8638480" cy="999427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Brand loyalty and habitual consumption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High levels of brand loyalty makes demand less price elastic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Persuasive advertising can make demand price inelastic</a:t>
          </a:r>
        </a:p>
      </dsp:txBody>
      <dsp:txXfrm>
        <a:off x="1827638" y="3298110"/>
        <a:ext cx="6810841" cy="999427"/>
      </dsp:txXfrm>
    </dsp:sp>
    <dsp:sp modelId="{47411B54-B3DE-5141-89BF-106EBD5A9BB7}">
      <dsp:nvSpPr>
        <dsp:cNvPr id="0" name=""/>
        <dsp:cNvSpPr/>
      </dsp:nvSpPr>
      <dsp:spPr>
        <a:xfrm>
          <a:off x="99942" y="3398053"/>
          <a:ext cx="1727696" cy="799541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7000" b="-17000"/>
          </a:stretch>
        </a:blip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ABBBC3-F8C3-F341-8CE1-4B9D59759231}">
      <dsp:nvSpPr>
        <dsp:cNvPr id="0" name=""/>
        <dsp:cNvSpPr/>
      </dsp:nvSpPr>
      <dsp:spPr>
        <a:xfrm>
          <a:off x="0" y="4397480"/>
          <a:ext cx="8638480" cy="999427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Degree of necessity / luxury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Standard assumption is that necessities have a lower price elasticity of demand whereas luxuries are an optional spend</a:t>
          </a:r>
        </a:p>
      </dsp:txBody>
      <dsp:txXfrm>
        <a:off x="1827638" y="4397480"/>
        <a:ext cx="6810841" cy="999427"/>
      </dsp:txXfrm>
    </dsp:sp>
    <dsp:sp modelId="{52530456-E7D6-194F-BE39-9D412AA4439F}">
      <dsp:nvSpPr>
        <dsp:cNvPr id="0" name=""/>
        <dsp:cNvSpPr/>
      </dsp:nvSpPr>
      <dsp:spPr>
        <a:xfrm>
          <a:off x="99942" y="4497423"/>
          <a:ext cx="1727696" cy="799541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7000" b="-17000"/>
          </a:stretch>
        </a:blip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22B55E-BA8C-5C48-90B9-A24A6EE1F720}">
      <dsp:nvSpPr>
        <dsp:cNvPr id="0" name=""/>
        <dsp:cNvSpPr/>
      </dsp:nvSpPr>
      <dsp:spPr>
        <a:xfrm>
          <a:off x="0" y="135734"/>
          <a:ext cx="2797432" cy="206729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5000" r="-5000"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2101000-5F45-0844-8BE4-D1F8282ABE3A}">
      <dsp:nvSpPr>
        <dsp:cNvPr id="0" name=""/>
        <dsp:cNvSpPr/>
      </dsp:nvSpPr>
      <dsp:spPr>
        <a:xfrm>
          <a:off x="565438" y="1828188"/>
          <a:ext cx="2410553" cy="579296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5000"/>
            </a:spcAft>
            <a:buNone/>
          </a:pPr>
          <a:r>
            <a:rPr lang="en-US" sz="3200" kern="1200" dirty="0"/>
            <a:t>Surge Pricing</a:t>
          </a:r>
        </a:p>
      </dsp:txBody>
      <dsp:txXfrm>
        <a:off x="565438" y="1828188"/>
        <a:ext cx="2410553" cy="579296"/>
      </dsp:txXfrm>
    </dsp:sp>
    <dsp:sp modelId="{237C0ED3-740E-1049-B182-EDE01242ECF6}">
      <dsp:nvSpPr>
        <dsp:cNvPr id="0" name=""/>
        <dsp:cNvSpPr/>
      </dsp:nvSpPr>
      <dsp:spPr>
        <a:xfrm>
          <a:off x="0" y="2705083"/>
          <a:ext cx="2797432" cy="2067292"/>
        </a:xfrm>
        <a:prstGeom prst="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000" b="-2000"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0240EF5F-E021-1643-9C71-B70758C61B95}">
      <dsp:nvSpPr>
        <dsp:cNvPr id="0" name=""/>
        <dsp:cNvSpPr/>
      </dsp:nvSpPr>
      <dsp:spPr>
        <a:xfrm>
          <a:off x="565438" y="4397537"/>
          <a:ext cx="2410553" cy="579296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5000"/>
            </a:spcAft>
            <a:buNone/>
          </a:pPr>
          <a:r>
            <a:rPr lang="en-US" sz="3200" kern="1200" dirty="0"/>
            <a:t>Peak Demand</a:t>
          </a:r>
        </a:p>
      </dsp:txBody>
      <dsp:txXfrm>
        <a:off x="565438" y="4397537"/>
        <a:ext cx="2410553" cy="57929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8362B8-9590-8149-9FCC-A3855B497A1F}">
      <dsp:nvSpPr>
        <dsp:cNvPr id="0" name=""/>
        <dsp:cNvSpPr/>
      </dsp:nvSpPr>
      <dsp:spPr>
        <a:xfrm>
          <a:off x="378927" y="157"/>
          <a:ext cx="2458662" cy="1694018"/>
        </a:xfrm>
        <a:prstGeom prst="round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87E5F8C-136E-3947-A4B3-B0F4F3DEAD05}">
      <dsp:nvSpPr>
        <dsp:cNvPr id="0" name=""/>
        <dsp:cNvSpPr/>
      </dsp:nvSpPr>
      <dsp:spPr>
        <a:xfrm>
          <a:off x="378927" y="1694175"/>
          <a:ext cx="2458662" cy="9121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Problems with inaccurate or incomplete data collection</a:t>
          </a:r>
        </a:p>
      </dsp:txBody>
      <dsp:txXfrm>
        <a:off x="378927" y="1694175"/>
        <a:ext cx="2458662" cy="912163"/>
      </dsp:txXfrm>
    </dsp:sp>
    <dsp:sp modelId="{683C4E02-18B7-4D47-AF03-FEDF796016D5}">
      <dsp:nvSpPr>
        <dsp:cNvPr id="0" name=""/>
        <dsp:cNvSpPr/>
      </dsp:nvSpPr>
      <dsp:spPr>
        <a:xfrm>
          <a:off x="3083558" y="157"/>
          <a:ext cx="2458662" cy="1694018"/>
        </a:xfrm>
        <a:prstGeom prst="round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7000" r="-7000"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3A07696-89D6-084F-A0E5-E62051947BCC}">
      <dsp:nvSpPr>
        <dsp:cNvPr id="0" name=""/>
        <dsp:cNvSpPr/>
      </dsp:nvSpPr>
      <dsp:spPr>
        <a:xfrm>
          <a:off x="3083558" y="1694175"/>
          <a:ext cx="2458662" cy="9121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Consumer price sensitivity changes over time</a:t>
          </a:r>
        </a:p>
      </dsp:txBody>
      <dsp:txXfrm>
        <a:off x="3083558" y="1694175"/>
        <a:ext cx="2458662" cy="912163"/>
      </dsp:txXfrm>
    </dsp:sp>
    <dsp:sp modelId="{85E94128-B3D7-A245-8E07-D112E881573B}">
      <dsp:nvSpPr>
        <dsp:cNvPr id="0" name=""/>
        <dsp:cNvSpPr/>
      </dsp:nvSpPr>
      <dsp:spPr>
        <a:xfrm>
          <a:off x="5788190" y="157"/>
          <a:ext cx="2458662" cy="1694018"/>
        </a:xfrm>
        <a:prstGeom prst="round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0000" r="-10000"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23C2734-52E9-5343-9E6A-C31395F2C250}">
      <dsp:nvSpPr>
        <dsp:cNvPr id="0" name=""/>
        <dsp:cNvSpPr/>
      </dsp:nvSpPr>
      <dsp:spPr>
        <a:xfrm>
          <a:off x="5788190" y="1694175"/>
          <a:ext cx="2458662" cy="9121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Elasticity of demand varies by region / time</a:t>
          </a:r>
        </a:p>
      </dsp:txBody>
      <dsp:txXfrm>
        <a:off x="5788190" y="1694175"/>
        <a:ext cx="2458662" cy="912163"/>
      </dsp:txXfrm>
    </dsp:sp>
    <dsp:sp modelId="{EACA7AF0-BD1D-244B-9F51-2D79976F45B5}">
      <dsp:nvSpPr>
        <dsp:cNvPr id="0" name=""/>
        <dsp:cNvSpPr/>
      </dsp:nvSpPr>
      <dsp:spPr>
        <a:xfrm>
          <a:off x="378927" y="2852205"/>
          <a:ext cx="2458662" cy="1694018"/>
        </a:xfrm>
        <a:prstGeom prst="roundRect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3000" b="-23000"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DF81EC4-90BF-924B-B617-457D1E0B7A3E}">
      <dsp:nvSpPr>
        <dsp:cNvPr id="0" name=""/>
        <dsp:cNvSpPr/>
      </dsp:nvSpPr>
      <dsp:spPr>
        <a:xfrm>
          <a:off x="378927" y="4546223"/>
          <a:ext cx="2458662" cy="9121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Not all businesses are profit maximisers</a:t>
          </a:r>
        </a:p>
      </dsp:txBody>
      <dsp:txXfrm>
        <a:off x="378927" y="4546223"/>
        <a:ext cx="2458662" cy="912163"/>
      </dsp:txXfrm>
    </dsp:sp>
    <dsp:sp modelId="{A849439E-B1F5-214A-80F9-5F5459883D06}">
      <dsp:nvSpPr>
        <dsp:cNvPr id="0" name=""/>
        <dsp:cNvSpPr/>
      </dsp:nvSpPr>
      <dsp:spPr>
        <a:xfrm>
          <a:off x="3083558" y="2852205"/>
          <a:ext cx="2458662" cy="1694018"/>
        </a:xfrm>
        <a:prstGeom prst="round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4616835-8953-9646-A7F5-697CB82C1C21}">
      <dsp:nvSpPr>
        <dsp:cNvPr id="0" name=""/>
        <dsp:cNvSpPr/>
      </dsp:nvSpPr>
      <dsp:spPr>
        <a:xfrm>
          <a:off x="3083558" y="4546223"/>
          <a:ext cx="2458662" cy="9121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Elasticity will vary within product ranges e.g. economy and premium products</a:t>
          </a:r>
        </a:p>
      </dsp:txBody>
      <dsp:txXfrm>
        <a:off x="3083558" y="4546223"/>
        <a:ext cx="2458662" cy="912163"/>
      </dsp:txXfrm>
    </dsp:sp>
    <dsp:sp modelId="{80EF56DB-D293-1D45-BE60-F9FD60A44611}">
      <dsp:nvSpPr>
        <dsp:cNvPr id="0" name=""/>
        <dsp:cNvSpPr/>
      </dsp:nvSpPr>
      <dsp:spPr>
        <a:xfrm>
          <a:off x="5788190" y="2852205"/>
          <a:ext cx="2458662" cy="1694018"/>
        </a:xfrm>
        <a:prstGeom prst="roundRect">
          <a:avLst/>
        </a:prstGeom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FF26DAB-0C75-7D49-9DAF-41B755D12661}">
      <dsp:nvSpPr>
        <dsp:cNvPr id="0" name=""/>
        <dsp:cNvSpPr/>
      </dsp:nvSpPr>
      <dsp:spPr>
        <a:xfrm>
          <a:off x="5788190" y="4546223"/>
          <a:ext cx="2458662" cy="9121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Rival producers will change their market strategies from time to time</a:t>
          </a:r>
        </a:p>
      </dsp:txBody>
      <dsp:txXfrm>
        <a:off x="5788190" y="4546223"/>
        <a:ext cx="2458662" cy="9121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BendingPictureCaption">
  <dgm:title val=""/>
  <dgm:desc val=""/>
  <dgm:catLst>
    <dgm:cat type="picture" pri="6000"/>
    <dgm:cat type="pictureconvert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7" srcId="0" destId="1" srcOrd="0" destOrd="0"/>
        <dgm:cxn modelId="8" srcId="0" destId="2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diagram">
    <dgm:varLst>
      <dgm:dir/>
    </dgm:varLst>
    <dgm:choose name="Name0">
      <dgm:if name="Name1" func="var" arg="dir" op="equ" val="norm">
        <dgm:alg type="snake">
          <dgm:param type="off" val="ctr"/>
        </dgm:alg>
      </dgm:if>
      <dgm:else name="Name2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3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Image" refType="w" fact="0"/>
              <dgm:constr type="t" for="ch" forName="Image" refType="h" fact="0"/>
              <dgm:constr type="w" for="ch" forName="Image" refType="w" fact="0.94"/>
              <dgm:constr type="h" for="ch" forName="Image" refType="h" fact="0.91"/>
              <dgm:constr type="l" for="ch" forName="Parent" refType="w" fact="0.19"/>
              <dgm:constr type="t" for="ch" forName="Parent" refType="h" fact="0.745"/>
              <dgm:constr type="w" for="ch" forName="Parent" refType="w" fact="0.81"/>
              <dgm:constr type="h" for="ch" forName="Parent" refType="h" fact="0.255"/>
            </dgm:constrLst>
          </dgm:if>
          <dgm:else name="Name5">
            <dgm:constrLst>
              <dgm:constr type="l" for="ch" forName="Image" refType="w" fact="0.06"/>
              <dgm:constr type="t" for="ch" forName="Image" refType="h" fact="0"/>
              <dgm:constr type="w" for="ch" forName="Image" refType="w" fact="0.94"/>
              <dgm:constr type="h" for="ch" forName="Image" refType="h" fact="0.91"/>
              <dgm:constr type="l" for="ch" forName="Parent" refType="w" fact="0"/>
              <dgm:constr type="t" for="ch" forName="Parent" refType="h" fact="0.745"/>
              <dgm:constr type="w" for="ch" forName="Parent" refType="w" fact="0.81"/>
              <dgm:constr type="h" for="ch" forName="Parent" refType="h" fact="0.255"/>
            </dgm:constrLst>
          </dgm:else>
        </dgm:choose>
        <dgm:layoutNode name="Image" styleLbl="bgShp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Parent" styleLbl="node0">
          <dgm:varLst>
            <dgm:bulletEnabled val="1"/>
          </dgm:varLst>
          <dgm:alg type="tx">
            <dgm:param type="txAnchorVertCh" val="mid"/>
            <dgm:param type="shpTxRTLAlignCh" val="r"/>
            <dgm:param type="lnSpAfParP" val="5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623006-8D0C-4D8E-B7A6-85FE6D57AF2C}" type="slidenum">
              <a:rPr lang="en-GB" smtClean="0"/>
              <a:pPr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91273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>
            <a:extLst>
              <a:ext uri="{FF2B5EF4-FFF2-40B4-BE49-F238E27FC236}">
                <a16:creationId xmlns:a16="http://schemas.microsoft.com/office/drawing/2014/main" id="{B5294CEB-0AE5-D048-B558-0FA228180BB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1203" name="Notes Placeholder 2">
            <a:extLst>
              <a:ext uri="{FF2B5EF4-FFF2-40B4-BE49-F238E27FC236}">
                <a16:creationId xmlns:a16="http://schemas.microsoft.com/office/drawing/2014/main" id="{71891992-FF3E-C04E-8AB2-7BEDA2D9CB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>
                <a:latin typeface="Arial" panose="020B0604020202020204" pitchFamily="34" charset="0"/>
                <a:ea typeface="ヒラギノ角ゴ Pro W3" panose="020B0300000000000000" pitchFamily="34" charset="-128"/>
              </a:rPr>
              <a:t>A good discussion on long run elasticity is the change in our choices of transportation as the costs of transportation have changed.</a:t>
            </a:r>
          </a:p>
        </p:txBody>
      </p:sp>
      <p:sp>
        <p:nvSpPr>
          <p:cNvPr id="51204" name="Slide Number Placeholder 3">
            <a:extLst>
              <a:ext uri="{FF2B5EF4-FFF2-40B4-BE49-F238E27FC236}">
                <a16:creationId xmlns:a16="http://schemas.microsoft.com/office/drawing/2014/main" id="{5534F42B-77D8-3149-A43B-93889BDD9B4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  <a:ea typeface="ヒラギノ角ゴ Pro W3" panose="020B0300000000000000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Verdana" panose="020B060403050404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ヒラギノ角ゴ Pro W3" panose="020B0300000000000000" pitchFamily="34" charset="-128"/>
              </a:defRPr>
            </a:lvl9pPr>
          </a:lstStyle>
          <a:p>
            <a:fld id="{672D0A9A-84AF-D648-99F8-A28DB2DA02E4}" type="slidenum">
              <a:rPr lang="en-US" altLang="en-US">
                <a:latin typeface="Arial" panose="020B0604020202020204" pitchFamily="34" charset="0"/>
              </a:rPr>
              <a:pPr/>
              <a:t>19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67093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>
            <a:extLst>
              <a:ext uri="{FF2B5EF4-FFF2-40B4-BE49-F238E27FC236}">
                <a16:creationId xmlns:a16="http://schemas.microsoft.com/office/drawing/2014/main" id="{4E01FC5F-CCCB-2040-A584-B9D0F145642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2227" name="Notes Placeholder 2">
            <a:extLst>
              <a:ext uri="{FF2B5EF4-FFF2-40B4-BE49-F238E27FC236}">
                <a16:creationId xmlns:a16="http://schemas.microsoft.com/office/drawing/2014/main" id="{8FCCE4A7-30B2-844F-9FA4-A877F0A7FE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>
                <a:latin typeface="Arial" panose="020B0604020202020204" pitchFamily="34" charset="0"/>
                <a:ea typeface="ヒラギノ角ゴ Pro W3" panose="020B0300000000000000" pitchFamily="34" charset="-128"/>
              </a:rPr>
              <a:t>One of the points to make on this slide is that, although elasticity is very important for pricing, businesses strive to maximize profits and not revenue.</a:t>
            </a:r>
          </a:p>
        </p:txBody>
      </p:sp>
      <p:sp>
        <p:nvSpPr>
          <p:cNvPr id="52228" name="Slide Number Placeholder 3">
            <a:extLst>
              <a:ext uri="{FF2B5EF4-FFF2-40B4-BE49-F238E27FC236}">
                <a16:creationId xmlns:a16="http://schemas.microsoft.com/office/drawing/2014/main" id="{0BF10DD0-5C06-AD49-93C5-05A347F4BF3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  <a:ea typeface="ヒラギノ角ゴ Pro W3" panose="020B0300000000000000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Verdana" panose="020B060403050404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ヒラギノ角ゴ Pro W3" panose="020B0300000000000000" pitchFamily="34" charset="-128"/>
              </a:defRPr>
            </a:lvl9pPr>
          </a:lstStyle>
          <a:p>
            <a:fld id="{58FBFCD9-B3E1-0A43-A02B-2D2F3CDC32F2}" type="slidenum">
              <a:rPr lang="en-US" altLang="en-US">
                <a:latin typeface="Arial" panose="020B0604020202020204" pitchFamily="34" charset="0"/>
              </a:rPr>
              <a:pPr/>
              <a:t>21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24679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22/06/2022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22/06/2022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22/06/2022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22/06/2022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22/06/2022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22/06/2022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22/06/2022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22/06/2022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22/06/2022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22/06/2022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22/06/2022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305429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22/06/2022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tags" Target="../tags/tag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tags" Target="../tags/tag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tags" Target="../tags/tag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tags" Target="../tags/tag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tags" Target="../tags/tag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tags" Target="../tags/tag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tags" Target="../tags/tag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3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4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oleObject" Target="../embeddings/oleObject2.bin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dirty="0"/>
              <a:t>LCBB5003</a:t>
            </a: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Management Economics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- 3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Price Elasticity of Demand (PED)</a:t>
            </a:r>
          </a:p>
          <a:p>
            <a:pPr eaLnBrk="1" hangingPunct="1"/>
            <a:endParaRPr lang="en-GB" altLang="en-US" sz="4800" b="1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sz="4800" b="1" dirty="0">
              <a:solidFill>
                <a:schemeClr val="accent2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0E7200CE-313D-194D-89D1-EC6CDE93EBE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 panose="020B0300000000000000" pitchFamily="34" charset="-128"/>
              </a:rPr>
              <a:t>Learning Objectives</a:t>
            </a:r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A54D04CC-F4AE-0443-BA25-56708DEDD2A9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anose="020B0300000000000000" pitchFamily="34" charset="-128"/>
              </a:rPr>
              <a:t>Define and measure elasticity</a:t>
            </a:r>
          </a:p>
          <a:p>
            <a:pPr eaLnBrk="1" hangingPunct="1"/>
            <a:r>
              <a:rPr lang="en-US" altLang="en-US" dirty="0">
                <a:ea typeface="ヒラギノ角ゴ Pro W3" panose="020B0300000000000000" pitchFamily="34" charset="-128"/>
              </a:rPr>
              <a:t>Apply the concepts of price elasticity, cross-elasticity, and income elasticity</a:t>
            </a:r>
          </a:p>
          <a:p>
            <a:pPr eaLnBrk="1" hangingPunct="1"/>
            <a:r>
              <a:rPr lang="en-US" altLang="en-US" dirty="0">
                <a:ea typeface="ヒラギノ角ゴ Pro W3" panose="020B0300000000000000" pitchFamily="34" charset="-128"/>
              </a:rPr>
              <a:t> Understand the determinants of elasticity</a:t>
            </a:r>
          </a:p>
          <a:p>
            <a:pPr eaLnBrk="1" hangingPunct="1"/>
            <a:r>
              <a:rPr lang="en-US" altLang="en-US" dirty="0">
                <a:ea typeface="ヒラギノ角ゴ Pro W3" panose="020B0300000000000000" pitchFamily="34" charset="-128"/>
              </a:rPr>
              <a:t> Show how elasticity affects revenue</a:t>
            </a:r>
          </a:p>
        </p:txBody>
      </p:sp>
    </p:spTree>
    <p:extLst>
      <p:ext uri="{BB962C8B-B14F-4D97-AF65-F5344CB8AC3E}">
        <p14:creationId xmlns:p14="http://schemas.microsoft.com/office/powerpoint/2010/main" val="31632098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6E0F61CD-324A-CC44-B0B0-6DB08DE4F0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pPr eaLnBrk="1" hangingPunct="1"/>
            <a:r>
              <a:rPr lang="en-US" altLang="en-US" sz="3600" dirty="0">
                <a:ea typeface="ヒラギノ角ゴ Pro W3" panose="020B0300000000000000" pitchFamily="34" charset="-128"/>
              </a:rPr>
              <a:t>The Economic Concept of Elasticity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BF69AEE9-9C4D-914E-9846-52BA9972887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1520" y="1100163"/>
            <a:ext cx="8229600" cy="3917032"/>
          </a:xfrm>
        </p:spPr>
        <p:txBody>
          <a:bodyPr/>
          <a:lstStyle/>
          <a:p>
            <a:pPr eaLnBrk="1" hangingPunct="1"/>
            <a:r>
              <a:rPr lang="en-US" altLang="en-US" b="1" dirty="0">
                <a:ea typeface="ヒラギノ角ゴ Pro W3" panose="020B0300000000000000" pitchFamily="34" charset="-128"/>
              </a:rPr>
              <a:t>Elasticity: </a:t>
            </a:r>
            <a:r>
              <a:rPr lang="en-GB" b="0" i="0" dirty="0">
                <a:solidFill>
                  <a:srgbClr val="111111"/>
                </a:solidFill>
                <a:effectLst/>
                <a:latin typeface="SourceSansPro"/>
              </a:rPr>
              <a:t>Elasticity is an economic concept used to measure the change in the aggregate quantity demanded of a good or service in relation to price movements of that good or service. A product is considered to be elastic if the quantity demand of the product changes drastically when its price increases or decreases.</a:t>
            </a:r>
            <a:endParaRPr lang="en-US" altLang="en-US" dirty="0">
              <a:ea typeface="ヒラギノ角ゴ Pro W3" panose="020B0300000000000000" pitchFamily="34" charset="-128"/>
            </a:endParaRPr>
          </a:p>
        </p:txBody>
      </p:sp>
      <p:graphicFrame>
        <p:nvGraphicFramePr>
          <p:cNvPr id="6148" name="Object 4">
            <a:extLst>
              <a:ext uri="{FF2B5EF4-FFF2-40B4-BE49-F238E27FC236}">
                <a16:creationId xmlns:a16="http://schemas.microsoft.com/office/drawing/2014/main" id="{8B31ACAA-72AF-E34D-B0AE-57174D476B78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987824" y="4502845"/>
          <a:ext cx="4951413" cy="1028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2" imgW="46228000" imgH="9652000" progId="Equation.3">
                  <p:embed/>
                </p:oleObj>
              </mc:Choice>
              <mc:Fallback>
                <p:oleObj name="Equation" r:id="rId2" imgW="46228000" imgH="9652000" progId="Equation.3">
                  <p:embed/>
                  <p:pic>
                    <p:nvPicPr>
                      <p:cNvPr id="6148" name="Object 4">
                        <a:extLst>
                          <a:ext uri="{FF2B5EF4-FFF2-40B4-BE49-F238E27FC236}">
                            <a16:creationId xmlns:a16="http://schemas.microsoft.com/office/drawing/2014/main" id="{8B31ACAA-72AF-E34D-B0AE-57174D476B78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87824" y="4502845"/>
                        <a:ext cx="4951413" cy="1028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68753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7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/>
          <p:cNvSpPr/>
          <p:nvPr/>
        </p:nvSpPr>
        <p:spPr>
          <a:xfrm>
            <a:off x="251520" y="44624"/>
            <a:ext cx="8640960" cy="79208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900" b="1" dirty="0">
                <a:solidFill>
                  <a:schemeClr val="tx1"/>
                </a:solidFill>
              </a:rPr>
              <a:t>What is Price Elasticity of Demand?</a:t>
            </a: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251520" y="1772816"/>
            <a:ext cx="8640960" cy="4896544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/>
              <a:t>Price elasticity of demand (PED) measures the </a:t>
            </a:r>
            <a:r>
              <a:rPr lang="en-US" sz="2400" b="1" dirty="0"/>
              <a:t>responsiveness of demand </a:t>
            </a:r>
            <a:r>
              <a:rPr lang="en-US" sz="2400" dirty="0"/>
              <a:t>after a </a:t>
            </a:r>
            <a:r>
              <a:rPr lang="en-US" sz="2400" b="1" dirty="0"/>
              <a:t>change in the good’s own price</a:t>
            </a:r>
          </a:p>
          <a:p>
            <a:r>
              <a:rPr lang="en-US" sz="2400" dirty="0"/>
              <a:t>The basic formula for calculating the </a:t>
            </a:r>
            <a:r>
              <a:rPr lang="en-US" sz="2400" b="1" dirty="0"/>
              <a:t>co-efficient of price elasticity of demand </a:t>
            </a:r>
            <a:r>
              <a:rPr lang="en-US" sz="2400" dirty="0"/>
              <a:t>is:</a:t>
            </a:r>
          </a:p>
          <a:p>
            <a:pPr lvl="1"/>
            <a:r>
              <a:rPr lang="en-US" sz="2400" b="1" dirty="0">
                <a:solidFill>
                  <a:srgbClr val="FF0000"/>
                </a:solidFill>
              </a:rPr>
              <a:t>Percentage change in quantity demanded divided by the percentage change in price</a:t>
            </a:r>
          </a:p>
          <a:p>
            <a:r>
              <a:rPr lang="en-US" sz="2400" dirty="0"/>
              <a:t>All normal goods with downward sloping demand curves will have a negative coefficient of price elasticity of demand</a:t>
            </a:r>
          </a:p>
          <a:p>
            <a:r>
              <a:rPr lang="en-US" sz="2400" dirty="0"/>
              <a:t>Since changes in price and quantity usually move in opposite directions, usually we do not bother to put in the minus sign</a:t>
            </a:r>
          </a:p>
          <a:p>
            <a:r>
              <a:rPr lang="en-US" sz="2400" dirty="0"/>
              <a:t>We are more concerned with the </a:t>
            </a:r>
            <a:r>
              <a:rPr lang="en-US" sz="2400" b="1" dirty="0"/>
              <a:t>co-efficient of elasticity</a:t>
            </a:r>
          </a:p>
          <a:p>
            <a:endParaRPr lang="en-US" sz="2400" dirty="0"/>
          </a:p>
        </p:txBody>
      </p:sp>
      <p:sp>
        <p:nvSpPr>
          <p:cNvPr id="2" name="TextBox 1"/>
          <p:cNvSpPr txBox="1"/>
          <p:nvPr/>
        </p:nvSpPr>
        <p:spPr>
          <a:xfrm>
            <a:off x="251520" y="1052736"/>
            <a:ext cx="8640960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dirty="0"/>
              <a:t>Elasticity is the responsiveness of X to a change in another variable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1449155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/>
          <p:cNvSpPr/>
          <p:nvPr/>
        </p:nvSpPr>
        <p:spPr>
          <a:xfrm>
            <a:off x="251520" y="44624"/>
            <a:ext cx="8640960" cy="79208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900" b="1" dirty="0">
                <a:solidFill>
                  <a:schemeClr val="tx1"/>
                </a:solidFill>
              </a:rPr>
              <a:t>Price Elasticity of Demand in Action</a:t>
            </a:r>
          </a:p>
        </p:txBody>
      </p:sp>
      <p:cxnSp>
        <p:nvCxnSpPr>
          <p:cNvPr id="6" name="Straight Connector 5"/>
          <p:cNvCxnSpPr/>
          <p:nvPr/>
        </p:nvCxnSpPr>
        <p:spPr>
          <a:xfrm>
            <a:off x="4572000" y="980728"/>
            <a:ext cx="0" cy="5400600"/>
          </a:xfrm>
          <a:prstGeom prst="line">
            <a:avLst/>
          </a:prstGeom>
          <a:ln w="57150" cmpd="sng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323528" y="908720"/>
            <a:ext cx="3960440" cy="246221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2200" dirty="0"/>
              <a:t>WH Smith have recently reduced the price of its Kobo Mini E-reader from £60 to £40. They predict that sales of the E-reader will increase from 15,000 units a month to 25,000 a month (nationwide).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23528" y="3573016"/>
            <a:ext cx="3960440" cy="2800766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200" dirty="0"/>
              <a:t>What is the price elasticity of demand for this price change for the Kobo Mini-reader?</a:t>
            </a:r>
          </a:p>
          <a:p>
            <a:endParaRPr lang="en-US" sz="2200" dirty="0"/>
          </a:p>
          <a:p>
            <a:r>
              <a:rPr lang="en-US" sz="2200" dirty="0"/>
              <a:t>% change in price = -33%</a:t>
            </a:r>
          </a:p>
          <a:p>
            <a:r>
              <a:rPr lang="en-US" sz="2200" dirty="0"/>
              <a:t>% change in demand = +66%</a:t>
            </a:r>
          </a:p>
          <a:p>
            <a:r>
              <a:rPr lang="en-US" sz="2200" dirty="0"/>
              <a:t>Coefficient of PED = 2</a:t>
            </a:r>
          </a:p>
          <a:p>
            <a:r>
              <a:rPr lang="en-US" sz="2200" dirty="0"/>
              <a:t>I.e. demand is price elastic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932040" y="908720"/>
            <a:ext cx="3960440" cy="2462212"/>
          </a:xfrm>
          <a:prstGeom prst="rect">
            <a:avLst/>
          </a:prstGeom>
          <a:solidFill>
            <a:schemeClr val="tx2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2200" dirty="0"/>
              <a:t>A business that makes suitcases aimed at holidaying tourists has increased its prices by 5%. As a consequence, they have seen a drop in sales between January and March by 15% (compared to the same time last year)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932040" y="3573016"/>
            <a:ext cx="3960440" cy="2800766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200" dirty="0"/>
              <a:t>Calculate the price elasticity of demand and comment on the effect on total revenue</a:t>
            </a:r>
          </a:p>
          <a:p>
            <a:endParaRPr lang="en-US" sz="2200" dirty="0"/>
          </a:p>
          <a:p>
            <a:r>
              <a:rPr lang="en-US" sz="2200" dirty="0"/>
              <a:t>% change in price = +5%</a:t>
            </a:r>
          </a:p>
          <a:p>
            <a:r>
              <a:rPr lang="en-US" sz="2200" dirty="0"/>
              <a:t>% change in demand = -15%</a:t>
            </a:r>
          </a:p>
          <a:p>
            <a:r>
              <a:rPr lang="en-US" sz="2200" dirty="0"/>
              <a:t>Coefficient of PED = 3</a:t>
            </a:r>
          </a:p>
          <a:p>
            <a:r>
              <a:rPr lang="en-US" sz="2200" dirty="0"/>
              <a:t>Total revenue will fall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60685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/>
          <p:cNvSpPr/>
          <p:nvPr/>
        </p:nvSpPr>
        <p:spPr>
          <a:xfrm>
            <a:off x="251520" y="44624"/>
            <a:ext cx="8640960" cy="79208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900" b="1" dirty="0">
                <a:solidFill>
                  <a:schemeClr val="tx1"/>
                </a:solidFill>
              </a:rPr>
              <a:t>Numerical Values for Coefficient of Price Elasticity</a:t>
            </a: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251520" y="980728"/>
            <a:ext cx="8640960" cy="568863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+mj-lt"/>
              <a:buAutoNum type="arabicPeriod"/>
            </a:pPr>
            <a:r>
              <a:rPr lang="en-US" sz="2400" b="1" dirty="0">
                <a:solidFill>
                  <a:srgbClr val="FF0000"/>
                </a:solidFill>
              </a:rPr>
              <a:t>If Ped = 0 </a:t>
            </a:r>
            <a:r>
              <a:rPr lang="en-US" sz="2400" dirty="0"/>
              <a:t>demand is perfectly inelastic - demand does not change when the price changes – the demand curve is vertical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b="1" dirty="0">
                <a:solidFill>
                  <a:srgbClr val="FF0000"/>
                </a:solidFill>
              </a:rPr>
              <a:t>If Ped is between 0 and 1 </a:t>
            </a:r>
            <a:r>
              <a:rPr lang="en-US" sz="2400" dirty="0"/>
              <a:t>(% change in demand is smaller than the percentage change in price), then demand is inelastic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b="1" dirty="0">
                <a:solidFill>
                  <a:srgbClr val="FF0000"/>
                </a:solidFill>
              </a:rPr>
              <a:t>If Ped = 1 </a:t>
            </a:r>
            <a:r>
              <a:rPr lang="en-US" sz="2400" dirty="0"/>
              <a:t>(% change in demand is the same as the % change in price), then demand is unit elastic. A 15% rise in price would lead to a 15% contraction in demand leaving total spending the same at each price level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b="1" dirty="0">
                <a:solidFill>
                  <a:srgbClr val="FF0000"/>
                </a:solidFill>
              </a:rPr>
              <a:t>If Ped &gt; 1 </a:t>
            </a:r>
            <a:r>
              <a:rPr lang="en-US" sz="2400" dirty="0"/>
              <a:t>then demand responds more than proportionately to a change in price i.e. demand is elastic. For example if a 10% increase in price leads to a 30% drop in demand. The price elasticity of demand for this price change is –3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323528" y="5733256"/>
            <a:ext cx="7344816" cy="1015663"/>
          </a:xfrm>
          <a:prstGeom prst="rect">
            <a:avLst/>
          </a:prstGeom>
          <a:ln>
            <a:prstDash val="dash"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000" b="1" dirty="0"/>
              <a:t>Exam Hint: </a:t>
            </a:r>
            <a:r>
              <a:rPr lang="en-US" sz="2000" dirty="0"/>
              <a:t>Be careful when discussing ‘food’ or ‘electrical goods’ – different classifications within these groups will have different values of elasticity of demand and / or supply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4702401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/>
          <p:cNvSpPr/>
          <p:nvPr/>
        </p:nvSpPr>
        <p:spPr>
          <a:xfrm>
            <a:off x="251520" y="44624"/>
            <a:ext cx="8640960" cy="79208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900" b="1" dirty="0">
                <a:solidFill>
                  <a:schemeClr val="tx1"/>
                </a:solidFill>
              </a:rPr>
              <a:t>What factors determine the PED of a product?</a:t>
            </a:r>
          </a:p>
        </p:txBody>
      </p:sp>
      <p:graphicFrame>
        <p:nvGraphicFramePr>
          <p:cNvPr id="6" name="Diagram 5"/>
          <p:cNvGraphicFramePr/>
          <p:nvPr/>
        </p:nvGraphicFramePr>
        <p:xfrm>
          <a:off x="254000" y="980728"/>
          <a:ext cx="8638480" cy="54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2020158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6516216" y="4797152"/>
            <a:ext cx="432048" cy="1296144"/>
          </a:xfrm>
          <a:prstGeom prst="rect">
            <a:avLst/>
          </a:prstGeom>
          <a:solidFill>
            <a:srgbClr val="FFFFC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4932040" y="2924944"/>
            <a:ext cx="1584176" cy="18002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46" name="Straight Connector 45"/>
          <p:cNvCxnSpPr/>
          <p:nvPr/>
        </p:nvCxnSpPr>
        <p:spPr>
          <a:xfrm>
            <a:off x="6948264" y="4725144"/>
            <a:ext cx="0" cy="1368152"/>
          </a:xfrm>
          <a:prstGeom prst="line">
            <a:avLst/>
          </a:prstGeom>
          <a:ln w="57150" cmpd="sng">
            <a:prstDash val="sys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8" name="Straight Connector 37"/>
          <p:cNvCxnSpPr/>
          <p:nvPr/>
        </p:nvCxnSpPr>
        <p:spPr>
          <a:xfrm>
            <a:off x="4932040" y="4725144"/>
            <a:ext cx="2016224" cy="0"/>
          </a:xfrm>
          <a:prstGeom prst="line">
            <a:avLst/>
          </a:prstGeom>
          <a:ln w="57150" cmpd="sng">
            <a:prstDash val="sys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3" name="Rounded Rectangle 2"/>
          <p:cNvSpPr/>
          <p:nvPr/>
        </p:nvSpPr>
        <p:spPr>
          <a:xfrm>
            <a:off x="251520" y="44624"/>
            <a:ext cx="8640960" cy="79208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900" b="1" dirty="0">
                <a:solidFill>
                  <a:schemeClr val="tx1"/>
                </a:solidFill>
              </a:rPr>
              <a:t>Inelastic Demand (Ped &lt; 1)</a:t>
            </a: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251520" y="1988840"/>
            <a:ext cx="3744416" cy="4536504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/>
              <a:t>Following a change in price, the total revenue earned by the producing firm will depend on the PED for its product.</a:t>
            </a:r>
          </a:p>
          <a:p>
            <a:r>
              <a:rPr lang="en-US" sz="2000" dirty="0"/>
              <a:t>If the coefficient of PED is &lt;1, a rise in market price (e.g. from P1 to P2) will lead to an increase in total revenue for the seller of the product.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251520" y="908720"/>
            <a:ext cx="8640960" cy="83099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dirty="0"/>
              <a:t>If the co-efficient of price elasticity of demand &lt;1, then demand is said to be </a:t>
            </a:r>
            <a:r>
              <a:rPr lang="en-US" sz="2400" b="1" dirty="0"/>
              <a:t>price inelastic </a:t>
            </a:r>
            <a:r>
              <a:rPr lang="en-US" sz="2400" dirty="0"/>
              <a:t>i.e. unresponsive to a change in price</a:t>
            </a:r>
          </a:p>
        </p:txBody>
      </p:sp>
      <p:cxnSp>
        <p:nvCxnSpPr>
          <p:cNvPr id="30" name="Straight Connector 29"/>
          <p:cNvCxnSpPr/>
          <p:nvPr/>
        </p:nvCxnSpPr>
        <p:spPr>
          <a:xfrm>
            <a:off x="4932040" y="2060848"/>
            <a:ext cx="0" cy="4032448"/>
          </a:xfrm>
          <a:prstGeom prst="line">
            <a:avLst/>
          </a:prstGeom>
          <a:ln w="57150" cmpd="sng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/>
          <p:cNvCxnSpPr/>
          <p:nvPr/>
        </p:nvCxnSpPr>
        <p:spPr>
          <a:xfrm>
            <a:off x="4896036" y="6093296"/>
            <a:ext cx="3672408" cy="0"/>
          </a:xfrm>
          <a:prstGeom prst="line">
            <a:avLst/>
          </a:prstGeom>
          <a:ln w="57150" cmpd="sng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3" name="TextBox 32"/>
          <p:cNvSpPr txBox="1"/>
          <p:nvPr/>
        </p:nvSpPr>
        <p:spPr>
          <a:xfrm>
            <a:off x="3995936" y="206084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Price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7524328" y="615601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dirty="0"/>
              <a:t>Quantity</a:t>
            </a:r>
          </a:p>
        </p:txBody>
      </p:sp>
      <p:cxnSp>
        <p:nvCxnSpPr>
          <p:cNvPr id="36" name="Straight Connector 35"/>
          <p:cNvCxnSpPr/>
          <p:nvPr/>
        </p:nvCxnSpPr>
        <p:spPr>
          <a:xfrm>
            <a:off x="6372200" y="2132856"/>
            <a:ext cx="792088" cy="3600400"/>
          </a:xfrm>
          <a:prstGeom prst="line">
            <a:avLst/>
          </a:prstGeom>
          <a:ln w="57150" cmpd="sng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/>
          <p:nvPr/>
        </p:nvCxnSpPr>
        <p:spPr>
          <a:xfrm>
            <a:off x="4932040" y="2924944"/>
            <a:ext cx="1584176" cy="0"/>
          </a:xfrm>
          <a:prstGeom prst="line">
            <a:avLst/>
          </a:prstGeom>
          <a:ln w="57150" cmpd="sng">
            <a:prstDash val="sys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42" name="TextBox 41"/>
          <p:cNvSpPr txBox="1"/>
          <p:nvPr/>
        </p:nvSpPr>
        <p:spPr>
          <a:xfrm>
            <a:off x="4355976" y="450912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P1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4355976" y="270892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P2</a:t>
            </a:r>
          </a:p>
        </p:txBody>
      </p:sp>
      <p:cxnSp>
        <p:nvCxnSpPr>
          <p:cNvPr id="45" name="Straight Connector 44"/>
          <p:cNvCxnSpPr/>
          <p:nvPr/>
        </p:nvCxnSpPr>
        <p:spPr>
          <a:xfrm>
            <a:off x="6516216" y="2924944"/>
            <a:ext cx="0" cy="3168352"/>
          </a:xfrm>
          <a:prstGeom prst="line">
            <a:avLst/>
          </a:prstGeom>
          <a:ln w="57150" cmpd="sng">
            <a:prstDash val="sys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48" name="TextBox 47"/>
          <p:cNvSpPr txBox="1"/>
          <p:nvPr/>
        </p:nvSpPr>
        <p:spPr>
          <a:xfrm>
            <a:off x="6228184" y="615601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Q1</a:t>
            </a:r>
          </a:p>
        </p:txBody>
      </p:sp>
      <p:sp>
        <p:nvSpPr>
          <p:cNvPr id="49" name="TextBox 48"/>
          <p:cNvSpPr txBox="1"/>
          <p:nvPr/>
        </p:nvSpPr>
        <p:spPr>
          <a:xfrm>
            <a:off x="6732240" y="616530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Q2</a:t>
            </a:r>
          </a:p>
        </p:txBody>
      </p:sp>
      <p:sp>
        <p:nvSpPr>
          <p:cNvPr id="50" name="Oval 49"/>
          <p:cNvSpPr/>
          <p:nvPr/>
        </p:nvSpPr>
        <p:spPr>
          <a:xfrm>
            <a:off x="6444208" y="2852936"/>
            <a:ext cx="144016" cy="14401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</p:txBody>
      </p:sp>
      <p:sp>
        <p:nvSpPr>
          <p:cNvPr id="51" name="Oval 50"/>
          <p:cNvSpPr/>
          <p:nvPr/>
        </p:nvSpPr>
        <p:spPr>
          <a:xfrm>
            <a:off x="6876256" y="4653136"/>
            <a:ext cx="144016" cy="14401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</p:txBody>
      </p:sp>
      <p:sp>
        <p:nvSpPr>
          <p:cNvPr id="52" name="TextBox 51"/>
          <p:cNvSpPr txBox="1"/>
          <p:nvPr/>
        </p:nvSpPr>
        <p:spPr>
          <a:xfrm>
            <a:off x="7236296" y="5589240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Demand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004048" y="3215878"/>
            <a:ext cx="14401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/>
              <a:t>Increased revenue from selling at a higher price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7308304" y="3308791"/>
            <a:ext cx="1440160" cy="1077218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1600" dirty="0"/>
              <a:t>Lost revenue from the contraction in quantity sold</a:t>
            </a:r>
          </a:p>
        </p:txBody>
      </p:sp>
      <p:cxnSp>
        <p:nvCxnSpPr>
          <p:cNvPr id="7" name="Straight Arrow Connector 6"/>
          <p:cNvCxnSpPr/>
          <p:nvPr/>
        </p:nvCxnSpPr>
        <p:spPr>
          <a:xfrm flipH="1">
            <a:off x="6660232" y="4437112"/>
            <a:ext cx="864096" cy="100811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13009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/>
          <p:cNvSpPr/>
          <p:nvPr/>
        </p:nvSpPr>
        <p:spPr>
          <a:xfrm>
            <a:off x="251520" y="44624"/>
            <a:ext cx="8640960" cy="79208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900" b="1" dirty="0">
                <a:solidFill>
                  <a:schemeClr val="tx1"/>
                </a:solidFill>
              </a:rPr>
              <a:t>Example of Inelastic Demand – Rare Earths</a:t>
            </a: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251520" y="1988840"/>
            <a:ext cx="4320480" cy="4536504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/>
              <a:t>China is the dominant supplier of rare earths – producing over 90% of world output</a:t>
            </a:r>
          </a:p>
          <a:p>
            <a:r>
              <a:rPr lang="en-US" sz="2400" dirty="0"/>
              <a:t>The lack of close substitutes makes demand price inelastic</a:t>
            </a:r>
          </a:p>
          <a:p>
            <a:r>
              <a:rPr lang="en-US" sz="2400" dirty="0"/>
              <a:t>Low PED provides China with a source of monopoly power and creates conditions in which China can restrict exports of rare-earth metals causing price to rise and increase their total revenue</a:t>
            </a:r>
            <a:endParaRPr lang="en-US" sz="2800" dirty="0"/>
          </a:p>
        </p:txBody>
      </p:sp>
      <p:sp>
        <p:nvSpPr>
          <p:cNvPr id="2" name="TextBox 1"/>
          <p:cNvSpPr txBox="1"/>
          <p:nvPr/>
        </p:nvSpPr>
        <p:spPr>
          <a:xfrm>
            <a:off x="251520" y="908720"/>
            <a:ext cx="8640960" cy="83099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dirty="0"/>
              <a:t>Rare-earth metals are an essential raw material in the manufacture of solar cells and batteries and car catalysts</a:t>
            </a:r>
          </a:p>
        </p:txBody>
      </p:sp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5292080" y="1988840"/>
          <a:ext cx="3587502" cy="4483000"/>
        </p:xfrm>
        <a:graphic>
          <a:graphicData uri="http://schemas.openxmlformats.org/drawingml/2006/table">
            <a:tbl>
              <a:tblPr/>
              <a:tblGrid>
                <a:gridCol w="295232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3517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81696"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US" sz="1600" b="1" i="0" u="none" strike="noStrike" dirty="0">
                          <a:effectLst/>
                          <a:latin typeface="Arial"/>
                        </a:rPr>
                        <a:t>Projected global demand for products containing rare earths in 2014 (% change)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en-US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12700" marR="12700" marT="1270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542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0" i="0" u="none" strike="noStrike" dirty="0">
                          <a:effectLst/>
                          <a:latin typeface="Arial"/>
                        </a:rPr>
                        <a:t>Magnets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0" i="0" u="none" strike="noStrike" dirty="0">
                          <a:effectLst/>
                          <a:latin typeface="Arial"/>
                        </a:rPr>
                        <a:t>42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1542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0" i="0" u="none" strike="noStrike" dirty="0">
                          <a:effectLst/>
                          <a:latin typeface="Arial"/>
                        </a:rPr>
                        <a:t>Batteries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0" i="0" u="none" strike="noStrike" dirty="0">
                          <a:effectLst/>
                          <a:latin typeface="Arial"/>
                        </a:rPr>
                        <a:t>13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1542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0" i="0" u="none" strike="noStrike" dirty="0">
                          <a:effectLst/>
                          <a:latin typeface="Arial"/>
                        </a:rPr>
                        <a:t>Displays (containing phosphor)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0" i="0" u="none" strike="noStrike" dirty="0">
                          <a:effectLst/>
                          <a:latin typeface="Arial"/>
                        </a:rPr>
                        <a:t>10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1542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0" i="0" u="none" strike="noStrike" dirty="0">
                          <a:effectLst/>
                          <a:latin typeface="Arial"/>
                        </a:rPr>
                        <a:t>Polish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0" i="0" u="none" strike="noStrike" dirty="0">
                          <a:effectLst/>
                          <a:latin typeface="Arial"/>
                        </a:rPr>
                        <a:t>10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1542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0" i="0" u="none" strike="noStrike" dirty="0">
                          <a:effectLst/>
                          <a:latin typeface="Arial"/>
                        </a:rPr>
                        <a:t>FCC (molecule splitting)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0" i="0" u="none" strike="noStrike" dirty="0">
                          <a:effectLst/>
                          <a:latin typeface="Arial"/>
                        </a:rPr>
                        <a:t>9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1542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0" i="0" u="none" strike="noStrike" dirty="0">
                          <a:effectLst/>
                          <a:latin typeface="Arial"/>
                        </a:rPr>
                        <a:t>Others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0" i="0" u="none" strike="noStrike" dirty="0">
                          <a:effectLst/>
                          <a:latin typeface="Arial"/>
                        </a:rPr>
                        <a:t>5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1542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0" i="0" u="none" strike="noStrike" dirty="0">
                          <a:effectLst/>
                          <a:latin typeface="Arial"/>
                        </a:rPr>
                        <a:t>Extractive metallurgy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0" i="0" u="none" strike="noStrike" dirty="0">
                          <a:effectLst/>
                          <a:latin typeface="Arial"/>
                        </a:rPr>
                        <a:t>5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1542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0" i="0" u="none" strike="noStrike" dirty="0">
                          <a:effectLst/>
                          <a:latin typeface="Arial"/>
                        </a:rPr>
                        <a:t>Car catalysts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0" i="0" u="none" strike="noStrike" dirty="0">
                          <a:effectLst/>
                          <a:latin typeface="Arial"/>
                        </a:rPr>
                        <a:t>4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15420"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0" i="0" u="none" strike="noStrike" dirty="0">
                          <a:effectLst/>
                          <a:latin typeface="Arial"/>
                        </a:rPr>
                        <a:t>Vitrious additives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0" i="0" u="none" strike="noStrike" dirty="0">
                          <a:effectLst/>
                          <a:latin typeface="Arial"/>
                        </a:rPr>
                        <a:t>3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29495282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4932040" y="3212976"/>
            <a:ext cx="648072" cy="720080"/>
          </a:xfrm>
          <a:prstGeom prst="rect">
            <a:avLst/>
          </a:prstGeom>
          <a:solidFill>
            <a:srgbClr val="FFFFC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39" name="Straight Connector 38"/>
          <p:cNvCxnSpPr/>
          <p:nvPr/>
        </p:nvCxnSpPr>
        <p:spPr>
          <a:xfrm>
            <a:off x="4932040" y="3212976"/>
            <a:ext cx="648072" cy="0"/>
          </a:xfrm>
          <a:prstGeom prst="line">
            <a:avLst/>
          </a:prstGeom>
          <a:ln w="57150" cmpd="sng">
            <a:prstDash val="sys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2" name="Rectangle 21"/>
          <p:cNvSpPr/>
          <p:nvPr/>
        </p:nvSpPr>
        <p:spPr>
          <a:xfrm>
            <a:off x="5580112" y="3933056"/>
            <a:ext cx="2304256" cy="216024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45" name="Straight Connector 44"/>
          <p:cNvCxnSpPr/>
          <p:nvPr/>
        </p:nvCxnSpPr>
        <p:spPr>
          <a:xfrm>
            <a:off x="5580112" y="3212976"/>
            <a:ext cx="0" cy="2880320"/>
          </a:xfrm>
          <a:prstGeom prst="line">
            <a:avLst/>
          </a:prstGeom>
          <a:ln w="57150" cmpd="sng">
            <a:prstDash val="sys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6" name="Straight Connector 45"/>
          <p:cNvCxnSpPr/>
          <p:nvPr/>
        </p:nvCxnSpPr>
        <p:spPr>
          <a:xfrm>
            <a:off x="7884368" y="3933056"/>
            <a:ext cx="0" cy="2088232"/>
          </a:xfrm>
          <a:prstGeom prst="line">
            <a:avLst/>
          </a:prstGeom>
          <a:ln w="57150" cmpd="sng">
            <a:prstDash val="sys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8" name="Straight Connector 37"/>
          <p:cNvCxnSpPr/>
          <p:nvPr/>
        </p:nvCxnSpPr>
        <p:spPr>
          <a:xfrm>
            <a:off x="4932040" y="3933056"/>
            <a:ext cx="2880320" cy="0"/>
          </a:xfrm>
          <a:prstGeom prst="line">
            <a:avLst/>
          </a:prstGeom>
          <a:ln w="57150" cmpd="sng">
            <a:prstDash val="sys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3" name="Rounded Rectangle 2"/>
          <p:cNvSpPr/>
          <p:nvPr/>
        </p:nvSpPr>
        <p:spPr>
          <a:xfrm>
            <a:off x="251520" y="44624"/>
            <a:ext cx="8640960" cy="79208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900" b="1" dirty="0">
                <a:solidFill>
                  <a:schemeClr val="tx1"/>
                </a:solidFill>
              </a:rPr>
              <a:t>Elastic Demand (Ped &gt; 1)</a:t>
            </a: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251520" y="1988840"/>
            <a:ext cx="3744416" cy="4536504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/>
              <a:t>If demand for a product is price elastic, a supplier stands to gain extra revenue if they reduce their prices.</a:t>
            </a:r>
          </a:p>
          <a:p>
            <a:r>
              <a:rPr lang="en-US" sz="2400" dirty="0"/>
              <a:t>The change in quantity demanded will be proportionately higher than the reduction in price. This is shown in the diagram opposite.</a:t>
            </a:r>
            <a:endParaRPr lang="en-US" sz="2800" dirty="0"/>
          </a:p>
        </p:txBody>
      </p:sp>
      <p:sp>
        <p:nvSpPr>
          <p:cNvPr id="2" name="TextBox 1"/>
          <p:cNvSpPr txBox="1"/>
          <p:nvPr/>
        </p:nvSpPr>
        <p:spPr>
          <a:xfrm>
            <a:off x="251520" y="908720"/>
            <a:ext cx="8640960" cy="83099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dirty="0"/>
              <a:t>If the co-efficient of price elasticity of demand &gt;1, then demand is said to be </a:t>
            </a:r>
            <a:r>
              <a:rPr lang="en-US" sz="2400" b="1" dirty="0"/>
              <a:t>price elastic </a:t>
            </a:r>
            <a:r>
              <a:rPr lang="en-US" sz="2400" dirty="0"/>
              <a:t>i.e. highly responsive to a change in price</a:t>
            </a:r>
          </a:p>
        </p:txBody>
      </p:sp>
      <p:cxnSp>
        <p:nvCxnSpPr>
          <p:cNvPr id="30" name="Straight Connector 29"/>
          <p:cNvCxnSpPr/>
          <p:nvPr/>
        </p:nvCxnSpPr>
        <p:spPr>
          <a:xfrm>
            <a:off x="4932040" y="2060848"/>
            <a:ext cx="0" cy="4032448"/>
          </a:xfrm>
          <a:prstGeom prst="line">
            <a:avLst/>
          </a:prstGeom>
          <a:ln w="57150" cmpd="sng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/>
          <p:cNvCxnSpPr/>
          <p:nvPr/>
        </p:nvCxnSpPr>
        <p:spPr>
          <a:xfrm>
            <a:off x="4932040" y="6093296"/>
            <a:ext cx="3672408" cy="0"/>
          </a:xfrm>
          <a:prstGeom prst="line">
            <a:avLst/>
          </a:prstGeom>
          <a:ln w="57150" cmpd="sng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3" name="TextBox 32"/>
          <p:cNvSpPr txBox="1"/>
          <p:nvPr/>
        </p:nvSpPr>
        <p:spPr>
          <a:xfrm>
            <a:off x="4139952" y="206084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Price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7524328" y="615601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dirty="0"/>
              <a:t>Qty</a:t>
            </a:r>
          </a:p>
        </p:txBody>
      </p:sp>
      <p:cxnSp>
        <p:nvCxnSpPr>
          <p:cNvPr id="36" name="Straight Connector 35"/>
          <p:cNvCxnSpPr/>
          <p:nvPr/>
        </p:nvCxnSpPr>
        <p:spPr>
          <a:xfrm>
            <a:off x="5148064" y="3068960"/>
            <a:ext cx="2952328" cy="936104"/>
          </a:xfrm>
          <a:prstGeom prst="line">
            <a:avLst/>
          </a:prstGeom>
          <a:ln w="57150" cmpd="sng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42" name="TextBox 41"/>
          <p:cNvSpPr txBox="1"/>
          <p:nvPr/>
        </p:nvSpPr>
        <p:spPr>
          <a:xfrm>
            <a:off x="4355976" y="371703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P2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4355976" y="298766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P1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5292080" y="615601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Q1</a:t>
            </a:r>
          </a:p>
        </p:txBody>
      </p:sp>
      <p:sp>
        <p:nvSpPr>
          <p:cNvPr id="49" name="TextBox 48"/>
          <p:cNvSpPr txBox="1"/>
          <p:nvPr/>
        </p:nvSpPr>
        <p:spPr>
          <a:xfrm>
            <a:off x="7668344" y="616530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Q2</a:t>
            </a:r>
          </a:p>
        </p:txBody>
      </p:sp>
      <p:sp>
        <p:nvSpPr>
          <p:cNvPr id="50" name="Oval 49"/>
          <p:cNvSpPr/>
          <p:nvPr/>
        </p:nvSpPr>
        <p:spPr>
          <a:xfrm>
            <a:off x="5508104" y="3140968"/>
            <a:ext cx="144016" cy="14401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</p:txBody>
      </p:sp>
      <p:sp>
        <p:nvSpPr>
          <p:cNvPr id="51" name="Oval 50"/>
          <p:cNvSpPr/>
          <p:nvPr/>
        </p:nvSpPr>
        <p:spPr>
          <a:xfrm>
            <a:off x="7812360" y="3861048"/>
            <a:ext cx="144016" cy="14401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</p:txBody>
      </p:sp>
      <p:sp>
        <p:nvSpPr>
          <p:cNvPr id="52" name="TextBox 51"/>
          <p:cNvSpPr txBox="1"/>
          <p:nvPr/>
        </p:nvSpPr>
        <p:spPr>
          <a:xfrm>
            <a:off x="7668344" y="328498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Demand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012160" y="4368006"/>
            <a:ext cx="14401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/>
              <a:t>Increased revenue from selling more at a lower price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6300192" y="2135758"/>
            <a:ext cx="1440160" cy="830997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1600" dirty="0"/>
              <a:t>Lost revenue from selling at a lower price</a:t>
            </a:r>
          </a:p>
        </p:txBody>
      </p:sp>
      <p:cxnSp>
        <p:nvCxnSpPr>
          <p:cNvPr id="6" name="Straight Arrow Connector 5"/>
          <p:cNvCxnSpPr/>
          <p:nvPr/>
        </p:nvCxnSpPr>
        <p:spPr>
          <a:xfrm flipH="1">
            <a:off x="5292080" y="2996952"/>
            <a:ext cx="1080120" cy="57606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>
            <a:off x="4211960" y="3212976"/>
            <a:ext cx="0" cy="720080"/>
          </a:xfrm>
          <a:prstGeom prst="straightConnector1">
            <a:avLst/>
          </a:prstGeom>
          <a:ln w="57150" cmpd="sng"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>
            <a:stCxn id="48" idx="3"/>
            <a:endCxn id="49" idx="1"/>
          </p:cNvCxnSpPr>
          <p:nvPr/>
        </p:nvCxnSpPr>
        <p:spPr>
          <a:xfrm>
            <a:off x="5796136" y="6340678"/>
            <a:ext cx="1872208" cy="9292"/>
          </a:xfrm>
          <a:prstGeom prst="straightConnector1">
            <a:avLst/>
          </a:prstGeom>
          <a:ln w="57150" cmpd="sng"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25945573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1" name="Straight Connector 30"/>
          <p:cNvCxnSpPr/>
          <p:nvPr/>
        </p:nvCxnSpPr>
        <p:spPr>
          <a:xfrm flipV="1">
            <a:off x="5580112" y="2708920"/>
            <a:ext cx="2088232" cy="1080120"/>
          </a:xfrm>
          <a:prstGeom prst="line">
            <a:avLst/>
          </a:prstGeom>
          <a:ln w="57150" cmpd="sng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/>
          <p:cNvCxnSpPr/>
          <p:nvPr/>
        </p:nvCxnSpPr>
        <p:spPr>
          <a:xfrm flipV="1">
            <a:off x="5580112" y="3429000"/>
            <a:ext cx="2088232" cy="1080120"/>
          </a:xfrm>
          <a:prstGeom prst="line">
            <a:avLst/>
          </a:prstGeom>
          <a:ln w="57150" cmpd="sng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V="1">
            <a:off x="5580112" y="4293096"/>
            <a:ext cx="2088232" cy="1080120"/>
          </a:xfrm>
          <a:prstGeom prst="line">
            <a:avLst/>
          </a:prstGeom>
          <a:ln w="57150" cmpd="sng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>
            <a:off x="4932040" y="4797152"/>
            <a:ext cx="1728192" cy="0"/>
          </a:xfrm>
          <a:prstGeom prst="line">
            <a:avLst/>
          </a:prstGeom>
          <a:ln w="57150" cmpd="sng">
            <a:prstDash val="sys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>
            <a:off x="4932040" y="3933056"/>
            <a:ext cx="1728192" cy="0"/>
          </a:xfrm>
          <a:prstGeom prst="line">
            <a:avLst/>
          </a:prstGeom>
          <a:ln w="57150" cmpd="sng">
            <a:prstDash val="sys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9" name="Straight Connector 38"/>
          <p:cNvCxnSpPr/>
          <p:nvPr/>
        </p:nvCxnSpPr>
        <p:spPr>
          <a:xfrm>
            <a:off x="4932040" y="3212976"/>
            <a:ext cx="1728192" cy="0"/>
          </a:xfrm>
          <a:prstGeom prst="line">
            <a:avLst/>
          </a:prstGeom>
          <a:ln w="57150" cmpd="sng">
            <a:prstDash val="sys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6660232" y="2348880"/>
            <a:ext cx="0" cy="3744416"/>
          </a:xfrm>
          <a:prstGeom prst="line">
            <a:avLst/>
          </a:prstGeom>
          <a:ln w="57150" cmpd="sng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" name="Rounded Rectangle 2"/>
          <p:cNvSpPr/>
          <p:nvPr/>
        </p:nvSpPr>
        <p:spPr>
          <a:xfrm>
            <a:off x="251520" y="44624"/>
            <a:ext cx="8640960" cy="79208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900" b="1" dirty="0">
                <a:solidFill>
                  <a:schemeClr val="tx1"/>
                </a:solidFill>
              </a:rPr>
              <a:t>Perfectly Inelastic Demand (Ped = 0)</a:t>
            </a: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251520" y="1988840"/>
            <a:ext cx="3744416" cy="4536504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/>
              <a:t>A perfectly inelastic demand curve is an extreme case.</a:t>
            </a:r>
          </a:p>
          <a:p>
            <a:r>
              <a:rPr lang="en-US" sz="2400" dirty="0"/>
              <a:t>It implies that consumers are willing and able to pay </a:t>
            </a:r>
            <a:r>
              <a:rPr lang="en-US" sz="2400" b="1" dirty="0"/>
              <a:t>any price </a:t>
            </a:r>
            <a:r>
              <a:rPr lang="en-US" sz="2400" dirty="0"/>
              <a:t>for the product. </a:t>
            </a:r>
          </a:p>
          <a:p>
            <a:r>
              <a:rPr lang="en-US" sz="2400" dirty="0"/>
              <a:t>If supply falls, equilibrium market price can rise without any contraction in quantity demanded.</a:t>
            </a:r>
            <a:endParaRPr lang="en-US" sz="2800" dirty="0"/>
          </a:p>
        </p:txBody>
      </p:sp>
      <p:sp>
        <p:nvSpPr>
          <p:cNvPr id="2" name="TextBox 1"/>
          <p:cNvSpPr txBox="1"/>
          <p:nvPr/>
        </p:nvSpPr>
        <p:spPr>
          <a:xfrm>
            <a:off x="251520" y="908720"/>
            <a:ext cx="8640960" cy="83099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dirty="0"/>
              <a:t>If the co-efficient of price elasticity of demand = zero, demand is </a:t>
            </a:r>
            <a:r>
              <a:rPr lang="en-US" sz="2400" b="1" dirty="0"/>
              <a:t>perfectly inelastic </a:t>
            </a:r>
            <a:r>
              <a:rPr lang="en-US" sz="2400" dirty="0"/>
              <a:t>i.e. demand does not vary with a change in price</a:t>
            </a:r>
          </a:p>
        </p:txBody>
      </p:sp>
      <p:cxnSp>
        <p:nvCxnSpPr>
          <p:cNvPr id="30" name="Straight Connector 29"/>
          <p:cNvCxnSpPr/>
          <p:nvPr/>
        </p:nvCxnSpPr>
        <p:spPr>
          <a:xfrm>
            <a:off x="4932040" y="2060848"/>
            <a:ext cx="0" cy="4032448"/>
          </a:xfrm>
          <a:prstGeom prst="line">
            <a:avLst/>
          </a:prstGeom>
          <a:ln w="57150" cmpd="sng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/>
          <p:cNvCxnSpPr/>
          <p:nvPr/>
        </p:nvCxnSpPr>
        <p:spPr>
          <a:xfrm>
            <a:off x="4932040" y="6093296"/>
            <a:ext cx="3672408" cy="0"/>
          </a:xfrm>
          <a:prstGeom prst="line">
            <a:avLst/>
          </a:prstGeom>
          <a:ln w="57150" cmpd="sng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3" name="TextBox 32"/>
          <p:cNvSpPr txBox="1"/>
          <p:nvPr/>
        </p:nvSpPr>
        <p:spPr>
          <a:xfrm>
            <a:off x="4139952" y="206084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Price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7524328" y="615601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dirty="0"/>
              <a:t>Qty</a:t>
            </a:r>
          </a:p>
        </p:txBody>
      </p:sp>
      <p:sp>
        <p:nvSpPr>
          <p:cNvPr id="42" name="TextBox 41"/>
          <p:cNvSpPr txBox="1"/>
          <p:nvPr/>
        </p:nvSpPr>
        <p:spPr>
          <a:xfrm>
            <a:off x="4355976" y="371703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P2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4355976" y="298766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P3</a:t>
            </a:r>
          </a:p>
        </p:txBody>
      </p:sp>
      <p:sp>
        <p:nvSpPr>
          <p:cNvPr id="50" name="Oval 49"/>
          <p:cNvSpPr/>
          <p:nvPr/>
        </p:nvSpPr>
        <p:spPr>
          <a:xfrm>
            <a:off x="6588224" y="3140968"/>
            <a:ext cx="144016" cy="14401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</p:txBody>
      </p:sp>
      <p:sp>
        <p:nvSpPr>
          <p:cNvPr id="51" name="Oval 50"/>
          <p:cNvSpPr/>
          <p:nvPr/>
        </p:nvSpPr>
        <p:spPr>
          <a:xfrm>
            <a:off x="6588224" y="3861048"/>
            <a:ext cx="144016" cy="14401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</p:txBody>
      </p:sp>
      <p:sp>
        <p:nvSpPr>
          <p:cNvPr id="52" name="TextBox 51"/>
          <p:cNvSpPr txBox="1"/>
          <p:nvPr/>
        </p:nvSpPr>
        <p:spPr>
          <a:xfrm>
            <a:off x="6660232" y="220486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Demand</a:t>
            </a:r>
          </a:p>
        </p:txBody>
      </p:sp>
      <p:sp>
        <p:nvSpPr>
          <p:cNvPr id="26" name="Oval 25"/>
          <p:cNvSpPr/>
          <p:nvPr/>
        </p:nvSpPr>
        <p:spPr>
          <a:xfrm>
            <a:off x="6588224" y="4725144"/>
            <a:ext cx="144016" cy="14401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</p:txBody>
      </p:sp>
      <p:sp>
        <p:nvSpPr>
          <p:cNvPr id="27" name="TextBox 26"/>
          <p:cNvSpPr txBox="1"/>
          <p:nvPr/>
        </p:nvSpPr>
        <p:spPr>
          <a:xfrm>
            <a:off x="4355976" y="458112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P1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6372200" y="616530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Q1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7596336" y="414908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S1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7596336" y="321297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S2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7596336" y="249289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S3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0857274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0" name="Straight Connector 39"/>
          <p:cNvCxnSpPr/>
          <p:nvPr/>
        </p:nvCxnSpPr>
        <p:spPr>
          <a:xfrm>
            <a:off x="6516216" y="3933056"/>
            <a:ext cx="0" cy="2160240"/>
          </a:xfrm>
          <a:prstGeom prst="line">
            <a:avLst/>
          </a:prstGeom>
          <a:ln w="57150" cmpd="sng">
            <a:prstDash val="sys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8" name="Straight Connector 37"/>
          <p:cNvCxnSpPr/>
          <p:nvPr/>
        </p:nvCxnSpPr>
        <p:spPr>
          <a:xfrm>
            <a:off x="5724128" y="3933056"/>
            <a:ext cx="0" cy="2160240"/>
          </a:xfrm>
          <a:prstGeom prst="line">
            <a:avLst/>
          </a:prstGeom>
          <a:ln w="57150" cmpd="sng">
            <a:prstDash val="sys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4932040" y="3933056"/>
            <a:ext cx="3168352" cy="0"/>
          </a:xfrm>
          <a:prstGeom prst="line">
            <a:avLst/>
          </a:prstGeom>
          <a:ln w="57150" cmpd="sng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" name="Rounded Rectangle 2"/>
          <p:cNvSpPr/>
          <p:nvPr/>
        </p:nvSpPr>
        <p:spPr>
          <a:xfrm>
            <a:off x="251520" y="44624"/>
            <a:ext cx="8640960" cy="79208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900" b="1" dirty="0">
                <a:solidFill>
                  <a:schemeClr val="tx1"/>
                </a:solidFill>
              </a:rPr>
              <a:t>Perfectly Elastic Demand (Ped = infinity)</a:t>
            </a: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251520" y="1988840"/>
            <a:ext cx="3744416" cy="4536504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/>
              <a:t>If demand is </a:t>
            </a:r>
            <a:r>
              <a:rPr lang="en-US" sz="2400" b="1" dirty="0">
                <a:solidFill>
                  <a:srgbClr val="FF0000"/>
                </a:solidFill>
              </a:rPr>
              <a:t>perfectly elastic</a:t>
            </a:r>
            <a:r>
              <a:rPr lang="en-US" sz="2400" dirty="0"/>
              <a:t>, a change in market supply (shown on the right as an outward shift of supply) will not lead to any change in the equilibrium price. </a:t>
            </a:r>
          </a:p>
          <a:p>
            <a:r>
              <a:rPr lang="en-US" sz="2400" dirty="0"/>
              <a:t>This demand curve applies to highly </a:t>
            </a:r>
            <a:r>
              <a:rPr lang="en-US" sz="2400" b="1" dirty="0">
                <a:solidFill>
                  <a:srgbClr val="FF0000"/>
                </a:solidFill>
              </a:rPr>
              <a:t>competitive markets </a:t>
            </a:r>
            <a:r>
              <a:rPr lang="en-US" sz="2400" dirty="0"/>
              <a:t>where no supplier has any “pricing power” </a:t>
            </a:r>
            <a:endParaRPr lang="en-US" sz="2800" dirty="0"/>
          </a:p>
        </p:txBody>
      </p:sp>
      <p:sp>
        <p:nvSpPr>
          <p:cNvPr id="2" name="TextBox 1"/>
          <p:cNvSpPr txBox="1"/>
          <p:nvPr/>
        </p:nvSpPr>
        <p:spPr>
          <a:xfrm>
            <a:off x="251520" y="908720"/>
            <a:ext cx="8640960" cy="83099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dirty="0"/>
              <a:t>If the co-efficient of PED = infinity, then demand is </a:t>
            </a:r>
            <a:r>
              <a:rPr lang="en-US" sz="2400" b="1" dirty="0"/>
              <a:t>perfectly elastic </a:t>
            </a:r>
            <a:r>
              <a:rPr lang="en-US" sz="2400" dirty="0"/>
              <a:t>– there is one price at which consumers are prepared to pay</a:t>
            </a:r>
          </a:p>
        </p:txBody>
      </p:sp>
      <p:cxnSp>
        <p:nvCxnSpPr>
          <p:cNvPr id="30" name="Straight Connector 29"/>
          <p:cNvCxnSpPr/>
          <p:nvPr/>
        </p:nvCxnSpPr>
        <p:spPr>
          <a:xfrm>
            <a:off x="4932040" y="2060848"/>
            <a:ext cx="0" cy="4032448"/>
          </a:xfrm>
          <a:prstGeom prst="line">
            <a:avLst/>
          </a:prstGeom>
          <a:ln w="57150" cmpd="sng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/>
          <p:cNvCxnSpPr/>
          <p:nvPr/>
        </p:nvCxnSpPr>
        <p:spPr>
          <a:xfrm>
            <a:off x="4932040" y="6093296"/>
            <a:ext cx="3672408" cy="0"/>
          </a:xfrm>
          <a:prstGeom prst="line">
            <a:avLst/>
          </a:prstGeom>
          <a:ln w="57150" cmpd="sng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3" name="TextBox 32"/>
          <p:cNvSpPr txBox="1"/>
          <p:nvPr/>
        </p:nvSpPr>
        <p:spPr>
          <a:xfrm>
            <a:off x="4139952" y="206084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Price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7524328" y="615601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dirty="0"/>
              <a:t>Qty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4355976" y="370774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P1</a:t>
            </a:r>
          </a:p>
        </p:txBody>
      </p:sp>
      <p:sp>
        <p:nvSpPr>
          <p:cNvPr id="52" name="TextBox 51"/>
          <p:cNvSpPr txBox="1"/>
          <p:nvPr/>
        </p:nvSpPr>
        <p:spPr>
          <a:xfrm>
            <a:off x="7236296" y="392376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Demand</a:t>
            </a:r>
          </a:p>
        </p:txBody>
      </p:sp>
      <p:cxnSp>
        <p:nvCxnSpPr>
          <p:cNvPr id="23" name="Straight Connector 22"/>
          <p:cNvCxnSpPr/>
          <p:nvPr/>
        </p:nvCxnSpPr>
        <p:spPr>
          <a:xfrm flipV="1">
            <a:off x="5148064" y="2708920"/>
            <a:ext cx="1224136" cy="2232248"/>
          </a:xfrm>
          <a:prstGeom prst="line">
            <a:avLst/>
          </a:prstGeom>
          <a:ln w="57150" cmpd="sng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9" name="TextBox 28"/>
          <p:cNvSpPr txBox="1"/>
          <p:nvPr/>
        </p:nvSpPr>
        <p:spPr>
          <a:xfrm>
            <a:off x="6372200" y="256490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S1</a:t>
            </a:r>
          </a:p>
        </p:txBody>
      </p:sp>
      <p:cxnSp>
        <p:nvCxnSpPr>
          <p:cNvPr id="31" name="Straight Connector 30"/>
          <p:cNvCxnSpPr/>
          <p:nvPr/>
        </p:nvCxnSpPr>
        <p:spPr>
          <a:xfrm flipV="1">
            <a:off x="5940152" y="2780928"/>
            <a:ext cx="1224136" cy="2232248"/>
          </a:xfrm>
          <a:prstGeom prst="line">
            <a:avLst/>
          </a:prstGeom>
          <a:ln w="57150" cmpd="sng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5" name="TextBox 34"/>
          <p:cNvSpPr txBox="1"/>
          <p:nvPr/>
        </p:nvSpPr>
        <p:spPr>
          <a:xfrm>
            <a:off x="7236296" y="256490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S2</a:t>
            </a:r>
          </a:p>
        </p:txBody>
      </p:sp>
      <p:sp>
        <p:nvSpPr>
          <p:cNvPr id="36" name="Oval 35"/>
          <p:cNvSpPr/>
          <p:nvPr/>
        </p:nvSpPr>
        <p:spPr>
          <a:xfrm>
            <a:off x="5652120" y="3861048"/>
            <a:ext cx="144016" cy="14401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</p:txBody>
      </p:sp>
      <p:sp>
        <p:nvSpPr>
          <p:cNvPr id="37" name="Oval 36"/>
          <p:cNvSpPr/>
          <p:nvPr/>
        </p:nvSpPr>
        <p:spPr>
          <a:xfrm>
            <a:off x="6444208" y="3861048"/>
            <a:ext cx="144016" cy="14401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</p:txBody>
      </p:sp>
      <p:sp>
        <p:nvSpPr>
          <p:cNvPr id="41" name="TextBox 40"/>
          <p:cNvSpPr txBox="1"/>
          <p:nvPr/>
        </p:nvSpPr>
        <p:spPr>
          <a:xfrm>
            <a:off x="5436096" y="608400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Q1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6228184" y="609329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Q2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358053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9" name="Straight Connector 38"/>
          <p:cNvCxnSpPr/>
          <p:nvPr/>
        </p:nvCxnSpPr>
        <p:spPr>
          <a:xfrm>
            <a:off x="6660232" y="4509120"/>
            <a:ext cx="0" cy="1584176"/>
          </a:xfrm>
          <a:prstGeom prst="line">
            <a:avLst/>
          </a:prstGeom>
          <a:ln w="57150" cmpd="sng">
            <a:prstDash val="sys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8" name="Straight Connector 27"/>
          <p:cNvCxnSpPr/>
          <p:nvPr/>
        </p:nvCxnSpPr>
        <p:spPr>
          <a:xfrm>
            <a:off x="6084168" y="3861048"/>
            <a:ext cx="0" cy="2232248"/>
          </a:xfrm>
          <a:prstGeom prst="line">
            <a:avLst/>
          </a:prstGeom>
          <a:ln w="57150" cmpd="sng">
            <a:prstDash val="sys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>
            <a:off x="4932040" y="4509120"/>
            <a:ext cx="1728192" cy="0"/>
          </a:xfrm>
          <a:prstGeom prst="line">
            <a:avLst/>
          </a:prstGeom>
          <a:ln w="57150" cmpd="sng">
            <a:prstDash val="sys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>
            <a:off x="4932040" y="3861048"/>
            <a:ext cx="1152128" cy="0"/>
          </a:xfrm>
          <a:prstGeom prst="line">
            <a:avLst/>
          </a:prstGeom>
          <a:ln w="57150" cmpd="sng">
            <a:prstDash val="sys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3" name="Rounded Rectangle 2"/>
          <p:cNvSpPr/>
          <p:nvPr/>
        </p:nvSpPr>
        <p:spPr>
          <a:xfrm>
            <a:off x="251520" y="44624"/>
            <a:ext cx="8640960" cy="79208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900" b="1" dirty="0">
                <a:solidFill>
                  <a:schemeClr val="tx1"/>
                </a:solidFill>
              </a:rPr>
              <a:t>Unitary Elastic Demand (Ped = 1)</a:t>
            </a: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251520" y="1988840"/>
            <a:ext cx="3744416" cy="4536504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/>
              <a:t>With a demand curve of </a:t>
            </a:r>
            <a:r>
              <a:rPr lang="en-US" sz="2400" b="1" dirty="0">
                <a:solidFill>
                  <a:srgbClr val="FF0000"/>
                </a:solidFill>
              </a:rPr>
              <a:t>unitary price elasticity</a:t>
            </a:r>
            <a:r>
              <a:rPr lang="en-US" sz="2400" dirty="0"/>
              <a:t>, a change in price is met with a </a:t>
            </a:r>
            <a:r>
              <a:rPr lang="en-US" sz="2400" b="1" dirty="0">
                <a:solidFill>
                  <a:srgbClr val="FF0000"/>
                </a:solidFill>
              </a:rPr>
              <a:t>proportionate change in demand</a:t>
            </a:r>
          </a:p>
          <a:p>
            <a:r>
              <a:rPr lang="en-US" sz="2400" dirty="0"/>
              <a:t>This means that </a:t>
            </a:r>
            <a:r>
              <a:rPr lang="en-US" sz="2400" b="1" dirty="0">
                <a:solidFill>
                  <a:srgbClr val="FF0000"/>
                </a:solidFill>
              </a:rPr>
              <a:t>total spending </a:t>
            </a:r>
            <a:r>
              <a:rPr lang="en-US" sz="2400" dirty="0"/>
              <a:t>by consumers on the product </a:t>
            </a:r>
            <a:r>
              <a:rPr lang="en-US" sz="2400" b="1" dirty="0">
                <a:solidFill>
                  <a:srgbClr val="FF0000"/>
                </a:solidFill>
              </a:rPr>
              <a:t>will remain the same </a:t>
            </a:r>
            <a:r>
              <a:rPr lang="en-US" sz="2400" dirty="0"/>
              <a:t>at each price level</a:t>
            </a:r>
            <a:endParaRPr lang="en-US" sz="2800" dirty="0"/>
          </a:p>
        </p:txBody>
      </p:sp>
      <p:sp>
        <p:nvSpPr>
          <p:cNvPr id="2" name="TextBox 1"/>
          <p:cNvSpPr txBox="1"/>
          <p:nvPr/>
        </p:nvSpPr>
        <p:spPr>
          <a:xfrm>
            <a:off x="251520" y="908720"/>
            <a:ext cx="8640960" cy="83099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dirty="0"/>
              <a:t>A demand curve with unitary price elasticity has a coefficient of PED equal to 1 (unity) throughout</a:t>
            </a:r>
          </a:p>
        </p:txBody>
      </p:sp>
      <p:cxnSp>
        <p:nvCxnSpPr>
          <p:cNvPr id="30" name="Straight Connector 29"/>
          <p:cNvCxnSpPr/>
          <p:nvPr/>
        </p:nvCxnSpPr>
        <p:spPr>
          <a:xfrm>
            <a:off x="4932040" y="2060848"/>
            <a:ext cx="0" cy="4032448"/>
          </a:xfrm>
          <a:prstGeom prst="line">
            <a:avLst/>
          </a:prstGeom>
          <a:ln w="57150" cmpd="sng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/>
          <p:cNvCxnSpPr/>
          <p:nvPr/>
        </p:nvCxnSpPr>
        <p:spPr>
          <a:xfrm>
            <a:off x="4932040" y="6093296"/>
            <a:ext cx="3672408" cy="0"/>
          </a:xfrm>
          <a:prstGeom prst="line">
            <a:avLst/>
          </a:prstGeom>
          <a:ln w="57150" cmpd="sng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3" name="TextBox 32"/>
          <p:cNvSpPr txBox="1"/>
          <p:nvPr/>
        </p:nvSpPr>
        <p:spPr>
          <a:xfrm>
            <a:off x="4139952" y="206084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Price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7524328" y="615601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dirty="0"/>
              <a:t>Qty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4355976" y="370774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P1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5796136" y="608400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Q1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6444208" y="608400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Q2</a:t>
            </a:r>
          </a:p>
        </p:txBody>
      </p:sp>
      <p:sp>
        <p:nvSpPr>
          <p:cNvPr id="5" name="Arc 4"/>
          <p:cNvSpPr/>
          <p:nvPr/>
        </p:nvSpPr>
        <p:spPr>
          <a:xfrm rot="11162916">
            <a:off x="5858671" y="1133878"/>
            <a:ext cx="5863822" cy="4230203"/>
          </a:xfrm>
          <a:prstGeom prst="arc">
            <a:avLst/>
          </a:prstGeom>
          <a:ln w="57150" cmpd="sng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TextBox 26"/>
          <p:cNvSpPr txBox="1"/>
          <p:nvPr/>
        </p:nvSpPr>
        <p:spPr>
          <a:xfrm>
            <a:off x="4355976" y="429309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P2</a:t>
            </a:r>
          </a:p>
        </p:txBody>
      </p:sp>
      <p:sp>
        <p:nvSpPr>
          <p:cNvPr id="42" name="Oval 41"/>
          <p:cNvSpPr/>
          <p:nvPr/>
        </p:nvSpPr>
        <p:spPr>
          <a:xfrm>
            <a:off x="6012160" y="3789040"/>
            <a:ext cx="144016" cy="14401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</p:txBody>
      </p:sp>
      <p:sp>
        <p:nvSpPr>
          <p:cNvPr id="45" name="Oval 44"/>
          <p:cNvSpPr/>
          <p:nvPr/>
        </p:nvSpPr>
        <p:spPr>
          <a:xfrm>
            <a:off x="6588224" y="4437112"/>
            <a:ext cx="144016" cy="14401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</p:txBody>
      </p:sp>
      <p:sp>
        <p:nvSpPr>
          <p:cNvPr id="20" name="TextBox 19"/>
          <p:cNvSpPr txBox="1"/>
          <p:nvPr/>
        </p:nvSpPr>
        <p:spPr>
          <a:xfrm>
            <a:off x="7740352" y="4787860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Demand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1803012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Rectangle 57"/>
          <p:cNvSpPr/>
          <p:nvPr/>
        </p:nvSpPr>
        <p:spPr>
          <a:xfrm>
            <a:off x="7740352" y="4797152"/>
            <a:ext cx="432048" cy="1008112"/>
          </a:xfrm>
          <a:prstGeom prst="rect">
            <a:avLst/>
          </a:prstGeom>
          <a:solidFill>
            <a:srgbClr val="FFFFC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5724128" y="2996952"/>
            <a:ext cx="504056" cy="2808312"/>
          </a:xfrm>
          <a:prstGeom prst="rect">
            <a:avLst/>
          </a:prstGeom>
          <a:solidFill>
            <a:srgbClr val="FFFFC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6" name="Rectangle 55"/>
          <p:cNvSpPr/>
          <p:nvPr/>
        </p:nvSpPr>
        <p:spPr>
          <a:xfrm>
            <a:off x="4932040" y="4365104"/>
            <a:ext cx="2808312" cy="43204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4932040" y="2420888"/>
            <a:ext cx="792088" cy="50405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51" name="Straight Connector 50"/>
          <p:cNvCxnSpPr/>
          <p:nvPr/>
        </p:nvCxnSpPr>
        <p:spPr>
          <a:xfrm>
            <a:off x="8172400" y="4797152"/>
            <a:ext cx="0" cy="1008112"/>
          </a:xfrm>
          <a:prstGeom prst="line">
            <a:avLst/>
          </a:prstGeom>
          <a:ln w="57150" cmpd="sng">
            <a:prstDash val="sys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50" name="Straight Connector 49"/>
          <p:cNvCxnSpPr/>
          <p:nvPr/>
        </p:nvCxnSpPr>
        <p:spPr>
          <a:xfrm>
            <a:off x="7740352" y="4365104"/>
            <a:ext cx="0" cy="1440160"/>
          </a:xfrm>
          <a:prstGeom prst="line">
            <a:avLst/>
          </a:prstGeom>
          <a:ln w="57150" cmpd="sng">
            <a:prstDash val="sys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8" name="Straight Connector 47"/>
          <p:cNvCxnSpPr/>
          <p:nvPr/>
        </p:nvCxnSpPr>
        <p:spPr>
          <a:xfrm>
            <a:off x="4932040" y="4797152"/>
            <a:ext cx="3240360" cy="0"/>
          </a:xfrm>
          <a:prstGeom prst="line">
            <a:avLst/>
          </a:prstGeom>
          <a:ln w="57150" cmpd="sng">
            <a:prstDash val="sys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6" name="Straight Connector 45"/>
          <p:cNvCxnSpPr/>
          <p:nvPr/>
        </p:nvCxnSpPr>
        <p:spPr>
          <a:xfrm>
            <a:off x="4932040" y="4365104"/>
            <a:ext cx="2808312" cy="0"/>
          </a:xfrm>
          <a:prstGeom prst="line">
            <a:avLst/>
          </a:prstGeom>
          <a:ln w="57150" cmpd="sng">
            <a:prstDash val="sys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2" name="Straight Connector 41"/>
          <p:cNvCxnSpPr/>
          <p:nvPr/>
        </p:nvCxnSpPr>
        <p:spPr>
          <a:xfrm>
            <a:off x="6228184" y="2924944"/>
            <a:ext cx="0" cy="2871028"/>
          </a:xfrm>
          <a:prstGeom prst="line">
            <a:avLst/>
          </a:prstGeom>
          <a:ln w="57150" cmpd="sng">
            <a:prstDash val="sys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9" name="Straight Connector 38"/>
          <p:cNvCxnSpPr>
            <a:endCxn id="41" idx="0"/>
          </p:cNvCxnSpPr>
          <p:nvPr/>
        </p:nvCxnSpPr>
        <p:spPr>
          <a:xfrm flipH="1">
            <a:off x="5688124" y="2420888"/>
            <a:ext cx="36004" cy="3375084"/>
          </a:xfrm>
          <a:prstGeom prst="line">
            <a:avLst/>
          </a:prstGeom>
          <a:ln w="57150" cmpd="sng">
            <a:prstDash val="sys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6" name="Straight Connector 25"/>
          <p:cNvCxnSpPr/>
          <p:nvPr/>
        </p:nvCxnSpPr>
        <p:spPr>
          <a:xfrm>
            <a:off x="4932040" y="2420888"/>
            <a:ext cx="792088" cy="0"/>
          </a:xfrm>
          <a:prstGeom prst="line">
            <a:avLst/>
          </a:prstGeom>
          <a:ln w="57150" cmpd="sng">
            <a:prstDash val="sys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>
            <a:off x="4932040" y="2924944"/>
            <a:ext cx="1368152" cy="0"/>
          </a:xfrm>
          <a:prstGeom prst="line">
            <a:avLst/>
          </a:prstGeom>
          <a:ln w="57150" cmpd="sng">
            <a:prstDash val="sys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5148064" y="1844824"/>
            <a:ext cx="3384376" cy="3312368"/>
          </a:xfrm>
          <a:prstGeom prst="line">
            <a:avLst/>
          </a:prstGeom>
          <a:ln w="57150" cmpd="sng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" name="Rounded Rectangle 2"/>
          <p:cNvSpPr/>
          <p:nvPr/>
        </p:nvSpPr>
        <p:spPr>
          <a:xfrm>
            <a:off x="251520" y="44624"/>
            <a:ext cx="8640960" cy="79208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900" b="1" dirty="0">
                <a:solidFill>
                  <a:schemeClr val="tx1"/>
                </a:solidFill>
              </a:rPr>
              <a:t>Co-Efficient of PED along a linear demand curve</a:t>
            </a: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251520" y="1700808"/>
            <a:ext cx="3744416" cy="4536504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00" dirty="0"/>
              <a:t>Price elasticity of demand along a straight line demand curve </a:t>
            </a:r>
            <a:r>
              <a:rPr lang="en-US" sz="2300" b="1" u="sng" dirty="0"/>
              <a:t>will vary</a:t>
            </a:r>
          </a:p>
          <a:p>
            <a:r>
              <a:rPr lang="en-US" sz="2300" dirty="0"/>
              <a:t>At high prices, a reduction in price will have an elastic price response – i.e. lower prices cause total revenue to rise</a:t>
            </a:r>
          </a:p>
          <a:p>
            <a:r>
              <a:rPr lang="en-US" sz="2300" dirty="0"/>
              <a:t>Demand is price inelastic towards the bottom of the demand curve – a fall in price causes total revenue to drop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251520" y="908720"/>
            <a:ext cx="8640960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dirty="0"/>
              <a:t>For a straight-lined demand curve, the PED varies along the curve</a:t>
            </a:r>
          </a:p>
        </p:txBody>
      </p:sp>
      <p:cxnSp>
        <p:nvCxnSpPr>
          <p:cNvPr id="30" name="Straight Connector 29"/>
          <p:cNvCxnSpPr/>
          <p:nvPr/>
        </p:nvCxnSpPr>
        <p:spPr>
          <a:xfrm>
            <a:off x="4932040" y="1772816"/>
            <a:ext cx="0" cy="4032448"/>
          </a:xfrm>
          <a:prstGeom prst="line">
            <a:avLst/>
          </a:prstGeom>
          <a:ln w="57150" cmpd="sng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/>
          <p:cNvCxnSpPr/>
          <p:nvPr/>
        </p:nvCxnSpPr>
        <p:spPr>
          <a:xfrm>
            <a:off x="4932040" y="5805264"/>
            <a:ext cx="3672408" cy="0"/>
          </a:xfrm>
          <a:prstGeom prst="line">
            <a:avLst/>
          </a:prstGeom>
          <a:ln w="57150" cmpd="sng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3" name="TextBox 32"/>
          <p:cNvSpPr txBox="1"/>
          <p:nvPr/>
        </p:nvSpPr>
        <p:spPr>
          <a:xfrm>
            <a:off x="4139952" y="177281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Price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7524328" y="586798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dirty="0"/>
              <a:t>Qty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4355976" y="220486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P1</a:t>
            </a:r>
          </a:p>
        </p:txBody>
      </p:sp>
      <p:sp>
        <p:nvSpPr>
          <p:cNvPr id="52" name="TextBox 51"/>
          <p:cNvSpPr txBox="1"/>
          <p:nvPr/>
        </p:nvSpPr>
        <p:spPr>
          <a:xfrm>
            <a:off x="8460432" y="508518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5436096" y="579597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Q1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4355976" y="269962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P2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6012160" y="579597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Q2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012160" y="1772816"/>
            <a:ext cx="2880320" cy="73866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1400" dirty="0"/>
              <a:t>A fall in market price from P1 to P2 causes total spending to rise, therefore PED &gt;1</a:t>
            </a:r>
          </a:p>
        </p:txBody>
      </p:sp>
      <p:sp>
        <p:nvSpPr>
          <p:cNvPr id="47" name="TextBox 46"/>
          <p:cNvSpPr txBox="1"/>
          <p:nvPr/>
        </p:nvSpPr>
        <p:spPr>
          <a:xfrm>
            <a:off x="4355976" y="414908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P3</a:t>
            </a:r>
          </a:p>
        </p:txBody>
      </p:sp>
      <p:sp>
        <p:nvSpPr>
          <p:cNvPr id="49" name="TextBox 48"/>
          <p:cNvSpPr txBox="1"/>
          <p:nvPr/>
        </p:nvSpPr>
        <p:spPr>
          <a:xfrm>
            <a:off x="4355976" y="458112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P4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7452320" y="580526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Q3</a:t>
            </a:r>
          </a:p>
        </p:txBody>
      </p:sp>
      <p:sp>
        <p:nvSpPr>
          <p:cNvPr id="54" name="TextBox 53"/>
          <p:cNvSpPr txBox="1"/>
          <p:nvPr/>
        </p:nvSpPr>
        <p:spPr>
          <a:xfrm>
            <a:off x="7884368" y="580526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Q4</a:t>
            </a:r>
          </a:p>
        </p:txBody>
      </p:sp>
      <p:sp>
        <p:nvSpPr>
          <p:cNvPr id="55" name="TextBox 54"/>
          <p:cNvSpPr txBox="1"/>
          <p:nvPr/>
        </p:nvSpPr>
        <p:spPr>
          <a:xfrm>
            <a:off x="7452320" y="2783830"/>
            <a:ext cx="1448544" cy="1169551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1400" dirty="0"/>
              <a:t>A fall in price from P3 to P4 causes total spending to fall, therefore PED &lt;1</a:t>
            </a:r>
          </a:p>
        </p:txBody>
      </p:sp>
      <p:sp>
        <p:nvSpPr>
          <p:cNvPr id="59" name="Oval 58"/>
          <p:cNvSpPr/>
          <p:nvPr/>
        </p:nvSpPr>
        <p:spPr>
          <a:xfrm>
            <a:off x="5652120" y="2348880"/>
            <a:ext cx="144016" cy="14401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</p:txBody>
      </p:sp>
      <p:sp>
        <p:nvSpPr>
          <p:cNvPr id="60" name="Oval 59"/>
          <p:cNvSpPr/>
          <p:nvPr/>
        </p:nvSpPr>
        <p:spPr>
          <a:xfrm>
            <a:off x="6156176" y="2852936"/>
            <a:ext cx="144016" cy="14401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</p:txBody>
      </p:sp>
      <p:sp>
        <p:nvSpPr>
          <p:cNvPr id="61" name="Oval 60"/>
          <p:cNvSpPr/>
          <p:nvPr/>
        </p:nvSpPr>
        <p:spPr>
          <a:xfrm>
            <a:off x="7668344" y="4293096"/>
            <a:ext cx="144016" cy="14401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</p:txBody>
      </p:sp>
      <p:sp>
        <p:nvSpPr>
          <p:cNvPr id="62" name="Oval 61"/>
          <p:cNvSpPr/>
          <p:nvPr/>
        </p:nvSpPr>
        <p:spPr>
          <a:xfrm>
            <a:off x="8100392" y="4725144"/>
            <a:ext cx="144016" cy="14401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1420797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/>
          <p:cNvSpPr/>
          <p:nvPr/>
        </p:nvSpPr>
        <p:spPr>
          <a:xfrm>
            <a:off x="251520" y="44624"/>
            <a:ext cx="8640960" cy="79208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900" b="1" dirty="0">
                <a:solidFill>
                  <a:schemeClr val="tx1"/>
                </a:solidFill>
              </a:rPr>
              <a:t>Usefulness of Price Elasticity of Demand for Producers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251520" y="908720"/>
            <a:ext cx="8640960" cy="5632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Firms can use PED estimates to predict: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/>
              <a:t>The effect of a change in price on </a:t>
            </a:r>
            <a:r>
              <a:rPr lang="en-US" sz="2400" b="1" dirty="0"/>
              <a:t>total revenue </a:t>
            </a:r>
            <a:r>
              <a:rPr lang="en-US" sz="2400" dirty="0"/>
              <a:t>of sellers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/>
              <a:t>The </a:t>
            </a:r>
            <a:r>
              <a:rPr lang="en-US" sz="2400" b="1" dirty="0"/>
              <a:t>price volatility </a:t>
            </a:r>
            <a:r>
              <a:rPr lang="en-US" sz="2400" dirty="0"/>
              <a:t>in a market following changes in supply – this is important for commodity producers who suffer big price and revenue shifts from one time period to another.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/>
              <a:t>The effect of a change in an </a:t>
            </a:r>
            <a:r>
              <a:rPr lang="en-US" sz="2400" b="1" dirty="0"/>
              <a:t>indirect tax </a:t>
            </a:r>
            <a:r>
              <a:rPr lang="en-US" sz="2400" dirty="0"/>
              <a:t>on price and quantity demanded and also whether the business is able to pass on some or all of the tax onto the consumer.</a:t>
            </a:r>
          </a:p>
          <a:p>
            <a:r>
              <a:rPr lang="en-US" sz="2400" dirty="0"/>
              <a:t>PED can be used by a business for </a:t>
            </a:r>
            <a:r>
              <a:rPr lang="en-US" sz="2400" b="1" dirty="0"/>
              <a:t>price discrimination</a:t>
            </a:r>
            <a:r>
              <a:rPr lang="en-US" sz="2400" dirty="0"/>
              <a:t>. </a:t>
            </a:r>
          </a:p>
          <a:p>
            <a:pPr marL="342900" indent="-342900">
              <a:buFont typeface="Arial"/>
              <a:buChar char="•"/>
            </a:pPr>
            <a:r>
              <a:rPr lang="en-US" sz="2400" dirty="0"/>
              <a:t>This is where a supplier decides to charge different prices for the same product to different segments of the market e.g</a:t>
            </a:r>
            <a:r>
              <a:rPr lang="en-US" sz="2400" b="1" dirty="0"/>
              <a:t>. peak and off peak rail travel</a:t>
            </a:r>
            <a:r>
              <a:rPr lang="en-US" sz="2400" dirty="0"/>
              <a:t> or prices charged by many airlines. </a:t>
            </a:r>
          </a:p>
          <a:p>
            <a:pPr marL="342900" indent="-342900">
              <a:buFont typeface="Arial"/>
              <a:buChar char="•"/>
            </a:pPr>
            <a:r>
              <a:rPr lang="en-US" sz="2400" dirty="0"/>
              <a:t>Usually a business will charge a higher price to consumers whose demand is price inelastic </a:t>
            </a:r>
          </a:p>
          <a:p>
            <a:pPr marL="342900" indent="-342900">
              <a:buFont typeface="Arial"/>
              <a:buChar char="•"/>
            </a:pPr>
            <a:r>
              <a:rPr lang="en-US" sz="2400" dirty="0"/>
              <a:t>The taxi company Uber for example engages in </a:t>
            </a:r>
            <a:r>
              <a:rPr lang="en-US" sz="2400" b="1" dirty="0"/>
              <a:t>surge pricing</a:t>
            </a:r>
            <a:endParaRPr lang="en-US" sz="240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3055779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/>
          <p:cNvSpPr/>
          <p:nvPr/>
        </p:nvSpPr>
        <p:spPr>
          <a:xfrm>
            <a:off x="251520" y="44624"/>
            <a:ext cx="8640960" cy="79208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900" b="1" dirty="0">
                <a:solidFill>
                  <a:schemeClr val="tx1"/>
                </a:solidFill>
              </a:rPr>
              <a:t>Price Elasticity in Action: Uber and Surge Pricing</a:t>
            </a:r>
          </a:p>
        </p:txBody>
      </p:sp>
      <p:graphicFrame>
        <p:nvGraphicFramePr>
          <p:cNvPr id="4" name="Diagram 3"/>
          <p:cNvGraphicFramePr/>
          <p:nvPr/>
        </p:nvGraphicFramePr>
        <p:xfrm>
          <a:off x="5868144" y="1052736"/>
          <a:ext cx="2975992" cy="51125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251520" y="1196752"/>
            <a:ext cx="5400600" cy="5170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200" dirty="0"/>
              <a:t>Uber is a fast-growing taxi service app that now operates in more than 50 countries</a:t>
            </a:r>
          </a:p>
          <a:p>
            <a:pPr marL="342900" indent="-342900">
              <a:buFont typeface="Arial"/>
              <a:buChar char="•"/>
            </a:pPr>
            <a:r>
              <a:rPr lang="en-US" sz="2200" dirty="0"/>
              <a:t>In May 2015, Uber was valued at about 41 billion U.S. dollars by venture-capital firms</a:t>
            </a:r>
          </a:p>
          <a:p>
            <a:pPr marL="342900" indent="-342900">
              <a:buFont typeface="Arial"/>
              <a:buChar char="•"/>
            </a:pPr>
            <a:r>
              <a:rPr lang="en-US" sz="2200" dirty="0"/>
              <a:t>Uber engages in </a:t>
            </a:r>
            <a:r>
              <a:rPr lang="en-US" sz="2200" b="1" dirty="0"/>
              <a:t>surge pricing </a:t>
            </a:r>
            <a:r>
              <a:rPr lang="en-US" sz="2200" dirty="0"/>
              <a:t>– also known as </a:t>
            </a:r>
            <a:r>
              <a:rPr lang="en-US" sz="2200" b="1" dirty="0"/>
              <a:t>dynamic pricing</a:t>
            </a:r>
          </a:p>
          <a:p>
            <a:pPr marL="342900" indent="-342900">
              <a:buFont typeface="Arial"/>
              <a:buChar char="•"/>
            </a:pPr>
            <a:r>
              <a:rPr lang="en-US" sz="2200" dirty="0"/>
              <a:t>When market demand out-strips available supply e.g. at peak times, then Uber raises the average fare on their app</a:t>
            </a:r>
          </a:p>
          <a:p>
            <a:pPr marL="342900" indent="-342900">
              <a:buFont typeface="Arial"/>
              <a:buChar char="•"/>
            </a:pPr>
            <a:r>
              <a:rPr lang="en-US" sz="2200" dirty="0"/>
              <a:t>The aim is to encourage more drivers to take to the roads to expand supply</a:t>
            </a:r>
          </a:p>
          <a:p>
            <a:pPr marL="342900" indent="-342900">
              <a:buFont typeface="Arial"/>
              <a:buChar char="•"/>
            </a:pPr>
            <a:r>
              <a:rPr lang="en-US" sz="2200" dirty="0"/>
              <a:t>The business is taking advantage of low price elasticity of demand at busy times</a:t>
            </a:r>
          </a:p>
          <a:p>
            <a:pPr marL="342900" indent="-342900">
              <a:buFont typeface="Arial"/>
              <a:buChar char="•"/>
            </a:pPr>
            <a:r>
              <a:rPr lang="en-US" sz="2200" dirty="0"/>
              <a:t>Some economists have criticised this policy especially during emergencies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710289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/>
          <p:cNvSpPr/>
          <p:nvPr/>
        </p:nvSpPr>
        <p:spPr>
          <a:xfrm>
            <a:off x="251520" y="44624"/>
            <a:ext cx="8640960" cy="79208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900" b="1" dirty="0">
                <a:solidFill>
                  <a:schemeClr val="tx1"/>
                </a:solidFill>
              </a:rPr>
              <a:t>Critical Awareness: Limitations of Elasticities</a:t>
            </a:r>
          </a:p>
        </p:txBody>
      </p:sp>
      <p:graphicFrame>
        <p:nvGraphicFramePr>
          <p:cNvPr id="4" name="Diagram 3"/>
          <p:cNvGraphicFramePr/>
          <p:nvPr/>
        </p:nvGraphicFramePr>
        <p:xfrm>
          <a:off x="266700" y="1066800"/>
          <a:ext cx="8625780" cy="5458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1415371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7367BC0-D8C6-4969-A70B-696357CA5E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2034" y="476672"/>
            <a:ext cx="8961966" cy="5232945"/>
          </a:xfrm>
          <a:prstGeom prst="rect">
            <a:avLst/>
          </a:prstGeom>
          <a:noFill/>
        </p:spPr>
      </p:pic>
      <p:sp>
        <p:nvSpPr>
          <p:cNvPr id="4" name="Date Placeholder 3" hidden="1">
            <a:extLst>
              <a:ext uri="{FF2B5EF4-FFF2-40B4-BE49-F238E27FC236}">
                <a16:creationId xmlns:a16="http://schemas.microsoft.com/office/drawing/2014/main" id="{D35B62A9-BB2F-4F52-9811-A16278962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2303D31F-598B-47EE-BA37-93F097A3D676}" type="datetime1">
              <a:rPr lang="en-GB" altLang="en-US" smtClean="0"/>
              <a:pPr>
                <a:spcAft>
                  <a:spcPts val="600"/>
                </a:spcAft>
                <a:defRPr/>
              </a:pPr>
              <a:t>22/06/2022</a:t>
            </a:fld>
            <a:endParaRPr lang="en-GB" altLang="en-US"/>
          </a:p>
        </p:txBody>
      </p:sp>
      <p:sp>
        <p:nvSpPr>
          <p:cNvPr id="5" name="Slide Number Placeholder 4" hidden="1">
            <a:extLst>
              <a:ext uri="{FF2B5EF4-FFF2-40B4-BE49-F238E27FC236}">
                <a16:creationId xmlns:a16="http://schemas.microsoft.com/office/drawing/2014/main" id="{1109CBCA-D7CA-4E21-BEE4-493E16239D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721825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C08D1428-9318-6E4A-BBAE-6E94CAF661B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 panose="020B0300000000000000" pitchFamily="34" charset="-128"/>
              </a:rPr>
              <a:t>Price Elasticity of Demand</a:t>
            </a: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32BD6EBB-8E2D-D245-83CD-40183E63D74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81000" y="1447800"/>
            <a:ext cx="4495800" cy="4648200"/>
          </a:xfrm>
        </p:spPr>
        <p:txBody>
          <a:bodyPr/>
          <a:lstStyle/>
          <a:p>
            <a:pPr marL="0" indent="0" eaLnBrk="1" hangingPunct="1">
              <a:buFontTx/>
              <a:buNone/>
              <a:defRPr/>
            </a:pPr>
            <a:r>
              <a:rPr lang="en-US" dirty="0"/>
              <a:t>Short Run vs. Long Run</a:t>
            </a:r>
          </a:p>
          <a:p>
            <a:pPr eaLnBrk="1" hangingPunct="1">
              <a:defRPr/>
            </a:pPr>
            <a:r>
              <a:rPr lang="en-US" sz="2400" dirty="0"/>
              <a:t>A long-run demand curve will generally be more elastic than a short-run curve.</a:t>
            </a:r>
          </a:p>
          <a:p>
            <a:pPr eaLnBrk="1" hangingPunct="1">
              <a:defRPr/>
            </a:pPr>
            <a:r>
              <a:rPr lang="en-US" sz="2400" dirty="0"/>
              <a:t>As the time period lengthens consumers find ways to adjust to the price change, via substitution or shifting consumption.</a:t>
            </a:r>
          </a:p>
        </p:txBody>
      </p:sp>
      <p:pic>
        <p:nvPicPr>
          <p:cNvPr id="26628" name="Picture 4">
            <a:extLst>
              <a:ext uri="{FF2B5EF4-FFF2-40B4-BE49-F238E27FC236}">
                <a16:creationId xmlns:a16="http://schemas.microsoft.com/office/drawing/2014/main" id="{7EFA0FD3-80DB-AD40-B0C9-AA0111E81075}"/>
              </a:ext>
            </a:extLst>
          </p:cNvPr>
          <p:cNvPicPr>
            <a:picLocks noGrp="1" noChangeAspect="1" noChangeArrowheads="1"/>
          </p:cNvPicPr>
          <p:nvPr>
            <p:ph type="clipArt"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6798" b="-16798"/>
          <a:stretch>
            <a:fillRect/>
          </a:stretch>
        </p:blipFill>
        <p:spPr>
          <a:xfrm>
            <a:off x="5105400" y="1600200"/>
            <a:ext cx="4038600" cy="4530725"/>
          </a:xfrm>
        </p:spPr>
      </p:pic>
    </p:spTree>
    <p:extLst>
      <p:ext uri="{BB962C8B-B14F-4D97-AF65-F5344CB8AC3E}">
        <p14:creationId xmlns:p14="http://schemas.microsoft.com/office/powerpoint/2010/main" val="262691450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774DD667-DBED-3F4B-A27A-BCA313FFF8E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>
                <a:solidFill>
                  <a:schemeClr val="tx2">
                    <a:satMod val="200000"/>
                  </a:schemeClr>
                </a:solidFill>
              </a:rPr>
              <a:t>Price Elasticity of Demand</a:t>
            </a:r>
            <a:endParaRPr lang="en-US" dirty="0">
              <a:solidFill>
                <a:schemeClr val="tx2">
                  <a:satMod val="200000"/>
                </a:schemeClr>
              </a:solidFill>
            </a:endParaRPr>
          </a:p>
        </p:txBody>
      </p:sp>
      <p:graphicFrame>
        <p:nvGraphicFramePr>
          <p:cNvPr id="20484" name="Object 4">
            <a:extLst>
              <a:ext uri="{FF2B5EF4-FFF2-40B4-BE49-F238E27FC236}">
                <a16:creationId xmlns:a16="http://schemas.microsoft.com/office/drawing/2014/main" id="{25EE0638-476C-4848-B2F5-7385EBAB187F}"/>
              </a:ext>
            </a:extLst>
          </p:cNvPr>
          <p:cNvGraphicFramePr>
            <a:graphicFrameLocks noGrp="1" noChangeAspect="1"/>
          </p:cNvGraphicFramePr>
          <p:nvPr>
            <p:ph idx="1"/>
          </p:nvPr>
        </p:nvGraphicFramePr>
        <p:xfrm>
          <a:off x="2590800" y="3200400"/>
          <a:ext cx="3581400" cy="10556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2" imgW="32766000" imgH="9652000" progId="Equation.3">
                  <p:embed/>
                </p:oleObj>
              </mc:Choice>
              <mc:Fallback>
                <p:oleObj name="Equation" r:id="rId2" imgW="32766000" imgH="9652000" progId="Equation.3">
                  <p:embed/>
                  <p:pic>
                    <p:nvPicPr>
                      <p:cNvPr id="20484" name="Object 4">
                        <a:extLst>
                          <a:ext uri="{FF2B5EF4-FFF2-40B4-BE49-F238E27FC236}">
                            <a16:creationId xmlns:a16="http://schemas.microsoft.com/office/drawing/2014/main" id="{25EE0638-476C-4848-B2F5-7385EBAB187F}"/>
                          </a:ext>
                        </a:extLst>
                      </p:cNvPr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90800" y="3200400"/>
                        <a:ext cx="3581400" cy="10556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8676" name="Rectangle 3">
            <a:extLst>
              <a:ext uri="{FF2B5EF4-FFF2-40B4-BE49-F238E27FC236}">
                <a16:creationId xmlns:a16="http://schemas.microsoft.com/office/drawing/2014/main" id="{7BA9FB7A-C2AD-0F4D-853D-C4BDBA75DB57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381000" y="1295400"/>
            <a:ext cx="8229600" cy="4530725"/>
          </a:xfrm>
        </p:spPr>
        <p:txBody>
          <a:bodyPr/>
          <a:lstStyle/>
          <a:p>
            <a:pPr eaLnBrk="1" hangingPunct="1"/>
            <a:r>
              <a:rPr lang="en-US" altLang="en-US" sz="2400" b="1">
                <a:ea typeface="ヒラギノ角ゴ Pro W3" panose="020B0300000000000000" pitchFamily="34" charset="-128"/>
              </a:rPr>
              <a:t>Marginal revenue</a:t>
            </a:r>
            <a:r>
              <a:rPr lang="en-US" altLang="en-US" sz="2400">
                <a:ea typeface="ヒラギノ角ゴ Pro W3" panose="020B0300000000000000" pitchFamily="34" charset="-128"/>
              </a:rPr>
              <a:t>: the change in total revenue resulting from changing quantity by one unit</a:t>
            </a:r>
          </a:p>
        </p:txBody>
      </p:sp>
    </p:spTree>
    <p:extLst>
      <p:ext uri="{BB962C8B-B14F-4D97-AF65-F5344CB8AC3E}">
        <p14:creationId xmlns:p14="http://schemas.microsoft.com/office/powerpoint/2010/main" val="3767921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7" dur="5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D2DDEAB9-6EBC-8D40-89B3-40C983FE2AD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 panose="020B0300000000000000" pitchFamily="34" charset="-128"/>
              </a:rPr>
              <a:t>Price Elasticity of Demand</a:t>
            </a: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DC5D8AB1-7AA4-5A41-8281-142A9A58932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81000" y="1447800"/>
            <a:ext cx="4191000" cy="4648200"/>
          </a:xfrm>
        </p:spPr>
        <p:txBody>
          <a:bodyPr/>
          <a:lstStyle/>
          <a:p>
            <a:pPr eaLnBrk="1" hangingPunct="1"/>
            <a:r>
              <a:rPr lang="en-US" altLang="en-US" dirty="0">
                <a:ea typeface="ヒラギノ角ゴ Pro W3" panose="020B0300000000000000" pitchFamily="34" charset="-128"/>
              </a:rPr>
              <a:t>As price decreases</a:t>
            </a:r>
          </a:p>
          <a:p>
            <a:pPr lvl="1" eaLnBrk="1" hangingPunct="1"/>
            <a:r>
              <a:rPr lang="en-US" altLang="en-US" sz="2200" dirty="0">
                <a:ea typeface="ヒラギノ角ゴ Pro W3" panose="020B0300000000000000" pitchFamily="34" charset="-128"/>
              </a:rPr>
              <a:t>revenue rises when demand is elastic</a:t>
            </a:r>
          </a:p>
          <a:p>
            <a:pPr lvl="1" eaLnBrk="1" hangingPunct="1"/>
            <a:r>
              <a:rPr lang="en-US" altLang="en-US" sz="2200" dirty="0">
                <a:ea typeface="ヒラギノ角ゴ Pro W3" panose="020B0300000000000000" pitchFamily="34" charset="-128"/>
              </a:rPr>
              <a:t>revenue falls when it is inelastic</a:t>
            </a:r>
          </a:p>
          <a:p>
            <a:pPr lvl="1" eaLnBrk="1" hangingPunct="1"/>
            <a:r>
              <a:rPr lang="en-US" altLang="en-US" sz="2200" dirty="0">
                <a:ea typeface="ヒラギノ角ゴ Pro W3" panose="020B0300000000000000" pitchFamily="34" charset="-128"/>
              </a:rPr>
              <a:t>revenue reaches its peak if elasticity =1 </a:t>
            </a:r>
          </a:p>
          <a:p>
            <a:pPr lvl="1" eaLnBrk="1" hangingPunct="1"/>
            <a:endParaRPr lang="en-US" altLang="en-US" sz="2200" dirty="0">
              <a:ea typeface="ヒラギノ角ゴ Pro W3" panose="020B0300000000000000" pitchFamily="34" charset="-128"/>
              <a:sym typeface="Wingdings" pitchFamily="2" charset="2"/>
            </a:endParaRPr>
          </a:p>
          <a:p>
            <a:pPr lvl="1" eaLnBrk="1" hangingPunct="1">
              <a:buFontTx/>
              <a:buNone/>
            </a:pPr>
            <a:r>
              <a:rPr lang="en-US" altLang="en-US" sz="2200" dirty="0">
                <a:ea typeface="ヒラギノ角ゴ Pro W3" panose="020B0300000000000000" pitchFamily="34" charset="-128"/>
                <a:sym typeface="Wingdings" pitchFamily="2" charset="2"/>
              </a:rPr>
              <a:t>The lower chart shows the effect of elasticity on total revenue.</a:t>
            </a:r>
            <a:endParaRPr lang="en-US" altLang="en-US" sz="2200" dirty="0">
              <a:ea typeface="ヒラギノ角ゴ Pro W3" panose="020B0300000000000000" pitchFamily="34" charset="-128"/>
            </a:endParaRPr>
          </a:p>
        </p:txBody>
      </p:sp>
      <p:pic>
        <p:nvPicPr>
          <p:cNvPr id="29700" name="Picture 4">
            <a:extLst>
              <a:ext uri="{FF2B5EF4-FFF2-40B4-BE49-F238E27FC236}">
                <a16:creationId xmlns:a16="http://schemas.microsoft.com/office/drawing/2014/main" id="{13D3E12B-111D-504E-A224-F3DBA6E5B4AD}"/>
              </a:ext>
            </a:extLst>
          </p:cNvPr>
          <p:cNvPicPr>
            <a:picLocks noGrp="1" noChangeAspect="1" noChangeArrowheads="1"/>
          </p:cNvPicPr>
          <p:nvPr>
            <p:ph type="clipArt"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6599" b="-16599"/>
          <a:stretch>
            <a:fillRect/>
          </a:stretch>
        </p:blipFill>
        <p:spPr>
          <a:xfrm>
            <a:off x="5181600" y="3048000"/>
            <a:ext cx="3395663" cy="3810000"/>
          </a:xfrm>
        </p:spPr>
      </p:pic>
      <p:pic>
        <p:nvPicPr>
          <p:cNvPr id="29701" name="Picture 5">
            <a:extLst>
              <a:ext uri="{FF2B5EF4-FFF2-40B4-BE49-F238E27FC236}">
                <a16:creationId xmlns:a16="http://schemas.microsoft.com/office/drawing/2014/main" id="{9A5ABC8D-13E1-FC40-B86B-C3690EBB1D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1600" y="1066800"/>
            <a:ext cx="3621088" cy="243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1505999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ECAE156A-0850-6147-8E9D-15B100660BB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 panose="020B0300000000000000" pitchFamily="34" charset="-128"/>
              </a:rPr>
              <a:t>     Price Elasticity of Demand</a:t>
            </a: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106D89B3-7285-144C-8BE0-8919F736DA2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81000" y="1447800"/>
            <a:ext cx="4038600" cy="4648200"/>
          </a:xfrm>
        </p:spPr>
        <p:txBody>
          <a:bodyPr/>
          <a:lstStyle/>
          <a:p>
            <a:pPr eaLnBrk="1" hangingPunct="1"/>
            <a:r>
              <a:rPr lang="en-US" altLang="en-US" sz="2400">
                <a:ea typeface="ヒラギノ角ゴ Pro W3" panose="020B0300000000000000" pitchFamily="34" charset="-128"/>
              </a:rPr>
              <a:t>Marginal revenue curve is twice as steep as the demand curve</a:t>
            </a:r>
          </a:p>
          <a:p>
            <a:pPr eaLnBrk="1" hangingPunct="1">
              <a:buFont typeface="Wingdings" pitchFamily="2" charset="2"/>
              <a:buNone/>
            </a:pPr>
            <a:r>
              <a:rPr lang="en-US" altLang="en-US" sz="2400">
                <a:ea typeface="ヒラギノ角ゴ Pro W3" panose="020B0300000000000000" pitchFamily="34" charset="-128"/>
              </a:rPr>
              <a:t>   </a:t>
            </a:r>
          </a:p>
        </p:txBody>
      </p:sp>
      <p:pic>
        <p:nvPicPr>
          <p:cNvPr id="30724" name="Picture 4">
            <a:extLst>
              <a:ext uri="{FF2B5EF4-FFF2-40B4-BE49-F238E27FC236}">
                <a16:creationId xmlns:a16="http://schemas.microsoft.com/office/drawing/2014/main" id="{D975862F-CB17-D245-AAFD-B20923267929}"/>
              </a:ext>
            </a:extLst>
          </p:cNvPr>
          <p:cNvPicPr>
            <a:picLocks noGrp="1" noChangeAspect="1" noChangeArrowheads="1"/>
          </p:cNvPicPr>
          <p:nvPr>
            <p:ph type="clipArt" sz="half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6064" b="-16064"/>
          <a:stretch>
            <a:fillRect/>
          </a:stretch>
        </p:blipFill>
        <p:spPr>
          <a:xfrm>
            <a:off x="4953000" y="1447800"/>
            <a:ext cx="4038600" cy="4530725"/>
          </a:xfrm>
        </p:spPr>
      </p:pic>
    </p:spTree>
    <p:extLst>
      <p:ext uri="{BB962C8B-B14F-4D97-AF65-F5344CB8AC3E}">
        <p14:creationId xmlns:p14="http://schemas.microsoft.com/office/powerpoint/2010/main" val="333838556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>
            <a:extLst>
              <a:ext uri="{FF2B5EF4-FFF2-40B4-BE49-F238E27FC236}">
                <a16:creationId xmlns:a16="http://schemas.microsoft.com/office/drawing/2014/main" id="{9EDC9B31-A10A-364F-A724-852054261B0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 panose="020B0300000000000000" pitchFamily="34" charset="-128"/>
              </a:rPr>
              <a:t>Price Elasticity of Demand</a:t>
            </a:r>
          </a:p>
        </p:txBody>
      </p:sp>
      <p:sp>
        <p:nvSpPr>
          <p:cNvPr id="31747" name="Rectangle 3">
            <a:extLst>
              <a:ext uri="{FF2B5EF4-FFF2-40B4-BE49-F238E27FC236}">
                <a16:creationId xmlns:a16="http://schemas.microsoft.com/office/drawing/2014/main" id="{1135472D-930F-6A48-8609-45C60B9A219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81000" y="1447800"/>
            <a:ext cx="3810000" cy="4648200"/>
          </a:xfrm>
        </p:spPr>
        <p:txBody>
          <a:bodyPr/>
          <a:lstStyle/>
          <a:p>
            <a:pPr eaLnBrk="1" hangingPunct="1"/>
            <a:r>
              <a:rPr lang="en-US" altLang="en-US" sz="2400">
                <a:ea typeface="ヒラギノ角ゴ Pro W3" panose="020B0300000000000000" pitchFamily="34" charset="-128"/>
              </a:rPr>
              <a:t>At the point where marginal revenue crosses the X-axis, the demand curve is unitary elastic and total revenue reaches a maximum.</a:t>
            </a:r>
          </a:p>
        </p:txBody>
      </p:sp>
      <p:pic>
        <p:nvPicPr>
          <p:cNvPr id="31748" name="Picture 4">
            <a:extLst>
              <a:ext uri="{FF2B5EF4-FFF2-40B4-BE49-F238E27FC236}">
                <a16:creationId xmlns:a16="http://schemas.microsoft.com/office/drawing/2014/main" id="{1C23B89D-B93E-5A4B-90C9-37366F34F827}"/>
              </a:ext>
            </a:extLst>
          </p:cNvPr>
          <p:cNvPicPr>
            <a:picLocks noGrp="1" noChangeAspect="1" noChangeArrowheads="1"/>
          </p:cNvPicPr>
          <p:nvPr>
            <p:ph type="clipArt" sz="half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800600" y="1752600"/>
            <a:ext cx="4343400" cy="4156075"/>
          </a:xfrm>
        </p:spPr>
      </p:pic>
    </p:spTree>
    <p:extLst>
      <p:ext uri="{BB962C8B-B14F-4D97-AF65-F5344CB8AC3E}">
        <p14:creationId xmlns:p14="http://schemas.microsoft.com/office/powerpoint/2010/main" val="313524033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itle 1">
            <a:extLst>
              <a:ext uri="{FF2B5EF4-FFF2-40B4-BE49-F238E27FC236}">
                <a16:creationId xmlns:a16="http://schemas.microsoft.com/office/drawing/2014/main" id="{1794A7EC-C517-554C-BE31-A859A78AFC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 panose="020B0300000000000000" pitchFamily="34" charset="-128"/>
              </a:rPr>
              <a:t>Summary</a:t>
            </a:r>
          </a:p>
        </p:txBody>
      </p:sp>
      <p:sp>
        <p:nvSpPr>
          <p:cNvPr id="45059" name="Content Placeholder 2">
            <a:extLst>
              <a:ext uri="{FF2B5EF4-FFF2-40B4-BE49-F238E27FC236}">
                <a16:creationId xmlns:a16="http://schemas.microsoft.com/office/drawing/2014/main" id="{E0B6868A-4569-194F-824D-24F49BE15E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sz="2000">
                <a:ea typeface="ヒラギノ角ゴ Pro W3" panose="020B0300000000000000" pitchFamily="34" charset="-128"/>
              </a:rPr>
              <a:t>Elasticity is defined as the sensitivity of one variable to another. </a:t>
            </a:r>
          </a:p>
          <a:p>
            <a:pPr eaLnBrk="1" hangingPunct="1"/>
            <a:r>
              <a:rPr lang="en-US" altLang="en-US" sz="2000">
                <a:ea typeface="ヒラギノ角ゴ Pro W3" panose="020B0300000000000000" pitchFamily="34" charset="-128"/>
              </a:rPr>
              <a:t>Price elasticity of demand is the percentage change in the quantity demanded of a product caused by a percentage change in its own price.</a:t>
            </a:r>
          </a:p>
          <a:p>
            <a:pPr eaLnBrk="1" hangingPunct="1"/>
            <a:r>
              <a:rPr lang="en-US" altLang="en-US" sz="2000">
                <a:ea typeface="ヒラギノ角ゴ Pro W3" panose="020B0300000000000000" pitchFamily="34" charset="-128"/>
              </a:rPr>
              <a:t>When demand is elastic, revenue rises as quantity demanded increases; revenue reaches its peak at the point of unitary elasticity and descends as quantity rises on the demand curve’s inelastic sector.</a:t>
            </a:r>
          </a:p>
          <a:p>
            <a:pPr eaLnBrk="1" hangingPunct="1"/>
            <a:r>
              <a:rPr lang="en-US" altLang="en-US" sz="2000">
                <a:ea typeface="ヒラギノ角ゴ Pro W3" panose="020B0300000000000000" pitchFamily="34" charset="-128"/>
              </a:rPr>
              <a:t>Cross-price elasticity, the relationship between the demand for one product and the price of another.</a:t>
            </a:r>
          </a:p>
          <a:p>
            <a:pPr eaLnBrk="1" hangingPunct="1"/>
            <a:r>
              <a:rPr lang="en-US" altLang="en-US" sz="2000">
                <a:ea typeface="ヒラギノ角ゴ Pro W3" panose="020B0300000000000000" pitchFamily="34" charset="-128"/>
              </a:rPr>
              <a:t>Income elasticity, measures the sensitivity of demand for a product to changes in the income of the population.</a:t>
            </a:r>
          </a:p>
        </p:txBody>
      </p:sp>
    </p:spTree>
    <p:extLst>
      <p:ext uri="{BB962C8B-B14F-4D97-AF65-F5344CB8AC3E}">
        <p14:creationId xmlns:p14="http://schemas.microsoft.com/office/powerpoint/2010/main" val="1275700632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</TotalTime>
  <Words>2100</Words>
  <Application>Microsoft Office PowerPoint</Application>
  <PresentationFormat>On-screen Show (4:3)</PresentationFormat>
  <Paragraphs>217</Paragraphs>
  <Slides>24</Slides>
  <Notes>3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1" baseType="lpstr">
      <vt:lpstr>Arial</vt:lpstr>
      <vt:lpstr>Myriad Pro</vt:lpstr>
      <vt:lpstr>SourceSansPro</vt:lpstr>
      <vt:lpstr>Verdana</vt:lpstr>
      <vt:lpstr>Wingdings</vt:lpstr>
      <vt:lpstr>20140311PresentationUWTSDTemplate</vt:lpstr>
      <vt:lpstr>Equation</vt:lpstr>
      <vt:lpstr>LCBB5003</vt:lpstr>
      <vt:lpstr>Learning Objectives</vt:lpstr>
      <vt:lpstr>The Economic Concept of Elasticity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Price Elasticity of Demand</vt:lpstr>
      <vt:lpstr>Price Elasticity of Demand</vt:lpstr>
      <vt:lpstr>Price Elasticity of Demand</vt:lpstr>
      <vt:lpstr>     Price Elasticity of Demand</vt:lpstr>
      <vt:lpstr>Price Elasticity of Demand</vt:lpstr>
      <vt:lpstr>Summary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LCBB5003</dc:title>
  <dc:creator>BMC Training</dc:creator>
  <cp:lastModifiedBy>Timothy Osadiya</cp:lastModifiedBy>
  <cp:revision>9</cp:revision>
  <dcterms:created xsi:type="dcterms:W3CDTF">2020-06-23T16:08:04Z</dcterms:created>
  <dcterms:modified xsi:type="dcterms:W3CDTF">2022-06-22T10:23:05Z</dcterms:modified>
</cp:coreProperties>
</file>