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1" r:id="rId3"/>
    <p:sldId id="259" r:id="rId4"/>
    <p:sldId id="265" r:id="rId5"/>
    <p:sldId id="267" r:id="rId6"/>
    <p:sldId id="268" r:id="rId7"/>
    <p:sldId id="262" r:id="rId8"/>
    <p:sldId id="260" r:id="rId9"/>
    <p:sldId id="258" r:id="rId10"/>
    <p:sldId id="269" r:id="rId11"/>
    <p:sldId id="271" r:id="rId12"/>
    <p:sldId id="263" r:id="rId13"/>
    <p:sldId id="257" r:id="rId14"/>
    <p:sldId id="266"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558EF-2192-4890-9A43-54E92914680F}"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1C6276-5A12-4EEA-BF34-01F84D2B1E01}" type="slidenum">
              <a:rPr lang="en-GB" smtClean="0"/>
              <a:t>‹#›</a:t>
            </a:fld>
            <a:endParaRPr lang="en-GB"/>
          </a:p>
        </p:txBody>
      </p:sp>
    </p:spTree>
    <p:extLst>
      <p:ext uri="{BB962C8B-B14F-4D97-AF65-F5344CB8AC3E}">
        <p14:creationId xmlns:p14="http://schemas.microsoft.com/office/powerpoint/2010/main" val="3498523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1C6276-5A12-4EEA-BF34-01F84D2B1E01}" type="slidenum">
              <a:rPr lang="en-GB" smtClean="0"/>
              <a:t>10</a:t>
            </a:fld>
            <a:endParaRPr lang="en-GB"/>
          </a:p>
        </p:txBody>
      </p:sp>
    </p:spTree>
    <p:extLst>
      <p:ext uri="{BB962C8B-B14F-4D97-AF65-F5344CB8AC3E}">
        <p14:creationId xmlns:p14="http://schemas.microsoft.com/office/powerpoint/2010/main" val="1720569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3816473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094007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3223672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05BA5F-5368-4387-832D-E23F8FFB08F3}"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508277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05BA5F-5368-4387-832D-E23F8FFB08F3}"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523671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651822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229158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205350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05BA5F-5368-4387-832D-E23F8FFB08F3}"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073874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05BA5F-5368-4387-832D-E23F8FFB08F3}"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673036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137781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87371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107758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866502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90699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3786915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3442047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705BA5F-5368-4387-832D-E23F8FFB08F3}" type="datetimeFigureOut">
              <a:rPr lang="en-GB" smtClean="0"/>
              <a:t>24/02/2025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69C3B31-6A8A-4CBA-B7C1-F51C2AA53950}" type="slidenum">
              <a:rPr lang="en-GB" smtClean="0"/>
              <a:t>‹#›</a:t>
            </a:fld>
            <a:endParaRPr lang="en-GB"/>
          </a:p>
        </p:txBody>
      </p:sp>
    </p:spTree>
    <p:extLst>
      <p:ext uri="{BB962C8B-B14F-4D97-AF65-F5344CB8AC3E}">
        <p14:creationId xmlns:p14="http://schemas.microsoft.com/office/powerpoint/2010/main" val="6719812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hyperlink" Target="https://dtorr.in/blog/what-is-leed-certification-for-the-hotel-industry-in-india-to-follow-sustainable-practices" TargetMode="External"/><Relationship Id="rId3" Type="http://schemas.openxmlformats.org/officeDocument/2006/relationships/hyperlink" Target="https://pinnacle-advisory.com/press-room/what-does-leed-certification-mean-to-the-hotel-industry-presented-by-christine-brown/" TargetMode="External"/><Relationship Id="rId7" Type="http://schemas.openxmlformats.org/officeDocument/2006/relationships/hyperlink" Target="https://www.greenpearls.com/newsroom/en/sustainability-in-everyday-hotel-operations-environmental-and-social-responsibility/" TargetMode="External"/><Relationship Id="rId2" Type="http://schemas.openxmlformats.org/officeDocument/2006/relationships/hyperlink" Target="https://www.avl.com/en/avl-atene?utm_source=google&amp;utm_medium=cpc&amp;utm_campaign=it_cross_searchengineadvertisement_avl_atene_10_2024_eu&amp;utm_id" TargetMode="External"/><Relationship Id="rId1" Type="http://schemas.openxmlformats.org/officeDocument/2006/relationships/slideLayout" Target="../slideLayouts/slideLayout2.xml"/><Relationship Id="rId6" Type="http://schemas.openxmlformats.org/officeDocument/2006/relationships/hyperlink" Target="https://www.cvent.com/uk/blog/hospitality/eco-friendly-hotel-ideas" TargetMode="External"/><Relationship Id="rId5" Type="http://schemas.openxmlformats.org/officeDocument/2006/relationships/hyperlink" Target="https://www.deloitte.com/uk/en/Industries/consumer/blogs/sustainability-in-the-hospitality-industry.html" TargetMode="External"/><Relationship Id="rId4" Type="http://schemas.openxmlformats.org/officeDocument/2006/relationships/hyperlink" Target="https://www.linkedin.com/pulse/impacts-demographic-changes-hospitality-industry-i5o0f/" TargetMode="External"/><Relationship Id="rId9" Type="http://schemas.openxmlformats.org/officeDocument/2006/relationships/hyperlink" Target="https://hospitalityinsights.ehl.edu/hotel-sustainability-challenges-and-solution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venturefounders.com/pest-analysis/" TargetMode="External"/><Relationship Id="rId3" Type="http://schemas.openxmlformats.org/officeDocument/2006/relationships/hyperlink" Target="https://hoteltechreport.com/news/hotel-sustainability-statistics" TargetMode="External"/><Relationship Id="rId7" Type="http://schemas.openxmlformats.org/officeDocument/2006/relationships/hyperlink" Target="https://www.grammarly.com/blog/academic-writing/literature-review/" TargetMode="External"/><Relationship Id="rId2" Type="http://schemas.openxmlformats.org/officeDocument/2006/relationships/hyperlink" Target="https://www.glion.edu/magazine/sustainable-hospitality/" TargetMode="External"/><Relationship Id="rId1" Type="http://schemas.openxmlformats.org/officeDocument/2006/relationships/slideLayout" Target="../slideLayouts/slideLayout2.xml"/><Relationship Id="rId6" Type="http://schemas.openxmlformats.org/officeDocument/2006/relationships/hyperlink" Target="https://doi.org/10.1108/IJCHM-11-2014-0572" TargetMode="External"/><Relationship Id="rId5" Type="http://schemas.openxmlformats.org/officeDocument/2006/relationships/hyperlink" Target="https://www.innovationinbusiness.com/four-ways-innovative-technology-can-boost-sustainability-in-the-hospitality-sector/" TargetMode="External"/><Relationship Id="rId4" Type="http://schemas.openxmlformats.org/officeDocument/2006/relationships/hyperlink" Target="https://esg.hilton.com/environment/#:~:text=Hilton%20was%20the%20first%20major,in%20line%20with%20climate%20science" TargetMode="External"/><Relationship Id="rId9" Type="http://schemas.openxmlformats.org/officeDocument/2006/relationships/hyperlink" Target="https://www.linkedin.com/advice/1/what-biggest-sustainability-challenges-facing-hospitality-2it2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edgebrookhall.co.uk/sustainability-in-the-hospitality-industry" TargetMode="External"/><Relationship Id="rId3" Type="http://schemas.openxmlformats.org/officeDocument/2006/relationships/hyperlink" Target="https://business.expertjournals.com/ark:/16759/EJBM_1116popsa183-188.pdf" TargetMode="External"/><Relationship Id="rId7" Type="http://schemas.openxmlformats.org/officeDocument/2006/relationships/hyperlink" Target="https://thamesvalleylandscapes.co.uk/growing-their-own-oakley-court/" TargetMode="External"/><Relationship Id="rId2" Type="http://schemas.openxmlformats.org/officeDocument/2006/relationships/hyperlink" Target="https://www.environmentenergyleader.com/stories/marriott-internationals-vision-for-a-sustainable-future,44880" TargetMode="External"/><Relationship Id="rId1" Type="http://schemas.openxmlformats.org/officeDocument/2006/relationships/slideLayout" Target="../slideLayouts/slideLayout2.xml"/><Relationship Id="rId6" Type="http://schemas.openxmlformats.org/officeDocument/2006/relationships/hyperlink" Target="https://www.netsuite.com/portal/resource/articles/erp/hospitality-industry-trends.shtml" TargetMode="External"/><Relationship Id="rId5" Type="http://schemas.openxmlformats.org/officeDocument/2006/relationships/hyperlink" Target="https://www.linkedin.com/pulse/sustainability-hospitality-why-important-how-industry-s%C3%A1bio-qvnpf/" TargetMode="External"/><Relationship Id="rId4" Type="http://schemas.openxmlformats.org/officeDocument/2006/relationships/hyperlink" Target="https://www.pwc.com/gx/en/news-room/press-releases/2024/pwc-2024-voice-of-consumer-surve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42FFF-E4DF-6F29-EA87-5F54076EAB08}"/>
              </a:ext>
            </a:extLst>
          </p:cNvPr>
          <p:cNvSpPr>
            <a:spLocks noGrp="1"/>
          </p:cNvSpPr>
          <p:nvPr>
            <p:ph type="ctrTitle"/>
          </p:nvPr>
        </p:nvSpPr>
        <p:spPr>
          <a:xfrm>
            <a:off x="1072762" y="235449"/>
            <a:ext cx="8825658" cy="3329581"/>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Sustainability in the hospitality industry</a:t>
            </a:r>
          </a:p>
        </p:txBody>
      </p:sp>
      <p:sp>
        <p:nvSpPr>
          <p:cNvPr id="3" name="Subtitle 2">
            <a:extLst>
              <a:ext uri="{FF2B5EF4-FFF2-40B4-BE49-F238E27FC236}">
                <a16:creationId xmlns:a16="http://schemas.microsoft.com/office/drawing/2014/main" id="{DCF21B6D-FCFA-4727-BB6A-7DA39606E002}"/>
              </a:ext>
            </a:extLst>
          </p:cNvPr>
          <p:cNvSpPr>
            <a:spLocks noGrp="1"/>
          </p:cNvSpPr>
          <p:nvPr>
            <p:ph type="subTitle" idx="1"/>
          </p:nvPr>
        </p:nvSpPr>
        <p:spPr>
          <a:xfrm>
            <a:off x="949472" y="3945173"/>
            <a:ext cx="8825658" cy="2404256"/>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Name: </a:t>
            </a:r>
            <a:r>
              <a:rPr lang="en-GB" dirty="0" err="1">
                <a:latin typeface="Calibri" panose="020F0502020204030204" pitchFamily="34" charset="0"/>
                <a:ea typeface="Calibri" panose="020F0502020204030204" pitchFamily="34" charset="0"/>
                <a:cs typeface="Calibri" panose="020F0502020204030204" pitchFamily="34" charset="0"/>
              </a:rPr>
              <a:t>syeda</a:t>
            </a:r>
            <a:r>
              <a:rPr lang="en-GB" dirty="0">
                <a:latin typeface="Calibri" panose="020F0502020204030204" pitchFamily="34" charset="0"/>
                <a:ea typeface="Calibri" panose="020F0502020204030204" pitchFamily="34" charset="0"/>
                <a:cs typeface="Calibri" panose="020F0502020204030204" pitchFamily="34" charset="0"/>
              </a:rPr>
              <a:t> rabna begum</a:t>
            </a:r>
          </a:p>
          <a:p>
            <a:r>
              <a:rPr lang="en-GB" dirty="0">
                <a:latin typeface="Calibri" panose="020F0502020204030204" pitchFamily="34" charset="0"/>
                <a:ea typeface="Calibri" panose="020F0502020204030204" pitchFamily="34" charset="0"/>
                <a:cs typeface="Calibri" panose="020F0502020204030204" pitchFamily="34" charset="0"/>
              </a:rPr>
              <a:t>Student number: 2131253</a:t>
            </a:r>
          </a:p>
          <a:p>
            <a:r>
              <a:rPr lang="en-GB" dirty="0">
                <a:latin typeface="Calibri" panose="020F0502020204030204" pitchFamily="34" charset="0"/>
                <a:ea typeface="Calibri" panose="020F0502020204030204" pitchFamily="34" charset="0"/>
                <a:cs typeface="Calibri" panose="020F0502020204030204" pitchFamily="34" charset="0"/>
              </a:rPr>
              <a:t>Module: BMIH6001</a:t>
            </a:r>
          </a:p>
          <a:p>
            <a:r>
              <a:rPr lang="en-GB" dirty="0">
                <a:latin typeface="Calibri" panose="020F0502020204030204" pitchFamily="34" charset="0"/>
                <a:ea typeface="Calibri" panose="020F0502020204030204" pitchFamily="34" charset="0"/>
                <a:cs typeface="Calibri" panose="020F0502020204030204" pitchFamily="34" charset="0"/>
              </a:rPr>
              <a:t>Contemporary themes in the hospitality sector</a:t>
            </a:r>
          </a:p>
          <a:p>
            <a:r>
              <a:rPr lang="en-GB" dirty="0">
                <a:latin typeface="Calibri" panose="020F0502020204030204" pitchFamily="34" charset="0"/>
                <a:ea typeface="Calibri" panose="020F0502020204030204" pitchFamily="34" charset="0"/>
                <a:cs typeface="Calibri" panose="020F0502020204030204" pitchFamily="34" charset="0"/>
              </a:rPr>
              <a:t>Lecturer: ben chong</a:t>
            </a:r>
          </a:p>
          <a:p>
            <a:endParaRPr lang="en-GB" dirty="0"/>
          </a:p>
        </p:txBody>
      </p:sp>
    </p:spTree>
    <p:extLst>
      <p:ext uri="{BB962C8B-B14F-4D97-AF65-F5344CB8AC3E}">
        <p14:creationId xmlns:p14="http://schemas.microsoft.com/office/powerpoint/2010/main" val="365021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40D47-C33D-27F9-48F6-4CECAAC9E229}"/>
              </a:ext>
            </a:extLst>
          </p:cNvPr>
          <p:cNvSpPr>
            <a:spLocks noGrp="1"/>
          </p:cNvSpPr>
          <p:nvPr>
            <p:ph type="title"/>
          </p:nvPr>
        </p:nvSpPr>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9EC17236-6D95-D25E-84E8-30F621116127}"/>
              </a:ext>
            </a:extLst>
          </p:cNvPr>
          <p:cNvSpPr>
            <a:spLocks noGrp="1"/>
          </p:cNvSpPr>
          <p:nvPr>
            <p:ph sz="half" idx="1"/>
          </p:nvPr>
        </p:nvSpPr>
        <p:spPr>
          <a:xfrm>
            <a:off x="487442" y="1463413"/>
            <a:ext cx="11217115" cy="4941869"/>
          </a:xfrm>
        </p:spPr>
        <p:txBody>
          <a:bodyPr>
            <a:noAutofit/>
          </a:bodyPr>
          <a:lstStyle/>
          <a:p>
            <a:pPr marL="0" indent="0" algn="just">
              <a:lnSpc>
                <a:spcPct val="150000"/>
              </a:lnSpc>
              <a:buNone/>
            </a:pPr>
            <a:r>
              <a:rPr lang="en-GB" sz="2400" dirty="0">
                <a:latin typeface="Arial" panose="020B0604020202020204" pitchFamily="34" charset="0"/>
                <a:cs typeface="Arial" panose="020B0604020202020204" pitchFamily="34" charset="0"/>
              </a:rPr>
              <a:t>Contemporary themes in the hospitality sector is emerging trends in the markets and industries. These are things like Technology, AI, Sustainability and eco-friendly practices (Schwarz 2025).</a:t>
            </a:r>
          </a:p>
          <a:p>
            <a:pPr marL="0" indent="0" algn="just">
              <a:buNone/>
            </a:pPr>
            <a:r>
              <a:rPr lang="en-GB" sz="2400" dirty="0">
                <a:latin typeface="Arial" panose="020B0604020202020204" pitchFamily="34" charset="0"/>
                <a:cs typeface="Arial" panose="020B0604020202020204" pitchFamily="34" charset="0"/>
              </a:rPr>
              <a:t>Sustainability is a way in which resources can be used to preserve maximum life that continues into renewable energy (Greenpeace, 2025).</a:t>
            </a:r>
          </a:p>
          <a:p>
            <a:pPr marL="0" indent="0" algn="just">
              <a:lnSpc>
                <a:spcPct val="150000"/>
              </a:lnSpc>
              <a:buNone/>
            </a:pPr>
            <a:r>
              <a:rPr lang="en-GB" sz="2400" dirty="0">
                <a:latin typeface="Arial" panose="020B0604020202020204" pitchFamily="34" charset="0"/>
                <a:cs typeface="Arial" panose="020B0604020202020204" pitchFamily="34" charset="0"/>
              </a:rPr>
              <a:t>Over the years businesses are facing growing pressures to become more eco-friendly and improve on their sustainable practices. Sustainability promotes an opportunity for businesses to grow their reputation and enabling them to attract more customers (</a:t>
            </a:r>
            <a:r>
              <a:rPr lang="en-GB" sz="2400" dirty="0" err="1">
                <a:latin typeface="Arial" panose="020B0604020202020204" pitchFamily="34" charset="0"/>
                <a:cs typeface="Arial" panose="020B0604020202020204" pitchFamily="34" charset="0"/>
              </a:rPr>
              <a:t>Chemmanur</a:t>
            </a:r>
            <a:r>
              <a:rPr lang="en-GB" sz="2400" dirty="0">
                <a:latin typeface="Arial" panose="020B0604020202020204" pitchFamily="34" charset="0"/>
                <a:cs typeface="Arial" panose="020B0604020202020204" pitchFamily="34" charset="0"/>
              </a:rPr>
              <a:t> and Fenech 2024).</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385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BFCE0-E7A6-0EC5-F7D1-C1EAB1ADDEED}"/>
              </a:ext>
            </a:extLst>
          </p:cNvPr>
          <p:cNvSpPr>
            <a:spLocks noGrp="1"/>
          </p:cNvSpPr>
          <p:nvPr>
            <p:ph type="title"/>
          </p:nvPr>
        </p:nvSpPr>
        <p:spPr>
          <a:xfrm>
            <a:off x="1393638" y="15890"/>
            <a:ext cx="9404723" cy="1400530"/>
          </a:xfrm>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Literature</a:t>
            </a:r>
            <a:r>
              <a:rPr lang="en-GB" sz="4800" dirty="0">
                <a:latin typeface="Calibri" panose="020F0502020204030204" pitchFamily="34" charset="0"/>
                <a:ea typeface="Calibri" panose="020F0502020204030204" pitchFamily="34" charset="0"/>
                <a:cs typeface="Calibri" panose="020F0502020204030204" pitchFamily="34" charset="0"/>
              </a:rPr>
              <a:t> Review</a:t>
            </a:r>
          </a:p>
        </p:txBody>
      </p:sp>
      <p:sp>
        <p:nvSpPr>
          <p:cNvPr id="3" name="Content Placeholder 2">
            <a:extLst>
              <a:ext uri="{FF2B5EF4-FFF2-40B4-BE49-F238E27FC236}">
                <a16:creationId xmlns:a16="http://schemas.microsoft.com/office/drawing/2014/main" id="{CCD7B96D-4EFC-C348-E722-F7C3FAFD76F1}"/>
              </a:ext>
            </a:extLst>
          </p:cNvPr>
          <p:cNvSpPr>
            <a:spLocks noGrp="1"/>
          </p:cNvSpPr>
          <p:nvPr>
            <p:ph sz="half" idx="1"/>
          </p:nvPr>
        </p:nvSpPr>
        <p:spPr>
          <a:xfrm>
            <a:off x="86650" y="839444"/>
            <a:ext cx="7777538" cy="6141845"/>
          </a:xfrm>
        </p:spPr>
        <p:txBody>
          <a:bodyPr>
            <a:normAutofit fontScale="92500"/>
          </a:bodyPr>
          <a:lstStyle/>
          <a:p>
            <a:pPr marL="0" indent="0" algn="just">
              <a:lnSpc>
                <a:spcPct val="150000"/>
              </a:lnSpc>
              <a:buNone/>
            </a:pPr>
            <a:r>
              <a:rPr lang="en-GB" sz="2600" dirty="0">
                <a:latin typeface="Arial" panose="020B0604020202020204" pitchFamily="34" charset="0"/>
                <a:cs typeface="Arial" panose="020B0604020202020204" pitchFamily="34" charset="0"/>
              </a:rPr>
              <a:t>The hospitality sector is one sector that is deemed to be the most harmful to the environment (P</a:t>
            </a:r>
            <a:r>
              <a:rPr lang="en-GB" sz="2600">
                <a:latin typeface="Arial" panose="020B0604020202020204" pitchFamily="34" charset="0"/>
                <a:cs typeface="Arial" panose="020B0604020202020204" pitchFamily="34" charset="0"/>
              </a:rPr>
              <a:t>opsa</a:t>
            </a:r>
            <a:r>
              <a:rPr lang="en-GB" sz="2600" dirty="0">
                <a:latin typeface="Arial" panose="020B0604020202020204" pitchFamily="34" charset="0"/>
                <a:cs typeface="Arial" panose="020B0604020202020204" pitchFamily="34" charset="0"/>
              </a:rPr>
              <a:t>, 2023).</a:t>
            </a:r>
          </a:p>
          <a:p>
            <a:pPr marL="0" indent="0" algn="just">
              <a:lnSpc>
                <a:spcPct val="150000"/>
              </a:lnSpc>
              <a:buNone/>
            </a:pPr>
            <a:r>
              <a:rPr lang="en-GB" sz="2600" dirty="0">
                <a:latin typeface="Arial" panose="020B0604020202020204" pitchFamily="34" charset="0"/>
                <a:cs typeface="Arial" panose="020B0604020202020204" pitchFamily="34" charset="0"/>
              </a:rPr>
              <a:t>The hospitality sector has a high amount of food wastage and water consumption.</a:t>
            </a:r>
          </a:p>
          <a:p>
            <a:pPr marL="0" indent="0" algn="just">
              <a:lnSpc>
                <a:spcPct val="150000"/>
              </a:lnSpc>
              <a:buNone/>
            </a:pPr>
            <a:r>
              <a:rPr lang="en-GB" sz="2600" dirty="0">
                <a:latin typeface="Arial" panose="020B0604020202020204" pitchFamily="34" charset="0"/>
                <a:cs typeface="Arial" panose="020B0604020202020204" pitchFamily="34" charset="0"/>
              </a:rPr>
              <a:t>The Cambridge institute for sustainability leadership said 5% of the greenhouse gas emissions is contributed by tourism and by 2035 this figure is expected to rise by 130% (Hospitality uncovered, 2023).</a:t>
            </a:r>
          </a:p>
          <a:p>
            <a:pPr marL="0" indent="0" algn="just">
              <a:lnSpc>
                <a:spcPct val="150000"/>
              </a:lnSpc>
              <a:buNone/>
            </a:pPr>
            <a:r>
              <a:rPr lang="en-GB" sz="2600" dirty="0">
                <a:latin typeface="Arial" panose="020B0604020202020204" pitchFamily="34" charset="0"/>
                <a:cs typeface="Arial" panose="020B0604020202020204" pitchFamily="34" charset="0"/>
              </a:rPr>
              <a:t>Sustainability in the industry is extremely important due to the strong consumer trends and eco-friendly choices. </a:t>
            </a:r>
          </a:p>
          <a:p>
            <a:pPr marL="0" indent="0">
              <a:buNone/>
            </a:pPr>
            <a:endParaRPr lang="en-GB" sz="24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56033306-61C8-2D52-383E-6ADF214FE795}"/>
              </a:ext>
            </a:extLst>
          </p:cNvPr>
          <p:cNvPicPr>
            <a:picLocks noGrp="1" noChangeAspect="1"/>
          </p:cNvPicPr>
          <p:nvPr>
            <p:ph sz="half" idx="2"/>
          </p:nvPr>
        </p:nvPicPr>
        <p:blipFill>
          <a:blip r:embed="rId2"/>
          <a:stretch>
            <a:fillRect/>
          </a:stretch>
        </p:blipFill>
        <p:spPr>
          <a:xfrm>
            <a:off x="7777537" y="2025245"/>
            <a:ext cx="4327813" cy="2556537"/>
          </a:xfrm>
          <a:prstGeom prst="rect">
            <a:avLst/>
          </a:prstGeom>
        </p:spPr>
      </p:pic>
      <p:sp>
        <p:nvSpPr>
          <p:cNvPr id="4" name="TextBox 3">
            <a:extLst>
              <a:ext uri="{FF2B5EF4-FFF2-40B4-BE49-F238E27FC236}">
                <a16:creationId xmlns:a16="http://schemas.microsoft.com/office/drawing/2014/main" id="{3C395038-3760-44F3-E664-269260743311}"/>
              </a:ext>
            </a:extLst>
          </p:cNvPr>
          <p:cNvSpPr txBox="1"/>
          <p:nvPr/>
        </p:nvSpPr>
        <p:spPr>
          <a:xfrm>
            <a:off x="8832350" y="4581782"/>
            <a:ext cx="3359650" cy="369332"/>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Kramer</a:t>
            </a:r>
            <a:r>
              <a:rPr lang="en-GB" dirty="0"/>
              <a:t>, 2022).</a:t>
            </a:r>
          </a:p>
        </p:txBody>
      </p:sp>
    </p:spTree>
    <p:extLst>
      <p:ext uri="{BB962C8B-B14F-4D97-AF65-F5344CB8AC3E}">
        <p14:creationId xmlns:p14="http://schemas.microsoft.com/office/powerpoint/2010/main" val="282649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F3C204-FF41-E60E-F073-E4DBD90B0F90}"/>
              </a:ext>
            </a:extLst>
          </p:cNvPr>
          <p:cNvSpPr>
            <a:spLocks noGrp="1"/>
          </p:cNvSpPr>
          <p:nvPr>
            <p:ph sz="half" idx="1"/>
          </p:nvPr>
        </p:nvSpPr>
        <p:spPr>
          <a:xfrm>
            <a:off x="205483" y="0"/>
            <a:ext cx="7921375" cy="6508679"/>
          </a:xfrm>
        </p:spPr>
        <p:txBody>
          <a:bodyPr>
            <a:noAutofit/>
          </a:bodyPr>
          <a:lstStyle/>
          <a:p>
            <a:pPr marL="0" indent="0" algn="just">
              <a:lnSpc>
                <a:spcPct val="150000"/>
              </a:lnSpc>
              <a:buNone/>
            </a:pPr>
            <a:r>
              <a:rPr lang="en-GB" sz="2400" dirty="0">
                <a:latin typeface="Arial" panose="020B0604020202020204" pitchFamily="34" charset="0"/>
                <a:cs typeface="Arial" panose="020B0604020202020204" pitchFamily="34" charset="0"/>
              </a:rPr>
              <a:t> </a:t>
            </a:r>
          </a:p>
          <a:p>
            <a:pPr marL="0" indent="0" algn="just">
              <a:lnSpc>
                <a:spcPct val="150000"/>
              </a:lnSpc>
              <a:buNone/>
            </a:pPr>
            <a:r>
              <a:rPr lang="en-GB" sz="2400" dirty="0">
                <a:latin typeface="Arial" panose="020B0604020202020204" pitchFamily="34" charset="0"/>
                <a:cs typeface="Arial" panose="020B0604020202020204" pitchFamily="34" charset="0"/>
              </a:rPr>
              <a:t>It is crucial for the hotel sector to embrace sustainability because this enables them to develop a strong brand image and improve customer satisfaction, it is cost effective, and by embracing sustainability it will help the environment and attract more customers (Venues collection, 2025).</a:t>
            </a:r>
          </a:p>
          <a:p>
            <a:pPr marL="0" indent="0" algn="just">
              <a:lnSpc>
                <a:spcPct val="150000"/>
              </a:lnSpc>
              <a:buNone/>
            </a:pPr>
            <a:r>
              <a:rPr lang="en-GB" sz="2400" dirty="0">
                <a:latin typeface="Arial" panose="020B0604020202020204" pitchFamily="34" charset="0"/>
                <a:cs typeface="Arial" panose="020B0604020202020204" pitchFamily="34" charset="0"/>
              </a:rPr>
              <a:t>Maintaining a good knowledge around global, climate change, water pollution, deforestation, global poverty and the loss of biodiversity is crucial for everyone involved in the hospitality industry (Jones, Hillier, and Comfort, 2016).</a:t>
            </a:r>
          </a:p>
        </p:txBody>
      </p:sp>
      <p:pic>
        <p:nvPicPr>
          <p:cNvPr id="5" name="Content Placeholder 4">
            <a:extLst>
              <a:ext uri="{FF2B5EF4-FFF2-40B4-BE49-F238E27FC236}">
                <a16:creationId xmlns:a16="http://schemas.microsoft.com/office/drawing/2014/main" id="{96962CBF-B5C5-A449-709D-4EA99AC2A796}"/>
              </a:ext>
            </a:extLst>
          </p:cNvPr>
          <p:cNvPicPr>
            <a:picLocks noGrp="1" noChangeAspect="1"/>
          </p:cNvPicPr>
          <p:nvPr>
            <p:ph sz="half" idx="2"/>
          </p:nvPr>
        </p:nvPicPr>
        <p:blipFill>
          <a:blip r:embed="rId2"/>
          <a:stretch>
            <a:fillRect/>
          </a:stretch>
        </p:blipFill>
        <p:spPr>
          <a:xfrm>
            <a:off x="8309456" y="1787165"/>
            <a:ext cx="3773524" cy="2732927"/>
          </a:xfrm>
          <a:prstGeom prst="rect">
            <a:avLst/>
          </a:prstGeom>
        </p:spPr>
      </p:pic>
      <p:sp>
        <p:nvSpPr>
          <p:cNvPr id="6" name="TextBox 5">
            <a:extLst>
              <a:ext uri="{FF2B5EF4-FFF2-40B4-BE49-F238E27FC236}">
                <a16:creationId xmlns:a16="http://schemas.microsoft.com/office/drawing/2014/main" id="{B9054F29-A4A6-EA10-7751-3A4C7B11A87C}"/>
              </a:ext>
            </a:extLst>
          </p:cNvPr>
          <p:cNvSpPr txBox="1"/>
          <p:nvPr/>
        </p:nvSpPr>
        <p:spPr>
          <a:xfrm>
            <a:off x="9691238" y="4520092"/>
            <a:ext cx="294868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(Sabio, 2024).</a:t>
            </a:r>
          </a:p>
        </p:txBody>
      </p:sp>
    </p:spTree>
    <p:extLst>
      <p:ext uri="{BB962C8B-B14F-4D97-AF65-F5344CB8AC3E}">
        <p14:creationId xmlns:p14="http://schemas.microsoft.com/office/powerpoint/2010/main" val="1435491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76C1B-7108-E4FE-688F-3EF78F0B22C7}"/>
              </a:ext>
            </a:extLst>
          </p:cNvPr>
          <p:cNvSpPr>
            <a:spLocks noGrp="1"/>
          </p:cNvSpPr>
          <p:nvPr>
            <p:ph sz="half" idx="1"/>
          </p:nvPr>
        </p:nvSpPr>
        <p:spPr>
          <a:xfrm>
            <a:off x="238517" y="182366"/>
            <a:ext cx="11714965" cy="6493268"/>
          </a:xfrm>
        </p:spPr>
        <p:txBody>
          <a:bodyPr>
            <a:normAutofit lnSpcReduction="10000"/>
          </a:bodyPr>
          <a:lstStyle/>
          <a:p>
            <a:pPr marL="0" indent="0" algn="just">
              <a:lnSpc>
                <a:spcPct val="150000"/>
              </a:lnSpc>
              <a:buNone/>
            </a:pPr>
            <a:r>
              <a:rPr lang="en-GB" sz="2400" dirty="0">
                <a:latin typeface="Arial" panose="020B0604020202020204" pitchFamily="34" charset="0"/>
                <a:cs typeface="Arial" panose="020B0604020202020204" pitchFamily="34" charset="0"/>
              </a:rPr>
              <a:t>A survey conducted in 2021, the sustainability and conservation data reported that 81% travellers before booking and accommodation are more likely to choose a more sustainable option and in 2018 a survey conducted by Hilton found that a third of the guests researched hotels with social and environmental practices and 44% of the guests were under 25 years old (Hollander, 2024).</a:t>
            </a:r>
          </a:p>
          <a:p>
            <a:pPr marL="0" indent="0" algn="just">
              <a:lnSpc>
                <a:spcPct val="150000"/>
              </a:lnSpc>
              <a:buNone/>
            </a:pPr>
            <a:r>
              <a:rPr lang="en-GB" sz="2400" dirty="0">
                <a:latin typeface="Arial" panose="020B0604020202020204" pitchFamily="34" charset="0"/>
                <a:cs typeface="Arial" panose="020B0604020202020204" pitchFamily="34" charset="0"/>
              </a:rPr>
              <a:t>It can be challenging for hoteliers to implement sustainable practices due to the internal and external barriers. Internal barriers: seasonality, cost of training, price increases. External barriers: fluctuation in occupation, regulatory, and suppliers (EHL, Insights, 2024).</a:t>
            </a:r>
          </a:p>
          <a:p>
            <a:pPr marL="0" indent="0" algn="just">
              <a:lnSpc>
                <a:spcPct val="150000"/>
              </a:lnSpc>
              <a:buNone/>
            </a:pPr>
            <a:r>
              <a:rPr lang="en-GB" sz="2400" dirty="0">
                <a:latin typeface="Arial" panose="020B0604020202020204" pitchFamily="34" charset="0"/>
                <a:cs typeface="Arial" panose="020B0604020202020204" pitchFamily="34" charset="0"/>
              </a:rPr>
              <a:t>The biggest challenges the industry is facing is their energy consumption, water consumption and waste generation. The industry contributes to climate change from the combustion of carbon emissions through fossil fuels for energy (LinkedIn, 2025).</a:t>
            </a:r>
          </a:p>
        </p:txBody>
      </p:sp>
    </p:spTree>
    <p:extLst>
      <p:ext uri="{BB962C8B-B14F-4D97-AF65-F5344CB8AC3E}">
        <p14:creationId xmlns:p14="http://schemas.microsoft.com/office/powerpoint/2010/main" val="664559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1E6161-1C5D-0715-C569-E669F7A2E0E2}"/>
              </a:ext>
            </a:extLst>
          </p:cNvPr>
          <p:cNvSpPr>
            <a:spLocks noGrp="1"/>
          </p:cNvSpPr>
          <p:nvPr>
            <p:ph sz="half" idx="1"/>
          </p:nvPr>
        </p:nvSpPr>
        <p:spPr>
          <a:xfrm>
            <a:off x="0" y="77663"/>
            <a:ext cx="10387173" cy="6780337"/>
          </a:xfrm>
        </p:spPr>
        <p:txBody>
          <a:bodyPr>
            <a:normAutofit lnSpcReduction="10000"/>
          </a:bodyPr>
          <a:lstStyle/>
          <a:p>
            <a:pPr marL="0" indent="0" algn="just">
              <a:lnSpc>
                <a:spcPct val="160000"/>
              </a:lnSpc>
              <a:buNone/>
            </a:pPr>
            <a:r>
              <a:rPr lang="en-GB" sz="2400" dirty="0">
                <a:latin typeface="Arial" panose="020B0604020202020204" pitchFamily="34" charset="0"/>
                <a:cs typeface="Arial" panose="020B0604020202020204" pitchFamily="34" charset="0"/>
              </a:rPr>
              <a:t>There are many ways businesses can take a more sustainable approach. Hotels are going green with the LEED certification. The LEED is the Leadership In Energy and Environmental Design. This determines if a hotel is environmentally friendly by considering the environmental and human health issues. There are six requirements in the green categories: </a:t>
            </a:r>
          </a:p>
          <a:p>
            <a:pPr algn="just">
              <a:lnSpc>
                <a:spcPct val="160000"/>
              </a:lnSpc>
            </a:pPr>
            <a:r>
              <a:rPr lang="en-GB" sz="2400" dirty="0">
                <a:latin typeface="Arial" panose="020B0604020202020204" pitchFamily="34" charset="0"/>
                <a:cs typeface="Arial" panose="020B0604020202020204" pitchFamily="34" charset="0"/>
              </a:rPr>
              <a:t>Sustainable sites</a:t>
            </a:r>
          </a:p>
          <a:p>
            <a:pPr algn="just">
              <a:lnSpc>
                <a:spcPct val="150000"/>
              </a:lnSpc>
            </a:pPr>
            <a:r>
              <a:rPr lang="en-GB" sz="2400" dirty="0">
                <a:latin typeface="Arial" panose="020B0604020202020204" pitchFamily="34" charset="0"/>
                <a:cs typeface="Arial" panose="020B0604020202020204" pitchFamily="34" charset="0"/>
              </a:rPr>
              <a:t>Indoor environmental quality</a:t>
            </a:r>
          </a:p>
          <a:p>
            <a:pPr algn="just">
              <a:lnSpc>
                <a:spcPct val="150000"/>
              </a:lnSpc>
            </a:pPr>
            <a:r>
              <a:rPr lang="en-GB" sz="2400" dirty="0">
                <a:latin typeface="Arial" panose="020B0604020202020204" pitchFamily="34" charset="0"/>
                <a:cs typeface="Arial" panose="020B0604020202020204" pitchFamily="34" charset="0"/>
              </a:rPr>
              <a:t>Energy and atmosphere</a:t>
            </a:r>
          </a:p>
          <a:p>
            <a:pPr algn="just">
              <a:lnSpc>
                <a:spcPct val="150000"/>
              </a:lnSpc>
            </a:pPr>
            <a:r>
              <a:rPr lang="en-GB" sz="2400" dirty="0">
                <a:latin typeface="Arial" panose="020B0604020202020204" pitchFamily="34" charset="0"/>
                <a:cs typeface="Arial" panose="020B0604020202020204" pitchFamily="34" charset="0"/>
              </a:rPr>
              <a:t>Material and resources</a:t>
            </a:r>
          </a:p>
          <a:p>
            <a:pPr algn="just">
              <a:lnSpc>
                <a:spcPct val="150000"/>
              </a:lnSpc>
            </a:pPr>
            <a:r>
              <a:rPr lang="en-GB" sz="2400" dirty="0">
                <a:latin typeface="Arial" panose="020B0604020202020204" pitchFamily="34" charset="0"/>
                <a:cs typeface="Arial" panose="020B0604020202020204" pitchFamily="34" charset="0"/>
              </a:rPr>
              <a:t>Water efficiency</a:t>
            </a:r>
          </a:p>
          <a:p>
            <a:pPr algn="just">
              <a:lnSpc>
                <a:spcPct val="150000"/>
              </a:lnSpc>
            </a:pPr>
            <a:r>
              <a:rPr lang="en-GB" sz="2400" dirty="0">
                <a:latin typeface="Arial" panose="020B0604020202020204" pitchFamily="34" charset="0"/>
                <a:cs typeface="Arial" panose="020B0604020202020204" pitchFamily="34" charset="0"/>
              </a:rPr>
              <a:t>Innovation in design (Brown, 2025).</a:t>
            </a:r>
          </a:p>
        </p:txBody>
      </p:sp>
      <p:pic>
        <p:nvPicPr>
          <p:cNvPr id="5" name="Content Placeholder 4">
            <a:extLst>
              <a:ext uri="{FF2B5EF4-FFF2-40B4-BE49-F238E27FC236}">
                <a16:creationId xmlns:a16="http://schemas.microsoft.com/office/drawing/2014/main" id="{DB859A8E-652D-132A-0C3D-AB809B16B7A4}"/>
              </a:ext>
            </a:extLst>
          </p:cNvPr>
          <p:cNvPicPr>
            <a:picLocks noGrp="1" noChangeAspect="1"/>
          </p:cNvPicPr>
          <p:nvPr>
            <p:ph sz="half" idx="2"/>
          </p:nvPr>
        </p:nvPicPr>
        <p:blipFill>
          <a:blip r:embed="rId2"/>
          <a:stretch>
            <a:fillRect/>
          </a:stretch>
        </p:blipFill>
        <p:spPr>
          <a:xfrm>
            <a:off x="6954614" y="2810244"/>
            <a:ext cx="5149780" cy="4008924"/>
          </a:xfrm>
          <a:prstGeom prst="rect">
            <a:avLst/>
          </a:prstGeom>
        </p:spPr>
      </p:pic>
      <p:sp>
        <p:nvSpPr>
          <p:cNvPr id="6" name="TextBox 5">
            <a:extLst>
              <a:ext uri="{FF2B5EF4-FFF2-40B4-BE49-F238E27FC236}">
                <a16:creationId xmlns:a16="http://schemas.microsoft.com/office/drawing/2014/main" id="{2D2D25DC-21E1-C213-8058-09A9A8C06C28}"/>
              </a:ext>
            </a:extLst>
          </p:cNvPr>
          <p:cNvSpPr txBox="1"/>
          <p:nvPr/>
        </p:nvSpPr>
        <p:spPr>
          <a:xfrm>
            <a:off x="9832368" y="2440912"/>
            <a:ext cx="3773489" cy="369332"/>
          </a:xfrm>
          <a:prstGeom prst="rect">
            <a:avLst/>
          </a:prstGeom>
          <a:noFill/>
        </p:spPr>
        <p:txBody>
          <a:bodyPr wrap="square" rtlCol="0">
            <a:spAutoFit/>
          </a:bodyPr>
          <a:lstStyle/>
          <a:p>
            <a:r>
              <a:rPr lang="en-GB" dirty="0"/>
              <a:t>         (</a:t>
            </a:r>
            <a:r>
              <a:rPr lang="en-GB" dirty="0" err="1">
                <a:latin typeface="Arial" panose="020B0604020202020204" pitchFamily="34" charset="0"/>
                <a:cs typeface="Arial" panose="020B0604020202020204" pitchFamily="34" charset="0"/>
              </a:rPr>
              <a:t>Dtorr</a:t>
            </a:r>
            <a:r>
              <a:rPr lang="en-GB" dirty="0"/>
              <a:t>, 2023).</a:t>
            </a:r>
          </a:p>
        </p:txBody>
      </p:sp>
    </p:spTree>
    <p:extLst>
      <p:ext uri="{BB962C8B-B14F-4D97-AF65-F5344CB8AC3E}">
        <p14:creationId xmlns:p14="http://schemas.microsoft.com/office/powerpoint/2010/main" val="283721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9DC74-FDBD-1C43-978A-5F5580F84F54}"/>
              </a:ext>
            </a:extLst>
          </p:cNvPr>
          <p:cNvSpPr>
            <a:spLocks noGrp="1"/>
          </p:cNvSpPr>
          <p:nvPr>
            <p:ph type="title"/>
          </p:nvPr>
        </p:nvSpPr>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Method</a:t>
            </a:r>
            <a:r>
              <a:rPr lang="en-GB" sz="4800" dirty="0">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60FE3C50-27F1-7B7F-144C-1193EA976C68}"/>
              </a:ext>
            </a:extLst>
          </p:cNvPr>
          <p:cNvSpPr>
            <a:spLocks noGrp="1"/>
          </p:cNvSpPr>
          <p:nvPr>
            <p:ph sz="half" idx="1"/>
          </p:nvPr>
        </p:nvSpPr>
        <p:spPr>
          <a:xfrm>
            <a:off x="522269" y="1525681"/>
            <a:ext cx="11147461" cy="4879601"/>
          </a:xfrm>
        </p:spPr>
        <p:txBody>
          <a:bodyPr>
            <a:normAutofit/>
          </a:bodyPr>
          <a:lstStyle/>
          <a:p>
            <a:pPr marL="0" indent="0" algn="just">
              <a:lnSpc>
                <a:spcPct val="150000"/>
              </a:lnSpc>
              <a:buNone/>
            </a:pPr>
            <a:r>
              <a:rPr lang="en-GB" sz="2400" dirty="0">
                <a:latin typeface="Arial" panose="020B0604020202020204" pitchFamily="34" charset="0"/>
                <a:cs typeface="Arial" panose="020B0604020202020204" pitchFamily="34" charset="0"/>
              </a:rPr>
              <a:t>For the research method of this paper the author has used the PEST analysis framework to analyse the impacts of sustainability in the hospitality sector.</a:t>
            </a:r>
          </a:p>
          <a:p>
            <a:pPr marL="0" indent="0" algn="just">
              <a:lnSpc>
                <a:spcPct val="150000"/>
              </a:lnSpc>
              <a:buNone/>
            </a:pPr>
            <a:r>
              <a:rPr lang="en-GB" sz="2400" dirty="0">
                <a:latin typeface="Arial" panose="020B0604020202020204" pitchFamily="34" charset="0"/>
                <a:cs typeface="Arial" panose="020B0604020202020204" pitchFamily="34" charset="0"/>
              </a:rPr>
              <a:t>To research the guest's satisfaction on sustainability the data collected was from a hotel tech report where study was conducted in 2021 by (Hollander, 2021).</a:t>
            </a:r>
          </a:p>
          <a:p>
            <a:pPr marL="0" indent="0" algn="just">
              <a:lnSpc>
                <a:spcPct val="150000"/>
              </a:lnSpc>
              <a:buNone/>
            </a:pPr>
            <a:r>
              <a:rPr lang="en-GB" sz="2400" dirty="0">
                <a:latin typeface="Arial" panose="020B0604020202020204" pitchFamily="34" charset="0"/>
                <a:cs typeface="Arial" panose="020B0604020202020204" pitchFamily="34" charset="0"/>
              </a:rPr>
              <a:t>The secondary data used for the research was various websites from online sources and journal articles from the UWTSD library online, including blogs and data statistics websites to carry out the impacts of sustainability in the hospitality sector.</a:t>
            </a:r>
          </a:p>
        </p:txBody>
      </p:sp>
    </p:spTree>
    <p:extLst>
      <p:ext uri="{BB962C8B-B14F-4D97-AF65-F5344CB8AC3E}">
        <p14:creationId xmlns:p14="http://schemas.microsoft.com/office/powerpoint/2010/main" val="3042192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E321D-24EE-797F-3A49-4FA395938F41}"/>
              </a:ext>
            </a:extLst>
          </p:cNvPr>
          <p:cNvSpPr>
            <a:spLocks noGrp="1"/>
          </p:cNvSpPr>
          <p:nvPr>
            <p:ph type="title"/>
          </p:nvPr>
        </p:nvSpPr>
        <p:spPr>
          <a:xfrm>
            <a:off x="1108448" y="113671"/>
            <a:ext cx="9404723" cy="1400530"/>
          </a:xfrm>
        </p:spPr>
        <p:txBody>
          <a:bodyPr/>
          <a:lstStyle/>
          <a:p>
            <a:pPr algn="ctr"/>
            <a:r>
              <a:rPr lang="en-GB" sz="4800" dirty="0">
                <a:latin typeface="Calibri" panose="020F0502020204030204" pitchFamily="34" charset="0"/>
                <a:ea typeface="Calibri" panose="020F0502020204030204" pitchFamily="34" charset="0"/>
                <a:cs typeface="Calibri" panose="020F0502020204030204" pitchFamily="34" charset="0"/>
              </a:rPr>
              <a:t>Theme Impact Analysis</a:t>
            </a:r>
          </a:p>
        </p:txBody>
      </p:sp>
      <p:sp>
        <p:nvSpPr>
          <p:cNvPr id="3" name="Content Placeholder 2">
            <a:extLst>
              <a:ext uri="{FF2B5EF4-FFF2-40B4-BE49-F238E27FC236}">
                <a16:creationId xmlns:a16="http://schemas.microsoft.com/office/drawing/2014/main" id="{BADB1682-E9B4-3FD3-C4E7-3B2D8093A90D}"/>
              </a:ext>
            </a:extLst>
          </p:cNvPr>
          <p:cNvSpPr>
            <a:spLocks noGrp="1"/>
          </p:cNvSpPr>
          <p:nvPr>
            <p:ph sz="half" idx="1"/>
          </p:nvPr>
        </p:nvSpPr>
        <p:spPr>
          <a:xfrm>
            <a:off x="199186" y="1331118"/>
            <a:ext cx="6787241" cy="5162149"/>
          </a:xfrm>
        </p:spPr>
        <p:txBody>
          <a:bodyPr>
            <a:normAutofit/>
          </a:bodyPr>
          <a:lstStyle/>
          <a:p>
            <a:pPr marL="0" indent="0" algn="just">
              <a:lnSpc>
                <a:spcPct val="150000"/>
              </a:lnSpc>
              <a:buNone/>
            </a:pPr>
            <a:r>
              <a:rPr lang="en-GB" sz="2400" dirty="0">
                <a:latin typeface="Arial" panose="020B0604020202020204" pitchFamily="34" charset="0"/>
                <a:cs typeface="Arial" panose="020B0604020202020204" pitchFamily="34" charset="0"/>
              </a:rPr>
              <a:t>A PEST analysis is a framework that organisations use to help in the decision making to plan for the future. The PEST framework assesses the Political, Environmental, Social, and Technological factors (Fairlie, 2024). </a:t>
            </a:r>
          </a:p>
          <a:p>
            <a:pPr marL="0" indent="0" algn="just">
              <a:lnSpc>
                <a:spcPct val="150000"/>
              </a:lnSpc>
              <a:buNone/>
            </a:pPr>
            <a:r>
              <a:rPr lang="en-GB" sz="2400" dirty="0">
                <a:latin typeface="Arial" panose="020B0604020202020204" pitchFamily="34" charset="0"/>
                <a:cs typeface="Arial" panose="020B0604020202020204" pitchFamily="34" charset="0"/>
              </a:rPr>
              <a:t>By conducting a PEST analysis on sustainability this would help the industry to analyse the four factors to help implement better practices in the hotel. </a:t>
            </a:r>
          </a:p>
          <a:p>
            <a:pPr marL="0" indent="0">
              <a:buNone/>
            </a:pPr>
            <a:endParaRPr lang="en-GB" sz="24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3AC353CF-0119-B0E5-025B-399E6423D480}"/>
              </a:ext>
            </a:extLst>
          </p:cNvPr>
          <p:cNvPicPr>
            <a:picLocks noGrp="1" noChangeAspect="1"/>
          </p:cNvPicPr>
          <p:nvPr>
            <p:ph sz="half" idx="2"/>
          </p:nvPr>
        </p:nvPicPr>
        <p:blipFill>
          <a:blip r:embed="rId2"/>
          <a:stretch>
            <a:fillRect/>
          </a:stretch>
        </p:blipFill>
        <p:spPr>
          <a:xfrm>
            <a:off x="7132058" y="1291260"/>
            <a:ext cx="4958832" cy="4958832"/>
          </a:xfrm>
          <a:prstGeom prst="rect">
            <a:avLst/>
          </a:prstGeom>
        </p:spPr>
      </p:pic>
      <p:sp>
        <p:nvSpPr>
          <p:cNvPr id="6" name="TextBox 5">
            <a:extLst>
              <a:ext uri="{FF2B5EF4-FFF2-40B4-BE49-F238E27FC236}">
                <a16:creationId xmlns:a16="http://schemas.microsoft.com/office/drawing/2014/main" id="{9EAC61D6-DE9D-8859-D951-63372C15D267}"/>
              </a:ext>
            </a:extLst>
          </p:cNvPr>
          <p:cNvSpPr txBox="1"/>
          <p:nvPr/>
        </p:nvSpPr>
        <p:spPr>
          <a:xfrm>
            <a:off x="7397393" y="6250092"/>
            <a:ext cx="4119937" cy="369332"/>
          </a:xfrm>
          <a:prstGeom prst="rect">
            <a:avLst/>
          </a:prstGeom>
          <a:noFill/>
        </p:spPr>
        <p:txBody>
          <a:bodyPr wrap="square" rtlCol="0">
            <a:spAutoFit/>
          </a:bodyPr>
          <a:lstStyle/>
          <a:p>
            <a:r>
              <a:rPr lang="en-GB" dirty="0"/>
              <a:t>                           (Keyser, 2025).</a:t>
            </a:r>
          </a:p>
        </p:txBody>
      </p:sp>
    </p:spTree>
    <p:extLst>
      <p:ext uri="{BB962C8B-B14F-4D97-AF65-F5344CB8AC3E}">
        <p14:creationId xmlns:p14="http://schemas.microsoft.com/office/powerpoint/2010/main" val="379379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6FF92-9BE3-8E4D-6D38-A6FF6469FFF0}"/>
              </a:ext>
            </a:extLst>
          </p:cNvPr>
          <p:cNvSpPr>
            <a:spLocks noGrp="1"/>
          </p:cNvSpPr>
          <p:nvPr>
            <p:ph type="title"/>
          </p:nvPr>
        </p:nvSpPr>
        <p:spPr>
          <a:xfrm>
            <a:off x="882416" y="-123018"/>
            <a:ext cx="9404723" cy="1400530"/>
          </a:xfrm>
        </p:spPr>
        <p:txBody>
          <a:bodyPr/>
          <a:lstStyle/>
          <a:p>
            <a:pPr algn="ctr"/>
            <a:r>
              <a:rPr lang="en-GB" sz="4800" dirty="0">
                <a:latin typeface="Calibri" panose="020F0502020204030204" pitchFamily="34" charset="0"/>
                <a:ea typeface="Calibri" panose="020F0502020204030204" pitchFamily="34" charset="0"/>
                <a:cs typeface="Calibri" panose="020F0502020204030204" pitchFamily="34" charset="0"/>
              </a:rPr>
              <a:t>PEST Analysis</a:t>
            </a:r>
          </a:p>
        </p:txBody>
      </p:sp>
      <p:sp>
        <p:nvSpPr>
          <p:cNvPr id="3" name="Content Placeholder 2">
            <a:extLst>
              <a:ext uri="{FF2B5EF4-FFF2-40B4-BE49-F238E27FC236}">
                <a16:creationId xmlns:a16="http://schemas.microsoft.com/office/drawing/2014/main" id="{C486BAB0-899E-FBE8-FCC4-9FF44A537E9A}"/>
              </a:ext>
            </a:extLst>
          </p:cNvPr>
          <p:cNvSpPr>
            <a:spLocks noGrp="1"/>
          </p:cNvSpPr>
          <p:nvPr>
            <p:ph sz="half" idx="1"/>
          </p:nvPr>
        </p:nvSpPr>
        <p:spPr>
          <a:xfrm>
            <a:off x="0" y="507222"/>
            <a:ext cx="12192000" cy="6350778"/>
          </a:xfrm>
        </p:spPr>
        <p:txBody>
          <a:bodyPr>
            <a:normAutofit lnSpcReduction="10000"/>
          </a:bodyPr>
          <a:lstStyle/>
          <a:p>
            <a:pPr marL="0" indent="0" algn="just">
              <a:lnSpc>
                <a:spcPct val="150000"/>
              </a:lnSpc>
              <a:buNone/>
            </a:pPr>
            <a:r>
              <a:rPr lang="en-GB" sz="2400" b="1" dirty="0">
                <a:latin typeface="Arial" panose="020B0604020202020204" pitchFamily="34" charset="0"/>
                <a:cs typeface="Arial" panose="020B0604020202020204" pitchFamily="34" charset="0"/>
              </a:rPr>
              <a:t>Political Factors: </a:t>
            </a:r>
            <a:r>
              <a:rPr lang="en-GB" sz="2400" dirty="0">
                <a:latin typeface="Arial" panose="020B0604020202020204" pitchFamily="34" charset="0"/>
                <a:cs typeface="Arial" panose="020B0604020202020204" pitchFamily="34" charset="0"/>
              </a:rPr>
              <a:t>the government regulations. Most government have strict rules for environmental regulations such as carbon emissions limit, the correct waste disposal and energy standard. The Environment Act Law which came in force from 2021 in the UK provides the government with the authority to set new obligatory targets and act on rules of water quality, nature protection, biodiversity, clean air, and waste reduction (Client earth, 2022). Hotels and resort must adhere to these rules. </a:t>
            </a:r>
          </a:p>
          <a:p>
            <a:pPr marL="0" indent="0" algn="just">
              <a:lnSpc>
                <a:spcPct val="150000"/>
              </a:lnSpc>
              <a:buNone/>
            </a:pPr>
            <a:r>
              <a:rPr lang="en-GB" sz="2400" b="1" dirty="0">
                <a:latin typeface="Arial" panose="020B0604020202020204" pitchFamily="34" charset="0"/>
                <a:cs typeface="Arial" panose="020B0604020202020204" pitchFamily="34" charset="0"/>
              </a:rPr>
              <a:t>Environmental Factors: </a:t>
            </a:r>
            <a:r>
              <a:rPr lang="en-GB" sz="2400" dirty="0">
                <a:latin typeface="Arial" panose="020B0604020202020204" pitchFamily="34" charset="0"/>
                <a:cs typeface="Arial" panose="020B0604020202020204" pitchFamily="34" charset="0"/>
              </a:rPr>
              <a:t>the cost of sustainable practises can be high to maintain for hotels. IHG has partnered up with financing intermediary company to help with financing to meet the required energy standards (Wood, 2024).</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According to PwC’s 2024 voice on the consumer survey states consumers are willing to spend 9.7% more on sustainably sourced good or produce even with the cost-of-living pressures and 85% people reported to have first hand disruption due to the climate change (PwC, 2024).  </a:t>
            </a:r>
          </a:p>
        </p:txBody>
      </p:sp>
    </p:spTree>
    <p:extLst>
      <p:ext uri="{BB962C8B-B14F-4D97-AF65-F5344CB8AC3E}">
        <p14:creationId xmlns:p14="http://schemas.microsoft.com/office/powerpoint/2010/main" val="3718710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2E9DD5-DBC0-2115-ED92-0B8ABDB069FC}"/>
              </a:ext>
            </a:extLst>
          </p:cNvPr>
          <p:cNvSpPr>
            <a:spLocks noGrp="1"/>
          </p:cNvSpPr>
          <p:nvPr>
            <p:ph sz="half" idx="1"/>
          </p:nvPr>
        </p:nvSpPr>
        <p:spPr>
          <a:xfrm>
            <a:off x="1" y="0"/>
            <a:ext cx="12192000" cy="6858001"/>
          </a:xfrm>
        </p:spPr>
        <p:txBody>
          <a:bodyPr>
            <a:noAutofit/>
          </a:bodyPr>
          <a:lstStyle/>
          <a:p>
            <a:pPr marL="0" indent="0" algn="just">
              <a:lnSpc>
                <a:spcPct val="150000"/>
              </a:lnSpc>
              <a:buNone/>
            </a:pPr>
            <a:r>
              <a:rPr lang="en-GB" sz="2400" b="1" dirty="0">
                <a:latin typeface="Arial" panose="020B0604020202020204" pitchFamily="34" charset="0"/>
                <a:cs typeface="Arial" panose="020B0604020202020204" pitchFamily="34" charset="0"/>
              </a:rPr>
              <a:t>Social Factors: </a:t>
            </a:r>
            <a:r>
              <a:rPr lang="en-GB" sz="2400" dirty="0">
                <a:latin typeface="Arial" panose="020B0604020202020204" pitchFamily="34" charset="0"/>
                <a:cs typeface="Arial" panose="020B0604020202020204" pitchFamily="34" charset="0"/>
              </a:rPr>
              <a:t>Consumer preferences have changed more towards environmental choices. The younger generations such as Gen Z and millennials are becoming more concerned with the impact on the environment (</a:t>
            </a:r>
            <a:r>
              <a:rPr lang="en-GB" sz="2400" dirty="0" err="1">
                <a:latin typeface="Arial" panose="020B0604020202020204" pitchFamily="34" charset="0"/>
                <a:cs typeface="Arial" panose="020B0604020202020204" pitchFamily="34" charset="0"/>
              </a:rPr>
              <a:t>Chavangi</a:t>
            </a:r>
            <a:r>
              <a:rPr lang="en-GB" sz="2400" dirty="0">
                <a:latin typeface="Arial" panose="020B0604020202020204" pitchFamily="34" charset="0"/>
                <a:cs typeface="Arial" panose="020B0604020202020204" pitchFamily="34" charset="0"/>
              </a:rPr>
              <a:t>, 2024).  The hotel industry needs to make sure that the local communities and environment also benefit from tourism. Sustainability also includes social aspects of: fair wages, child protection, and the promotion of regional crafts (Darmstadt, 2024).</a:t>
            </a:r>
          </a:p>
          <a:p>
            <a:pPr marL="0" indent="0" algn="just">
              <a:lnSpc>
                <a:spcPct val="150000"/>
              </a:lnSpc>
              <a:buNone/>
            </a:pPr>
            <a:r>
              <a:rPr lang="en-GB" sz="2400" b="1" dirty="0">
                <a:latin typeface="Arial" panose="020B0604020202020204" pitchFamily="34" charset="0"/>
                <a:cs typeface="Arial" panose="020B0604020202020204" pitchFamily="34" charset="0"/>
              </a:rPr>
              <a:t>Technological Factors: </a:t>
            </a:r>
            <a:r>
              <a:rPr lang="en-GB" sz="2400" dirty="0">
                <a:latin typeface="Arial" panose="020B0604020202020204" pitchFamily="34" charset="0"/>
                <a:cs typeface="Arial" panose="020B0604020202020204" pitchFamily="34" charset="0"/>
              </a:rPr>
              <a:t>Smart room technology to reduce energy usage such as: automated lighting, climate control, and occupancy sensors. Minimise paper waste with digital check in and check out processes with the reduction of paper receipts and paper forms being printed out. IPTV systems high higher efficiency over cable and satellite systems which provides a more unique and tailored system (Innovation in business, 2024).</a:t>
            </a:r>
          </a:p>
          <a:p>
            <a:pPr marL="0" indent="0" algn="just">
              <a:lnSpc>
                <a:spcPct val="150000"/>
              </a:lnSpc>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4412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50936-A636-4C76-49A6-304F649ED394}"/>
              </a:ext>
            </a:extLst>
          </p:cNvPr>
          <p:cNvSpPr>
            <a:spLocks noGrp="1"/>
          </p:cNvSpPr>
          <p:nvPr>
            <p:ph type="title"/>
          </p:nvPr>
        </p:nvSpPr>
        <p:spPr>
          <a:xfrm>
            <a:off x="390419" y="0"/>
            <a:ext cx="12192000" cy="1400530"/>
          </a:xfrm>
        </p:spPr>
        <p:txBody>
          <a:bodyPr/>
          <a:lstStyle/>
          <a:p>
            <a:r>
              <a:rPr lang="en-GB" sz="4800" dirty="0">
                <a:latin typeface="Arial" panose="020B0604020202020204" pitchFamily="34" charset="0"/>
                <a:cs typeface="Arial" panose="020B0604020202020204" pitchFamily="34" charset="0"/>
              </a:rPr>
              <a:t>Hilton and Marriott sustainable practices</a:t>
            </a:r>
          </a:p>
        </p:txBody>
      </p:sp>
      <p:sp>
        <p:nvSpPr>
          <p:cNvPr id="3" name="Text Placeholder 2">
            <a:extLst>
              <a:ext uri="{FF2B5EF4-FFF2-40B4-BE49-F238E27FC236}">
                <a16:creationId xmlns:a16="http://schemas.microsoft.com/office/drawing/2014/main" id="{B0AA30A0-198F-EE02-654D-B5CD13C690FE}"/>
              </a:ext>
            </a:extLst>
          </p:cNvPr>
          <p:cNvSpPr>
            <a:spLocks noGrp="1"/>
          </p:cNvSpPr>
          <p:nvPr>
            <p:ph type="body" idx="1"/>
          </p:nvPr>
        </p:nvSpPr>
        <p:spPr>
          <a:xfrm>
            <a:off x="700997" y="614937"/>
            <a:ext cx="4396338" cy="576262"/>
          </a:xfrm>
        </p:spPr>
        <p:txBody>
          <a:bodyPr/>
          <a:lstStyle/>
          <a:p>
            <a:pPr algn="ctr"/>
            <a:r>
              <a:rPr lang="en-GB" dirty="0">
                <a:latin typeface="Arial" panose="020B0604020202020204" pitchFamily="34" charset="0"/>
                <a:cs typeface="Arial" panose="020B0604020202020204" pitchFamily="34" charset="0"/>
              </a:rPr>
              <a:t>Hilton</a:t>
            </a:r>
          </a:p>
        </p:txBody>
      </p:sp>
      <p:sp>
        <p:nvSpPr>
          <p:cNvPr id="4" name="Content Placeholder 3">
            <a:extLst>
              <a:ext uri="{FF2B5EF4-FFF2-40B4-BE49-F238E27FC236}">
                <a16:creationId xmlns:a16="http://schemas.microsoft.com/office/drawing/2014/main" id="{EE51CA48-F078-6C7A-83AA-43ADC42AE06B}"/>
              </a:ext>
            </a:extLst>
          </p:cNvPr>
          <p:cNvSpPr>
            <a:spLocks noGrp="1"/>
          </p:cNvSpPr>
          <p:nvPr>
            <p:ph sz="half" idx="2"/>
          </p:nvPr>
        </p:nvSpPr>
        <p:spPr>
          <a:xfrm>
            <a:off x="0" y="1086311"/>
            <a:ext cx="5798333" cy="5242569"/>
          </a:xfrm>
        </p:spPr>
        <p:txBody>
          <a:bodyPr>
            <a:normAutofit lnSpcReduction="10000"/>
          </a:bodyPr>
          <a:lstStyle/>
          <a:p>
            <a:pPr marL="0" indent="0" algn="just">
              <a:lnSpc>
                <a:spcPct val="150000"/>
              </a:lnSpc>
              <a:buNone/>
            </a:pPr>
            <a:r>
              <a:rPr lang="en-GB" sz="2400" dirty="0">
                <a:latin typeface="Arial" panose="020B0604020202020204" pitchFamily="34" charset="0"/>
                <a:cs typeface="Arial" panose="020B0604020202020204" pitchFamily="34" charset="0"/>
              </a:rPr>
              <a:t>One of the first hospitality company to set science-based targets was Hilton they done this in line with climate science to reduce their greenhouse gas emissions. In 2022 they started the process to evaluate their existing targets to assess the present inventory and align the data for science-based targets initiative to enhance targets in the realities of the latest climate science (Hilton, 2025).</a:t>
            </a:r>
          </a:p>
        </p:txBody>
      </p:sp>
      <p:sp>
        <p:nvSpPr>
          <p:cNvPr id="5" name="Text Placeholder 4">
            <a:extLst>
              <a:ext uri="{FF2B5EF4-FFF2-40B4-BE49-F238E27FC236}">
                <a16:creationId xmlns:a16="http://schemas.microsoft.com/office/drawing/2014/main" id="{8E69E565-5572-BCB5-1AEC-4C9C3FA2F53B}"/>
              </a:ext>
            </a:extLst>
          </p:cNvPr>
          <p:cNvSpPr>
            <a:spLocks noGrp="1"/>
          </p:cNvSpPr>
          <p:nvPr>
            <p:ph type="body" sz="quarter" idx="3"/>
          </p:nvPr>
        </p:nvSpPr>
        <p:spPr>
          <a:xfrm>
            <a:off x="6486419" y="624153"/>
            <a:ext cx="4396339" cy="576262"/>
          </a:xfrm>
        </p:spPr>
        <p:txBody>
          <a:bodyPr/>
          <a:lstStyle/>
          <a:p>
            <a:pPr algn="ctr"/>
            <a:r>
              <a:rPr lang="en-GB" dirty="0"/>
              <a:t>Marriott</a:t>
            </a:r>
          </a:p>
        </p:txBody>
      </p:sp>
      <p:sp>
        <p:nvSpPr>
          <p:cNvPr id="6" name="Content Placeholder 5">
            <a:extLst>
              <a:ext uri="{FF2B5EF4-FFF2-40B4-BE49-F238E27FC236}">
                <a16:creationId xmlns:a16="http://schemas.microsoft.com/office/drawing/2014/main" id="{57CC8A08-24EC-A3A2-C673-188F00A623E9}"/>
              </a:ext>
            </a:extLst>
          </p:cNvPr>
          <p:cNvSpPr>
            <a:spLocks noGrp="1"/>
          </p:cNvSpPr>
          <p:nvPr>
            <p:ph sz="quarter" idx="4"/>
          </p:nvPr>
        </p:nvSpPr>
        <p:spPr>
          <a:xfrm>
            <a:off x="5895443" y="1086310"/>
            <a:ext cx="6204090" cy="5771689"/>
          </a:xfrm>
        </p:spPr>
        <p:txBody>
          <a:bodyPr>
            <a:normAutofit lnSpcReduction="10000"/>
          </a:bodyPr>
          <a:lstStyle/>
          <a:p>
            <a:pPr marL="0" indent="0" algn="just">
              <a:lnSpc>
                <a:spcPct val="160000"/>
              </a:lnSpc>
              <a:buNone/>
            </a:pPr>
            <a:r>
              <a:rPr lang="en-GB" sz="2400" dirty="0">
                <a:latin typeface="Arial" panose="020B0604020202020204" pitchFamily="34" charset="0"/>
                <a:cs typeface="Arial" panose="020B0604020202020204" pitchFamily="34" charset="0"/>
              </a:rPr>
              <a:t>Marriotts sustainability and social impact platform the serve 360 is to do good in every direction. Compared to a 2016 baseline the company achieved to reduce 15% water intensity, food waste by 50%, landfill waste by 45%, carbon intensity by 30%, and 30% renewable energy. Marriott aims to have all of its hotels sustainably certified by 2025, with 650 hotels following LEED certification (Maria, 2024).</a:t>
            </a:r>
          </a:p>
        </p:txBody>
      </p:sp>
    </p:spTree>
    <p:extLst>
      <p:ext uri="{BB962C8B-B14F-4D97-AF65-F5344CB8AC3E}">
        <p14:creationId xmlns:p14="http://schemas.microsoft.com/office/powerpoint/2010/main" val="2385391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E6C96-A333-9C4C-E6B0-886F9C143B45}"/>
              </a:ext>
            </a:extLst>
          </p:cNvPr>
          <p:cNvSpPr>
            <a:spLocks noGrp="1"/>
          </p:cNvSpPr>
          <p:nvPr>
            <p:ph type="title"/>
          </p:nvPr>
        </p:nvSpPr>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B537A31-D31E-9CF9-8976-40D3D1059426}"/>
              </a:ext>
            </a:extLst>
          </p:cNvPr>
          <p:cNvSpPr>
            <a:spLocks noGrp="1"/>
          </p:cNvSpPr>
          <p:nvPr>
            <p:ph sz="half" idx="1"/>
          </p:nvPr>
        </p:nvSpPr>
        <p:spPr>
          <a:xfrm>
            <a:off x="888991" y="1711253"/>
            <a:ext cx="10414018" cy="4525160"/>
          </a:xfrm>
        </p:spPr>
        <p:txBody>
          <a:bodyPr>
            <a:normAutofit/>
          </a:bodyPr>
          <a:lstStyle/>
          <a:p>
            <a:pPr marL="0" indent="0" algn="just">
              <a:lnSpc>
                <a:spcPct val="150000"/>
              </a:lnSpc>
              <a:buNone/>
            </a:pPr>
            <a:r>
              <a:rPr lang="en-GB" sz="2400" dirty="0">
                <a:latin typeface="Arial" panose="020B0604020202020204" pitchFamily="34" charset="0"/>
                <a:cs typeface="Arial" panose="020B0604020202020204" pitchFamily="34" charset="0"/>
              </a:rPr>
              <a:t>Sustainability is a huge driving factor especially in the hospitality industry. Many travellers are becoming eco-conscious as mentioned before 81% of travellers look for a more sustainable option before booking. It is important for the hospitality sector to look at more ways in becoming more sustainable. The PEST analysis is a great tool hoteliers can use to help them in the development of their sustainable practices as there is many internal and external factors that can affect hotels in adapting to more sustainable practices.  </a:t>
            </a:r>
          </a:p>
        </p:txBody>
      </p:sp>
    </p:spTree>
    <p:extLst>
      <p:ext uri="{BB962C8B-B14F-4D97-AF65-F5344CB8AC3E}">
        <p14:creationId xmlns:p14="http://schemas.microsoft.com/office/powerpoint/2010/main" val="180885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C3250-5604-0061-D38B-9C7B38CD3708}"/>
              </a:ext>
            </a:extLst>
          </p:cNvPr>
          <p:cNvSpPr>
            <a:spLocks noGrp="1"/>
          </p:cNvSpPr>
          <p:nvPr>
            <p:ph type="title"/>
          </p:nvPr>
        </p:nvSpPr>
        <p:spPr>
          <a:xfrm>
            <a:off x="954336" y="0"/>
            <a:ext cx="9404723" cy="1400530"/>
          </a:xfrm>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06F9D8D5-F91D-1E90-EAA8-22AACA1423FC}"/>
              </a:ext>
            </a:extLst>
          </p:cNvPr>
          <p:cNvSpPr>
            <a:spLocks noGrp="1"/>
          </p:cNvSpPr>
          <p:nvPr>
            <p:ph sz="half" idx="1"/>
          </p:nvPr>
        </p:nvSpPr>
        <p:spPr>
          <a:xfrm>
            <a:off x="154113" y="1664413"/>
            <a:ext cx="11938570" cy="5013165"/>
          </a:xfrm>
        </p:spPr>
        <p:txBody>
          <a:bodyPr>
            <a:normAutofit lnSpcReduction="10000"/>
          </a:bodyPr>
          <a:lstStyle/>
          <a:p>
            <a:pPr marL="0" indent="0" algn="just">
              <a:lnSpc>
                <a:spcPct val="150000"/>
              </a:lnSpc>
              <a:buNone/>
            </a:pPr>
            <a:r>
              <a:rPr lang="en-GB" sz="2400" dirty="0">
                <a:latin typeface="Arial" panose="020B0604020202020204" pitchFamily="34" charset="0"/>
                <a:cs typeface="Arial" panose="020B0604020202020204" pitchFamily="34" charset="0"/>
              </a:rPr>
              <a:t>Energy management system: this will track and diverse measurements for the entire infrastructure to monitor the consumption and production (AVL, 2025).</a:t>
            </a:r>
          </a:p>
          <a:p>
            <a:pPr marL="0" indent="0" algn="just">
              <a:lnSpc>
                <a:spcPct val="150000"/>
              </a:lnSpc>
              <a:buNone/>
            </a:pPr>
            <a:r>
              <a:rPr lang="en-GB" sz="2400" dirty="0">
                <a:latin typeface="Arial" panose="020B0604020202020204" pitchFamily="34" charset="0"/>
                <a:cs typeface="Arial" panose="020B0604020202020204" pitchFamily="34" charset="0"/>
              </a:rPr>
              <a:t>Sustainable transportation: such as </a:t>
            </a:r>
            <a:r>
              <a:rPr lang="en-GB" sz="2400" dirty="0" err="1">
                <a:latin typeface="Arial" panose="020B0604020202020204" pitchFamily="34" charset="0"/>
                <a:cs typeface="Arial" panose="020B0604020202020204" pitchFamily="34" charset="0"/>
              </a:rPr>
              <a:t>eBike</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eScooter</a:t>
            </a:r>
            <a:r>
              <a:rPr lang="en-GB" sz="2400" dirty="0">
                <a:latin typeface="Arial" panose="020B0604020202020204" pitchFamily="34" charset="0"/>
                <a:cs typeface="Arial" panose="020B0604020202020204" pitchFamily="34" charset="0"/>
              </a:rPr>
              <a:t> as rental options. Provide group shuttle to public transport centres to reduce low occupancy travel (Cvent, 2024).</a:t>
            </a:r>
          </a:p>
          <a:p>
            <a:pPr marL="0" indent="0" algn="just">
              <a:lnSpc>
                <a:spcPct val="150000"/>
              </a:lnSpc>
              <a:buNone/>
            </a:pPr>
            <a:r>
              <a:rPr lang="en-GB" sz="2400" dirty="0">
                <a:latin typeface="Arial" panose="020B0604020202020204" pitchFamily="34" charset="0"/>
                <a:cs typeface="Arial" panose="020B0604020202020204" pitchFamily="34" charset="0"/>
              </a:rPr>
              <a:t>Sustainable sourcing: source from nearby food providers, support local farmers to reduce carbon emissions instead of ordering from far distances. Growing your own produce like the Oakley Court Hotel, this hotel is looking to use as much of their own home grown produce as possible in all their restaurants (Thames valley landscapes, 2020). </a:t>
            </a:r>
          </a:p>
        </p:txBody>
      </p:sp>
      <p:sp>
        <p:nvSpPr>
          <p:cNvPr id="5" name="TextBox 4">
            <a:extLst>
              <a:ext uri="{FF2B5EF4-FFF2-40B4-BE49-F238E27FC236}">
                <a16:creationId xmlns:a16="http://schemas.microsoft.com/office/drawing/2014/main" id="{DD1C82AC-0EE6-6395-6B87-AD3D4F49A383}"/>
              </a:ext>
            </a:extLst>
          </p:cNvPr>
          <p:cNvSpPr txBox="1"/>
          <p:nvPr/>
        </p:nvSpPr>
        <p:spPr>
          <a:xfrm>
            <a:off x="154113" y="833416"/>
            <a:ext cx="11589250" cy="830997"/>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Here are some recommendations which the hospitality industry could implement to improve on their sustainable practices:</a:t>
            </a:r>
          </a:p>
        </p:txBody>
      </p:sp>
    </p:spTree>
    <p:extLst>
      <p:ext uri="{BB962C8B-B14F-4D97-AF65-F5344CB8AC3E}">
        <p14:creationId xmlns:p14="http://schemas.microsoft.com/office/powerpoint/2010/main" val="3963094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FAD39-6488-18C9-577E-273CC91A6B71}"/>
              </a:ext>
            </a:extLst>
          </p:cNvPr>
          <p:cNvSpPr>
            <a:spLocks noGrp="1"/>
          </p:cNvSpPr>
          <p:nvPr>
            <p:ph type="title"/>
          </p:nvPr>
        </p:nvSpPr>
        <p:spPr>
          <a:xfrm>
            <a:off x="954335" y="123945"/>
            <a:ext cx="9404723" cy="1400530"/>
          </a:xfrm>
        </p:spPr>
        <p:txBody>
          <a:bodyPr/>
          <a:lstStyle/>
          <a:p>
            <a:pPr algn="ctr"/>
            <a:r>
              <a:rPr lang="en-GB" sz="4800" dirty="0">
                <a:latin typeface="Calibri" panose="020F0502020204030204" pitchFamily="34" charset="0"/>
                <a:ea typeface="Calibri" panose="020F0502020204030204" pitchFamily="34" charset="0"/>
                <a:cs typeface="Calibri" panose="020F0502020204030204" pitchFamily="34" charset="0"/>
              </a:rPr>
              <a:t>Reference List</a:t>
            </a:r>
          </a:p>
        </p:txBody>
      </p:sp>
      <p:sp>
        <p:nvSpPr>
          <p:cNvPr id="3" name="Content Placeholder 2">
            <a:extLst>
              <a:ext uri="{FF2B5EF4-FFF2-40B4-BE49-F238E27FC236}">
                <a16:creationId xmlns:a16="http://schemas.microsoft.com/office/drawing/2014/main" id="{79184F87-4C9F-7480-1E03-4F5DD3013089}"/>
              </a:ext>
            </a:extLst>
          </p:cNvPr>
          <p:cNvSpPr>
            <a:spLocks noGrp="1"/>
          </p:cNvSpPr>
          <p:nvPr>
            <p:ph idx="1"/>
          </p:nvPr>
        </p:nvSpPr>
        <p:spPr>
          <a:xfrm>
            <a:off x="195209" y="894507"/>
            <a:ext cx="11876925" cy="5839547"/>
          </a:xfrm>
        </p:spPr>
        <p:txBody>
          <a:bodyPr>
            <a:normAutofit fontScale="77500" lnSpcReduction="20000"/>
          </a:bodyPr>
          <a:lstStyle/>
          <a:p>
            <a:r>
              <a:rPr lang="en-GB" dirty="0"/>
              <a:t>AVL (2025) Why You Need an Energy Management System. Available at: </a:t>
            </a:r>
            <a:r>
              <a:rPr lang="en-GB" dirty="0">
                <a:hlinkClick r:id="rId2"/>
              </a:rPr>
              <a:t>https://www.avl.com/en/avl-atene?utm_source=google&amp;utm_medium=cpc&amp;utm_campaign=it_cross_searchengineadvertisement_avl_atene_10_2024_eu&amp;utm_id</a:t>
            </a:r>
            <a:r>
              <a:rPr lang="en-GB" dirty="0"/>
              <a:t> (Accessed: 6th February 2025).  </a:t>
            </a:r>
          </a:p>
          <a:p>
            <a:r>
              <a:rPr lang="en-GB" dirty="0"/>
              <a:t>Brown, C. (2025) What Does LEED Certification Mean to the Hotel Industry? Available at: </a:t>
            </a:r>
            <a:r>
              <a:rPr lang="en-GB" dirty="0">
                <a:hlinkClick r:id="rId3"/>
              </a:rPr>
              <a:t>https://pinnacle-advisory.com/press-room/what-does-leed-certification-mean-to-the-hotel-industry-presented-by-christine-brown/</a:t>
            </a:r>
            <a:r>
              <a:rPr lang="en-GB" dirty="0"/>
              <a:t> (Accessed: 31st January 2025).</a:t>
            </a:r>
          </a:p>
          <a:p>
            <a:r>
              <a:rPr lang="en-GB" dirty="0" err="1"/>
              <a:t>Chavangi</a:t>
            </a:r>
            <a:r>
              <a:rPr lang="en-GB" dirty="0"/>
              <a:t>, M. (2024) ‘Impacts of Demographic Changes on the Hospitality Industry,’ 23 March. Available at: </a:t>
            </a:r>
            <a:r>
              <a:rPr lang="en-GB" dirty="0">
                <a:hlinkClick r:id="rId4"/>
              </a:rPr>
              <a:t>https://www.linkedin.com/pulse/impacts-demographic-changes-hospitality-industry-i5o0f/</a:t>
            </a:r>
            <a:r>
              <a:rPr lang="en-GB" dirty="0"/>
              <a:t> (Accessed: 5th February 2025).</a:t>
            </a:r>
          </a:p>
          <a:p>
            <a:r>
              <a:rPr lang="en-GB" dirty="0" err="1"/>
              <a:t>Chemmanur</a:t>
            </a:r>
            <a:r>
              <a:rPr lang="en-GB" dirty="0"/>
              <a:t>, Fenech, (2024) ‘Sustainability in the hospitality industry,’ [blog]. 14 February. Available at: </a:t>
            </a:r>
            <a:r>
              <a:rPr lang="en-GB" dirty="0">
                <a:hlinkClick r:id="rId5"/>
              </a:rPr>
              <a:t>https://www.deloitte.com/uk/en/Industries/consumer/blogs/sustainability-in-the-hospitality-industry.html</a:t>
            </a:r>
            <a:r>
              <a:rPr lang="en-GB" dirty="0"/>
              <a:t> (Accessed: 28th January 2025).  </a:t>
            </a:r>
          </a:p>
          <a:p>
            <a:r>
              <a:rPr lang="en-GB" dirty="0"/>
              <a:t>Client earth (2022) The UK Environment Act - what's happening now? Available at: https://www.clientearth.org/latest/news/why-the-uk-environment-bill-matters/#: (Accessed: 2nd February 2025).</a:t>
            </a:r>
          </a:p>
          <a:p>
            <a:r>
              <a:rPr lang="en-GB" dirty="0"/>
              <a:t>Cvent (2024) ‘Sustainable Hotel Ideas: 25 Ways to Go Green,’ [blog]. 27 February. Available at: </a:t>
            </a:r>
            <a:r>
              <a:rPr lang="en-GB" dirty="0">
                <a:hlinkClick r:id="rId6"/>
              </a:rPr>
              <a:t>https://www.cvent.com/uk/blog/hospitality/eco-friendly-hotel-ideas#</a:t>
            </a:r>
            <a:r>
              <a:rPr lang="en-GB" dirty="0"/>
              <a:t> (Accessed: 30th January 2025).</a:t>
            </a:r>
          </a:p>
          <a:p>
            <a:r>
              <a:rPr lang="en-GB" dirty="0"/>
              <a:t>Darmstadt, (2024) Sustainability in Everyday Hotel Operations: ‘Environmental and Social Responsibility,’ 18 December. Available at:  </a:t>
            </a:r>
            <a:r>
              <a:rPr lang="en-GB" dirty="0">
                <a:hlinkClick r:id="rId7"/>
              </a:rPr>
              <a:t>https://www.greenpearls.com/newsroom/en/sustainability-in-everyday-hotel-operations-environmental-and-social-responsibility/</a:t>
            </a:r>
            <a:r>
              <a:rPr lang="en-GB" dirty="0"/>
              <a:t> (Accessed: 5th February 2025).</a:t>
            </a:r>
          </a:p>
          <a:p>
            <a:r>
              <a:rPr lang="en-GB" dirty="0" err="1"/>
              <a:t>Dtorr</a:t>
            </a:r>
            <a:r>
              <a:rPr lang="en-GB" dirty="0"/>
              <a:t> (2023) ‘What is LEED certification for the Hotel Industry in India to follow sustainable practices?’ [blog]. January. Available at: </a:t>
            </a:r>
            <a:r>
              <a:rPr lang="en-GB" dirty="0">
                <a:hlinkClick r:id="rId8"/>
              </a:rPr>
              <a:t>https://dtorr.in/blog/what-is-leed-certification-for-the-hotel-industry-in-india-to-follow-sustainable-practices</a:t>
            </a:r>
            <a:r>
              <a:rPr lang="en-GB" i="1" dirty="0"/>
              <a:t> </a:t>
            </a:r>
            <a:r>
              <a:rPr lang="en-GB" dirty="0"/>
              <a:t>(Accessed: 10</a:t>
            </a:r>
            <a:r>
              <a:rPr lang="en-GB" baseline="30000" dirty="0"/>
              <a:t>th</a:t>
            </a:r>
            <a:r>
              <a:rPr lang="en-GB" dirty="0"/>
              <a:t> February 2025).</a:t>
            </a:r>
          </a:p>
          <a:p>
            <a:r>
              <a:rPr lang="en-GB" dirty="0"/>
              <a:t>EHL Insights, (2024) Hotel Sustainability: Challenges and solutions. Available at: </a:t>
            </a:r>
            <a:r>
              <a:rPr lang="en-GB" dirty="0">
                <a:hlinkClick r:id="rId9"/>
              </a:rPr>
              <a:t>https://hospitalityinsights.ehl.edu/hotel-sustainability-challenges-and-solutions</a:t>
            </a:r>
            <a:r>
              <a:rPr lang="en-GB" dirty="0"/>
              <a:t> (Accessed: 30th January 2025).</a:t>
            </a:r>
          </a:p>
        </p:txBody>
      </p:sp>
    </p:spTree>
    <p:extLst>
      <p:ext uri="{BB962C8B-B14F-4D97-AF65-F5344CB8AC3E}">
        <p14:creationId xmlns:p14="http://schemas.microsoft.com/office/powerpoint/2010/main" val="1498140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73FE98-F7C4-868A-3B56-5E8D9A0C3730}"/>
              </a:ext>
            </a:extLst>
          </p:cNvPr>
          <p:cNvSpPr>
            <a:spLocks noGrp="1"/>
          </p:cNvSpPr>
          <p:nvPr>
            <p:ph idx="1"/>
          </p:nvPr>
        </p:nvSpPr>
        <p:spPr>
          <a:xfrm>
            <a:off x="113016" y="205484"/>
            <a:ext cx="11969393" cy="6503541"/>
          </a:xfrm>
        </p:spPr>
        <p:txBody>
          <a:bodyPr>
            <a:normAutofit fontScale="85000" lnSpcReduction="20000"/>
          </a:bodyPr>
          <a:lstStyle/>
          <a:p>
            <a:r>
              <a:rPr lang="en-GB" dirty="0"/>
              <a:t>Fairlie, M. (2024) What is PEST analysis? Available at: https://www.businessnewsdaily.com/5512-pest-analysis-definition-examples-template.html (Accessed: 2nd February 2025). </a:t>
            </a:r>
          </a:p>
          <a:p>
            <a:r>
              <a:rPr lang="en-GB" dirty="0"/>
              <a:t>Greenpeace (2025) Sustainability: a simple guide to a vital idea: Available at: https://www.greenpeace.org.uk/challenges/sustainability/ (Accessed: 28th January 2025). </a:t>
            </a:r>
          </a:p>
          <a:p>
            <a:r>
              <a:rPr lang="en-GB" dirty="0"/>
              <a:t>Hospitality Uncovered (2023) Sustainable hospitality and why It’s part of a bright, green future. Available at: </a:t>
            </a:r>
            <a:r>
              <a:rPr lang="en-GB" dirty="0">
                <a:hlinkClick r:id="rId2"/>
              </a:rPr>
              <a:t>https://www.glion.edu/magazine/sustainable-hospitality/#</a:t>
            </a:r>
            <a:r>
              <a:rPr lang="en-GB" dirty="0"/>
              <a:t> (Accessed: 30th January 2025).</a:t>
            </a:r>
          </a:p>
          <a:p>
            <a:r>
              <a:rPr lang="en-GB" dirty="0"/>
              <a:t>Hollander, J. (2024) Sustainability in hotels: 27 eye opening statistics for 2025. Available at: </a:t>
            </a:r>
            <a:r>
              <a:rPr lang="en-GB" dirty="0">
                <a:hlinkClick r:id="rId3"/>
              </a:rPr>
              <a:t>https://hoteltechreport.com/news/hotel-sustainability-statistics</a:t>
            </a:r>
            <a:r>
              <a:rPr lang="en-GB" dirty="0"/>
              <a:t> (Accessed: 30th January 2025). </a:t>
            </a:r>
          </a:p>
          <a:p>
            <a:r>
              <a:rPr lang="en-GB" dirty="0"/>
              <a:t>Hilton (2025) Environmental impact. Available at: </a:t>
            </a:r>
            <a:r>
              <a:rPr lang="en-GB" dirty="0">
                <a:hlinkClick r:id="rId4"/>
              </a:rPr>
              <a:t>https://esg.hilton.com/environment/#:~:text=Hilton%20was%20the%20first%20major,in%20line%20with%20climate%20science</a:t>
            </a:r>
            <a:r>
              <a:rPr lang="en-GB" dirty="0"/>
              <a:t>  (Accessed: 5th February 2025). </a:t>
            </a:r>
          </a:p>
          <a:p>
            <a:r>
              <a:rPr lang="en-GB" dirty="0"/>
              <a:t>Innovation in business (2024) ‘four ways innovative technology can boost sustainability in the hospitality sector,’ [blog]. 27 August. Available at: </a:t>
            </a:r>
            <a:r>
              <a:rPr lang="en-GB" dirty="0">
                <a:hlinkClick r:id="rId5"/>
              </a:rPr>
              <a:t>https://www.innovationinbusiness.com/four-ways-innovative-technology-can-boost-sustainability-in-the-hospitality-sector/</a:t>
            </a:r>
            <a:r>
              <a:rPr lang="en-GB" dirty="0"/>
              <a:t> (Accessed: 5th February 2025).</a:t>
            </a:r>
          </a:p>
          <a:p>
            <a:r>
              <a:rPr lang="en-GB" dirty="0"/>
              <a:t>Jones, P., Hillier, D. and Comfort, D. (2016) ‘Sustainability in the hospitality industry: Some personal reflections on corporate challenges and research agendas’, international journal of contemporary hospitality management, 28(1), pp. 36–67. Available at: </a:t>
            </a:r>
            <a:r>
              <a:rPr lang="en-GB" dirty="0">
                <a:hlinkClick r:id="rId6"/>
              </a:rPr>
              <a:t>https://doi.org/10.1108/IJCHM-11-2014-0572</a:t>
            </a:r>
            <a:r>
              <a:rPr lang="en-GB" dirty="0"/>
              <a:t>. (Accessed: 30th January 2025).</a:t>
            </a:r>
          </a:p>
          <a:p>
            <a:r>
              <a:rPr lang="en-GB" dirty="0"/>
              <a:t>Kramer, L. (2022) ‘How to Write a Stellar Literature Review,’ [blog]. 2 June. Available at: </a:t>
            </a:r>
            <a:r>
              <a:rPr lang="en-GB" dirty="0">
                <a:hlinkClick r:id="rId7"/>
              </a:rPr>
              <a:t>https://www.grammarly.com/blog/academic-writing/literature-review/</a:t>
            </a:r>
            <a:r>
              <a:rPr lang="en-GB" dirty="0"/>
              <a:t> (Accessed: 10th  February 2025).</a:t>
            </a:r>
          </a:p>
          <a:p>
            <a:r>
              <a:rPr lang="en-GB" dirty="0"/>
              <a:t>Keyser, W. (2025) PEST ANALYSIS. Available at: </a:t>
            </a:r>
            <a:r>
              <a:rPr lang="en-GB" dirty="0">
                <a:hlinkClick r:id="rId8"/>
              </a:rPr>
              <a:t>https://venturefounders.com/pest-analysis/</a:t>
            </a:r>
            <a:r>
              <a:rPr lang="en-GB" dirty="0"/>
              <a:t> (Accessed: 10th February 2025).</a:t>
            </a:r>
          </a:p>
          <a:p>
            <a:r>
              <a:rPr lang="en-GB" dirty="0"/>
              <a:t>LinkedIn (2025) What are the biggest sustainability challenges facing the hospitality industry today? Available at: </a:t>
            </a:r>
            <a:r>
              <a:rPr lang="en-GB" dirty="0">
                <a:hlinkClick r:id="rId9"/>
              </a:rPr>
              <a:t>https://www.linkedin.com/advice/1/what-biggest-sustainability-challenges-facing-hospitality-2it2c</a:t>
            </a:r>
            <a:r>
              <a:rPr lang="en-GB" dirty="0"/>
              <a:t> (Accessed: 30th January 2025). </a:t>
            </a:r>
          </a:p>
        </p:txBody>
      </p:sp>
    </p:spTree>
    <p:extLst>
      <p:ext uri="{BB962C8B-B14F-4D97-AF65-F5344CB8AC3E}">
        <p14:creationId xmlns:p14="http://schemas.microsoft.com/office/powerpoint/2010/main" val="1228954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C82B3E-D814-381F-4F8D-2C1D5F34BD9E}"/>
              </a:ext>
            </a:extLst>
          </p:cNvPr>
          <p:cNvSpPr>
            <a:spLocks noGrp="1"/>
          </p:cNvSpPr>
          <p:nvPr>
            <p:ph idx="1"/>
          </p:nvPr>
        </p:nvSpPr>
        <p:spPr>
          <a:xfrm>
            <a:off x="215757" y="328773"/>
            <a:ext cx="11568701" cy="6308333"/>
          </a:xfrm>
        </p:spPr>
        <p:txBody>
          <a:bodyPr>
            <a:normAutofit fontScale="92500" lnSpcReduction="20000"/>
          </a:bodyPr>
          <a:lstStyle/>
          <a:p>
            <a:r>
              <a:rPr lang="en-GB" dirty="0"/>
              <a:t>Maria, M. (2024) ‘Marriott International's Vision for a Sustainable Future,’ 19 July. Available at: </a:t>
            </a:r>
            <a:r>
              <a:rPr lang="en-GB" dirty="0">
                <a:hlinkClick r:id="rId2"/>
              </a:rPr>
              <a:t>https://www.environmentenergyleader.com/stories/marriott-internationals-vision-for-a-sustainable-future,44880#</a:t>
            </a:r>
            <a:r>
              <a:rPr lang="en-GB" dirty="0"/>
              <a:t> (Accessed: 6th February 2025).</a:t>
            </a:r>
          </a:p>
          <a:p>
            <a:r>
              <a:rPr lang="en-GB" dirty="0"/>
              <a:t>Popsa, R.E. (2023) ‘Importance of Sustainability in the Hotel Industry.’ Expert Journal of Business and Management, 11(2), pp.183-188. Available at: </a:t>
            </a:r>
            <a:r>
              <a:rPr lang="en-GB" dirty="0">
                <a:hlinkClick r:id="rId3"/>
              </a:rPr>
              <a:t>https://business.expertjournals.com/ark:/16759/EJBM_1116popsa183-188.pdf</a:t>
            </a:r>
            <a:r>
              <a:rPr lang="en-GB" dirty="0"/>
              <a:t> (Accessed: 30th January 2025). </a:t>
            </a:r>
          </a:p>
          <a:p>
            <a:r>
              <a:rPr lang="en-GB" dirty="0"/>
              <a:t>PwC (2024) Consumers willing to pay 9.7% sustainability premium, even as cost-of-living and inflationary concerns weigh: PwC 2024 Voice of the Consumer Survey. Available at: </a:t>
            </a:r>
            <a:r>
              <a:rPr lang="en-GB" dirty="0">
                <a:hlinkClick r:id="rId4"/>
              </a:rPr>
              <a:t>https://www.pwc.com/gx/en/news-room/press-releases/2024/pwc-2024-voice-of-consumer-survey.html</a:t>
            </a:r>
            <a:r>
              <a:rPr lang="en-GB" dirty="0"/>
              <a:t> (Accessed: 2nd February 2025).</a:t>
            </a:r>
          </a:p>
          <a:p>
            <a:r>
              <a:rPr lang="en-GB" dirty="0"/>
              <a:t>Sabio, D. (2024) Sustainability in Hospitality: Why It Is Important and How Industry Leaders Can Help? Available at: </a:t>
            </a:r>
            <a:r>
              <a:rPr lang="en-GB" dirty="0">
                <a:hlinkClick r:id="rId5"/>
              </a:rPr>
              <a:t>https://www.linkedin.com/pulse/sustainability-hospitality-why-important-how-industry-s%C3%A1bio-qvnpf/</a:t>
            </a:r>
            <a:r>
              <a:rPr lang="en-GB" dirty="0"/>
              <a:t> (Accessed: 10th February 2025).</a:t>
            </a:r>
          </a:p>
          <a:p>
            <a:r>
              <a:rPr lang="en-GB" dirty="0"/>
              <a:t>Schwarz, L. (2024) ‘7 trends driving the hospitality Industry in 2024,’ 6 September. Available at: </a:t>
            </a:r>
            <a:r>
              <a:rPr lang="en-GB" dirty="0">
                <a:hlinkClick r:id="rId6"/>
              </a:rPr>
              <a:t>https://www.netsuite.com/portal/resource/articles/erp/hospitality-industry-trends.shtml#</a:t>
            </a:r>
            <a:r>
              <a:rPr lang="en-GB" dirty="0"/>
              <a:t> (Accessed: 28th January 2025).</a:t>
            </a:r>
          </a:p>
          <a:p>
            <a:r>
              <a:rPr lang="en-GB" dirty="0"/>
              <a:t>Thames Valley Landscapes (2020) Growing Their Own At Oakley Court Hotel. Available at: </a:t>
            </a:r>
            <a:r>
              <a:rPr lang="en-GB" dirty="0">
                <a:hlinkClick r:id="rId7"/>
              </a:rPr>
              <a:t>https://thamesvalleylandscapes.co.uk/growing-their-own-oakley-court/</a:t>
            </a:r>
            <a:r>
              <a:rPr lang="en-GB" dirty="0"/>
              <a:t> (Accessed: 6th February 2025).</a:t>
            </a:r>
          </a:p>
          <a:p>
            <a:r>
              <a:rPr lang="en-GB" dirty="0"/>
              <a:t>Venues Collection (2025) Why is sustainability important in the Hospitality Industry. Available at: </a:t>
            </a:r>
            <a:r>
              <a:rPr lang="en-GB" dirty="0">
                <a:hlinkClick r:id="rId8"/>
              </a:rPr>
              <a:t>https://www.sedgebrookhall.co.uk/sustainability-in-the-hospitality-industry</a:t>
            </a:r>
            <a:r>
              <a:rPr lang="en-GB" dirty="0"/>
              <a:t>  (Accessed: 30th January 2025). </a:t>
            </a:r>
          </a:p>
        </p:txBody>
      </p:sp>
    </p:spTree>
    <p:extLst>
      <p:ext uri="{BB962C8B-B14F-4D97-AF65-F5344CB8AC3E}">
        <p14:creationId xmlns:p14="http://schemas.microsoft.com/office/powerpoint/2010/main" val="830318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268</TotalTime>
  <Words>2580</Words>
  <Application>Microsoft Office PowerPoint</Application>
  <PresentationFormat>Widescreen</PresentationFormat>
  <Paragraphs>84</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Ion</vt:lpstr>
      <vt:lpstr>Sustainability in the hospitality industry</vt:lpstr>
      <vt:lpstr>Introduction</vt:lpstr>
      <vt:lpstr>Literature Review</vt:lpstr>
      <vt:lpstr>PowerPoint Presentation</vt:lpstr>
      <vt:lpstr>PowerPoint Presentation</vt:lpstr>
      <vt:lpstr>PowerPoint Presentation</vt:lpstr>
      <vt:lpstr>Method </vt:lpstr>
      <vt:lpstr>Theme Impact Analysis</vt:lpstr>
      <vt:lpstr>PEST Analysis</vt:lpstr>
      <vt:lpstr>PowerPoint Presentation</vt:lpstr>
      <vt:lpstr>Hilton and Marriott sustainable practices</vt:lpstr>
      <vt:lpstr>Conclusion</vt:lpstr>
      <vt:lpstr>Recommendations</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Rabna Begum</dc:creator>
  <cp:lastModifiedBy>Rabna Begum</cp:lastModifiedBy>
  <cp:revision>17</cp:revision>
  <dcterms:created xsi:type="dcterms:W3CDTF">2025-02-19T11:53:55Z</dcterms:created>
  <dcterms:modified xsi:type="dcterms:W3CDTF">2025-02-24T10:01:41Z</dcterms:modified>
</cp:coreProperties>
</file>