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sldIdLst>
    <p:sldId id="256" r:id="rId2"/>
    <p:sldId id="263" r:id="rId3"/>
    <p:sldId id="257" r:id="rId4"/>
    <p:sldId id="258" r:id="rId5"/>
    <p:sldId id="259" r:id="rId6"/>
    <p:sldId id="260" r:id="rId7"/>
    <p:sldId id="261" r:id="rId8"/>
    <p:sldId id="265" r:id="rId9"/>
    <p:sldId id="266" r:id="rId10"/>
    <p:sldId id="262" r:id="rId11"/>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p:scale>
          <a:sx n="100" d="100"/>
          <a:sy n="100" d="100"/>
        </p:scale>
        <p:origin x="228" y="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675314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[morning/afternoon]. My name is Zaheer and I am a Trainee Early Years Support Worker at a Children's Centre in London. For this presentation, I have chosen Communication as my key skill. I will explain what communication is, why it is essential to professional practice in health and social care, apply a relevant model, and give a practical example from my own setting. I will also reference published sources throughout.</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is an overview of what I will cover today. I will begin with a definition of communication, then explain why it matters in health and social care settings. I will introduce the Shannon-Weaver Communication Model as a relevant theoretical framework, before applying this to a real example from my Children's Centre placement. I will finish with key takeaways and my references.</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Before exploring why communication matters, it is important to define what we mean by it. According to Dickson (2015), communication is the process of transferring information, ideas and feelings between individuals using verbal, non-verbal and written channels. This means communication is not just about talking. It includes our body language and facial expressions — non-verbal communication — as well as written records such as care plans and case notes. In health and social care, all three forms are used constantly and each carries equal importance.</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Communication is widely recognised as one of the most essential skills in health and social care. The NMC Code (2018) states that effective communication is fundamental to person-centred care and professional accountability. Skills for Care (2021) highlights that poor communication is one of the leading causes of errors and complaints in care settings. There are three main reasons why communication matters: first, it enables person-centred care by helping us understand individual needs; second, it builds trust with service users and families; and third, it protects safety through accurate record-keeping and information sharing.</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have chosen the Shannon-Weaver Communication Model (1949) as my relevant framework. The model identifies five stages: sender, message, channel, receiver, and feedback. Critically, it also introduces the concept of 'noise' — any barrier that interrupts or distorts the message. In health and social care, noise could include medical jargon, background noise in a busy ward, a child's limited verbal ability, or language barriers between practitioner and family. Understanding this model helps practitioners identify where communication is breaking down and take steps to improve it.</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I will give a practical example from my current role. At the Children's Centre where I work, we had a 3-year-old child with English as an Additional Language who was becoming distressed during group sessions. The parent also had limited English. This is a clear example of Shannon-Weaver 'noise' — language acting as a barrier. To address this, I used Makaton signing and visual picture cards with the child, arranged an interpreter for the parent meeting, and kept detailed written observations to share across the team. Within two weeks, the child's participation improved and the parent began attending sessions more confidently. This directly links to the NMC (2018) Code, which states that practitioners must adapt their communication to the needs of the individual.</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communication is not simply the ability to talk or write — it is a professional skill that directly impacts the quality of care delivered. We have seen that it covers verbal, non-verbal and written forms; that it is essential for person-centred care, trust and safety; and that the Shannon-Weaver model gives us a useful framework for understanding and improving how we communicate. My Children's Centre example shows these principles in action. The NMC (2018) and Skills for Care (2021) both reinforce that communication is a core professional responsibility. Developing this skill is something I am committed to in my role as a trainee. Thank you. I am happy to take any questions.</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xml"/><Relationship Id="rId5" Type="http://schemas.openxmlformats.org/officeDocument/2006/relationships/image" Target="../media/image9.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chemeClr val="accent5">
            <a:lumMod val="50000"/>
          </a:schemeClr>
        </a:solidFill>
        <a:effectLst/>
      </p:bgPr>
    </p:bg>
    <p:spTree>
      <p:nvGrpSpPr>
        <p:cNvPr id="1" name=""/>
        <p:cNvGrpSpPr/>
        <p:nvPr/>
      </p:nvGrpSpPr>
      <p:grpSpPr>
        <a:xfrm>
          <a:off x="0" y="0"/>
          <a:ext cx="0" cy="0"/>
          <a:chOff x="0" y="0"/>
          <a:chExt cx="0" cy="0"/>
        </a:xfrm>
      </p:grpSpPr>
      <p:sp>
        <p:nvSpPr>
          <p:cNvPr id="2" name="Shape 0"/>
          <p:cNvSpPr/>
          <p:nvPr/>
        </p:nvSpPr>
        <p:spPr>
          <a:xfrm>
            <a:off x="0" y="0"/>
            <a:ext cx="3291840" cy="5143500"/>
          </a:xfrm>
          <a:prstGeom prst="rect">
            <a:avLst/>
          </a:prstGeom>
          <a:solidFill>
            <a:schemeClr val="tx1">
              <a:lumMod val="50000"/>
              <a:lumOff val="50000"/>
            </a:schemeClr>
          </a:solidFill>
          <a:ln w="12700">
            <a:solidFill>
              <a:srgbClr val="028090"/>
            </a:solidFill>
            <a:prstDash val="solid"/>
          </a:ln>
        </p:spPr>
        <p:txBody>
          <a:bodyPr/>
          <a:lstStyle/>
          <a:p>
            <a:endParaRPr lang="en-GB"/>
          </a:p>
        </p:txBody>
      </p:sp>
      <p:sp>
        <p:nvSpPr>
          <p:cNvPr id="3" name="Shape 1"/>
          <p:cNvSpPr/>
          <p:nvPr/>
        </p:nvSpPr>
        <p:spPr>
          <a:xfrm>
            <a:off x="457200" y="1097280"/>
            <a:ext cx="2377440" cy="2377440"/>
          </a:xfrm>
          <a:prstGeom prst="ellipse">
            <a:avLst/>
          </a:prstGeom>
          <a:solidFill>
            <a:srgbClr val="FFFFFF">
              <a:alpha val="12000"/>
            </a:srgbClr>
          </a:solidFill>
          <a:ln w="12700">
            <a:solidFill>
              <a:srgbClr val="FFFFFF">
                <a:alpha val="30000"/>
              </a:srgbClr>
            </a:solidFill>
            <a:prstDash val="solid"/>
          </a:ln>
        </p:spPr>
        <p:txBody>
          <a:bodyPr/>
          <a:lstStyle/>
          <a:p>
            <a:endParaRPr lang="en-GB"/>
          </a:p>
        </p:txBody>
      </p:sp>
      <p:pic>
        <p:nvPicPr>
          <p:cNvPr id="4" name="Image 0" descr="preencoded.png"/>
          <p:cNvPicPr>
            <a:picLocks noChangeAspect="1"/>
          </p:cNvPicPr>
          <p:nvPr/>
        </p:nvPicPr>
        <p:blipFill>
          <a:blip r:embed="rId3"/>
          <a:stretch>
            <a:fillRect/>
          </a:stretch>
        </p:blipFill>
        <p:spPr>
          <a:xfrm>
            <a:off x="822960" y="1417320"/>
            <a:ext cx="1645920" cy="1645920"/>
          </a:xfrm>
          <a:prstGeom prst="rect">
            <a:avLst/>
          </a:prstGeom>
        </p:spPr>
      </p:pic>
      <p:sp>
        <p:nvSpPr>
          <p:cNvPr id="5" name="Text 2"/>
          <p:cNvSpPr/>
          <p:nvPr/>
        </p:nvSpPr>
        <p:spPr>
          <a:xfrm>
            <a:off x="3566160" y="1897380"/>
            <a:ext cx="5120640" cy="914400"/>
          </a:xfrm>
          <a:prstGeom prst="rect">
            <a:avLst/>
          </a:prstGeom>
          <a:noFill/>
          <a:ln/>
        </p:spPr>
        <p:txBody>
          <a:bodyPr wrap="square" lIns="0" tIns="0" rIns="0" bIns="0" rtlCol="0" anchor="ctr"/>
          <a:lstStyle/>
          <a:p>
            <a:pPr marL="0" indent="0" algn="l">
              <a:buNone/>
            </a:pPr>
            <a:r>
              <a:rPr lang="en-US" sz="4000" b="1" dirty="0">
                <a:solidFill>
                  <a:srgbClr val="FFFFFF"/>
                </a:solidFill>
                <a:latin typeface="Cambria" pitchFamily="34" charset="0"/>
                <a:ea typeface="Cambria" pitchFamily="34" charset="-122"/>
                <a:cs typeface="Cambria" pitchFamily="34" charset="-120"/>
              </a:rPr>
              <a:t>Communication</a:t>
            </a:r>
            <a:endParaRPr lang="en-US" sz="4000" dirty="0"/>
          </a:p>
        </p:txBody>
      </p:sp>
      <p:sp>
        <p:nvSpPr>
          <p:cNvPr id="6" name="Text 3"/>
          <p:cNvSpPr/>
          <p:nvPr/>
        </p:nvSpPr>
        <p:spPr>
          <a:xfrm>
            <a:off x="3657600" y="2514600"/>
            <a:ext cx="5120640" cy="502920"/>
          </a:xfrm>
          <a:prstGeom prst="rect">
            <a:avLst/>
          </a:prstGeom>
          <a:noFill/>
          <a:ln/>
        </p:spPr>
        <p:txBody>
          <a:bodyPr wrap="square" lIns="0" tIns="0" rIns="0" bIns="0" rtlCol="0" anchor="ctr"/>
          <a:lstStyle/>
          <a:p>
            <a:pPr marL="0" indent="0" algn="l">
              <a:buNone/>
            </a:pPr>
            <a:r>
              <a:rPr lang="en-US" sz="1600" dirty="0">
                <a:solidFill>
                  <a:srgbClr val="C9E8F0"/>
                </a:solidFill>
                <a:latin typeface="Calibri" pitchFamily="34" charset="0"/>
                <a:ea typeface="Calibri" pitchFamily="34" charset="-122"/>
                <a:cs typeface="Calibri" pitchFamily="34" charset="-120"/>
              </a:rPr>
              <a:t>A Key Skill in Health and Social Care</a:t>
            </a:r>
            <a:endParaRPr lang="en-US" sz="1600" dirty="0"/>
          </a:p>
        </p:txBody>
      </p:sp>
      <p:sp>
        <p:nvSpPr>
          <p:cNvPr id="8" name="Text 5"/>
          <p:cNvSpPr/>
          <p:nvPr/>
        </p:nvSpPr>
        <p:spPr>
          <a:xfrm>
            <a:off x="3657600" y="3097529"/>
            <a:ext cx="5120640" cy="713819"/>
          </a:xfrm>
          <a:prstGeom prst="rect">
            <a:avLst/>
          </a:prstGeom>
          <a:noFill/>
          <a:ln/>
        </p:spPr>
        <p:txBody>
          <a:bodyPr wrap="square" lIns="0" tIns="0" rIns="0" bIns="0" rtlCol="0" anchor="ctr"/>
          <a:lstStyle/>
          <a:p>
            <a:pPr marL="0" indent="0" algn="l">
              <a:buNone/>
            </a:pPr>
            <a:endParaRPr lang="en-US" sz="1100" dirty="0"/>
          </a:p>
        </p:txBody>
      </p:sp>
      <p:sp>
        <p:nvSpPr>
          <p:cNvPr id="9" name="Shape 6"/>
          <p:cNvSpPr/>
          <p:nvPr/>
        </p:nvSpPr>
        <p:spPr>
          <a:xfrm>
            <a:off x="0" y="4709160"/>
            <a:ext cx="9144000" cy="434340"/>
          </a:xfrm>
          <a:prstGeom prst="rect">
            <a:avLst/>
          </a:prstGeom>
          <a:solidFill>
            <a:srgbClr val="0D2137"/>
          </a:solidFill>
          <a:ln w="12700">
            <a:solidFill>
              <a:srgbClr val="0D2137"/>
            </a:solidFill>
            <a:prstDash val="solid"/>
          </a:ln>
        </p:spPr>
        <p:txBody>
          <a:bodyPr/>
          <a:lstStyle/>
          <a:p>
            <a:endParaRPr lang="en-GB"/>
          </a:p>
        </p:txBody>
      </p:sp>
      <p:sp>
        <p:nvSpPr>
          <p:cNvPr id="10" name="Text 7"/>
          <p:cNvSpPr/>
          <p:nvPr/>
        </p:nvSpPr>
        <p:spPr>
          <a:xfrm>
            <a:off x="274320" y="4727448"/>
            <a:ext cx="8595360" cy="393192"/>
          </a:xfrm>
          <a:prstGeom prst="rect">
            <a:avLst/>
          </a:prstGeom>
          <a:noFill/>
          <a:ln/>
        </p:spPr>
        <p:txBody>
          <a:bodyPr wrap="square" lIns="0" tIns="0" rIns="0" bIns="0" rtlCol="0" anchor="ctr"/>
          <a:lstStyle/>
          <a:p>
            <a:pPr marL="0" indent="0" algn="ctr">
              <a:buNone/>
            </a:pPr>
            <a:r>
              <a:rPr lang="en-US" sz="1000" dirty="0">
                <a:solidFill>
                  <a:srgbClr val="7FA8C0"/>
                </a:solidFill>
                <a:latin typeface="Calibri" pitchFamily="34" charset="0"/>
                <a:ea typeface="Calibri" pitchFamily="34" charset="-122"/>
                <a:cs typeface="Calibri" pitchFamily="34" charset="-120"/>
              </a:rPr>
              <a:t>UWTSD  |  CertHE Skills for the Workplace (Health and Social Care)</a:t>
            </a:r>
            <a:endParaRPr lang="en-US" sz="10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Assignment Details">
    <p:bg>
      <p:bgPr>
        <a:solidFill>
          <a:schemeClr val="accent5">
            <a:lumMod val="50000"/>
          </a:schemeClr>
        </a:solidFill>
        <a:effectLst/>
      </p:bgPr>
    </p:bg>
    <p:spTree>
      <p:nvGrpSpPr>
        <p:cNvPr id="1" name=""/>
        <p:cNvGrpSpPr/>
        <p:nvPr/>
      </p:nvGrpSpPr>
      <p:grpSpPr>
        <a:xfrm>
          <a:off x="0" y="0"/>
          <a:ext cx="0" cy="0"/>
          <a:chOff x="0" y="0"/>
          <a:chExt cx="0" cy="0"/>
        </a:xfrm>
      </p:grpSpPr>
      <p:sp>
        <p:nvSpPr>
          <p:cNvPr id="2" name="LeftPanel"/>
          <p:cNvSpPr/>
          <p:nvPr/>
        </p:nvSpPr>
        <p:spPr>
          <a:xfrm>
            <a:off x="0" y="0"/>
            <a:ext cx="3291840" cy="5143500"/>
          </a:xfrm>
          <a:prstGeom prst="rect">
            <a:avLst/>
          </a:prstGeom>
          <a:solidFill>
            <a:srgbClr val="0D2137"/>
          </a:solidFill>
          <a:ln w="12700">
            <a:solidFill>
              <a:srgbClr val="028090"/>
            </a:solidFill>
            <a:prstDash val="solid"/>
          </a:ln>
        </p:spPr>
        <p:txBody>
          <a:bodyPr/>
          <a:lstStyle/>
          <a:p>
            <a:endParaRPr lang="en-GB"/>
          </a:p>
        </p:txBody>
      </p:sp>
      <p:sp>
        <p:nvSpPr>
          <p:cNvPr id="3" name="LeftTitle"/>
          <p:cNvSpPr/>
          <p:nvPr/>
        </p:nvSpPr>
        <p:spPr>
          <a:xfrm>
            <a:off x="152400" y="457200"/>
            <a:ext cx="2987040" cy="1371600"/>
          </a:xfrm>
          <a:prstGeom prst="rect">
            <a:avLst/>
          </a:prstGeom>
          <a:noFill/>
          <a:ln/>
        </p:spPr>
        <p:txBody>
          <a:bodyPr wrap="square" lIns="0" tIns="0" rIns="0" bIns="0" rtlCol="0" anchor="t"/>
          <a:lstStyle/>
          <a:p>
            <a:pPr marL="0" indent="0" algn="l">
              <a:buNone/>
            </a:pPr>
            <a:r>
              <a:rPr lang="en-US" sz="2800" b="1" dirty="0">
                <a:solidFill>
                  <a:srgbClr val="FFFFFF"/>
                </a:solidFill>
                <a:latin typeface="Cambria" pitchFamily="34" charset="0"/>
              </a:rPr>
              <a:t>Assignment</a:t>
            </a:r>
          </a:p>
          <a:p>
            <a:pPr marL="0" indent="0" algn="l">
              <a:buNone/>
            </a:pPr>
            <a:r>
              <a:rPr lang="en-US" sz="2800" b="1" dirty="0">
                <a:solidFill>
                  <a:srgbClr val="FFFFFF"/>
                </a:solidFill>
                <a:latin typeface="Cambria" pitchFamily="34" charset="0"/>
              </a:rPr>
              <a:t>Details</a:t>
            </a:r>
          </a:p>
          <a:p>
            <a:pPr marL="0" indent="0" algn="l">
              <a:buNone/>
            </a:pPr>
            <a:r>
              <a:rPr lang="en-US" sz="1200" dirty="0">
                <a:solidFill>
                  <a:srgbClr val="028090"/>
                </a:solidFill>
                <a:latin typeface="Calibri" pitchFamily="34" charset="0"/>
              </a:rPr>
              <a:t>LCHS4009</a:t>
            </a:r>
          </a:p>
        </p:txBody>
      </p:sp>
      <p:sp>
        <p:nvSpPr>
          <p:cNvPr id="4" name="LeftModuleInfo"/>
          <p:cNvSpPr/>
          <p:nvPr/>
        </p:nvSpPr>
        <p:spPr>
          <a:xfrm>
            <a:off x="152400" y="1980000"/>
            <a:ext cx="2987040" cy="2743200"/>
          </a:xfrm>
          <a:prstGeom prst="rect">
            <a:avLst/>
          </a:prstGeom>
          <a:noFill/>
          <a:ln/>
        </p:spPr>
        <p:txBody>
          <a:bodyPr wrap="square" lIns="0" tIns="0" rIns="0" bIns="0" rtlCol="0" anchor="t"/>
          <a:lstStyle/>
          <a:p>
            <a:pPr marL="0" indent="0" algn="l">
              <a:buNone/>
            </a:pPr>
            <a:r>
              <a:rPr lang="en-US" sz="900" b="1" dirty="0">
                <a:solidFill>
                  <a:srgbClr val="7FA8C0"/>
                </a:solidFill>
                <a:latin typeface="Calibri" pitchFamily="34" charset="0"/>
              </a:rPr>
              <a:t>PROGRAMME</a:t>
            </a:r>
          </a:p>
          <a:p>
            <a:pPr marL="0" indent="0" algn="l">
              <a:buNone/>
            </a:pPr>
            <a:r>
              <a:rPr lang="en-US" sz="1000" dirty="0">
                <a:solidFill>
                  <a:srgbClr val="C9E8F0"/>
                </a:solidFill>
                <a:latin typeface="Calibri" pitchFamily="34" charset="0"/>
              </a:rPr>
              <a:t>CertHE Skills for the Workplace</a:t>
            </a:r>
          </a:p>
          <a:p>
            <a:pPr marL="0" indent="0" algn="l">
              <a:buNone/>
            </a:pPr>
            <a:r>
              <a:rPr lang="en-US" sz="1000" dirty="0">
                <a:solidFill>
                  <a:srgbClr val="C9E8F0"/>
                </a:solidFill>
                <a:latin typeface="Calibri" pitchFamily="34" charset="0"/>
              </a:rPr>
              <a:t>(Health and Social Care)</a:t>
            </a:r>
          </a:p>
          <a:p>
            <a:pPr marL="0" indent="0" algn="l">
              <a:buNone/>
            </a:pPr>
            <a:endParaRPr lang="en-US" sz="900" dirty="0"/>
          </a:p>
          <a:p>
            <a:pPr marL="0" indent="0" algn="l">
              <a:buNone/>
            </a:pPr>
            <a:r>
              <a:rPr lang="en-US" sz="900" b="1" dirty="0">
                <a:solidFill>
                  <a:srgbClr val="7FA8C0"/>
                </a:solidFill>
                <a:latin typeface="Calibri" pitchFamily="34" charset="0"/>
              </a:rPr>
              <a:t>MODULE</a:t>
            </a:r>
          </a:p>
          <a:p>
            <a:pPr marL="0" indent="0" algn="l">
              <a:buNone/>
            </a:pPr>
            <a:r>
              <a:rPr lang="en-US" sz="1000" dirty="0">
                <a:solidFill>
                  <a:srgbClr val="C9E8F0"/>
                </a:solidFill>
                <a:latin typeface="Calibri" pitchFamily="34" charset="0"/>
              </a:rPr>
              <a:t>Professional Development within</a:t>
            </a:r>
          </a:p>
          <a:p>
            <a:pPr marL="0" indent="0" algn="l">
              <a:buNone/>
            </a:pPr>
            <a:r>
              <a:rPr lang="en-US" sz="1000" dirty="0">
                <a:solidFill>
                  <a:srgbClr val="C9E8F0"/>
                </a:solidFill>
                <a:latin typeface="Calibri" pitchFamily="34" charset="0"/>
              </a:rPr>
              <a:t>Health and Social Care</a:t>
            </a:r>
          </a:p>
        </p:txBody>
      </p:sp>
      <p:sp>
        <p:nvSpPr>
          <p:cNvPr id="5" name="CardStudentName"/>
          <p:cNvSpPr/>
          <p:nvPr/>
        </p:nvSpPr>
        <p:spPr>
          <a:xfrm>
            <a:off x="3428040" y="274320"/>
            <a:ext cx="2590800" cy="685800"/>
          </a:xfrm>
          <a:prstGeom prst="rect">
            <a:avLst/>
          </a:prstGeom>
          <a:solidFill>
            <a:srgbClr val="0D2137"/>
          </a:solidFill>
          <a:ln w="9525">
            <a:solidFill>
              <a:srgbClr val="028090"/>
            </a:solidFill>
            <a:prstDash val="solid"/>
          </a:ln>
        </p:spPr>
        <p:txBody>
          <a:bodyPr wrap="square" lIns="91440" tIns="45720" rIns="91440" bIns="45720" rtlCol="0" anchor="t"/>
          <a:lstStyle/>
          <a:p>
            <a:pPr algn="l">
              <a:buNone/>
            </a:pPr>
            <a:r>
              <a:rPr lang="en-US" sz="800" b="1" dirty="0">
                <a:solidFill>
                  <a:srgbClr val="7FA8C0"/>
                </a:solidFill>
                <a:latin typeface="Calibri"/>
              </a:rPr>
              <a:t>STUDENT NAME</a:t>
            </a:r>
          </a:p>
          <a:p>
            <a:pPr algn="l">
              <a:buNone/>
            </a:pPr>
            <a:r>
              <a:rPr lang="en-US" sz="800" b="1" dirty="0" err="1">
                <a:solidFill>
                  <a:schemeClr val="bg1"/>
                </a:solidFill>
                <a:latin typeface="Calibri"/>
              </a:rPr>
              <a:t>NAQASH</a:t>
            </a:r>
            <a:r>
              <a:rPr lang="en-US" sz="800" b="1" dirty="0">
                <a:solidFill>
                  <a:schemeClr val="bg1"/>
                </a:solidFill>
                <a:latin typeface="Calibri"/>
              </a:rPr>
              <a:t> ASIF</a:t>
            </a:r>
          </a:p>
          <a:p>
            <a:pPr algn="l">
              <a:buNone/>
            </a:pPr>
            <a:endParaRPr lang="en-US" sz="800" b="1" dirty="0">
              <a:solidFill>
                <a:srgbClr val="7FA8C0"/>
              </a:solidFill>
              <a:latin typeface="Calibri"/>
            </a:endParaRPr>
          </a:p>
        </p:txBody>
      </p:sp>
      <p:sp>
        <p:nvSpPr>
          <p:cNvPr id="6" name="CardStudentID"/>
          <p:cNvSpPr/>
          <p:nvPr/>
        </p:nvSpPr>
        <p:spPr>
          <a:xfrm>
            <a:off x="6096840" y="274320"/>
            <a:ext cx="2590800" cy="685800"/>
          </a:xfrm>
          <a:prstGeom prst="rect">
            <a:avLst/>
          </a:prstGeom>
          <a:solidFill>
            <a:srgbClr val="0D2137"/>
          </a:solidFill>
          <a:ln w="9525">
            <a:solidFill>
              <a:srgbClr val="028090"/>
            </a:solidFill>
            <a:prstDash val="solid"/>
          </a:ln>
        </p:spPr>
        <p:txBody>
          <a:bodyPr wrap="square" lIns="91440" tIns="45720" rIns="91440" bIns="45720" rtlCol="0" anchor="t"/>
          <a:lstStyle/>
          <a:p>
            <a:pPr algn="l">
              <a:buNone/>
            </a:pPr>
            <a:r>
              <a:rPr lang="en-US" sz="800" b="1" dirty="0">
                <a:solidFill>
                  <a:srgbClr val="7FA8C0"/>
                </a:solidFill>
                <a:latin typeface="Calibri"/>
              </a:rPr>
              <a:t>STUDENT ID NUMB</a:t>
            </a:r>
            <a:r>
              <a:rPr lang="en-US" sz="800" b="1" dirty="0">
                <a:solidFill>
                  <a:schemeClr val="bg1"/>
                </a:solidFill>
                <a:latin typeface="Calibri"/>
              </a:rPr>
              <a:t>ER</a:t>
            </a:r>
          </a:p>
          <a:p>
            <a:pPr algn="l">
              <a:buNone/>
            </a:pPr>
            <a:r>
              <a:rPr lang="en-US" sz="800" b="1" dirty="0">
                <a:solidFill>
                  <a:schemeClr val="bg1"/>
                </a:solidFill>
                <a:latin typeface="Calibri"/>
              </a:rPr>
              <a:t>2407608</a:t>
            </a:r>
          </a:p>
          <a:p>
            <a:pPr algn="l">
              <a:buNone/>
            </a:pPr>
            <a:endParaRPr lang="en-US" sz="800" b="1" dirty="0">
              <a:solidFill>
                <a:srgbClr val="7FA8C0"/>
              </a:solidFill>
              <a:latin typeface="Calibri"/>
            </a:endParaRPr>
          </a:p>
        </p:txBody>
      </p:sp>
      <p:sp>
        <p:nvSpPr>
          <p:cNvPr id="7" name="CardAssignmentTitle"/>
          <p:cNvSpPr/>
          <p:nvPr/>
        </p:nvSpPr>
        <p:spPr>
          <a:xfrm>
            <a:off x="3428040" y="1005840"/>
            <a:ext cx="2590800" cy="685800"/>
          </a:xfrm>
          <a:prstGeom prst="rect">
            <a:avLst/>
          </a:prstGeom>
          <a:solidFill>
            <a:srgbClr val="021B2E"/>
          </a:solidFill>
          <a:ln w="9525">
            <a:solidFill>
              <a:srgbClr val="028090"/>
            </a:solidFill>
            <a:prstDash val="solid"/>
          </a:ln>
        </p:spPr>
        <p:txBody>
          <a:bodyPr wrap="square" lIns="91440" tIns="45720" rIns="91440" bIns="45720" rtlCol="0" anchor="t"/>
          <a:lstStyle/>
          <a:p>
            <a:pPr algn="l">
              <a:buNone/>
            </a:pPr>
            <a:r>
              <a:rPr lang="en-US" sz="800" b="1" dirty="0">
                <a:solidFill>
                  <a:srgbClr val="7FA8C0"/>
                </a:solidFill>
                <a:latin typeface="Calibri"/>
              </a:rPr>
              <a:t>ASSIGNMENT TITLE</a:t>
            </a:r>
          </a:p>
          <a:p>
            <a:pPr algn="l">
              <a:buNone/>
            </a:pPr>
            <a:r>
              <a:rPr lang="en-US" sz="1100" dirty="0">
                <a:solidFill>
                  <a:srgbClr val="FFFFFF"/>
                </a:solidFill>
                <a:latin typeface="Calibri"/>
              </a:rPr>
              <a:t>Self-Awareness Presentation</a:t>
            </a:r>
          </a:p>
        </p:txBody>
      </p:sp>
      <p:sp>
        <p:nvSpPr>
          <p:cNvPr id="8" name="CardModuleCode"/>
          <p:cNvSpPr/>
          <p:nvPr/>
        </p:nvSpPr>
        <p:spPr>
          <a:xfrm>
            <a:off x="6096840" y="1005840"/>
            <a:ext cx="2590800" cy="685800"/>
          </a:xfrm>
          <a:prstGeom prst="rect">
            <a:avLst/>
          </a:prstGeom>
          <a:solidFill>
            <a:srgbClr val="021B2E"/>
          </a:solidFill>
          <a:ln w="9525">
            <a:solidFill>
              <a:srgbClr val="028090"/>
            </a:solidFill>
            <a:prstDash val="solid"/>
          </a:ln>
        </p:spPr>
        <p:txBody>
          <a:bodyPr wrap="square" lIns="91440" tIns="45720" rIns="91440" bIns="45720" rtlCol="0" anchor="t"/>
          <a:lstStyle/>
          <a:p>
            <a:pPr algn="l">
              <a:buNone/>
            </a:pPr>
            <a:r>
              <a:rPr lang="en-US" sz="800" b="1" dirty="0">
                <a:solidFill>
                  <a:srgbClr val="7FA8C0"/>
                </a:solidFill>
                <a:latin typeface="Calibri"/>
              </a:rPr>
              <a:t>MODULE CODE &amp; WEIGHTING</a:t>
            </a:r>
          </a:p>
          <a:p>
            <a:pPr algn="l">
              <a:buNone/>
            </a:pPr>
            <a:r>
              <a:rPr lang="en-US" sz="1100" b="1" dirty="0">
                <a:solidFill>
                  <a:srgbClr val="028090"/>
                </a:solidFill>
                <a:latin typeface="Calibri"/>
              </a:rPr>
              <a:t>LCHS4009</a:t>
            </a:r>
            <a:r>
              <a:rPr lang="en-US" sz="1100" dirty="0">
                <a:solidFill>
                  <a:srgbClr val="FFFFFF"/>
                </a:solidFill>
                <a:latin typeface="Calibri"/>
              </a:rPr>
              <a:t>  |  30% of module</a:t>
            </a:r>
          </a:p>
        </p:txBody>
      </p:sp>
      <p:sp>
        <p:nvSpPr>
          <p:cNvPr id="9" name="CardLecturers"/>
          <p:cNvSpPr/>
          <p:nvPr/>
        </p:nvSpPr>
        <p:spPr>
          <a:xfrm>
            <a:off x="3428040" y="1737360"/>
            <a:ext cx="5259600" cy="685800"/>
          </a:xfrm>
          <a:prstGeom prst="rect">
            <a:avLst/>
          </a:prstGeom>
          <a:solidFill>
            <a:srgbClr val="0D2137"/>
          </a:solidFill>
          <a:ln w="9525">
            <a:solidFill>
              <a:srgbClr val="028090"/>
            </a:solidFill>
            <a:prstDash val="solid"/>
          </a:ln>
        </p:spPr>
        <p:txBody>
          <a:bodyPr wrap="square" lIns="91440" tIns="45720" rIns="91440" bIns="45720" rtlCol="0" anchor="t"/>
          <a:lstStyle/>
          <a:p>
            <a:pPr algn="l">
              <a:buNone/>
            </a:pPr>
            <a:r>
              <a:rPr lang="en-US" sz="800" b="1" dirty="0">
                <a:solidFill>
                  <a:srgbClr val="7FA8C0"/>
                </a:solidFill>
                <a:latin typeface="Calibri"/>
              </a:rPr>
              <a:t>LECTURER</a:t>
            </a:r>
          </a:p>
          <a:p>
            <a:r>
              <a:rPr lang="en-US" sz="800" cap="all" dirty="0">
                <a:solidFill>
                  <a:srgbClr val="FFFFFF"/>
                </a:solidFill>
              </a:rPr>
              <a:t>Hajra </a:t>
            </a:r>
            <a:r>
              <a:rPr lang="en-US" sz="800" cap="all" dirty="0" err="1">
                <a:solidFill>
                  <a:srgbClr val="FFFFFF"/>
                </a:solidFill>
              </a:rPr>
              <a:t>Mustasim</a:t>
            </a:r>
            <a:endParaRPr lang="en-US" sz="800" cap="all" dirty="0">
              <a:solidFill>
                <a:srgbClr val="FFFFFF"/>
              </a:solidFill>
              <a:latin typeface="Calibri"/>
            </a:endParaRPr>
          </a:p>
        </p:txBody>
      </p:sp>
      <p:sp>
        <p:nvSpPr>
          <p:cNvPr id="10" name="CardDuration"/>
          <p:cNvSpPr/>
          <p:nvPr/>
        </p:nvSpPr>
        <p:spPr>
          <a:xfrm>
            <a:off x="3428040" y="2468880"/>
            <a:ext cx="5259600" cy="685800"/>
          </a:xfrm>
          <a:prstGeom prst="rect">
            <a:avLst/>
          </a:prstGeom>
          <a:solidFill>
            <a:srgbClr val="021B2E"/>
          </a:solidFill>
          <a:ln w="9525">
            <a:solidFill>
              <a:srgbClr val="028090"/>
            </a:solidFill>
            <a:prstDash val="solid"/>
          </a:ln>
        </p:spPr>
        <p:txBody>
          <a:bodyPr wrap="square" lIns="91440" tIns="45720" rIns="91440" bIns="45720" rtlCol="0" anchor="t"/>
          <a:lstStyle/>
          <a:p>
            <a:pPr algn="l">
              <a:buNone/>
            </a:pPr>
            <a:r>
              <a:rPr lang="en-US" sz="800" b="1" dirty="0">
                <a:solidFill>
                  <a:srgbClr val="7FA8C0"/>
                </a:solidFill>
                <a:latin typeface="Calibri"/>
              </a:rPr>
              <a:t>DURATION</a:t>
            </a:r>
          </a:p>
          <a:p>
            <a:pPr algn="l">
              <a:buNone/>
            </a:pPr>
            <a:r>
              <a:rPr lang="en-US" sz="1100" dirty="0">
                <a:solidFill>
                  <a:srgbClr val="FFFFFF"/>
                </a:solidFill>
                <a:latin typeface="Calibri"/>
              </a:rPr>
              <a:t>6 mins total  (5 mins presentation + 1 min questions)</a:t>
            </a:r>
          </a:p>
        </p:txBody>
      </p:sp>
      <p:sp>
        <p:nvSpPr>
          <p:cNvPr id="11" name="CardSubmission"/>
          <p:cNvSpPr/>
          <p:nvPr/>
        </p:nvSpPr>
        <p:spPr>
          <a:xfrm>
            <a:off x="3428040" y="3200400"/>
            <a:ext cx="5259600" cy="822960"/>
          </a:xfrm>
          <a:prstGeom prst="rect">
            <a:avLst/>
          </a:prstGeom>
          <a:solidFill>
            <a:srgbClr val="0D2137"/>
          </a:solidFill>
          <a:ln w="9525">
            <a:solidFill>
              <a:srgbClr val="028090"/>
            </a:solidFill>
            <a:prstDash val="solid"/>
          </a:ln>
        </p:spPr>
        <p:txBody>
          <a:bodyPr wrap="square" lIns="91440" tIns="45720" rIns="91440" bIns="45720" rtlCol="0" anchor="t"/>
          <a:lstStyle/>
          <a:p>
            <a:pPr algn="l">
              <a:buNone/>
            </a:pPr>
            <a:r>
              <a:rPr lang="en-US" sz="800" b="1" dirty="0">
                <a:solidFill>
                  <a:srgbClr val="7FA8C0"/>
                </a:solidFill>
                <a:latin typeface="Calibri"/>
              </a:rPr>
              <a:t>SUBMISSION DEADLINE</a:t>
            </a:r>
          </a:p>
          <a:p>
            <a:pPr algn="l">
              <a:buNone/>
            </a:pPr>
            <a:r>
              <a:rPr lang="en-US" sz="1100" b="1" dirty="0">
                <a:solidFill>
                  <a:srgbClr val="028090"/>
                </a:solidFill>
                <a:latin typeface="Calibri"/>
              </a:rPr>
              <a:t>Slides to Turnitin: </a:t>
            </a:r>
            <a:r>
              <a:rPr lang="en-US" sz="1100" dirty="0">
                <a:solidFill>
                  <a:srgbClr val="FFFFFF"/>
                </a:solidFill>
                <a:latin typeface="Calibri"/>
              </a:rPr>
              <a:t>Monday, 22nd June 2026, 10:00 AM</a:t>
            </a:r>
          </a:p>
          <a:p>
            <a:pPr algn="l">
              <a:buNone/>
            </a:pPr>
            <a:r>
              <a:rPr lang="en-US" sz="1100" b="1" dirty="0">
                <a:solidFill>
                  <a:srgbClr val="028090"/>
                </a:solidFill>
                <a:latin typeface="Calibri"/>
              </a:rPr>
              <a:t>Presentation (Week 7): </a:t>
            </a:r>
            <a:r>
              <a:rPr lang="en-US" sz="1100" dirty="0">
                <a:solidFill>
                  <a:srgbClr val="FFFFFF"/>
                </a:solidFill>
                <a:latin typeface="Calibri"/>
              </a:rPr>
              <a:t>w/c 22nd June 2026</a:t>
            </a:r>
          </a:p>
        </p:txBody>
      </p:sp>
      <p:sp>
        <p:nvSpPr>
          <p:cNvPr id="12" name="CardFeedback"/>
          <p:cNvSpPr/>
          <p:nvPr/>
        </p:nvSpPr>
        <p:spPr>
          <a:xfrm>
            <a:off x="3428040" y="4069440"/>
            <a:ext cx="5259600" cy="548640"/>
          </a:xfrm>
          <a:prstGeom prst="rect">
            <a:avLst/>
          </a:prstGeom>
          <a:solidFill>
            <a:srgbClr val="021B2E"/>
          </a:solidFill>
          <a:ln w="9525">
            <a:solidFill>
              <a:srgbClr val="028090"/>
            </a:solidFill>
            <a:prstDash val="solid"/>
          </a:ln>
        </p:spPr>
        <p:txBody>
          <a:bodyPr wrap="square" lIns="91440" tIns="45720" rIns="91440" bIns="45720" rtlCol="0" anchor="t"/>
          <a:lstStyle/>
          <a:p>
            <a:pPr algn="l">
              <a:buNone/>
            </a:pPr>
            <a:r>
              <a:rPr lang="en-US" sz="800" b="1" dirty="0">
                <a:solidFill>
                  <a:srgbClr val="7FA8C0"/>
                </a:solidFill>
                <a:latin typeface="Calibri"/>
              </a:rPr>
              <a:t>RETURN OF PROVISIONAL MARKS &amp; FEEDBACK</a:t>
            </a:r>
          </a:p>
          <a:p>
            <a:pPr algn="l">
              <a:buNone/>
            </a:pPr>
            <a:r>
              <a:rPr lang="en-US" sz="1100" dirty="0">
                <a:solidFill>
                  <a:srgbClr val="FFFFFF"/>
                </a:solidFill>
                <a:latin typeface="Calibri"/>
              </a:rPr>
              <a:t>20th July 2026</a:t>
            </a:r>
          </a:p>
        </p:txBody>
      </p:sp>
      <p:sp>
        <p:nvSpPr>
          <p:cNvPr id="13" name="FooterBar"/>
          <p:cNvSpPr/>
          <p:nvPr/>
        </p:nvSpPr>
        <p:spPr>
          <a:xfrm>
            <a:off x="0" y="4709160"/>
            <a:ext cx="9144000" cy="434340"/>
          </a:xfrm>
          <a:prstGeom prst="rect">
            <a:avLst/>
          </a:prstGeom>
          <a:solidFill>
            <a:srgbClr val="0D2137"/>
          </a:solidFill>
          <a:ln w="12700">
            <a:solidFill>
              <a:srgbClr val="0D2137"/>
            </a:solidFill>
            <a:prstDash val="solid"/>
          </a:ln>
        </p:spPr>
        <p:txBody>
          <a:bodyPr/>
          <a:lstStyle/>
          <a:p>
            <a:endParaRPr lang="en-GB"/>
          </a:p>
        </p:txBody>
      </p:sp>
      <p:sp>
        <p:nvSpPr>
          <p:cNvPr id="14" name="FooterText"/>
          <p:cNvSpPr/>
          <p:nvPr/>
        </p:nvSpPr>
        <p:spPr>
          <a:xfrm>
            <a:off x="274320" y="4727448"/>
            <a:ext cx="8595360" cy="393192"/>
          </a:xfrm>
          <a:prstGeom prst="rect">
            <a:avLst/>
          </a:prstGeom>
          <a:noFill/>
          <a:ln/>
        </p:spPr>
        <p:txBody>
          <a:bodyPr wrap="square" lIns="0" tIns="0" rIns="0" bIns="0" rtlCol="0" anchor="ctr"/>
          <a:lstStyle/>
          <a:p>
            <a:pPr marL="0" indent="0" algn="ctr">
              <a:buNone/>
            </a:pPr>
            <a:r>
              <a:rPr lang="en-US" sz="1000" dirty="0">
                <a:solidFill>
                  <a:srgbClr val="7FA8C0"/>
                </a:solidFill>
                <a:latin typeface="Calibri" pitchFamily="34" charset="0"/>
              </a:rPr>
              <a:t>UWTSD  |  CertHE Skills for the Workplace (Health and Social Care)</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bg>
      <p:bgPr>
        <a:solidFill>
          <a:srgbClr val="1B3A5C"/>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chemeClr val="tx1">
              <a:lumMod val="50000"/>
              <a:lumOff val="50000"/>
            </a:schemeClr>
          </a:solidFill>
          <a:ln w="12700">
            <a:solidFill>
              <a:srgbClr val="028090"/>
            </a:solidFill>
            <a:prstDash val="solid"/>
          </a:ln>
        </p:spPr>
        <p:txBody>
          <a:bodyPr/>
          <a:lstStyle/>
          <a:p>
            <a:endParaRPr lang="en-GB"/>
          </a:p>
        </p:txBody>
      </p:sp>
      <p:sp>
        <p:nvSpPr>
          <p:cNvPr id="3" name="Text 1"/>
          <p:cNvSpPr/>
          <p:nvPr/>
        </p:nvSpPr>
        <p:spPr>
          <a:xfrm>
            <a:off x="365760" y="0"/>
            <a:ext cx="8412480" cy="777240"/>
          </a:xfrm>
          <a:prstGeom prst="rect">
            <a:avLst/>
          </a:prstGeom>
          <a:noFill/>
          <a:ln/>
        </p:spPr>
        <p:txBody>
          <a:bodyPr wrap="square" lIns="0" tIns="0" rIns="0" bIns="0" rtlCol="0" anchor="ctr"/>
          <a:lstStyle/>
          <a:p>
            <a:pPr marL="0" indent="0" algn="l">
              <a:buNone/>
            </a:pPr>
            <a:r>
              <a:rPr lang="en-US" sz="2600" b="1" dirty="0">
                <a:solidFill>
                  <a:srgbClr val="FFFFFF"/>
                </a:solidFill>
                <a:latin typeface="Cambria" pitchFamily="34" charset="0"/>
                <a:ea typeface="Cambria" pitchFamily="34" charset="-122"/>
                <a:cs typeface="Cambria" pitchFamily="34" charset="-120"/>
              </a:rPr>
              <a:t>What You Will Learn Today</a:t>
            </a:r>
            <a:endParaRPr lang="en-US" sz="2600" dirty="0"/>
          </a:p>
        </p:txBody>
      </p:sp>
      <p:sp>
        <p:nvSpPr>
          <p:cNvPr id="4" name="Shape 2"/>
          <p:cNvSpPr/>
          <p:nvPr/>
        </p:nvSpPr>
        <p:spPr>
          <a:xfrm>
            <a:off x="457200" y="1051560"/>
            <a:ext cx="8229600" cy="594360"/>
          </a:xfrm>
          <a:prstGeom prst="roundRect">
            <a:avLst>
              <a:gd name="adj" fmla="val 9231"/>
            </a:avLst>
          </a:prstGeom>
          <a:solidFill>
            <a:srgbClr val="243F63"/>
          </a:solidFill>
          <a:ln w="12700">
            <a:solidFill>
              <a:srgbClr val="AED9E0"/>
            </a:solidFill>
            <a:prstDash val="solid"/>
          </a:ln>
          <a:effectLst>
            <a:outerShdw blurRad="101600" dist="38100" dir="2700000" algn="bl" rotWithShape="0">
              <a:srgbClr val="000000">
                <a:alpha val="12000"/>
              </a:srgbClr>
            </a:outerShdw>
          </a:effectLst>
        </p:spPr>
        <p:txBody>
          <a:bodyPr/>
          <a:lstStyle/>
          <a:p>
            <a:endParaRPr lang="en-GB"/>
          </a:p>
        </p:txBody>
      </p:sp>
      <p:sp>
        <p:nvSpPr>
          <p:cNvPr id="5" name="Shape 3"/>
          <p:cNvSpPr/>
          <p:nvPr/>
        </p:nvSpPr>
        <p:spPr>
          <a:xfrm>
            <a:off x="594360" y="1124712"/>
            <a:ext cx="438912" cy="438912"/>
          </a:xfrm>
          <a:prstGeom prst="ellipse">
            <a:avLst/>
          </a:prstGeom>
          <a:solidFill>
            <a:srgbClr val="028090"/>
          </a:solidFill>
          <a:ln w="12700">
            <a:solidFill>
              <a:srgbClr val="028090"/>
            </a:solidFill>
            <a:prstDash val="solid"/>
          </a:ln>
        </p:spPr>
        <p:txBody>
          <a:bodyPr/>
          <a:lstStyle/>
          <a:p>
            <a:endParaRPr lang="en-GB"/>
          </a:p>
        </p:txBody>
      </p:sp>
      <p:sp>
        <p:nvSpPr>
          <p:cNvPr id="6" name="Text 4"/>
          <p:cNvSpPr/>
          <p:nvPr/>
        </p:nvSpPr>
        <p:spPr>
          <a:xfrm>
            <a:off x="594360" y="1124712"/>
            <a:ext cx="438912" cy="438912"/>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1</a:t>
            </a:r>
            <a:endParaRPr lang="en-US" sz="1400" dirty="0"/>
          </a:p>
        </p:txBody>
      </p:sp>
      <p:pic>
        <p:nvPicPr>
          <p:cNvPr id="7" name="Image 0" descr="preencoded.png"/>
          <p:cNvPicPr>
            <a:picLocks noChangeAspect="1"/>
          </p:cNvPicPr>
          <p:nvPr/>
        </p:nvPicPr>
        <p:blipFill>
          <a:blip r:embed="rId3"/>
          <a:stretch>
            <a:fillRect/>
          </a:stretch>
        </p:blipFill>
        <p:spPr>
          <a:xfrm>
            <a:off x="1170432" y="1143000"/>
            <a:ext cx="411480" cy="411480"/>
          </a:xfrm>
          <a:prstGeom prst="rect">
            <a:avLst/>
          </a:prstGeom>
        </p:spPr>
      </p:pic>
      <p:sp>
        <p:nvSpPr>
          <p:cNvPr id="8" name="Text 5"/>
          <p:cNvSpPr/>
          <p:nvPr/>
        </p:nvSpPr>
        <p:spPr>
          <a:xfrm>
            <a:off x="1737360" y="1124712"/>
            <a:ext cx="6675120" cy="438912"/>
          </a:xfrm>
          <a:prstGeom prst="rect">
            <a:avLst/>
          </a:prstGeom>
          <a:noFill/>
          <a:ln/>
        </p:spPr>
        <p:txBody>
          <a:bodyPr wrap="square" lIns="0" tIns="0" rIns="0" bIns="0" rtlCol="0" anchor="ctr"/>
          <a:lstStyle/>
          <a:p>
            <a:pPr marL="0" indent="0" algn="l">
              <a:buNone/>
            </a:pPr>
            <a:r>
              <a:rPr lang="en-US" sz="1400" dirty="0">
                <a:solidFill>
                  <a:srgbClr val="FFFFFF"/>
                </a:solidFill>
                <a:latin typeface="Calibri" pitchFamily="34" charset="0"/>
                <a:ea typeface="Calibri" pitchFamily="34" charset="-122"/>
                <a:cs typeface="Calibri" pitchFamily="34" charset="-120"/>
              </a:rPr>
              <a:t>Definition of Communication</a:t>
            </a:r>
            <a:endParaRPr lang="en-US" sz="1400" dirty="0"/>
          </a:p>
        </p:txBody>
      </p:sp>
      <p:sp>
        <p:nvSpPr>
          <p:cNvPr id="9" name="Shape 6"/>
          <p:cNvSpPr/>
          <p:nvPr/>
        </p:nvSpPr>
        <p:spPr>
          <a:xfrm>
            <a:off x="457200" y="1801368"/>
            <a:ext cx="8229600" cy="594360"/>
          </a:xfrm>
          <a:prstGeom prst="roundRect">
            <a:avLst>
              <a:gd name="adj" fmla="val 9231"/>
            </a:avLst>
          </a:prstGeom>
          <a:solidFill>
            <a:srgbClr val="243F63"/>
          </a:solidFill>
          <a:ln w="12700">
            <a:solidFill>
              <a:srgbClr val="AED9E0"/>
            </a:solidFill>
            <a:prstDash val="solid"/>
          </a:ln>
          <a:effectLst>
            <a:outerShdw blurRad="101600" dist="38100" dir="2700000" algn="bl" rotWithShape="0">
              <a:srgbClr val="000000">
                <a:alpha val="12000"/>
              </a:srgbClr>
            </a:outerShdw>
          </a:effectLst>
        </p:spPr>
        <p:txBody>
          <a:bodyPr/>
          <a:lstStyle/>
          <a:p>
            <a:endParaRPr lang="en-GB"/>
          </a:p>
        </p:txBody>
      </p:sp>
      <p:sp>
        <p:nvSpPr>
          <p:cNvPr id="10" name="Shape 7"/>
          <p:cNvSpPr/>
          <p:nvPr/>
        </p:nvSpPr>
        <p:spPr>
          <a:xfrm>
            <a:off x="594360" y="1874520"/>
            <a:ext cx="438912" cy="438912"/>
          </a:xfrm>
          <a:prstGeom prst="ellipse">
            <a:avLst/>
          </a:prstGeom>
          <a:solidFill>
            <a:srgbClr val="028090"/>
          </a:solidFill>
          <a:ln w="12700">
            <a:solidFill>
              <a:srgbClr val="028090"/>
            </a:solidFill>
            <a:prstDash val="solid"/>
          </a:ln>
        </p:spPr>
        <p:txBody>
          <a:bodyPr/>
          <a:lstStyle/>
          <a:p>
            <a:endParaRPr lang="en-GB"/>
          </a:p>
        </p:txBody>
      </p:sp>
      <p:sp>
        <p:nvSpPr>
          <p:cNvPr id="11" name="Text 8"/>
          <p:cNvSpPr/>
          <p:nvPr/>
        </p:nvSpPr>
        <p:spPr>
          <a:xfrm>
            <a:off x="594360" y="1874520"/>
            <a:ext cx="438912" cy="438912"/>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2</a:t>
            </a:r>
            <a:endParaRPr lang="en-US" sz="1400" dirty="0"/>
          </a:p>
        </p:txBody>
      </p:sp>
      <p:pic>
        <p:nvPicPr>
          <p:cNvPr id="12" name="Image 1" descr="preencoded.png"/>
          <p:cNvPicPr>
            <a:picLocks noChangeAspect="1"/>
          </p:cNvPicPr>
          <p:nvPr/>
        </p:nvPicPr>
        <p:blipFill>
          <a:blip r:embed="rId4"/>
          <a:stretch>
            <a:fillRect/>
          </a:stretch>
        </p:blipFill>
        <p:spPr>
          <a:xfrm>
            <a:off x="1170432" y="1892808"/>
            <a:ext cx="411480" cy="411480"/>
          </a:xfrm>
          <a:prstGeom prst="rect">
            <a:avLst/>
          </a:prstGeom>
        </p:spPr>
      </p:pic>
      <p:sp>
        <p:nvSpPr>
          <p:cNvPr id="13" name="Text 9"/>
          <p:cNvSpPr/>
          <p:nvPr/>
        </p:nvSpPr>
        <p:spPr>
          <a:xfrm>
            <a:off x="1737360" y="1874520"/>
            <a:ext cx="6675120" cy="438912"/>
          </a:xfrm>
          <a:prstGeom prst="rect">
            <a:avLst/>
          </a:prstGeom>
          <a:noFill/>
          <a:ln/>
        </p:spPr>
        <p:txBody>
          <a:bodyPr wrap="square" lIns="0" tIns="0" rIns="0" bIns="0" rtlCol="0" anchor="ctr"/>
          <a:lstStyle/>
          <a:p>
            <a:pPr marL="0" indent="0" algn="l">
              <a:buNone/>
            </a:pPr>
            <a:r>
              <a:rPr lang="en-US" sz="1400" dirty="0">
                <a:solidFill>
                  <a:srgbClr val="FFFFFF"/>
                </a:solidFill>
                <a:latin typeface="Calibri" pitchFamily="34" charset="0"/>
                <a:ea typeface="Calibri" pitchFamily="34" charset="-122"/>
                <a:cs typeface="Calibri" pitchFamily="34" charset="-120"/>
              </a:rPr>
              <a:t>Why Communication is crucial in health &amp; social care</a:t>
            </a:r>
            <a:endParaRPr lang="en-US" sz="1400" dirty="0"/>
          </a:p>
        </p:txBody>
      </p:sp>
      <p:sp>
        <p:nvSpPr>
          <p:cNvPr id="14" name="Shape 10"/>
          <p:cNvSpPr/>
          <p:nvPr/>
        </p:nvSpPr>
        <p:spPr>
          <a:xfrm>
            <a:off x="457200" y="2551176"/>
            <a:ext cx="8229600" cy="594360"/>
          </a:xfrm>
          <a:prstGeom prst="roundRect">
            <a:avLst>
              <a:gd name="adj" fmla="val 9231"/>
            </a:avLst>
          </a:prstGeom>
          <a:solidFill>
            <a:srgbClr val="243F63"/>
          </a:solidFill>
          <a:ln w="12700">
            <a:solidFill>
              <a:srgbClr val="AED9E0"/>
            </a:solidFill>
            <a:prstDash val="solid"/>
          </a:ln>
          <a:effectLst>
            <a:outerShdw blurRad="101600" dist="38100" dir="2700000" algn="bl" rotWithShape="0">
              <a:srgbClr val="000000">
                <a:alpha val="12000"/>
              </a:srgbClr>
            </a:outerShdw>
          </a:effectLst>
        </p:spPr>
        <p:txBody>
          <a:bodyPr/>
          <a:lstStyle/>
          <a:p>
            <a:endParaRPr lang="en-GB"/>
          </a:p>
        </p:txBody>
      </p:sp>
      <p:sp>
        <p:nvSpPr>
          <p:cNvPr id="15" name="Shape 11"/>
          <p:cNvSpPr/>
          <p:nvPr/>
        </p:nvSpPr>
        <p:spPr>
          <a:xfrm>
            <a:off x="594360" y="2624328"/>
            <a:ext cx="438912" cy="438912"/>
          </a:xfrm>
          <a:prstGeom prst="ellipse">
            <a:avLst/>
          </a:prstGeom>
          <a:solidFill>
            <a:srgbClr val="028090"/>
          </a:solidFill>
          <a:ln w="12700">
            <a:solidFill>
              <a:srgbClr val="028090"/>
            </a:solidFill>
            <a:prstDash val="solid"/>
          </a:ln>
        </p:spPr>
        <p:txBody>
          <a:bodyPr/>
          <a:lstStyle/>
          <a:p>
            <a:endParaRPr lang="en-GB"/>
          </a:p>
        </p:txBody>
      </p:sp>
      <p:sp>
        <p:nvSpPr>
          <p:cNvPr id="16" name="Text 12"/>
          <p:cNvSpPr/>
          <p:nvPr/>
        </p:nvSpPr>
        <p:spPr>
          <a:xfrm>
            <a:off x="594360" y="2624328"/>
            <a:ext cx="438912" cy="438912"/>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3</a:t>
            </a:r>
            <a:endParaRPr lang="en-US" sz="1400" dirty="0"/>
          </a:p>
        </p:txBody>
      </p:sp>
      <p:pic>
        <p:nvPicPr>
          <p:cNvPr id="17" name="Image 2" descr="preencoded.png"/>
          <p:cNvPicPr>
            <a:picLocks noChangeAspect="1"/>
          </p:cNvPicPr>
          <p:nvPr/>
        </p:nvPicPr>
        <p:blipFill>
          <a:blip r:embed="rId5"/>
          <a:stretch>
            <a:fillRect/>
          </a:stretch>
        </p:blipFill>
        <p:spPr>
          <a:xfrm>
            <a:off x="1170432" y="2642616"/>
            <a:ext cx="411480" cy="411480"/>
          </a:xfrm>
          <a:prstGeom prst="rect">
            <a:avLst/>
          </a:prstGeom>
        </p:spPr>
      </p:pic>
      <p:sp>
        <p:nvSpPr>
          <p:cNvPr id="18" name="Text 13"/>
          <p:cNvSpPr/>
          <p:nvPr/>
        </p:nvSpPr>
        <p:spPr>
          <a:xfrm>
            <a:off x="1737360" y="2624328"/>
            <a:ext cx="6675120" cy="438912"/>
          </a:xfrm>
          <a:prstGeom prst="rect">
            <a:avLst/>
          </a:prstGeom>
          <a:noFill/>
          <a:ln/>
        </p:spPr>
        <p:txBody>
          <a:bodyPr wrap="square" lIns="0" tIns="0" rIns="0" bIns="0" rtlCol="0" anchor="ctr"/>
          <a:lstStyle/>
          <a:p>
            <a:pPr marL="0" indent="0" algn="l">
              <a:buNone/>
            </a:pPr>
            <a:r>
              <a:rPr lang="en-US" sz="1400" dirty="0">
                <a:solidFill>
                  <a:srgbClr val="FFFFFF"/>
                </a:solidFill>
                <a:latin typeface="Calibri" pitchFamily="34" charset="0"/>
                <a:ea typeface="Calibri" pitchFamily="34" charset="-122"/>
                <a:cs typeface="Calibri" pitchFamily="34" charset="-120"/>
              </a:rPr>
              <a:t>A relevant model / framework  ( Berlo's SMCR Model )</a:t>
            </a:r>
            <a:endParaRPr lang="en-US" sz="1400" dirty="0"/>
          </a:p>
        </p:txBody>
      </p:sp>
      <p:sp>
        <p:nvSpPr>
          <p:cNvPr id="19" name="Shape 14"/>
          <p:cNvSpPr/>
          <p:nvPr/>
        </p:nvSpPr>
        <p:spPr>
          <a:xfrm>
            <a:off x="457200" y="3300984"/>
            <a:ext cx="8229600" cy="594360"/>
          </a:xfrm>
          <a:prstGeom prst="roundRect">
            <a:avLst>
              <a:gd name="adj" fmla="val 9231"/>
            </a:avLst>
          </a:prstGeom>
          <a:solidFill>
            <a:srgbClr val="243F63"/>
          </a:solidFill>
          <a:ln w="12700">
            <a:solidFill>
              <a:srgbClr val="AED9E0"/>
            </a:solidFill>
            <a:prstDash val="solid"/>
          </a:ln>
          <a:effectLst>
            <a:outerShdw blurRad="101600" dist="38100" dir="2700000" algn="bl" rotWithShape="0">
              <a:srgbClr val="000000">
                <a:alpha val="12000"/>
              </a:srgbClr>
            </a:outerShdw>
          </a:effectLst>
        </p:spPr>
        <p:txBody>
          <a:bodyPr/>
          <a:lstStyle/>
          <a:p>
            <a:endParaRPr lang="en-GB"/>
          </a:p>
        </p:txBody>
      </p:sp>
      <p:sp>
        <p:nvSpPr>
          <p:cNvPr id="20" name="Shape 15"/>
          <p:cNvSpPr/>
          <p:nvPr/>
        </p:nvSpPr>
        <p:spPr>
          <a:xfrm>
            <a:off x="594360" y="3374136"/>
            <a:ext cx="438912" cy="438912"/>
          </a:xfrm>
          <a:prstGeom prst="ellipse">
            <a:avLst/>
          </a:prstGeom>
          <a:solidFill>
            <a:srgbClr val="028090"/>
          </a:solidFill>
          <a:ln w="12700">
            <a:solidFill>
              <a:srgbClr val="028090"/>
            </a:solidFill>
            <a:prstDash val="solid"/>
          </a:ln>
        </p:spPr>
        <p:txBody>
          <a:bodyPr/>
          <a:lstStyle/>
          <a:p>
            <a:endParaRPr lang="en-GB"/>
          </a:p>
        </p:txBody>
      </p:sp>
      <p:sp>
        <p:nvSpPr>
          <p:cNvPr id="21" name="Text 16"/>
          <p:cNvSpPr/>
          <p:nvPr/>
        </p:nvSpPr>
        <p:spPr>
          <a:xfrm>
            <a:off x="594360" y="3374136"/>
            <a:ext cx="438912" cy="438912"/>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4</a:t>
            </a:r>
            <a:endParaRPr lang="en-US" sz="1400" dirty="0"/>
          </a:p>
        </p:txBody>
      </p:sp>
      <p:pic>
        <p:nvPicPr>
          <p:cNvPr id="22" name="Image 3" descr="preencoded.png"/>
          <p:cNvPicPr>
            <a:picLocks noChangeAspect="1"/>
          </p:cNvPicPr>
          <p:nvPr/>
        </p:nvPicPr>
        <p:blipFill>
          <a:blip r:embed="rId6"/>
          <a:stretch>
            <a:fillRect/>
          </a:stretch>
        </p:blipFill>
        <p:spPr>
          <a:xfrm>
            <a:off x="1170432" y="3392424"/>
            <a:ext cx="411480" cy="411480"/>
          </a:xfrm>
          <a:prstGeom prst="rect">
            <a:avLst/>
          </a:prstGeom>
        </p:spPr>
      </p:pic>
      <p:sp>
        <p:nvSpPr>
          <p:cNvPr id="23" name="Text 17"/>
          <p:cNvSpPr/>
          <p:nvPr/>
        </p:nvSpPr>
        <p:spPr>
          <a:xfrm>
            <a:off x="1737360" y="3374136"/>
            <a:ext cx="6675120" cy="438912"/>
          </a:xfrm>
          <a:prstGeom prst="rect">
            <a:avLst/>
          </a:prstGeom>
          <a:noFill/>
          <a:ln/>
        </p:spPr>
        <p:txBody>
          <a:bodyPr wrap="square" lIns="0" tIns="0" rIns="0" bIns="0" rtlCol="0" anchor="ctr"/>
          <a:lstStyle/>
          <a:p>
            <a:pPr marL="0" indent="0" algn="l">
              <a:buNone/>
            </a:pPr>
            <a:r>
              <a:rPr lang="en-US" sz="1400" dirty="0">
                <a:solidFill>
                  <a:srgbClr val="FFFFFF"/>
                </a:solidFill>
                <a:latin typeface="Calibri" pitchFamily="34" charset="0"/>
                <a:ea typeface="Calibri" pitchFamily="34" charset="-122"/>
                <a:cs typeface="Calibri" pitchFamily="34" charset="-120"/>
              </a:rPr>
              <a:t>Real world example from an Early Years setting</a:t>
            </a:r>
            <a:endParaRPr lang="en-US" sz="1400" dirty="0"/>
          </a:p>
        </p:txBody>
      </p:sp>
      <p:sp>
        <p:nvSpPr>
          <p:cNvPr id="24" name="Shape 18"/>
          <p:cNvSpPr/>
          <p:nvPr/>
        </p:nvSpPr>
        <p:spPr>
          <a:xfrm>
            <a:off x="457200" y="4050792"/>
            <a:ext cx="8229600" cy="594360"/>
          </a:xfrm>
          <a:prstGeom prst="roundRect">
            <a:avLst>
              <a:gd name="adj" fmla="val 9231"/>
            </a:avLst>
          </a:prstGeom>
          <a:solidFill>
            <a:srgbClr val="243F63"/>
          </a:solidFill>
          <a:ln w="12700">
            <a:solidFill>
              <a:srgbClr val="AED9E0"/>
            </a:solidFill>
            <a:prstDash val="solid"/>
          </a:ln>
          <a:effectLst>
            <a:outerShdw blurRad="101600" dist="38100" dir="2700000" algn="bl" rotWithShape="0">
              <a:srgbClr val="000000">
                <a:alpha val="12000"/>
              </a:srgbClr>
            </a:outerShdw>
          </a:effectLst>
        </p:spPr>
        <p:txBody>
          <a:bodyPr/>
          <a:lstStyle/>
          <a:p>
            <a:endParaRPr lang="en-GB"/>
          </a:p>
        </p:txBody>
      </p:sp>
      <p:sp>
        <p:nvSpPr>
          <p:cNvPr id="25" name="Shape 19"/>
          <p:cNvSpPr/>
          <p:nvPr/>
        </p:nvSpPr>
        <p:spPr>
          <a:xfrm>
            <a:off x="594360" y="4123944"/>
            <a:ext cx="438912" cy="438912"/>
          </a:xfrm>
          <a:prstGeom prst="ellipse">
            <a:avLst/>
          </a:prstGeom>
          <a:solidFill>
            <a:srgbClr val="028090"/>
          </a:solidFill>
          <a:ln w="12700">
            <a:solidFill>
              <a:srgbClr val="028090"/>
            </a:solidFill>
            <a:prstDash val="solid"/>
          </a:ln>
        </p:spPr>
        <p:txBody>
          <a:bodyPr/>
          <a:lstStyle/>
          <a:p>
            <a:endParaRPr lang="en-GB"/>
          </a:p>
        </p:txBody>
      </p:sp>
      <p:sp>
        <p:nvSpPr>
          <p:cNvPr id="26" name="Text 20"/>
          <p:cNvSpPr/>
          <p:nvPr/>
        </p:nvSpPr>
        <p:spPr>
          <a:xfrm>
            <a:off x="594360" y="4123944"/>
            <a:ext cx="438912" cy="438912"/>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5</a:t>
            </a:r>
            <a:endParaRPr lang="en-US" sz="1400" dirty="0"/>
          </a:p>
        </p:txBody>
      </p:sp>
      <p:pic>
        <p:nvPicPr>
          <p:cNvPr id="27" name="Image 4" descr="preencoded.png"/>
          <p:cNvPicPr>
            <a:picLocks noChangeAspect="1"/>
          </p:cNvPicPr>
          <p:nvPr/>
        </p:nvPicPr>
        <p:blipFill>
          <a:blip r:embed="rId7"/>
          <a:stretch>
            <a:fillRect/>
          </a:stretch>
        </p:blipFill>
        <p:spPr>
          <a:xfrm>
            <a:off x="1170432" y="4142232"/>
            <a:ext cx="411480" cy="411480"/>
          </a:xfrm>
          <a:prstGeom prst="rect">
            <a:avLst/>
          </a:prstGeom>
        </p:spPr>
      </p:pic>
      <p:sp>
        <p:nvSpPr>
          <p:cNvPr id="28" name="Text 21"/>
          <p:cNvSpPr/>
          <p:nvPr/>
        </p:nvSpPr>
        <p:spPr>
          <a:xfrm>
            <a:off x="1737360" y="4123944"/>
            <a:ext cx="6675120" cy="438912"/>
          </a:xfrm>
          <a:prstGeom prst="rect">
            <a:avLst/>
          </a:prstGeom>
          <a:noFill/>
          <a:ln/>
        </p:spPr>
        <p:txBody>
          <a:bodyPr wrap="square" lIns="0" tIns="0" rIns="0" bIns="0" rtlCol="0" anchor="ctr"/>
          <a:lstStyle/>
          <a:p>
            <a:pPr marL="0" indent="0" algn="l">
              <a:buNone/>
            </a:pPr>
            <a:r>
              <a:rPr lang="en-US" sz="1400" dirty="0">
                <a:solidFill>
                  <a:srgbClr val="FFFFFF"/>
                </a:solidFill>
                <a:latin typeface="Calibri" pitchFamily="34" charset="0"/>
                <a:ea typeface="Calibri" pitchFamily="34" charset="-122"/>
                <a:cs typeface="Calibri" pitchFamily="34" charset="-120"/>
              </a:rPr>
              <a:t>Key takeaways for professional development</a:t>
            </a:r>
            <a:endParaRPr lang="en-US" sz="14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chemeClr val="tx1">
              <a:lumMod val="50000"/>
              <a:lumOff val="50000"/>
            </a:schemeClr>
          </a:solidFill>
          <a:ln w="12700">
            <a:solidFill>
              <a:srgbClr val="1B3A5C"/>
            </a:solidFill>
            <a:prstDash val="solid"/>
          </a:ln>
        </p:spPr>
        <p:txBody>
          <a:bodyPr/>
          <a:lstStyle/>
          <a:p>
            <a:endParaRPr lang="en-GB"/>
          </a:p>
        </p:txBody>
      </p:sp>
      <p:sp>
        <p:nvSpPr>
          <p:cNvPr id="3" name="Text 1"/>
          <p:cNvSpPr/>
          <p:nvPr/>
        </p:nvSpPr>
        <p:spPr>
          <a:xfrm>
            <a:off x="365760" y="0"/>
            <a:ext cx="8412480" cy="777240"/>
          </a:xfrm>
          <a:prstGeom prst="rect">
            <a:avLst/>
          </a:prstGeom>
          <a:noFill/>
          <a:ln/>
        </p:spPr>
        <p:txBody>
          <a:bodyPr wrap="square" lIns="0" tIns="0" rIns="0" bIns="0" rtlCol="0" anchor="ctr"/>
          <a:lstStyle/>
          <a:p>
            <a:pPr marL="0" indent="0" algn="l">
              <a:buNone/>
            </a:pPr>
            <a:r>
              <a:rPr lang="en-US" sz="2600" b="1" dirty="0">
                <a:solidFill>
                  <a:srgbClr val="FFFFFF"/>
                </a:solidFill>
                <a:latin typeface="Cambria" pitchFamily="34" charset="0"/>
                <a:ea typeface="Cambria" pitchFamily="34" charset="-122"/>
                <a:cs typeface="Cambria" pitchFamily="34" charset="-120"/>
              </a:rPr>
              <a:t>What is Communication?</a:t>
            </a:r>
            <a:endParaRPr lang="en-US" sz="2600" dirty="0"/>
          </a:p>
        </p:txBody>
      </p:sp>
      <p:sp>
        <p:nvSpPr>
          <p:cNvPr id="4" name="Shape 2"/>
          <p:cNvSpPr/>
          <p:nvPr/>
        </p:nvSpPr>
        <p:spPr>
          <a:xfrm>
            <a:off x="365760" y="914400"/>
            <a:ext cx="8412480" cy="1024128"/>
          </a:xfrm>
          <a:prstGeom prst="roundRect">
            <a:avLst>
              <a:gd name="adj" fmla="val 8000"/>
            </a:avLst>
          </a:prstGeom>
          <a:solidFill>
            <a:srgbClr val="E8F6F8"/>
          </a:solidFill>
          <a:ln w="12700">
            <a:solidFill>
              <a:srgbClr val="AED9E0"/>
            </a:solidFill>
            <a:prstDash val="solid"/>
          </a:ln>
          <a:effectLst>
            <a:outerShdw blurRad="101600" dist="38100" dir="2700000" algn="bl" rotWithShape="0">
              <a:srgbClr val="000000">
                <a:alpha val="12000"/>
              </a:srgbClr>
            </a:outerShdw>
          </a:effectLst>
        </p:spPr>
        <p:txBody>
          <a:bodyPr/>
          <a:lstStyle/>
          <a:p>
            <a:endParaRPr lang="en-GB"/>
          </a:p>
        </p:txBody>
      </p:sp>
      <p:sp>
        <p:nvSpPr>
          <p:cNvPr id="5" name="Text 3"/>
          <p:cNvSpPr/>
          <p:nvPr/>
        </p:nvSpPr>
        <p:spPr>
          <a:xfrm>
            <a:off x="548640" y="987552"/>
            <a:ext cx="8046720" cy="1005840"/>
          </a:xfrm>
          <a:prstGeom prst="rect">
            <a:avLst/>
          </a:prstGeom>
          <a:noFill/>
          <a:ln/>
        </p:spPr>
        <p:txBody>
          <a:bodyPr wrap="square" lIns="0" tIns="0" rIns="0" bIns="0" rtlCol="0" anchor="ctr"/>
          <a:lstStyle/>
          <a:p>
            <a:r>
              <a:rPr lang="en-GB" sz="1300" i="1" dirty="0"/>
              <a:t>Clarification</a:t>
            </a:r>
            <a:r>
              <a:rPr lang="en-GB" sz="1400" dirty="0"/>
              <a:t> </a:t>
            </a:r>
            <a:r>
              <a:rPr lang="en-US" sz="1300" b="1" dirty="0">
                <a:solidFill>
                  <a:srgbClr val="1B3A5C"/>
                </a:solidFill>
                <a:latin typeface="Calibri" pitchFamily="34" charset="0"/>
                <a:ea typeface="Calibri" pitchFamily="34" charset="-122"/>
                <a:cs typeface="Calibri" pitchFamily="34" charset="-120"/>
              </a:rPr>
              <a:t>: </a:t>
            </a:r>
            <a:r>
              <a:rPr lang="en-US" sz="1300" i="1" dirty="0">
                <a:solidFill>
                  <a:srgbClr val="2D3748"/>
                </a:solidFill>
                <a:latin typeface="Calibri" pitchFamily="34" charset="0"/>
                <a:ea typeface="Calibri" pitchFamily="34" charset="-122"/>
                <a:cs typeface="Calibri" pitchFamily="34" charset="-120"/>
              </a:rPr>
              <a:t>"Communication is the process of transferring information, ideas and feelings between individuals using verbal, non-verbal and written channels."</a:t>
            </a:r>
            <a:endParaRPr lang="en-US" sz="1300" dirty="0"/>
          </a:p>
        </p:txBody>
      </p:sp>
      <p:sp>
        <p:nvSpPr>
          <p:cNvPr id="6" name="Text 4"/>
          <p:cNvSpPr/>
          <p:nvPr/>
        </p:nvSpPr>
        <p:spPr>
          <a:xfrm>
            <a:off x="7132320" y="2011680"/>
            <a:ext cx="1645920" cy="228600"/>
          </a:xfrm>
          <a:prstGeom prst="rect">
            <a:avLst/>
          </a:prstGeom>
          <a:noFill/>
          <a:ln/>
        </p:spPr>
        <p:txBody>
          <a:bodyPr wrap="square" lIns="0" tIns="0" rIns="0" bIns="0" rtlCol="0" anchor="ctr"/>
          <a:lstStyle/>
          <a:p>
            <a:pPr marL="0" indent="0" algn="r">
              <a:buNone/>
            </a:pPr>
            <a:r>
              <a:rPr lang="en-US" sz="950" i="1" dirty="0">
                <a:solidFill>
                  <a:srgbClr val="6B7280"/>
                </a:solidFill>
                <a:latin typeface="Calibri" pitchFamily="34" charset="0"/>
                <a:ea typeface="Calibri" pitchFamily="34" charset="-122"/>
                <a:cs typeface="Calibri" pitchFamily="34" charset="-120"/>
              </a:rPr>
              <a:t>(Dickson, 2015, p.4)</a:t>
            </a:r>
            <a:endParaRPr lang="en-US" sz="950" dirty="0"/>
          </a:p>
        </p:txBody>
      </p:sp>
      <p:sp>
        <p:nvSpPr>
          <p:cNvPr id="7" name="Shape 5"/>
          <p:cNvSpPr/>
          <p:nvPr/>
        </p:nvSpPr>
        <p:spPr>
          <a:xfrm>
            <a:off x="365760" y="2377440"/>
            <a:ext cx="2651760" cy="2377440"/>
          </a:xfrm>
          <a:prstGeom prst="roundRect">
            <a:avLst>
              <a:gd name="adj" fmla="val 3846"/>
            </a:avLst>
          </a:prstGeom>
          <a:solidFill>
            <a:srgbClr val="F4F8FB"/>
          </a:solidFill>
          <a:ln w="12700">
            <a:solidFill>
              <a:srgbClr val="D1E8ED"/>
            </a:solidFill>
            <a:prstDash val="solid"/>
          </a:ln>
          <a:effectLst>
            <a:outerShdw blurRad="101600" dist="38100" dir="2700000" algn="bl" rotWithShape="0">
              <a:srgbClr val="000000">
                <a:alpha val="12000"/>
              </a:srgbClr>
            </a:outerShdw>
          </a:effectLst>
        </p:spPr>
        <p:txBody>
          <a:bodyPr/>
          <a:lstStyle/>
          <a:p>
            <a:endParaRPr lang="en-GB"/>
          </a:p>
        </p:txBody>
      </p:sp>
      <p:sp>
        <p:nvSpPr>
          <p:cNvPr id="8" name="Shape 6"/>
          <p:cNvSpPr/>
          <p:nvPr/>
        </p:nvSpPr>
        <p:spPr>
          <a:xfrm>
            <a:off x="365760" y="2377440"/>
            <a:ext cx="2651760" cy="640080"/>
          </a:xfrm>
          <a:prstGeom prst="roundRect">
            <a:avLst>
              <a:gd name="adj" fmla="val 14286"/>
            </a:avLst>
          </a:prstGeom>
          <a:solidFill>
            <a:srgbClr val="002060"/>
          </a:solidFill>
          <a:ln w="12700">
            <a:solidFill>
              <a:srgbClr val="028090"/>
            </a:solidFill>
            <a:prstDash val="solid"/>
          </a:ln>
        </p:spPr>
        <p:txBody>
          <a:bodyPr/>
          <a:lstStyle/>
          <a:p>
            <a:endParaRPr lang="en-GB"/>
          </a:p>
        </p:txBody>
      </p:sp>
      <p:sp>
        <p:nvSpPr>
          <p:cNvPr id="9" name="Shape 7"/>
          <p:cNvSpPr/>
          <p:nvPr/>
        </p:nvSpPr>
        <p:spPr>
          <a:xfrm>
            <a:off x="365760" y="2377440"/>
            <a:ext cx="2651760" cy="640080"/>
          </a:xfrm>
          <a:prstGeom prst="rect">
            <a:avLst/>
          </a:prstGeom>
          <a:solidFill>
            <a:schemeClr val="accent5">
              <a:lumMod val="50000"/>
            </a:schemeClr>
          </a:solidFill>
          <a:ln w="12700">
            <a:solidFill>
              <a:srgbClr val="028090"/>
            </a:solidFill>
            <a:prstDash val="solid"/>
          </a:ln>
        </p:spPr>
        <p:txBody>
          <a:bodyPr/>
          <a:lstStyle/>
          <a:p>
            <a:endParaRPr lang="en-GB"/>
          </a:p>
        </p:txBody>
      </p:sp>
      <p:sp>
        <p:nvSpPr>
          <p:cNvPr id="10" name="Text 8"/>
          <p:cNvSpPr/>
          <p:nvPr/>
        </p:nvSpPr>
        <p:spPr>
          <a:xfrm>
            <a:off x="457200" y="2423160"/>
            <a:ext cx="2468880" cy="548640"/>
          </a:xfrm>
          <a:prstGeom prst="rect">
            <a:avLst/>
          </a:prstGeom>
          <a:noFill/>
          <a:ln/>
        </p:spPr>
        <p:txBody>
          <a:bodyPr wrap="square" lIns="0" tIns="0" rIns="0" bIns="0" rtlCol="0" anchor="ctr"/>
          <a:lstStyle/>
          <a:p>
            <a:pPr marL="0" indent="0" algn="ctr">
              <a:buNone/>
            </a:pPr>
            <a:r>
              <a:rPr lang="en-US" sz="1500" b="1" dirty="0">
                <a:solidFill>
                  <a:srgbClr val="FFFFFF"/>
                </a:solidFill>
                <a:latin typeface="Cambria" pitchFamily="34" charset="0"/>
                <a:ea typeface="Cambria" pitchFamily="34" charset="-122"/>
                <a:cs typeface="Cambria" pitchFamily="34" charset="-120"/>
              </a:rPr>
              <a:t>Verbal</a:t>
            </a:r>
            <a:endParaRPr lang="en-US" sz="1500" dirty="0"/>
          </a:p>
        </p:txBody>
      </p:sp>
      <p:sp>
        <p:nvSpPr>
          <p:cNvPr id="11" name="Text 9"/>
          <p:cNvSpPr/>
          <p:nvPr/>
        </p:nvSpPr>
        <p:spPr>
          <a:xfrm>
            <a:off x="502920" y="3090672"/>
            <a:ext cx="2377440" cy="1463040"/>
          </a:xfrm>
          <a:prstGeom prst="rect">
            <a:avLst/>
          </a:prstGeom>
          <a:noFill/>
          <a:ln/>
        </p:spPr>
        <p:txBody>
          <a:bodyPr wrap="square" lIns="0" tIns="0" rIns="0" bIns="0" rtlCol="0" anchor="t"/>
          <a:lstStyle/>
          <a:p>
            <a:pPr algn="ctr"/>
            <a:r>
              <a:rPr lang="en-GB" sz="1200" dirty="0"/>
              <a:t>It’s about your words, the sound of your voice, how fast you talk, and making sure you're understood.</a:t>
            </a:r>
            <a:endParaRPr lang="en-US" sz="1200" dirty="0"/>
          </a:p>
        </p:txBody>
      </p:sp>
      <p:sp>
        <p:nvSpPr>
          <p:cNvPr id="12" name="Shape 10"/>
          <p:cNvSpPr/>
          <p:nvPr/>
        </p:nvSpPr>
        <p:spPr>
          <a:xfrm>
            <a:off x="3200400" y="2377440"/>
            <a:ext cx="2651760" cy="2377440"/>
          </a:xfrm>
          <a:prstGeom prst="roundRect">
            <a:avLst>
              <a:gd name="adj" fmla="val 3846"/>
            </a:avLst>
          </a:prstGeom>
          <a:solidFill>
            <a:srgbClr val="F4F8FB"/>
          </a:solidFill>
          <a:ln w="12700">
            <a:solidFill>
              <a:srgbClr val="D1E8ED"/>
            </a:solidFill>
            <a:prstDash val="solid"/>
          </a:ln>
          <a:effectLst>
            <a:outerShdw blurRad="101600" dist="38100" dir="2700000" algn="bl" rotWithShape="0">
              <a:srgbClr val="000000">
                <a:alpha val="12000"/>
              </a:srgbClr>
            </a:outerShdw>
          </a:effectLst>
        </p:spPr>
        <p:txBody>
          <a:bodyPr/>
          <a:lstStyle/>
          <a:p>
            <a:endParaRPr lang="en-GB" dirty="0"/>
          </a:p>
        </p:txBody>
      </p:sp>
      <p:sp>
        <p:nvSpPr>
          <p:cNvPr id="14" name="Shape 12"/>
          <p:cNvSpPr/>
          <p:nvPr/>
        </p:nvSpPr>
        <p:spPr>
          <a:xfrm>
            <a:off x="3200400" y="2377440"/>
            <a:ext cx="2651760" cy="640080"/>
          </a:xfrm>
          <a:prstGeom prst="rect">
            <a:avLst/>
          </a:prstGeom>
          <a:solidFill>
            <a:schemeClr val="accent5">
              <a:lumMod val="50000"/>
            </a:schemeClr>
          </a:solidFill>
          <a:ln w="12700">
            <a:solidFill>
              <a:srgbClr val="028090"/>
            </a:solidFill>
            <a:prstDash val="solid"/>
          </a:ln>
        </p:spPr>
        <p:txBody>
          <a:bodyPr/>
          <a:lstStyle/>
          <a:p>
            <a:endParaRPr lang="en-GB"/>
          </a:p>
        </p:txBody>
      </p:sp>
      <p:sp>
        <p:nvSpPr>
          <p:cNvPr id="15" name="Text 13"/>
          <p:cNvSpPr/>
          <p:nvPr/>
        </p:nvSpPr>
        <p:spPr>
          <a:xfrm>
            <a:off x="3291840" y="2423160"/>
            <a:ext cx="2468880" cy="548640"/>
          </a:xfrm>
          <a:prstGeom prst="rect">
            <a:avLst/>
          </a:prstGeom>
          <a:noFill/>
          <a:ln/>
        </p:spPr>
        <p:txBody>
          <a:bodyPr wrap="square" lIns="0" tIns="0" rIns="0" bIns="0" rtlCol="0" anchor="ctr"/>
          <a:lstStyle/>
          <a:p>
            <a:pPr marL="0" indent="0" algn="ctr">
              <a:buNone/>
            </a:pPr>
            <a:r>
              <a:rPr lang="en-US" sz="1500" b="1" dirty="0">
                <a:solidFill>
                  <a:srgbClr val="FFFFFF"/>
                </a:solidFill>
                <a:latin typeface="Cambria" pitchFamily="34" charset="0"/>
                <a:ea typeface="Cambria" pitchFamily="34" charset="-122"/>
                <a:cs typeface="Cambria" pitchFamily="34" charset="-120"/>
              </a:rPr>
              <a:t>Non-Verbal</a:t>
            </a:r>
            <a:endParaRPr lang="en-US" sz="1500" dirty="0"/>
          </a:p>
        </p:txBody>
      </p:sp>
      <p:sp>
        <p:nvSpPr>
          <p:cNvPr id="16" name="Text 14"/>
          <p:cNvSpPr/>
          <p:nvPr/>
        </p:nvSpPr>
        <p:spPr>
          <a:xfrm>
            <a:off x="3337560" y="3090672"/>
            <a:ext cx="2377440" cy="1463040"/>
          </a:xfrm>
          <a:prstGeom prst="rect">
            <a:avLst/>
          </a:prstGeom>
          <a:noFill/>
          <a:ln/>
        </p:spPr>
        <p:txBody>
          <a:bodyPr wrap="square" lIns="0" tIns="0" rIns="0" bIns="0" rtlCol="0" anchor="t"/>
          <a:lstStyle/>
          <a:p>
            <a:pPr marL="0" indent="0" algn="ctr">
              <a:buNone/>
            </a:pPr>
            <a:r>
              <a:rPr lang="en-US" sz="1200" dirty="0">
                <a:solidFill>
                  <a:srgbClr val="2D3748"/>
                </a:solidFill>
                <a:latin typeface="Calibri" pitchFamily="34" charset="0"/>
                <a:ea typeface="Calibri" pitchFamily="34" charset="-122"/>
                <a:cs typeface="Calibri" pitchFamily="34" charset="-120"/>
              </a:rPr>
              <a:t>Body language, facial expressions, eye contact, gestures</a:t>
            </a:r>
            <a:endParaRPr lang="en-US" sz="1200" dirty="0"/>
          </a:p>
        </p:txBody>
      </p:sp>
      <p:sp>
        <p:nvSpPr>
          <p:cNvPr id="17" name="Shape 15"/>
          <p:cNvSpPr/>
          <p:nvPr/>
        </p:nvSpPr>
        <p:spPr>
          <a:xfrm>
            <a:off x="6035040" y="2377440"/>
            <a:ext cx="2651760" cy="2377440"/>
          </a:xfrm>
          <a:prstGeom prst="roundRect">
            <a:avLst>
              <a:gd name="adj" fmla="val 3846"/>
            </a:avLst>
          </a:prstGeom>
          <a:solidFill>
            <a:srgbClr val="F4F8FB"/>
          </a:solidFill>
          <a:ln w="12700">
            <a:solidFill>
              <a:srgbClr val="D1E8ED"/>
            </a:solidFill>
            <a:prstDash val="solid"/>
          </a:ln>
          <a:effectLst>
            <a:outerShdw blurRad="101600" dist="38100" dir="2700000" algn="bl" rotWithShape="0">
              <a:srgbClr val="000000">
                <a:alpha val="12000"/>
              </a:srgbClr>
            </a:outerShdw>
          </a:effectLst>
        </p:spPr>
        <p:txBody>
          <a:bodyPr/>
          <a:lstStyle/>
          <a:p>
            <a:endParaRPr lang="en-GB"/>
          </a:p>
        </p:txBody>
      </p:sp>
      <p:sp>
        <p:nvSpPr>
          <p:cNvPr id="18" name="Shape 16"/>
          <p:cNvSpPr/>
          <p:nvPr/>
        </p:nvSpPr>
        <p:spPr>
          <a:xfrm>
            <a:off x="6035040" y="2377440"/>
            <a:ext cx="2651760" cy="640080"/>
          </a:xfrm>
          <a:prstGeom prst="roundRect">
            <a:avLst>
              <a:gd name="adj" fmla="val 14286"/>
            </a:avLst>
          </a:prstGeom>
          <a:solidFill>
            <a:srgbClr val="028090"/>
          </a:solidFill>
          <a:ln w="12700">
            <a:solidFill>
              <a:srgbClr val="028090"/>
            </a:solidFill>
            <a:prstDash val="solid"/>
          </a:ln>
        </p:spPr>
        <p:txBody>
          <a:bodyPr/>
          <a:lstStyle/>
          <a:p>
            <a:endParaRPr lang="en-GB"/>
          </a:p>
        </p:txBody>
      </p:sp>
      <p:sp>
        <p:nvSpPr>
          <p:cNvPr id="19" name="Shape 17"/>
          <p:cNvSpPr/>
          <p:nvPr/>
        </p:nvSpPr>
        <p:spPr>
          <a:xfrm>
            <a:off x="6035040" y="2377440"/>
            <a:ext cx="2651760" cy="640080"/>
          </a:xfrm>
          <a:prstGeom prst="rect">
            <a:avLst/>
          </a:prstGeom>
          <a:solidFill>
            <a:schemeClr val="accent5">
              <a:lumMod val="50000"/>
            </a:schemeClr>
          </a:solidFill>
          <a:ln w="12700">
            <a:solidFill>
              <a:srgbClr val="028090"/>
            </a:solidFill>
            <a:prstDash val="solid"/>
          </a:ln>
        </p:spPr>
        <p:txBody>
          <a:bodyPr/>
          <a:lstStyle/>
          <a:p>
            <a:endParaRPr lang="en-GB"/>
          </a:p>
        </p:txBody>
      </p:sp>
      <p:sp>
        <p:nvSpPr>
          <p:cNvPr id="20" name="Text 18"/>
          <p:cNvSpPr/>
          <p:nvPr/>
        </p:nvSpPr>
        <p:spPr>
          <a:xfrm>
            <a:off x="6126480" y="2423160"/>
            <a:ext cx="2468880" cy="548640"/>
          </a:xfrm>
          <a:prstGeom prst="rect">
            <a:avLst/>
          </a:prstGeom>
          <a:noFill/>
          <a:ln/>
        </p:spPr>
        <p:txBody>
          <a:bodyPr wrap="square" lIns="0" tIns="0" rIns="0" bIns="0" rtlCol="0" anchor="ctr"/>
          <a:lstStyle/>
          <a:p>
            <a:pPr marL="0" indent="0" algn="ctr">
              <a:buNone/>
            </a:pPr>
            <a:r>
              <a:rPr lang="en-US" sz="1500" b="1" dirty="0">
                <a:solidFill>
                  <a:srgbClr val="FFFFFF"/>
                </a:solidFill>
                <a:latin typeface="Cambria" pitchFamily="34" charset="0"/>
                <a:ea typeface="Cambria" pitchFamily="34" charset="-122"/>
                <a:cs typeface="Cambria" pitchFamily="34" charset="-120"/>
              </a:rPr>
              <a:t>Written</a:t>
            </a:r>
            <a:endParaRPr lang="en-US" sz="1500" dirty="0"/>
          </a:p>
        </p:txBody>
      </p:sp>
      <p:sp>
        <p:nvSpPr>
          <p:cNvPr id="21" name="Text 19"/>
          <p:cNvSpPr/>
          <p:nvPr/>
        </p:nvSpPr>
        <p:spPr>
          <a:xfrm>
            <a:off x="6172200" y="3090672"/>
            <a:ext cx="2377440" cy="1463040"/>
          </a:xfrm>
          <a:prstGeom prst="rect">
            <a:avLst/>
          </a:prstGeom>
          <a:noFill/>
          <a:ln/>
        </p:spPr>
        <p:txBody>
          <a:bodyPr wrap="square" lIns="0" tIns="0" rIns="0" bIns="0" rtlCol="0" anchor="t"/>
          <a:lstStyle/>
          <a:p>
            <a:pPr algn="ctr"/>
            <a:r>
              <a:rPr lang="en-GB" sz="1200" dirty="0"/>
              <a:t>It involves writing up case notes, managing care plans, filing reports, and handling the electronic records</a:t>
            </a:r>
            <a:endParaRPr lang="en-US" sz="1200" dirty="0"/>
          </a:p>
        </p:txBody>
      </p:sp>
      <p:sp>
        <p:nvSpPr>
          <p:cNvPr id="22" name="Text 20"/>
          <p:cNvSpPr/>
          <p:nvPr/>
        </p:nvSpPr>
        <p:spPr>
          <a:xfrm>
            <a:off x="274320" y="4800600"/>
            <a:ext cx="8595360" cy="274320"/>
          </a:xfrm>
          <a:prstGeom prst="rect">
            <a:avLst/>
          </a:prstGeom>
          <a:noFill/>
          <a:ln/>
        </p:spPr>
        <p:txBody>
          <a:bodyPr wrap="square" lIns="0" tIns="0" rIns="0" bIns="0" rtlCol="0" anchor="ctr"/>
          <a:lstStyle/>
          <a:p>
            <a:pPr marL="0" indent="0" algn="l">
              <a:buNone/>
            </a:pPr>
            <a:r>
              <a:rPr lang="en-US" sz="900" i="1" dirty="0">
                <a:solidFill>
                  <a:srgbClr val="6B7280"/>
                </a:solidFill>
                <a:latin typeface="Calibri" pitchFamily="34" charset="0"/>
                <a:ea typeface="Calibri" pitchFamily="34" charset="-122"/>
                <a:cs typeface="Calibri" pitchFamily="34" charset="-120"/>
              </a:rPr>
              <a:t>(Dickson, 2015)</a:t>
            </a:r>
            <a:endParaRPr lang="en-US" sz="9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bg>
      <p:bgPr>
        <a:solidFill>
          <a:srgbClr val="F4F8FB"/>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chemeClr val="tx1">
              <a:lumMod val="50000"/>
              <a:lumOff val="50000"/>
            </a:schemeClr>
          </a:solidFill>
          <a:ln w="12700">
            <a:solidFill>
              <a:srgbClr val="1B3A5C"/>
            </a:solidFill>
            <a:prstDash val="solid"/>
          </a:ln>
        </p:spPr>
        <p:txBody>
          <a:bodyPr/>
          <a:lstStyle/>
          <a:p>
            <a:endParaRPr lang="en-GB"/>
          </a:p>
        </p:txBody>
      </p:sp>
      <p:sp>
        <p:nvSpPr>
          <p:cNvPr id="3" name="Text 1"/>
          <p:cNvSpPr/>
          <p:nvPr/>
        </p:nvSpPr>
        <p:spPr>
          <a:xfrm>
            <a:off x="365760" y="0"/>
            <a:ext cx="8412480" cy="777240"/>
          </a:xfrm>
          <a:prstGeom prst="rect">
            <a:avLst/>
          </a:prstGeom>
          <a:noFill/>
          <a:ln/>
        </p:spPr>
        <p:txBody>
          <a:bodyPr wrap="square" lIns="0" tIns="0" rIns="0" bIns="0" rtlCol="0" anchor="ctr"/>
          <a:lstStyle/>
          <a:p>
            <a:r>
              <a:rPr lang="en-GB" sz="2400" dirty="0">
                <a:solidFill>
                  <a:schemeClr val="bg1"/>
                </a:solidFill>
                <a:latin typeface="Cambria" panose="02040503050406030204" pitchFamily="18" charset="0"/>
                <a:ea typeface="Cambria" panose="02040503050406030204" pitchFamily="18" charset="0"/>
              </a:rPr>
              <a:t>What makes communication so vital in Health and Social Care ?</a:t>
            </a:r>
            <a:endParaRPr lang="en-US" sz="2400" dirty="0">
              <a:solidFill>
                <a:schemeClr val="bg1"/>
              </a:solidFill>
              <a:latin typeface="Cambria" panose="02040503050406030204" pitchFamily="18" charset="0"/>
              <a:ea typeface="Cambria" panose="02040503050406030204" pitchFamily="18" charset="0"/>
            </a:endParaRPr>
          </a:p>
        </p:txBody>
      </p:sp>
      <p:sp>
        <p:nvSpPr>
          <p:cNvPr id="4" name="Shape 2"/>
          <p:cNvSpPr/>
          <p:nvPr/>
        </p:nvSpPr>
        <p:spPr>
          <a:xfrm>
            <a:off x="320040" y="1005840"/>
            <a:ext cx="2651760" cy="3474720"/>
          </a:xfrm>
          <a:prstGeom prst="roundRect">
            <a:avLst>
              <a:gd name="adj" fmla="val 3448"/>
            </a:avLst>
          </a:prstGeom>
          <a:solidFill>
            <a:srgbClr val="FFFFFF"/>
          </a:solidFill>
          <a:ln w="12700">
            <a:solidFill>
              <a:srgbClr val="D1E8ED"/>
            </a:solidFill>
            <a:prstDash val="solid"/>
          </a:ln>
          <a:effectLst>
            <a:outerShdw blurRad="101600" dist="38100" dir="2700000" algn="bl" rotWithShape="0">
              <a:srgbClr val="000000">
                <a:alpha val="12000"/>
              </a:srgbClr>
            </a:outerShdw>
          </a:effectLst>
        </p:spPr>
        <p:txBody>
          <a:bodyPr/>
          <a:lstStyle/>
          <a:p>
            <a:endParaRPr lang="en-GB"/>
          </a:p>
        </p:txBody>
      </p:sp>
      <p:sp>
        <p:nvSpPr>
          <p:cNvPr id="5" name="Shape 3"/>
          <p:cNvSpPr/>
          <p:nvPr/>
        </p:nvSpPr>
        <p:spPr>
          <a:xfrm>
            <a:off x="1280160" y="1143000"/>
            <a:ext cx="731520" cy="731520"/>
          </a:xfrm>
          <a:prstGeom prst="ellipse">
            <a:avLst/>
          </a:prstGeom>
          <a:solidFill>
            <a:srgbClr val="028090"/>
          </a:solidFill>
          <a:ln w="12700">
            <a:solidFill>
              <a:srgbClr val="028090"/>
            </a:solidFill>
            <a:prstDash val="solid"/>
          </a:ln>
        </p:spPr>
        <p:txBody>
          <a:bodyPr/>
          <a:lstStyle/>
          <a:p>
            <a:endParaRPr lang="en-GB"/>
          </a:p>
        </p:txBody>
      </p:sp>
      <p:pic>
        <p:nvPicPr>
          <p:cNvPr id="6" name="Image 0" descr="preencoded.png"/>
          <p:cNvPicPr>
            <a:picLocks noChangeAspect="1"/>
          </p:cNvPicPr>
          <p:nvPr/>
        </p:nvPicPr>
        <p:blipFill>
          <a:blip r:embed="rId3"/>
          <a:stretch>
            <a:fillRect/>
          </a:stretch>
        </p:blipFill>
        <p:spPr>
          <a:xfrm>
            <a:off x="1344168" y="1207008"/>
            <a:ext cx="603504" cy="603504"/>
          </a:xfrm>
          <a:prstGeom prst="rect">
            <a:avLst/>
          </a:prstGeom>
        </p:spPr>
      </p:pic>
      <p:sp>
        <p:nvSpPr>
          <p:cNvPr id="7" name="Text 4"/>
          <p:cNvSpPr/>
          <p:nvPr/>
        </p:nvSpPr>
        <p:spPr>
          <a:xfrm>
            <a:off x="429768" y="2011680"/>
            <a:ext cx="2432304" cy="457200"/>
          </a:xfrm>
          <a:prstGeom prst="rect">
            <a:avLst/>
          </a:prstGeom>
          <a:noFill/>
          <a:ln/>
        </p:spPr>
        <p:txBody>
          <a:bodyPr wrap="square" lIns="0" tIns="0" rIns="0" bIns="0" rtlCol="0" anchor="ctr"/>
          <a:lstStyle/>
          <a:p>
            <a:pPr marL="0" indent="0" algn="ctr">
              <a:buNone/>
            </a:pPr>
            <a:r>
              <a:rPr lang="en-US" sz="1300" b="1" dirty="0">
                <a:solidFill>
                  <a:srgbClr val="1B3A5C"/>
                </a:solidFill>
                <a:latin typeface="Cambria" pitchFamily="34" charset="0"/>
                <a:ea typeface="Cambria" pitchFamily="34" charset="-122"/>
                <a:cs typeface="Cambria" pitchFamily="34" charset="-120"/>
              </a:rPr>
              <a:t>Person-Centred Care</a:t>
            </a:r>
            <a:endParaRPr lang="en-US" sz="1300" dirty="0"/>
          </a:p>
        </p:txBody>
      </p:sp>
      <p:sp>
        <p:nvSpPr>
          <p:cNvPr id="8" name="Text 5"/>
          <p:cNvSpPr/>
          <p:nvPr/>
        </p:nvSpPr>
        <p:spPr>
          <a:xfrm>
            <a:off x="457200" y="2542032"/>
            <a:ext cx="2377440" cy="1828800"/>
          </a:xfrm>
          <a:prstGeom prst="rect">
            <a:avLst/>
          </a:prstGeom>
          <a:noFill/>
          <a:ln/>
        </p:spPr>
        <p:txBody>
          <a:bodyPr wrap="square" lIns="0" tIns="0" rIns="0" bIns="0" rtlCol="0" anchor="t"/>
          <a:lstStyle/>
          <a:p>
            <a:r>
              <a:rPr lang="en-GB" sz="1100" dirty="0"/>
              <a:t>Good communication allows professionals to fully grasp the needs, preferences, and emotions of those they care for, which is a fundamental part of working in health and social car</a:t>
            </a:r>
            <a:endParaRPr lang="en-US" sz="1100" dirty="0"/>
          </a:p>
        </p:txBody>
      </p:sp>
      <p:sp>
        <p:nvSpPr>
          <p:cNvPr id="9" name="Shape 6"/>
          <p:cNvSpPr/>
          <p:nvPr/>
        </p:nvSpPr>
        <p:spPr>
          <a:xfrm>
            <a:off x="3154680" y="1005840"/>
            <a:ext cx="2651760" cy="3474720"/>
          </a:xfrm>
          <a:prstGeom prst="roundRect">
            <a:avLst>
              <a:gd name="adj" fmla="val 3448"/>
            </a:avLst>
          </a:prstGeom>
          <a:solidFill>
            <a:srgbClr val="FFFFFF"/>
          </a:solidFill>
          <a:ln w="12700">
            <a:solidFill>
              <a:srgbClr val="D1E8ED"/>
            </a:solidFill>
            <a:prstDash val="solid"/>
          </a:ln>
          <a:effectLst>
            <a:outerShdw blurRad="101600" dist="38100" dir="2700000" algn="bl" rotWithShape="0">
              <a:srgbClr val="000000">
                <a:alpha val="12000"/>
              </a:srgbClr>
            </a:outerShdw>
          </a:effectLst>
        </p:spPr>
        <p:txBody>
          <a:bodyPr/>
          <a:lstStyle/>
          <a:p>
            <a:endParaRPr lang="en-GB"/>
          </a:p>
        </p:txBody>
      </p:sp>
      <p:sp>
        <p:nvSpPr>
          <p:cNvPr id="10" name="Shape 7"/>
          <p:cNvSpPr/>
          <p:nvPr/>
        </p:nvSpPr>
        <p:spPr>
          <a:xfrm>
            <a:off x="4114800" y="1143000"/>
            <a:ext cx="731520" cy="731520"/>
          </a:xfrm>
          <a:prstGeom prst="ellipse">
            <a:avLst/>
          </a:prstGeom>
          <a:solidFill>
            <a:srgbClr val="028090"/>
          </a:solidFill>
          <a:ln w="12700">
            <a:solidFill>
              <a:srgbClr val="028090"/>
            </a:solidFill>
            <a:prstDash val="solid"/>
          </a:ln>
        </p:spPr>
        <p:txBody>
          <a:bodyPr/>
          <a:lstStyle/>
          <a:p>
            <a:endParaRPr lang="en-GB"/>
          </a:p>
        </p:txBody>
      </p:sp>
      <p:pic>
        <p:nvPicPr>
          <p:cNvPr id="11" name="Image 1" descr="preencoded.png"/>
          <p:cNvPicPr>
            <a:picLocks noChangeAspect="1"/>
          </p:cNvPicPr>
          <p:nvPr/>
        </p:nvPicPr>
        <p:blipFill>
          <a:blip r:embed="rId4"/>
          <a:stretch>
            <a:fillRect/>
          </a:stretch>
        </p:blipFill>
        <p:spPr>
          <a:xfrm>
            <a:off x="4178808" y="1207008"/>
            <a:ext cx="603504" cy="603504"/>
          </a:xfrm>
          <a:prstGeom prst="rect">
            <a:avLst/>
          </a:prstGeom>
        </p:spPr>
      </p:pic>
      <p:sp>
        <p:nvSpPr>
          <p:cNvPr id="12" name="Text 8"/>
          <p:cNvSpPr/>
          <p:nvPr/>
        </p:nvSpPr>
        <p:spPr>
          <a:xfrm>
            <a:off x="3264408" y="2011680"/>
            <a:ext cx="2432304" cy="457200"/>
          </a:xfrm>
          <a:prstGeom prst="rect">
            <a:avLst/>
          </a:prstGeom>
          <a:noFill/>
          <a:ln/>
        </p:spPr>
        <p:txBody>
          <a:bodyPr wrap="square" lIns="0" tIns="0" rIns="0" bIns="0" rtlCol="0" anchor="ctr"/>
          <a:lstStyle/>
          <a:p>
            <a:pPr marL="0" indent="0" algn="ctr">
              <a:buNone/>
            </a:pPr>
            <a:r>
              <a:rPr lang="en-US" sz="1300" b="1" dirty="0">
                <a:solidFill>
                  <a:srgbClr val="1B3A5C"/>
                </a:solidFill>
                <a:latin typeface="Cambria" pitchFamily="34" charset="0"/>
                <a:ea typeface="Cambria" pitchFamily="34" charset="-122"/>
                <a:cs typeface="Cambria" pitchFamily="34" charset="-120"/>
              </a:rPr>
              <a:t>Trust &amp; Relationships</a:t>
            </a:r>
            <a:endParaRPr lang="en-US" sz="1300" dirty="0"/>
          </a:p>
        </p:txBody>
      </p:sp>
      <p:sp>
        <p:nvSpPr>
          <p:cNvPr id="13" name="Text 9"/>
          <p:cNvSpPr/>
          <p:nvPr/>
        </p:nvSpPr>
        <p:spPr>
          <a:xfrm>
            <a:off x="3291840" y="2542032"/>
            <a:ext cx="2377440" cy="1828800"/>
          </a:xfrm>
          <a:prstGeom prst="rect">
            <a:avLst/>
          </a:prstGeom>
          <a:noFill/>
          <a:ln/>
        </p:spPr>
        <p:txBody>
          <a:bodyPr wrap="square" lIns="0" tIns="0" rIns="0" bIns="0" rtlCol="0" anchor="t"/>
          <a:lstStyle/>
          <a:p>
            <a:r>
              <a:rPr lang="en-GB" sz="1100" dirty="0"/>
              <a:t>Talking clearly and with respect helps workers, families, and patients trust each other. This leads to better teamwork and results</a:t>
            </a:r>
            <a:endParaRPr lang="en-US" sz="1100" dirty="0"/>
          </a:p>
        </p:txBody>
      </p:sp>
      <p:sp>
        <p:nvSpPr>
          <p:cNvPr id="14" name="Shape 10"/>
          <p:cNvSpPr/>
          <p:nvPr/>
        </p:nvSpPr>
        <p:spPr>
          <a:xfrm>
            <a:off x="5989320" y="1005840"/>
            <a:ext cx="2651760" cy="3474720"/>
          </a:xfrm>
          <a:prstGeom prst="roundRect">
            <a:avLst>
              <a:gd name="adj" fmla="val 3448"/>
            </a:avLst>
          </a:prstGeom>
          <a:solidFill>
            <a:srgbClr val="FFFFFF"/>
          </a:solidFill>
          <a:ln w="12700">
            <a:solidFill>
              <a:srgbClr val="D1E8ED"/>
            </a:solidFill>
            <a:prstDash val="solid"/>
          </a:ln>
          <a:effectLst>
            <a:outerShdw blurRad="101600" dist="38100" dir="2700000" algn="bl" rotWithShape="0">
              <a:srgbClr val="000000">
                <a:alpha val="12000"/>
              </a:srgbClr>
            </a:outerShdw>
          </a:effectLst>
        </p:spPr>
        <p:txBody>
          <a:bodyPr/>
          <a:lstStyle/>
          <a:p>
            <a:endParaRPr lang="en-GB"/>
          </a:p>
        </p:txBody>
      </p:sp>
      <p:sp>
        <p:nvSpPr>
          <p:cNvPr id="15" name="Shape 11"/>
          <p:cNvSpPr/>
          <p:nvPr/>
        </p:nvSpPr>
        <p:spPr>
          <a:xfrm>
            <a:off x="6949440" y="1143000"/>
            <a:ext cx="731520" cy="731520"/>
          </a:xfrm>
          <a:prstGeom prst="ellipse">
            <a:avLst/>
          </a:prstGeom>
          <a:solidFill>
            <a:srgbClr val="028090"/>
          </a:solidFill>
          <a:ln w="12700">
            <a:solidFill>
              <a:srgbClr val="028090"/>
            </a:solidFill>
            <a:prstDash val="solid"/>
          </a:ln>
        </p:spPr>
        <p:txBody>
          <a:bodyPr/>
          <a:lstStyle/>
          <a:p>
            <a:endParaRPr lang="en-GB"/>
          </a:p>
        </p:txBody>
      </p:sp>
      <p:pic>
        <p:nvPicPr>
          <p:cNvPr id="16" name="Image 2" descr="preencoded.png"/>
          <p:cNvPicPr>
            <a:picLocks noChangeAspect="1"/>
          </p:cNvPicPr>
          <p:nvPr/>
        </p:nvPicPr>
        <p:blipFill>
          <a:blip r:embed="rId5"/>
          <a:stretch>
            <a:fillRect/>
          </a:stretch>
        </p:blipFill>
        <p:spPr>
          <a:xfrm>
            <a:off x="7013448" y="1207008"/>
            <a:ext cx="603504" cy="603504"/>
          </a:xfrm>
          <a:prstGeom prst="rect">
            <a:avLst/>
          </a:prstGeom>
        </p:spPr>
      </p:pic>
      <p:sp>
        <p:nvSpPr>
          <p:cNvPr id="17" name="Text 12"/>
          <p:cNvSpPr/>
          <p:nvPr/>
        </p:nvSpPr>
        <p:spPr>
          <a:xfrm>
            <a:off x="6099048" y="2011680"/>
            <a:ext cx="2432304" cy="457200"/>
          </a:xfrm>
          <a:prstGeom prst="rect">
            <a:avLst/>
          </a:prstGeom>
          <a:noFill/>
          <a:ln/>
        </p:spPr>
        <p:txBody>
          <a:bodyPr wrap="square" lIns="0" tIns="0" rIns="0" bIns="0" rtlCol="0" anchor="ctr"/>
          <a:lstStyle/>
          <a:p>
            <a:pPr marL="0" indent="0" algn="ctr">
              <a:buNone/>
            </a:pPr>
            <a:r>
              <a:rPr lang="en-US" sz="1300" b="1" dirty="0">
                <a:solidFill>
                  <a:srgbClr val="1B3A5C"/>
                </a:solidFill>
                <a:latin typeface="Cambria" pitchFamily="34" charset="0"/>
                <a:ea typeface="Cambria" pitchFamily="34" charset="-122"/>
                <a:cs typeface="Cambria" pitchFamily="34" charset="-120"/>
              </a:rPr>
              <a:t>Safety &amp; Accountability</a:t>
            </a:r>
            <a:endParaRPr lang="en-US" sz="1300" dirty="0"/>
          </a:p>
        </p:txBody>
      </p:sp>
      <p:sp>
        <p:nvSpPr>
          <p:cNvPr id="18" name="Text 13"/>
          <p:cNvSpPr/>
          <p:nvPr/>
        </p:nvSpPr>
        <p:spPr>
          <a:xfrm>
            <a:off x="6126480" y="2542032"/>
            <a:ext cx="2377440" cy="1828800"/>
          </a:xfrm>
          <a:prstGeom prst="rect">
            <a:avLst/>
          </a:prstGeom>
          <a:noFill/>
          <a:ln/>
        </p:spPr>
        <p:txBody>
          <a:bodyPr wrap="square" lIns="0" tIns="0" rIns="0" bIns="0" rtlCol="0" anchor="t"/>
          <a:lstStyle/>
          <a:p>
            <a:r>
              <a:rPr lang="en-GB" sz="1100" dirty="0"/>
              <a:t>Speaking and writing clearly stops mistakes and keeps care running smoothly. It also means you are following the rules.</a:t>
            </a:r>
            <a:endParaRPr lang="en-US" sz="1100" dirty="0"/>
          </a:p>
        </p:txBody>
      </p:sp>
      <p:sp>
        <p:nvSpPr>
          <p:cNvPr id="19" name="Text 14"/>
          <p:cNvSpPr/>
          <p:nvPr/>
        </p:nvSpPr>
        <p:spPr>
          <a:xfrm>
            <a:off x="274320" y="4754880"/>
            <a:ext cx="8595360" cy="320040"/>
          </a:xfrm>
          <a:prstGeom prst="rect">
            <a:avLst/>
          </a:prstGeom>
          <a:noFill/>
          <a:ln/>
        </p:spPr>
        <p:txBody>
          <a:bodyPr wrap="square" lIns="0" tIns="0" rIns="0" bIns="0" rtlCol="0" anchor="ctr"/>
          <a:lstStyle/>
          <a:p>
            <a:pPr marL="0" indent="0" algn="l">
              <a:buNone/>
            </a:pPr>
            <a:r>
              <a:rPr lang="en-US" sz="900" i="1" dirty="0">
                <a:solidFill>
                  <a:srgbClr val="6B7280"/>
                </a:solidFill>
                <a:latin typeface="Calibri" pitchFamily="34" charset="0"/>
                <a:ea typeface="Calibri" pitchFamily="34" charset="-122"/>
                <a:cs typeface="Calibri" pitchFamily="34" charset="-120"/>
              </a:rPr>
              <a:t>(Nursing and Midwifery Council, 2018; Skills for Care, 2021)</a:t>
            </a:r>
            <a:endParaRPr lang="en-US" sz="9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chemeClr val="tx1">
              <a:lumMod val="50000"/>
              <a:lumOff val="50000"/>
            </a:schemeClr>
          </a:solidFill>
          <a:ln w="12700">
            <a:solidFill>
              <a:srgbClr val="1B3A5C"/>
            </a:solidFill>
            <a:prstDash val="solid"/>
          </a:ln>
        </p:spPr>
        <p:txBody>
          <a:bodyPr/>
          <a:lstStyle/>
          <a:p>
            <a:endParaRPr lang="en-GB"/>
          </a:p>
        </p:txBody>
      </p:sp>
      <p:sp>
        <p:nvSpPr>
          <p:cNvPr id="3" name="Text 1"/>
          <p:cNvSpPr/>
          <p:nvPr/>
        </p:nvSpPr>
        <p:spPr>
          <a:xfrm>
            <a:off x="365760" y="0"/>
            <a:ext cx="8412480" cy="777240"/>
          </a:xfrm>
          <a:prstGeom prst="rect">
            <a:avLst/>
          </a:prstGeom>
          <a:noFill/>
          <a:ln/>
        </p:spPr>
        <p:txBody>
          <a:bodyPr wrap="square" lIns="0" tIns="0" rIns="0" bIns="0" rtlCol="0" anchor="ctr"/>
          <a:lstStyle/>
          <a:p>
            <a:pPr marL="0" indent="0" algn="l">
              <a:buNone/>
            </a:pPr>
            <a:r>
              <a:rPr lang="en-US" sz="2200" b="1" dirty="0">
                <a:solidFill>
                  <a:srgbClr val="FFFFFF"/>
                </a:solidFill>
                <a:latin typeface="Cambria" pitchFamily="34" charset="0"/>
                <a:ea typeface="Cambria" pitchFamily="34" charset="-122"/>
                <a:cs typeface="Cambria" pitchFamily="34" charset="-120"/>
              </a:rPr>
              <a:t>A Relevant Model: Berlo's SMCR Communication Model</a:t>
            </a:r>
            <a:endParaRPr lang="en-US" sz="2200" dirty="0"/>
          </a:p>
        </p:txBody>
      </p:sp>
      <p:sp>
        <p:nvSpPr>
          <p:cNvPr id="4" name="Shape 2"/>
          <p:cNvSpPr/>
          <p:nvPr/>
        </p:nvSpPr>
        <p:spPr>
          <a:xfrm>
            <a:off x="731520" y="978408"/>
            <a:ext cx="1280160" cy="1234440"/>
          </a:xfrm>
          <a:prstGeom prst="roundRect">
            <a:avLst>
              <a:gd name="adj" fmla="val 5926"/>
            </a:avLst>
          </a:prstGeom>
          <a:solidFill>
            <a:schemeClr val="accent5">
              <a:lumMod val="50000"/>
            </a:schemeClr>
          </a:solidFill>
          <a:ln w="12700">
            <a:solidFill>
              <a:srgbClr val="028090"/>
            </a:solidFill>
            <a:prstDash val="solid"/>
          </a:ln>
          <a:effectLst>
            <a:outerShdw blurRad="101600" dist="38100" dir="2700000" algn="bl" rotWithShape="0">
              <a:srgbClr val="000000">
                <a:alpha val="12000"/>
              </a:srgbClr>
            </a:outerShdw>
          </a:effectLst>
        </p:spPr>
        <p:txBody>
          <a:bodyPr/>
          <a:lstStyle/>
          <a:p>
            <a:endParaRPr lang="en-GB"/>
          </a:p>
        </p:txBody>
      </p:sp>
      <p:sp>
        <p:nvSpPr>
          <p:cNvPr id="5" name="Text 3"/>
          <p:cNvSpPr/>
          <p:nvPr/>
        </p:nvSpPr>
        <p:spPr>
          <a:xfrm>
            <a:off x="777240" y="1024128"/>
            <a:ext cx="1188720" cy="1143000"/>
          </a:xfrm>
          <a:prstGeom prst="rect">
            <a:avLst/>
          </a:prstGeom>
          <a:noFill/>
          <a:ln/>
        </p:spPr>
        <p:txBody>
          <a:bodyPr wrap="square" lIns="0" tIns="0" rIns="0" bIns="0"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Sender</a:t>
            </a:r>
            <a:endParaRPr lang="en-US" sz="1200" dirty="0"/>
          </a:p>
          <a:p>
            <a:pPr marL="0" indent="0" algn="ctr">
              <a:buNone/>
            </a:pPr>
            <a:r>
              <a:rPr lang="en-US" sz="1200" b="1" dirty="0">
                <a:solidFill>
                  <a:srgbClr val="FFFFFF"/>
                </a:solidFill>
                <a:latin typeface="Calibri" pitchFamily="34" charset="0"/>
                <a:ea typeface="Calibri" pitchFamily="34" charset="-122"/>
                <a:cs typeface="Calibri" pitchFamily="34" charset="-120"/>
              </a:rPr>
              <a:t>(Doctor)</a:t>
            </a:r>
            <a:endParaRPr lang="en-US" sz="1200" dirty="0"/>
          </a:p>
        </p:txBody>
      </p:sp>
      <p:sp>
        <p:nvSpPr>
          <p:cNvPr id="6" name="Shape 4"/>
          <p:cNvSpPr/>
          <p:nvPr/>
        </p:nvSpPr>
        <p:spPr>
          <a:xfrm>
            <a:off x="2048256" y="1595628"/>
            <a:ext cx="246888" cy="0"/>
          </a:xfrm>
          <a:prstGeom prst="line">
            <a:avLst/>
          </a:prstGeom>
          <a:noFill/>
          <a:ln w="25400">
            <a:solidFill>
              <a:srgbClr val="1B3A5C"/>
            </a:solidFill>
            <a:prstDash val="solid"/>
          </a:ln>
        </p:spPr>
        <p:txBody>
          <a:bodyPr/>
          <a:lstStyle/>
          <a:p>
            <a:endParaRPr lang="en-GB"/>
          </a:p>
        </p:txBody>
      </p:sp>
      <p:sp>
        <p:nvSpPr>
          <p:cNvPr id="7" name="Shape 5"/>
          <p:cNvSpPr/>
          <p:nvPr/>
        </p:nvSpPr>
        <p:spPr>
          <a:xfrm>
            <a:off x="2258568" y="1531620"/>
            <a:ext cx="73152" cy="128016"/>
          </a:xfrm>
          <a:prstGeom prst="rect">
            <a:avLst/>
          </a:prstGeom>
          <a:solidFill>
            <a:srgbClr val="1B3A5C"/>
          </a:solidFill>
          <a:ln w="12700">
            <a:solidFill>
              <a:srgbClr val="1B3A5C"/>
            </a:solidFill>
            <a:prstDash val="solid"/>
          </a:ln>
        </p:spPr>
        <p:txBody>
          <a:bodyPr/>
          <a:lstStyle/>
          <a:p>
            <a:endParaRPr lang="en-GB"/>
          </a:p>
        </p:txBody>
      </p:sp>
      <p:sp>
        <p:nvSpPr>
          <p:cNvPr id="8" name="Shape 6"/>
          <p:cNvSpPr/>
          <p:nvPr/>
        </p:nvSpPr>
        <p:spPr>
          <a:xfrm>
            <a:off x="2331720" y="978408"/>
            <a:ext cx="1280160" cy="1234440"/>
          </a:xfrm>
          <a:prstGeom prst="roundRect">
            <a:avLst>
              <a:gd name="adj" fmla="val 5926"/>
            </a:avLst>
          </a:prstGeom>
          <a:solidFill>
            <a:schemeClr val="accent5">
              <a:lumMod val="50000"/>
            </a:schemeClr>
          </a:solidFill>
          <a:ln w="12700">
            <a:solidFill>
              <a:srgbClr val="028090"/>
            </a:solidFill>
            <a:prstDash val="solid"/>
          </a:ln>
          <a:effectLst>
            <a:outerShdw blurRad="101600" dist="38100" dir="2700000" algn="bl" rotWithShape="0">
              <a:srgbClr val="000000">
                <a:alpha val="12000"/>
              </a:srgbClr>
            </a:outerShdw>
          </a:effectLst>
        </p:spPr>
        <p:txBody>
          <a:bodyPr/>
          <a:lstStyle/>
          <a:p>
            <a:endParaRPr lang="en-GB"/>
          </a:p>
        </p:txBody>
      </p:sp>
      <p:sp>
        <p:nvSpPr>
          <p:cNvPr id="9" name="Text 7"/>
          <p:cNvSpPr/>
          <p:nvPr/>
        </p:nvSpPr>
        <p:spPr>
          <a:xfrm>
            <a:off x="2377440" y="1024128"/>
            <a:ext cx="1188720" cy="1143000"/>
          </a:xfrm>
          <a:prstGeom prst="rect">
            <a:avLst/>
          </a:prstGeom>
          <a:noFill/>
          <a:ln/>
        </p:spPr>
        <p:txBody>
          <a:bodyPr wrap="square" lIns="0" tIns="0" rIns="0" bIns="0"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Message</a:t>
            </a:r>
            <a:endParaRPr lang="en-US" sz="1200" dirty="0"/>
          </a:p>
          <a:p>
            <a:pPr marL="0" indent="0" algn="ctr">
              <a:buNone/>
            </a:pPr>
            <a:r>
              <a:rPr lang="en-US" sz="1200" b="1" dirty="0">
                <a:solidFill>
                  <a:srgbClr val="FFFFFF"/>
                </a:solidFill>
                <a:latin typeface="Calibri" pitchFamily="34" charset="0"/>
                <a:ea typeface="Calibri" pitchFamily="34" charset="-122"/>
                <a:cs typeface="Calibri" pitchFamily="34" charset="-120"/>
              </a:rPr>
              <a:t>(Information)</a:t>
            </a:r>
            <a:endParaRPr lang="en-US" sz="1200" dirty="0"/>
          </a:p>
        </p:txBody>
      </p:sp>
      <p:sp>
        <p:nvSpPr>
          <p:cNvPr id="10" name="Shape 8"/>
          <p:cNvSpPr/>
          <p:nvPr/>
        </p:nvSpPr>
        <p:spPr>
          <a:xfrm>
            <a:off x="3648456" y="1595628"/>
            <a:ext cx="246888" cy="0"/>
          </a:xfrm>
          <a:prstGeom prst="line">
            <a:avLst/>
          </a:prstGeom>
          <a:noFill/>
          <a:ln w="25400">
            <a:solidFill>
              <a:srgbClr val="1B3A5C"/>
            </a:solidFill>
            <a:prstDash val="solid"/>
          </a:ln>
        </p:spPr>
        <p:txBody>
          <a:bodyPr/>
          <a:lstStyle/>
          <a:p>
            <a:endParaRPr lang="en-GB"/>
          </a:p>
        </p:txBody>
      </p:sp>
      <p:sp>
        <p:nvSpPr>
          <p:cNvPr id="11" name="Shape 9"/>
          <p:cNvSpPr/>
          <p:nvPr/>
        </p:nvSpPr>
        <p:spPr>
          <a:xfrm>
            <a:off x="3858768" y="1531620"/>
            <a:ext cx="73152" cy="128016"/>
          </a:xfrm>
          <a:prstGeom prst="rect">
            <a:avLst/>
          </a:prstGeom>
          <a:solidFill>
            <a:srgbClr val="1B3A5C"/>
          </a:solidFill>
          <a:ln w="12700">
            <a:solidFill>
              <a:srgbClr val="1B3A5C"/>
            </a:solidFill>
            <a:prstDash val="solid"/>
          </a:ln>
        </p:spPr>
        <p:txBody>
          <a:bodyPr/>
          <a:lstStyle/>
          <a:p>
            <a:endParaRPr lang="en-GB"/>
          </a:p>
        </p:txBody>
      </p:sp>
      <p:sp>
        <p:nvSpPr>
          <p:cNvPr id="12" name="Shape 10"/>
          <p:cNvSpPr/>
          <p:nvPr/>
        </p:nvSpPr>
        <p:spPr>
          <a:xfrm>
            <a:off x="3931920" y="978408"/>
            <a:ext cx="1280160" cy="1234440"/>
          </a:xfrm>
          <a:prstGeom prst="roundRect">
            <a:avLst>
              <a:gd name="adj" fmla="val 5926"/>
            </a:avLst>
          </a:prstGeom>
          <a:solidFill>
            <a:schemeClr val="accent5">
              <a:lumMod val="50000"/>
            </a:schemeClr>
          </a:solidFill>
          <a:ln w="12700">
            <a:solidFill>
              <a:srgbClr val="028090"/>
            </a:solidFill>
            <a:prstDash val="solid"/>
          </a:ln>
          <a:effectLst>
            <a:outerShdw blurRad="101600" dist="38100" dir="2700000" algn="bl" rotWithShape="0">
              <a:srgbClr val="000000">
                <a:alpha val="12000"/>
              </a:srgbClr>
            </a:outerShdw>
          </a:effectLst>
        </p:spPr>
        <p:txBody>
          <a:bodyPr/>
          <a:lstStyle/>
          <a:p>
            <a:endParaRPr lang="en-GB"/>
          </a:p>
        </p:txBody>
      </p:sp>
      <p:sp>
        <p:nvSpPr>
          <p:cNvPr id="13" name="Text 11"/>
          <p:cNvSpPr/>
          <p:nvPr/>
        </p:nvSpPr>
        <p:spPr>
          <a:xfrm>
            <a:off x="3977640" y="1024128"/>
            <a:ext cx="1188720" cy="1143000"/>
          </a:xfrm>
          <a:prstGeom prst="rect">
            <a:avLst/>
          </a:prstGeom>
          <a:noFill/>
          <a:ln/>
        </p:spPr>
        <p:txBody>
          <a:bodyPr wrap="square" lIns="0" tIns="0" rIns="0" bIns="0"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Channel</a:t>
            </a:r>
            <a:endParaRPr lang="en-US" sz="1200" dirty="0"/>
          </a:p>
          <a:p>
            <a:pPr marL="0" indent="0" algn="ctr">
              <a:buNone/>
            </a:pPr>
            <a:r>
              <a:rPr lang="en-US" sz="1200" b="1" dirty="0">
                <a:solidFill>
                  <a:srgbClr val="FFFFFF"/>
                </a:solidFill>
                <a:latin typeface="Calibri" pitchFamily="34" charset="0"/>
                <a:ea typeface="Calibri" pitchFamily="34" charset="-122"/>
                <a:cs typeface="Calibri" pitchFamily="34" charset="-120"/>
              </a:rPr>
              <a:t>(Verbal / Written)</a:t>
            </a:r>
            <a:endParaRPr lang="en-US" sz="1200" dirty="0"/>
          </a:p>
        </p:txBody>
      </p:sp>
      <p:sp>
        <p:nvSpPr>
          <p:cNvPr id="14" name="Shape 12"/>
          <p:cNvSpPr/>
          <p:nvPr/>
        </p:nvSpPr>
        <p:spPr>
          <a:xfrm>
            <a:off x="5248656" y="1595628"/>
            <a:ext cx="246888" cy="0"/>
          </a:xfrm>
          <a:prstGeom prst="line">
            <a:avLst/>
          </a:prstGeom>
          <a:noFill/>
          <a:ln w="25400">
            <a:solidFill>
              <a:srgbClr val="1B3A5C"/>
            </a:solidFill>
            <a:prstDash val="solid"/>
          </a:ln>
        </p:spPr>
        <p:txBody>
          <a:bodyPr/>
          <a:lstStyle/>
          <a:p>
            <a:endParaRPr lang="en-GB"/>
          </a:p>
        </p:txBody>
      </p:sp>
      <p:sp>
        <p:nvSpPr>
          <p:cNvPr id="15" name="Shape 13"/>
          <p:cNvSpPr/>
          <p:nvPr/>
        </p:nvSpPr>
        <p:spPr>
          <a:xfrm>
            <a:off x="5458968" y="1531620"/>
            <a:ext cx="73152" cy="128016"/>
          </a:xfrm>
          <a:prstGeom prst="rect">
            <a:avLst/>
          </a:prstGeom>
          <a:solidFill>
            <a:srgbClr val="1B3A5C"/>
          </a:solidFill>
          <a:ln w="12700">
            <a:solidFill>
              <a:srgbClr val="1B3A5C"/>
            </a:solidFill>
            <a:prstDash val="solid"/>
          </a:ln>
        </p:spPr>
        <p:txBody>
          <a:bodyPr/>
          <a:lstStyle/>
          <a:p>
            <a:endParaRPr lang="en-GB"/>
          </a:p>
        </p:txBody>
      </p:sp>
      <p:sp>
        <p:nvSpPr>
          <p:cNvPr id="16" name="Shape 14"/>
          <p:cNvSpPr/>
          <p:nvPr/>
        </p:nvSpPr>
        <p:spPr>
          <a:xfrm>
            <a:off x="5532120" y="978408"/>
            <a:ext cx="1280160" cy="1234440"/>
          </a:xfrm>
          <a:prstGeom prst="roundRect">
            <a:avLst>
              <a:gd name="adj" fmla="val 5926"/>
            </a:avLst>
          </a:prstGeom>
          <a:solidFill>
            <a:schemeClr val="accent5">
              <a:lumMod val="50000"/>
            </a:schemeClr>
          </a:solidFill>
          <a:ln w="12700">
            <a:solidFill>
              <a:srgbClr val="028090"/>
            </a:solidFill>
            <a:prstDash val="solid"/>
          </a:ln>
          <a:effectLst>
            <a:outerShdw blurRad="101600" dist="38100" dir="2700000" algn="bl" rotWithShape="0">
              <a:srgbClr val="000000">
                <a:alpha val="12000"/>
              </a:srgbClr>
            </a:outerShdw>
          </a:effectLst>
        </p:spPr>
        <p:txBody>
          <a:bodyPr/>
          <a:lstStyle/>
          <a:p>
            <a:endParaRPr lang="en-GB"/>
          </a:p>
        </p:txBody>
      </p:sp>
      <p:sp>
        <p:nvSpPr>
          <p:cNvPr id="17" name="Text 15"/>
          <p:cNvSpPr/>
          <p:nvPr/>
        </p:nvSpPr>
        <p:spPr>
          <a:xfrm>
            <a:off x="5577840" y="1024128"/>
            <a:ext cx="1188720" cy="1143000"/>
          </a:xfrm>
          <a:prstGeom prst="rect">
            <a:avLst/>
          </a:prstGeom>
          <a:noFill/>
          <a:ln/>
        </p:spPr>
        <p:txBody>
          <a:bodyPr wrap="square" lIns="0" tIns="0" rIns="0" bIns="0"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Receiver</a:t>
            </a:r>
            <a:endParaRPr lang="en-US" sz="1200" dirty="0"/>
          </a:p>
          <a:p>
            <a:pPr marL="0" indent="0" algn="ctr">
              <a:buNone/>
            </a:pPr>
            <a:r>
              <a:rPr lang="en-US" sz="1200" b="1" dirty="0">
                <a:solidFill>
                  <a:srgbClr val="FFFFFF"/>
                </a:solidFill>
                <a:latin typeface="Calibri" pitchFamily="34" charset="0"/>
                <a:ea typeface="Calibri" pitchFamily="34" charset="-122"/>
                <a:cs typeface="Calibri" pitchFamily="34" charset="-120"/>
              </a:rPr>
              <a:t>(Service User)</a:t>
            </a:r>
            <a:endParaRPr lang="en-US" sz="1200" dirty="0"/>
          </a:p>
        </p:txBody>
      </p:sp>
      <p:sp>
        <p:nvSpPr>
          <p:cNvPr id="18" name="Shape 16"/>
          <p:cNvSpPr/>
          <p:nvPr/>
        </p:nvSpPr>
        <p:spPr>
          <a:xfrm>
            <a:off x="6848856" y="1595628"/>
            <a:ext cx="246888" cy="0"/>
          </a:xfrm>
          <a:prstGeom prst="line">
            <a:avLst/>
          </a:prstGeom>
          <a:noFill/>
          <a:ln w="25400">
            <a:solidFill>
              <a:srgbClr val="1B3A5C"/>
            </a:solidFill>
            <a:prstDash val="solid"/>
          </a:ln>
        </p:spPr>
        <p:txBody>
          <a:bodyPr/>
          <a:lstStyle/>
          <a:p>
            <a:endParaRPr lang="en-GB"/>
          </a:p>
        </p:txBody>
      </p:sp>
      <p:sp>
        <p:nvSpPr>
          <p:cNvPr id="19" name="Shape 17"/>
          <p:cNvSpPr/>
          <p:nvPr/>
        </p:nvSpPr>
        <p:spPr>
          <a:xfrm>
            <a:off x="7059168" y="1531620"/>
            <a:ext cx="73152" cy="128016"/>
          </a:xfrm>
          <a:prstGeom prst="rect">
            <a:avLst/>
          </a:prstGeom>
          <a:solidFill>
            <a:srgbClr val="1B3A5C"/>
          </a:solidFill>
          <a:ln w="12700">
            <a:solidFill>
              <a:srgbClr val="1B3A5C"/>
            </a:solidFill>
            <a:prstDash val="solid"/>
          </a:ln>
        </p:spPr>
        <p:txBody>
          <a:bodyPr/>
          <a:lstStyle/>
          <a:p>
            <a:endParaRPr lang="en-GB"/>
          </a:p>
        </p:txBody>
      </p:sp>
      <p:sp>
        <p:nvSpPr>
          <p:cNvPr id="20" name="Shape 18"/>
          <p:cNvSpPr/>
          <p:nvPr/>
        </p:nvSpPr>
        <p:spPr>
          <a:xfrm>
            <a:off x="7132320" y="978408"/>
            <a:ext cx="1280160" cy="1234440"/>
          </a:xfrm>
          <a:prstGeom prst="roundRect">
            <a:avLst>
              <a:gd name="adj" fmla="val 5926"/>
            </a:avLst>
          </a:prstGeom>
          <a:solidFill>
            <a:schemeClr val="accent5">
              <a:lumMod val="50000"/>
            </a:schemeClr>
          </a:solidFill>
          <a:ln w="12700">
            <a:solidFill>
              <a:srgbClr val="028090"/>
            </a:solidFill>
            <a:prstDash val="solid"/>
          </a:ln>
          <a:effectLst>
            <a:outerShdw blurRad="101600" dist="38100" dir="2700000" algn="bl" rotWithShape="0">
              <a:srgbClr val="000000">
                <a:alpha val="12000"/>
              </a:srgbClr>
            </a:outerShdw>
          </a:effectLst>
        </p:spPr>
        <p:txBody>
          <a:bodyPr/>
          <a:lstStyle/>
          <a:p>
            <a:endParaRPr lang="en-GB"/>
          </a:p>
        </p:txBody>
      </p:sp>
      <p:sp>
        <p:nvSpPr>
          <p:cNvPr id="21" name="Text 19"/>
          <p:cNvSpPr/>
          <p:nvPr/>
        </p:nvSpPr>
        <p:spPr>
          <a:xfrm>
            <a:off x="7178040" y="1024128"/>
            <a:ext cx="1188720" cy="1143000"/>
          </a:xfrm>
          <a:prstGeom prst="rect">
            <a:avLst/>
          </a:prstGeom>
          <a:noFill/>
          <a:ln/>
        </p:spPr>
        <p:txBody>
          <a:bodyPr wrap="square" lIns="0" tIns="0" rIns="0" bIns="0"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Feedback</a:t>
            </a:r>
            <a:endParaRPr lang="en-US" sz="1200" dirty="0"/>
          </a:p>
          <a:p>
            <a:pPr marL="0" indent="0" algn="ctr">
              <a:buNone/>
            </a:pPr>
            <a:r>
              <a:rPr lang="en-US" sz="1200" b="1" dirty="0">
                <a:solidFill>
                  <a:srgbClr val="FFFFFF"/>
                </a:solidFill>
                <a:latin typeface="Calibri" pitchFamily="34" charset="0"/>
                <a:ea typeface="Calibri" pitchFamily="34" charset="-122"/>
                <a:cs typeface="Calibri" pitchFamily="34" charset="-120"/>
              </a:rPr>
              <a:t>(Response)</a:t>
            </a:r>
            <a:endParaRPr lang="en-US" sz="1200" dirty="0"/>
          </a:p>
        </p:txBody>
      </p:sp>
      <p:sp>
        <p:nvSpPr>
          <p:cNvPr id="22" name="Shape 20"/>
          <p:cNvSpPr/>
          <p:nvPr/>
        </p:nvSpPr>
        <p:spPr>
          <a:xfrm>
            <a:off x="2697480" y="2377438"/>
            <a:ext cx="3657600" cy="283465"/>
          </a:xfrm>
          <a:prstGeom prst="roundRect">
            <a:avLst>
              <a:gd name="adj" fmla="val 9091"/>
            </a:avLst>
          </a:prstGeom>
          <a:solidFill>
            <a:srgbClr val="FEF3C7"/>
          </a:solidFill>
          <a:ln w="12700">
            <a:solidFill>
              <a:srgbClr val="F59E0B"/>
            </a:solidFill>
            <a:prstDash val="solid"/>
          </a:ln>
        </p:spPr>
        <p:txBody>
          <a:bodyPr/>
          <a:lstStyle/>
          <a:p>
            <a:endParaRPr lang="en-GB"/>
          </a:p>
        </p:txBody>
      </p:sp>
      <p:sp>
        <p:nvSpPr>
          <p:cNvPr id="23" name="Text 21"/>
          <p:cNvSpPr/>
          <p:nvPr/>
        </p:nvSpPr>
        <p:spPr>
          <a:xfrm>
            <a:off x="2697480" y="2308860"/>
            <a:ext cx="3566160" cy="466344"/>
          </a:xfrm>
          <a:prstGeom prst="rect">
            <a:avLst/>
          </a:prstGeom>
          <a:noFill/>
          <a:ln/>
        </p:spPr>
        <p:txBody>
          <a:bodyPr wrap="square" lIns="0" tIns="0" rIns="0" bIns="0" rtlCol="0" anchor="ctr"/>
          <a:lstStyle/>
          <a:p>
            <a:pPr algn="ctr"/>
            <a:r>
              <a:rPr lang="en-US" sz="1000" dirty="0">
                <a:solidFill>
                  <a:srgbClr val="C00000"/>
                </a:solidFill>
                <a:latin typeface="Calibri" pitchFamily="34" charset="0"/>
                <a:ea typeface="Calibri" pitchFamily="34" charset="-122"/>
                <a:cs typeface="Calibri" pitchFamily="34" charset="-120"/>
              </a:rPr>
              <a:t>⚠ </a:t>
            </a:r>
            <a:r>
              <a:rPr lang="en-GB" sz="1000" b="1" dirty="0">
                <a:solidFill>
                  <a:srgbClr val="C00000"/>
                </a:solidFill>
              </a:rPr>
              <a:t>Noise / Barriers: language, specialist terms, distraction, disability</a:t>
            </a:r>
            <a:endParaRPr lang="en-US" sz="1000" dirty="0">
              <a:solidFill>
                <a:srgbClr val="C00000"/>
              </a:solidFill>
            </a:endParaRPr>
          </a:p>
        </p:txBody>
      </p:sp>
      <p:sp>
        <p:nvSpPr>
          <p:cNvPr id="24" name="Text 22"/>
          <p:cNvSpPr/>
          <p:nvPr/>
        </p:nvSpPr>
        <p:spPr>
          <a:xfrm>
            <a:off x="457200" y="3090672"/>
            <a:ext cx="8229600" cy="1463040"/>
          </a:xfrm>
          <a:prstGeom prst="rect">
            <a:avLst/>
          </a:prstGeom>
          <a:noFill/>
          <a:ln/>
        </p:spPr>
        <p:txBody>
          <a:bodyPr wrap="square" rtlCol="0" anchor="ctr"/>
          <a:lstStyle/>
          <a:p>
            <a:pPr marL="342900" indent="-342900">
              <a:lnSpc>
                <a:spcPct val="130000"/>
              </a:lnSpc>
              <a:buSzPct val="100000"/>
              <a:buChar char="•"/>
            </a:pPr>
            <a:r>
              <a:rPr lang="en-GB" sz="1200" dirty="0"/>
              <a:t>David Berlo’s model from 1960 explains how information travels from one person to another. It highlights four key parts: the Sender, the Message, the Channel, and the Receiver</a:t>
            </a:r>
            <a:endParaRPr lang="en-US" sz="1200" dirty="0"/>
          </a:p>
          <a:p>
            <a:pPr marL="342900" indent="-342900">
              <a:lnSpc>
                <a:spcPct val="130000"/>
              </a:lnSpc>
              <a:buSzPct val="100000"/>
              <a:buChar char="•"/>
            </a:pPr>
            <a:r>
              <a:rPr lang="en-GB" sz="1100" dirty="0"/>
              <a:t>It shows that 'noise’ blocks like confusing words, cultural differences, or hearing problems can stop communication</a:t>
            </a:r>
          </a:p>
          <a:p>
            <a:pPr marL="342900" indent="-342900">
              <a:lnSpc>
                <a:spcPct val="130000"/>
              </a:lnSpc>
              <a:buSzPct val="100000"/>
              <a:buChar char="•"/>
            </a:pPr>
            <a:r>
              <a:rPr lang="en-GB" sz="1100" dirty="0"/>
              <a:t>In Health and Social Care, finding and lowering these barriers is very important to make sure messages are understood clearly.</a:t>
            </a:r>
          </a:p>
          <a:p>
            <a:pPr marL="342900" indent="-342900">
              <a:lnSpc>
                <a:spcPct val="130000"/>
              </a:lnSpc>
              <a:buSzPct val="100000"/>
              <a:buChar char="•"/>
            </a:pPr>
            <a:r>
              <a:rPr lang="en-GB" sz="1100" dirty="0"/>
              <a:t>One important note is that Berlo's model is one way, so it doesn't show the back-and forth nature of communication in Health and Social Care. Argyle’s Cycle (1967) is better for showing interaction. But Berlo's model is still popular because it is practical it helps us spot and fix barriers by looking at the sender, message, channel, and receiver.</a:t>
            </a:r>
            <a:endParaRPr lang="en-US" sz="1100" dirty="0"/>
          </a:p>
        </p:txBody>
      </p:sp>
      <p:sp>
        <p:nvSpPr>
          <p:cNvPr id="25" name="Text 23"/>
          <p:cNvSpPr/>
          <p:nvPr/>
        </p:nvSpPr>
        <p:spPr>
          <a:xfrm>
            <a:off x="94984" y="4869180"/>
            <a:ext cx="8595360" cy="320040"/>
          </a:xfrm>
          <a:prstGeom prst="rect">
            <a:avLst/>
          </a:prstGeom>
          <a:noFill/>
          <a:ln/>
        </p:spPr>
        <p:txBody>
          <a:bodyPr wrap="square" lIns="0" tIns="0" rIns="0" bIns="0" rtlCol="0" anchor="ctr"/>
          <a:lstStyle/>
          <a:p>
            <a:pPr marL="0" indent="0" algn="l">
              <a:buNone/>
            </a:pPr>
            <a:r>
              <a:rPr lang="en-US" sz="900" i="1" dirty="0">
                <a:solidFill>
                  <a:srgbClr val="6B7280"/>
                </a:solidFill>
                <a:latin typeface="Calibri" pitchFamily="34" charset="0"/>
                <a:ea typeface="Calibri" pitchFamily="34" charset="-122"/>
                <a:cs typeface="Calibri" pitchFamily="34" charset="-120"/>
              </a:rPr>
              <a:t>(Shannon and Weaver, 1949, cited in Dickson, 2015)</a:t>
            </a:r>
            <a:endParaRPr lang="en-US" sz="9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bg>
      <p:bgPr>
        <a:solidFill>
          <a:srgbClr val="F4F8FB"/>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chemeClr val="tx1">
              <a:lumMod val="50000"/>
              <a:lumOff val="50000"/>
            </a:schemeClr>
          </a:solidFill>
          <a:ln w="12700">
            <a:solidFill>
              <a:srgbClr val="028090"/>
            </a:solidFill>
            <a:prstDash val="solid"/>
          </a:ln>
        </p:spPr>
        <p:txBody>
          <a:bodyPr/>
          <a:lstStyle/>
          <a:p>
            <a:endParaRPr lang="en-GB"/>
          </a:p>
        </p:txBody>
      </p:sp>
      <p:sp>
        <p:nvSpPr>
          <p:cNvPr id="3" name="Text 1"/>
          <p:cNvSpPr/>
          <p:nvPr/>
        </p:nvSpPr>
        <p:spPr>
          <a:xfrm>
            <a:off x="365760" y="0"/>
            <a:ext cx="8412480" cy="777240"/>
          </a:xfrm>
          <a:prstGeom prst="rect">
            <a:avLst/>
          </a:prstGeom>
          <a:noFill/>
          <a:ln/>
        </p:spPr>
        <p:txBody>
          <a:bodyPr wrap="square" lIns="0" tIns="0" rIns="0" bIns="0" rtlCol="0" anchor="ctr"/>
          <a:lstStyle/>
          <a:p>
            <a:pPr marL="0" indent="0" algn="l">
              <a:buNone/>
            </a:pPr>
            <a:r>
              <a:rPr lang="en-US" sz="2200" b="1" dirty="0">
                <a:solidFill>
                  <a:srgbClr val="FFFFFF"/>
                </a:solidFill>
                <a:latin typeface="Cambria" pitchFamily="34" charset="0"/>
                <a:ea typeface="Cambria" pitchFamily="34" charset="-122"/>
                <a:cs typeface="Cambria" pitchFamily="34" charset="-120"/>
              </a:rPr>
              <a:t>Practical Example: Communication as an Early Years Practitioner</a:t>
            </a:r>
            <a:endParaRPr lang="en-US" sz="2200" dirty="0"/>
          </a:p>
        </p:txBody>
      </p:sp>
      <p:sp>
        <p:nvSpPr>
          <p:cNvPr id="4" name="Shape 2"/>
          <p:cNvSpPr/>
          <p:nvPr/>
        </p:nvSpPr>
        <p:spPr>
          <a:xfrm>
            <a:off x="274320" y="914400"/>
            <a:ext cx="4023360" cy="3886200"/>
          </a:xfrm>
          <a:prstGeom prst="roundRect">
            <a:avLst>
              <a:gd name="adj" fmla="val 2353"/>
            </a:avLst>
          </a:prstGeom>
          <a:solidFill>
            <a:srgbClr val="FFFFFF"/>
          </a:solidFill>
          <a:ln w="12700">
            <a:solidFill>
              <a:srgbClr val="D1E8ED"/>
            </a:solidFill>
            <a:prstDash val="solid"/>
          </a:ln>
          <a:effectLst>
            <a:outerShdw blurRad="101600" dist="38100" dir="2700000" algn="bl" rotWithShape="0">
              <a:srgbClr val="000000">
                <a:alpha val="12000"/>
              </a:srgbClr>
            </a:outerShdw>
          </a:effectLst>
        </p:spPr>
        <p:txBody>
          <a:bodyPr/>
          <a:lstStyle/>
          <a:p>
            <a:endParaRPr lang="en-GB"/>
          </a:p>
        </p:txBody>
      </p:sp>
      <p:pic>
        <p:nvPicPr>
          <p:cNvPr id="5" name="Image 0" descr="preencoded.png"/>
          <p:cNvPicPr>
            <a:picLocks noChangeAspect="1"/>
          </p:cNvPicPr>
          <p:nvPr/>
        </p:nvPicPr>
        <p:blipFill>
          <a:blip r:embed="rId3"/>
          <a:stretch>
            <a:fillRect/>
          </a:stretch>
        </p:blipFill>
        <p:spPr>
          <a:xfrm>
            <a:off x="1864405" y="1051560"/>
            <a:ext cx="640080" cy="640080"/>
          </a:xfrm>
          <a:prstGeom prst="rect">
            <a:avLst/>
          </a:prstGeom>
        </p:spPr>
      </p:pic>
      <p:sp>
        <p:nvSpPr>
          <p:cNvPr id="6" name="Text 3"/>
          <p:cNvSpPr/>
          <p:nvPr/>
        </p:nvSpPr>
        <p:spPr>
          <a:xfrm>
            <a:off x="411480" y="1737360"/>
            <a:ext cx="3749040" cy="365760"/>
          </a:xfrm>
          <a:prstGeom prst="rect">
            <a:avLst/>
          </a:prstGeom>
          <a:noFill/>
          <a:ln/>
        </p:spPr>
        <p:txBody>
          <a:bodyPr wrap="square" lIns="0" tIns="0" rIns="0" bIns="0" rtlCol="0" anchor="ctr"/>
          <a:lstStyle/>
          <a:p>
            <a:pPr marL="0" indent="0" algn="ctr">
              <a:buNone/>
            </a:pPr>
            <a:r>
              <a:rPr lang="en-US" sz="1500" b="1" dirty="0">
                <a:solidFill>
                  <a:srgbClr val="1B3A5C"/>
                </a:solidFill>
                <a:latin typeface="Cambria" pitchFamily="34" charset="0"/>
                <a:ea typeface="Cambria" pitchFamily="34" charset="-122"/>
                <a:cs typeface="Cambria" pitchFamily="34" charset="-120"/>
              </a:rPr>
              <a:t>The Scenario</a:t>
            </a:r>
            <a:endParaRPr lang="en-US" sz="1500" dirty="0"/>
          </a:p>
        </p:txBody>
      </p:sp>
      <p:sp>
        <p:nvSpPr>
          <p:cNvPr id="7" name="Text 4"/>
          <p:cNvSpPr/>
          <p:nvPr/>
        </p:nvSpPr>
        <p:spPr>
          <a:xfrm>
            <a:off x="411480" y="2176272"/>
            <a:ext cx="3749040" cy="1371600"/>
          </a:xfrm>
          <a:prstGeom prst="rect">
            <a:avLst/>
          </a:prstGeom>
          <a:noFill/>
          <a:ln/>
        </p:spPr>
        <p:txBody>
          <a:bodyPr wrap="square" lIns="0" tIns="0" rIns="0" bIns="0" rtlCol="0" anchor="t"/>
          <a:lstStyle/>
          <a:p>
            <a:r>
              <a:rPr lang="en-GB" sz="1100" dirty="0"/>
              <a:t>When I was working at a children's centre, a 3-year-old who was learning English was getting upset during group play. The parent didn't speak much English, so it was hard to talk about what I saw or plan how to help</a:t>
            </a:r>
            <a:endParaRPr lang="en-US" sz="1100" dirty="0"/>
          </a:p>
        </p:txBody>
      </p:sp>
      <p:sp>
        <p:nvSpPr>
          <p:cNvPr id="8" name="Text 5"/>
          <p:cNvSpPr/>
          <p:nvPr/>
        </p:nvSpPr>
        <p:spPr>
          <a:xfrm>
            <a:off x="411480" y="3611880"/>
            <a:ext cx="3749040" cy="274320"/>
          </a:xfrm>
          <a:prstGeom prst="rect">
            <a:avLst/>
          </a:prstGeom>
          <a:noFill/>
          <a:ln/>
        </p:spPr>
        <p:txBody>
          <a:bodyPr wrap="square" lIns="0" tIns="0" rIns="0" bIns="0" rtlCol="0" anchor="ctr"/>
          <a:lstStyle/>
          <a:p>
            <a:pPr marL="0" indent="0" algn="l">
              <a:buNone/>
            </a:pPr>
            <a:r>
              <a:rPr lang="en-US" sz="1100" b="1" dirty="0">
                <a:solidFill>
                  <a:srgbClr val="028090"/>
                </a:solidFill>
                <a:latin typeface="Calibri" pitchFamily="34" charset="0"/>
                <a:ea typeface="Calibri" pitchFamily="34" charset="-122"/>
                <a:cs typeface="Calibri" pitchFamily="34" charset="-120"/>
              </a:rPr>
              <a:t>How I Applied Communication Skills:</a:t>
            </a:r>
            <a:endParaRPr lang="en-US" sz="1100" dirty="0"/>
          </a:p>
        </p:txBody>
      </p:sp>
      <p:sp>
        <p:nvSpPr>
          <p:cNvPr id="9" name="Text 6"/>
          <p:cNvSpPr/>
          <p:nvPr/>
        </p:nvSpPr>
        <p:spPr>
          <a:xfrm>
            <a:off x="411480" y="3931920"/>
            <a:ext cx="3749040" cy="777240"/>
          </a:xfrm>
          <a:prstGeom prst="rect">
            <a:avLst/>
          </a:prstGeom>
          <a:noFill/>
          <a:ln/>
        </p:spPr>
        <p:txBody>
          <a:bodyPr wrap="square" rtlCol="0" anchor="ctr"/>
          <a:lstStyle/>
          <a:p>
            <a:pPr marL="342900" indent="-342900">
              <a:buSzPct val="100000"/>
              <a:buFontTx/>
              <a:buChar char="•"/>
            </a:pPr>
            <a:r>
              <a:rPr lang="en-GB" sz="1000" dirty="0"/>
              <a:t>Used pictures and Makaton signs with the child.</a:t>
            </a:r>
            <a:endParaRPr lang="en-US" sz="1000" dirty="0"/>
          </a:p>
          <a:p>
            <a:pPr marL="342900" indent="-342900">
              <a:buSzPct val="100000"/>
              <a:buFontTx/>
              <a:buChar char="•"/>
            </a:pPr>
            <a:r>
              <a:rPr lang="en-GB" sz="1100" dirty="0"/>
              <a:t>Asked for an interpreter for the meeting with the parent.</a:t>
            </a:r>
          </a:p>
          <a:p>
            <a:pPr marL="342900" indent="-342900">
              <a:buSzPct val="100000"/>
              <a:buFontTx/>
              <a:buChar char="•"/>
            </a:pPr>
            <a:r>
              <a:rPr lang="en-GB" sz="1000" dirty="0"/>
              <a:t>Wrote clear notes in the child's file.</a:t>
            </a:r>
          </a:p>
          <a:p>
            <a:pPr marL="342900" indent="-342900">
              <a:buSzPct val="100000"/>
              <a:buChar char="•"/>
            </a:pPr>
            <a:endParaRPr lang="en-US" sz="1000" dirty="0"/>
          </a:p>
        </p:txBody>
      </p:sp>
      <p:sp>
        <p:nvSpPr>
          <p:cNvPr id="10" name="Shape 7"/>
          <p:cNvSpPr/>
          <p:nvPr/>
        </p:nvSpPr>
        <p:spPr>
          <a:xfrm>
            <a:off x="4572000" y="914400"/>
            <a:ext cx="4251960" cy="3886200"/>
          </a:xfrm>
          <a:prstGeom prst="roundRect">
            <a:avLst>
              <a:gd name="adj" fmla="val 2353"/>
            </a:avLst>
          </a:prstGeom>
          <a:solidFill>
            <a:srgbClr val="E8F6F8"/>
          </a:solidFill>
          <a:ln w="12700">
            <a:solidFill>
              <a:srgbClr val="AED9E0"/>
            </a:solidFill>
            <a:prstDash val="solid"/>
          </a:ln>
          <a:effectLst>
            <a:outerShdw blurRad="101600" dist="38100" dir="2700000" algn="bl" rotWithShape="0">
              <a:srgbClr val="000000">
                <a:alpha val="12000"/>
              </a:srgbClr>
            </a:outerShdw>
          </a:effectLst>
        </p:spPr>
        <p:txBody>
          <a:bodyPr/>
          <a:lstStyle/>
          <a:p>
            <a:endParaRPr lang="en-GB"/>
          </a:p>
        </p:txBody>
      </p:sp>
      <p:pic>
        <p:nvPicPr>
          <p:cNvPr id="11" name="Image 1" descr="preencoded.png"/>
          <p:cNvPicPr>
            <a:picLocks noChangeAspect="1"/>
          </p:cNvPicPr>
          <p:nvPr/>
        </p:nvPicPr>
        <p:blipFill>
          <a:blip r:embed="rId4"/>
          <a:stretch>
            <a:fillRect/>
          </a:stretch>
        </p:blipFill>
        <p:spPr>
          <a:xfrm>
            <a:off x="6492240" y="1051560"/>
            <a:ext cx="640080" cy="640080"/>
          </a:xfrm>
          <a:prstGeom prst="rect">
            <a:avLst/>
          </a:prstGeom>
        </p:spPr>
      </p:pic>
      <p:sp>
        <p:nvSpPr>
          <p:cNvPr id="12" name="Text 8"/>
          <p:cNvSpPr/>
          <p:nvPr/>
        </p:nvSpPr>
        <p:spPr>
          <a:xfrm>
            <a:off x="4663440" y="1737360"/>
            <a:ext cx="4069080" cy="365760"/>
          </a:xfrm>
          <a:prstGeom prst="rect">
            <a:avLst/>
          </a:prstGeom>
          <a:noFill/>
          <a:ln/>
        </p:spPr>
        <p:txBody>
          <a:bodyPr wrap="square" lIns="0" tIns="0" rIns="0" bIns="0" rtlCol="0" anchor="ctr"/>
          <a:lstStyle/>
          <a:p>
            <a:pPr marL="0" indent="0" algn="ctr">
              <a:buNone/>
            </a:pPr>
            <a:r>
              <a:rPr lang="en-US" sz="1500" b="1" dirty="0">
                <a:solidFill>
                  <a:srgbClr val="1B3A5C"/>
                </a:solidFill>
                <a:latin typeface="Cambria" pitchFamily="34" charset="0"/>
                <a:ea typeface="Cambria" pitchFamily="34" charset="-122"/>
                <a:cs typeface="Cambria" pitchFamily="34" charset="-120"/>
              </a:rPr>
              <a:t>Outcome &amp; Link to Theory</a:t>
            </a:r>
            <a:endParaRPr lang="en-US" sz="1500" dirty="0"/>
          </a:p>
        </p:txBody>
      </p:sp>
      <p:sp>
        <p:nvSpPr>
          <p:cNvPr id="13" name="Text 9"/>
          <p:cNvSpPr/>
          <p:nvPr/>
        </p:nvSpPr>
        <p:spPr>
          <a:xfrm>
            <a:off x="4663440" y="2176272"/>
            <a:ext cx="4069080" cy="2514600"/>
          </a:xfrm>
          <a:prstGeom prst="rect">
            <a:avLst/>
          </a:prstGeom>
          <a:noFill/>
          <a:ln/>
        </p:spPr>
        <p:txBody>
          <a:bodyPr wrap="square" rtlCol="0" anchor="ctr"/>
          <a:lstStyle/>
          <a:p>
            <a:pPr marL="342900" indent="-342900">
              <a:lnSpc>
                <a:spcPct val="130000"/>
              </a:lnSpc>
              <a:buSzPct val="100000"/>
              <a:buFontTx/>
              <a:buChar char="•"/>
            </a:pPr>
            <a:r>
              <a:rPr lang="en-GB" sz="1100" dirty="0"/>
              <a:t>The child got less upset: Their confidence and participation improved in just two weeks after we changed how we communicated.</a:t>
            </a:r>
            <a:endParaRPr lang="en-US" sz="1100" dirty="0">
              <a:solidFill>
                <a:srgbClr val="2D3748"/>
              </a:solidFill>
              <a:latin typeface="Calibri" pitchFamily="34" charset="0"/>
              <a:ea typeface="Calibri" pitchFamily="34" charset="-122"/>
              <a:cs typeface="Calibri" pitchFamily="34" charset="-120"/>
            </a:endParaRPr>
          </a:p>
          <a:p>
            <a:pPr marL="342900" indent="-342900">
              <a:lnSpc>
                <a:spcPct val="130000"/>
              </a:lnSpc>
              <a:buSzPct val="100000"/>
              <a:buFontTx/>
              <a:buChar char="•"/>
            </a:pPr>
            <a:r>
              <a:rPr lang="en-GB" sz="1100" dirty="0"/>
              <a:t>Working with the parent: The interpreter helped the parent share important information about home life.</a:t>
            </a:r>
            <a:endParaRPr lang="en-US" sz="1050" dirty="0">
              <a:solidFill>
                <a:srgbClr val="2D3748"/>
              </a:solidFill>
              <a:latin typeface="Calibri" pitchFamily="34" charset="0"/>
              <a:ea typeface="Calibri" pitchFamily="34" charset="-122"/>
              <a:cs typeface="Calibri" pitchFamily="34" charset="-120"/>
            </a:endParaRPr>
          </a:p>
          <a:p>
            <a:pPr marL="342900" indent="-342900">
              <a:lnSpc>
                <a:spcPct val="130000"/>
              </a:lnSpc>
              <a:buSzPct val="100000"/>
              <a:buFontTx/>
              <a:buChar char="•"/>
            </a:pPr>
            <a:r>
              <a:rPr lang="en-GB" sz="1100" dirty="0"/>
              <a:t>Link to Berlo’s model: The language barrier was a 'receiver' problem. Using Makaton and an interpreter fixed the 'channel' so communication worked again.</a:t>
            </a:r>
          </a:p>
          <a:p>
            <a:pPr marL="342900" indent="-342900">
              <a:lnSpc>
                <a:spcPct val="130000"/>
              </a:lnSpc>
              <a:buSzPct val="100000"/>
              <a:buFontTx/>
              <a:buChar char="•"/>
            </a:pPr>
            <a:r>
              <a:rPr lang="en-GB" sz="1100" dirty="0" err="1"/>
              <a:t>NMC</a:t>
            </a:r>
            <a:r>
              <a:rPr lang="en-GB" sz="1100" dirty="0"/>
              <a:t> (2018): This shows that we must change how we talk to meet each person's needs.</a:t>
            </a:r>
          </a:p>
          <a:p>
            <a:pPr marL="342900" indent="-342900">
              <a:lnSpc>
                <a:spcPct val="130000"/>
              </a:lnSpc>
              <a:buSzPct val="100000"/>
              <a:buChar char="•"/>
            </a:pPr>
            <a:endParaRPr lang="en-US" sz="1050" dirty="0"/>
          </a:p>
        </p:txBody>
      </p:sp>
      <p:sp>
        <p:nvSpPr>
          <p:cNvPr id="14" name="Text 10"/>
          <p:cNvSpPr/>
          <p:nvPr/>
        </p:nvSpPr>
        <p:spPr>
          <a:xfrm>
            <a:off x="274320" y="4754880"/>
            <a:ext cx="8595360" cy="320040"/>
          </a:xfrm>
          <a:prstGeom prst="rect">
            <a:avLst/>
          </a:prstGeom>
          <a:noFill/>
          <a:ln/>
        </p:spPr>
        <p:txBody>
          <a:bodyPr wrap="square" lIns="0" tIns="0" rIns="0" bIns="0" rtlCol="0" anchor="ctr"/>
          <a:lstStyle/>
          <a:p>
            <a:pPr marL="0" indent="0" algn="l">
              <a:buNone/>
            </a:pPr>
            <a:r>
              <a:rPr lang="en-US" sz="900" i="1" dirty="0">
                <a:solidFill>
                  <a:srgbClr val="6B7280"/>
                </a:solidFill>
                <a:latin typeface="Calibri" pitchFamily="34" charset="0"/>
                <a:ea typeface="Calibri" pitchFamily="34" charset="-122"/>
                <a:cs typeface="Calibri" pitchFamily="34" charset="-120"/>
              </a:rPr>
              <a:t>(Nursing and Midwifery Council, 2018; Skills for Care, 2021)</a:t>
            </a:r>
            <a:endParaRPr lang="en-US" sz="9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elf-Reflection">
    <p:bg>
      <p:bgPr>
        <a:solidFill>
          <a:srgbClr val="1B3A5C"/>
        </a:solidFill>
        <a:effectLst/>
      </p:bgPr>
    </p:bg>
    <p:spTree>
      <p:nvGrpSpPr>
        <p:cNvPr id="1" name=""/>
        <p:cNvGrpSpPr/>
        <p:nvPr/>
      </p:nvGrpSpPr>
      <p:grpSpPr>
        <a:xfrm>
          <a:off x="0" y="0"/>
          <a:ext cx="0" cy="0"/>
          <a:chOff x="0" y="0"/>
          <a:chExt cx="0" cy="0"/>
        </a:xfrm>
      </p:grpSpPr>
      <p:sp>
        <p:nvSpPr>
          <p:cNvPr id="2" name="TopBand"/>
          <p:cNvSpPr/>
          <p:nvPr/>
        </p:nvSpPr>
        <p:spPr>
          <a:xfrm>
            <a:off x="0" y="0"/>
            <a:ext cx="9144000" cy="548640"/>
          </a:xfrm>
          <a:prstGeom prst="rect">
            <a:avLst/>
          </a:prstGeom>
          <a:solidFill>
            <a:schemeClr val="tx1">
              <a:lumMod val="50000"/>
              <a:lumOff val="50000"/>
            </a:schemeClr>
          </a:solidFill>
          <a:ln>
            <a:noFill/>
          </a:ln>
        </p:spPr>
        <p:txBody>
          <a:bodyPr/>
          <a:lstStyle/>
          <a:p>
            <a:endParaRPr lang="en-GB"/>
          </a:p>
        </p:txBody>
      </p:sp>
      <p:sp>
        <p:nvSpPr>
          <p:cNvPr id="3" name="Title"/>
          <p:cNvSpPr/>
          <p:nvPr/>
        </p:nvSpPr>
        <p:spPr>
          <a:xfrm>
            <a:off x="274320" y="91440"/>
            <a:ext cx="8595360" cy="411480"/>
          </a:xfrm>
          <a:prstGeom prst="rect">
            <a:avLst/>
          </a:prstGeom>
          <a:noFill/>
          <a:ln/>
        </p:spPr>
        <p:txBody>
          <a:bodyPr wrap="square" lIns="0" tIns="0" rIns="0" bIns="0" rtlCol="0" anchor="ctr"/>
          <a:lstStyle/>
          <a:p>
            <a:pPr algn="l">
              <a:buNone/>
            </a:pPr>
            <a:r>
              <a:rPr lang="en-US" sz="2400" b="1" dirty="0">
                <a:solidFill>
                  <a:srgbClr val="FFFFFF"/>
                </a:solidFill>
                <a:latin typeface="Cambria" pitchFamily="34" charset="0"/>
              </a:rPr>
              <a:t>Self-Reflection: My Communication Skills</a:t>
            </a:r>
          </a:p>
        </p:txBody>
      </p:sp>
      <p:sp>
        <p:nvSpPr>
          <p:cNvPr id="4" name="StrengthsCard"/>
          <p:cNvSpPr/>
          <p:nvPr/>
        </p:nvSpPr>
        <p:spPr>
          <a:xfrm>
            <a:off x="274320" y="640080"/>
            <a:ext cx="4114800" cy="3840480"/>
          </a:xfrm>
          <a:prstGeom prst="rect">
            <a:avLst/>
          </a:prstGeom>
          <a:solidFill>
            <a:srgbClr val="0D2137"/>
          </a:solidFill>
          <a:ln w="9525">
            <a:solidFill>
              <a:srgbClr val="028090"/>
            </a:solidFill>
            <a:prstDash val="solid"/>
          </a:ln>
        </p:spPr>
        <p:txBody>
          <a:bodyPr/>
          <a:lstStyle/>
          <a:p>
            <a:endParaRPr lang="en-GB"/>
          </a:p>
        </p:txBody>
      </p:sp>
      <p:sp>
        <p:nvSpPr>
          <p:cNvPr id="5" name="StrengthsHeader"/>
          <p:cNvSpPr/>
          <p:nvPr/>
        </p:nvSpPr>
        <p:spPr>
          <a:xfrm>
            <a:off x="411480" y="685800"/>
            <a:ext cx="3840480" cy="457200"/>
          </a:xfrm>
          <a:prstGeom prst="rect">
            <a:avLst/>
          </a:prstGeom>
          <a:noFill/>
          <a:ln/>
        </p:spPr>
        <p:txBody>
          <a:bodyPr wrap="square" lIns="0" tIns="0" rIns="0" bIns="0" rtlCol="0" anchor="ctr"/>
          <a:lstStyle/>
          <a:p>
            <a:pPr algn="l">
              <a:buNone/>
            </a:pPr>
            <a:r>
              <a:rPr lang="en-US" sz="1600" b="1" dirty="0">
                <a:solidFill>
                  <a:srgbClr val="02C39A"/>
                </a:solidFill>
                <a:latin typeface="Cambria" pitchFamily="34" charset="0"/>
              </a:rPr>
              <a:t>✔  Personal Strengths</a:t>
            </a:r>
          </a:p>
        </p:txBody>
      </p:sp>
      <p:sp>
        <p:nvSpPr>
          <p:cNvPr id="6" name="StrengthsBullets"/>
          <p:cNvSpPr/>
          <p:nvPr/>
        </p:nvSpPr>
        <p:spPr>
          <a:xfrm>
            <a:off x="411480" y="1188720"/>
            <a:ext cx="3840480" cy="3200400"/>
          </a:xfrm>
          <a:prstGeom prst="rect">
            <a:avLst/>
          </a:prstGeom>
          <a:noFill/>
          <a:ln/>
        </p:spPr>
        <p:txBody>
          <a:bodyPr wrap="square" lIns="0" tIns="0" rIns="0" bIns="0" rtlCol="0" anchor="t"/>
          <a:lstStyle/>
          <a:p>
            <a:pPr marL="342900" indent="-342900">
              <a:lnSpc>
                <a:spcPct val="140000"/>
              </a:lnSpc>
              <a:buFontTx/>
              <a:buChar char="•"/>
            </a:pPr>
            <a:r>
              <a:rPr lang="en-GB" sz="1100" dirty="0">
                <a:solidFill>
                  <a:schemeClr val="bg1"/>
                </a:solidFill>
              </a:rPr>
              <a:t>Adjusting communication style: Changing my approach to address personal needs for instance, employing Makaton and visual tools for a child learning English at the centre.</a:t>
            </a:r>
          </a:p>
          <a:p>
            <a:pPr>
              <a:lnSpc>
                <a:spcPct val="140000"/>
              </a:lnSpc>
            </a:pPr>
            <a:endParaRPr lang="en-GB" sz="1100" dirty="0">
              <a:solidFill>
                <a:schemeClr val="bg1"/>
              </a:solidFill>
            </a:endParaRPr>
          </a:p>
          <a:p>
            <a:pPr marL="342900" indent="-342900">
              <a:lnSpc>
                <a:spcPct val="140000"/>
              </a:lnSpc>
              <a:buFontTx/>
              <a:buChar char="•"/>
            </a:pPr>
            <a:r>
              <a:rPr lang="en-GB" sz="1100" dirty="0">
                <a:solidFill>
                  <a:schemeClr val="bg1"/>
                </a:solidFill>
              </a:rPr>
              <a:t>Focused listening and understanding: Able to perceive when a client or family feels disregarded and replying with composure.</a:t>
            </a:r>
          </a:p>
          <a:p>
            <a:pPr marL="342900" indent="-342900">
              <a:lnSpc>
                <a:spcPct val="140000"/>
              </a:lnSpc>
              <a:buFontTx/>
              <a:buChar char="•"/>
            </a:pPr>
            <a:endParaRPr lang="en-GB" sz="1100" dirty="0">
              <a:solidFill>
                <a:schemeClr val="bg1"/>
              </a:solidFill>
            </a:endParaRPr>
          </a:p>
          <a:p>
            <a:pPr marL="342900" indent="-342900">
              <a:lnSpc>
                <a:spcPct val="140000"/>
              </a:lnSpc>
              <a:buFontTx/>
              <a:buChar char="•"/>
            </a:pPr>
            <a:r>
              <a:rPr lang="en-GB" sz="1100" dirty="0">
                <a:solidFill>
                  <a:schemeClr val="bg1"/>
                </a:solidFill>
              </a:rPr>
              <a:t>Teamwork: I perform strongly in diverse professional teams, expressing myself clearly to peers and managers.</a:t>
            </a:r>
          </a:p>
          <a:p>
            <a:pPr>
              <a:lnSpc>
                <a:spcPct val="140000"/>
              </a:lnSpc>
            </a:pPr>
            <a:endParaRPr lang="en-GB" sz="1100" dirty="0">
              <a:solidFill>
                <a:schemeClr val="bg1"/>
              </a:solidFill>
            </a:endParaRPr>
          </a:p>
          <a:p>
            <a:pPr marL="342900" indent="-342900">
              <a:lnSpc>
                <a:spcPct val="140000"/>
              </a:lnSpc>
              <a:buFontTx/>
              <a:buChar char="•"/>
            </a:pPr>
            <a:r>
              <a:rPr lang="en-GB" sz="1100" dirty="0">
                <a:solidFill>
                  <a:schemeClr val="bg1"/>
                </a:solidFill>
              </a:rPr>
              <a:t>Logging information: I keep correct and up-to-date notes on observations and care.</a:t>
            </a:r>
          </a:p>
          <a:p>
            <a:pPr marL="342900" indent="-342900">
              <a:lnSpc>
                <a:spcPct val="140000"/>
              </a:lnSpc>
              <a:buChar char="•"/>
            </a:pPr>
            <a:endParaRPr lang="en-US" sz="1100" dirty="0">
              <a:solidFill>
                <a:srgbClr val="FFFFFF"/>
              </a:solidFill>
              <a:latin typeface="Calibri" pitchFamily="34" charset="0"/>
            </a:endParaRPr>
          </a:p>
        </p:txBody>
      </p:sp>
      <p:sp>
        <p:nvSpPr>
          <p:cNvPr id="7" name="DevCard"/>
          <p:cNvSpPr/>
          <p:nvPr/>
        </p:nvSpPr>
        <p:spPr>
          <a:xfrm>
            <a:off x="4754880" y="640080"/>
            <a:ext cx="4114800" cy="3840480"/>
          </a:xfrm>
          <a:prstGeom prst="rect">
            <a:avLst/>
          </a:prstGeom>
          <a:solidFill>
            <a:srgbClr val="021B2E"/>
          </a:solidFill>
          <a:ln w="9525">
            <a:solidFill>
              <a:srgbClr val="028090"/>
            </a:solidFill>
            <a:prstDash val="solid"/>
          </a:ln>
        </p:spPr>
        <p:txBody>
          <a:bodyPr/>
          <a:lstStyle/>
          <a:p>
            <a:endParaRPr lang="en-GB"/>
          </a:p>
        </p:txBody>
      </p:sp>
      <p:sp>
        <p:nvSpPr>
          <p:cNvPr id="8" name="DevHeader"/>
          <p:cNvSpPr/>
          <p:nvPr/>
        </p:nvSpPr>
        <p:spPr>
          <a:xfrm>
            <a:off x="4892040" y="685800"/>
            <a:ext cx="3840480" cy="457200"/>
          </a:xfrm>
          <a:prstGeom prst="rect">
            <a:avLst/>
          </a:prstGeom>
          <a:noFill/>
          <a:ln/>
        </p:spPr>
        <p:txBody>
          <a:bodyPr wrap="square" lIns="0" tIns="0" rIns="0" bIns="0" rtlCol="0" anchor="ctr"/>
          <a:lstStyle/>
          <a:p>
            <a:pPr algn="l">
              <a:buNone/>
            </a:pPr>
            <a:r>
              <a:rPr lang="en-US" sz="1600" b="1" dirty="0">
                <a:solidFill>
                  <a:srgbClr val="F9E795"/>
                </a:solidFill>
                <a:latin typeface="Cambria" pitchFamily="34" charset="0"/>
              </a:rPr>
              <a:t>▲  Areas for Development</a:t>
            </a:r>
          </a:p>
        </p:txBody>
      </p:sp>
      <p:sp>
        <p:nvSpPr>
          <p:cNvPr id="9" name="DevBullets"/>
          <p:cNvSpPr/>
          <p:nvPr/>
        </p:nvSpPr>
        <p:spPr>
          <a:xfrm>
            <a:off x="4892040" y="1188720"/>
            <a:ext cx="3840480" cy="3200400"/>
          </a:xfrm>
          <a:prstGeom prst="rect">
            <a:avLst/>
          </a:prstGeom>
          <a:noFill/>
          <a:ln/>
        </p:spPr>
        <p:txBody>
          <a:bodyPr wrap="square" lIns="0" tIns="0" rIns="0" bIns="0" rtlCol="0" anchor="t"/>
          <a:lstStyle/>
          <a:p>
            <a:pPr marL="342900" indent="-342900">
              <a:lnSpc>
                <a:spcPct val="140000"/>
              </a:lnSpc>
              <a:buFontTx/>
              <a:buChar char="•"/>
            </a:pPr>
            <a:r>
              <a:rPr lang="en-GB" sz="1100" dirty="0">
                <a:solidFill>
                  <a:schemeClr val="bg1"/>
                </a:solidFill>
              </a:rPr>
              <a:t>Digital tools: I want to get better at using computer systems for notes and writing reports.</a:t>
            </a:r>
          </a:p>
          <a:p>
            <a:pPr>
              <a:lnSpc>
                <a:spcPct val="140000"/>
              </a:lnSpc>
            </a:pPr>
            <a:endParaRPr lang="en-GB" sz="1100" dirty="0">
              <a:solidFill>
                <a:schemeClr val="bg1"/>
              </a:solidFill>
            </a:endParaRPr>
          </a:p>
          <a:p>
            <a:pPr marL="342900" indent="-342900">
              <a:lnSpc>
                <a:spcPct val="140000"/>
              </a:lnSpc>
              <a:buFontTx/>
              <a:buChar char="•"/>
            </a:pPr>
            <a:r>
              <a:rPr lang="en-GB" sz="1100" dirty="0">
                <a:solidFill>
                  <a:schemeClr val="bg1"/>
                </a:solidFill>
              </a:rPr>
              <a:t>Understanding culture: I want to learn more about how people from different backgrounds communicate.</a:t>
            </a:r>
          </a:p>
          <a:p>
            <a:pPr marL="342900" indent="-342900">
              <a:lnSpc>
                <a:spcPct val="140000"/>
              </a:lnSpc>
              <a:buChar char="•"/>
            </a:pPr>
            <a:endParaRPr lang="en-US" sz="1100" dirty="0">
              <a:solidFill>
                <a:srgbClr val="FFFFFF"/>
              </a:solidFill>
              <a:latin typeface="Calibri" pitchFamily="34" charset="0"/>
            </a:endParaRPr>
          </a:p>
        </p:txBody>
      </p:sp>
      <p:sp>
        <p:nvSpPr>
          <p:cNvPr id="10" name="FooterBar"/>
          <p:cNvSpPr/>
          <p:nvPr/>
        </p:nvSpPr>
        <p:spPr>
          <a:xfrm>
            <a:off x="0" y="4709160"/>
            <a:ext cx="9144000" cy="434340"/>
          </a:xfrm>
          <a:prstGeom prst="rect">
            <a:avLst/>
          </a:prstGeom>
          <a:solidFill>
            <a:srgbClr val="0D2137"/>
          </a:solidFill>
          <a:ln w="12700">
            <a:solidFill>
              <a:srgbClr val="0D2137"/>
            </a:solidFill>
          </a:ln>
        </p:spPr>
        <p:txBody>
          <a:bodyPr/>
          <a:lstStyle/>
          <a:p>
            <a:endParaRPr lang="en-GB"/>
          </a:p>
        </p:txBody>
      </p:sp>
      <p:sp>
        <p:nvSpPr>
          <p:cNvPr id="11" name="FooterText"/>
          <p:cNvSpPr/>
          <p:nvPr/>
        </p:nvSpPr>
        <p:spPr>
          <a:xfrm>
            <a:off x="274320" y="4727448"/>
            <a:ext cx="8595360" cy="393192"/>
          </a:xfrm>
          <a:prstGeom prst="rect">
            <a:avLst/>
          </a:prstGeom>
          <a:noFill/>
          <a:ln/>
        </p:spPr>
        <p:txBody>
          <a:bodyPr wrap="square" lIns="0" tIns="0" rIns="0" bIns="0" rtlCol="0" anchor="ctr"/>
          <a:lstStyle/>
          <a:p>
            <a:pPr algn="ctr">
              <a:buNone/>
            </a:pPr>
            <a:r>
              <a:rPr lang="en-US" sz="1000" dirty="0">
                <a:solidFill>
                  <a:srgbClr val="7FA8C0"/>
                </a:solidFill>
                <a:latin typeface="Calibri" pitchFamily="34" charset="0"/>
              </a:rPr>
              <a:t>UWTSD  |  CertHE Skills for the Workplace (Health and Social Care)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Action Plan">
    <p:bg>
      <p:bgPr>
        <a:solidFill>
          <a:srgbClr val="1B3A5C"/>
        </a:solidFill>
        <a:effectLst/>
      </p:bgPr>
    </p:bg>
    <p:spTree>
      <p:nvGrpSpPr>
        <p:cNvPr id="1" name=""/>
        <p:cNvGrpSpPr/>
        <p:nvPr/>
      </p:nvGrpSpPr>
      <p:grpSpPr>
        <a:xfrm>
          <a:off x="0" y="0"/>
          <a:ext cx="0" cy="0"/>
          <a:chOff x="0" y="0"/>
          <a:chExt cx="0" cy="0"/>
        </a:xfrm>
      </p:grpSpPr>
      <p:sp>
        <p:nvSpPr>
          <p:cNvPr id="2" name="TopBand"/>
          <p:cNvSpPr/>
          <p:nvPr/>
        </p:nvSpPr>
        <p:spPr>
          <a:xfrm>
            <a:off x="0" y="0"/>
            <a:ext cx="9144000" cy="548640"/>
          </a:xfrm>
          <a:prstGeom prst="rect">
            <a:avLst/>
          </a:prstGeom>
          <a:solidFill>
            <a:schemeClr val="tx1">
              <a:lumMod val="50000"/>
              <a:lumOff val="50000"/>
            </a:schemeClr>
          </a:solidFill>
          <a:ln>
            <a:noFill/>
          </a:ln>
        </p:spPr>
        <p:txBody>
          <a:bodyPr/>
          <a:lstStyle/>
          <a:p>
            <a:endParaRPr lang="en-GB"/>
          </a:p>
        </p:txBody>
      </p:sp>
      <p:sp>
        <p:nvSpPr>
          <p:cNvPr id="3" name="Title"/>
          <p:cNvSpPr/>
          <p:nvPr/>
        </p:nvSpPr>
        <p:spPr>
          <a:xfrm>
            <a:off x="274320" y="91440"/>
            <a:ext cx="8595360" cy="411480"/>
          </a:xfrm>
          <a:prstGeom prst="rect">
            <a:avLst/>
          </a:prstGeom>
          <a:noFill/>
          <a:ln/>
        </p:spPr>
        <p:txBody>
          <a:bodyPr wrap="square" lIns="0" tIns="0" rIns="0" bIns="0" rtlCol="0" anchor="ctr"/>
          <a:lstStyle/>
          <a:p>
            <a:pPr algn="l">
              <a:buNone/>
            </a:pPr>
            <a:r>
              <a:rPr lang="en-US" sz="2400" b="1" dirty="0">
                <a:solidFill>
                  <a:srgbClr val="FFFFFF"/>
                </a:solidFill>
                <a:latin typeface="Cambria" pitchFamily="34" charset="0"/>
              </a:rPr>
              <a:t>Career Goals &amp; Personal Action Plan</a:t>
            </a:r>
          </a:p>
        </p:txBody>
      </p:sp>
      <p:sp>
        <p:nvSpPr>
          <p:cNvPr id="4" name="GoalBox"/>
          <p:cNvSpPr/>
          <p:nvPr/>
        </p:nvSpPr>
        <p:spPr>
          <a:xfrm>
            <a:off x="274320" y="640080"/>
            <a:ext cx="8595360" cy="548640"/>
          </a:xfrm>
          <a:prstGeom prst="rect">
            <a:avLst/>
          </a:prstGeom>
          <a:solidFill>
            <a:srgbClr val="028090"/>
          </a:solidFill>
          <a:ln>
            <a:noFill/>
          </a:ln>
        </p:spPr>
        <p:txBody>
          <a:bodyPr wrap="square" lIns="91440" tIns="45720" rIns="91440" bIns="45720" rtlCol="0" anchor="ctr"/>
          <a:lstStyle/>
          <a:p>
            <a:pPr algn="l">
              <a:buNone/>
            </a:pPr>
            <a:r>
              <a:rPr lang="en-US" sz="1200" b="1" dirty="0">
                <a:solidFill>
                  <a:srgbClr val="FFFFFF"/>
                </a:solidFill>
                <a:latin typeface="Calibri" pitchFamily="34" charset="0"/>
              </a:rPr>
              <a:t>My Goal: </a:t>
            </a:r>
            <a:r>
              <a:rPr lang="en-US" sz="1200" dirty="0">
                <a:solidFill>
                  <a:srgbClr val="FFFFFF"/>
                </a:solidFill>
                <a:latin typeface="Calibri" pitchFamily="34" charset="0"/>
              </a:rPr>
              <a:t>To work as a qualified practitioner in Early Years or Adult Social Care, applying effective communication to deliver person-centred, inclusive support.</a:t>
            </a:r>
          </a:p>
        </p:txBody>
      </p:sp>
      <p:sp>
        <p:nvSpPr>
          <p:cNvPr id="5" name="Step1"/>
          <p:cNvSpPr/>
          <p:nvPr/>
        </p:nvSpPr>
        <p:spPr>
          <a:xfrm>
            <a:off x="274320" y="1234440"/>
            <a:ext cx="8595360" cy="731520"/>
          </a:xfrm>
          <a:prstGeom prst="rect">
            <a:avLst/>
          </a:prstGeom>
          <a:solidFill>
            <a:srgbClr val="0D2137"/>
          </a:solidFill>
          <a:ln w="9525">
            <a:solidFill>
              <a:srgbClr val="028090"/>
            </a:solidFill>
            <a:prstDash val="solid"/>
          </a:ln>
        </p:spPr>
        <p:txBody>
          <a:bodyPr wrap="square" lIns="91440" tIns="45720" rIns="91440" bIns="45720" rtlCol="0" anchor="ctr"/>
          <a:lstStyle/>
          <a:p>
            <a:pPr algn="l">
              <a:buNone/>
            </a:pPr>
            <a:r>
              <a:rPr lang="en-US" sz="1400" b="1" dirty="0">
                <a:solidFill>
                  <a:srgbClr val="02C39A"/>
                </a:solidFill>
                <a:latin typeface="Calibri" pitchFamily="34" charset="0"/>
              </a:rPr>
              <a:t>Step 1 — Complete a Makaton Level 1 training course</a:t>
            </a:r>
          </a:p>
          <a:p>
            <a:r>
              <a:rPr lang="en-GB" sz="1100" dirty="0">
                <a:solidFill>
                  <a:schemeClr val="bg1"/>
                </a:solidFill>
              </a:rPr>
              <a:t>Turn my sign use into a set method</a:t>
            </a:r>
            <a:r>
              <a:rPr lang="en-US" sz="1100" dirty="0">
                <a:solidFill>
                  <a:srgbClr val="C9E8F0"/>
                </a:solidFill>
                <a:latin typeface="Calibri" pitchFamily="34" charset="0"/>
              </a:rPr>
              <a:t>  |  Target: within 6 months</a:t>
            </a:r>
          </a:p>
        </p:txBody>
      </p:sp>
      <p:sp>
        <p:nvSpPr>
          <p:cNvPr id="6" name="Step2"/>
          <p:cNvSpPr/>
          <p:nvPr/>
        </p:nvSpPr>
        <p:spPr>
          <a:xfrm>
            <a:off x="274320" y="2011320"/>
            <a:ext cx="8595360" cy="731520"/>
          </a:xfrm>
          <a:prstGeom prst="rect">
            <a:avLst/>
          </a:prstGeom>
          <a:solidFill>
            <a:srgbClr val="021B2E"/>
          </a:solidFill>
          <a:ln w="9525">
            <a:solidFill>
              <a:srgbClr val="028090"/>
            </a:solidFill>
            <a:prstDash val="solid"/>
          </a:ln>
        </p:spPr>
        <p:txBody>
          <a:bodyPr wrap="square" lIns="91440" tIns="45720" rIns="91440" bIns="45720" rtlCol="0" anchor="ctr"/>
          <a:lstStyle/>
          <a:p>
            <a:pPr algn="l">
              <a:buNone/>
            </a:pPr>
            <a:r>
              <a:rPr lang="en-US" sz="1400" b="1" dirty="0">
                <a:solidFill>
                  <a:srgbClr val="02C39A"/>
                </a:solidFill>
                <a:latin typeface="Calibri" pitchFamily="34" charset="0"/>
              </a:rPr>
              <a:t>Step 2 — Shadow a senior practitioner in difficult conversations</a:t>
            </a:r>
          </a:p>
          <a:p>
            <a:r>
              <a:rPr lang="en-GB" sz="1100" dirty="0">
                <a:solidFill>
                  <a:schemeClr val="bg1"/>
                </a:solidFill>
              </a:rPr>
              <a:t>Strengthen trust in safety and feedback talks</a:t>
            </a:r>
            <a:r>
              <a:rPr lang="en-US" sz="1100" dirty="0">
                <a:solidFill>
                  <a:schemeClr val="bg1"/>
                </a:solidFill>
                <a:latin typeface="Calibri" pitchFamily="34" charset="0"/>
              </a:rPr>
              <a:t> </a:t>
            </a:r>
            <a:r>
              <a:rPr lang="en-US" sz="1100" dirty="0">
                <a:solidFill>
                  <a:srgbClr val="C9E8F0"/>
                </a:solidFill>
                <a:latin typeface="Calibri" pitchFamily="34" charset="0"/>
              </a:rPr>
              <a:t> |  Target: arrange within 3 months</a:t>
            </a:r>
          </a:p>
        </p:txBody>
      </p:sp>
      <p:sp>
        <p:nvSpPr>
          <p:cNvPr id="7" name="Step3"/>
          <p:cNvSpPr/>
          <p:nvPr/>
        </p:nvSpPr>
        <p:spPr>
          <a:xfrm>
            <a:off x="274320" y="2788200"/>
            <a:ext cx="8595360" cy="731520"/>
          </a:xfrm>
          <a:prstGeom prst="rect">
            <a:avLst/>
          </a:prstGeom>
          <a:solidFill>
            <a:srgbClr val="0D2137"/>
          </a:solidFill>
          <a:ln w="9525">
            <a:solidFill>
              <a:srgbClr val="028090"/>
            </a:solidFill>
            <a:prstDash val="solid"/>
          </a:ln>
        </p:spPr>
        <p:txBody>
          <a:bodyPr wrap="square" lIns="91440" tIns="45720" rIns="91440" bIns="45720" rtlCol="0" anchor="ctr"/>
          <a:lstStyle/>
          <a:p>
            <a:pPr algn="l">
              <a:buNone/>
            </a:pPr>
            <a:r>
              <a:rPr lang="en-US" sz="1400" b="1" dirty="0">
                <a:solidFill>
                  <a:srgbClr val="02C39A"/>
                </a:solidFill>
                <a:latin typeface="Calibri" pitchFamily="34" charset="0"/>
              </a:rPr>
              <a:t>Step 3 — Develop digital recording and formal report-writing skills</a:t>
            </a:r>
          </a:p>
          <a:p>
            <a:r>
              <a:rPr lang="en-GB" sz="1100" dirty="0">
                <a:solidFill>
                  <a:schemeClr val="bg1"/>
                </a:solidFill>
              </a:rPr>
              <a:t>Access </a:t>
            </a:r>
            <a:r>
              <a:rPr lang="en-GB" sz="1100" dirty="0" err="1">
                <a:solidFill>
                  <a:schemeClr val="bg1"/>
                </a:solidFill>
              </a:rPr>
              <a:t>CPD</a:t>
            </a:r>
            <a:r>
              <a:rPr lang="en-GB" sz="1100" dirty="0">
                <a:solidFill>
                  <a:schemeClr val="bg1"/>
                </a:solidFill>
              </a:rPr>
              <a:t> development in digital care tools</a:t>
            </a:r>
            <a:r>
              <a:rPr lang="en-US" sz="1100" dirty="0">
                <a:solidFill>
                  <a:srgbClr val="C9E8F0"/>
                </a:solidFill>
                <a:latin typeface="Calibri" pitchFamily="34" charset="0"/>
              </a:rPr>
              <a:t>  |  Target: by end of academic year</a:t>
            </a:r>
          </a:p>
        </p:txBody>
      </p:sp>
      <p:sp>
        <p:nvSpPr>
          <p:cNvPr id="8" name="Step4"/>
          <p:cNvSpPr/>
          <p:nvPr/>
        </p:nvSpPr>
        <p:spPr>
          <a:xfrm>
            <a:off x="274320" y="3565080"/>
            <a:ext cx="8595360" cy="731520"/>
          </a:xfrm>
          <a:prstGeom prst="rect">
            <a:avLst/>
          </a:prstGeom>
          <a:solidFill>
            <a:srgbClr val="021B2E"/>
          </a:solidFill>
          <a:ln w="9525">
            <a:solidFill>
              <a:srgbClr val="028090"/>
            </a:solidFill>
            <a:prstDash val="solid"/>
          </a:ln>
        </p:spPr>
        <p:txBody>
          <a:bodyPr wrap="square" lIns="91440" tIns="45720" rIns="91440" bIns="45720" rtlCol="0" anchor="ctr"/>
          <a:lstStyle/>
          <a:p>
            <a:pPr algn="l">
              <a:buNone/>
            </a:pPr>
            <a:r>
              <a:rPr lang="en-US" sz="1400" b="1" dirty="0">
                <a:solidFill>
                  <a:srgbClr val="02C39A"/>
                </a:solidFill>
                <a:latin typeface="Calibri" pitchFamily="34" charset="0"/>
              </a:rPr>
              <a:t>Step 4 — Progress to a Level 5 Diploma in Leadership for H&amp;SC</a:t>
            </a:r>
          </a:p>
          <a:p>
            <a:r>
              <a:rPr lang="en-GB" sz="1100" dirty="0">
                <a:solidFill>
                  <a:schemeClr val="bg1"/>
                </a:solidFill>
              </a:rPr>
              <a:t>Prepare for a team leader position in health and social care </a:t>
            </a:r>
            <a:r>
              <a:rPr lang="en-US" sz="1100" dirty="0">
                <a:solidFill>
                  <a:srgbClr val="C9E8F0"/>
                </a:solidFill>
                <a:latin typeface="Calibri" pitchFamily="34" charset="0"/>
              </a:rPr>
              <a:t>|  Target: 2 years</a:t>
            </a:r>
          </a:p>
        </p:txBody>
      </p:sp>
      <p:sp>
        <p:nvSpPr>
          <p:cNvPr id="9" name="FooterBar"/>
          <p:cNvSpPr/>
          <p:nvPr/>
        </p:nvSpPr>
        <p:spPr>
          <a:xfrm>
            <a:off x="0" y="4709160"/>
            <a:ext cx="9144000" cy="434340"/>
          </a:xfrm>
          <a:prstGeom prst="rect">
            <a:avLst/>
          </a:prstGeom>
          <a:solidFill>
            <a:srgbClr val="0D2137"/>
          </a:solidFill>
          <a:ln w="12700">
            <a:solidFill>
              <a:srgbClr val="0D2137"/>
            </a:solidFill>
          </a:ln>
        </p:spPr>
        <p:txBody>
          <a:bodyPr/>
          <a:lstStyle/>
          <a:p>
            <a:endParaRPr lang="en-GB"/>
          </a:p>
        </p:txBody>
      </p:sp>
      <p:sp>
        <p:nvSpPr>
          <p:cNvPr id="10" name="FooterText"/>
          <p:cNvSpPr/>
          <p:nvPr/>
        </p:nvSpPr>
        <p:spPr>
          <a:xfrm>
            <a:off x="274320" y="4727448"/>
            <a:ext cx="8595360" cy="393192"/>
          </a:xfrm>
          <a:prstGeom prst="rect">
            <a:avLst/>
          </a:prstGeom>
          <a:noFill/>
          <a:ln/>
        </p:spPr>
        <p:txBody>
          <a:bodyPr wrap="square" lIns="0" tIns="0" rIns="0" bIns="0" rtlCol="0" anchor="ctr"/>
          <a:lstStyle/>
          <a:p>
            <a:pPr algn="ctr">
              <a:buNone/>
            </a:pPr>
            <a:r>
              <a:rPr lang="en-US" sz="1000" dirty="0">
                <a:solidFill>
                  <a:srgbClr val="7FA8C0"/>
                </a:solidFill>
                <a:latin typeface="Calibri" pitchFamily="34" charset="0"/>
              </a:rPr>
              <a:t>UWTSD  |  CertHE Skills for the Workplace (Health and Social Care)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7">
    <p:bg>
      <p:bgPr>
        <a:solidFill>
          <a:srgbClr val="1B3A5C"/>
        </a:solidFill>
        <a:effectLst/>
      </p:bgPr>
    </p:bg>
    <p:spTree>
      <p:nvGrpSpPr>
        <p:cNvPr id="1" name=""/>
        <p:cNvGrpSpPr/>
        <p:nvPr/>
      </p:nvGrpSpPr>
      <p:grpSpPr>
        <a:xfrm>
          <a:off x="0" y="0"/>
          <a:ext cx="0" cy="0"/>
          <a:chOff x="0" y="0"/>
          <a:chExt cx="0" cy="0"/>
        </a:xfrm>
      </p:grpSpPr>
      <p:sp>
        <p:nvSpPr>
          <p:cNvPr id="2" name="Shape 0"/>
          <p:cNvSpPr/>
          <p:nvPr/>
        </p:nvSpPr>
        <p:spPr>
          <a:xfrm>
            <a:off x="0" y="0"/>
            <a:ext cx="4023360" cy="5143500"/>
          </a:xfrm>
          <a:prstGeom prst="rect">
            <a:avLst/>
          </a:prstGeom>
          <a:solidFill>
            <a:schemeClr val="tx1">
              <a:lumMod val="50000"/>
              <a:lumOff val="50000"/>
            </a:schemeClr>
          </a:solidFill>
          <a:ln w="12700">
            <a:solidFill>
              <a:srgbClr val="028090"/>
            </a:solidFill>
            <a:prstDash val="solid"/>
          </a:ln>
        </p:spPr>
        <p:txBody>
          <a:bodyPr/>
          <a:lstStyle/>
          <a:p>
            <a:endParaRPr lang="en-GB"/>
          </a:p>
        </p:txBody>
      </p:sp>
      <p:pic>
        <p:nvPicPr>
          <p:cNvPr id="3" name="Image 0" descr="preencoded.png"/>
          <p:cNvPicPr>
            <a:picLocks noChangeAspect="1"/>
          </p:cNvPicPr>
          <p:nvPr/>
        </p:nvPicPr>
        <p:blipFill>
          <a:blip r:embed="rId3"/>
          <a:stretch>
            <a:fillRect/>
          </a:stretch>
        </p:blipFill>
        <p:spPr>
          <a:xfrm>
            <a:off x="1463040" y="502920"/>
            <a:ext cx="1097280" cy="1097280"/>
          </a:xfrm>
          <a:prstGeom prst="rect">
            <a:avLst/>
          </a:prstGeom>
        </p:spPr>
      </p:pic>
      <p:sp>
        <p:nvSpPr>
          <p:cNvPr id="4" name="Text 1"/>
          <p:cNvSpPr/>
          <p:nvPr/>
        </p:nvSpPr>
        <p:spPr>
          <a:xfrm>
            <a:off x="182880" y="1691640"/>
            <a:ext cx="3657600" cy="45720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Key Takeaways</a:t>
            </a:r>
            <a:endParaRPr lang="en-US" sz="1800" dirty="0"/>
          </a:p>
        </p:txBody>
      </p:sp>
      <p:sp>
        <p:nvSpPr>
          <p:cNvPr id="5" name="Text 2"/>
          <p:cNvSpPr/>
          <p:nvPr/>
        </p:nvSpPr>
        <p:spPr>
          <a:xfrm>
            <a:off x="228600" y="2240280"/>
            <a:ext cx="3520440" cy="2606040"/>
          </a:xfrm>
          <a:prstGeom prst="rect">
            <a:avLst/>
          </a:prstGeom>
          <a:noFill/>
          <a:ln/>
        </p:spPr>
        <p:txBody>
          <a:bodyPr wrap="square" rtlCol="0" anchor="ctr"/>
          <a:lstStyle/>
          <a:p>
            <a:pPr marL="342900" indent="-342900">
              <a:lnSpc>
                <a:spcPct val="140000"/>
              </a:lnSpc>
              <a:buSzPct val="100000"/>
              <a:buChar char="•"/>
            </a:pPr>
            <a:r>
              <a:rPr lang="en-US" sz="1050" dirty="0">
                <a:solidFill>
                  <a:srgbClr val="FFFFFF"/>
                </a:solidFill>
                <a:latin typeface="Calibri" pitchFamily="34" charset="0"/>
                <a:ea typeface="Calibri" pitchFamily="34" charset="-122"/>
                <a:cs typeface="Calibri" pitchFamily="34" charset="-120"/>
              </a:rPr>
              <a:t>Communication covers verbal, non-verbal and written forms</a:t>
            </a:r>
            <a:endParaRPr lang="en-US" sz="1050" dirty="0"/>
          </a:p>
          <a:p>
            <a:pPr marL="342900" indent="-342900">
              <a:lnSpc>
                <a:spcPct val="140000"/>
              </a:lnSpc>
              <a:buSzPct val="100000"/>
              <a:buChar char="•"/>
            </a:pPr>
            <a:r>
              <a:rPr lang="en-US" sz="1050" dirty="0">
                <a:solidFill>
                  <a:srgbClr val="FFFFFF"/>
                </a:solidFill>
                <a:latin typeface="Calibri" pitchFamily="34" charset="0"/>
                <a:ea typeface="Calibri" pitchFamily="34" charset="-122"/>
                <a:cs typeface="Calibri" pitchFamily="34" charset="-120"/>
              </a:rPr>
              <a:t>It is a foundational H&amp;SC skill affecting safety, trust and results</a:t>
            </a:r>
            <a:endParaRPr lang="en-US" sz="1050" dirty="0"/>
          </a:p>
          <a:p>
            <a:pPr marL="342900" indent="-342900">
              <a:lnSpc>
                <a:spcPct val="140000"/>
              </a:lnSpc>
              <a:buSzPct val="100000"/>
              <a:buChar char="•"/>
            </a:pPr>
            <a:r>
              <a:rPr lang="en-US" sz="1050" dirty="0">
                <a:solidFill>
                  <a:srgbClr val="FFFFFF"/>
                </a:solidFill>
                <a:latin typeface="Calibri" pitchFamily="34" charset="0"/>
                <a:ea typeface="Calibri" pitchFamily="34" charset="-122"/>
                <a:cs typeface="Calibri" pitchFamily="34" charset="-120"/>
              </a:rPr>
              <a:t>Berlo's SMCR model shows how sender, message, channel, and receiver factors affect communication effectiveness</a:t>
            </a:r>
            <a:endParaRPr lang="en-US" sz="1050" dirty="0"/>
          </a:p>
          <a:p>
            <a:pPr marL="342900" indent="-342900">
              <a:lnSpc>
                <a:spcPct val="140000"/>
              </a:lnSpc>
              <a:buSzPct val="100000"/>
              <a:buChar char="•"/>
            </a:pPr>
            <a:r>
              <a:rPr lang="en-GB" sz="1050" dirty="0">
                <a:solidFill>
                  <a:schemeClr val="bg1"/>
                </a:solidFill>
              </a:rPr>
              <a:t>Using signs, interpreters, and clear </a:t>
            </a:r>
            <a:r>
              <a:rPr lang="en-GB" sz="1050">
                <a:solidFill>
                  <a:schemeClr val="bg1"/>
                </a:solidFill>
              </a:rPr>
              <a:t>notes breaks </a:t>
            </a:r>
            <a:r>
              <a:rPr lang="en-GB" sz="1050" dirty="0">
                <a:solidFill>
                  <a:schemeClr val="bg1"/>
                </a:solidFill>
              </a:rPr>
              <a:t>down barriers</a:t>
            </a:r>
            <a:endParaRPr lang="en-US" sz="1050" dirty="0">
              <a:solidFill>
                <a:schemeClr val="bg1"/>
              </a:solidFill>
              <a:latin typeface="Calibri" pitchFamily="34" charset="0"/>
              <a:ea typeface="Calibri" pitchFamily="34" charset="-122"/>
              <a:cs typeface="Calibri" pitchFamily="34" charset="-120"/>
            </a:endParaRPr>
          </a:p>
          <a:p>
            <a:pPr marL="342900" indent="-342900">
              <a:lnSpc>
                <a:spcPct val="140000"/>
              </a:lnSpc>
              <a:buSzPct val="100000"/>
              <a:buChar char="•"/>
            </a:pPr>
            <a:r>
              <a:rPr lang="en-US" sz="1050" dirty="0">
                <a:solidFill>
                  <a:srgbClr val="FFFFFF"/>
                </a:solidFill>
                <a:latin typeface="Calibri" pitchFamily="34" charset="0"/>
                <a:ea typeface="Calibri" pitchFamily="34" charset="-122"/>
                <a:cs typeface="Calibri" pitchFamily="34" charset="-120"/>
              </a:rPr>
              <a:t>My Children's Centre example demonstrates these principles in real practice</a:t>
            </a:r>
            <a:endParaRPr lang="en-US" sz="1050" dirty="0"/>
          </a:p>
        </p:txBody>
      </p:sp>
      <p:sp>
        <p:nvSpPr>
          <p:cNvPr id="6" name="Text 3"/>
          <p:cNvSpPr/>
          <p:nvPr/>
        </p:nvSpPr>
        <p:spPr>
          <a:xfrm>
            <a:off x="4251960" y="320040"/>
            <a:ext cx="4572000" cy="457200"/>
          </a:xfrm>
          <a:prstGeom prst="rect">
            <a:avLst/>
          </a:prstGeom>
          <a:noFill/>
          <a:ln/>
        </p:spPr>
        <p:txBody>
          <a:bodyPr wrap="square" lIns="0" tIns="0" rIns="0" bIns="0" rtlCol="0" anchor="ctr"/>
          <a:lstStyle/>
          <a:p>
            <a:pPr marL="0" indent="0" algn="l">
              <a:buNone/>
            </a:pPr>
            <a:r>
              <a:rPr lang="en-US" sz="2000" b="1" dirty="0">
                <a:solidFill>
                  <a:srgbClr val="FFFFFF"/>
                </a:solidFill>
                <a:latin typeface="Cambria" pitchFamily="34" charset="0"/>
                <a:ea typeface="Cambria" pitchFamily="34" charset="-122"/>
                <a:cs typeface="Cambria" pitchFamily="34" charset="-120"/>
              </a:rPr>
              <a:t>References</a:t>
            </a:r>
            <a:endParaRPr lang="en-US" sz="2000" dirty="0"/>
          </a:p>
        </p:txBody>
      </p:sp>
      <p:sp>
        <p:nvSpPr>
          <p:cNvPr id="7" name="Shape 4"/>
          <p:cNvSpPr/>
          <p:nvPr/>
        </p:nvSpPr>
        <p:spPr>
          <a:xfrm>
            <a:off x="4251960" y="822960"/>
            <a:ext cx="4526280" cy="0"/>
          </a:xfrm>
          <a:prstGeom prst="line">
            <a:avLst/>
          </a:prstGeom>
          <a:noFill/>
          <a:ln w="19050">
            <a:solidFill>
              <a:srgbClr val="028090"/>
            </a:solidFill>
            <a:prstDash val="solid"/>
          </a:ln>
        </p:spPr>
        <p:txBody>
          <a:bodyPr/>
          <a:lstStyle/>
          <a:p>
            <a:endParaRPr lang="en-GB"/>
          </a:p>
        </p:txBody>
      </p:sp>
      <p:pic>
        <p:nvPicPr>
          <p:cNvPr id="8" name="Image 1" descr="preencoded.png"/>
          <p:cNvPicPr>
            <a:picLocks noChangeAspect="1"/>
          </p:cNvPicPr>
          <p:nvPr/>
        </p:nvPicPr>
        <p:blipFill>
          <a:blip r:embed="rId4"/>
          <a:stretch>
            <a:fillRect/>
          </a:stretch>
        </p:blipFill>
        <p:spPr>
          <a:xfrm>
            <a:off x="4251960" y="1097280"/>
            <a:ext cx="292608" cy="292608"/>
          </a:xfrm>
          <a:prstGeom prst="rect">
            <a:avLst/>
          </a:prstGeom>
        </p:spPr>
      </p:pic>
      <p:sp>
        <p:nvSpPr>
          <p:cNvPr id="9" name="Text 5"/>
          <p:cNvSpPr/>
          <p:nvPr/>
        </p:nvSpPr>
        <p:spPr>
          <a:xfrm>
            <a:off x="4663440" y="1005840"/>
            <a:ext cx="4114800" cy="731520"/>
          </a:xfrm>
          <a:prstGeom prst="rect">
            <a:avLst/>
          </a:prstGeom>
          <a:noFill/>
          <a:ln/>
        </p:spPr>
        <p:txBody>
          <a:bodyPr wrap="square" lIns="0" tIns="0" rIns="0" bIns="0" rtlCol="0" anchor="t"/>
          <a:lstStyle/>
          <a:p>
            <a:pPr marL="0" indent="0" algn="l">
              <a:buNone/>
            </a:pPr>
            <a:r>
              <a:rPr lang="en-US" sz="1000" dirty="0">
                <a:solidFill>
                  <a:srgbClr val="C9E8F0"/>
                </a:solidFill>
                <a:latin typeface="Calibri" pitchFamily="34" charset="0"/>
                <a:ea typeface="Calibri" pitchFamily="34" charset="-122"/>
                <a:cs typeface="Calibri" pitchFamily="34" charset="-120"/>
              </a:rPr>
              <a:t>Dickson, D. (2015) Communication and Health. 3rd edn. London: Routledge.</a:t>
            </a:r>
            <a:endParaRPr lang="en-US" sz="1000" dirty="0"/>
          </a:p>
        </p:txBody>
      </p:sp>
      <p:pic>
        <p:nvPicPr>
          <p:cNvPr id="10" name="Image 2" descr="preencoded.png"/>
          <p:cNvPicPr>
            <a:picLocks noChangeAspect="1"/>
          </p:cNvPicPr>
          <p:nvPr/>
        </p:nvPicPr>
        <p:blipFill>
          <a:blip r:embed="rId4"/>
          <a:stretch>
            <a:fillRect/>
          </a:stretch>
        </p:blipFill>
        <p:spPr>
          <a:xfrm>
            <a:off x="4251960" y="2057400"/>
            <a:ext cx="292608" cy="292608"/>
          </a:xfrm>
          <a:prstGeom prst="rect">
            <a:avLst/>
          </a:prstGeom>
        </p:spPr>
      </p:pic>
      <p:sp>
        <p:nvSpPr>
          <p:cNvPr id="11" name="Text 6"/>
          <p:cNvSpPr/>
          <p:nvPr/>
        </p:nvSpPr>
        <p:spPr>
          <a:xfrm>
            <a:off x="4663440" y="1965960"/>
            <a:ext cx="4114800" cy="731520"/>
          </a:xfrm>
          <a:prstGeom prst="rect">
            <a:avLst/>
          </a:prstGeom>
          <a:noFill/>
          <a:ln/>
        </p:spPr>
        <p:txBody>
          <a:bodyPr wrap="square" lIns="0" tIns="0" rIns="0" bIns="0" rtlCol="0" anchor="t"/>
          <a:lstStyle/>
          <a:p>
            <a:pPr marL="0" indent="0" algn="l">
              <a:buNone/>
            </a:pPr>
            <a:r>
              <a:rPr lang="en-US" sz="1000" dirty="0">
                <a:solidFill>
                  <a:srgbClr val="C9E8F0"/>
                </a:solidFill>
                <a:latin typeface="Calibri" pitchFamily="34" charset="0"/>
                <a:ea typeface="Calibri" pitchFamily="34" charset="-122"/>
                <a:cs typeface="Calibri" pitchFamily="34" charset="-120"/>
              </a:rPr>
              <a:t>Nursing and Midwifery Council (2018) The Code: Professional Standards of Practice and Behaviour for Nurses, Midwives and Nursing Associates. London: NMC.</a:t>
            </a:r>
            <a:endParaRPr lang="en-US" sz="1000" dirty="0"/>
          </a:p>
        </p:txBody>
      </p:sp>
      <p:pic>
        <p:nvPicPr>
          <p:cNvPr id="12" name="Image 3" descr="preencoded.png"/>
          <p:cNvPicPr>
            <a:picLocks noChangeAspect="1"/>
          </p:cNvPicPr>
          <p:nvPr/>
        </p:nvPicPr>
        <p:blipFill>
          <a:blip r:embed="rId4"/>
          <a:stretch>
            <a:fillRect/>
          </a:stretch>
        </p:blipFill>
        <p:spPr>
          <a:xfrm>
            <a:off x="4251960" y="3017520"/>
            <a:ext cx="292608" cy="292608"/>
          </a:xfrm>
          <a:prstGeom prst="rect">
            <a:avLst/>
          </a:prstGeom>
        </p:spPr>
      </p:pic>
      <p:sp>
        <p:nvSpPr>
          <p:cNvPr id="13" name="Text 7"/>
          <p:cNvSpPr/>
          <p:nvPr/>
        </p:nvSpPr>
        <p:spPr>
          <a:xfrm>
            <a:off x="4663440" y="2926080"/>
            <a:ext cx="4114800" cy="731520"/>
          </a:xfrm>
          <a:prstGeom prst="rect">
            <a:avLst/>
          </a:prstGeom>
          <a:noFill/>
          <a:ln/>
        </p:spPr>
        <p:txBody>
          <a:bodyPr wrap="square" lIns="0" tIns="0" rIns="0" bIns="0" rtlCol="0" anchor="t"/>
          <a:lstStyle/>
          <a:p>
            <a:pPr marL="0" indent="0" algn="l">
              <a:buNone/>
            </a:pPr>
            <a:r>
              <a:rPr lang="en-US" sz="1000" dirty="0">
                <a:solidFill>
                  <a:srgbClr val="C9E8F0"/>
                </a:solidFill>
                <a:latin typeface="Calibri" pitchFamily="34" charset="0"/>
                <a:ea typeface="Calibri" pitchFamily="34" charset="-122"/>
                <a:cs typeface="Calibri" pitchFamily="34" charset="-120"/>
              </a:rPr>
              <a:t>Berlo, D.K. (1960) The Process of Communication. New York: Holt, Rinehart and Winston.</a:t>
            </a:r>
            <a:endParaRPr lang="en-US" sz="1000" dirty="0"/>
          </a:p>
        </p:txBody>
      </p:sp>
      <p:pic>
        <p:nvPicPr>
          <p:cNvPr id="14" name="Image 4" descr="preencoded.png"/>
          <p:cNvPicPr>
            <a:picLocks noChangeAspect="1"/>
          </p:cNvPicPr>
          <p:nvPr/>
        </p:nvPicPr>
        <p:blipFill>
          <a:blip r:embed="rId4"/>
          <a:stretch>
            <a:fillRect/>
          </a:stretch>
        </p:blipFill>
        <p:spPr>
          <a:xfrm>
            <a:off x="4251960" y="3977640"/>
            <a:ext cx="292608" cy="292608"/>
          </a:xfrm>
          <a:prstGeom prst="rect">
            <a:avLst/>
          </a:prstGeom>
        </p:spPr>
      </p:pic>
      <p:sp>
        <p:nvSpPr>
          <p:cNvPr id="15" name="Text 8"/>
          <p:cNvSpPr/>
          <p:nvPr/>
        </p:nvSpPr>
        <p:spPr>
          <a:xfrm>
            <a:off x="4663440" y="3886200"/>
            <a:ext cx="4114800" cy="731520"/>
          </a:xfrm>
          <a:prstGeom prst="rect">
            <a:avLst/>
          </a:prstGeom>
          <a:noFill/>
          <a:ln/>
        </p:spPr>
        <p:txBody>
          <a:bodyPr wrap="square" lIns="0" tIns="0" rIns="0" bIns="0" rtlCol="0" anchor="t"/>
          <a:lstStyle/>
          <a:p>
            <a:pPr marL="0" indent="0" algn="l">
              <a:buNone/>
            </a:pPr>
            <a:r>
              <a:rPr lang="en-US" sz="1000" dirty="0">
                <a:solidFill>
                  <a:srgbClr val="C9E8F0"/>
                </a:solidFill>
                <a:latin typeface="Calibri" pitchFamily="34" charset="0"/>
                <a:ea typeface="Calibri" pitchFamily="34" charset="-122"/>
                <a:cs typeface="Calibri" pitchFamily="34" charset="-120"/>
              </a:rPr>
              <a:t>Skills for Care (2021) The State of the Adult Social Care Sector and Workforce in England. Leeds: Skills for Care.</a:t>
            </a:r>
            <a:endParaRPr lang="en-US" sz="1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99</TotalTime>
  <Words>1951</Words>
  <Application>Microsoft Office PowerPoint</Application>
  <PresentationFormat>On-screen Show (16:9)</PresentationFormat>
  <Paragraphs>140</Paragraphs>
  <Slides>10</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 in Health and Social Care</dc:title>
  <dc:subject>PptxGenJS Presentation</dc:subject>
  <dc:creator>Zaheer</dc:creator>
  <cp:lastModifiedBy>Rabia Rashid (2504610)</cp:lastModifiedBy>
  <cp:revision>19</cp:revision>
  <dcterms:created xsi:type="dcterms:W3CDTF">2026-06-15T19:05:47Z</dcterms:created>
  <dcterms:modified xsi:type="dcterms:W3CDTF">2026-06-22T09:29:09Z</dcterms:modified>
</cp:coreProperties>
</file>