
<file path=[Content_Types].xml><?xml version="1.0" encoding="utf-8"?>
<Types xmlns="http://schemas.openxmlformats.org/package/2006/content-types">
  <Default Extension="jpeg" ContentType="image/jpeg"/>
  <Default Extension="xlsx" ContentType="application/vnd.openxmlformats-officedocument.spreadsheetml.sheet"/>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harts/chart1.xml" ContentType="application/vnd.openxmlformats-officedocument.drawingml.chart+xml"/>
  <Override PartName="/ppt/charts/colors1.xml" ContentType="application/vnd.ms-office.chartcolorstyle+xml"/>
  <Override PartName="/ppt/charts/style1.xml" ContentType="application/vnd.ms-office.chartstyle+xml"/>
  <Override PartName="/ppt/fonts/font1.fntdata" ContentType="application/x-fontdata"/>
  <Override PartName="/ppt/fonts/font10.fntdata" ContentType="application/x-fontdata"/>
  <Override PartName="/ppt/fonts/font11.fntdata" ContentType="application/x-fontdata"/>
  <Override PartName="/ppt/fonts/font12.fntdata" ContentType="application/x-fontdata"/>
  <Override PartName="/ppt/fonts/font13.fntdata" ContentType="application/x-fontdata"/>
  <Override PartName="/ppt/fonts/font2.fntdata" ContentType="application/x-fontdata"/>
  <Override PartName="/ppt/fonts/font3.fntdata" ContentType="application/x-fontdata"/>
  <Override PartName="/ppt/fonts/font4.fntdata" ContentType="application/x-fontdata"/>
  <Override PartName="/ppt/fonts/font5.fntdata" ContentType="application/x-fontdata"/>
  <Override PartName="/ppt/fonts/font6.fntdata" ContentType="application/x-fontdata"/>
  <Override PartName="/ppt/fonts/font7.fntdata" ContentType="application/x-fontdata"/>
  <Override PartName="/ppt/fonts/font8.fntdata" ContentType="application/x-fontdata"/>
  <Override PartName="/ppt/fonts/font9.fntdata" ContentType="application/x-fontdata"/>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3"/>
    <p:sldId id="263" r:id="rId4"/>
    <p:sldId id="274" r:id="rId5"/>
    <p:sldId id="292" r:id="rId6"/>
    <p:sldId id="294" r:id="rId7"/>
    <p:sldId id="264" r:id="rId8"/>
    <p:sldId id="289" r:id="rId9"/>
    <p:sldId id="290" r:id="rId10"/>
    <p:sldId id="262" r:id="rId11"/>
  </p:sldIdLst>
  <p:sldSz cx="12192000" cy="6858000"/>
  <p:notesSz cx="6858000" cy="9144000"/>
  <p:embeddedFontLst>
    <p:embeddedFont>
      <p:font typeface="微软雅黑" panose="020B0503020204020204" pitchFamily="34" charset="-122"/>
      <p:regular r:id="rId15"/>
    </p:embeddedFont>
    <p:embeddedFont>
      <p:font typeface="SentyBrush" panose="03000600000000000000" charset="0"/>
      <p:regular r:id="rId16"/>
    </p:embeddedFont>
    <p:embeddedFont>
      <p:font typeface="SimSun-ExtB" panose="02010609060101010101" charset="-122"/>
      <p:regular r:id="rId17"/>
    </p:embeddedFont>
    <p:embeddedFont>
      <p:font typeface="Georgia" panose="02040502050405020303" pitchFamily="18" charset="0"/>
      <p:regular r:id="rId18"/>
      <p:bold r:id="rId19"/>
      <p:italic r:id="rId20"/>
      <p:boldItalic r:id="rId21"/>
    </p:embeddedFont>
    <p:embeddedFont>
      <p:font typeface="Calibri" panose="020F0502020204030204" charset="0"/>
      <p:regular r:id="rId22"/>
      <p:bold r:id="rId23"/>
      <p:italic r:id="rId24"/>
      <p:boldItalic r:id="rId25"/>
    </p:embeddedFont>
    <p:embeddedFont>
      <p:font typeface="Calibri Light" panose="020F0302020204030204" charset="0"/>
      <p:regular r:id="rId26"/>
      <p:italic r:id="rId27"/>
    </p:embeddedFont>
  </p:embeddedFont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89194"/>
    <a:srgbClr val="6E5051"/>
    <a:srgbClr val="B9A7A9"/>
    <a:srgbClr val="FDFDF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71" d="100"/>
          <a:sy n="71" d="100"/>
        </p:scale>
        <p:origin x="696"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7" Type="http://schemas.openxmlformats.org/officeDocument/2006/relationships/font" Target="fonts/font13.fntdata"/><Relationship Id="rId26" Type="http://schemas.openxmlformats.org/officeDocument/2006/relationships/font" Target="fonts/font12.fntdata"/><Relationship Id="rId25" Type="http://schemas.openxmlformats.org/officeDocument/2006/relationships/font" Target="fonts/font11.fntdata"/><Relationship Id="rId24" Type="http://schemas.openxmlformats.org/officeDocument/2006/relationships/font" Target="fonts/font10.fntdata"/><Relationship Id="rId23" Type="http://schemas.openxmlformats.org/officeDocument/2006/relationships/font" Target="fonts/font9.fntdata"/><Relationship Id="rId22" Type="http://schemas.openxmlformats.org/officeDocument/2006/relationships/font" Target="fonts/font8.fntdata"/><Relationship Id="rId21" Type="http://schemas.openxmlformats.org/officeDocument/2006/relationships/font" Target="fonts/font7.fntdata"/><Relationship Id="rId20" Type="http://schemas.openxmlformats.org/officeDocument/2006/relationships/font" Target="fonts/font6.fntdata"/><Relationship Id="rId2" Type="http://schemas.openxmlformats.org/officeDocument/2006/relationships/theme" Target="theme/theme1.xml"/><Relationship Id="rId19" Type="http://schemas.openxmlformats.org/officeDocument/2006/relationships/font" Target="fonts/font5.fntdata"/><Relationship Id="rId18" Type="http://schemas.openxmlformats.org/officeDocument/2006/relationships/font" Target="fonts/font4.fntdata"/><Relationship Id="rId17" Type="http://schemas.openxmlformats.org/officeDocument/2006/relationships/font" Target="fonts/font3.fntdata"/><Relationship Id="rId16" Type="http://schemas.openxmlformats.org/officeDocument/2006/relationships/font" Target="fonts/font2.fntdata"/><Relationship Id="rId15" Type="http://schemas.openxmlformats.org/officeDocument/2006/relationships/font" Target="fonts/font1.fntdata"/><Relationship Id="rId14" Type="http://schemas.openxmlformats.org/officeDocument/2006/relationships/tableStyles" Target="tableStyles.xml"/><Relationship Id="rId13" Type="http://schemas.openxmlformats.org/officeDocument/2006/relationships/viewProps" Target="viewProps.xml"/><Relationship Id="rId12" Type="http://schemas.openxmlformats.org/officeDocument/2006/relationships/presProps" Target="presProps.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charts/_rels/chart1.xml.rels><?xml version="1.0" encoding="UTF-8" standalone="yes"?>
<Relationships xmlns="http://schemas.openxmlformats.org/package/2006/relationships"><Relationship Id="rId3" Type="http://schemas.microsoft.com/office/2011/relationships/chartColorStyle" Target="colors1.xml"/><Relationship Id="rId2" Type="http://schemas.microsoft.com/office/2011/relationships/chartStyle" Target="style1.xml"/><Relationship Id="rId1" Type="http://schemas.openxmlformats.org/officeDocument/2006/relationships/package" Target="../embeddings/Workbook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spPr>
        <a:noFill/>
        <a:ln>
          <a:noFill/>
        </a:ln>
        <a:effectLst/>
      </c:spPr>
      <c:txPr>
        <a:bodyPr rot="0" spcFirstLastPara="0" vertOverflow="ellipsis" vert="horz" wrap="square" anchor="ctr" anchorCtr="1"/>
        <a:lstStyle/>
        <a:p>
          <a:pPr>
            <a:defRPr lang="zh-CN" sz="1400" b="0" i="0" u="none" strike="noStrike" kern="1200" spc="0" baseline="0">
              <a:solidFill>
                <a:schemeClr val="tx1">
                  <a:lumMod val="65000"/>
                  <a:lumOff val="35000"/>
                </a:schemeClr>
              </a:solidFill>
              <a:latin typeface="+mn-lt"/>
              <a:ea typeface="+mn-ea"/>
              <a:cs typeface="+mn-cs"/>
            </a:defRPr>
          </a:pPr>
        </a:p>
      </c:txPr>
    </c:title>
    <c:autoTitleDeleted val="0"/>
    <c:plotArea>
      <c:layout>
        <c:manualLayout>
          <c:layoutTarget val="inner"/>
          <c:xMode val="edge"/>
          <c:yMode val="edge"/>
          <c:x val="0.05466"/>
          <c:y val="0.302266666666667"/>
          <c:w val="0.94234"/>
          <c:h val="0.642586666666667"/>
        </c:manualLayout>
      </c:layout>
      <c:barChart>
        <c:barDir val="col"/>
        <c:grouping val="clustered"/>
        <c:varyColors val="0"/>
        <c:ser>
          <c:idx val="0"/>
          <c:order val="0"/>
          <c:tx>
            <c:strRef>
              <c:f>Sheet1!$B$1</c:f>
              <c:strCache>
                <c:ptCount val="1"/>
                <c:pt idx="0">
                  <c:v>IndividualismversusCollectivism</c:v>
                </c:pt>
              </c:strCache>
            </c:strRef>
          </c:tx>
          <c:spPr>
            <a:solidFill>
              <a:schemeClr val="accent1"/>
            </a:solidFill>
            <a:ln>
              <a:noFill/>
            </a:ln>
            <a:effectLst/>
          </c:spPr>
          <c:invertIfNegative val="0"/>
          <c:dLbls>
            <c:spPr>
              <a:noFill/>
              <a:ln>
                <a:noFill/>
              </a:ln>
              <a:effectLst/>
            </c:spPr>
            <c:txPr>
              <a:bodyPr rot="0" spcFirstLastPara="0" vertOverflow="ellipsis" vert="horz" wrap="square" lIns="38100" tIns="19050" rIns="38100" bIns="19050" anchor="ctr" anchorCtr="1"/>
              <a:lstStyle/>
              <a:p>
                <a:pPr>
                  <a:defRPr lang="zh-CN" sz="900" b="0" i="0" u="none" strike="noStrike" kern="1200" baseline="0">
                    <a:solidFill>
                      <a:schemeClr val="tx1">
                        <a:lumMod val="75000"/>
                        <a:lumOff val="25000"/>
                      </a:schemeClr>
                    </a:solidFill>
                    <a:latin typeface="+mn-lt"/>
                    <a:ea typeface="+mn-ea"/>
                    <a:cs typeface="+mn-cs"/>
                  </a:defRPr>
                </a:pP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Germany</c:v>
                </c:pt>
                <c:pt idx="1">
                  <c:v>China</c:v>
                </c:pt>
              </c:strCache>
            </c:strRef>
          </c:cat>
          <c:val>
            <c:numRef>
              <c:f>Sheet1!$B$2:$B$3</c:f>
              <c:numCache>
                <c:formatCode>General</c:formatCode>
                <c:ptCount val="2"/>
                <c:pt idx="0">
                  <c:v>67</c:v>
                </c:pt>
                <c:pt idx="1">
                  <c:v>20</c:v>
                </c:pt>
              </c:numCache>
            </c:numRef>
          </c:val>
        </c:ser>
        <c:dLbls>
          <c:showLegendKey val="0"/>
          <c:showVal val="1"/>
          <c:showCatName val="0"/>
          <c:showSerName val="0"/>
          <c:showPercent val="0"/>
          <c:showBubbleSize val="0"/>
        </c:dLbls>
        <c:gapWidth val="219"/>
        <c:overlap val="-27"/>
        <c:axId val="811512630"/>
        <c:axId val="990783217"/>
      </c:barChart>
      <c:catAx>
        <c:axId val="811512630"/>
        <c:scaling>
          <c:orientation val="minMax"/>
        </c:scaling>
        <c:delete val="0"/>
        <c:axPos val="b"/>
        <c:majorTickMark val="none"/>
        <c:minorTickMark val="none"/>
        <c:tickLblPos val="nextTo"/>
        <c:spPr>
          <a:noFill/>
          <a:ln w="9525" cap="flat" cmpd="sng" algn="ctr">
            <a:solidFill>
              <a:schemeClr val="tx1">
                <a:lumMod val="15000"/>
                <a:lumOff val="85000"/>
              </a:schemeClr>
            </a:solidFill>
            <a:round/>
          </a:ln>
          <a:effectLst/>
        </c:spPr>
        <c:txPr>
          <a:bodyPr rot="-60000000" spcFirstLastPara="0" vertOverflow="ellipsis" vert="horz" wrap="square" anchor="ctr" anchorCtr="1"/>
          <a:lstStyle/>
          <a:p>
            <a:pPr>
              <a:defRPr lang="zh-CN" sz="900" b="0" i="0" u="none" strike="noStrike" kern="1200" baseline="0">
                <a:solidFill>
                  <a:schemeClr val="tx1">
                    <a:lumMod val="65000"/>
                    <a:lumOff val="35000"/>
                  </a:schemeClr>
                </a:solidFill>
                <a:latin typeface="+mn-lt"/>
                <a:ea typeface="+mn-ea"/>
                <a:cs typeface="+mn-cs"/>
              </a:defRPr>
            </a:pPr>
          </a:p>
        </c:txPr>
        <c:crossAx val="990783217"/>
        <c:crosses val="autoZero"/>
        <c:auto val="1"/>
        <c:lblAlgn val="ctr"/>
        <c:lblOffset val="100"/>
        <c:noMultiLvlLbl val="0"/>
      </c:catAx>
      <c:valAx>
        <c:axId val="990783217"/>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0" vertOverflow="ellipsis" vert="horz" wrap="square" anchor="ctr" anchorCtr="1"/>
          <a:lstStyle/>
          <a:p>
            <a:pPr>
              <a:defRPr lang="zh-CN" sz="900" b="0" i="0" u="none" strike="noStrike" kern="1200" baseline="0">
                <a:solidFill>
                  <a:schemeClr val="tx1">
                    <a:lumMod val="65000"/>
                    <a:lumOff val="35000"/>
                  </a:schemeClr>
                </a:solidFill>
                <a:latin typeface="+mn-lt"/>
                <a:ea typeface="+mn-ea"/>
                <a:cs typeface="+mn-cs"/>
              </a:defRPr>
            </a:pPr>
          </a:p>
        </c:txPr>
        <c:crossAx val="811512630"/>
        <c:crosses val="autoZero"/>
        <c:crossBetween val="between"/>
      </c:valAx>
      <c:spPr>
        <a:noFill/>
        <a:ln>
          <a:noFill/>
        </a:ln>
        <a:effectLst/>
      </c:spPr>
    </c:plotArea>
    <c:legend>
      <c:legendPos val="b"/>
      <c:layout/>
      <c:overlay val="0"/>
      <c:spPr>
        <a:noFill/>
        <a:ln>
          <a:noFill/>
        </a:ln>
        <a:effectLst/>
      </c:spPr>
      <c:txPr>
        <a:bodyPr rot="0" spcFirstLastPara="0" vertOverflow="ellipsis" vert="horz" wrap="square" anchor="ctr" anchorCtr="1"/>
        <a:lstStyle/>
        <a:p>
          <a:pPr>
            <a:defRPr lang="zh-CN" sz="900" b="0" i="0" u="none" strike="noStrike" kern="1200" baseline="0">
              <a:solidFill>
                <a:schemeClr val="tx1">
                  <a:lumMod val="65000"/>
                  <a:lumOff val="35000"/>
                </a:schemeClr>
              </a:solidFill>
              <a:latin typeface="+mn-lt"/>
              <a:ea typeface="+mn-ea"/>
              <a:cs typeface="+mn-cs"/>
            </a:defRPr>
          </a:pPr>
        </a:p>
      </c:txPr>
    </c:legend>
    <c:plotVisOnly val="1"/>
    <c:dispBlanksAs val="gap"/>
    <c:showDLblsOverMax val="0"/>
  </c:chart>
  <c:spPr>
    <a:noFill/>
    <a:ln>
      <a:noFill/>
    </a:ln>
    <a:effectLst/>
  </c:spPr>
  <c:txPr>
    <a:bodyPr/>
    <a:lstStyle/>
    <a:p>
      <a:pPr>
        <a:defRPr lang="zh-CN"/>
      </a:pPr>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6F15C820-A086-4BCE-928E-37E0C328CC2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75305E3-B333-414C-96DF-750A2F43A42A}"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6F15C820-A086-4BCE-928E-37E0C328CC2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75305E3-B333-414C-96DF-750A2F43A42A}"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6F15C820-A086-4BCE-928E-37E0C328CC2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75305E3-B333-414C-96DF-750A2F43A42A}"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6F15C820-A086-4BCE-928E-37E0C328CC20}"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75305E3-B333-414C-96DF-750A2F43A42A}"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6F15C820-A086-4BCE-928E-37E0C328CC20}"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975305E3-B333-414C-96DF-750A2F43A42A}"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6F15C820-A086-4BCE-928E-37E0C328CC20}"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975305E3-B333-414C-96DF-750A2F43A42A}"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6F15C820-A086-4BCE-928E-37E0C328CC20}"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975305E3-B333-414C-96DF-750A2F43A42A}"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6F15C820-A086-4BCE-928E-37E0C328CC20}"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75305E3-B333-414C-96DF-750A2F43A42A}"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6F15C820-A086-4BCE-928E-37E0C328CC20}"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75305E3-B333-414C-96DF-750A2F43A42A}"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6F15C820-A086-4BCE-928E-37E0C328CC2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75305E3-B333-414C-96DF-750A2F43A42A}"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6F15C820-A086-4BCE-928E-37E0C328CC2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75305E3-B333-414C-96DF-750A2F43A42A}"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F15C820-A086-4BCE-928E-37E0C328CC20}"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75305E3-B333-414C-96DF-750A2F43A42A}"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jpe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chart" Target="../charts/char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DFDFD"/>
        </a:solidFill>
        <a:effectLst/>
      </p:bgPr>
    </p:bg>
    <p:spTree>
      <p:nvGrpSpPr>
        <p:cNvPr id="1" name=""/>
        <p:cNvGrpSpPr/>
        <p:nvPr/>
      </p:nvGrpSpPr>
      <p:grpSpPr>
        <a:xfrm>
          <a:off x="0" y="0"/>
          <a:ext cx="0" cy="0"/>
          <a:chOff x="0" y="0"/>
          <a:chExt cx="0" cy="0"/>
        </a:xfrm>
      </p:grpSpPr>
      <p:pic>
        <p:nvPicPr>
          <p:cNvPr id="4" name="图片 3"/>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2133600" y="0"/>
            <a:ext cx="10058400" cy="6858000"/>
          </a:xfrm>
          <a:prstGeom prst="rect">
            <a:avLst/>
          </a:prstGeom>
        </p:spPr>
      </p:pic>
      <p:grpSp>
        <p:nvGrpSpPr>
          <p:cNvPr id="5" name="组合 4"/>
          <p:cNvGrpSpPr/>
          <p:nvPr/>
        </p:nvGrpSpPr>
        <p:grpSpPr>
          <a:xfrm>
            <a:off x="685800" y="1672574"/>
            <a:ext cx="7105650" cy="3401963"/>
            <a:chOff x="2781300" y="1691624"/>
            <a:chExt cx="6362700" cy="3401963"/>
          </a:xfrm>
        </p:grpSpPr>
        <p:grpSp>
          <p:nvGrpSpPr>
            <p:cNvPr id="6" name="组合 5"/>
            <p:cNvGrpSpPr/>
            <p:nvPr/>
          </p:nvGrpSpPr>
          <p:grpSpPr>
            <a:xfrm>
              <a:off x="4412374" y="1691624"/>
              <a:ext cx="3024352" cy="1801087"/>
              <a:chOff x="4306800" y="1498065"/>
              <a:chExt cx="3024352" cy="1801087"/>
            </a:xfrm>
          </p:grpSpPr>
          <p:grpSp>
            <p:nvGrpSpPr>
              <p:cNvPr id="9" name="组 19"/>
              <p:cNvGrpSpPr/>
              <p:nvPr/>
            </p:nvGrpSpPr>
            <p:grpSpPr>
              <a:xfrm>
                <a:off x="5598820" y="1498065"/>
                <a:ext cx="1732332" cy="1801087"/>
                <a:chOff x="2730658" y="995587"/>
                <a:chExt cx="1971191" cy="2170282"/>
              </a:xfrm>
              <a:solidFill>
                <a:srgbClr val="042C89"/>
              </a:solidFill>
            </p:grpSpPr>
            <p:sp>
              <p:nvSpPr>
                <p:cNvPr id="11" name="矩形 10"/>
                <p:cNvSpPr/>
                <p:nvPr/>
              </p:nvSpPr>
              <p:spPr>
                <a:xfrm>
                  <a:off x="2730658" y="995587"/>
                  <a:ext cx="45719" cy="504245"/>
                </a:xfrm>
                <a:prstGeom prst="rect">
                  <a:avLst/>
                </a:prstGeom>
                <a:solidFill>
                  <a:srgbClr val="4242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684530" rtl="0" eaLnBrk="1" latinLnBrk="0" hangingPunct="1">
                    <a:defRPr sz="1400" kern="1200">
                      <a:solidFill>
                        <a:schemeClr val="lt1"/>
                      </a:solidFill>
                      <a:latin typeface="+mn-lt"/>
                      <a:ea typeface="+mn-ea"/>
                      <a:cs typeface="+mn-cs"/>
                    </a:defRPr>
                  </a:lvl1pPr>
                  <a:lvl2pPr marL="342265" algn="l" defTabSz="684530" rtl="0" eaLnBrk="1" latinLnBrk="0" hangingPunct="1">
                    <a:defRPr sz="1400" kern="1200">
                      <a:solidFill>
                        <a:schemeClr val="lt1"/>
                      </a:solidFill>
                      <a:latin typeface="+mn-lt"/>
                      <a:ea typeface="+mn-ea"/>
                      <a:cs typeface="+mn-cs"/>
                    </a:defRPr>
                  </a:lvl2pPr>
                  <a:lvl3pPr marL="685165" algn="l" defTabSz="684530" rtl="0" eaLnBrk="1" latinLnBrk="0" hangingPunct="1">
                    <a:defRPr sz="1400" kern="1200">
                      <a:solidFill>
                        <a:schemeClr val="lt1"/>
                      </a:solidFill>
                      <a:latin typeface="+mn-lt"/>
                      <a:ea typeface="+mn-ea"/>
                      <a:cs typeface="+mn-cs"/>
                    </a:defRPr>
                  </a:lvl3pPr>
                  <a:lvl4pPr marL="1027430" algn="l" defTabSz="684530" rtl="0" eaLnBrk="1" latinLnBrk="0" hangingPunct="1">
                    <a:defRPr sz="1400" kern="1200">
                      <a:solidFill>
                        <a:schemeClr val="lt1"/>
                      </a:solidFill>
                      <a:latin typeface="+mn-lt"/>
                      <a:ea typeface="+mn-ea"/>
                      <a:cs typeface="+mn-cs"/>
                    </a:defRPr>
                  </a:lvl4pPr>
                  <a:lvl5pPr marL="1370330" algn="l" defTabSz="684530" rtl="0" eaLnBrk="1" latinLnBrk="0" hangingPunct="1">
                    <a:defRPr sz="1400" kern="1200">
                      <a:solidFill>
                        <a:schemeClr val="lt1"/>
                      </a:solidFill>
                      <a:latin typeface="+mn-lt"/>
                      <a:ea typeface="+mn-ea"/>
                      <a:cs typeface="+mn-cs"/>
                    </a:defRPr>
                  </a:lvl5pPr>
                  <a:lvl6pPr marL="1712595" algn="l" defTabSz="684530" rtl="0" eaLnBrk="1" latinLnBrk="0" hangingPunct="1">
                    <a:defRPr sz="1400" kern="1200">
                      <a:solidFill>
                        <a:schemeClr val="lt1"/>
                      </a:solidFill>
                      <a:latin typeface="+mn-lt"/>
                      <a:ea typeface="+mn-ea"/>
                      <a:cs typeface="+mn-cs"/>
                    </a:defRPr>
                  </a:lvl6pPr>
                  <a:lvl7pPr marL="2054860" algn="l" defTabSz="684530" rtl="0" eaLnBrk="1" latinLnBrk="0" hangingPunct="1">
                    <a:defRPr sz="1400" kern="1200">
                      <a:solidFill>
                        <a:schemeClr val="lt1"/>
                      </a:solidFill>
                      <a:latin typeface="+mn-lt"/>
                      <a:ea typeface="+mn-ea"/>
                      <a:cs typeface="+mn-cs"/>
                    </a:defRPr>
                  </a:lvl7pPr>
                  <a:lvl8pPr marL="2397760" algn="l" defTabSz="684530" rtl="0" eaLnBrk="1" latinLnBrk="0" hangingPunct="1">
                    <a:defRPr sz="1400" kern="1200">
                      <a:solidFill>
                        <a:schemeClr val="lt1"/>
                      </a:solidFill>
                      <a:latin typeface="+mn-lt"/>
                      <a:ea typeface="+mn-ea"/>
                      <a:cs typeface="+mn-cs"/>
                    </a:defRPr>
                  </a:lvl8pPr>
                  <a:lvl9pPr marL="2740025" algn="l" defTabSz="684530" rtl="0" eaLnBrk="1" latinLnBrk="0" hangingPunct="1">
                    <a:defRPr sz="1400" kern="1200">
                      <a:solidFill>
                        <a:schemeClr val="lt1"/>
                      </a:solidFill>
                      <a:latin typeface="+mn-lt"/>
                      <a:ea typeface="+mn-ea"/>
                      <a:cs typeface="+mn-cs"/>
                    </a:defRPr>
                  </a:lvl9pPr>
                </a:lstStyle>
                <a:p>
                  <a:pPr algn="ctr"/>
                  <a:endParaRPr lang="zh-CN" altLang="en-US" sz="1600">
                    <a:solidFill>
                      <a:srgbClr val="424242"/>
                    </a:solidFill>
                  </a:endParaRPr>
                </a:p>
              </p:txBody>
            </p:sp>
            <p:sp>
              <p:nvSpPr>
                <p:cNvPr id="12" name="矩形 11"/>
                <p:cNvSpPr/>
                <p:nvPr/>
              </p:nvSpPr>
              <p:spPr>
                <a:xfrm>
                  <a:off x="2730658" y="995587"/>
                  <a:ext cx="1971191" cy="45719"/>
                </a:xfrm>
                <a:prstGeom prst="rect">
                  <a:avLst/>
                </a:prstGeom>
                <a:solidFill>
                  <a:srgbClr val="4242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684530" rtl="0" eaLnBrk="1" latinLnBrk="0" hangingPunct="1">
                    <a:defRPr sz="1400" kern="1200">
                      <a:solidFill>
                        <a:schemeClr val="lt1"/>
                      </a:solidFill>
                      <a:latin typeface="+mn-lt"/>
                      <a:ea typeface="+mn-ea"/>
                      <a:cs typeface="+mn-cs"/>
                    </a:defRPr>
                  </a:lvl1pPr>
                  <a:lvl2pPr marL="342265" algn="l" defTabSz="684530" rtl="0" eaLnBrk="1" latinLnBrk="0" hangingPunct="1">
                    <a:defRPr sz="1400" kern="1200">
                      <a:solidFill>
                        <a:schemeClr val="lt1"/>
                      </a:solidFill>
                      <a:latin typeface="+mn-lt"/>
                      <a:ea typeface="+mn-ea"/>
                      <a:cs typeface="+mn-cs"/>
                    </a:defRPr>
                  </a:lvl2pPr>
                  <a:lvl3pPr marL="685165" algn="l" defTabSz="684530" rtl="0" eaLnBrk="1" latinLnBrk="0" hangingPunct="1">
                    <a:defRPr sz="1400" kern="1200">
                      <a:solidFill>
                        <a:schemeClr val="lt1"/>
                      </a:solidFill>
                      <a:latin typeface="+mn-lt"/>
                      <a:ea typeface="+mn-ea"/>
                      <a:cs typeface="+mn-cs"/>
                    </a:defRPr>
                  </a:lvl3pPr>
                  <a:lvl4pPr marL="1027430" algn="l" defTabSz="684530" rtl="0" eaLnBrk="1" latinLnBrk="0" hangingPunct="1">
                    <a:defRPr sz="1400" kern="1200">
                      <a:solidFill>
                        <a:schemeClr val="lt1"/>
                      </a:solidFill>
                      <a:latin typeface="+mn-lt"/>
                      <a:ea typeface="+mn-ea"/>
                      <a:cs typeface="+mn-cs"/>
                    </a:defRPr>
                  </a:lvl4pPr>
                  <a:lvl5pPr marL="1370330" algn="l" defTabSz="684530" rtl="0" eaLnBrk="1" latinLnBrk="0" hangingPunct="1">
                    <a:defRPr sz="1400" kern="1200">
                      <a:solidFill>
                        <a:schemeClr val="lt1"/>
                      </a:solidFill>
                      <a:latin typeface="+mn-lt"/>
                      <a:ea typeface="+mn-ea"/>
                      <a:cs typeface="+mn-cs"/>
                    </a:defRPr>
                  </a:lvl5pPr>
                  <a:lvl6pPr marL="1712595" algn="l" defTabSz="684530" rtl="0" eaLnBrk="1" latinLnBrk="0" hangingPunct="1">
                    <a:defRPr sz="1400" kern="1200">
                      <a:solidFill>
                        <a:schemeClr val="lt1"/>
                      </a:solidFill>
                      <a:latin typeface="+mn-lt"/>
                      <a:ea typeface="+mn-ea"/>
                      <a:cs typeface="+mn-cs"/>
                    </a:defRPr>
                  </a:lvl6pPr>
                  <a:lvl7pPr marL="2054860" algn="l" defTabSz="684530" rtl="0" eaLnBrk="1" latinLnBrk="0" hangingPunct="1">
                    <a:defRPr sz="1400" kern="1200">
                      <a:solidFill>
                        <a:schemeClr val="lt1"/>
                      </a:solidFill>
                      <a:latin typeface="+mn-lt"/>
                      <a:ea typeface="+mn-ea"/>
                      <a:cs typeface="+mn-cs"/>
                    </a:defRPr>
                  </a:lvl7pPr>
                  <a:lvl8pPr marL="2397760" algn="l" defTabSz="684530" rtl="0" eaLnBrk="1" latinLnBrk="0" hangingPunct="1">
                    <a:defRPr sz="1400" kern="1200">
                      <a:solidFill>
                        <a:schemeClr val="lt1"/>
                      </a:solidFill>
                      <a:latin typeface="+mn-lt"/>
                      <a:ea typeface="+mn-ea"/>
                      <a:cs typeface="+mn-cs"/>
                    </a:defRPr>
                  </a:lvl8pPr>
                  <a:lvl9pPr marL="2740025" algn="l" defTabSz="684530" rtl="0" eaLnBrk="1" latinLnBrk="0" hangingPunct="1">
                    <a:defRPr sz="1400" kern="1200">
                      <a:solidFill>
                        <a:schemeClr val="lt1"/>
                      </a:solidFill>
                      <a:latin typeface="+mn-lt"/>
                      <a:ea typeface="+mn-ea"/>
                      <a:cs typeface="+mn-cs"/>
                    </a:defRPr>
                  </a:lvl9pPr>
                </a:lstStyle>
                <a:p>
                  <a:pPr algn="ctr"/>
                  <a:endParaRPr lang="zh-CN" altLang="en-US" sz="1600">
                    <a:solidFill>
                      <a:srgbClr val="424242"/>
                    </a:solidFill>
                  </a:endParaRPr>
                </a:p>
              </p:txBody>
            </p:sp>
            <p:sp>
              <p:nvSpPr>
                <p:cNvPr id="13" name="矩形 12"/>
                <p:cNvSpPr/>
                <p:nvPr/>
              </p:nvSpPr>
              <p:spPr>
                <a:xfrm rot="5400000">
                  <a:off x="3573856" y="2037876"/>
                  <a:ext cx="2170282" cy="85704"/>
                </a:xfrm>
                <a:prstGeom prst="rect">
                  <a:avLst/>
                </a:prstGeom>
                <a:solidFill>
                  <a:srgbClr val="4242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684530" rtl="0" eaLnBrk="1" latinLnBrk="0" hangingPunct="1">
                    <a:defRPr sz="1400" kern="1200">
                      <a:solidFill>
                        <a:schemeClr val="lt1"/>
                      </a:solidFill>
                      <a:latin typeface="+mn-lt"/>
                      <a:ea typeface="+mn-ea"/>
                      <a:cs typeface="+mn-cs"/>
                    </a:defRPr>
                  </a:lvl1pPr>
                  <a:lvl2pPr marL="342265" algn="l" defTabSz="684530" rtl="0" eaLnBrk="1" latinLnBrk="0" hangingPunct="1">
                    <a:defRPr sz="1400" kern="1200">
                      <a:solidFill>
                        <a:schemeClr val="lt1"/>
                      </a:solidFill>
                      <a:latin typeface="+mn-lt"/>
                      <a:ea typeface="+mn-ea"/>
                      <a:cs typeface="+mn-cs"/>
                    </a:defRPr>
                  </a:lvl2pPr>
                  <a:lvl3pPr marL="685165" algn="l" defTabSz="684530" rtl="0" eaLnBrk="1" latinLnBrk="0" hangingPunct="1">
                    <a:defRPr sz="1400" kern="1200">
                      <a:solidFill>
                        <a:schemeClr val="lt1"/>
                      </a:solidFill>
                      <a:latin typeface="+mn-lt"/>
                      <a:ea typeface="+mn-ea"/>
                      <a:cs typeface="+mn-cs"/>
                    </a:defRPr>
                  </a:lvl3pPr>
                  <a:lvl4pPr marL="1027430" algn="l" defTabSz="684530" rtl="0" eaLnBrk="1" latinLnBrk="0" hangingPunct="1">
                    <a:defRPr sz="1400" kern="1200">
                      <a:solidFill>
                        <a:schemeClr val="lt1"/>
                      </a:solidFill>
                      <a:latin typeface="+mn-lt"/>
                      <a:ea typeface="+mn-ea"/>
                      <a:cs typeface="+mn-cs"/>
                    </a:defRPr>
                  </a:lvl4pPr>
                  <a:lvl5pPr marL="1370330" algn="l" defTabSz="684530" rtl="0" eaLnBrk="1" latinLnBrk="0" hangingPunct="1">
                    <a:defRPr sz="1400" kern="1200">
                      <a:solidFill>
                        <a:schemeClr val="lt1"/>
                      </a:solidFill>
                      <a:latin typeface="+mn-lt"/>
                      <a:ea typeface="+mn-ea"/>
                      <a:cs typeface="+mn-cs"/>
                    </a:defRPr>
                  </a:lvl5pPr>
                  <a:lvl6pPr marL="1712595" algn="l" defTabSz="684530" rtl="0" eaLnBrk="1" latinLnBrk="0" hangingPunct="1">
                    <a:defRPr sz="1400" kern="1200">
                      <a:solidFill>
                        <a:schemeClr val="lt1"/>
                      </a:solidFill>
                      <a:latin typeface="+mn-lt"/>
                      <a:ea typeface="+mn-ea"/>
                      <a:cs typeface="+mn-cs"/>
                    </a:defRPr>
                  </a:lvl6pPr>
                  <a:lvl7pPr marL="2054860" algn="l" defTabSz="684530" rtl="0" eaLnBrk="1" latinLnBrk="0" hangingPunct="1">
                    <a:defRPr sz="1400" kern="1200">
                      <a:solidFill>
                        <a:schemeClr val="lt1"/>
                      </a:solidFill>
                      <a:latin typeface="+mn-lt"/>
                      <a:ea typeface="+mn-ea"/>
                      <a:cs typeface="+mn-cs"/>
                    </a:defRPr>
                  </a:lvl7pPr>
                  <a:lvl8pPr marL="2397760" algn="l" defTabSz="684530" rtl="0" eaLnBrk="1" latinLnBrk="0" hangingPunct="1">
                    <a:defRPr sz="1400" kern="1200">
                      <a:solidFill>
                        <a:schemeClr val="lt1"/>
                      </a:solidFill>
                      <a:latin typeface="+mn-lt"/>
                      <a:ea typeface="+mn-ea"/>
                      <a:cs typeface="+mn-cs"/>
                    </a:defRPr>
                  </a:lvl8pPr>
                  <a:lvl9pPr marL="2740025" algn="l" defTabSz="684530" rtl="0" eaLnBrk="1" latinLnBrk="0" hangingPunct="1">
                    <a:defRPr sz="1400" kern="1200">
                      <a:solidFill>
                        <a:schemeClr val="lt1"/>
                      </a:solidFill>
                      <a:latin typeface="+mn-lt"/>
                      <a:ea typeface="+mn-ea"/>
                      <a:cs typeface="+mn-cs"/>
                    </a:defRPr>
                  </a:lvl9pPr>
                </a:lstStyle>
                <a:p>
                  <a:pPr algn="ctr"/>
                  <a:endParaRPr lang="zh-CN" altLang="en-US" sz="1600">
                    <a:solidFill>
                      <a:srgbClr val="424242"/>
                    </a:solidFill>
                  </a:endParaRPr>
                </a:p>
              </p:txBody>
            </p:sp>
            <p:sp>
              <p:nvSpPr>
                <p:cNvPr id="14" name="矩形 13"/>
                <p:cNvSpPr/>
                <p:nvPr/>
              </p:nvSpPr>
              <p:spPr>
                <a:xfrm flipV="1">
                  <a:off x="2730658" y="2725917"/>
                  <a:ext cx="45719" cy="369542"/>
                </a:xfrm>
                <a:prstGeom prst="rect">
                  <a:avLst/>
                </a:prstGeom>
                <a:solidFill>
                  <a:srgbClr val="4242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684530" rtl="0" eaLnBrk="1" latinLnBrk="0" hangingPunct="1">
                    <a:defRPr sz="1400" kern="1200">
                      <a:solidFill>
                        <a:schemeClr val="lt1"/>
                      </a:solidFill>
                      <a:latin typeface="+mn-lt"/>
                      <a:ea typeface="+mn-ea"/>
                      <a:cs typeface="+mn-cs"/>
                    </a:defRPr>
                  </a:lvl1pPr>
                  <a:lvl2pPr marL="342265" algn="l" defTabSz="684530" rtl="0" eaLnBrk="1" latinLnBrk="0" hangingPunct="1">
                    <a:defRPr sz="1400" kern="1200">
                      <a:solidFill>
                        <a:schemeClr val="lt1"/>
                      </a:solidFill>
                      <a:latin typeface="+mn-lt"/>
                      <a:ea typeface="+mn-ea"/>
                      <a:cs typeface="+mn-cs"/>
                    </a:defRPr>
                  </a:lvl2pPr>
                  <a:lvl3pPr marL="685165" algn="l" defTabSz="684530" rtl="0" eaLnBrk="1" latinLnBrk="0" hangingPunct="1">
                    <a:defRPr sz="1400" kern="1200">
                      <a:solidFill>
                        <a:schemeClr val="lt1"/>
                      </a:solidFill>
                      <a:latin typeface="+mn-lt"/>
                      <a:ea typeface="+mn-ea"/>
                      <a:cs typeface="+mn-cs"/>
                    </a:defRPr>
                  </a:lvl3pPr>
                  <a:lvl4pPr marL="1027430" algn="l" defTabSz="684530" rtl="0" eaLnBrk="1" latinLnBrk="0" hangingPunct="1">
                    <a:defRPr sz="1400" kern="1200">
                      <a:solidFill>
                        <a:schemeClr val="lt1"/>
                      </a:solidFill>
                      <a:latin typeface="+mn-lt"/>
                      <a:ea typeface="+mn-ea"/>
                      <a:cs typeface="+mn-cs"/>
                    </a:defRPr>
                  </a:lvl4pPr>
                  <a:lvl5pPr marL="1370330" algn="l" defTabSz="684530" rtl="0" eaLnBrk="1" latinLnBrk="0" hangingPunct="1">
                    <a:defRPr sz="1400" kern="1200">
                      <a:solidFill>
                        <a:schemeClr val="lt1"/>
                      </a:solidFill>
                      <a:latin typeface="+mn-lt"/>
                      <a:ea typeface="+mn-ea"/>
                      <a:cs typeface="+mn-cs"/>
                    </a:defRPr>
                  </a:lvl5pPr>
                  <a:lvl6pPr marL="1712595" algn="l" defTabSz="684530" rtl="0" eaLnBrk="1" latinLnBrk="0" hangingPunct="1">
                    <a:defRPr sz="1400" kern="1200">
                      <a:solidFill>
                        <a:schemeClr val="lt1"/>
                      </a:solidFill>
                      <a:latin typeface="+mn-lt"/>
                      <a:ea typeface="+mn-ea"/>
                      <a:cs typeface="+mn-cs"/>
                    </a:defRPr>
                  </a:lvl6pPr>
                  <a:lvl7pPr marL="2054860" algn="l" defTabSz="684530" rtl="0" eaLnBrk="1" latinLnBrk="0" hangingPunct="1">
                    <a:defRPr sz="1400" kern="1200">
                      <a:solidFill>
                        <a:schemeClr val="lt1"/>
                      </a:solidFill>
                      <a:latin typeface="+mn-lt"/>
                      <a:ea typeface="+mn-ea"/>
                      <a:cs typeface="+mn-cs"/>
                    </a:defRPr>
                  </a:lvl7pPr>
                  <a:lvl8pPr marL="2397760" algn="l" defTabSz="684530" rtl="0" eaLnBrk="1" latinLnBrk="0" hangingPunct="1">
                    <a:defRPr sz="1400" kern="1200">
                      <a:solidFill>
                        <a:schemeClr val="lt1"/>
                      </a:solidFill>
                      <a:latin typeface="+mn-lt"/>
                      <a:ea typeface="+mn-ea"/>
                      <a:cs typeface="+mn-cs"/>
                    </a:defRPr>
                  </a:lvl8pPr>
                  <a:lvl9pPr marL="2740025" algn="l" defTabSz="684530" rtl="0" eaLnBrk="1" latinLnBrk="0" hangingPunct="1">
                    <a:defRPr sz="1400" kern="1200">
                      <a:solidFill>
                        <a:schemeClr val="lt1"/>
                      </a:solidFill>
                      <a:latin typeface="+mn-lt"/>
                      <a:ea typeface="+mn-ea"/>
                      <a:cs typeface="+mn-cs"/>
                    </a:defRPr>
                  </a:lvl9pPr>
                </a:lstStyle>
                <a:p>
                  <a:pPr algn="ctr"/>
                  <a:endParaRPr lang="zh-CN" altLang="en-US" sz="1600">
                    <a:solidFill>
                      <a:srgbClr val="424242"/>
                    </a:solidFill>
                  </a:endParaRPr>
                </a:p>
              </p:txBody>
            </p:sp>
            <p:sp>
              <p:nvSpPr>
                <p:cNvPr id="15" name="矩形 14"/>
                <p:cNvSpPr/>
                <p:nvPr/>
              </p:nvSpPr>
              <p:spPr>
                <a:xfrm flipV="1">
                  <a:off x="2730658" y="3095461"/>
                  <a:ext cx="1971191" cy="70407"/>
                </a:xfrm>
                <a:prstGeom prst="rect">
                  <a:avLst/>
                </a:prstGeom>
                <a:solidFill>
                  <a:srgbClr val="4242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684530" rtl="0" eaLnBrk="1" latinLnBrk="0" hangingPunct="1">
                    <a:defRPr sz="1400" kern="1200">
                      <a:solidFill>
                        <a:schemeClr val="lt1"/>
                      </a:solidFill>
                      <a:latin typeface="+mn-lt"/>
                      <a:ea typeface="+mn-ea"/>
                      <a:cs typeface="+mn-cs"/>
                    </a:defRPr>
                  </a:lvl1pPr>
                  <a:lvl2pPr marL="342265" algn="l" defTabSz="684530" rtl="0" eaLnBrk="1" latinLnBrk="0" hangingPunct="1">
                    <a:defRPr sz="1400" kern="1200">
                      <a:solidFill>
                        <a:schemeClr val="lt1"/>
                      </a:solidFill>
                      <a:latin typeface="+mn-lt"/>
                      <a:ea typeface="+mn-ea"/>
                      <a:cs typeface="+mn-cs"/>
                    </a:defRPr>
                  </a:lvl2pPr>
                  <a:lvl3pPr marL="685165" algn="l" defTabSz="684530" rtl="0" eaLnBrk="1" latinLnBrk="0" hangingPunct="1">
                    <a:defRPr sz="1400" kern="1200">
                      <a:solidFill>
                        <a:schemeClr val="lt1"/>
                      </a:solidFill>
                      <a:latin typeface="+mn-lt"/>
                      <a:ea typeface="+mn-ea"/>
                      <a:cs typeface="+mn-cs"/>
                    </a:defRPr>
                  </a:lvl3pPr>
                  <a:lvl4pPr marL="1027430" algn="l" defTabSz="684530" rtl="0" eaLnBrk="1" latinLnBrk="0" hangingPunct="1">
                    <a:defRPr sz="1400" kern="1200">
                      <a:solidFill>
                        <a:schemeClr val="lt1"/>
                      </a:solidFill>
                      <a:latin typeface="+mn-lt"/>
                      <a:ea typeface="+mn-ea"/>
                      <a:cs typeface="+mn-cs"/>
                    </a:defRPr>
                  </a:lvl4pPr>
                  <a:lvl5pPr marL="1370330" algn="l" defTabSz="684530" rtl="0" eaLnBrk="1" latinLnBrk="0" hangingPunct="1">
                    <a:defRPr sz="1400" kern="1200">
                      <a:solidFill>
                        <a:schemeClr val="lt1"/>
                      </a:solidFill>
                      <a:latin typeface="+mn-lt"/>
                      <a:ea typeface="+mn-ea"/>
                      <a:cs typeface="+mn-cs"/>
                    </a:defRPr>
                  </a:lvl5pPr>
                  <a:lvl6pPr marL="1712595" algn="l" defTabSz="684530" rtl="0" eaLnBrk="1" latinLnBrk="0" hangingPunct="1">
                    <a:defRPr sz="1400" kern="1200">
                      <a:solidFill>
                        <a:schemeClr val="lt1"/>
                      </a:solidFill>
                      <a:latin typeface="+mn-lt"/>
                      <a:ea typeface="+mn-ea"/>
                      <a:cs typeface="+mn-cs"/>
                    </a:defRPr>
                  </a:lvl6pPr>
                  <a:lvl7pPr marL="2054860" algn="l" defTabSz="684530" rtl="0" eaLnBrk="1" latinLnBrk="0" hangingPunct="1">
                    <a:defRPr sz="1400" kern="1200">
                      <a:solidFill>
                        <a:schemeClr val="lt1"/>
                      </a:solidFill>
                      <a:latin typeface="+mn-lt"/>
                      <a:ea typeface="+mn-ea"/>
                      <a:cs typeface="+mn-cs"/>
                    </a:defRPr>
                  </a:lvl7pPr>
                  <a:lvl8pPr marL="2397760" algn="l" defTabSz="684530" rtl="0" eaLnBrk="1" latinLnBrk="0" hangingPunct="1">
                    <a:defRPr sz="1400" kern="1200">
                      <a:solidFill>
                        <a:schemeClr val="lt1"/>
                      </a:solidFill>
                      <a:latin typeface="+mn-lt"/>
                      <a:ea typeface="+mn-ea"/>
                      <a:cs typeface="+mn-cs"/>
                    </a:defRPr>
                  </a:lvl8pPr>
                  <a:lvl9pPr marL="2740025" algn="l" defTabSz="684530" rtl="0" eaLnBrk="1" latinLnBrk="0" hangingPunct="1">
                    <a:defRPr sz="1400" kern="1200">
                      <a:solidFill>
                        <a:schemeClr val="lt1"/>
                      </a:solidFill>
                      <a:latin typeface="+mn-lt"/>
                      <a:ea typeface="+mn-ea"/>
                      <a:cs typeface="+mn-cs"/>
                    </a:defRPr>
                  </a:lvl9pPr>
                </a:lstStyle>
                <a:p>
                  <a:pPr algn="ctr"/>
                  <a:endParaRPr lang="zh-CN" altLang="en-US" sz="1600">
                    <a:solidFill>
                      <a:srgbClr val="424242"/>
                    </a:solidFill>
                  </a:endParaRPr>
                </a:p>
              </p:txBody>
            </p:sp>
          </p:grpSp>
          <p:sp>
            <p:nvSpPr>
              <p:cNvPr id="10" name="TextBox 23"/>
              <p:cNvSpPr txBox="1"/>
              <p:nvPr/>
            </p:nvSpPr>
            <p:spPr>
              <a:xfrm>
                <a:off x="4306800" y="1760069"/>
                <a:ext cx="2371275" cy="1354217"/>
              </a:xfrm>
              <a:prstGeom prst="rect">
                <a:avLst/>
              </a:prstGeom>
              <a:noFill/>
              <a:ln>
                <a:noFill/>
              </a:ln>
            </p:spPr>
            <p:txBody>
              <a:bodyPr vert="horz" wrap="none" lIns="0" tIns="0" rIns="0" bIns="0" numCol="1" anchor="t" anchorCtr="0" compatLnSpc="1">
                <a:spAutoFit/>
              </a:bodyPr>
              <a:lstStyle>
                <a:defPPr>
                  <a:defRPr lang="zh-CN"/>
                </a:defPPr>
                <a:lvl1pPr marL="0" algn="l" defTabSz="684530" rtl="0" eaLnBrk="1" latinLnBrk="0" hangingPunct="1">
                  <a:defRPr sz="1400" kern="1200">
                    <a:solidFill>
                      <a:schemeClr val="tx1"/>
                    </a:solidFill>
                    <a:latin typeface="+mn-lt"/>
                    <a:ea typeface="+mn-ea"/>
                    <a:cs typeface="+mn-cs"/>
                  </a:defRPr>
                </a:lvl1pPr>
                <a:lvl2pPr marL="342265" algn="l" defTabSz="684530" rtl="0" eaLnBrk="1" latinLnBrk="0" hangingPunct="1">
                  <a:defRPr sz="1400" kern="1200">
                    <a:solidFill>
                      <a:schemeClr val="tx1"/>
                    </a:solidFill>
                    <a:latin typeface="+mn-lt"/>
                    <a:ea typeface="+mn-ea"/>
                    <a:cs typeface="+mn-cs"/>
                  </a:defRPr>
                </a:lvl2pPr>
                <a:lvl3pPr marL="685165" algn="l" defTabSz="684530" rtl="0" eaLnBrk="1" latinLnBrk="0" hangingPunct="1">
                  <a:defRPr sz="1400" kern="1200">
                    <a:solidFill>
                      <a:schemeClr val="tx1"/>
                    </a:solidFill>
                    <a:latin typeface="+mn-lt"/>
                    <a:ea typeface="+mn-ea"/>
                    <a:cs typeface="+mn-cs"/>
                  </a:defRPr>
                </a:lvl3pPr>
                <a:lvl4pPr marL="1027430" algn="l" defTabSz="684530" rtl="0" eaLnBrk="1" latinLnBrk="0" hangingPunct="1">
                  <a:defRPr sz="1400" kern="1200">
                    <a:solidFill>
                      <a:schemeClr val="tx1"/>
                    </a:solidFill>
                    <a:latin typeface="+mn-lt"/>
                    <a:ea typeface="+mn-ea"/>
                    <a:cs typeface="+mn-cs"/>
                  </a:defRPr>
                </a:lvl4pPr>
                <a:lvl5pPr marL="1370330" algn="l" defTabSz="684530" rtl="0" eaLnBrk="1" latinLnBrk="0" hangingPunct="1">
                  <a:defRPr sz="1400" kern="1200">
                    <a:solidFill>
                      <a:schemeClr val="tx1"/>
                    </a:solidFill>
                    <a:latin typeface="+mn-lt"/>
                    <a:ea typeface="+mn-ea"/>
                    <a:cs typeface="+mn-cs"/>
                  </a:defRPr>
                </a:lvl5pPr>
                <a:lvl6pPr marL="1712595" algn="l" defTabSz="684530" rtl="0" eaLnBrk="1" latinLnBrk="0" hangingPunct="1">
                  <a:defRPr sz="1400" kern="1200">
                    <a:solidFill>
                      <a:schemeClr val="tx1"/>
                    </a:solidFill>
                    <a:latin typeface="+mn-lt"/>
                    <a:ea typeface="+mn-ea"/>
                    <a:cs typeface="+mn-cs"/>
                  </a:defRPr>
                </a:lvl6pPr>
                <a:lvl7pPr marL="2054860" algn="l" defTabSz="684530" rtl="0" eaLnBrk="1" latinLnBrk="0" hangingPunct="1">
                  <a:defRPr sz="1400" kern="1200">
                    <a:solidFill>
                      <a:schemeClr val="tx1"/>
                    </a:solidFill>
                    <a:latin typeface="+mn-lt"/>
                    <a:ea typeface="+mn-ea"/>
                    <a:cs typeface="+mn-cs"/>
                  </a:defRPr>
                </a:lvl7pPr>
                <a:lvl8pPr marL="2397760" algn="l" defTabSz="684530" rtl="0" eaLnBrk="1" latinLnBrk="0" hangingPunct="1">
                  <a:defRPr sz="1400" kern="1200">
                    <a:solidFill>
                      <a:schemeClr val="tx1"/>
                    </a:solidFill>
                    <a:latin typeface="+mn-lt"/>
                    <a:ea typeface="+mn-ea"/>
                    <a:cs typeface="+mn-cs"/>
                  </a:defRPr>
                </a:lvl8pPr>
                <a:lvl9pPr marL="2740025" algn="l" defTabSz="684530" rtl="0" eaLnBrk="1" latinLnBrk="0" hangingPunct="1">
                  <a:defRPr sz="1400" kern="1200">
                    <a:solidFill>
                      <a:schemeClr val="tx1"/>
                    </a:solidFill>
                    <a:latin typeface="+mn-lt"/>
                    <a:ea typeface="+mn-ea"/>
                    <a:cs typeface="+mn-cs"/>
                  </a:defRPr>
                </a:lvl9pPr>
              </a:lstStyle>
              <a:p>
                <a:r>
                  <a:rPr lang="en-US" altLang="zh-CN" sz="8800" dirty="0">
                    <a:solidFill>
                      <a:srgbClr val="424242"/>
                    </a:solidFill>
                    <a:latin typeface="微软雅黑" panose="020B0503020204020204" pitchFamily="34" charset="-122"/>
                    <a:ea typeface="微软雅黑" panose="020B0503020204020204" pitchFamily="34" charset="-122"/>
                    <a:cs typeface="STHeiti Light" charset="-122"/>
                  </a:rPr>
                  <a:t>2017</a:t>
                </a:r>
                <a:endParaRPr lang="zh-CN" altLang="en-US" sz="8800" dirty="0">
                  <a:solidFill>
                    <a:srgbClr val="424242"/>
                  </a:solidFill>
                  <a:latin typeface="微软雅黑" panose="020B0503020204020204" pitchFamily="34" charset="-122"/>
                  <a:ea typeface="微软雅黑" panose="020B0503020204020204" pitchFamily="34" charset="-122"/>
                  <a:cs typeface="STHeiti Light" charset="-122"/>
                </a:endParaRPr>
              </a:p>
            </p:txBody>
          </p:sp>
        </p:grpSp>
        <p:sp>
          <p:nvSpPr>
            <p:cNvPr id="7" name="文本框 6"/>
            <p:cNvSpPr txBox="1"/>
            <p:nvPr/>
          </p:nvSpPr>
          <p:spPr>
            <a:xfrm>
              <a:off x="2781300" y="3525137"/>
              <a:ext cx="6362700" cy="1568450"/>
            </a:xfrm>
            <a:prstGeom prst="rect">
              <a:avLst/>
            </a:prstGeom>
            <a:noFill/>
          </p:spPr>
          <p:txBody>
            <a:bodyPr wrap="square" rtlCol="0">
              <a:spAutoFit/>
            </a:bodyPr>
            <a:lstStyle/>
            <a:p>
              <a:pPr algn="ctr"/>
              <a:r>
                <a:rPr lang="en-US" altLang="zh-CN" sz="4800" dirty="0" smtClean="0">
                  <a:solidFill>
                    <a:srgbClr val="424242"/>
                  </a:solidFill>
                  <a:latin typeface="SentyBrush" panose="03000600000000000000" charset="0"/>
                  <a:ea typeface="华康俪金黑W8(P)" panose="020B0800000000000000" pitchFamily="34" charset="-122"/>
                </a:rPr>
                <a:t>Walmart's attempt to Gemany</a:t>
              </a:r>
              <a:endParaRPr lang="en-US" altLang="zh-CN" sz="4800" dirty="0">
                <a:solidFill>
                  <a:srgbClr val="424242"/>
                </a:solidFill>
                <a:latin typeface="SentyBrush" panose="03000600000000000000" charset="0"/>
                <a:ea typeface="华康俪金黑W8(P)" panose="020B0800000000000000" pitchFamily="34" charset="-122"/>
              </a:endParaRPr>
            </a:p>
          </p:txBody>
        </p:sp>
        <p:sp>
          <p:nvSpPr>
            <p:cNvPr id="8" name="原创设计师QQ598969553      _6"/>
            <p:cNvSpPr>
              <a:spLocks noChangeArrowheads="1"/>
            </p:cNvSpPr>
            <p:nvPr/>
          </p:nvSpPr>
          <p:spPr bwMode="auto">
            <a:xfrm>
              <a:off x="2870210" y="4294578"/>
              <a:ext cx="6143420" cy="201930"/>
            </a:xfrm>
            <a:prstGeom prst="rect">
              <a:avLst/>
            </a:prstGeom>
            <a:noFill/>
            <a:ln w="9525">
              <a:noFill/>
              <a:miter lim="800000"/>
            </a:ln>
            <a:extLst>
              <a:ext uri="{909E8E84-426E-40DD-AFC4-6F175D3DCCD1}">
                <a14:hiddenFill xmlns:a14="http://schemas.microsoft.com/office/drawing/2010/main">
                  <a:solidFill>
                    <a:srgbClr val="FFFFFF"/>
                  </a:solidFill>
                </a14:hiddenFill>
              </a:ext>
            </a:extLst>
          </p:spPr>
          <p:txBody>
            <a:bodyPr wrap="square" lIns="0" tIns="0" rIns="0" bIns="0">
              <a:spAutoFit/>
            </a:bodyPr>
            <a:lstStyle/>
            <a:p>
              <a:pPr algn="ctr" fontAlgn="auto">
                <a:lnSpc>
                  <a:spcPct val="125000"/>
                </a:lnSpc>
              </a:pPr>
              <a:endParaRPr lang="zh-CN" altLang="en-US" sz="1050" dirty="0">
                <a:solidFill>
                  <a:srgbClr val="424242"/>
                </a:solidFill>
                <a:latin typeface="微软雅黑" panose="020B0503020204020204" pitchFamily="34" charset="-122"/>
                <a:ea typeface="微软雅黑" panose="020B0503020204020204" pitchFamily="34" charset="-122"/>
                <a:sym typeface="+mn-ea"/>
              </a:endParaRPr>
            </a:p>
          </p:txBody>
        </p:sp>
      </p:gr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DFDFD"/>
        </a:solidFill>
        <a:effectLst/>
      </p:bgPr>
    </p:bg>
    <p:spTree>
      <p:nvGrpSpPr>
        <p:cNvPr id="1" name=""/>
        <p:cNvGrpSpPr/>
        <p:nvPr/>
      </p:nvGrpSpPr>
      <p:grpSpPr>
        <a:xfrm>
          <a:off x="0" y="0"/>
          <a:ext cx="0" cy="0"/>
          <a:chOff x="0" y="0"/>
          <a:chExt cx="0" cy="0"/>
        </a:xfrm>
      </p:grpSpPr>
      <p:grpSp>
        <p:nvGrpSpPr>
          <p:cNvPr id="2" name="组合 1"/>
          <p:cNvGrpSpPr/>
          <p:nvPr/>
        </p:nvGrpSpPr>
        <p:grpSpPr>
          <a:xfrm>
            <a:off x="171450" y="381000"/>
            <a:ext cx="4783903" cy="645160"/>
            <a:chOff x="171450" y="381000"/>
            <a:chExt cx="4783903" cy="645160"/>
          </a:xfrm>
        </p:grpSpPr>
        <p:sp>
          <p:nvSpPr>
            <p:cNvPr id="12" name="平行四边形 11"/>
            <p:cNvSpPr/>
            <p:nvPr/>
          </p:nvSpPr>
          <p:spPr>
            <a:xfrm>
              <a:off x="1562100" y="476250"/>
              <a:ext cx="495300" cy="247650"/>
            </a:xfrm>
            <a:prstGeom prst="parallelogram">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平行四边形 12"/>
            <p:cNvSpPr/>
            <p:nvPr/>
          </p:nvSpPr>
          <p:spPr>
            <a:xfrm>
              <a:off x="171450" y="381000"/>
              <a:ext cx="1695450" cy="400050"/>
            </a:xfrm>
            <a:prstGeom prst="parallelogram">
              <a:avLst/>
            </a:prstGeom>
            <a:solidFill>
              <a:srgbClr val="4242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5"/>
            <p:cNvSpPr txBox="1"/>
            <p:nvPr/>
          </p:nvSpPr>
          <p:spPr>
            <a:xfrm>
              <a:off x="2057401" y="381000"/>
              <a:ext cx="2897952" cy="645160"/>
            </a:xfrm>
            <a:prstGeom prst="rect">
              <a:avLst/>
            </a:prstGeom>
            <a:noFill/>
          </p:spPr>
          <p:txBody>
            <a:bodyPr wrap="square" rtlCol="0">
              <a:spAutoFit/>
            </a:bodyPr>
            <a:lstStyle/>
            <a:p>
              <a:pPr algn="dist"/>
              <a:r>
                <a:rPr lang="zh-CN" altLang="en-US" b="1" dirty="0">
                  <a:solidFill>
                    <a:srgbClr val="424242"/>
                  </a:solidFill>
                  <a:latin typeface="SentyBrush" panose="03000600000000000000" charset="0"/>
                  <a:ea typeface="SimSun-ExtB" panose="02010609060101010101" charset="-122"/>
                  <a:sym typeface="+mn-ea"/>
                </a:rPr>
                <a:t>Wal-Mart's background</a:t>
              </a:r>
              <a:endParaRPr lang="zh-CN" altLang="en-US" b="1" dirty="0">
                <a:solidFill>
                  <a:srgbClr val="424242"/>
                </a:solidFill>
                <a:latin typeface="SentyBrush" panose="03000600000000000000" charset="0"/>
                <a:ea typeface="SimSun-ExtB" panose="02010609060101010101" charset="-122"/>
                <a:sym typeface="+mn-ea"/>
              </a:endParaRPr>
            </a:p>
          </p:txBody>
        </p:sp>
      </p:grpSp>
      <p:sp>
        <p:nvSpPr>
          <p:cNvPr id="18" name="文本框 17"/>
          <p:cNvSpPr txBox="1"/>
          <p:nvPr/>
        </p:nvSpPr>
        <p:spPr>
          <a:xfrm>
            <a:off x="314325" y="342900"/>
            <a:ext cx="1409700" cy="523220"/>
          </a:xfrm>
          <a:prstGeom prst="rect">
            <a:avLst/>
          </a:prstGeom>
          <a:noFill/>
        </p:spPr>
        <p:txBody>
          <a:bodyPr wrap="square" rtlCol="0">
            <a:spAutoFit/>
          </a:bodyPr>
          <a:lstStyle/>
          <a:p>
            <a:r>
              <a:rPr lang="en-US" altLang="zh-CN" sz="2400" dirty="0" smtClean="0">
                <a:solidFill>
                  <a:schemeClr val="bg1"/>
                </a:solidFill>
              </a:rPr>
              <a:t>PART  </a:t>
            </a:r>
            <a:r>
              <a:rPr lang="en-US" altLang="zh-CN" sz="2800" dirty="0" smtClean="0">
                <a:solidFill>
                  <a:schemeClr val="bg1"/>
                </a:solidFill>
              </a:rPr>
              <a:t>01</a:t>
            </a:r>
            <a:endParaRPr lang="zh-CN" altLang="en-US" sz="2400" dirty="0">
              <a:solidFill>
                <a:schemeClr val="bg1"/>
              </a:solidFill>
            </a:endParaRPr>
          </a:p>
        </p:txBody>
      </p:sp>
      <p:grpSp>
        <p:nvGrpSpPr>
          <p:cNvPr id="110" name="组合 109"/>
          <p:cNvGrpSpPr/>
          <p:nvPr/>
        </p:nvGrpSpPr>
        <p:grpSpPr>
          <a:xfrm>
            <a:off x="1021080" y="2373630"/>
            <a:ext cx="10004425" cy="3258820"/>
            <a:chOff x="1182952" y="2942503"/>
            <a:chExt cx="9599930" cy="2719152"/>
          </a:xfrm>
        </p:grpSpPr>
        <p:grpSp>
          <p:nvGrpSpPr>
            <p:cNvPr id="111" name="组合 110"/>
            <p:cNvGrpSpPr/>
            <p:nvPr/>
          </p:nvGrpSpPr>
          <p:grpSpPr>
            <a:xfrm>
              <a:off x="5587072" y="2973098"/>
              <a:ext cx="1237634" cy="2413594"/>
              <a:chOff x="5994599" y="3577719"/>
              <a:chExt cx="879236" cy="1714664"/>
            </a:xfrm>
          </p:grpSpPr>
          <p:sp>
            <p:nvSpPr>
              <p:cNvPr id="143" name="Shape 4550"/>
              <p:cNvSpPr/>
              <p:nvPr/>
            </p:nvSpPr>
            <p:spPr>
              <a:xfrm>
                <a:off x="6737781" y="5149663"/>
                <a:ext cx="136054" cy="142720"/>
              </a:xfrm>
              <a:custGeom>
                <a:avLst/>
                <a:gdLst/>
                <a:ahLst/>
                <a:cxnLst>
                  <a:cxn ang="0">
                    <a:pos x="wd2" y="hd2"/>
                  </a:cxn>
                  <a:cxn ang="5400000">
                    <a:pos x="wd2" y="hd2"/>
                  </a:cxn>
                  <a:cxn ang="10800000">
                    <a:pos x="wd2" y="hd2"/>
                  </a:cxn>
                  <a:cxn ang="16200000">
                    <a:pos x="wd2" y="hd2"/>
                  </a:cxn>
                </a:cxnLst>
                <a:rect l="0" t="0" r="r" b="b"/>
                <a:pathLst>
                  <a:path w="21005" h="21302" extrusionOk="0">
                    <a:moveTo>
                      <a:pt x="7820" y="21302"/>
                    </a:moveTo>
                    <a:cubicBezTo>
                      <a:pt x="7134" y="21302"/>
                      <a:pt x="6486" y="20992"/>
                      <a:pt x="6071" y="20461"/>
                    </a:cubicBezTo>
                    <a:lnTo>
                      <a:pt x="446" y="13281"/>
                    </a:lnTo>
                    <a:cubicBezTo>
                      <a:pt x="-286" y="12346"/>
                      <a:pt x="-96" y="11016"/>
                      <a:pt x="870" y="10309"/>
                    </a:cubicBezTo>
                    <a:cubicBezTo>
                      <a:pt x="1839" y="9601"/>
                      <a:pt x="3213" y="9787"/>
                      <a:pt x="3944" y="10719"/>
                    </a:cubicBezTo>
                    <a:lnTo>
                      <a:pt x="7644" y="15443"/>
                    </a:lnTo>
                    <a:lnTo>
                      <a:pt x="16947" y="999"/>
                    </a:lnTo>
                    <a:cubicBezTo>
                      <a:pt x="17588" y="6"/>
                      <a:pt x="18941" y="-298"/>
                      <a:pt x="19970" y="321"/>
                    </a:cubicBezTo>
                    <a:cubicBezTo>
                      <a:pt x="20999" y="939"/>
                      <a:pt x="21314" y="2249"/>
                      <a:pt x="20673" y="3242"/>
                    </a:cubicBezTo>
                    <a:lnTo>
                      <a:pt x="9683" y="20302"/>
                    </a:lnTo>
                    <a:cubicBezTo>
                      <a:pt x="9300" y="20895"/>
                      <a:pt x="8641" y="21269"/>
                      <a:pt x="7920" y="21300"/>
                    </a:cubicBezTo>
                    <a:cubicBezTo>
                      <a:pt x="7886" y="21302"/>
                      <a:pt x="7852" y="21302"/>
                      <a:pt x="7820" y="21302"/>
                    </a:cubicBezTo>
                    <a:close/>
                  </a:path>
                </a:pathLst>
              </a:custGeom>
              <a:solidFill>
                <a:schemeClr val="bg1"/>
              </a:solidFill>
              <a:ln w="12700" cap="flat">
                <a:noFill/>
                <a:miter lim="400000"/>
              </a:ln>
              <a:effectLst/>
            </p:spPr>
            <p:txBody>
              <a:bodyPr wrap="square" lIns="38100" tIns="38100" rIns="38100" bIns="38100" numCol="1" anchor="ctr">
                <a:noAutofit/>
              </a:bodyPr>
              <a:lstStyle/>
              <a:p>
                <a:pPr lvl="0">
                  <a:defRPr sz="3200">
                    <a:solidFill>
                      <a:srgbClr val="FFFFFF"/>
                    </a:solidFill>
                    <a:latin typeface="Helvetica Light"/>
                    <a:ea typeface="Helvetica Light"/>
                    <a:cs typeface="Helvetica Light"/>
                    <a:sym typeface="Helvetica Light"/>
                  </a:defRPr>
                </a:pPr>
              </a:p>
            </p:txBody>
          </p:sp>
          <p:sp>
            <p:nvSpPr>
              <p:cNvPr id="139" name="Shape 4550"/>
              <p:cNvSpPr/>
              <p:nvPr/>
            </p:nvSpPr>
            <p:spPr>
              <a:xfrm>
                <a:off x="6737781" y="4161812"/>
                <a:ext cx="136054" cy="142720"/>
              </a:xfrm>
              <a:custGeom>
                <a:avLst/>
                <a:gdLst/>
                <a:ahLst/>
                <a:cxnLst>
                  <a:cxn ang="0">
                    <a:pos x="wd2" y="hd2"/>
                  </a:cxn>
                  <a:cxn ang="5400000">
                    <a:pos x="wd2" y="hd2"/>
                  </a:cxn>
                  <a:cxn ang="10800000">
                    <a:pos x="wd2" y="hd2"/>
                  </a:cxn>
                  <a:cxn ang="16200000">
                    <a:pos x="wd2" y="hd2"/>
                  </a:cxn>
                </a:cxnLst>
                <a:rect l="0" t="0" r="r" b="b"/>
                <a:pathLst>
                  <a:path w="21005" h="21302" extrusionOk="0">
                    <a:moveTo>
                      <a:pt x="7820" y="21302"/>
                    </a:moveTo>
                    <a:cubicBezTo>
                      <a:pt x="7134" y="21302"/>
                      <a:pt x="6486" y="20992"/>
                      <a:pt x="6071" y="20461"/>
                    </a:cubicBezTo>
                    <a:lnTo>
                      <a:pt x="446" y="13281"/>
                    </a:lnTo>
                    <a:cubicBezTo>
                      <a:pt x="-286" y="12346"/>
                      <a:pt x="-96" y="11016"/>
                      <a:pt x="870" y="10309"/>
                    </a:cubicBezTo>
                    <a:cubicBezTo>
                      <a:pt x="1839" y="9601"/>
                      <a:pt x="3213" y="9787"/>
                      <a:pt x="3944" y="10719"/>
                    </a:cubicBezTo>
                    <a:lnTo>
                      <a:pt x="7644" y="15443"/>
                    </a:lnTo>
                    <a:lnTo>
                      <a:pt x="16947" y="999"/>
                    </a:lnTo>
                    <a:cubicBezTo>
                      <a:pt x="17588" y="6"/>
                      <a:pt x="18941" y="-298"/>
                      <a:pt x="19970" y="321"/>
                    </a:cubicBezTo>
                    <a:cubicBezTo>
                      <a:pt x="20999" y="939"/>
                      <a:pt x="21314" y="2249"/>
                      <a:pt x="20673" y="3242"/>
                    </a:cubicBezTo>
                    <a:lnTo>
                      <a:pt x="9683" y="20302"/>
                    </a:lnTo>
                    <a:cubicBezTo>
                      <a:pt x="9300" y="20895"/>
                      <a:pt x="8641" y="21269"/>
                      <a:pt x="7920" y="21300"/>
                    </a:cubicBezTo>
                    <a:cubicBezTo>
                      <a:pt x="7886" y="21302"/>
                      <a:pt x="7852" y="21302"/>
                      <a:pt x="7820" y="21302"/>
                    </a:cubicBezTo>
                    <a:close/>
                  </a:path>
                </a:pathLst>
              </a:custGeom>
              <a:solidFill>
                <a:schemeClr val="bg1"/>
              </a:solidFill>
              <a:ln w="12700" cap="flat">
                <a:noFill/>
                <a:miter lim="400000"/>
              </a:ln>
              <a:effectLst/>
            </p:spPr>
            <p:txBody>
              <a:bodyPr wrap="square" lIns="38100" tIns="38100" rIns="38100" bIns="38100" numCol="1" anchor="ctr">
                <a:noAutofit/>
              </a:bodyPr>
              <a:lstStyle/>
              <a:p>
                <a:pPr lvl="0">
                  <a:defRPr sz="3200">
                    <a:solidFill>
                      <a:srgbClr val="FFFFFF"/>
                    </a:solidFill>
                    <a:latin typeface="Helvetica Light"/>
                    <a:ea typeface="Helvetica Light"/>
                    <a:cs typeface="Helvetica Light"/>
                    <a:sym typeface="Helvetica Light"/>
                  </a:defRPr>
                </a:pPr>
              </a:p>
            </p:txBody>
          </p:sp>
          <p:grpSp>
            <p:nvGrpSpPr>
              <p:cNvPr id="135" name="Group 4551"/>
              <p:cNvGrpSpPr/>
              <p:nvPr/>
            </p:nvGrpSpPr>
            <p:grpSpPr>
              <a:xfrm>
                <a:off x="5994599" y="3577719"/>
                <a:ext cx="291629" cy="291629"/>
                <a:chOff x="-1424503" y="-28007"/>
                <a:chExt cx="624332" cy="624332"/>
              </a:xfrm>
            </p:grpSpPr>
            <p:sp>
              <p:nvSpPr>
                <p:cNvPr id="136" name="Shape 4549"/>
                <p:cNvSpPr/>
                <p:nvPr/>
              </p:nvSpPr>
              <p:spPr>
                <a:xfrm>
                  <a:off x="-1424503" y="-28007"/>
                  <a:ext cx="624332" cy="62433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A89194"/>
                </a:solidFill>
                <a:ln w="12700" cap="flat">
                  <a:noFill/>
                  <a:prstDash val="solid"/>
                  <a:miter lim="400000"/>
                </a:ln>
                <a:effectLst/>
              </p:spPr>
              <p:txBody>
                <a:bodyPr wrap="square" lIns="50800" tIns="50800" rIns="50800" bIns="50800" numCol="1" anchor="ctr">
                  <a:noAutofit/>
                </a:bodyPr>
                <a:lstStyle/>
                <a:p>
                  <a:pPr lvl="0" algn="l">
                    <a:defRPr sz="3100" b="1">
                      <a:latin typeface="Kontrapunkt Bob Bold"/>
                      <a:ea typeface="Kontrapunkt Bob Bold"/>
                      <a:cs typeface="Kontrapunkt Bob Bold"/>
                      <a:sym typeface="Kontrapunkt Bob Bold"/>
                    </a:defRPr>
                  </a:pPr>
                </a:p>
              </p:txBody>
            </p:sp>
            <p:sp>
              <p:nvSpPr>
                <p:cNvPr id="137" name="Shape 4550"/>
                <p:cNvSpPr/>
                <p:nvPr/>
              </p:nvSpPr>
              <p:spPr>
                <a:xfrm>
                  <a:off x="-1257972" y="134286"/>
                  <a:ext cx="291270" cy="305540"/>
                </a:xfrm>
                <a:custGeom>
                  <a:avLst/>
                  <a:gdLst/>
                  <a:ahLst/>
                  <a:cxnLst>
                    <a:cxn ang="0">
                      <a:pos x="wd2" y="hd2"/>
                    </a:cxn>
                    <a:cxn ang="5400000">
                      <a:pos x="wd2" y="hd2"/>
                    </a:cxn>
                    <a:cxn ang="10800000">
                      <a:pos x="wd2" y="hd2"/>
                    </a:cxn>
                    <a:cxn ang="16200000">
                      <a:pos x="wd2" y="hd2"/>
                    </a:cxn>
                  </a:cxnLst>
                  <a:rect l="0" t="0" r="r" b="b"/>
                  <a:pathLst>
                    <a:path w="21005" h="21302" extrusionOk="0">
                      <a:moveTo>
                        <a:pt x="7820" y="21302"/>
                      </a:moveTo>
                      <a:cubicBezTo>
                        <a:pt x="7134" y="21302"/>
                        <a:pt x="6486" y="20992"/>
                        <a:pt x="6071" y="20461"/>
                      </a:cubicBezTo>
                      <a:lnTo>
                        <a:pt x="446" y="13281"/>
                      </a:lnTo>
                      <a:cubicBezTo>
                        <a:pt x="-286" y="12346"/>
                        <a:pt x="-96" y="11016"/>
                        <a:pt x="870" y="10309"/>
                      </a:cubicBezTo>
                      <a:cubicBezTo>
                        <a:pt x="1839" y="9601"/>
                        <a:pt x="3213" y="9787"/>
                        <a:pt x="3944" y="10719"/>
                      </a:cubicBezTo>
                      <a:lnTo>
                        <a:pt x="7644" y="15443"/>
                      </a:lnTo>
                      <a:lnTo>
                        <a:pt x="16947" y="999"/>
                      </a:lnTo>
                      <a:cubicBezTo>
                        <a:pt x="17588" y="6"/>
                        <a:pt x="18941" y="-298"/>
                        <a:pt x="19970" y="321"/>
                      </a:cubicBezTo>
                      <a:cubicBezTo>
                        <a:pt x="20999" y="939"/>
                        <a:pt x="21314" y="2249"/>
                        <a:pt x="20673" y="3242"/>
                      </a:cubicBezTo>
                      <a:lnTo>
                        <a:pt x="9683" y="20302"/>
                      </a:lnTo>
                      <a:cubicBezTo>
                        <a:pt x="9300" y="20895"/>
                        <a:pt x="8641" y="21269"/>
                        <a:pt x="7920" y="21300"/>
                      </a:cubicBezTo>
                      <a:cubicBezTo>
                        <a:pt x="7886" y="21302"/>
                        <a:pt x="7852" y="21302"/>
                        <a:pt x="7820" y="21302"/>
                      </a:cubicBezTo>
                      <a:close/>
                    </a:path>
                  </a:pathLst>
                </a:custGeom>
                <a:solidFill>
                  <a:schemeClr val="bg1"/>
                </a:solidFill>
                <a:ln w="12700" cap="flat">
                  <a:noFill/>
                  <a:miter lim="400000"/>
                </a:ln>
                <a:effectLst/>
              </p:spPr>
              <p:txBody>
                <a:bodyPr wrap="square" lIns="38100" tIns="38100" rIns="38100" bIns="38100" numCol="1" anchor="ctr">
                  <a:noAutofit/>
                </a:bodyPr>
                <a:lstStyle/>
                <a:p>
                  <a:pPr lvl="0">
                    <a:defRPr sz="3200">
                      <a:solidFill>
                        <a:srgbClr val="FFFFFF"/>
                      </a:solidFill>
                      <a:latin typeface="Helvetica Light"/>
                      <a:ea typeface="Helvetica Light"/>
                      <a:cs typeface="Helvetica Light"/>
                      <a:sym typeface="Helvetica Light"/>
                    </a:defRPr>
                  </a:pPr>
                </a:p>
              </p:txBody>
            </p:sp>
          </p:grpSp>
        </p:grpSp>
        <p:grpSp>
          <p:nvGrpSpPr>
            <p:cNvPr id="112" name="Group 78"/>
            <p:cNvGrpSpPr/>
            <p:nvPr/>
          </p:nvGrpSpPr>
          <p:grpSpPr>
            <a:xfrm>
              <a:off x="1182952" y="2942503"/>
              <a:ext cx="4724869" cy="2719152"/>
              <a:chOff x="8440747" y="4796156"/>
              <a:chExt cx="2786063" cy="1603375"/>
            </a:xfrm>
          </p:grpSpPr>
          <p:sp>
            <p:nvSpPr>
              <p:cNvPr id="118" name="Freeform 45"/>
              <p:cNvSpPr/>
              <p:nvPr/>
            </p:nvSpPr>
            <p:spPr bwMode="auto">
              <a:xfrm>
                <a:off x="8440747" y="6337618"/>
                <a:ext cx="1403350" cy="61913"/>
              </a:xfrm>
              <a:custGeom>
                <a:avLst/>
                <a:gdLst>
                  <a:gd name="T0" fmla="*/ 0 w 885"/>
                  <a:gd name="T1" fmla="*/ 16 h 39"/>
                  <a:gd name="T2" fmla="*/ 78 w 885"/>
                  <a:gd name="T3" fmla="*/ 39 h 39"/>
                  <a:gd name="T4" fmla="*/ 885 w 885"/>
                  <a:gd name="T5" fmla="*/ 39 h 39"/>
                  <a:gd name="T6" fmla="*/ 885 w 885"/>
                  <a:gd name="T7" fmla="*/ 0 h 39"/>
                  <a:gd name="T8" fmla="*/ 0 w 885"/>
                  <a:gd name="T9" fmla="*/ 0 h 39"/>
                  <a:gd name="T10" fmla="*/ 0 w 885"/>
                  <a:gd name="T11" fmla="*/ 16 h 39"/>
                </a:gdLst>
                <a:ahLst/>
                <a:cxnLst>
                  <a:cxn ang="0">
                    <a:pos x="T0" y="T1"/>
                  </a:cxn>
                  <a:cxn ang="0">
                    <a:pos x="T2" y="T3"/>
                  </a:cxn>
                  <a:cxn ang="0">
                    <a:pos x="T4" y="T5"/>
                  </a:cxn>
                  <a:cxn ang="0">
                    <a:pos x="T6" y="T7"/>
                  </a:cxn>
                  <a:cxn ang="0">
                    <a:pos x="T8" y="T9"/>
                  </a:cxn>
                  <a:cxn ang="0">
                    <a:pos x="T10" y="T11"/>
                  </a:cxn>
                </a:cxnLst>
                <a:rect l="0" t="0" r="r" b="b"/>
                <a:pathLst>
                  <a:path w="885" h="39">
                    <a:moveTo>
                      <a:pt x="0" y="16"/>
                    </a:moveTo>
                    <a:cubicBezTo>
                      <a:pt x="0" y="23"/>
                      <a:pt x="30" y="39"/>
                      <a:pt x="78" y="39"/>
                    </a:cubicBezTo>
                    <a:cubicBezTo>
                      <a:pt x="126" y="39"/>
                      <a:pt x="885" y="39"/>
                      <a:pt x="885" y="39"/>
                    </a:cubicBezTo>
                    <a:cubicBezTo>
                      <a:pt x="885" y="0"/>
                      <a:pt x="885" y="0"/>
                      <a:pt x="885" y="0"/>
                    </a:cubicBezTo>
                    <a:cubicBezTo>
                      <a:pt x="0" y="0"/>
                      <a:pt x="0" y="0"/>
                      <a:pt x="0" y="0"/>
                    </a:cubicBezTo>
                    <a:lnTo>
                      <a:pt x="0" y="16"/>
                    </a:lnTo>
                    <a:close/>
                  </a:path>
                </a:pathLst>
              </a:custGeom>
              <a:solidFill>
                <a:srgbClr val="B3B4B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19" name="Freeform 46"/>
              <p:cNvSpPr/>
              <p:nvPr/>
            </p:nvSpPr>
            <p:spPr bwMode="auto">
              <a:xfrm>
                <a:off x="9823459" y="6337618"/>
                <a:ext cx="1403350" cy="61913"/>
              </a:xfrm>
              <a:custGeom>
                <a:avLst/>
                <a:gdLst>
                  <a:gd name="T0" fmla="*/ 884 w 884"/>
                  <a:gd name="T1" fmla="*/ 16 h 39"/>
                  <a:gd name="T2" fmla="*/ 806 w 884"/>
                  <a:gd name="T3" fmla="*/ 39 h 39"/>
                  <a:gd name="T4" fmla="*/ 0 w 884"/>
                  <a:gd name="T5" fmla="*/ 39 h 39"/>
                  <a:gd name="T6" fmla="*/ 0 w 884"/>
                  <a:gd name="T7" fmla="*/ 0 h 39"/>
                  <a:gd name="T8" fmla="*/ 884 w 884"/>
                  <a:gd name="T9" fmla="*/ 0 h 39"/>
                  <a:gd name="T10" fmla="*/ 884 w 884"/>
                  <a:gd name="T11" fmla="*/ 16 h 39"/>
                </a:gdLst>
                <a:ahLst/>
                <a:cxnLst>
                  <a:cxn ang="0">
                    <a:pos x="T0" y="T1"/>
                  </a:cxn>
                  <a:cxn ang="0">
                    <a:pos x="T2" y="T3"/>
                  </a:cxn>
                  <a:cxn ang="0">
                    <a:pos x="T4" y="T5"/>
                  </a:cxn>
                  <a:cxn ang="0">
                    <a:pos x="T6" y="T7"/>
                  </a:cxn>
                  <a:cxn ang="0">
                    <a:pos x="T8" y="T9"/>
                  </a:cxn>
                  <a:cxn ang="0">
                    <a:pos x="T10" y="T11"/>
                  </a:cxn>
                </a:cxnLst>
                <a:rect l="0" t="0" r="r" b="b"/>
                <a:pathLst>
                  <a:path w="884" h="39">
                    <a:moveTo>
                      <a:pt x="884" y="16"/>
                    </a:moveTo>
                    <a:cubicBezTo>
                      <a:pt x="884" y="23"/>
                      <a:pt x="854" y="39"/>
                      <a:pt x="806" y="39"/>
                    </a:cubicBezTo>
                    <a:cubicBezTo>
                      <a:pt x="758" y="39"/>
                      <a:pt x="0" y="39"/>
                      <a:pt x="0" y="39"/>
                    </a:cubicBezTo>
                    <a:cubicBezTo>
                      <a:pt x="0" y="0"/>
                      <a:pt x="0" y="0"/>
                      <a:pt x="0" y="0"/>
                    </a:cubicBezTo>
                    <a:cubicBezTo>
                      <a:pt x="884" y="0"/>
                      <a:pt x="884" y="0"/>
                      <a:pt x="884" y="0"/>
                    </a:cubicBezTo>
                    <a:lnTo>
                      <a:pt x="884" y="16"/>
                    </a:lnTo>
                    <a:close/>
                  </a:path>
                </a:pathLst>
              </a:custGeom>
              <a:solidFill>
                <a:srgbClr val="B3B4B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20" name="Freeform 47"/>
              <p:cNvSpPr/>
              <p:nvPr/>
            </p:nvSpPr>
            <p:spPr bwMode="auto">
              <a:xfrm>
                <a:off x="8715384" y="4796156"/>
                <a:ext cx="2257425" cy="1546225"/>
              </a:xfrm>
              <a:custGeom>
                <a:avLst/>
                <a:gdLst>
                  <a:gd name="T0" fmla="*/ 1378 w 1423"/>
                  <a:gd name="T1" fmla="*/ 0 h 974"/>
                  <a:gd name="T2" fmla="*/ 45 w 1423"/>
                  <a:gd name="T3" fmla="*/ 0 h 974"/>
                  <a:gd name="T4" fmla="*/ 0 w 1423"/>
                  <a:gd name="T5" fmla="*/ 45 h 974"/>
                  <a:gd name="T6" fmla="*/ 0 w 1423"/>
                  <a:gd name="T7" fmla="*/ 218 h 974"/>
                  <a:gd name="T8" fmla="*/ 0 w 1423"/>
                  <a:gd name="T9" fmla="*/ 929 h 974"/>
                  <a:gd name="T10" fmla="*/ 45 w 1423"/>
                  <a:gd name="T11" fmla="*/ 974 h 974"/>
                  <a:gd name="T12" fmla="*/ 1378 w 1423"/>
                  <a:gd name="T13" fmla="*/ 974 h 974"/>
                  <a:gd name="T14" fmla="*/ 1423 w 1423"/>
                  <a:gd name="T15" fmla="*/ 929 h 974"/>
                  <a:gd name="T16" fmla="*/ 1423 w 1423"/>
                  <a:gd name="T17" fmla="*/ 45 h 974"/>
                  <a:gd name="T18" fmla="*/ 1378 w 1423"/>
                  <a:gd name="T19" fmla="*/ 0 h 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23" h="974">
                    <a:moveTo>
                      <a:pt x="1378" y="0"/>
                    </a:moveTo>
                    <a:cubicBezTo>
                      <a:pt x="45" y="0"/>
                      <a:pt x="45" y="0"/>
                      <a:pt x="45" y="0"/>
                    </a:cubicBezTo>
                    <a:cubicBezTo>
                      <a:pt x="20" y="0"/>
                      <a:pt x="0" y="20"/>
                      <a:pt x="0" y="45"/>
                    </a:cubicBezTo>
                    <a:cubicBezTo>
                      <a:pt x="0" y="218"/>
                      <a:pt x="0" y="218"/>
                      <a:pt x="0" y="218"/>
                    </a:cubicBezTo>
                    <a:cubicBezTo>
                      <a:pt x="0" y="929"/>
                      <a:pt x="0" y="929"/>
                      <a:pt x="0" y="929"/>
                    </a:cubicBezTo>
                    <a:cubicBezTo>
                      <a:pt x="0" y="954"/>
                      <a:pt x="20" y="974"/>
                      <a:pt x="45" y="974"/>
                    </a:cubicBezTo>
                    <a:cubicBezTo>
                      <a:pt x="1378" y="974"/>
                      <a:pt x="1378" y="974"/>
                      <a:pt x="1378" y="974"/>
                    </a:cubicBezTo>
                    <a:cubicBezTo>
                      <a:pt x="1403" y="974"/>
                      <a:pt x="1423" y="954"/>
                      <a:pt x="1423" y="929"/>
                    </a:cubicBezTo>
                    <a:cubicBezTo>
                      <a:pt x="1423" y="45"/>
                      <a:pt x="1423" y="45"/>
                      <a:pt x="1423" y="45"/>
                    </a:cubicBezTo>
                    <a:cubicBezTo>
                      <a:pt x="1423" y="20"/>
                      <a:pt x="1403" y="0"/>
                      <a:pt x="1378" y="0"/>
                    </a:cubicBezTo>
                    <a:close/>
                  </a:path>
                </a:pathLst>
              </a:custGeom>
              <a:solidFill>
                <a:srgbClr val="D2D3D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21" name="Freeform 48"/>
              <p:cNvSpPr/>
              <p:nvPr/>
            </p:nvSpPr>
            <p:spPr bwMode="auto">
              <a:xfrm>
                <a:off x="8723322" y="4804093"/>
                <a:ext cx="2243138" cy="1530350"/>
              </a:xfrm>
              <a:custGeom>
                <a:avLst/>
                <a:gdLst>
                  <a:gd name="T0" fmla="*/ 40 w 1414"/>
                  <a:gd name="T1" fmla="*/ 964 h 964"/>
                  <a:gd name="T2" fmla="*/ 0 w 1414"/>
                  <a:gd name="T3" fmla="*/ 924 h 964"/>
                  <a:gd name="T4" fmla="*/ 0 w 1414"/>
                  <a:gd name="T5" fmla="*/ 40 h 964"/>
                  <a:gd name="T6" fmla="*/ 40 w 1414"/>
                  <a:gd name="T7" fmla="*/ 0 h 964"/>
                  <a:gd name="T8" fmla="*/ 1373 w 1414"/>
                  <a:gd name="T9" fmla="*/ 0 h 964"/>
                  <a:gd name="T10" fmla="*/ 1414 w 1414"/>
                  <a:gd name="T11" fmla="*/ 40 h 964"/>
                  <a:gd name="T12" fmla="*/ 1414 w 1414"/>
                  <a:gd name="T13" fmla="*/ 924 h 964"/>
                  <a:gd name="T14" fmla="*/ 1373 w 1414"/>
                  <a:gd name="T15" fmla="*/ 964 h 964"/>
                  <a:gd name="T16" fmla="*/ 40 w 1414"/>
                  <a:gd name="T17" fmla="*/ 964 h 9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14" h="964">
                    <a:moveTo>
                      <a:pt x="40" y="964"/>
                    </a:moveTo>
                    <a:cubicBezTo>
                      <a:pt x="18" y="964"/>
                      <a:pt x="0" y="946"/>
                      <a:pt x="0" y="924"/>
                    </a:cubicBezTo>
                    <a:cubicBezTo>
                      <a:pt x="0" y="40"/>
                      <a:pt x="0" y="40"/>
                      <a:pt x="0" y="40"/>
                    </a:cubicBezTo>
                    <a:cubicBezTo>
                      <a:pt x="0" y="18"/>
                      <a:pt x="18" y="0"/>
                      <a:pt x="40" y="0"/>
                    </a:cubicBezTo>
                    <a:cubicBezTo>
                      <a:pt x="1373" y="0"/>
                      <a:pt x="1373" y="0"/>
                      <a:pt x="1373" y="0"/>
                    </a:cubicBezTo>
                    <a:cubicBezTo>
                      <a:pt x="1396" y="0"/>
                      <a:pt x="1414" y="18"/>
                      <a:pt x="1414" y="40"/>
                    </a:cubicBezTo>
                    <a:cubicBezTo>
                      <a:pt x="1414" y="924"/>
                      <a:pt x="1414" y="924"/>
                      <a:pt x="1414" y="924"/>
                    </a:cubicBezTo>
                    <a:cubicBezTo>
                      <a:pt x="1414" y="946"/>
                      <a:pt x="1396" y="964"/>
                      <a:pt x="1373" y="964"/>
                    </a:cubicBezTo>
                    <a:lnTo>
                      <a:pt x="40" y="964"/>
                    </a:lnTo>
                    <a:close/>
                  </a:path>
                </a:pathLst>
              </a:custGeom>
              <a:solidFill>
                <a:srgbClr val="18181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22" name="Freeform 49"/>
              <p:cNvSpPr/>
              <p:nvPr/>
            </p:nvSpPr>
            <p:spPr bwMode="auto">
              <a:xfrm>
                <a:off x="8723322" y="6269356"/>
                <a:ext cx="2243138" cy="65088"/>
              </a:xfrm>
              <a:custGeom>
                <a:avLst/>
                <a:gdLst>
                  <a:gd name="T0" fmla="*/ 1414 w 1414"/>
                  <a:gd name="T1" fmla="*/ 0 h 41"/>
                  <a:gd name="T2" fmla="*/ 1396 w 1414"/>
                  <a:gd name="T3" fmla="*/ 9 h 41"/>
                  <a:gd name="T4" fmla="*/ 18 w 1414"/>
                  <a:gd name="T5" fmla="*/ 9 h 41"/>
                  <a:gd name="T6" fmla="*/ 0 w 1414"/>
                  <a:gd name="T7" fmla="*/ 0 h 41"/>
                  <a:gd name="T8" fmla="*/ 0 w 1414"/>
                  <a:gd name="T9" fmla="*/ 1 h 41"/>
                  <a:gd name="T10" fmla="*/ 40 w 1414"/>
                  <a:gd name="T11" fmla="*/ 41 h 41"/>
                  <a:gd name="T12" fmla="*/ 1373 w 1414"/>
                  <a:gd name="T13" fmla="*/ 41 h 41"/>
                  <a:gd name="T14" fmla="*/ 1414 w 1414"/>
                  <a:gd name="T15" fmla="*/ 1 h 41"/>
                  <a:gd name="T16" fmla="*/ 1414 w 1414"/>
                  <a:gd name="T17"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14" h="41">
                    <a:moveTo>
                      <a:pt x="1414" y="0"/>
                    </a:moveTo>
                    <a:cubicBezTo>
                      <a:pt x="1409" y="6"/>
                      <a:pt x="1403" y="9"/>
                      <a:pt x="1396" y="9"/>
                    </a:cubicBezTo>
                    <a:cubicBezTo>
                      <a:pt x="18" y="9"/>
                      <a:pt x="18" y="9"/>
                      <a:pt x="18" y="9"/>
                    </a:cubicBezTo>
                    <a:cubicBezTo>
                      <a:pt x="10" y="9"/>
                      <a:pt x="4" y="6"/>
                      <a:pt x="0" y="0"/>
                    </a:cubicBezTo>
                    <a:cubicBezTo>
                      <a:pt x="0" y="1"/>
                      <a:pt x="0" y="1"/>
                      <a:pt x="0" y="1"/>
                    </a:cubicBezTo>
                    <a:cubicBezTo>
                      <a:pt x="0" y="23"/>
                      <a:pt x="18" y="41"/>
                      <a:pt x="40" y="41"/>
                    </a:cubicBezTo>
                    <a:cubicBezTo>
                      <a:pt x="1373" y="41"/>
                      <a:pt x="1373" y="41"/>
                      <a:pt x="1373" y="41"/>
                    </a:cubicBezTo>
                    <a:cubicBezTo>
                      <a:pt x="1396" y="41"/>
                      <a:pt x="1414" y="23"/>
                      <a:pt x="1414" y="1"/>
                    </a:cubicBezTo>
                    <a:lnTo>
                      <a:pt x="1414" y="0"/>
                    </a:lnTo>
                    <a:close/>
                  </a:path>
                </a:pathLst>
              </a:custGeom>
              <a:solidFill>
                <a:srgbClr val="0C0D1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23" name="Rectangle 50"/>
              <p:cNvSpPr>
                <a:spLocks noChangeArrowheads="1"/>
              </p:cNvSpPr>
              <p:nvPr/>
            </p:nvSpPr>
            <p:spPr bwMode="auto">
              <a:xfrm>
                <a:off x="8440747" y="6312218"/>
                <a:ext cx="2786063" cy="50800"/>
              </a:xfrm>
              <a:prstGeom prst="rect">
                <a:avLst/>
              </a:prstGeom>
              <a:solidFill>
                <a:srgbClr val="D2D6D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id-ID"/>
              </a:p>
            </p:txBody>
          </p:sp>
          <p:sp>
            <p:nvSpPr>
              <p:cNvPr id="124" name="Freeform 51"/>
              <p:cNvSpPr/>
              <p:nvPr/>
            </p:nvSpPr>
            <p:spPr bwMode="auto">
              <a:xfrm>
                <a:off x="9632959" y="6312218"/>
                <a:ext cx="400050" cy="28575"/>
              </a:xfrm>
              <a:custGeom>
                <a:avLst/>
                <a:gdLst>
                  <a:gd name="T0" fmla="*/ 0 w 252"/>
                  <a:gd name="T1" fmla="*/ 0 h 18"/>
                  <a:gd name="T2" fmla="*/ 22 w 252"/>
                  <a:gd name="T3" fmla="*/ 18 h 18"/>
                  <a:gd name="T4" fmla="*/ 230 w 252"/>
                  <a:gd name="T5" fmla="*/ 18 h 18"/>
                  <a:gd name="T6" fmla="*/ 252 w 252"/>
                  <a:gd name="T7" fmla="*/ 0 h 18"/>
                  <a:gd name="T8" fmla="*/ 0 w 252"/>
                  <a:gd name="T9" fmla="*/ 0 h 18"/>
                </a:gdLst>
                <a:ahLst/>
                <a:cxnLst>
                  <a:cxn ang="0">
                    <a:pos x="T0" y="T1"/>
                  </a:cxn>
                  <a:cxn ang="0">
                    <a:pos x="T2" y="T3"/>
                  </a:cxn>
                  <a:cxn ang="0">
                    <a:pos x="T4" y="T5"/>
                  </a:cxn>
                  <a:cxn ang="0">
                    <a:pos x="T6" y="T7"/>
                  </a:cxn>
                  <a:cxn ang="0">
                    <a:pos x="T8" y="T9"/>
                  </a:cxn>
                </a:cxnLst>
                <a:rect l="0" t="0" r="r" b="b"/>
                <a:pathLst>
                  <a:path w="252" h="18">
                    <a:moveTo>
                      <a:pt x="0" y="0"/>
                    </a:moveTo>
                    <a:cubicBezTo>
                      <a:pt x="2" y="10"/>
                      <a:pt x="11" y="18"/>
                      <a:pt x="22" y="18"/>
                    </a:cubicBezTo>
                    <a:cubicBezTo>
                      <a:pt x="230" y="18"/>
                      <a:pt x="230" y="18"/>
                      <a:pt x="230" y="18"/>
                    </a:cubicBezTo>
                    <a:cubicBezTo>
                      <a:pt x="241" y="18"/>
                      <a:pt x="250" y="10"/>
                      <a:pt x="252" y="0"/>
                    </a:cubicBezTo>
                    <a:lnTo>
                      <a:pt x="0" y="0"/>
                    </a:lnTo>
                    <a:close/>
                  </a:path>
                </a:pathLst>
              </a:custGeom>
              <a:solidFill>
                <a:srgbClr val="B3B4B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25" name="Rectangle 52"/>
              <p:cNvSpPr>
                <a:spLocks noChangeArrowheads="1"/>
              </p:cNvSpPr>
              <p:nvPr/>
            </p:nvSpPr>
            <p:spPr bwMode="auto">
              <a:xfrm>
                <a:off x="8797934" y="4900931"/>
                <a:ext cx="2093913" cy="1322388"/>
              </a:xfrm>
              <a:prstGeom prst="rect">
                <a:avLst/>
              </a:prstGeom>
              <a:solidFill>
                <a:srgbClr val="0C0D1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id-ID"/>
              </a:p>
            </p:txBody>
          </p:sp>
          <p:sp>
            <p:nvSpPr>
              <p:cNvPr id="126" name="Rectangle 53"/>
              <p:cNvSpPr>
                <a:spLocks noChangeArrowheads="1"/>
              </p:cNvSpPr>
              <p:nvPr/>
            </p:nvSpPr>
            <p:spPr bwMode="auto">
              <a:xfrm>
                <a:off x="8804284" y="4908868"/>
                <a:ext cx="2079625" cy="1308100"/>
              </a:xfrm>
              <a:prstGeom prst="rect">
                <a:avLst/>
              </a:prstGeom>
              <a:solidFill>
                <a:srgbClr val="C6C6C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id-ID"/>
              </a:p>
            </p:txBody>
          </p:sp>
          <p:sp>
            <p:nvSpPr>
              <p:cNvPr id="127" name="Oval 54"/>
              <p:cNvSpPr>
                <a:spLocks noChangeArrowheads="1"/>
              </p:cNvSpPr>
              <p:nvPr/>
            </p:nvSpPr>
            <p:spPr bwMode="auto">
              <a:xfrm>
                <a:off x="9831397" y="4845368"/>
                <a:ext cx="23813" cy="23813"/>
              </a:xfrm>
              <a:prstGeom prst="ellipse">
                <a:avLst/>
              </a:prstGeom>
              <a:solidFill>
                <a:srgbClr val="2C2C2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28" name="Oval 55"/>
              <p:cNvSpPr>
                <a:spLocks noChangeArrowheads="1"/>
              </p:cNvSpPr>
              <p:nvPr/>
            </p:nvSpPr>
            <p:spPr bwMode="auto">
              <a:xfrm>
                <a:off x="9831397" y="4843781"/>
                <a:ext cx="23813" cy="22225"/>
              </a:xfrm>
              <a:prstGeom prst="ellipse">
                <a:avLst/>
              </a:prstGeom>
              <a:solidFill>
                <a:srgbClr val="0A0A0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29" name="Oval 56"/>
              <p:cNvSpPr>
                <a:spLocks noChangeArrowheads="1"/>
              </p:cNvSpPr>
              <p:nvPr/>
            </p:nvSpPr>
            <p:spPr bwMode="auto">
              <a:xfrm>
                <a:off x="9836159" y="4846956"/>
                <a:ext cx="14288" cy="15875"/>
              </a:xfrm>
              <a:prstGeom prst="ellipse">
                <a:avLst/>
              </a:pr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30" name="Oval 57"/>
              <p:cNvSpPr>
                <a:spLocks noChangeArrowheads="1"/>
              </p:cNvSpPr>
              <p:nvPr/>
            </p:nvSpPr>
            <p:spPr bwMode="auto">
              <a:xfrm>
                <a:off x="9839334" y="4851718"/>
                <a:ext cx="7938" cy="7938"/>
              </a:xfrm>
              <a:prstGeom prst="ellipse">
                <a:avLst/>
              </a:prstGeom>
              <a:solidFill>
                <a:srgbClr val="2C99B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31" name="Freeform 58"/>
              <p:cNvSpPr/>
              <p:nvPr/>
            </p:nvSpPr>
            <p:spPr bwMode="auto">
              <a:xfrm>
                <a:off x="9842509" y="4853306"/>
                <a:ext cx="1588" cy="3175"/>
              </a:xfrm>
              <a:custGeom>
                <a:avLst/>
                <a:gdLst>
                  <a:gd name="T0" fmla="*/ 1 w 1"/>
                  <a:gd name="T1" fmla="*/ 1 h 2"/>
                  <a:gd name="T2" fmla="*/ 1 w 1"/>
                  <a:gd name="T3" fmla="*/ 2 h 2"/>
                  <a:gd name="T4" fmla="*/ 0 w 1"/>
                  <a:gd name="T5" fmla="*/ 1 h 2"/>
                  <a:gd name="T6" fmla="*/ 1 w 1"/>
                  <a:gd name="T7" fmla="*/ 0 h 2"/>
                  <a:gd name="T8" fmla="*/ 1 w 1"/>
                  <a:gd name="T9" fmla="*/ 1 h 2"/>
                </a:gdLst>
                <a:ahLst/>
                <a:cxnLst>
                  <a:cxn ang="0">
                    <a:pos x="T0" y="T1"/>
                  </a:cxn>
                  <a:cxn ang="0">
                    <a:pos x="T2" y="T3"/>
                  </a:cxn>
                  <a:cxn ang="0">
                    <a:pos x="T4" y="T5"/>
                  </a:cxn>
                  <a:cxn ang="0">
                    <a:pos x="T6" y="T7"/>
                  </a:cxn>
                  <a:cxn ang="0">
                    <a:pos x="T8" y="T9"/>
                  </a:cxn>
                </a:cxnLst>
                <a:rect l="0" t="0" r="r" b="b"/>
                <a:pathLst>
                  <a:path w="1" h="2">
                    <a:moveTo>
                      <a:pt x="1" y="1"/>
                    </a:moveTo>
                    <a:lnTo>
                      <a:pt x="1" y="2"/>
                    </a:lnTo>
                    <a:lnTo>
                      <a:pt x="0" y="1"/>
                    </a:lnTo>
                    <a:lnTo>
                      <a:pt x="1" y="0"/>
                    </a:ln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sp>
          <p:nvSpPr>
            <p:cNvPr id="113" name="Text Placeholder 32"/>
            <p:cNvSpPr txBox="1"/>
            <p:nvPr/>
          </p:nvSpPr>
          <p:spPr>
            <a:xfrm>
              <a:off x="5907987" y="2972983"/>
              <a:ext cx="4874895" cy="2688590"/>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l">
                <a:lnSpc>
                  <a:spcPct val="100000"/>
                </a:lnSpc>
                <a:buNone/>
              </a:pPr>
              <a:r>
                <a:rPr lang="en-US" sz="2000" dirty="0">
                  <a:latin typeface="+mn-ea"/>
                </a:rPr>
                <a:t>WAL-MART is a world - based chain in the United States, which is the largest company in the world, with the holding of the Walton family. Headquartered in Arkansas, bentonville. WAL-MART is mainly involved in retail business and is the most employee in the world. The Wal-Mart Store Inc has 8500 stores and is distributed in 15 countries.</a:t>
              </a:r>
              <a:endParaRPr lang="en-US" sz="2000" dirty="0">
                <a:latin typeface="+mn-ea"/>
              </a:endParaRPr>
            </a:p>
          </p:txBody>
        </p:sp>
        <p:pic>
          <p:nvPicPr>
            <p:cNvPr id="117" name="图片 116"/>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1767963" y="3079805"/>
              <a:ext cx="3600614" cy="2272242"/>
            </a:xfrm>
            <a:prstGeom prst="rect">
              <a:avLst/>
            </a:prstGeom>
          </p:spPr>
        </p:pic>
      </p:gr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DFDFD"/>
        </a:solidFill>
        <a:effectLst/>
      </p:bgPr>
    </p:bg>
    <p:spTree>
      <p:nvGrpSpPr>
        <p:cNvPr id="1" name=""/>
        <p:cNvGrpSpPr/>
        <p:nvPr/>
      </p:nvGrpSpPr>
      <p:grpSpPr>
        <a:xfrm>
          <a:off x="0" y="0"/>
          <a:ext cx="0" cy="0"/>
          <a:chOff x="0" y="0"/>
          <a:chExt cx="0" cy="0"/>
        </a:xfrm>
      </p:grpSpPr>
      <p:grpSp>
        <p:nvGrpSpPr>
          <p:cNvPr id="2" name="组合 1"/>
          <p:cNvGrpSpPr/>
          <p:nvPr/>
        </p:nvGrpSpPr>
        <p:grpSpPr>
          <a:xfrm>
            <a:off x="171450" y="381000"/>
            <a:ext cx="4783903" cy="645160"/>
            <a:chOff x="171450" y="381000"/>
            <a:chExt cx="4783903" cy="645160"/>
          </a:xfrm>
        </p:grpSpPr>
        <p:sp>
          <p:nvSpPr>
            <p:cNvPr id="12" name="平行四边形 11"/>
            <p:cNvSpPr/>
            <p:nvPr/>
          </p:nvSpPr>
          <p:spPr>
            <a:xfrm>
              <a:off x="1562100" y="476250"/>
              <a:ext cx="495300" cy="247650"/>
            </a:xfrm>
            <a:prstGeom prst="parallelogram">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平行四边形 12"/>
            <p:cNvSpPr/>
            <p:nvPr/>
          </p:nvSpPr>
          <p:spPr>
            <a:xfrm>
              <a:off x="171450" y="381000"/>
              <a:ext cx="1695450" cy="400050"/>
            </a:xfrm>
            <a:prstGeom prst="parallelogram">
              <a:avLst/>
            </a:prstGeom>
            <a:solidFill>
              <a:srgbClr val="4242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5"/>
            <p:cNvSpPr txBox="1"/>
            <p:nvPr/>
          </p:nvSpPr>
          <p:spPr>
            <a:xfrm>
              <a:off x="2057401" y="381000"/>
              <a:ext cx="2897952" cy="645160"/>
            </a:xfrm>
            <a:prstGeom prst="rect">
              <a:avLst/>
            </a:prstGeom>
            <a:noFill/>
          </p:spPr>
          <p:txBody>
            <a:bodyPr wrap="square" rtlCol="0">
              <a:spAutoFit/>
            </a:bodyPr>
            <a:lstStyle/>
            <a:p>
              <a:r>
                <a:rPr lang="zh-CN" altLang="en-US" dirty="0">
                  <a:latin typeface="SentyBrush" panose="03000600000000000000" charset="0"/>
                  <a:ea typeface="微软雅黑" panose="020B0503020204020204" pitchFamily="34" charset="-122"/>
                </a:rPr>
                <a:t>Business purpose and culture</a:t>
              </a:r>
              <a:endParaRPr lang="zh-CN" altLang="en-US" dirty="0">
                <a:latin typeface="SentyBrush" panose="03000600000000000000" charset="0"/>
                <a:ea typeface="微软雅黑" panose="020B0503020204020204" pitchFamily="34" charset="-122"/>
              </a:endParaRPr>
            </a:p>
          </p:txBody>
        </p:sp>
      </p:grpSp>
      <p:sp>
        <p:nvSpPr>
          <p:cNvPr id="18" name="文本框 17"/>
          <p:cNvSpPr txBox="1"/>
          <p:nvPr/>
        </p:nvSpPr>
        <p:spPr>
          <a:xfrm>
            <a:off x="314325" y="342900"/>
            <a:ext cx="1409700" cy="523220"/>
          </a:xfrm>
          <a:prstGeom prst="rect">
            <a:avLst/>
          </a:prstGeom>
          <a:noFill/>
        </p:spPr>
        <p:txBody>
          <a:bodyPr wrap="square" rtlCol="0">
            <a:spAutoFit/>
          </a:bodyPr>
          <a:lstStyle/>
          <a:p>
            <a:r>
              <a:rPr lang="en-US" altLang="zh-CN" sz="2400" dirty="0" smtClean="0">
                <a:solidFill>
                  <a:schemeClr val="bg1"/>
                </a:solidFill>
              </a:rPr>
              <a:t>PART  </a:t>
            </a:r>
            <a:r>
              <a:rPr lang="en-US" altLang="zh-CN" sz="2800" dirty="0" smtClean="0">
                <a:solidFill>
                  <a:schemeClr val="bg1"/>
                </a:solidFill>
              </a:rPr>
              <a:t>01</a:t>
            </a:r>
            <a:endParaRPr lang="zh-CN" altLang="en-US" sz="2400" dirty="0">
              <a:solidFill>
                <a:schemeClr val="bg1"/>
              </a:solidFill>
            </a:endParaRPr>
          </a:p>
        </p:txBody>
      </p:sp>
      <p:grpSp>
        <p:nvGrpSpPr>
          <p:cNvPr id="5" name="组合 4"/>
          <p:cNvGrpSpPr/>
          <p:nvPr/>
        </p:nvGrpSpPr>
        <p:grpSpPr>
          <a:xfrm>
            <a:off x="1903668" y="1083933"/>
            <a:ext cx="8947788" cy="4856962"/>
            <a:chOff x="1406133" y="1043592"/>
            <a:chExt cx="8947788" cy="4856962"/>
          </a:xfrm>
        </p:grpSpPr>
        <p:grpSp>
          <p:nvGrpSpPr>
            <p:cNvPr id="4" name="组合 3"/>
            <p:cNvGrpSpPr/>
            <p:nvPr/>
          </p:nvGrpSpPr>
          <p:grpSpPr>
            <a:xfrm>
              <a:off x="1406133" y="1161748"/>
              <a:ext cx="8384663" cy="4738806"/>
              <a:chOff x="70669" y="-21593"/>
              <a:chExt cx="8384663" cy="4738806"/>
            </a:xfrm>
          </p:grpSpPr>
          <p:sp>
            <p:nvSpPr>
              <p:cNvPr id="62" name="Oval 101"/>
              <p:cNvSpPr/>
              <p:nvPr/>
            </p:nvSpPr>
            <p:spPr>
              <a:xfrm>
                <a:off x="70669" y="960782"/>
                <a:ext cx="104091" cy="104091"/>
              </a:xfrm>
              <a:prstGeom prst="ellipse">
                <a:avLst/>
              </a:prstGeom>
              <a:solidFill>
                <a:srgbClr val="A8919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Oval 104"/>
              <p:cNvSpPr/>
              <p:nvPr/>
            </p:nvSpPr>
            <p:spPr>
              <a:xfrm>
                <a:off x="70669" y="2874536"/>
                <a:ext cx="104091" cy="104091"/>
              </a:xfrm>
              <a:prstGeom prst="ellipse">
                <a:avLst/>
              </a:prstGeom>
              <a:solidFill>
                <a:srgbClr val="A8919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Oval 105"/>
              <p:cNvSpPr/>
              <p:nvPr/>
            </p:nvSpPr>
            <p:spPr>
              <a:xfrm>
                <a:off x="4974139" y="-21593"/>
                <a:ext cx="104091" cy="104091"/>
              </a:xfrm>
              <a:prstGeom prst="ellipse">
                <a:avLst/>
              </a:prstGeom>
              <a:solidFill>
                <a:srgbClr val="A8919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Freeform 21"/>
              <p:cNvSpPr/>
              <p:nvPr/>
            </p:nvSpPr>
            <p:spPr bwMode="auto">
              <a:xfrm>
                <a:off x="7700063" y="1959637"/>
                <a:ext cx="1671" cy="0"/>
              </a:xfrm>
              <a:custGeom>
                <a:avLst/>
                <a:gdLst>
                  <a:gd name="T0" fmla="*/ 0 w 1"/>
                  <a:gd name="T1" fmla="*/ 1 w 1"/>
                  <a:gd name="T2" fmla="*/ 0 w 1"/>
                  <a:gd name="T3" fmla="*/ 0 w 1"/>
                </a:gdLst>
                <a:ahLst/>
                <a:cxnLst>
                  <a:cxn ang="0">
                    <a:pos x="T0" y="0"/>
                  </a:cxn>
                  <a:cxn ang="0">
                    <a:pos x="T1" y="0"/>
                  </a:cxn>
                  <a:cxn ang="0">
                    <a:pos x="T2" y="0"/>
                  </a:cxn>
                  <a:cxn ang="0">
                    <a:pos x="T3" y="0"/>
                  </a:cxn>
                </a:cxnLst>
                <a:rect l="0" t="0" r="r" b="b"/>
                <a:pathLst>
                  <a:path w="1">
                    <a:moveTo>
                      <a:pt x="0" y="0"/>
                    </a:moveTo>
                    <a:lnTo>
                      <a:pt x="1" y="0"/>
                    </a:lnTo>
                    <a:lnTo>
                      <a:pt x="0" y="0"/>
                    </a:lnTo>
                    <a:lnTo>
                      <a:pt x="0" y="0"/>
                    </a:lnTo>
                    <a:close/>
                  </a:path>
                </a:pathLst>
              </a:custGeom>
              <a:noFill/>
              <a:ln w="1" cap="flat">
                <a:no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US"/>
              </a:p>
            </p:txBody>
          </p:sp>
          <p:grpSp>
            <p:nvGrpSpPr>
              <p:cNvPr id="76" name="Group 2"/>
              <p:cNvGrpSpPr/>
              <p:nvPr/>
            </p:nvGrpSpPr>
            <p:grpSpPr>
              <a:xfrm>
                <a:off x="5334000" y="960410"/>
                <a:ext cx="3121332" cy="1495500"/>
                <a:chOff x="5334000" y="960410"/>
                <a:chExt cx="3121332" cy="1495500"/>
              </a:xfrm>
            </p:grpSpPr>
            <p:sp>
              <p:nvSpPr>
                <p:cNvPr id="77" name="Freeform 20"/>
                <p:cNvSpPr/>
                <p:nvPr/>
              </p:nvSpPr>
              <p:spPr bwMode="auto">
                <a:xfrm>
                  <a:off x="5334000" y="960410"/>
                  <a:ext cx="3121332" cy="999227"/>
                </a:xfrm>
                <a:custGeom>
                  <a:avLst/>
                  <a:gdLst>
                    <a:gd name="T0" fmla="*/ 1710 w 2255"/>
                    <a:gd name="T1" fmla="*/ 722 h 722"/>
                    <a:gd name="T2" fmla="*/ 1711 w 2255"/>
                    <a:gd name="T3" fmla="*/ 722 h 722"/>
                    <a:gd name="T4" fmla="*/ 2255 w 2255"/>
                    <a:gd name="T5" fmla="*/ 571 h 722"/>
                    <a:gd name="T6" fmla="*/ 2255 w 2255"/>
                    <a:gd name="T7" fmla="*/ 571 h 722"/>
                    <a:gd name="T8" fmla="*/ 0 w 2255"/>
                    <a:gd name="T9" fmla="*/ 526 h 722"/>
                    <a:gd name="T10" fmla="*/ 2 w 2255"/>
                    <a:gd name="T11" fmla="*/ 530 h 722"/>
                    <a:gd name="T12" fmla="*/ 1710 w 2255"/>
                    <a:gd name="T13" fmla="*/ 722 h 722"/>
                  </a:gdLst>
                  <a:ahLst/>
                  <a:cxnLst>
                    <a:cxn ang="0">
                      <a:pos x="T0" y="T1"/>
                    </a:cxn>
                    <a:cxn ang="0">
                      <a:pos x="T2" y="T3"/>
                    </a:cxn>
                    <a:cxn ang="0">
                      <a:pos x="T4" y="T5"/>
                    </a:cxn>
                    <a:cxn ang="0">
                      <a:pos x="T6" y="T7"/>
                    </a:cxn>
                    <a:cxn ang="0">
                      <a:pos x="T8" y="T9"/>
                    </a:cxn>
                    <a:cxn ang="0">
                      <a:pos x="T10" y="T11"/>
                    </a:cxn>
                    <a:cxn ang="0">
                      <a:pos x="T12" y="T13"/>
                    </a:cxn>
                  </a:cxnLst>
                  <a:rect l="0" t="0" r="r" b="b"/>
                  <a:pathLst>
                    <a:path w="2255" h="722">
                      <a:moveTo>
                        <a:pt x="1710" y="722"/>
                      </a:moveTo>
                      <a:cubicBezTo>
                        <a:pt x="1711" y="722"/>
                        <a:pt x="1711" y="722"/>
                        <a:pt x="1711" y="722"/>
                      </a:cubicBezTo>
                      <a:cubicBezTo>
                        <a:pt x="2255" y="571"/>
                        <a:pt x="2255" y="571"/>
                        <a:pt x="2255" y="571"/>
                      </a:cubicBezTo>
                      <a:cubicBezTo>
                        <a:pt x="2255" y="571"/>
                        <a:pt x="2255" y="571"/>
                        <a:pt x="2255" y="571"/>
                      </a:cubicBezTo>
                      <a:cubicBezTo>
                        <a:pt x="1140" y="0"/>
                        <a:pt x="0" y="526"/>
                        <a:pt x="0" y="526"/>
                      </a:cubicBezTo>
                      <a:cubicBezTo>
                        <a:pt x="2" y="530"/>
                        <a:pt x="2" y="530"/>
                        <a:pt x="2" y="530"/>
                      </a:cubicBezTo>
                      <a:cubicBezTo>
                        <a:pt x="799" y="190"/>
                        <a:pt x="1646" y="683"/>
                        <a:pt x="1710" y="722"/>
                      </a:cubicBezTo>
                      <a:close/>
                    </a:path>
                  </a:pathLst>
                </a:custGeom>
                <a:solidFill>
                  <a:srgbClr val="A89194"/>
                </a:solidFill>
                <a:ln>
                  <a:noFill/>
                </a:ln>
              </p:spPr>
              <p:txBody>
                <a:bodyPr vert="horz" wrap="square" lIns="91440" tIns="45720" rIns="91440" bIns="45720" numCol="1" anchor="t" anchorCtr="0" compatLnSpc="1"/>
                <a:lstStyle/>
                <a:p>
                  <a:endParaRPr lang="en-US"/>
                </a:p>
              </p:txBody>
            </p:sp>
            <p:sp>
              <p:nvSpPr>
                <p:cNvPr id="78" name="Freeform 6"/>
                <p:cNvSpPr/>
                <p:nvPr/>
              </p:nvSpPr>
              <p:spPr bwMode="auto">
                <a:xfrm>
                  <a:off x="7556362" y="1750769"/>
                  <a:ext cx="898970" cy="705140"/>
                </a:xfrm>
                <a:custGeom>
                  <a:avLst/>
                  <a:gdLst>
                    <a:gd name="T0" fmla="*/ 105 w 649"/>
                    <a:gd name="T1" fmla="*/ 151 h 509"/>
                    <a:gd name="T2" fmla="*/ 104 w 649"/>
                    <a:gd name="T3" fmla="*/ 151 h 509"/>
                    <a:gd name="T4" fmla="*/ 0 w 649"/>
                    <a:gd name="T5" fmla="*/ 509 h 509"/>
                    <a:gd name="T6" fmla="*/ 1 w 649"/>
                    <a:gd name="T7" fmla="*/ 509 h 509"/>
                    <a:gd name="T8" fmla="*/ 447 w 649"/>
                    <a:gd name="T9" fmla="*/ 375 h 509"/>
                    <a:gd name="T10" fmla="*/ 649 w 649"/>
                    <a:gd name="T11" fmla="*/ 0 h 509"/>
                    <a:gd name="T12" fmla="*/ 105 w 649"/>
                    <a:gd name="T13" fmla="*/ 151 h 509"/>
                  </a:gdLst>
                  <a:ahLst/>
                  <a:cxnLst>
                    <a:cxn ang="0">
                      <a:pos x="T0" y="T1"/>
                    </a:cxn>
                    <a:cxn ang="0">
                      <a:pos x="T2" y="T3"/>
                    </a:cxn>
                    <a:cxn ang="0">
                      <a:pos x="T4" y="T5"/>
                    </a:cxn>
                    <a:cxn ang="0">
                      <a:pos x="T6" y="T7"/>
                    </a:cxn>
                    <a:cxn ang="0">
                      <a:pos x="T8" y="T9"/>
                    </a:cxn>
                    <a:cxn ang="0">
                      <a:pos x="T10" y="T11"/>
                    </a:cxn>
                    <a:cxn ang="0">
                      <a:pos x="T12" y="T13"/>
                    </a:cxn>
                  </a:cxnLst>
                  <a:rect l="0" t="0" r="r" b="b"/>
                  <a:pathLst>
                    <a:path w="649" h="509">
                      <a:moveTo>
                        <a:pt x="105" y="151"/>
                      </a:moveTo>
                      <a:cubicBezTo>
                        <a:pt x="104" y="151"/>
                        <a:pt x="104" y="151"/>
                        <a:pt x="104" y="151"/>
                      </a:cubicBezTo>
                      <a:cubicBezTo>
                        <a:pt x="0" y="509"/>
                        <a:pt x="0" y="509"/>
                        <a:pt x="0" y="509"/>
                      </a:cubicBezTo>
                      <a:cubicBezTo>
                        <a:pt x="0" y="509"/>
                        <a:pt x="0" y="509"/>
                        <a:pt x="1" y="509"/>
                      </a:cubicBezTo>
                      <a:cubicBezTo>
                        <a:pt x="447" y="375"/>
                        <a:pt x="447" y="375"/>
                        <a:pt x="447" y="375"/>
                      </a:cubicBezTo>
                      <a:cubicBezTo>
                        <a:pt x="649" y="0"/>
                        <a:pt x="649" y="0"/>
                        <a:pt x="649" y="0"/>
                      </a:cubicBezTo>
                      <a:lnTo>
                        <a:pt x="105" y="151"/>
                      </a:lnTo>
                      <a:close/>
                    </a:path>
                  </a:pathLst>
                </a:custGeom>
                <a:solidFill>
                  <a:srgbClr val="A89194"/>
                </a:solidFill>
                <a:ln w="9525">
                  <a:noFill/>
                  <a:round/>
                </a:ln>
              </p:spPr>
              <p:txBody>
                <a:bodyPr vert="horz" wrap="square" lIns="91440" tIns="45720" rIns="91440" bIns="45720" numCol="1" anchor="t" anchorCtr="0" compatLnSpc="1"/>
                <a:lstStyle/>
                <a:p>
                  <a:endParaRPr lang="en-US"/>
                </a:p>
              </p:txBody>
            </p:sp>
            <p:sp>
              <p:nvSpPr>
                <p:cNvPr id="79" name="Freeform 12"/>
                <p:cNvSpPr/>
                <p:nvPr/>
              </p:nvSpPr>
              <p:spPr bwMode="auto">
                <a:xfrm>
                  <a:off x="5337342" y="1224420"/>
                  <a:ext cx="2362721" cy="1231490"/>
                </a:xfrm>
                <a:custGeom>
                  <a:avLst/>
                  <a:gdLst>
                    <a:gd name="T0" fmla="*/ 1604 w 1708"/>
                    <a:gd name="T1" fmla="*/ 890 h 890"/>
                    <a:gd name="T2" fmla="*/ 1708 w 1708"/>
                    <a:gd name="T3" fmla="*/ 532 h 890"/>
                    <a:gd name="T4" fmla="*/ 0 w 1708"/>
                    <a:gd name="T5" fmla="*/ 340 h 890"/>
                    <a:gd name="T6" fmla="*/ 198 w 1708"/>
                    <a:gd name="T7" fmla="*/ 691 h 890"/>
                    <a:gd name="T8" fmla="*/ 1604 w 1708"/>
                    <a:gd name="T9" fmla="*/ 890 h 890"/>
                  </a:gdLst>
                  <a:ahLst/>
                  <a:cxnLst>
                    <a:cxn ang="0">
                      <a:pos x="T0" y="T1"/>
                    </a:cxn>
                    <a:cxn ang="0">
                      <a:pos x="T2" y="T3"/>
                    </a:cxn>
                    <a:cxn ang="0">
                      <a:pos x="T4" y="T5"/>
                    </a:cxn>
                    <a:cxn ang="0">
                      <a:pos x="T6" y="T7"/>
                    </a:cxn>
                    <a:cxn ang="0">
                      <a:pos x="T8" y="T9"/>
                    </a:cxn>
                  </a:cxnLst>
                  <a:rect l="0" t="0" r="r" b="b"/>
                  <a:pathLst>
                    <a:path w="1708" h="890">
                      <a:moveTo>
                        <a:pt x="1604" y="890"/>
                      </a:moveTo>
                      <a:cubicBezTo>
                        <a:pt x="1708" y="532"/>
                        <a:pt x="1708" y="532"/>
                        <a:pt x="1708" y="532"/>
                      </a:cubicBezTo>
                      <a:cubicBezTo>
                        <a:pt x="1644" y="493"/>
                        <a:pt x="797" y="0"/>
                        <a:pt x="0" y="340"/>
                      </a:cubicBezTo>
                      <a:cubicBezTo>
                        <a:pt x="198" y="691"/>
                        <a:pt x="198" y="691"/>
                        <a:pt x="198" y="691"/>
                      </a:cubicBezTo>
                      <a:cubicBezTo>
                        <a:pt x="278" y="659"/>
                        <a:pt x="854" y="453"/>
                        <a:pt x="1604" y="890"/>
                      </a:cubicBezTo>
                      <a:close/>
                    </a:path>
                  </a:pathLst>
                </a:custGeom>
                <a:solidFill>
                  <a:srgbClr val="A89194"/>
                </a:solidFill>
                <a:ln w="9525">
                  <a:noFill/>
                  <a:round/>
                </a:ln>
              </p:spPr>
              <p:txBody>
                <a:bodyPr vert="horz" wrap="square" lIns="91440" tIns="45720" rIns="91440" bIns="45720" numCol="1" anchor="t" anchorCtr="0" compatLnSpc="1"/>
                <a:lstStyle/>
                <a:p>
                  <a:endParaRPr lang="en-US"/>
                </a:p>
              </p:txBody>
            </p:sp>
            <p:sp>
              <p:nvSpPr>
                <p:cNvPr id="80" name="Freeform 19"/>
                <p:cNvSpPr>
                  <a:spLocks noEditPoints="1"/>
                </p:cNvSpPr>
                <p:nvPr/>
              </p:nvSpPr>
              <p:spPr bwMode="auto">
                <a:xfrm>
                  <a:off x="6391989" y="1733217"/>
                  <a:ext cx="278177" cy="250212"/>
                </a:xfrm>
                <a:custGeom>
                  <a:avLst/>
                  <a:gdLst>
                    <a:gd name="T0" fmla="*/ 244 w 400"/>
                    <a:gd name="T1" fmla="*/ 60 h 360"/>
                    <a:gd name="T2" fmla="*/ 156 w 400"/>
                    <a:gd name="T3" fmla="*/ 60 h 360"/>
                    <a:gd name="T4" fmla="*/ 156 w 400"/>
                    <a:gd name="T5" fmla="*/ 33 h 360"/>
                    <a:gd name="T6" fmla="*/ 200 w 400"/>
                    <a:gd name="T7" fmla="*/ 24 h 360"/>
                    <a:gd name="T8" fmla="*/ 244 w 400"/>
                    <a:gd name="T9" fmla="*/ 33 h 360"/>
                    <a:gd name="T10" fmla="*/ 244 w 400"/>
                    <a:gd name="T11" fmla="*/ 60 h 360"/>
                    <a:gd name="T12" fmla="*/ 268 w 400"/>
                    <a:gd name="T13" fmla="*/ 18 h 360"/>
                    <a:gd name="T14" fmla="*/ 200 w 400"/>
                    <a:gd name="T15" fmla="*/ 0 h 360"/>
                    <a:gd name="T16" fmla="*/ 132 w 400"/>
                    <a:gd name="T17" fmla="*/ 18 h 360"/>
                    <a:gd name="T18" fmla="*/ 132 w 400"/>
                    <a:gd name="T19" fmla="*/ 60 h 360"/>
                    <a:gd name="T20" fmla="*/ 88 w 400"/>
                    <a:gd name="T21" fmla="*/ 60 h 360"/>
                    <a:gd name="T22" fmla="*/ 88 w 400"/>
                    <a:gd name="T23" fmla="*/ 360 h 360"/>
                    <a:gd name="T24" fmla="*/ 312 w 400"/>
                    <a:gd name="T25" fmla="*/ 360 h 360"/>
                    <a:gd name="T26" fmla="*/ 312 w 400"/>
                    <a:gd name="T27" fmla="*/ 60 h 360"/>
                    <a:gd name="T28" fmla="*/ 268 w 400"/>
                    <a:gd name="T29" fmla="*/ 60 h 360"/>
                    <a:gd name="T30" fmla="*/ 268 w 400"/>
                    <a:gd name="T31" fmla="*/ 18 h 360"/>
                    <a:gd name="T32" fmla="*/ 0 w 400"/>
                    <a:gd name="T33" fmla="*/ 100 h 360"/>
                    <a:gd name="T34" fmla="*/ 0 w 400"/>
                    <a:gd name="T35" fmla="*/ 320 h 360"/>
                    <a:gd name="T36" fmla="*/ 40 w 400"/>
                    <a:gd name="T37" fmla="*/ 360 h 360"/>
                    <a:gd name="T38" fmla="*/ 60 w 400"/>
                    <a:gd name="T39" fmla="*/ 360 h 360"/>
                    <a:gd name="T40" fmla="*/ 60 w 400"/>
                    <a:gd name="T41" fmla="*/ 60 h 360"/>
                    <a:gd name="T42" fmla="*/ 40 w 400"/>
                    <a:gd name="T43" fmla="*/ 60 h 360"/>
                    <a:gd name="T44" fmla="*/ 0 w 400"/>
                    <a:gd name="T45" fmla="*/ 100 h 360"/>
                    <a:gd name="T46" fmla="*/ 360 w 400"/>
                    <a:gd name="T47" fmla="*/ 60 h 360"/>
                    <a:gd name="T48" fmla="*/ 340 w 400"/>
                    <a:gd name="T49" fmla="*/ 60 h 360"/>
                    <a:gd name="T50" fmla="*/ 340 w 400"/>
                    <a:gd name="T51" fmla="*/ 360 h 360"/>
                    <a:gd name="T52" fmla="*/ 360 w 400"/>
                    <a:gd name="T53" fmla="*/ 360 h 360"/>
                    <a:gd name="T54" fmla="*/ 400 w 400"/>
                    <a:gd name="T55" fmla="*/ 320 h 360"/>
                    <a:gd name="T56" fmla="*/ 400 w 400"/>
                    <a:gd name="T57" fmla="*/ 100 h 360"/>
                    <a:gd name="T58" fmla="*/ 360 w 400"/>
                    <a:gd name="T59" fmla="*/ 60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00" h="360">
                      <a:moveTo>
                        <a:pt x="244" y="60"/>
                      </a:moveTo>
                      <a:cubicBezTo>
                        <a:pt x="156" y="60"/>
                        <a:pt x="156" y="60"/>
                        <a:pt x="156" y="60"/>
                      </a:cubicBezTo>
                      <a:cubicBezTo>
                        <a:pt x="156" y="33"/>
                        <a:pt x="156" y="33"/>
                        <a:pt x="156" y="33"/>
                      </a:cubicBezTo>
                      <a:cubicBezTo>
                        <a:pt x="167" y="28"/>
                        <a:pt x="182" y="24"/>
                        <a:pt x="200" y="24"/>
                      </a:cubicBezTo>
                      <a:cubicBezTo>
                        <a:pt x="218" y="24"/>
                        <a:pt x="234" y="28"/>
                        <a:pt x="244" y="33"/>
                      </a:cubicBezTo>
                      <a:cubicBezTo>
                        <a:pt x="244" y="60"/>
                        <a:pt x="244" y="60"/>
                        <a:pt x="244" y="60"/>
                      </a:cubicBezTo>
                      <a:close/>
                      <a:moveTo>
                        <a:pt x="268" y="18"/>
                      </a:moveTo>
                      <a:cubicBezTo>
                        <a:pt x="255" y="12"/>
                        <a:pt x="233" y="0"/>
                        <a:pt x="200" y="0"/>
                      </a:cubicBezTo>
                      <a:cubicBezTo>
                        <a:pt x="168" y="0"/>
                        <a:pt x="146" y="12"/>
                        <a:pt x="132" y="18"/>
                      </a:cubicBezTo>
                      <a:cubicBezTo>
                        <a:pt x="132" y="60"/>
                        <a:pt x="132" y="60"/>
                        <a:pt x="132" y="60"/>
                      </a:cubicBezTo>
                      <a:cubicBezTo>
                        <a:pt x="88" y="60"/>
                        <a:pt x="88" y="60"/>
                        <a:pt x="88" y="60"/>
                      </a:cubicBezTo>
                      <a:cubicBezTo>
                        <a:pt x="88" y="360"/>
                        <a:pt x="88" y="360"/>
                        <a:pt x="88" y="360"/>
                      </a:cubicBezTo>
                      <a:cubicBezTo>
                        <a:pt x="312" y="360"/>
                        <a:pt x="312" y="360"/>
                        <a:pt x="312" y="360"/>
                      </a:cubicBezTo>
                      <a:cubicBezTo>
                        <a:pt x="312" y="60"/>
                        <a:pt x="312" y="60"/>
                        <a:pt x="312" y="60"/>
                      </a:cubicBezTo>
                      <a:cubicBezTo>
                        <a:pt x="268" y="60"/>
                        <a:pt x="268" y="60"/>
                        <a:pt x="268" y="60"/>
                      </a:cubicBezTo>
                      <a:cubicBezTo>
                        <a:pt x="268" y="18"/>
                        <a:pt x="268" y="18"/>
                        <a:pt x="268" y="18"/>
                      </a:cubicBezTo>
                      <a:close/>
                      <a:moveTo>
                        <a:pt x="0" y="100"/>
                      </a:moveTo>
                      <a:cubicBezTo>
                        <a:pt x="0" y="320"/>
                        <a:pt x="0" y="320"/>
                        <a:pt x="0" y="320"/>
                      </a:cubicBezTo>
                      <a:cubicBezTo>
                        <a:pt x="0" y="342"/>
                        <a:pt x="18" y="360"/>
                        <a:pt x="40" y="360"/>
                      </a:cubicBezTo>
                      <a:cubicBezTo>
                        <a:pt x="60" y="360"/>
                        <a:pt x="60" y="360"/>
                        <a:pt x="60" y="360"/>
                      </a:cubicBezTo>
                      <a:cubicBezTo>
                        <a:pt x="60" y="60"/>
                        <a:pt x="60" y="60"/>
                        <a:pt x="60" y="60"/>
                      </a:cubicBezTo>
                      <a:cubicBezTo>
                        <a:pt x="40" y="60"/>
                        <a:pt x="40" y="60"/>
                        <a:pt x="40" y="60"/>
                      </a:cubicBezTo>
                      <a:cubicBezTo>
                        <a:pt x="18" y="60"/>
                        <a:pt x="0" y="78"/>
                        <a:pt x="0" y="100"/>
                      </a:cubicBezTo>
                      <a:close/>
                      <a:moveTo>
                        <a:pt x="360" y="60"/>
                      </a:moveTo>
                      <a:cubicBezTo>
                        <a:pt x="340" y="60"/>
                        <a:pt x="340" y="60"/>
                        <a:pt x="340" y="60"/>
                      </a:cubicBezTo>
                      <a:cubicBezTo>
                        <a:pt x="340" y="360"/>
                        <a:pt x="340" y="360"/>
                        <a:pt x="340" y="360"/>
                      </a:cubicBezTo>
                      <a:cubicBezTo>
                        <a:pt x="360" y="360"/>
                        <a:pt x="360" y="360"/>
                        <a:pt x="360" y="360"/>
                      </a:cubicBezTo>
                      <a:cubicBezTo>
                        <a:pt x="382" y="360"/>
                        <a:pt x="400" y="342"/>
                        <a:pt x="400" y="320"/>
                      </a:cubicBezTo>
                      <a:cubicBezTo>
                        <a:pt x="400" y="100"/>
                        <a:pt x="400" y="100"/>
                        <a:pt x="400" y="100"/>
                      </a:cubicBezTo>
                      <a:cubicBezTo>
                        <a:pt x="400" y="78"/>
                        <a:pt x="382" y="60"/>
                        <a:pt x="360" y="60"/>
                      </a:cubicBezTo>
                      <a:close/>
                    </a:path>
                  </a:pathLst>
                </a:custGeom>
                <a:solidFill>
                  <a:schemeClr val="bg1"/>
                </a:solidFill>
                <a:ln>
                  <a:noFill/>
                </a:ln>
              </p:spPr>
              <p:txBody>
                <a:bodyPr vert="horz" wrap="square" lIns="91440" tIns="45720" rIns="91440" bIns="45720" numCol="1" anchor="t" anchorCtr="0" compatLnSpc="1"/>
                <a:lstStyle/>
                <a:p>
                  <a:endParaRPr lang="en-US"/>
                </a:p>
              </p:txBody>
            </p:sp>
          </p:grpSp>
          <p:grpSp>
            <p:nvGrpSpPr>
              <p:cNvPr id="81" name="Group 14"/>
              <p:cNvGrpSpPr/>
              <p:nvPr/>
            </p:nvGrpSpPr>
            <p:grpSpPr>
              <a:xfrm>
                <a:off x="6186006" y="3923003"/>
                <a:ext cx="1534113" cy="794210"/>
                <a:chOff x="6186006" y="3923003"/>
                <a:chExt cx="1534113" cy="794210"/>
              </a:xfrm>
            </p:grpSpPr>
            <p:pic>
              <p:nvPicPr>
                <p:cNvPr id="82" name="Picture 2049"/>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6186006" y="4381698"/>
                  <a:ext cx="1534113" cy="335515"/>
                </a:xfrm>
                <a:prstGeom prst="rect">
                  <a:avLst/>
                </a:prstGeom>
              </p:spPr>
            </p:pic>
            <p:sp>
              <p:nvSpPr>
                <p:cNvPr id="83" name="Freeform 7"/>
                <p:cNvSpPr/>
                <p:nvPr/>
              </p:nvSpPr>
              <p:spPr bwMode="auto">
                <a:xfrm>
                  <a:off x="6946465" y="4041640"/>
                  <a:ext cx="275707" cy="511310"/>
                </a:xfrm>
                <a:custGeom>
                  <a:avLst/>
                  <a:gdLst>
                    <a:gd name="T0" fmla="*/ 0 w 165"/>
                    <a:gd name="T1" fmla="*/ 306 h 306"/>
                    <a:gd name="T2" fmla="*/ 0 w 165"/>
                    <a:gd name="T3" fmla="*/ 306 h 306"/>
                    <a:gd name="T4" fmla="*/ 165 w 165"/>
                    <a:gd name="T5" fmla="*/ 0 h 306"/>
                    <a:gd name="T6" fmla="*/ 83 w 165"/>
                    <a:gd name="T7" fmla="*/ 21 h 306"/>
                    <a:gd name="T8" fmla="*/ 0 w 165"/>
                    <a:gd name="T9" fmla="*/ 306 h 306"/>
                  </a:gdLst>
                  <a:ahLst/>
                  <a:cxnLst>
                    <a:cxn ang="0">
                      <a:pos x="T0" y="T1"/>
                    </a:cxn>
                    <a:cxn ang="0">
                      <a:pos x="T2" y="T3"/>
                    </a:cxn>
                    <a:cxn ang="0">
                      <a:pos x="T4" y="T5"/>
                    </a:cxn>
                    <a:cxn ang="0">
                      <a:pos x="T6" y="T7"/>
                    </a:cxn>
                    <a:cxn ang="0">
                      <a:pos x="T8" y="T9"/>
                    </a:cxn>
                  </a:cxnLst>
                  <a:rect l="0" t="0" r="r" b="b"/>
                  <a:pathLst>
                    <a:path w="165" h="306">
                      <a:moveTo>
                        <a:pt x="0" y="306"/>
                      </a:moveTo>
                      <a:lnTo>
                        <a:pt x="0" y="306"/>
                      </a:lnTo>
                      <a:lnTo>
                        <a:pt x="165" y="0"/>
                      </a:lnTo>
                      <a:lnTo>
                        <a:pt x="83" y="21"/>
                      </a:lnTo>
                      <a:lnTo>
                        <a:pt x="0" y="306"/>
                      </a:lnTo>
                      <a:close/>
                    </a:path>
                  </a:pathLst>
                </a:custGeom>
                <a:solidFill>
                  <a:srgbClr val="A89194"/>
                </a:solidFill>
                <a:ln w="9525">
                  <a:noFill/>
                  <a:round/>
                </a:ln>
              </p:spPr>
              <p:txBody>
                <a:bodyPr vert="horz" wrap="square" lIns="91440" tIns="45720" rIns="91440" bIns="45720" numCol="1" anchor="t" anchorCtr="0" compatLnSpc="1"/>
                <a:lstStyle/>
                <a:p>
                  <a:endParaRPr lang="en-US"/>
                </a:p>
              </p:txBody>
            </p:sp>
            <p:sp>
              <p:nvSpPr>
                <p:cNvPr id="84" name="Freeform 14"/>
                <p:cNvSpPr/>
                <p:nvPr/>
              </p:nvSpPr>
              <p:spPr bwMode="auto">
                <a:xfrm>
                  <a:off x="6613947" y="3936370"/>
                  <a:ext cx="471208" cy="616581"/>
                </a:xfrm>
                <a:custGeom>
                  <a:avLst/>
                  <a:gdLst>
                    <a:gd name="T0" fmla="*/ 339 w 340"/>
                    <a:gd name="T1" fmla="*/ 102 h 446"/>
                    <a:gd name="T2" fmla="*/ 0 w 340"/>
                    <a:gd name="T3" fmla="*/ 21 h 446"/>
                    <a:gd name="T4" fmla="*/ 240 w 340"/>
                    <a:gd name="T5" fmla="*/ 446 h 446"/>
                    <a:gd name="T6" fmla="*/ 340 w 340"/>
                    <a:gd name="T7" fmla="*/ 102 h 446"/>
                    <a:gd name="T8" fmla="*/ 339 w 340"/>
                    <a:gd name="T9" fmla="*/ 102 h 446"/>
                  </a:gdLst>
                  <a:ahLst/>
                  <a:cxnLst>
                    <a:cxn ang="0">
                      <a:pos x="T0" y="T1"/>
                    </a:cxn>
                    <a:cxn ang="0">
                      <a:pos x="T2" y="T3"/>
                    </a:cxn>
                    <a:cxn ang="0">
                      <a:pos x="T4" y="T5"/>
                    </a:cxn>
                    <a:cxn ang="0">
                      <a:pos x="T6" y="T7"/>
                    </a:cxn>
                    <a:cxn ang="0">
                      <a:pos x="T8" y="T9"/>
                    </a:cxn>
                  </a:cxnLst>
                  <a:rect l="0" t="0" r="r" b="b"/>
                  <a:pathLst>
                    <a:path w="340" h="446">
                      <a:moveTo>
                        <a:pt x="339" y="102"/>
                      </a:moveTo>
                      <a:cubicBezTo>
                        <a:pt x="222" y="22"/>
                        <a:pt x="108" y="0"/>
                        <a:pt x="0" y="21"/>
                      </a:cubicBezTo>
                      <a:cubicBezTo>
                        <a:pt x="240" y="446"/>
                        <a:pt x="240" y="446"/>
                        <a:pt x="240" y="446"/>
                      </a:cubicBezTo>
                      <a:cubicBezTo>
                        <a:pt x="340" y="102"/>
                        <a:pt x="340" y="102"/>
                        <a:pt x="340" y="102"/>
                      </a:cubicBezTo>
                      <a:lnTo>
                        <a:pt x="339" y="102"/>
                      </a:lnTo>
                      <a:close/>
                    </a:path>
                  </a:pathLst>
                </a:custGeom>
                <a:solidFill>
                  <a:srgbClr val="A89194"/>
                </a:solidFill>
                <a:ln w="9525">
                  <a:noFill/>
                  <a:round/>
                </a:ln>
              </p:spPr>
              <p:txBody>
                <a:bodyPr vert="horz" wrap="square" lIns="91440" tIns="45720" rIns="91440" bIns="45720" numCol="1" anchor="t" anchorCtr="0" compatLnSpc="1"/>
                <a:lstStyle/>
                <a:p>
                  <a:endParaRPr lang="en-US"/>
                </a:p>
              </p:txBody>
            </p:sp>
            <p:sp>
              <p:nvSpPr>
                <p:cNvPr id="85" name="Freeform 25"/>
                <p:cNvSpPr/>
                <p:nvPr/>
              </p:nvSpPr>
              <p:spPr bwMode="auto">
                <a:xfrm>
                  <a:off x="6628985" y="3923003"/>
                  <a:ext cx="467866" cy="153727"/>
                </a:xfrm>
                <a:custGeom>
                  <a:avLst/>
                  <a:gdLst>
                    <a:gd name="T0" fmla="*/ 339 w 339"/>
                    <a:gd name="T1" fmla="*/ 78 h 111"/>
                    <a:gd name="T2" fmla="*/ 175 w 339"/>
                    <a:gd name="T3" fmla="*/ 1 h 111"/>
                    <a:gd name="T4" fmla="*/ 0 w 339"/>
                    <a:gd name="T5" fmla="*/ 28 h 111"/>
                    <a:gd name="T6" fmla="*/ 329 w 339"/>
                    <a:gd name="T7" fmla="*/ 111 h 111"/>
                    <a:gd name="T8" fmla="*/ 330 w 339"/>
                    <a:gd name="T9" fmla="*/ 111 h 111"/>
                    <a:gd name="T10" fmla="*/ 339 w 339"/>
                    <a:gd name="T11" fmla="*/ 78 h 111"/>
                  </a:gdLst>
                  <a:ahLst/>
                  <a:cxnLst>
                    <a:cxn ang="0">
                      <a:pos x="T0" y="T1"/>
                    </a:cxn>
                    <a:cxn ang="0">
                      <a:pos x="T2" y="T3"/>
                    </a:cxn>
                    <a:cxn ang="0">
                      <a:pos x="T4" y="T5"/>
                    </a:cxn>
                    <a:cxn ang="0">
                      <a:pos x="T6" y="T7"/>
                    </a:cxn>
                    <a:cxn ang="0">
                      <a:pos x="T8" y="T9"/>
                    </a:cxn>
                    <a:cxn ang="0">
                      <a:pos x="T10" y="T11"/>
                    </a:cxn>
                  </a:cxnLst>
                  <a:rect l="0" t="0" r="r" b="b"/>
                  <a:pathLst>
                    <a:path w="339" h="111">
                      <a:moveTo>
                        <a:pt x="339" y="78"/>
                      </a:moveTo>
                      <a:cubicBezTo>
                        <a:pt x="283" y="41"/>
                        <a:pt x="228" y="15"/>
                        <a:pt x="175" y="1"/>
                      </a:cubicBezTo>
                      <a:cubicBezTo>
                        <a:pt x="95" y="0"/>
                        <a:pt x="38" y="14"/>
                        <a:pt x="0" y="28"/>
                      </a:cubicBezTo>
                      <a:cubicBezTo>
                        <a:pt x="105" y="10"/>
                        <a:pt x="216" y="34"/>
                        <a:pt x="329" y="111"/>
                      </a:cubicBezTo>
                      <a:cubicBezTo>
                        <a:pt x="330" y="111"/>
                        <a:pt x="330" y="111"/>
                        <a:pt x="330" y="111"/>
                      </a:cubicBezTo>
                      <a:cubicBezTo>
                        <a:pt x="339" y="78"/>
                        <a:pt x="339" y="78"/>
                        <a:pt x="339" y="78"/>
                      </a:cubicBezTo>
                      <a:close/>
                    </a:path>
                  </a:pathLst>
                </a:custGeom>
                <a:solidFill>
                  <a:srgbClr val="A89194"/>
                </a:solidFill>
                <a:ln w="9525">
                  <a:noFill/>
                  <a:round/>
                </a:ln>
              </p:spPr>
              <p:txBody>
                <a:bodyPr vert="horz" wrap="square" lIns="91440" tIns="45720" rIns="91440" bIns="45720" numCol="1" anchor="t" anchorCtr="0" compatLnSpc="1"/>
                <a:lstStyle/>
                <a:p>
                  <a:endParaRPr lang="en-US"/>
                </a:p>
              </p:txBody>
            </p:sp>
            <p:sp>
              <p:nvSpPr>
                <p:cNvPr id="86" name="Freeform 29"/>
                <p:cNvSpPr/>
                <p:nvPr/>
              </p:nvSpPr>
              <p:spPr bwMode="auto">
                <a:xfrm>
                  <a:off x="7085154" y="4013234"/>
                  <a:ext cx="135347" cy="63496"/>
                </a:xfrm>
                <a:custGeom>
                  <a:avLst/>
                  <a:gdLst>
                    <a:gd name="T0" fmla="*/ 9 w 98"/>
                    <a:gd name="T1" fmla="*/ 13 h 46"/>
                    <a:gd name="T2" fmla="*/ 0 w 98"/>
                    <a:gd name="T3" fmla="*/ 46 h 46"/>
                    <a:gd name="T4" fmla="*/ 98 w 98"/>
                    <a:gd name="T5" fmla="*/ 20 h 46"/>
                    <a:gd name="T6" fmla="*/ 53 w 98"/>
                    <a:gd name="T7" fmla="*/ 0 h 46"/>
                    <a:gd name="T8" fmla="*/ 9 w 98"/>
                    <a:gd name="T9" fmla="*/ 13 h 46"/>
                  </a:gdLst>
                  <a:ahLst/>
                  <a:cxnLst>
                    <a:cxn ang="0">
                      <a:pos x="T0" y="T1"/>
                    </a:cxn>
                    <a:cxn ang="0">
                      <a:pos x="T2" y="T3"/>
                    </a:cxn>
                    <a:cxn ang="0">
                      <a:pos x="T4" y="T5"/>
                    </a:cxn>
                    <a:cxn ang="0">
                      <a:pos x="T6" y="T7"/>
                    </a:cxn>
                    <a:cxn ang="0">
                      <a:pos x="T8" y="T9"/>
                    </a:cxn>
                  </a:cxnLst>
                  <a:rect l="0" t="0" r="r" b="b"/>
                  <a:pathLst>
                    <a:path w="98" h="46">
                      <a:moveTo>
                        <a:pt x="9" y="13"/>
                      </a:moveTo>
                      <a:cubicBezTo>
                        <a:pt x="0" y="46"/>
                        <a:pt x="0" y="46"/>
                        <a:pt x="0" y="46"/>
                      </a:cubicBezTo>
                      <a:cubicBezTo>
                        <a:pt x="98" y="20"/>
                        <a:pt x="98" y="20"/>
                        <a:pt x="98" y="20"/>
                      </a:cubicBezTo>
                      <a:cubicBezTo>
                        <a:pt x="86" y="14"/>
                        <a:pt x="62" y="4"/>
                        <a:pt x="53" y="0"/>
                      </a:cubicBezTo>
                      <a:lnTo>
                        <a:pt x="9" y="13"/>
                      </a:lnTo>
                      <a:close/>
                    </a:path>
                  </a:pathLst>
                </a:custGeom>
                <a:solidFill>
                  <a:srgbClr val="A89194"/>
                </a:solidFill>
                <a:ln w="9525">
                  <a:noFill/>
                  <a:round/>
                </a:ln>
              </p:spPr>
              <p:txBody>
                <a:bodyPr vert="horz" wrap="square" lIns="91440" tIns="45720" rIns="91440" bIns="45720" numCol="1" anchor="t" anchorCtr="0" compatLnSpc="1"/>
                <a:lstStyle/>
                <a:p>
                  <a:endParaRPr lang="en-US"/>
                </a:p>
              </p:txBody>
            </p:sp>
            <p:sp>
              <p:nvSpPr>
                <p:cNvPr id="87" name="Freeform 62"/>
                <p:cNvSpPr>
                  <a:spLocks noEditPoints="1"/>
                </p:cNvSpPr>
                <p:nvPr/>
              </p:nvSpPr>
              <p:spPr bwMode="auto">
                <a:xfrm>
                  <a:off x="6819037" y="4072224"/>
                  <a:ext cx="147425" cy="180120"/>
                </a:xfrm>
                <a:custGeom>
                  <a:avLst/>
                  <a:gdLst>
                    <a:gd name="T0" fmla="*/ 214 w 214"/>
                    <a:gd name="T1" fmla="*/ 231 h 261"/>
                    <a:gd name="T2" fmla="*/ 184 w 214"/>
                    <a:gd name="T3" fmla="*/ 261 h 261"/>
                    <a:gd name="T4" fmla="*/ 30 w 214"/>
                    <a:gd name="T5" fmla="*/ 261 h 261"/>
                    <a:gd name="T6" fmla="*/ 0 w 214"/>
                    <a:gd name="T7" fmla="*/ 231 h 261"/>
                    <a:gd name="T8" fmla="*/ 0 w 214"/>
                    <a:gd name="T9" fmla="*/ 29 h 261"/>
                    <a:gd name="T10" fmla="*/ 30 w 214"/>
                    <a:gd name="T11" fmla="*/ 0 h 261"/>
                    <a:gd name="T12" fmla="*/ 184 w 214"/>
                    <a:gd name="T13" fmla="*/ 0 h 261"/>
                    <a:gd name="T14" fmla="*/ 214 w 214"/>
                    <a:gd name="T15" fmla="*/ 29 h 261"/>
                    <a:gd name="T16" fmla="*/ 214 w 214"/>
                    <a:gd name="T17" fmla="*/ 231 h 261"/>
                    <a:gd name="T18" fmla="*/ 190 w 214"/>
                    <a:gd name="T19" fmla="*/ 29 h 261"/>
                    <a:gd name="T20" fmla="*/ 184 w 214"/>
                    <a:gd name="T21" fmla="*/ 23 h 261"/>
                    <a:gd name="T22" fmla="*/ 30 w 214"/>
                    <a:gd name="T23" fmla="*/ 23 h 261"/>
                    <a:gd name="T24" fmla="*/ 24 w 214"/>
                    <a:gd name="T25" fmla="*/ 29 h 261"/>
                    <a:gd name="T26" fmla="*/ 24 w 214"/>
                    <a:gd name="T27" fmla="*/ 207 h 261"/>
                    <a:gd name="T28" fmla="*/ 30 w 214"/>
                    <a:gd name="T29" fmla="*/ 213 h 261"/>
                    <a:gd name="T30" fmla="*/ 184 w 214"/>
                    <a:gd name="T31" fmla="*/ 213 h 261"/>
                    <a:gd name="T32" fmla="*/ 190 w 214"/>
                    <a:gd name="T33" fmla="*/ 207 h 261"/>
                    <a:gd name="T34" fmla="*/ 190 w 214"/>
                    <a:gd name="T35" fmla="*/ 29 h 261"/>
                    <a:gd name="T36" fmla="*/ 107 w 214"/>
                    <a:gd name="T37" fmla="*/ 225 h 261"/>
                    <a:gd name="T38" fmla="*/ 95 w 214"/>
                    <a:gd name="T39" fmla="*/ 237 h 261"/>
                    <a:gd name="T40" fmla="*/ 107 w 214"/>
                    <a:gd name="T41" fmla="*/ 249 h 261"/>
                    <a:gd name="T42" fmla="*/ 119 w 214"/>
                    <a:gd name="T43" fmla="*/ 237 h 261"/>
                    <a:gd name="T44" fmla="*/ 107 w 214"/>
                    <a:gd name="T45" fmla="*/ 225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14" h="261">
                      <a:moveTo>
                        <a:pt x="214" y="231"/>
                      </a:moveTo>
                      <a:cubicBezTo>
                        <a:pt x="214" y="247"/>
                        <a:pt x="200" y="261"/>
                        <a:pt x="184" y="261"/>
                      </a:cubicBezTo>
                      <a:cubicBezTo>
                        <a:pt x="30" y="261"/>
                        <a:pt x="30" y="261"/>
                        <a:pt x="30" y="261"/>
                      </a:cubicBezTo>
                      <a:cubicBezTo>
                        <a:pt x="13" y="261"/>
                        <a:pt x="0" y="247"/>
                        <a:pt x="0" y="231"/>
                      </a:cubicBezTo>
                      <a:cubicBezTo>
                        <a:pt x="0" y="29"/>
                        <a:pt x="0" y="29"/>
                        <a:pt x="0" y="29"/>
                      </a:cubicBezTo>
                      <a:cubicBezTo>
                        <a:pt x="0" y="13"/>
                        <a:pt x="13" y="0"/>
                        <a:pt x="30" y="0"/>
                      </a:cubicBezTo>
                      <a:cubicBezTo>
                        <a:pt x="184" y="0"/>
                        <a:pt x="184" y="0"/>
                        <a:pt x="184" y="0"/>
                      </a:cubicBezTo>
                      <a:cubicBezTo>
                        <a:pt x="200" y="0"/>
                        <a:pt x="214" y="13"/>
                        <a:pt x="214" y="29"/>
                      </a:cubicBezTo>
                      <a:lnTo>
                        <a:pt x="214" y="231"/>
                      </a:lnTo>
                      <a:close/>
                      <a:moveTo>
                        <a:pt x="190" y="29"/>
                      </a:moveTo>
                      <a:cubicBezTo>
                        <a:pt x="190" y="26"/>
                        <a:pt x="187" y="23"/>
                        <a:pt x="184" y="23"/>
                      </a:cubicBezTo>
                      <a:cubicBezTo>
                        <a:pt x="30" y="23"/>
                        <a:pt x="30" y="23"/>
                        <a:pt x="30" y="23"/>
                      </a:cubicBezTo>
                      <a:cubicBezTo>
                        <a:pt x="26" y="23"/>
                        <a:pt x="24" y="26"/>
                        <a:pt x="24" y="29"/>
                      </a:cubicBezTo>
                      <a:cubicBezTo>
                        <a:pt x="24" y="207"/>
                        <a:pt x="24" y="207"/>
                        <a:pt x="24" y="207"/>
                      </a:cubicBezTo>
                      <a:cubicBezTo>
                        <a:pt x="24" y="211"/>
                        <a:pt x="26" y="213"/>
                        <a:pt x="30" y="213"/>
                      </a:cubicBezTo>
                      <a:cubicBezTo>
                        <a:pt x="184" y="213"/>
                        <a:pt x="184" y="213"/>
                        <a:pt x="184" y="213"/>
                      </a:cubicBezTo>
                      <a:cubicBezTo>
                        <a:pt x="187" y="213"/>
                        <a:pt x="190" y="211"/>
                        <a:pt x="190" y="207"/>
                      </a:cubicBezTo>
                      <a:lnTo>
                        <a:pt x="190" y="29"/>
                      </a:lnTo>
                      <a:close/>
                      <a:moveTo>
                        <a:pt x="107" y="225"/>
                      </a:moveTo>
                      <a:cubicBezTo>
                        <a:pt x="100" y="225"/>
                        <a:pt x="95" y="231"/>
                        <a:pt x="95" y="237"/>
                      </a:cubicBezTo>
                      <a:cubicBezTo>
                        <a:pt x="95" y="244"/>
                        <a:pt x="100" y="249"/>
                        <a:pt x="107" y="249"/>
                      </a:cubicBezTo>
                      <a:cubicBezTo>
                        <a:pt x="113" y="249"/>
                        <a:pt x="119" y="244"/>
                        <a:pt x="119" y="237"/>
                      </a:cubicBezTo>
                      <a:cubicBezTo>
                        <a:pt x="119" y="231"/>
                        <a:pt x="113" y="225"/>
                        <a:pt x="107" y="225"/>
                      </a:cubicBezTo>
                      <a:close/>
                    </a:path>
                  </a:pathLst>
                </a:custGeom>
                <a:solidFill>
                  <a:schemeClr val="bg1"/>
                </a:solidFill>
                <a:ln>
                  <a:noFill/>
                </a:ln>
              </p:spPr>
              <p:txBody>
                <a:bodyPr vert="horz" wrap="square" lIns="91440" tIns="45720" rIns="91440" bIns="45720" numCol="1" anchor="t" anchorCtr="0" compatLnSpc="1"/>
                <a:lstStyle/>
                <a:p>
                  <a:endParaRPr lang="en-US"/>
                </a:p>
              </p:txBody>
            </p:sp>
          </p:grpSp>
          <p:grpSp>
            <p:nvGrpSpPr>
              <p:cNvPr id="88" name="Group 17"/>
              <p:cNvGrpSpPr/>
              <p:nvPr/>
            </p:nvGrpSpPr>
            <p:grpSpPr>
              <a:xfrm>
                <a:off x="5639783" y="1946270"/>
                <a:ext cx="2496397" cy="1032647"/>
                <a:chOff x="5639783" y="1946270"/>
                <a:chExt cx="2496397" cy="1032647"/>
              </a:xfrm>
            </p:grpSpPr>
            <p:sp>
              <p:nvSpPr>
                <p:cNvPr id="89" name="Freeform 10"/>
                <p:cNvSpPr/>
                <p:nvPr/>
              </p:nvSpPr>
              <p:spPr bwMode="auto">
                <a:xfrm>
                  <a:off x="7404305" y="2343956"/>
                  <a:ext cx="731875" cy="634961"/>
                </a:xfrm>
                <a:custGeom>
                  <a:avLst/>
                  <a:gdLst>
                    <a:gd name="T0" fmla="*/ 101 w 528"/>
                    <a:gd name="T1" fmla="*/ 113 h 459"/>
                    <a:gd name="T2" fmla="*/ 0 w 528"/>
                    <a:gd name="T3" fmla="*/ 459 h 459"/>
                    <a:gd name="T4" fmla="*/ 0 w 528"/>
                    <a:gd name="T5" fmla="*/ 459 h 459"/>
                    <a:gd name="T6" fmla="*/ 335 w 528"/>
                    <a:gd name="T7" fmla="*/ 359 h 459"/>
                    <a:gd name="T8" fmla="*/ 528 w 528"/>
                    <a:gd name="T9" fmla="*/ 0 h 459"/>
                    <a:gd name="T10" fmla="*/ 101 w 528"/>
                    <a:gd name="T11" fmla="*/ 113 h 459"/>
                    <a:gd name="T12" fmla="*/ 101 w 528"/>
                    <a:gd name="T13" fmla="*/ 113 h 459"/>
                  </a:gdLst>
                  <a:ahLst/>
                  <a:cxnLst>
                    <a:cxn ang="0">
                      <a:pos x="T0" y="T1"/>
                    </a:cxn>
                    <a:cxn ang="0">
                      <a:pos x="T2" y="T3"/>
                    </a:cxn>
                    <a:cxn ang="0">
                      <a:pos x="T4" y="T5"/>
                    </a:cxn>
                    <a:cxn ang="0">
                      <a:pos x="T6" y="T7"/>
                    </a:cxn>
                    <a:cxn ang="0">
                      <a:pos x="T8" y="T9"/>
                    </a:cxn>
                    <a:cxn ang="0">
                      <a:pos x="T10" y="T11"/>
                    </a:cxn>
                    <a:cxn ang="0">
                      <a:pos x="T12" y="T13"/>
                    </a:cxn>
                  </a:cxnLst>
                  <a:rect l="0" t="0" r="r" b="b"/>
                  <a:pathLst>
                    <a:path w="528" h="459">
                      <a:moveTo>
                        <a:pt x="101" y="113"/>
                      </a:moveTo>
                      <a:cubicBezTo>
                        <a:pt x="0" y="459"/>
                        <a:pt x="0" y="459"/>
                        <a:pt x="0" y="459"/>
                      </a:cubicBezTo>
                      <a:cubicBezTo>
                        <a:pt x="0" y="459"/>
                        <a:pt x="0" y="459"/>
                        <a:pt x="0" y="459"/>
                      </a:cubicBezTo>
                      <a:cubicBezTo>
                        <a:pt x="335" y="359"/>
                        <a:pt x="335" y="359"/>
                        <a:pt x="335" y="359"/>
                      </a:cubicBezTo>
                      <a:cubicBezTo>
                        <a:pt x="528" y="0"/>
                        <a:pt x="528" y="0"/>
                        <a:pt x="528" y="0"/>
                      </a:cubicBezTo>
                      <a:cubicBezTo>
                        <a:pt x="101" y="113"/>
                        <a:pt x="101" y="113"/>
                        <a:pt x="101" y="113"/>
                      </a:cubicBezTo>
                      <a:cubicBezTo>
                        <a:pt x="101" y="113"/>
                        <a:pt x="101" y="113"/>
                        <a:pt x="101" y="113"/>
                      </a:cubicBezTo>
                      <a:close/>
                    </a:path>
                  </a:pathLst>
                </a:custGeom>
                <a:solidFill>
                  <a:srgbClr val="A89194"/>
                </a:solidFill>
                <a:ln w="9525">
                  <a:noFill/>
                  <a:round/>
                </a:ln>
              </p:spPr>
              <p:txBody>
                <a:bodyPr vert="horz" wrap="square" lIns="91440" tIns="45720" rIns="91440" bIns="45720" numCol="1" anchor="t" anchorCtr="0" compatLnSpc="1"/>
                <a:lstStyle/>
                <a:p>
                  <a:endParaRPr lang="en-US"/>
                </a:p>
              </p:txBody>
            </p:sp>
            <p:sp>
              <p:nvSpPr>
                <p:cNvPr id="90" name="Freeform 13"/>
                <p:cNvSpPr/>
                <p:nvPr/>
              </p:nvSpPr>
              <p:spPr bwMode="auto">
                <a:xfrm>
                  <a:off x="5639783" y="1946270"/>
                  <a:ext cx="1904881" cy="1032646"/>
                </a:xfrm>
                <a:custGeom>
                  <a:avLst/>
                  <a:gdLst>
                    <a:gd name="T0" fmla="*/ 1275 w 1376"/>
                    <a:gd name="T1" fmla="*/ 747 h 747"/>
                    <a:gd name="T2" fmla="*/ 1376 w 1376"/>
                    <a:gd name="T3" fmla="*/ 401 h 747"/>
                    <a:gd name="T4" fmla="*/ 0 w 1376"/>
                    <a:gd name="T5" fmla="*/ 208 h 747"/>
                    <a:gd name="T6" fmla="*/ 210 w 1376"/>
                    <a:gd name="T7" fmla="*/ 580 h 747"/>
                    <a:gd name="T8" fmla="*/ 1275 w 1376"/>
                    <a:gd name="T9" fmla="*/ 747 h 747"/>
                  </a:gdLst>
                  <a:ahLst/>
                  <a:cxnLst>
                    <a:cxn ang="0">
                      <a:pos x="T0" y="T1"/>
                    </a:cxn>
                    <a:cxn ang="0">
                      <a:pos x="T2" y="T3"/>
                    </a:cxn>
                    <a:cxn ang="0">
                      <a:pos x="T4" y="T5"/>
                    </a:cxn>
                    <a:cxn ang="0">
                      <a:pos x="T6" y="T7"/>
                    </a:cxn>
                    <a:cxn ang="0">
                      <a:pos x="T8" y="T9"/>
                    </a:cxn>
                  </a:cxnLst>
                  <a:rect l="0" t="0" r="r" b="b"/>
                  <a:pathLst>
                    <a:path w="1376" h="747">
                      <a:moveTo>
                        <a:pt x="1275" y="747"/>
                      </a:moveTo>
                      <a:cubicBezTo>
                        <a:pt x="1376" y="401"/>
                        <a:pt x="1376" y="401"/>
                        <a:pt x="1376" y="401"/>
                      </a:cubicBezTo>
                      <a:cubicBezTo>
                        <a:pt x="646" y="0"/>
                        <a:pt x="142" y="150"/>
                        <a:pt x="0" y="208"/>
                      </a:cubicBezTo>
                      <a:cubicBezTo>
                        <a:pt x="210" y="580"/>
                        <a:pt x="210" y="580"/>
                        <a:pt x="210" y="580"/>
                      </a:cubicBezTo>
                      <a:cubicBezTo>
                        <a:pt x="453" y="495"/>
                        <a:pt x="816" y="474"/>
                        <a:pt x="1275" y="747"/>
                      </a:cubicBezTo>
                      <a:close/>
                    </a:path>
                  </a:pathLst>
                </a:custGeom>
                <a:solidFill>
                  <a:srgbClr val="A89194"/>
                </a:solidFill>
                <a:ln w="9525">
                  <a:noFill/>
                  <a:round/>
                </a:ln>
              </p:spPr>
              <p:txBody>
                <a:bodyPr vert="horz" wrap="square" lIns="91440" tIns="45720" rIns="91440" bIns="45720" numCol="1" anchor="t" anchorCtr="0" compatLnSpc="1"/>
                <a:lstStyle/>
                <a:p>
                  <a:endParaRPr lang="en-US"/>
                </a:p>
              </p:txBody>
            </p:sp>
            <p:sp>
              <p:nvSpPr>
                <p:cNvPr id="91" name="Freeform 22"/>
                <p:cNvSpPr/>
                <p:nvPr/>
              </p:nvSpPr>
              <p:spPr bwMode="auto">
                <a:xfrm>
                  <a:off x="5651480" y="1956295"/>
                  <a:ext cx="1904881" cy="544729"/>
                </a:xfrm>
                <a:custGeom>
                  <a:avLst/>
                  <a:gdLst>
                    <a:gd name="T0" fmla="*/ 208 w 1377"/>
                    <a:gd name="T1" fmla="*/ 102 h 394"/>
                    <a:gd name="T2" fmla="*/ 0 w 1377"/>
                    <a:gd name="T3" fmla="*/ 198 h 394"/>
                    <a:gd name="T4" fmla="*/ 1368 w 1377"/>
                    <a:gd name="T5" fmla="*/ 394 h 394"/>
                    <a:gd name="T6" fmla="*/ 1377 w 1377"/>
                    <a:gd name="T7" fmla="*/ 361 h 394"/>
                    <a:gd name="T8" fmla="*/ 208 w 1377"/>
                    <a:gd name="T9" fmla="*/ 102 h 394"/>
                  </a:gdLst>
                  <a:ahLst/>
                  <a:cxnLst>
                    <a:cxn ang="0">
                      <a:pos x="T0" y="T1"/>
                    </a:cxn>
                    <a:cxn ang="0">
                      <a:pos x="T2" y="T3"/>
                    </a:cxn>
                    <a:cxn ang="0">
                      <a:pos x="T4" y="T5"/>
                    </a:cxn>
                    <a:cxn ang="0">
                      <a:pos x="T6" y="T7"/>
                    </a:cxn>
                    <a:cxn ang="0">
                      <a:pos x="T8" y="T9"/>
                    </a:cxn>
                  </a:cxnLst>
                  <a:rect l="0" t="0" r="r" b="b"/>
                  <a:pathLst>
                    <a:path w="1377" h="394">
                      <a:moveTo>
                        <a:pt x="208" y="102"/>
                      </a:moveTo>
                      <a:cubicBezTo>
                        <a:pt x="109" y="137"/>
                        <a:pt x="27" y="182"/>
                        <a:pt x="0" y="198"/>
                      </a:cubicBezTo>
                      <a:cubicBezTo>
                        <a:pt x="151" y="138"/>
                        <a:pt x="650" y="0"/>
                        <a:pt x="1368" y="394"/>
                      </a:cubicBezTo>
                      <a:cubicBezTo>
                        <a:pt x="1377" y="361"/>
                        <a:pt x="1377" y="361"/>
                        <a:pt x="1377" y="361"/>
                      </a:cubicBezTo>
                      <a:cubicBezTo>
                        <a:pt x="880" y="71"/>
                        <a:pt x="459" y="64"/>
                        <a:pt x="208" y="102"/>
                      </a:cubicBezTo>
                      <a:close/>
                    </a:path>
                  </a:pathLst>
                </a:custGeom>
                <a:solidFill>
                  <a:srgbClr val="A89194"/>
                </a:solidFill>
                <a:ln w="9525">
                  <a:noFill/>
                  <a:round/>
                </a:ln>
              </p:spPr>
              <p:txBody>
                <a:bodyPr vert="horz" wrap="square" lIns="91440" tIns="45720" rIns="91440" bIns="45720" numCol="1" anchor="t" anchorCtr="0" compatLnSpc="1"/>
                <a:lstStyle/>
                <a:p>
                  <a:endParaRPr lang="en-US"/>
                </a:p>
              </p:txBody>
            </p:sp>
            <p:sp>
              <p:nvSpPr>
                <p:cNvPr id="92" name="Freeform 26"/>
                <p:cNvSpPr/>
                <p:nvPr/>
              </p:nvSpPr>
              <p:spPr bwMode="auto">
                <a:xfrm>
                  <a:off x="7544664" y="2302182"/>
                  <a:ext cx="589845" cy="198843"/>
                </a:xfrm>
                <a:custGeom>
                  <a:avLst/>
                  <a:gdLst>
                    <a:gd name="T0" fmla="*/ 10 w 426"/>
                    <a:gd name="T1" fmla="*/ 111 h 144"/>
                    <a:gd name="T2" fmla="*/ 9 w 426"/>
                    <a:gd name="T3" fmla="*/ 111 h 144"/>
                    <a:gd name="T4" fmla="*/ 0 w 426"/>
                    <a:gd name="T5" fmla="*/ 144 h 144"/>
                    <a:gd name="T6" fmla="*/ 0 w 426"/>
                    <a:gd name="T7" fmla="*/ 144 h 144"/>
                    <a:gd name="T8" fmla="*/ 426 w 426"/>
                    <a:gd name="T9" fmla="*/ 31 h 144"/>
                    <a:gd name="T10" fmla="*/ 379 w 426"/>
                    <a:gd name="T11" fmla="*/ 0 h 144"/>
                    <a:gd name="T12" fmla="*/ 10 w 426"/>
                    <a:gd name="T13" fmla="*/ 111 h 144"/>
                  </a:gdLst>
                  <a:ahLst/>
                  <a:cxnLst>
                    <a:cxn ang="0">
                      <a:pos x="T0" y="T1"/>
                    </a:cxn>
                    <a:cxn ang="0">
                      <a:pos x="T2" y="T3"/>
                    </a:cxn>
                    <a:cxn ang="0">
                      <a:pos x="T4" y="T5"/>
                    </a:cxn>
                    <a:cxn ang="0">
                      <a:pos x="T6" y="T7"/>
                    </a:cxn>
                    <a:cxn ang="0">
                      <a:pos x="T8" y="T9"/>
                    </a:cxn>
                    <a:cxn ang="0">
                      <a:pos x="T10" y="T11"/>
                    </a:cxn>
                    <a:cxn ang="0">
                      <a:pos x="T12" y="T13"/>
                    </a:cxn>
                  </a:cxnLst>
                  <a:rect l="0" t="0" r="r" b="b"/>
                  <a:pathLst>
                    <a:path w="426" h="144">
                      <a:moveTo>
                        <a:pt x="10" y="111"/>
                      </a:moveTo>
                      <a:cubicBezTo>
                        <a:pt x="9" y="111"/>
                        <a:pt x="9" y="111"/>
                        <a:pt x="9" y="111"/>
                      </a:cubicBezTo>
                      <a:cubicBezTo>
                        <a:pt x="0" y="144"/>
                        <a:pt x="0" y="144"/>
                        <a:pt x="0" y="144"/>
                      </a:cubicBezTo>
                      <a:cubicBezTo>
                        <a:pt x="0" y="144"/>
                        <a:pt x="0" y="144"/>
                        <a:pt x="0" y="144"/>
                      </a:cubicBezTo>
                      <a:cubicBezTo>
                        <a:pt x="426" y="31"/>
                        <a:pt x="426" y="31"/>
                        <a:pt x="426" y="31"/>
                      </a:cubicBezTo>
                      <a:cubicBezTo>
                        <a:pt x="379" y="0"/>
                        <a:pt x="379" y="0"/>
                        <a:pt x="379" y="0"/>
                      </a:cubicBezTo>
                      <a:lnTo>
                        <a:pt x="10" y="111"/>
                      </a:lnTo>
                      <a:close/>
                    </a:path>
                  </a:pathLst>
                </a:custGeom>
                <a:solidFill>
                  <a:srgbClr val="A89194"/>
                </a:solidFill>
                <a:ln w="9525">
                  <a:noFill/>
                  <a:round/>
                </a:ln>
              </p:spPr>
              <p:txBody>
                <a:bodyPr vert="horz" wrap="square" lIns="91440" tIns="45720" rIns="91440" bIns="45720" numCol="1" anchor="t" anchorCtr="0" compatLnSpc="1"/>
                <a:lstStyle/>
                <a:p>
                  <a:endParaRPr lang="en-US"/>
                </a:p>
              </p:txBody>
            </p:sp>
            <p:sp>
              <p:nvSpPr>
                <p:cNvPr id="93" name="Freeform 67"/>
                <p:cNvSpPr>
                  <a:spLocks noEditPoints="1"/>
                </p:cNvSpPr>
                <p:nvPr/>
              </p:nvSpPr>
              <p:spPr bwMode="auto">
                <a:xfrm>
                  <a:off x="6512936" y="2305924"/>
                  <a:ext cx="238066" cy="279222"/>
                </a:xfrm>
                <a:custGeom>
                  <a:avLst/>
                  <a:gdLst>
                    <a:gd name="T0" fmla="*/ 284 w 284"/>
                    <a:gd name="T1" fmla="*/ 119 h 333"/>
                    <a:gd name="T2" fmla="*/ 284 w 284"/>
                    <a:gd name="T3" fmla="*/ 315 h 333"/>
                    <a:gd name="T4" fmla="*/ 267 w 284"/>
                    <a:gd name="T5" fmla="*/ 333 h 333"/>
                    <a:gd name="T6" fmla="*/ 17 w 284"/>
                    <a:gd name="T7" fmla="*/ 333 h 333"/>
                    <a:gd name="T8" fmla="*/ 0 w 284"/>
                    <a:gd name="T9" fmla="*/ 315 h 333"/>
                    <a:gd name="T10" fmla="*/ 0 w 284"/>
                    <a:gd name="T11" fmla="*/ 18 h 333"/>
                    <a:gd name="T12" fmla="*/ 17 w 284"/>
                    <a:gd name="T13" fmla="*/ 0 h 333"/>
                    <a:gd name="T14" fmla="*/ 166 w 284"/>
                    <a:gd name="T15" fmla="*/ 0 h 333"/>
                    <a:gd name="T16" fmla="*/ 166 w 284"/>
                    <a:gd name="T17" fmla="*/ 101 h 333"/>
                    <a:gd name="T18" fmla="*/ 184 w 284"/>
                    <a:gd name="T19" fmla="*/ 119 h 333"/>
                    <a:gd name="T20" fmla="*/ 284 w 284"/>
                    <a:gd name="T21" fmla="*/ 119 h 333"/>
                    <a:gd name="T22" fmla="*/ 213 w 284"/>
                    <a:gd name="T23" fmla="*/ 149 h 333"/>
                    <a:gd name="T24" fmla="*/ 207 w 284"/>
                    <a:gd name="T25" fmla="*/ 143 h 333"/>
                    <a:gd name="T26" fmla="*/ 77 w 284"/>
                    <a:gd name="T27" fmla="*/ 143 h 333"/>
                    <a:gd name="T28" fmla="*/ 71 w 284"/>
                    <a:gd name="T29" fmla="*/ 149 h 333"/>
                    <a:gd name="T30" fmla="*/ 71 w 284"/>
                    <a:gd name="T31" fmla="*/ 161 h 333"/>
                    <a:gd name="T32" fmla="*/ 77 w 284"/>
                    <a:gd name="T33" fmla="*/ 167 h 333"/>
                    <a:gd name="T34" fmla="*/ 207 w 284"/>
                    <a:gd name="T35" fmla="*/ 167 h 333"/>
                    <a:gd name="T36" fmla="*/ 213 w 284"/>
                    <a:gd name="T37" fmla="*/ 161 h 333"/>
                    <a:gd name="T38" fmla="*/ 213 w 284"/>
                    <a:gd name="T39" fmla="*/ 149 h 333"/>
                    <a:gd name="T40" fmla="*/ 213 w 284"/>
                    <a:gd name="T41" fmla="*/ 196 h 333"/>
                    <a:gd name="T42" fmla="*/ 207 w 284"/>
                    <a:gd name="T43" fmla="*/ 190 h 333"/>
                    <a:gd name="T44" fmla="*/ 77 w 284"/>
                    <a:gd name="T45" fmla="*/ 190 h 333"/>
                    <a:gd name="T46" fmla="*/ 71 w 284"/>
                    <a:gd name="T47" fmla="*/ 196 h 333"/>
                    <a:gd name="T48" fmla="*/ 71 w 284"/>
                    <a:gd name="T49" fmla="*/ 208 h 333"/>
                    <a:gd name="T50" fmla="*/ 77 w 284"/>
                    <a:gd name="T51" fmla="*/ 214 h 333"/>
                    <a:gd name="T52" fmla="*/ 207 w 284"/>
                    <a:gd name="T53" fmla="*/ 214 h 333"/>
                    <a:gd name="T54" fmla="*/ 213 w 284"/>
                    <a:gd name="T55" fmla="*/ 208 h 333"/>
                    <a:gd name="T56" fmla="*/ 213 w 284"/>
                    <a:gd name="T57" fmla="*/ 196 h 333"/>
                    <a:gd name="T58" fmla="*/ 213 w 284"/>
                    <a:gd name="T59" fmla="*/ 244 h 333"/>
                    <a:gd name="T60" fmla="*/ 207 w 284"/>
                    <a:gd name="T61" fmla="*/ 238 h 333"/>
                    <a:gd name="T62" fmla="*/ 77 w 284"/>
                    <a:gd name="T63" fmla="*/ 238 h 333"/>
                    <a:gd name="T64" fmla="*/ 71 w 284"/>
                    <a:gd name="T65" fmla="*/ 244 h 333"/>
                    <a:gd name="T66" fmla="*/ 71 w 284"/>
                    <a:gd name="T67" fmla="*/ 256 h 333"/>
                    <a:gd name="T68" fmla="*/ 77 w 284"/>
                    <a:gd name="T69" fmla="*/ 262 h 333"/>
                    <a:gd name="T70" fmla="*/ 207 w 284"/>
                    <a:gd name="T71" fmla="*/ 262 h 333"/>
                    <a:gd name="T72" fmla="*/ 213 w 284"/>
                    <a:gd name="T73" fmla="*/ 256 h 333"/>
                    <a:gd name="T74" fmla="*/ 213 w 284"/>
                    <a:gd name="T75" fmla="*/ 244 h 333"/>
                    <a:gd name="T76" fmla="*/ 277 w 284"/>
                    <a:gd name="T77" fmla="*/ 95 h 333"/>
                    <a:gd name="T78" fmla="*/ 189 w 284"/>
                    <a:gd name="T79" fmla="*/ 95 h 333"/>
                    <a:gd name="T80" fmla="*/ 189 w 284"/>
                    <a:gd name="T81" fmla="*/ 8 h 333"/>
                    <a:gd name="T82" fmla="*/ 196 w 284"/>
                    <a:gd name="T83" fmla="*/ 13 h 333"/>
                    <a:gd name="T84" fmla="*/ 272 w 284"/>
                    <a:gd name="T85" fmla="*/ 89 h 333"/>
                    <a:gd name="T86" fmla="*/ 277 w 284"/>
                    <a:gd name="T87" fmla="*/ 95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84" h="333">
                      <a:moveTo>
                        <a:pt x="284" y="119"/>
                      </a:moveTo>
                      <a:cubicBezTo>
                        <a:pt x="284" y="315"/>
                        <a:pt x="284" y="315"/>
                        <a:pt x="284" y="315"/>
                      </a:cubicBezTo>
                      <a:cubicBezTo>
                        <a:pt x="284" y="325"/>
                        <a:pt x="276" y="333"/>
                        <a:pt x="267" y="333"/>
                      </a:cubicBezTo>
                      <a:cubicBezTo>
                        <a:pt x="17" y="333"/>
                        <a:pt x="17" y="333"/>
                        <a:pt x="17" y="333"/>
                      </a:cubicBezTo>
                      <a:cubicBezTo>
                        <a:pt x="7" y="333"/>
                        <a:pt x="0" y="325"/>
                        <a:pt x="0" y="315"/>
                      </a:cubicBezTo>
                      <a:cubicBezTo>
                        <a:pt x="0" y="18"/>
                        <a:pt x="0" y="18"/>
                        <a:pt x="0" y="18"/>
                      </a:cubicBezTo>
                      <a:cubicBezTo>
                        <a:pt x="0" y="8"/>
                        <a:pt x="7" y="0"/>
                        <a:pt x="17" y="0"/>
                      </a:cubicBezTo>
                      <a:cubicBezTo>
                        <a:pt x="166" y="0"/>
                        <a:pt x="166" y="0"/>
                        <a:pt x="166" y="0"/>
                      </a:cubicBezTo>
                      <a:cubicBezTo>
                        <a:pt x="166" y="101"/>
                        <a:pt x="166" y="101"/>
                        <a:pt x="166" y="101"/>
                      </a:cubicBezTo>
                      <a:cubicBezTo>
                        <a:pt x="166" y="111"/>
                        <a:pt x="174" y="119"/>
                        <a:pt x="184" y="119"/>
                      </a:cubicBezTo>
                      <a:lnTo>
                        <a:pt x="284" y="119"/>
                      </a:lnTo>
                      <a:close/>
                      <a:moveTo>
                        <a:pt x="213" y="149"/>
                      </a:moveTo>
                      <a:cubicBezTo>
                        <a:pt x="213" y="145"/>
                        <a:pt x="211" y="143"/>
                        <a:pt x="207" y="143"/>
                      </a:cubicBezTo>
                      <a:cubicBezTo>
                        <a:pt x="77" y="143"/>
                        <a:pt x="77" y="143"/>
                        <a:pt x="77" y="143"/>
                      </a:cubicBezTo>
                      <a:cubicBezTo>
                        <a:pt x="73" y="143"/>
                        <a:pt x="71" y="145"/>
                        <a:pt x="71" y="149"/>
                      </a:cubicBezTo>
                      <a:cubicBezTo>
                        <a:pt x="71" y="161"/>
                        <a:pt x="71" y="161"/>
                        <a:pt x="71" y="161"/>
                      </a:cubicBezTo>
                      <a:cubicBezTo>
                        <a:pt x="71" y="164"/>
                        <a:pt x="73" y="167"/>
                        <a:pt x="77" y="167"/>
                      </a:cubicBezTo>
                      <a:cubicBezTo>
                        <a:pt x="207" y="167"/>
                        <a:pt x="207" y="167"/>
                        <a:pt x="207" y="167"/>
                      </a:cubicBezTo>
                      <a:cubicBezTo>
                        <a:pt x="211" y="167"/>
                        <a:pt x="213" y="164"/>
                        <a:pt x="213" y="161"/>
                      </a:cubicBezTo>
                      <a:lnTo>
                        <a:pt x="213" y="149"/>
                      </a:lnTo>
                      <a:close/>
                      <a:moveTo>
                        <a:pt x="213" y="196"/>
                      </a:moveTo>
                      <a:cubicBezTo>
                        <a:pt x="213" y="193"/>
                        <a:pt x="211" y="190"/>
                        <a:pt x="207" y="190"/>
                      </a:cubicBezTo>
                      <a:cubicBezTo>
                        <a:pt x="77" y="190"/>
                        <a:pt x="77" y="190"/>
                        <a:pt x="77" y="190"/>
                      </a:cubicBezTo>
                      <a:cubicBezTo>
                        <a:pt x="73" y="190"/>
                        <a:pt x="71" y="193"/>
                        <a:pt x="71" y="196"/>
                      </a:cubicBezTo>
                      <a:cubicBezTo>
                        <a:pt x="71" y="208"/>
                        <a:pt x="71" y="208"/>
                        <a:pt x="71" y="208"/>
                      </a:cubicBezTo>
                      <a:cubicBezTo>
                        <a:pt x="71" y="212"/>
                        <a:pt x="73" y="214"/>
                        <a:pt x="77" y="214"/>
                      </a:cubicBezTo>
                      <a:cubicBezTo>
                        <a:pt x="207" y="214"/>
                        <a:pt x="207" y="214"/>
                        <a:pt x="207" y="214"/>
                      </a:cubicBezTo>
                      <a:cubicBezTo>
                        <a:pt x="211" y="214"/>
                        <a:pt x="213" y="212"/>
                        <a:pt x="213" y="208"/>
                      </a:cubicBezTo>
                      <a:lnTo>
                        <a:pt x="213" y="196"/>
                      </a:lnTo>
                      <a:close/>
                      <a:moveTo>
                        <a:pt x="213" y="244"/>
                      </a:moveTo>
                      <a:cubicBezTo>
                        <a:pt x="213" y="240"/>
                        <a:pt x="211" y="238"/>
                        <a:pt x="207" y="238"/>
                      </a:cubicBezTo>
                      <a:cubicBezTo>
                        <a:pt x="77" y="238"/>
                        <a:pt x="77" y="238"/>
                        <a:pt x="77" y="238"/>
                      </a:cubicBezTo>
                      <a:cubicBezTo>
                        <a:pt x="73" y="238"/>
                        <a:pt x="71" y="240"/>
                        <a:pt x="71" y="244"/>
                      </a:cubicBezTo>
                      <a:cubicBezTo>
                        <a:pt x="71" y="256"/>
                        <a:pt x="71" y="256"/>
                        <a:pt x="71" y="256"/>
                      </a:cubicBezTo>
                      <a:cubicBezTo>
                        <a:pt x="71" y="259"/>
                        <a:pt x="73" y="262"/>
                        <a:pt x="77" y="262"/>
                      </a:cubicBezTo>
                      <a:cubicBezTo>
                        <a:pt x="207" y="262"/>
                        <a:pt x="207" y="262"/>
                        <a:pt x="207" y="262"/>
                      </a:cubicBezTo>
                      <a:cubicBezTo>
                        <a:pt x="211" y="262"/>
                        <a:pt x="213" y="259"/>
                        <a:pt x="213" y="256"/>
                      </a:cubicBezTo>
                      <a:lnTo>
                        <a:pt x="213" y="244"/>
                      </a:lnTo>
                      <a:close/>
                      <a:moveTo>
                        <a:pt x="277" y="95"/>
                      </a:moveTo>
                      <a:cubicBezTo>
                        <a:pt x="189" y="95"/>
                        <a:pt x="189" y="95"/>
                        <a:pt x="189" y="95"/>
                      </a:cubicBezTo>
                      <a:cubicBezTo>
                        <a:pt x="189" y="8"/>
                        <a:pt x="189" y="8"/>
                        <a:pt x="189" y="8"/>
                      </a:cubicBezTo>
                      <a:cubicBezTo>
                        <a:pt x="192" y="9"/>
                        <a:pt x="194" y="11"/>
                        <a:pt x="196" y="13"/>
                      </a:cubicBezTo>
                      <a:cubicBezTo>
                        <a:pt x="272" y="89"/>
                        <a:pt x="272" y="89"/>
                        <a:pt x="272" y="89"/>
                      </a:cubicBezTo>
                      <a:cubicBezTo>
                        <a:pt x="274" y="91"/>
                        <a:pt x="275" y="93"/>
                        <a:pt x="277" y="95"/>
                      </a:cubicBezTo>
                      <a:close/>
                    </a:path>
                  </a:pathLst>
                </a:custGeom>
                <a:solidFill>
                  <a:schemeClr val="bg1"/>
                </a:solidFill>
                <a:ln>
                  <a:noFill/>
                </a:ln>
              </p:spPr>
              <p:txBody>
                <a:bodyPr vert="horz" wrap="square" lIns="91440" tIns="45720" rIns="91440" bIns="45720" numCol="1" anchor="t" anchorCtr="0" compatLnSpc="1"/>
                <a:lstStyle/>
                <a:p>
                  <a:endParaRPr lang="en-US"/>
                </a:p>
              </p:txBody>
            </p:sp>
          </p:grpSp>
          <p:grpSp>
            <p:nvGrpSpPr>
              <p:cNvPr id="94" name="Group 16"/>
              <p:cNvGrpSpPr/>
              <p:nvPr/>
            </p:nvGrpSpPr>
            <p:grpSpPr>
              <a:xfrm>
                <a:off x="5955593" y="2653082"/>
                <a:ext cx="1874804" cy="857196"/>
                <a:chOff x="5955593" y="2653082"/>
                <a:chExt cx="1874804" cy="857196"/>
              </a:xfrm>
            </p:grpSpPr>
            <p:sp>
              <p:nvSpPr>
                <p:cNvPr id="95" name="Freeform 9"/>
                <p:cNvSpPr/>
                <p:nvPr/>
              </p:nvSpPr>
              <p:spPr bwMode="auto">
                <a:xfrm>
                  <a:off x="7248907" y="2908736"/>
                  <a:ext cx="581490" cy="601542"/>
                </a:xfrm>
                <a:custGeom>
                  <a:avLst/>
                  <a:gdLst>
                    <a:gd name="T0" fmla="*/ 102 w 420"/>
                    <a:gd name="T1" fmla="*/ 84 h 435"/>
                    <a:gd name="T2" fmla="*/ 0 w 420"/>
                    <a:gd name="T3" fmla="*/ 435 h 435"/>
                    <a:gd name="T4" fmla="*/ 0 w 420"/>
                    <a:gd name="T5" fmla="*/ 435 h 435"/>
                    <a:gd name="T6" fmla="*/ 222 w 420"/>
                    <a:gd name="T7" fmla="*/ 369 h 435"/>
                    <a:gd name="T8" fmla="*/ 420 w 420"/>
                    <a:gd name="T9" fmla="*/ 0 h 435"/>
                    <a:gd name="T10" fmla="*/ 102 w 420"/>
                    <a:gd name="T11" fmla="*/ 84 h 435"/>
                    <a:gd name="T12" fmla="*/ 102 w 420"/>
                    <a:gd name="T13" fmla="*/ 84 h 435"/>
                  </a:gdLst>
                  <a:ahLst/>
                  <a:cxnLst>
                    <a:cxn ang="0">
                      <a:pos x="T0" y="T1"/>
                    </a:cxn>
                    <a:cxn ang="0">
                      <a:pos x="T2" y="T3"/>
                    </a:cxn>
                    <a:cxn ang="0">
                      <a:pos x="T4" y="T5"/>
                    </a:cxn>
                    <a:cxn ang="0">
                      <a:pos x="T6" y="T7"/>
                    </a:cxn>
                    <a:cxn ang="0">
                      <a:pos x="T8" y="T9"/>
                    </a:cxn>
                    <a:cxn ang="0">
                      <a:pos x="T10" y="T11"/>
                    </a:cxn>
                    <a:cxn ang="0">
                      <a:pos x="T12" y="T13"/>
                    </a:cxn>
                  </a:cxnLst>
                  <a:rect l="0" t="0" r="r" b="b"/>
                  <a:pathLst>
                    <a:path w="420" h="435">
                      <a:moveTo>
                        <a:pt x="102" y="84"/>
                      </a:moveTo>
                      <a:cubicBezTo>
                        <a:pt x="0" y="435"/>
                        <a:pt x="0" y="435"/>
                        <a:pt x="0" y="435"/>
                      </a:cubicBezTo>
                      <a:cubicBezTo>
                        <a:pt x="0" y="435"/>
                        <a:pt x="0" y="435"/>
                        <a:pt x="0" y="435"/>
                      </a:cubicBezTo>
                      <a:cubicBezTo>
                        <a:pt x="222" y="369"/>
                        <a:pt x="222" y="369"/>
                        <a:pt x="222" y="369"/>
                      </a:cubicBezTo>
                      <a:cubicBezTo>
                        <a:pt x="420" y="0"/>
                        <a:pt x="420" y="0"/>
                        <a:pt x="420" y="0"/>
                      </a:cubicBezTo>
                      <a:cubicBezTo>
                        <a:pt x="102" y="84"/>
                        <a:pt x="102" y="84"/>
                        <a:pt x="102" y="84"/>
                      </a:cubicBezTo>
                      <a:cubicBezTo>
                        <a:pt x="102" y="84"/>
                        <a:pt x="102" y="84"/>
                        <a:pt x="102" y="84"/>
                      </a:cubicBezTo>
                      <a:close/>
                    </a:path>
                  </a:pathLst>
                </a:custGeom>
                <a:solidFill>
                  <a:srgbClr val="A89194"/>
                </a:solidFill>
                <a:ln w="9525">
                  <a:noFill/>
                  <a:round/>
                </a:ln>
              </p:spPr>
              <p:txBody>
                <a:bodyPr vert="horz" wrap="square" lIns="91440" tIns="45720" rIns="91440" bIns="45720" numCol="1" anchor="t" anchorCtr="0" compatLnSpc="1"/>
                <a:lstStyle/>
                <a:p>
                  <a:endParaRPr lang="en-US"/>
                </a:p>
              </p:txBody>
            </p:sp>
            <p:sp>
              <p:nvSpPr>
                <p:cNvPr id="96" name="Freeform 11"/>
                <p:cNvSpPr/>
                <p:nvPr/>
              </p:nvSpPr>
              <p:spPr bwMode="auto">
                <a:xfrm>
                  <a:off x="5955593" y="2664778"/>
                  <a:ext cx="1435345" cy="845500"/>
                </a:xfrm>
                <a:custGeom>
                  <a:avLst/>
                  <a:gdLst>
                    <a:gd name="T0" fmla="*/ 935 w 1037"/>
                    <a:gd name="T1" fmla="*/ 612 h 612"/>
                    <a:gd name="T2" fmla="*/ 1037 w 1037"/>
                    <a:gd name="T3" fmla="*/ 261 h 612"/>
                    <a:gd name="T4" fmla="*/ 0 w 1037"/>
                    <a:gd name="T5" fmla="*/ 94 h 612"/>
                    <a:gd name="T6" fmla="*/ 215 w 1037"/>
                    <a:gd name="T7" fmla="*/ 476 h 612"/>
                    <a:gd name="T8" fmla="*/ 935 w 1037"/>
                    <a:gd name="T9" fmla="*/ 612 h 612"/>
                  </a:gdLst>
                  <a:ahLst/>
                  <a:cxnLst>
                    <a:cxn ang="0">
                      <a:pos x="T0" y="T1"/>
                    </a:cxn>
                    <a:cxn ang="0">
                      <a:pos x="T2" y="T3"/>
                    </a:cxn>
                    <a:cxn ang="0">
                      <a:pos x="T4" y="T5"/>
                    </a:cxn>
                    <a:cxn ang="0">
                      <a:pos x="T6" y="T7"/>
                    </a:cxn>
                    <a:cxn ang="0">
                      <a:pos x="T8" y="T9"/>
                    </a:cxn>
                  </a:cxnLst>
                  <a:rect l="0" t="0" r="r" b="b"/>
                  <a:pathLst>
                    <a:path w="1037" h="612">
                      <a:moveTo>
                        <a:pt x="935" y="612"/>
                      </a:moveTo>
                      <a:cubicBezTo>
                        <a:pt x="1037" y="261"/>
                        <a:pt x="1037" y="261"/>
                        <a:pt x="1037" y="261"/>
                      </a:cubicBezTo>
                      <a:cubicBezTo>
                        <a:pt x="594" y="0"/>
                        <a:pt x="242" y="13"/>
                        <a:pt x="0" y="94"/>
                      </a:cubicBezTo>
                      <a:cubicBezTo>
                        <a:pt x="215" y="476"/>
                        <a:pt x="215" y="476"/>
                        <a:pt x="215" y="476"/>
                      </a:cubicBezTo>
                      <a:cubicBezTo>
                        <a:pt x="421" y="414"/>
                        <a:pt x="665" y="430"/>
                        <a:pt x="935" y="612"/>
                      </a:cubicBezTo>
                      <a:close/>
                    </a:path>
                  </a:pathLst>
                </a:custGeom>
                <a:solidFill>
                  <a:srgbClr val="A89194"/>
                </a:solidFill>
                <a:ln w="9525">
                  <a:noFill/>
                  <a:round/>
                </a:ln>
              </p:spPr>
              <p:txBody>
                <a:bodyPr vert="horz" wrap="square" lIns="91440" tIns="45720" rIns="91440" bIns="45720" numCol="1" anchor="t" anchorCtr="0" compatLnSpc="1"/>
                <a:lstStyle/>
                <a:p>
                  <a:endParaRPr lang="en-US"/>
                </a:p>
              </p:txBody>
            </p:sp>
            <p:sp>
              <p:nvSpPr>
                <p:cNvPr id="97" name="Freeform 23"/>
                <p:cNvSpPr/>
                <p:nvPr/>
              </p:nvSpPr>
              <p:spPr bwMode="auto">
                <a:xfrm>
                  <a:off x="5990682" y="2653082"/>
                  <a:ext cx="1413623" cy="372622"/>
                </a:xfrm>
                <a:custGeom>
                  <a:avLst/>
                  <a:gdLst>
                    <a:gd name="T0" fmla="*/ 222 w 1022"/>
                    <a:gd name="T1" fmla="*/ 15 h 269"/>
                    <a:gd name="T2" fmla="*/ 0 w 1022"/>
                    <a:gd name="T3" fmla="*/ 94 h 269"/>
                    <a:gd name="T4" fmla="*/ 1012 w 1022"/>
                    <a:gd name="T5" fmla="*/ 269 h 269"/>
                    <a:gd name="T6" fmla="*/ 1022 w 1022"/>
                    <a:gd name="T7" fmla="*/ 236 h 269"/>
                    <a:gd name="T8" fmla="*/ 222 w 1022"/>
                    <a:gd name="T9" fmla="*/ 15 h 269"/>
                  </a:gdLst>
                  <a:ahLst/>
                  <a:cxnLst>
                    <a:cxn ang="0">
                      <a:pos x="T0" y="T1"/>
                    </a:cxn>
                    <a:cxn ang="0">
                      <a:pos x="T2" y="T3"/>
                    </a:cxn>
                    <a:cxn ang="0">
                      <a:pos x="T4" y="T5"/>
                    </a:cxn>
                    <a:cxn ang="0">
                      <a:pos x="T6" y="T7"/>
                    </a:cxn>
                    <a:cxn ang="0">
                      <a:pos x="T8" y="T9"/>
                    </a:cxn>
                  </a:cxnLst>
                  <a:rect l="0" t="0" r="r" b="b"/>
                  <a:pathLst>
                    <a:path w="1022" h="269">
                      <a:moveTo>
                        <a:pt x="222" y="15"/>
                      </a:moveTo>
                      <a:cubicBezTo>
                        <a:pt x="119" y="42"/>
                        <a:pt x="41" y="75"/>
                        <a:pt x="0" y="94"/>
                      </a:cubicBezTo>
                      <a:cubicBezTo>
                        <a:pt x="241" y="21"/>
                        <a:pt x="584" y="17"/>
                        <a:pt x="1012" y="269"/>
                      </a:cubicBezTo>
                      <a:cubicBezTo>
                        <a:pt x="1022" y="236"/>
                        <a:pt x="1022" y="236"/>
                        <a:pt x="1022" y="236"/>
                      </a:cubicBezTo>
                      <a:cubicBezTo>
                        <a:pt x="708" y="49"/>
                        <a:pt x="438" y="0"/>
                        <a:pt x="222" y="15"/>
                      </a:cubicBezTo>
                      <a:close/>
                    </a:path>
                  </a:pathLst>
                </a:custGeom>
                <a:solidFill>
                  <a:srgbClr val="A89194"/>
                </a:solidFill>
                <a:ln w="9525">
                  <a:noFill/>
                  <a:round/>
                </a:ln>
              </p:spPr>
              <p:txBody>
                <a:bodyPr vert="horz" wrap="square" lIns="91440" tIns="45720" rIns="91440" bIns="45720" numCol="1" anchor="t" anchorCtr="0" compatLnSpc="1"/>
                <a:lstStyle/>
                <a:p>
                  <a:endParaRPr lang="en-US"/>
                </a:p>
              </p:txBody>
            </p:sp>
            <p:sp>
              <p:nvSpPr>
                <p:cNvPr id="98" name="Freeform 27"/>
                <p:cNvSpPr/>
                <p:nvPr/>
              </p:nvSpPr>
              <p:spPr bwMode="auto">
                <a:xfrm>
                  <a:off x="7390937" y="2873647"/>
                  <a:ext cx="439460" cy="152057"/>
                </a:xfrm>
                <a:custGeom>
                  <a:avLst/>
                  <a:gdLst>
                    <a:gd name="T0" fmla="*/ 10 w 318"/>
                    <a:gd name="T1" fmla="*/ 77 h 110"/>
                    <a:gd name="T2" fmla="*/ 10 w 318"/>
                    <a:gd name="T3" fmla="*/ 77 h 110"/>
                    <a:gd name="T4" fmla="*/ 0 w 318"/>
                    <a:gd name="T5" fmla="*/ 110 h 110"/>
                    <a:gd name="T6" fmla="*/ 0 w 318"/>
                    <a:gd name="T7" fmla="*/ 110 h 110"/>
                    <a:gd name="T8" fmla="*/ 318 w 318"/>
                    <a:gd name="T9" fmla="*/ 26 h 110"/>
                    <a:gd name="T10" fmla="*/ 268 w 318"/>
                    <a:gd name="T11" fmla="*/ 0 h 110"/>
                    <a:gd name="T12" fmla="*/ 10 w 318"/>
                    <a:gd name="T13" fmla="*/ 77 h 110"/>
                  </a:gdLst>
                  <a:ahLst/>
                  <a:cxnLst>
                    <a:cxn ang="0">
                      <a:pos x="T0" y="T1"/>
                    </a:cxn>
                    <a:cxn ang="0">
                      <a:pos x="T2" y="T3"/>
                    </a:cxn>
                    <a:cxn ang="0">
                      <a:pos x="T4" y="T5"/>
                    </a:cxn>
                    <a:cxn ang="0">
                      <a:pos x="T6" y="T7"/>
                    </a:cxn>
                    <a:cxn ang="0">
                      <a:pos x="T8" y="T9"/>
                    </a:cxn>
                    <a:cxn ang="0">
                      <a:pos x="T10" y="T11"/>
                    </a:cxn>
                    <a:cxn ang="0">
                      <a:pos x="T12" y="T13"/>
                    </a:cxn>
                  </a:cxnLst>
                  <a:rect l="0" t="0" r="r" b="b"/>
                  <a:pathLst>
                    <a:path w="318" h="110">
                      <a:moveTo>
                        <a:pt x="10" y="77"/>
                      </a:moveTo>
                      <a:cubicBezTo>
                        <a:pt x="10" y="77"/>
                        <a:pt x="10" y="77"/>
                        <a:pt x="10" y="77"/>
                      </a:cubicBezTo>
                      <a:cubicBezTo>
                        <a:pt x="0" y="110"/>
                        <a:pt x="0" y="110"/>
                        <a:pt x="0" y="110"/>
                      </a:cubicBezTo>
                      <a:cubicBezTo>
                        <a:pt x="0" y="110"/>
                        <a:pt x="0" y="110"/>
                        <a:pt x="0" y="110"/>
                      </a:cubicBezTo>
                      <a:cubicBezTo>
                        <a:pt x="318" y="26"/>
                        <a:pt x="318" y="26"/>
                        <a:pt x="318" y="26"/>
                      </a:cubicBezTo>
                      <a:cubicBezTo>
                        <a:pt x="268" y="0"/>
                        <a:pt x="268" y="0"/>
                        <a:pt x="268" y="0"/>
                      </a:cubicBezTo>
                      <a:lnTo>
                        <a:pt x="10" y="77"/>
                      </a:lnTo>
                      <a:close/>
                    </a:path>
                  </a:pathLst>
                </a:custGeom>
                <a:solidFill>
                  <a:srgbClr val="A89194"/>
                </a:solidFill>
                <a:ln w="9525">
                  <a:noFill/>
                  <a:round/>
                </a:ln>
              </p:spPr>
              <p:txBody>
                <a:bodyPr vert="horz" wrap="square" lIns="91440" tIns="45720" rIns="91440" bIns="45720" numCol="1" anchor="t" anchorCtr="0" compatLnSpc="1"/>
                <a:lstStyle/>
                <a:p>
                  <a:endParaRPr lang="en-US"/>
                </a:p>
              </p:txBody>
            </p:sp>
            <p:sp>
              <p:nvSpPr>
                <p:cNvPr id="99" name="Freeform 72"/>
                <p:cNvSpPr>
                  <a:spLocks noEditPoints="1"/>
                </p:cNvSpPr>
                <p:nvPr/>
              </p:nvSpPr>
              <p:spPr bwMode="auto">
                <a:xfrm>
                  <a:off x="6653063" y="2867327"/>
                  <a:ext cx="228042" cy="341808"/>
                </a:xfrm>
                <a:custGeom>
                  <a:avLst/>
                  <a:gdLst>
                    <a:gd name="T0" fmla="*/ 171 w 190"/>
                    <a:gd name="T1" fmla="*/ 133 h 285"/>
                    <a:gd name="T2" fmla="*/ 140 w 190"/>
                    <a:gd name="T3" fmla="*/ 187 h 285"/>
                    <a:gd name="T4" fmla="*/ 148 w 190"/>
                    <a:gd name="T5" fmla="*/ 202 h 285"/>
                    <a:gd name="T6" fmla="*/ 144 w 190"/>
                    <a:gd name="T7" fmla="*/ 214 h 285"/>
                    <a:gd name="T8" fmla="*/ 148 w 190"/>
                    <a:gd name="T9" fmla="*/ 226 h 285"/>
                    <a:gd name="T10" fmla="*/ 140 w 190"/>
                    <a:gd name="T11" fmla="*/ 241 h 285"/>
                    <a:gd name="T12" fmla="*/ 142 w 190"/>
                    <a:gd name="T13" fmla="*/ 249 h 285"/>
                    <a:gd name="T14" fmla="*/ 122 w 190"/>
                    <a:gd name="T15" fmla="*/ 267 h 285"/>
                    <a:gd name="T16" fmla="*/ 95 w 190"/>
                    <a:gd name="T17" fmla="*/ 285 h 285"/>
                    <a:gd name="T18" fmla="*/ 68 w 190"/>
                    <a:gd name="T19" fmla="*/ 267 h 285"/>
                    <a:gd name="T20" fmla="*/ 47 w 190"/>
                    <a:gd name="T21" fmla="*/ 249 h 285"/>
                    <a:gd name="T22" fmla="*/ 50 w 190"/>
                    <a:gd name="T23" fmla="*/ 241 h 285"/>
                    <a:gd name="T24" fmla="*/ 42 w 190"/>
                    <a:gd name="T25" fmla="*/ 226 h 285"/>
                    <a:gd name="T26" fmla="*/ 46 w 190"/>
                    <a:gd name="T27" fmla="*/ 214 h 285"/>
                    <a:gd name="T28" fmla="*/ 42 w 190"/>
                    <a:gd name="T29" fmla="*/ 202 h 285"/>
                    <a:gd name="T30" fmla="*/ 50 w 190"/>
                    <a:gd name="T31" fmla="*/ 187 h 285"/>
                    <a:gd name="T32" fmla="*/ 19 w 190"/>
                    <a:gd name="T33" fmla="*/ 133 h 285"/>
                    <a:gd name="T34" fmla="*/ 0 w 190"/>
                    <a:gd name="T35" fmla="*/ 83 h 285"/>
                    <a:gd name="T36" fmla="*/ 95 w 190"/>
                    <a:gd name="T37" fmla="*/ 0 h 285"/>
                    <a:gd name="T38" fmla="*/ 190 w 190"/>
                    <a:gd name="T39" fmla="*/ 83 h 285"/>
                    <a:gd name="T40" fmla="*/ 171 w 190"/>
                    <a:gd name="T41" fmla="*/ 133 h 285"/>
                    <a:gd name="T42" fmla="*/ 95 w 190"/>
                    <a:gd name="T43" fmla="*/ 24 h 285"/>
                    <a:gd name="T44" fmla="*/ 24 w 190"/>
                    <a:gd name="T45" fmla="*/ 83 h 285"/>
                    <a:gd name="T46" fmla="*/ 36 w 190"/>
                    <a:gd name="T47" fmla="*/ 116 h 285"/>
                    <a:gd name="T48" fmla="*/ 48 w 190"/>
                    <a:gd name="T49" fmla="*/ 129 h 285"/>
                    <a:gd name="T50" fmla="*/ 74 w 190"/>
                    <a:gd name="T51" fmla="*/ 184 h 285"/>
                    <a:gd name="T52" fmla="*/ 116 w 190"/>
                    <a:gd name="T53" fmla="*/ 184 h 285"/>
                    <a:gd name="T54" fmla="*/ 142 w 190"/>
                    <a:gd name="T55" fmla="*/ 129 h 285"/>
                    <a:gd name="T56" fmla="*/ 154 w 190"/>
                    <a:gd name="T57" fmla="*/ 116 h 285"/>
                    <a:gd name="T58" fmla="*/ 166 w 190"/>
                    <a:gd name="T59" fmla="*/ 83 h 285"/>
                    <a:gd name="T60" fmla="*/ 95 w 190"/>
                    <a:gd name="T61" fmla="*/ 24 h 285"/>
                    <a:gd name="T62" fmla="*/ 131 w 190"/>
                    <a:gd name="T63" fmla="*/ 89 h 285"/>
                    <a:gd name="T64" fmla="*/ 125 w 190"/>
                    <a:gd name="T65" fmla="*/ 83 h 285"/>
                    <a:gd name="T66" fmla="*/ 95 w 190"/>
                    <a:gd name="T67" fmla="*/ 65 h 285"/>
                    <a:gd name="T68" fmla="*/ 89 w 190"/>
                    <a:gd name="T69" fmla="*/ 59 h 285"/>
                    <a:gd name="T70" fmla="*/ 95 w 190"/>
                    <a:gd name="T71" fmla="*/ 53 h 285"/>
                    <a:gd name="T72" fmla="*/ 136 w 190"/>
                    <a:gd name="T73" fmla="*/ 83 h 285"/>
                    <a:gd name="T74" fmla="*/ 131 w 190"/>
                    <a:gd name="T75" fmla="*/ 89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90" h="285">
                      <a:moveTo>
                        <a:pt x="171" y="133"/>
                      </a:moveTo>
                      <a:cubicBezTo>
                        <a:pt x="158" y="147"/>
                        <a:pt x="141" y="167"/>
                        <a:pt x="140" y="187"/>
                      </a:cubicBezTo>
                      <a:cubicBezTo>
                        <a:pt x="145" y="190"/>
                        <a:pt x="148" y="196"/>
                        <a:pt x="148" y="202"/>
                      </a:cubicBezTo>
                      <a:cubicBezTo>
                        <a:pt x="148" y="206"/>
                        <a:pt x="147" y="211"/>
                        <a:pt x="144" y="214"/>
                      </a:cubicBezTo>
                      <a:cubicBezTo>
                        <a:pt x="147" y="217"/>
                        <a:pt x="148" y="221"/>
                        <a:pt x="148" y="226"/>
                      </a:cubicBezTo>
                      <a:cubicBezTo>
                        <a:pt x="148" y="232"/>
                        <a:pt x="145" y="237"/>
                        <a:pt x="140" y="241"/>
                      </a:cubicBezTo>
                      <a:cubicBezTo>
                        <a:pt x="141" y="243"/>
                        <a:pt x="142" y="246"/>
                        <a:pt x="142" y="249"/>
                      </a:cubicBezTo>
                      <a:cubicBezTo>
                        <a:pt x="142" y="261"/>
                        <a:pt x="133" y="267"/>
                        <a:pt x="122" y="267"/>
                      </a:cubicBezTo>
                      <a:cubicBezTo>
                        <a:pt x="117" y="278"/>
                        <a:pt x="107" y="285"/>
                        <a:pt x="95" y="285"/>
                      </a:cubicBezTo>
                      <a:cubicBezTo>
                        <a:pt x="83" y="285"/>
                        <a:pt x="72" y="278"/>
                        <a:pt x="68" y="267"/>
                      </a:cubicBezTo>
                      <a:cubicBezTo>
                        <a:pt x="57" y="267"/>
                        <a:pt x="47" y="261"/>
                        <a:pt x="47" y="249"/>
                      </a:cubicBezTo>
                      <a:cubicBezTo>
                        <a:pt x="47" y="246"/>
                        <a:pt x="48" y="243"/>
                        <a:pt x="50" y="241"/>
                      </a:cubicBezTo>
                      <a:cubicBezTo>
                        <a:pt x="45" y="237"/>
                        <a:pt x="42" y="232"/>
                        <a:pt x="42" y="226"/>
                      </a:cubicBezTo>
                      <a:cubicBezTo>
                        <a:pt x="42" y="221"/>
                        <a:pt x="43" y="217"/>
                        <a:pt x="46" y="214"/>
                      </a:cubicBezTo>
                      <a:cubicBezTo>
                        <a:pt x="43" y="211"/>
                        <a:pt x="42" y="206"/>
                        <a:pt x="42" y="202"/>
                      </a:cubicBezTo>
                      <a:cubicBezTo>
                        <a:pt x="42" y="196"/>
                        <a:pt x="45" y="190"/>
                        <a:pt x="50" y="187"/>
                      </a:cubicBezTo>
                      <a:cubicBezTo>
                        <a:pt x="49" y="167"/>
                        <a:pt x="32" y="147"/>
                        <a:pt x="19" y="133"/>
                      </a:cubicBezTo>
                      <a:cubicBezTo>
                        <a:pt x="6" y="119"/>
                        <a:pt x="0" y="102"/>
                        <a:pt x="0" y="83"/>
                      </a:cubicBezTo>
                      <a:cubicBezTo>
                        <a:pt x="0" y="33"/>
                        <a:pt x="48" y="0"/>
                        <a:pt x="95" y="0"/>
                      </a:cubicBezTo>
                      <a:cubicBezTo>
                        <a:pt x="142" y="0"/>
                        <a:pt x="190" y="33"/>
                        <a:pt x="190" y="83"/>
                      </a:cubicBezTo>
                      <a:cubicBezTo>
                        <a:pt x="190" y="102"/>
                        <a:pt x="184" y="119"/>
                        <a:pt x="171" y="133"/>
                      </a:cubicBezTo>
                      <a:close/>
                      <a:moveTo>
                        <a:pt x="95" y="24"/>
                      </a:moveTo>
                      <a:cubicBezTo>
                        <a:pt x="61" y="24"/>
                        <a:pt x="24" y="46"/>
                        <a:pt x="24" y="83"/>
                      </a:cubicBezTo>
                      <a:cubicBezTo>
                        <a:pt x="24" y="95"/>
                        <a:pt x="29" y="107"/>
                        <a:pt x="36" y="116"/>
                      </a:cubicBezTo>
                      <a:cubicBezTo>
                        <a:pt x="40" y="121"/>
                        <a:pt x="44" y="124"/>
                        <a:pt x="48" y="129"/>
                      </a:cubicBezTo>
                      <a:cubicBezTo>
                        <a:pt x="61" y="144"/>
                        <a:pt x="72" y="163"/>
                        <a:pt x="74" y="184"/>
                      </a:cubicBezTo>
                      <a:cubicBezTo>
                        <a:pt x="116" y="184"/>
                        <a:pt x="116" y="184"/>
                        <a:pt x="116" y="184"/>
                      </a:cubicBezTo>
                      <a:cubicBezTo>
                        <a:pt x="118" y="163"/>
                        <a:pt x="129" y="144"/>
                        <a:pt x="142" y="129"/>
                      </a:cubicBezTo>
                      <a:cubicBezTo>
                        <a:pt x="146" y="124"/>
                        <a:pt x="150" y="121"/>
                        <a:pt x="154" y="116"/>
                      </a:cubicBezTo>
                      <a:cubicBezTo>
                        <a:pt x="161" y="107"/>
                        <a:pt x="166" y="95"/>
                        <a:pt x="166" y="83"/>
                      </a:cubicBezTo>
                      <a:cubicBezTo>
                        <a:pt x="166" y="46"/>
                        <a:pt x="129" y="24"/>
                        <a:pt x="95" y="24"/>
                      </a:cubicBezTo>
                      <a:close/>
                      <a:moveTo>
                        <a:pt x="131" y="89"/>
                      </a:moveTo>
                      <a:cubicBezTo>
                        <a:pt x="127" y="89"/>
                        <a:pt x="125" y="86"/>
                        <a:pt x="125" y="83"/>
                      </a:cubicBezTo>
                      <a:cubicBezTo>
                        <a:pt x="125" y="70"/>
                        <a:pt x="105" y="65"/>
                        <a:pt x="95" y="65"/>
                      </a:cubicBezTo>
                      <a:cubicBezTo>
                        <a:pt x="92" y="65"/>
                        <a:pt x="89" y="63"/>
                        <a:pt x="89" y="59"/>
                      </a:cubicBezTo>
                      <a:cubicBezTo>
                        <a:pt x="89" y="56"/>
                        <a:pt x="92" y="53"/>
                        <a:pt x="95" y="53"/>
                      </a:cubicBezTo>
                      <a:cubicBezTo>
                        <a:pt x="112" y="53"/>
                        <a:pt x="136" y="63"/>
                        <a:pt x="136" y="83"/>
                      </a:cubicBezTo>
                      <a:cubicBezTo>
                        <a:pt x="136" y="86"/>
                        <a:pt x="134" y="89"/>
                        <a:pt x="131" y="89"/>
                      </a:cubicBezTo>
                      <a:close/>
                    </a:path>
                  </a:pathLst>
                </a:custGeom>
                <a:solidFill>
                  <a:schemeClr val="bg1"/>
                </a:solidFill>
                <a:ln>
                  <a:noFill/>
                </a:ln>
              </p:spPr>
              <p:txBody>
                <a:bodyPr vert="horz" wrap="square" lIns="91440" tIns="45720" rIns="91440" bIns="45720" numCol="1" anchor="t" anchorCtr="0" compatLnSpc="1"/>
                <a:lstStyle/>
                <a:p>
                  <a:endParaRPr lang="en-US"/>
                </a:p>
              </p:txBody>
            </p:sp>
          </p:grpSp>
          <p:grpSp>
            <p:nvGrpSpPr>
              <p:cNvPr id="100" name="Group 15"/>
              <p:cNvGrpSpPr/>
              <p:nvPr/>
            </p:nvGrpSpPr>
            <p:grpSpPr>
              <a:xfrm>
                <a:off x="6283099" y="3278017"/>
                <a:ext cx="1239844" cy="753598"/>
                <a:chOff x="6283099" y="3278017"/>
                <a:chExt cx="1239844" cy="753598"/>
              </a:xfrm>
            </p:grpSpPr>
            <p:sp>
              <p:nvSpPr>
                <p:cNvPr id="101" name="Freeform 8"/>
                <p:cNvSpPr/>
                <p:nvPr/>
              </p:nvSpPr>
              <p:spPr bwMode="auto">
                <a:xfrm>
                  <a:off x="7096850" y="3480201"/>
                  <a:ext cx="426092" cy="551413"/>
                </a:xfrm>
                <a:custGeom>
                  <a:avLst/>
                  <a:gdLst>
                    <a:gd name="T0" fmla="*/ 0 w 255"/>
                    <a:gd name="T1" fmla="*/ 330 h 330"/>
                    <a:gd name="T2" fmla="*/ 92 w 255"/>
                    <a:gd name="T3" fmla="*/ 302 h 330"/>
                    <a:gd name="T4" fmla="*/ 255 w 255"/>
                    <a:gd name="T5" fmla="*/ 0 h 330"/>
                    <a:gd name="T6" fmla="*/ 83 w 255"/>
                    <a:gd name="T7" fmla="*/ 46 h 330"/>
                    <a:gd name="T8" fmla="*/ 0 w 255"/>
                    <a:gd name="T9" fmla="*/ 330 h 330"/>
                  </a:gdLst>
                  <a:ahLst/>
                  <a:cxnLst>
                    <a:cxn ang="0">
                      <a:pos x="T0" y="T1"/>
                    </a:cxn>
                    <a:cxn ang="0">
                      <a:pos x="T2" y="T3"/>
                    </a:cxn>
                    <a:cxn ang="0">
                      <a:pos x="T4" y="T5"/>
                    </a:cxn>
                    <a:cxn ang="0">
                      <a:pos x="T6" y="T7"/>
                    </a:cxn>
                    <a:cxn ang="0">
                      <a:pos x="T8" y="T9"/>
                    </a:cxn>
                  </a:cxnLst>
                  <a:rect l="0" t="0" r="r" b="b"/>
                  <a:pathLst>
                    <a:path w="255" h="330">
                      <a:moveTo>
                        <a:pt x="0" y="330"/>
                      </a:moveTo>
                      <a:lnTo>
                        <a:pt x="92" y="302"/>
                      </a:lnTo>
                      <a:lnTo>
                        <a:pt x="255" y="0"/>
                      </a:lnTo>
                      <a:lnTo>
                        <a:pt x="83" y="46"/>
                      </a:lnTo>
                      <a:lnTo>
                        <a:pt x="0" y="330"/>
                      </a:lnTo>
                      <a:close/>
                    </a:path>
                  </a:pathLst>
                </a:custGeom>
                <a:solidFill>
                  <a:srgbClr val="A89194"/>
                </a:solidFill>
                <a:ln w="9525">
                  <a:noFill/>
                  <a:round/>
                </a:ln>
              </p:spPr>
              <p:txBody>
                <a:bodyPr vert="horz" wrap="square" lIns="91440" tIns="45720" rIns="91440" bIns="45720" numCol="1" anchor="t" anchorCtr="0" compatLnSpc="1"/>
                <a:lstStyle/>
                <a:p>
                  <a:endParaRPr lang="en-US"/>
                </a:p>
              </p:txBody>
            </p:sp>
            <p:sp>
              <p:nvSpPr>
                <p:cNvPr id="102" name="Freeform 15"/>
                <p:cNvSpPr/>
                <p:nvPr/>
              </p:nvSpPr>
              <p:spPr bwMode="auto">
                <a:xfrm>
                  <a:off x="6283099" y="3294726"/>
                  <a:ext cx="952441" cy="736889"/>
                </a:xfrm>
                <a:custGeom>
                  <a:avLst/>
                  <a:gdLst>
                    <a:gd name="T0" fmla="*/ 588 w 688"/>
                    <a:gd name="T1" fmla="*/ 532 h 532"/>
                    <a:gd name="T2" fmla="*/ 588 w 688"/>
                    <a:gd name="T3" fmla="*/ 532 h 532"/>
                    <a:gd name="T4" fmla="*/ 688 w 688"/>
                    <a:gd name="T5" fmla="*/ 189 h 532"/>
                    <a:gd name="T6" fmla="*/ 688 w 688"/>
                    <a:gd name="T7" fmla="*/ 189 h 532"/>
                    <a:gd name="T8" fmla="*/ 0 w 688"/>
                    <a:gd name="T9" fmla="*/ 58 h 532"/>
                    <a:gd name="T10" fmla="*/ 220 w 688"/>
                    <a:gd name="T11" fmla="*/ 450 h 532"/>
                    <a:gd name="T12" fmla="*/ 588 w 688"/>
                    <a:gd name="T13" fmla="*/ 532 h 532"/>
                  </a:gdLst>
                  <a:ahLst/>
                  <a:cxnLst>
                    <a:cxn ang="0">
                      <a:pos x="T0" y="T1"/>
                    </a:cxn>
                    <a:cxn ang="0">
                      <a:pos x="T2" y="T3"/>
                    </a:cxn>
                    <a:cxn ang="0">
                      <a:pos x="T4" y="T5"/>
                    </a:cxn>
                    <a:cxn ang="0">
                      <a:pos x="T6" y="T7"/>
                    </a:cxn>
                    <a:cxn ang="0">
                      <a:pos x="T8" y="T9"/>
                    </a:cxn>
                    <a:cxn ang="0">
                      <a:pos x="T10" y="T11"/>
                    </a:cxn>
                    <a:cxn ang="0">
                      <a:pos x="T12" y="T13"/>
                    </a:cxn>
                  </a:cxnLst>
                  <a:rect l="0" t="0" r="r" b="b"/>
                  <a:pathLst>
                    <a:path w="688" h="532">
                      <a:moveTo>
                        <a:pt x="588" y="532"/>
                      </a:moveTo>
                      <a:cubicBezTo>
                        <a:pt x="588" y="532"/>
                        <a:pt x="588" y="532"/>
                        <a:pt x="588" y="532"/>
                      </a:cubicBezTo>
                      <a:cubicBezTo>
                        <a:pt x="688" y="189"/>
                        <a:pt x="688" y="189"/>
                        <a:pt x="688" y="189"/>
                      </a:cubicBezTo>
                      <a:cubicBezTo>
                        <a:pt x="688" y="189"/>
                        <a:pt x="688" y="189"/>
                        <a:pt x="688" y="189"/>
                      </a:cubicBezTo>
                      <a:cubicBezTo>
                        <a:pt x="435" y="16"/>
                        <a:pt x="201" y="0"/>
                        <a:pt x="0" y="58"/>
                      </a:cubicBezTo>
                      <a:cubicBezTo>
                        <a:pt x="220" y="450"/>
                        <a:pt x="220" y="450"/>
                        <a:pt x="220" y="450"/>
                      </a:cubicBezTo>
                      <a:cubicBezTo>
                        <a:pt x="336" y="424"/>
                        <a:pt x="459" y="445"/>
                        <a:pt x="588" y="532"/>
                      </a:cubicBezTo>
                      <a:close/>
                    </a:path>
                  </a:pathLst>
                </a:custGeom>
                <a:solidFill>
                  <a:srgbClr val="A89194"/>
                </a:solidFill>
                <a:ln w="9525">
                  <a:noFill/>
                  <a:round/>
                </a:ln>
              </p:spPr>
              <p:txBody>
                <a:bodyPr vert="horz" wrap="square" lIns="91440" tIns="45720" rIns="91440" bIns="45720" numCol="1" anchor="t" anchorCtr="0" compatLnSpc="1"/>
                <a:lstStyle/>
                <a:p>
                  <a:endParaRPr lang="en-US"/>
                </a:p>
              </p:txBody>
            </p:sp>
            <p:sp>
              <p:nvSpPr>
                <p:cNvPr id="103" name="Freeform 24"/>
                <p:cNvSpPr/>
                <p:nvPr/>
              </p:nvSpPr>
              <p:spPr bwMode="auto">
                <a:xfrm>
                  <a:off x="6316518" y="3278017"/>
                  <a:ext cx="932389" cy="279049"/>
                </a:xfrm>
                <a:custGeom>
                  <a:avLst/>
                  <a:gdLst>
                    <a:gd name="T0" fmla="*/ 191 w 674"/>
                    <a:gd name="T1" fmla="*/ 0 h 201"/>
                    <a:gd name="T2" fmla="*/ 0 w 674"/>
                    <a:gd name="T3" fmla="*/ 63 h 201"/>
                    <a:gd name="T4" fmla="*/ 664 w 674"/>
                    <a:gd name="T5" fmla="*/ 201 h 201"/>
                    <a:gd name="T6" fmla="*/ 664 w 674"/>
                    <a:gd name="T7" fmla="*/ 201 h 201"/>
                    <a:gd name="T8" fmla="*/ 674 w 674"/>
                    <a:gd name="T9" fmla="*/ 168 h 201"/>
                    <a:gd name="T10" fmla="*/ 191 w 674"/>
                    <a:gd name="T11" fmla="*/ 0 h 201"/>
                  </a:gdLst>
                  <a:ahLst/>
                  <a:cxnLst>
                    <a:cxn ang="0">
                      <a:pos x="T0" y="T1"/>
                    </a:cxn>
                    <a:cxn ang="0">
                      <a:pos x="T2" y="T3"/>
                    </a:cxn>
                    <a:cxn ang="0">
                      <a:pos x="T4" y="T5"/>
                    </a:cxn>
                    <a:cxn ang="0">
                      <a:pos x="T6" y="T7"/>
                    </a:cxn>
                    <a:cxn ang="0">
                      <a:pos x="T8" y="T9"/>
                    </a:cxn>
                    <a:cxn ang="0">
                      <a:pos x="T10" y="T11"/>
                    </a:cxn>
                  </a:cxnLst>
                  <a:rect l="0" t="0" r="r" b="b"/>
                  <a:pathLst>
                    <a:path w="674" h="201">
                      <a:moveTo>
                        <a:pt x="191" y="0"/>
                      </a:moveTo>
                      <a:cubicBezTo>
                        <a:pt x="86" y="21"/>
                        <a:pt x="26" y="49"/>
                        <a:pt x="0" y="63"/>
                      </a:cubicBezTo>
                      <a:cubicBezTo>
                        <a:pt x="196" y="13"/>
                        <a:pt x="421" y="35"/>
                        <a:pt x="664" y="201"/>
                      </a:cubicBezTo>
                      <a:cubicBezTo>
                        <a:pt x="664" y="201"/>
                        <a:pt x="664" y="201"/>
                        <a:pt x="664" y="201"/>
                      </a:cubicBezTo>
                      <a:cubicBezTo>
                        <a:pt x="674" y="168"/>
                        <a:pt x="674" y="168"/>
                        <a:pt x="674" y="168"/>
                      </a:cubicBezTo>
                      <a:cubicBezTo>
                        <a:pt x="501" y="52"/>
                        <a:pt x="339" y="3"/>
                        <a:pt x="191" y="0"/>
                      </a:cubicBezTo>
                      <a:close/>
                    </a:path>
                  </a:pathLst>
                </a:custGeom>
                <a:solidFill>
                  <a:srgbClr val="A89194"/>
                </a:solidFill>
                <a:ln w="9525">
                  <a:noFill/>
                  <a:round/>
                </a:ln>
              </p:spPr>
              <p:txBody>
                <a:bodyPr vert="horz" wrap="square" lIns="91440" tIns="45720" rIns="91440" bIns="45720" numCol="1" anchor="t" anchorCtr="0" compatLnSpc="1"/>
                <a:lstStyle/>
                <a:p>
                  <a:endParaRPr lang="en-US"/>
                </a:p>
              </p:txBody>
            </p:sp>
            <p:sp>
              <p:nvSpPr>
                <p:cNvPr id="104" name="Freeform 28"/>
                <p:cNvSpPr/>
                <p:nvPr/>
              </p:nvSpPr>
              <p:spPr bwMode="auto">
                <a:xfrm>
                  <a:off x="7235540" y="3450124"/>
                  <a:ext cx="287403" cy="106941"/>
                </a:xfrm>
                <a:custGeom>
                  <a:avLst/>
                  <a:gdLst>
                    <a:gd name="T0" fmla="*/ 10 w 207"/>
                    <a:gd name="T1" fmla="*/ 44 h 77"/>
                    <a:gd name="T2" fmla="*/ 10 w 207"/>
                    <a:gd name="T3" fmla="*/ 44 h 77"/>
                    <a:gd name="T4" fmla="*/ 0 w 207"/>
                    <a:gd name="T5" fmla="*/ 77 h 77"/>
                    <a:gd name="T6" fmla="*/ 207 w 207"/>
                    <a:gd name="T7" fmla="*/ 22 h 77"/>
                    <a:gd name="T8" fmla="*/ 159 w 207"/>
                    <a:gd name="T9" fmla="*/ 0 h 77"/>
                    <a:gd name="T10" fmla="*/ 10 w 207"/>
                    <a:gd name="T11" fmla="*/ 44 h 77"/>
                  </a:gdLst>
                  <a:ahLst/>
                  <a:cxnLst>
                    <a:cxn ang="0">
                      <a:pos x="T0" y="T1"/>
                    </a:cxn>
                    <a:cxn ang="0">
                      <a:pos x="T2" y="T3"/>
                    </a:cxn>
                    <a:cxn ang="0">
                      <a:pos x="T4" y="T5"/>
                    </a:cxn>
                    <a:cxn ang="0">
                      <a:pos x="T6" y="T7"/>
                    </a:cxn>
                    <a:cxn ang="0">
                      <a:pos x="T8" y="T9"/>
                    </a:cxn>
                    <a:cxn ang="0">
                      <a:pos x="T10" y="T11"/>
                    </a:cxn>
                  </a:cxnLst>
                  <a:rect l="0" t="0" r="r" b="b"/>
                  <a:pathLst>
                    <a:path w="207" h="77">
                      <a:moveTo>
                        <a:pt x="10" y="44"/>
                      </a:moveTo>
                      <a:cubicBezTo>
                        <a:pt x="10" y="44"/>
                        <a:pt x="10" y="44"/>
                        <a:pt x="10" y="44"/>
                      </a:cubicBezTo>
                      <a:cubicBezTo>
                        <a:pt x="0" y="77"/>
                        <a:pt x="0" y="77"/>
                        <a:pt x="0" y="77"/>
                      </a:cubicBezTo>
                      <a:cubicBezTo>
                        <a:pt x="207" y="22"/>
                        <a:pt x="207" y="22"/>
                        <a:pt x="207" y="22"/>
                      </a:cubicBezTo>
                      <a:cubicBezTo>
                        <a:pt x="159" y="0"/>
                        <a:pt x="159" y="0"/>
                        <a:pt x="159" y="0"/>
                      </a:cubicBezTo>
                      <a:lnTo>
                        <a:pt x="10" y="44"/>
                      </a:lnTo>
                      <a:close/>
                    </a:path>
                  </a:pathLst>
                </a:custGeom>
                <a:solidFill>
                  <a:srgbClr val="A89194"/>
                </a:solidFill>
                <a:ln w="9525">
                  <a:noFill/>
                  <a:round/>
                </a:ln>
              </p:spPr>
              <p:txBody>
                <a:bodyPr vert="horz" wrap="square" lIns="91440" tIns="45720" rIns="91440" bIns="45720" numCol="1" anchor="t" anchorCtr="0" compatLnSpc="1"/>
                <a:lstStyle/>
                <a:p>
                  <a:endParaRPr lang="en-US"/>
                </a:p>
              </p:txBody>
            </p:sp>
            <p:sp>
              <p:nvSpPr>
                <p:cNvPr id="105" name="Freeform 77"/>
                <p:cNvSpPr>
                  <a:spLocks noEditPoints="1"/>
                </p:cNvSpPr>
                <p:nvPr/>
              </p:nvSpPr>
              <p:spPr bwMode="auto">
                <a:xfrm>
                  <a:off x="6698899" y="3514649"/>
                  <a:ext cx="254699" cy="264216"/>
                </a:xfrm>
                <a:custGeom>
                  <a:avLst/>
                  <a:gdLst>
                    <a:gd name="T0" fmla="*/ 47 w 332"/>
                    <a:gd name="T1" fmla="*/ 279 h 285"/>
                    <a:gd name="T2" fmla="*/ 41 w 332"/>
                    <a:gd name="T3" fmla="*/ 285 h 285"/>
                    <a:gd name="T4" fmla="*/ 6 w 332"/>
                    <a:gd name="T5" fmla="*/ 285 h 285"/>
                    <a:gd name="T6" fmla="*/ 0 w 332"/>
                    <a:gd name="T7" fmla="*/ 279 h 285"/>
                    <a:gd name="T8" fmla="*/ 0 w 332"/>
                    <a:gd name="T9" fmla="*/ 244 h 285"/>
                    <a:gd name="T10" fmla="*/ 6 w 332"/>
                    <a:gd name="T11" fmla="*/ 238 h 285"/>
                    <a:gd name="T12" fmla="*/ 41 w 332"/>
                    <a:gd name="T13" fmla="*/ 238 h 285"/>
                    <a:gd name="T14" fmla="*/ 47 w 332"/>
                    <a:gd name="T15" fmla="*/ 244 h 285"/>
                    <a:gd name="T16" fmla="*/ 47 w 332"/>
                    <a:gd name="T17" fmla="*/ 279 h 285"/>
                    <a:gd name="T18" fmla="*/ 118 w 332"/>
                    <a:gd name="T19" fmla="*/ 279 h 285"/>
                    <a:gd name="T20" fmla="*/ 113 w 332"/>
                    <a:gd name="T21" fmla="*/ 285 h 285"/>
                    <a:gd name="T22" fmla="*/ 77 w 332"/>
                    <a:gd name="T23" fmla="*/ 285 h 285"/>
                    <a:gd name="T24" fmla="*/ 71 w 332"/>
                    <a:gd name="T25" fmla="*/ 279 h 285"/>
                    <a:gd name="T26" fmla="*/ 71 w 332"/>
                    <a:gd name="T27" fmla="*/ 220 h 285"/>
                    <a:gd name="T28" fmla="*/ 77 w 332"/>
                    <a:gd name="T29" fmla="*/ 214 h 285"/>
                    <a:gd name="T30" fmla="*/ 113 w 332"/>
                    <a:gd name="T31" fmla="*/ 214 h 285"/>
                    <a:gd name="T32" fmla="*/ 118 w 332"/>
                    <a:gd name="T33" fmla="*/ 220 h 285"/>
                    <a:gd name="T34" fmla="*/ 118 w 332"/>
                    <a:gd name="T35" fmla="*/ 279 h 285"/>
                    <a:gd name="T36" fmla="*/ 190 w 332"/>
                    <a:gd name="T37" fmla="*/ 279 h 285"/>
                    <a:gd name="T38" fmla="*/ 184 w 332"/>
                    <a:gd name="T39" fmla="*/ 285 h 285"/>
                    <a:gd name="T40" fmla="*/ 148 w 332"/>
                    <a:gd name="T41" fmla="*/ 285 h 285"/>
                    <a:gd name="T42" fmla="*/ 142 w 332"/>
                    <a:gd name="T43" fmla="*/ 279 h 285"/>
                    <a:gd name="T44" fmla="*/ 142 w 332"/>
                    <a:gd name="T45" fmla="*/ 173 h 285"/>
                    <a:gd name="T46" fmla="*/ 148 w 332"/>
                    <a:gd name="T47" fmla="*/ 167 h 285"/>
                    <a:gd name="T48" fmla="*/ 184 w 332"/>
                    <a:gd name="T49" fmla="*/ 167 h 285"/>
                    <a:gd name="T50" fmla="*/ 190 w 332"/>
                    <a:gd name="T51" fmla="*/ 173 h 285"/>
                    <a:gd name="T52" fmla="*/ 190 w 332"/>
                    <a:gd name="T53" fmla="*/ 279 h 285"/>
                    <a:gd name="T54" fmla="*/ 261 w 332"/>
                    <a:gd name="T55" fmla="*/ 279 h 285"/>
                    <a:gd name="T56" fmla="*/ 255 w 332"/>
                    <a:gd name="T57" fmla="*/ 285 h 285"/>
                    <a:gd name="T58" fmla="*/ 219 w 332"/>
                    <a:gd name="T59" fmla="*/ 285 h 285"/>
                    <a:gd name="T60" fmla="*/ 213 w 332"/>
                    <a:gd name="T61" fmla="*/ 279 h 285"/>
                    <a:gd name="T62" fmla="*/ 213 w 332"/>
                    <a:gd name="T63" fmla="*/ 101 h 285"/>
                    <a:gd name="T64" fmla="*/ 219 w 332"/>
                    <a:gd name="T65" fmla="*/ 95 h 285"/>
                    <a:gd name="T66" fmla="*/ 255 w 332"/>
                    <a:gd name="T67" fmla="*/ 95 h 285"/>
                    <a:gd name="T68" fmla="*/ 261 w 332"/>
                    <a:gd name="T69" fmla="*/ 101 h 285"/>
                    <a:gd name="T70" fmla="*/ 261 w 332"/>
                    <a:gd name="T71" fmla="*/ 279 h 285"/>
                    <a:gd name="T72" fmla="*/ 332 w 332"/>
                    <a:gd name="T73" fmla="*/ 279 h 285"/>
                    <a:gd name="T74" fmla="*/ 326 w 332"/>
                    <a:gd name="T75" fmla="*/ 285 h 285"/>
                    <a:gd name="T76" fmla="*/ 291 w 332"/>
                    <a:gd name="T77" fmla="*/ 285 h 285"/>
                    <a:gd name="T78" fmla="*/ 285 w 332"/>
                    <a:gd name="T79" fmla="*/ 279 h 285"/>
                    <a:gd name="T80" fmla="*/ 285 w 332"/>
                    <a:gd name="T81" fmla="*/ 6 h 285"/>
                    <a:gd name="T82" fmla="*/ 291 w 332"/>
                    <a:gd name="T83" fmla="*/ 0 h 285"/>
                    <a:gd name="T84" fmla="*/ 326 w 332"/>
                    <a:gd name="T85" fmla="*/ 0 h 285"/>
                    <a:gd name="T86" fmla="*/ 332 w 332"/>
                    <a:gd name="T87" fmla="*/ 6 h 285"/>
                    <a:gd name="T88" fmla="*/ 332 w 332"/>
                    <a:gd name="T89" fmla="*/ 279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332" h="285">
                      <a:moveTo>
                        <a:pt x="47" y="279"/>
                      </a:moveTo>
                      <a:cubicBezTo>
                        <a:pt x="47" y="283"/>
                        <a:pt x="45" y="285"/>
                        <a:pt x="41" y="285"/>
                      </a:cubicBezTo>
                      <a:cubicBezTo>
                        <a:pt x="6" y="285"/>
                        <a:pt x="6" y="285"/>
                        <a:pt x="6" y="285"/>
                      </a:cubicBezTo>
                      <a:cubicBezTo>
                        <a:pt x="2" y="285"/>
                        <a:pt x="0" y="283"/>
                        <a:pt x="0" y="279"/>
                      </a:cubicBezTo>
                      <a:cubicBezTo>
                        <a:pt x="0" y="244"/>
                        <a:pt x="0" y="244"/>
                        <a:pt x="0" y="244"/>
                      </a:cubicBezTo>
                      <a:cubicBezTo>
                        <a:pt x="0" y="240"/>
                        <a:pt x="2" y="238"/>
                        <a:pt x="6" y="238"/>
                      </a:cubicBezTo>
                      <a:cubicBezTo>
                        <a:pt x="41" y="238"/>
                        <a:pt x="41" y="238"/>
                        <a:pt x="41" y="238"/>
                      </a:cubicBezTo>
                      <a:cubicBezTo>
                        <a:pt x="45" y="238"/>
                        <a:pt x="47" y="240"/>
                        <a:pt x="47" y="244"/>
                      </a:cubicBezTo>
                      <a:lnTo>
                        <a:pt x="47" y="279"/>
                      </a:lnTo>
                      <a:close/>
                      <a:moveTo>
                        <a:pt x="118" y="279"/>
                      </a:moveTo>
                      <a:cubicBezTo>
                        <a:pt x="118" y="283"/>
                        <a:pt x="116" y="285"/>
                        <a:pt x="113" y="285"/>
                      </a:cubicBezTo>
                      <a:cubicBezTo>
                        <a:pt x="77" y="285"/>
                        <a:pt x="77" y="285"/>
                        <a:pt x="77" y="285"/>
                      </a:cubicBezTo>
                      <a:cubicBezTo>
                        <a:pt x="74" y="285"/>
                        <a:pt x="71" y="283"/>
                        <a:pt x="71" y="279"/>
                      </a:cubicBezTo>
                      <a:cubicBezTo>
                        <a:pt x="71" y="220"/>
                        <a:pt x="71" y="220"/>
                        <a:pt x="71" y="220"/>
                      </a:cubicBezTo>
                      <a:cubicBezTo>
                        <a:pt x="71" y="217"/>
                        <a:pt x="74" y="214"/>
                        <a:pt x="77" y="214"/>
                      </a:cubicBezTo>
                      <a:cubicBezTo>
                        <a:pt x="113" y="214"/>
                        <a:pt x="113" y="214"/>
                        <a:pt x="113" y="214"/>
                      </a:cubicBezTo>
                      <a:cubicBezTo>
                        <a:pt x="116" y="214"/>
                        <a:pt x="118" y="217"/>
                        <a:pt x="118" y="220"/>
                      </a:cubicBezTo>
                      <a:lnTo>
                        <a:pt x="118" y="279"/>
                      </a:lnTo>
                      <a:close/>
                      <a:moveTo>
                        <a:pt x="190" y="279"/>
                      </a:moveTo>
                      <a:cubicBezTo>
                        <a:pt x="190" y="283"/>
                        <a:pt x="187" y="285"/>
                        <a:pt x="184" y="285"/>
                      </a:cubicBezTo>
                      <a:cubicBezTo>
                        <a:pt x="148" y="285"/>
                        <a:pt x="148" y="285"/>
                        <a:pt x="148" y="285"/>
                      </a:cubicBezTo>
                      <a:cubicBezTo>
                        <a:pt x="145" y="285"/>
                        <a:pt x="142" y="283"/>
                        <a:pt x="142" y="279"/>
                      </a:cubicBezTo>
                      <a:cubicBezTo>
                        <a:pt x="142" y="173"/>
                        <a:pt x="142" y="173"/>
                        <a:pt x="142" y="173"/>
                      </a:cubicBezTo>
                      <a:cubicBezTo>
                        <a:pt x="142" y="169"/>
                        <a:pt x="145" y="167"/>
                        <a:pt x="148" y="167"/>
                      </a:cubicBezTo>
                      <a:cubicBezTo>
                        <a:pt x="184" y="167"/>
                        <a:pt x="184" y="167"/>
                        <a:pt x="184" y="167"/>
                      </a:cubicBezTo>
                      <a:cubicBezTo>
                        <a:pt x="187" y="167"/>
                        <a:pt x="190" y="169"/>
                        <a:pt x="190" y="173"/>
                      </a:cubicBezTo>
                      <a:lnTo>
                        <a:pt x="190" y="279"/>
                      </a:lnTo>
                      <a:close/>
                      <a:moveTo>
                        <a:pt x="261" y="279"/>
                      </a:moveTo>
                      <a:cubicBezTo>
                        <a:pt x="261" y="283"/>
                        <a:pt x="258" y="285"/>
                        <a:pt x="255" y="285"/>
                      </a:cubicBezTo>
                      <a:cubicBezTo>
                        <a:pt x="219" y="285"/>
                        <a:pt x="219" y="285"/>
                        <a:pt x="219" y="285"/>
                      </a:cubicBezTo>
                      <a:cubicBezTo>
                        <a:pt x="216" y="285"/>
                        <a:pt x="213" y="283"/>
                        <a:pt x="213" y="279"/>
                      </a:cubicBezTo>
                      <a:cubicBezTo>
                        <a:pt x="213" y="101"/>
                        <a:pt x="213" y="101"/>
                        <a:pt x="213" y="101"/>
                      </a:cubicBezTo>
                      <a:cubicBezTo>
                        <a:pt x="213" y="98"/>
                        <a:pt x="216" y="95"/>
                        <a:pt x="219" y="95"/>
                      </a:cubicBezTo>
                      <a:cubicBezTo>
                        <a:pt x="255" y="95"/>
                        <a:pt x="255" y="95"/>
                        <a:pt x="255" y="95"/>
                      </a:cubicBezTo>
                      <a:cubicBezTo>
                        <a:pt x="258" y="95"/>
                        <a:pt x="261" y="98"/>
                        <a:pt x="261" y="101"/>
                      </a:cubicBezTo>
                      <a:lnTo>
                        <a:pt x="261" y="279"/>
                      </a:lnTo>
                      <a:close/>
                      <a:moveTo>
                        <a:pt x="332" y="279"/>
                      </a:moveTo>
                      <a:cubicBezTo>
                        <a:pt x="332" y="283"/>
                        <a:pt x="330" y="285"/>
                        <a:pt x="326" y="285"/>
                      </a:cubicBezTo>
                      <a:cubicBezTo>
                        <a:pt x="291" y="285"/>
                        <a:pt x="291" y="285"/>
                        <a:pt x="291" y="285"/>
                      </a:cubicBezTo>
                      <a:cubicBezTo>
                        <a:pt x="287" y="285"/>
                        <a:pt x="285" y="283"/>
                        <a:pt x="285" y="279"/>
                      </a:cubicBezTo>
                      <a:cubicBezTo>
                        <a:pt x="285" y="6"/>
                        <a:pt x="285" y="6"/>
                        <a:pt x="285" y="6"/>
                      </a:cubicBezTo>
                      <a:cubicBezTo>
                        <a:pt x="285" y="3"/>
                        <a:pt x="287" y="0"/>
                        <a:pt x="291" y="0"/>
                      </a:cubicBezTo>
                      <a:cubicBezTo>
                        <a:pt x="326" y="0"/>
                        <a:pt x="326" y="0"/>
                        <a:pt x="326" y="0"/>
                      </a:cubicBezTo>
                      <a:cubicBezTo>
                        <a:pt x="330" y="0"/>
                        <a:pt x="332" y="3"/>
                        <a:pt x="332" y="6"/>
                      </a:cubicBezTo>
                      <a:lnTo>
                        <a:pt x="332" y="279"/>
                      </a:lnTo>
                      <a:close/>
                    </a:path>
                  </a:pathLst>
                </a:custGeom>
                <a:solidFill>
                  <a:schemeClr val="bg1"/>
                </a:solidFill>
                <a:ln>
                  <a:noFill/>
                </a:ln>
              </p:spPr>
              <p:txBody>
                <a:bodyPr vert="horz" wrap="square" lIns="91440" tIns="45720" rIns="91440" bIns="45720" numCol="1" anchor="t" anchorCtr="0" compatLnSpc="1"/>
                <a:lstStyle/>
                <a:p>
                  <a:endParaRPr lang="en-US"/>
                </a:p>
              </p:txBody>
            </p:sp>
          </p:grpSp>
        </p:grpSp>
        <p:sp>
          <p:nvSpPr>
            <p:cNvPr id="106" name="Text Placeholder 32"/>
            <p:cNvSpPr txBox="1"/>
            <p:nvPr/>
          </p:nvSpPr>
          <p:spPr>
            <a:xfrm>
              <a:off x="1657593" y="2132956"/>
              <a:ext cx="3730625" cy="150558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l">
                <a:lnSpc>
                  <a:spcPct val="100000"/>
                </a:lnSpc>
                <a:buNone/>
              </a:pPr>
              <a:r>
                <a:rPr lang="en-US" sz="1400">
                  <a:latin typeface="微软雅黑" panose="020B0503020204020204" pitchFamily="34" charset="-122"/>
                  <a:ea typeface="微软雅黑" panose="020B0503020204020204" pitchFamily="34" charset="-122"/>
                </a:rPr>
                <a:t>Wal-Mart put forward "to help customers save every penny," the purpose of achieving the cheapest price commitment. The company has consistently adhered to the "service excellence, staff distinctive" principle, to provide customers with superior service first-class new enjoyment.</a:t>
              </a:r>
              <a:endParaRPr lang="en-US" sz="1400">
                <a:latin typeface="微软雅黑" panose="020B0503020204020204" pitchFamily="34" charset="-122"/>
                <a:ea typeface="微软雅黑" panose="020B0503020204020204" pitchFamily="34" charset="-122"/>
              </a:endParaRPr>
            </a:p>
          </p:txBody>
        </p:sp>
        <p:sp>
          <p:nvSpPr>
            <p:cNvPr id="109" name="Text Placeholder 32"/>
            <p:cNvSpPr txBox="1"/>
            <p:nvPr/>
          </p:nvSpPr>
          <p:spPr>
            <a:xfrm>
              <a:off x="1657942" y="3836350"/>
              <a:ext cx="3730914" cy="455967"/>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l">
                <a:lnSpc>
                  <a:spcPct val="100000"/>
                </a:lnSpc>
                <a:buNone/>
              </a:pPr>
              <a:r>
                <a:rPr lang="en-US" sz="1400">
                  <a:latin typeface="微软雅黑" panose="020B0503020204020204" pitchFamily="34" charset="-122"/>
                  <a:ea typeface="微软雅黑" panose="020B0503020204020204" pitchFamily="34" charset="-122"/>
                </a:rPr>
                <a:t>Respect for the individual, this is Wal-Mart's most distinctive corporate culture. At the same time emphasis on the spirit of encouragement to employees, headquarters and various stores in the window, hanging the pictures of advanced staff. Help to mobilize the enthusiasm of employees at all levels.</a:t>
              </a:r>
              <a:endParaRPr lang="en-US" sz="1400">
                <a:latin typeface="微软雅黑" panose="020B0503020204020204" pitchFamily="34" charset="-122"/>
                <a:ea typeface="微软雅黑" panose="020B0503020204020204" pitchFamily="34" charset="-122"/>
              </a:endParaRPr>
            </a:p>
          </p:txBody>
        </p:sp>
        <p:sp>
          <p:nvSpPr>
            <p:cNvPr id="110" name="Text Placeholder 32"/>
            <p:cNvSpPr txBox="1"/>
            <p:nvPr/>
          </p:nvSpPr>
          <p:spPr>
            <a:xfrm>
              <a:off x="6623007" y="1043592"/>
              <a:ext cx="3730914" cy="455967"/>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l">
                <a:lnSpc>
                  <a:spcPct val="100000"/>
                </a:lnSpc>
                <a:buNone/>
              </a:pPr>
              <a:r>
                <a:rPr lang="en-US" sz="1400">
                  <a:latin typeface="微软雅黑" panose="020B0503020204020204" pitchFamily="34" charset="-122"/>
                  <a:ea typeface="微软雅黑" panose="020B0503020204020204" pitchFamily="34" charset="-122"/>
                </a:rPr>
                <a:t>Wal-Mart for different target consumers, take different forms of retail business, respectively, occupy the high and low markets.</a:t>
              </a:r>
              <a:endParaRPr lang="en-US" sz="1400">
                <a:latin typeface="微软雅黑" panose="020B0503020204020204" pitchFamily="34" charset="-122"/>
                <a:ea typeface="微软雅黑" panose="020B0503020204020204" pitchFamily="34" charset="-122"/>
              </a:endParaRPr>
            </a:p>
          </p:txBody>
        </p:sp>
      </p:gr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DFDFD"/>
        </a:solidFill>
        <a:effectLst/>
      </p:bgPr>
    </p:bg>
    <p:spTree>
      <p:nvGrpSpPr>
        <p:cNvPr id="1" name=""/>
        <p:cNvGrpSpPr/>
        <p:nvPr/>
      </p:nvGrpSpPr>
      <p:grpSpPr>
        <a:xfrm>
          <a:off x="0" y="0"/>
          <a:ext cx="0" cy="0"/>
          <a:chOff x="0" y="0"/>
          <a:chExt cx="0" cy="0"/>
        </a:xfrm>
      </p:grpSpPr>
      <p:grpSp>
        <p:nvGrpSpPr>
          <p:cNvPr id="2" name="组合 1"/>
          <p:cNvGrpSpPr/>
          <p:nvPr/>
        </p:nvGrpSpPr>
        <p:grpSpPr>
          <a:xfrm>
            <a:off x="171450" y="300832"/>
            <a:ext cx="6477000" cy="442118"/>
            <a:chOff x="171450" y="338932"/>
            <a:chExt cx="6477000" cy="442118"/>
          </a:xfrm>
        </p:grpSpPr>
        <p:sp>
          <p:nvSpPr>
            <p:cNvPr id="12" name="平行四边形 11"/>
            <p:cNvSpPr/>
            <p:nvPr/>
          </p:nvSpPr>
          <p:spPr>
            <a:xfrm>
              <a:off x="1562100" y="476250"/>
              <a:ext cx="495300" cy="247650"/>
            </a:xfrm>
            <a:prstGeom prst="parallelogram">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平行四边形 12"/>
            <p:cNvSpPr/>
            <p:nvPr/>
          </p:nvSpPr>
          <p:spPr>
            <a:xfrm>
              <a:off x="171450" y="381000"/>
              <a:ext cx="1695450" cy="400050"/>
            </a:xfrm>
            <a:prstGeom prst="parallelogram">
              <a:avLst/>
            </a:prstGeom>
            <a:solidFill>
              <a:srgbClr val="4242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49"/>
            <p:cNvSpPr txBox="1">
              <a:spLocks noChangeArrowheads="1"/>
            </p:cNvSpPr>
            <p:nvPr/>
          </p:nvSpPr>
          <p:spPr bwMode="auto">
            <a:xfrm>
              <a:off x="2057401" y="338932"/>
              <a:ext cx="4591049" cy="3067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华文细黑" panose="02010600040101010101" pitchFamily="2" charset="-122"/>
                  <a:ea typeface="华文细黑" panose="02010600040101010101" pitchFamily="2" charset="-122"/>
                </a:defRPr>
              </a:lvl1pPr>
              <a:lvl2pPr marL="742950" indent="-285750">
                <a:defRPr sz="1300">
                  <a:solidFill>
                    <a:schemeClr val="tx1"/>
                  </a:solidFill>
                  <a:latin typeface="华文细黑" panose="02010600040101010101" pitchFamily="2" charset="-122"/>
                  <a:ea typeface="华文细黑" panose="02010600040101010101" pitchFamily="2" charset="-122"/>
                </a:defRPr>
              </a:lvl2pPr>
              <a:lvl3pPr marL="1143000" indent="-228600">
                <a:defRPr sz="1300">
                  <a:solidFill>
                    <a:schemeClr val="tx1"/>
                  </a:solidFill>
                  <a:latin typeface="华文细黑" panose="02010600040101010101" pitchFamily="2" charset="-122"/>
                  <a:ea typeface="华文细黑" panose="02010600040101010101" pitchFamily="2" charset="-122"/>
                </a:defRPr>
              </a:lvl3pPr>
              <a:lvl4pPr marL="1600200" indent="-228600">
                <a:defRPr sz="1300">
                  <a:solidFill>
                    <a:schemeClr val="tx1"/>
                  </a:solidFill>
                  <a:latin typeface="华文细黑" panose="02010600040101010101" pitchFamily="2" charset="-122"/>
                  <a:ea typeface="华文细黑" panose="02010600040101010101" pitchFamily="2" charset="-122"/>
                </a:defRPr>
              </a:lvl4pPr>
              <a:lvl5pPr marL="2057400" indent="-228600">
                <a:defRPr sz="1300">
                  <a:solidFill>
                    <a:schemeClr val="tx1"/>
                  </a:solidFill>
                  <a:latin typeface="华文细黑" panose="02010600040101010101" pitchFamily="2" charset="-122"/>
                  <a:ea typeface="华文细黑" panose="02010600040101010101" pitchFamily="2" charset="-122"/>
                </a:defRPr>
              </a:lvl5pPr>
              <a:lvl6pPr marL="2514600" indent="-228600" defTabSz="683895" fontAlgn="base">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6pPr>
              <a:lvl7pPr marL="2971800" indent="-228600" defTabSz="683895" fontAlgn="base">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7pPr>
              <a:lvl8pPr marL="3429000" indent="-228600" defTabSz="683895" fontAlgn="base">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8pPr>
              <a:lvl9pPr marL="3886200" indent="-228600" defTabSz="683895" fontAlgn="base">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9pPr>
            </a:lstStyle>
            <a:p>
              <a:r>
                <a:rPr lang="zh-CN" altLang="en-US" sz="1400" dirty="0">
                  <a:solidFill>
                    <a:srgbClr val="424242"/>
                  </a:solidFill>
                  <a:latin typeface="SentyBrush" panose="03000600000000000000" charset="0"/>
                  <a:ea typeface="微软雅黑" panose="020B0503020204020204" pitchFamily="34" charset="-122"/>
                  <a:sym typeface="+mn-ea"/>
                </a:rPr>
                <a:t>Hofstede's cultural dimensions theory</a:t>
              </a:r>
              <a:endParaRPr lang="zh-CN" altLang="en-US" sz="1400" dirty="0">
                <a:solidFill>
                  <a:srgbClr val="424242"/>
                </a:solidFill>
                <a:latin typeface="SentyBrush" panose="03000600000000000000" charset="0"/>
                <a:ea typeface="微软雅黑" panose="020B0503020204020204" pitchFamily="34" charset="-122"/>
                <a:sym typeface="+mn-ea"/>
              </a:endParaRPr>
            </a:p>
          </p:txBody>
        </p:sp>
      </p:grpSp>
      <p:sp>
        <p:nvSpPr>
          <p:cNvPr id="18" name="文本框 17"/>
          <p:cNvSpPr txBox="1"/>
          <p:nvPr/>
        </p:nvSpPr>
        <p:spPr>
          <a:xfrm>
            <a:off x="314325" y="342900"/>
            <a:ext cx="1409700" cy="521970"/>
          </a:xfrm>
          <a:prstGeom prst="rect">
            <a:avLst/>
          </a:prstGeom>
          <a:noFill/>
        </p:spPr>
        <p:txBody>
          <a:bodyPr wrap="square" rtlCol="0">
            <a:spAutoFit/>
          </a:bodyPr>
          <a:lstStyle/>
          <a:p>
            <a:r>
              <a:rPr lang="en-US" altLang="zh-CN" sz="2400" dirty="0" smtClean="0">
                <a:solidFill>
                  <a:schemeClr val="bg1"/>
                </a:solidFill>
              </a:rPr>
              <a:t>PART  </a:t>
            </a:r>
            <a:r>
              <a:rPr lang="en-US" altLang="zh-CN" sz="2800" dirty="0" smtClean="0">
                <a:solidFill>
                  <a:schemeClr val="bg1"/>
                </a:solidFill>
              </a:rPr>
              <a:t>02</a:t>
            </a:r>
            <a:endParaRPr lang="zh-CN" altLang="en-US" sz="2400" dirty="0">
              <a:solidFill>
                <a:schemeClr val="bg1"/>
              </a:solidFill>
            </a:endParaRPr>
          </a:p>
        </p:txBody>
      </p:sp>
      <p:grpSp>
        <p:nvGrpSpPr>
          <p:cNvPr id="4" name="组合 3"/>
          <p:cNvGrpSpPr/>
          <p:nvPr/>
        </p:nvGrpSpPr>
        <p:grpSpPr>
          <a:xfrm>
            <a:off x="1205738" y="1942342"/>
            <a:ext cx="7613608" cy="3436483"/>
            <a:chOff x="748538" y="1780977"/>
            <a:chExt cx="7613608" cy="3436483"/>
          </a:xfrm>
        </p:grpSpPr>
        <p:grpSp>
          <p:nvGrpSpPr>
            <p:cNvPr id="3" name="组合 2"/>
            <p:cNvGrpSpPr/>
            <p:nvPr/>
          </p:nvGrpSpPr>
          <p:grpSpPr>
            <a:xfrm>
              <a:off x="3260778" y="2649152"/>
              <a:ext cx="5101368" cy="2568308"/>
              <a:chOff x="2379345" y="1438025"/>
              <a:chExt cx="4143367" cy="2085997"/>
            </a:xfrm>
          </p:grpSpPr>
          <p:sp>
            <p:nvSpPr>
              <p:cNvPr id="22" name="Freeform 21"/>
              <p:cNvSpPr>
                <a:spLocks noEditPoints="1"/>
              </p:cNvSpPr>
              <p:nvPr/>
            </p:nvSpPr>
            <p:spPr bwMode="auto">
              <a:xfrm>
                <a:off x="5013832" y="1438025"/>
                <a:ext cx="213215" cy="362690"/>
              </a:xfrm>
              <a:custGeom>
                <a:avLst/>
                <a:gdLst>
                  <a:gd name="T0" fmla="*/ 97 w 242"/>
                  <a:gd name="T1" fmla="*/ 180 h 412"/>
                  <a:gd name="T2" fmla="*/ 62 w 242"/>
                  <a:gd name="T3" fmla="*/ 162 h 412"/>
                  <a:gd name="T4" fmla="*/ 80 w 242"/>
                  <a:gd name="T5" fmla="*/ 126 h 412"/>
                  <a:gd name="T6" fmla="*/ 115 w 242"/>
                  <a:gd name="T7" fmla="*/ 144 h 412"/>
                  <a:gd name="T8" fmla="*/ 97 w 242"/>
                  <a:gd name="T9" fmla="*/ 180 h 412"/>
                  <a:gd name="T10" fmla="*/ 227 w 242"/>
                  <a:gd name="T11" fmla="*/ 290 h 412"/>
                  <a:gd name="T12" fmla="*/ 175 w 242"/>
                  <a:gd name="T13" fmla="*/ 139 h 412"/>
                  <a:gd name="T14" fmla="*/ 73 w 242"/>
                  <a:gd name="T15" fmla="*/ 86 h 412"/>
                  <a:gd name="T16" fmla="*/ 33 w 242"/>
                  <a:gd name="T17" fmla="*/ 9 h 412"/>
                  <a:gd name="T18" fmla="*/ 14 w 242"/>
                  <a:gd name="T19" fmla="*/ 3 h 412"/>
                  <a:gd name="T20" fmla="*/ 9 w 242"/>
                  <a:gd name="T21" fmla="*/ 23 h 412"/>
                  <a:gd name="T22" fmla="*/ 47 w 242"/>
                  <a:gd name="T23" fmla="*/ 97 h 412"/>
                  <a:gd name="T24" fmla="*/ 11 w 242"/>
                  <a:gd name="T25" fmla="*/ 193 h 412"/>
                  <a:gd name="T26" fmla="*/ 53 w 242"/>
                  <a:gd name="T27" fmla="*/ 347 h 412"/>
                  <a:gd name="T28" fmla="*/ 165 w 242"/>
                  <a:gd name="T29" fmla="*/ 397 h 412"/>
                  <a:gd name="T30" fmla="*/ 227 w 242"/>
                  <a:gd name="T31" fmla="*/ 290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2" h="412">
                    <a:moveTo>
                      <a:pt x="97" y="180"/>
                    </a:moveTo>
                    <a:cubicBezTo>
                      <a:pt x="82" y="185"/>
                      <a:pt x="67" y="177"/>
                      <a:pt x="62" y="162"/>
                    </a:cubicBezTo>
                    <a:cubicBezTo>
                      <a:pt x="57" y="147"/>
                      <a:pt x="65" y="131"/>
                      <a:pt x="80" y="126"/>
                    </a:cubicBezTo>
                    <a:cubicBezTo>
                      <a:pt x="95" y="121"/>
                      <a:pt x="110" y="129"/>
                      <a:pt x="115" y="144"/>
                    </a:cubicBezTo>
                    <a:cubicBezTo>
                      <a:pt x="120" y="159"/>
                      <a:pt x="112" y="175"/>
                      <a:pt x="97" y="180"/>
                    </a:cubicBezTo>
                    <a:close/>
                    <a:moveTo>
                      <a:pt x="227" y="290"/>
                    </a:moveTo>
                    <a:cubicBezTo>
                      <a:pt x="175" y="139"/>
                      <a:pt x="175" y="139"/>
                      <a:pt x="175" y="139"/>
                    </a:cubicBezTo>
                    <a:cubicBezTo>
                      <a:pt x="160" y="98"/>
                      <a:pt x="115" y="75"/>
                      <a:pt x="73" y="86"/>
                    </a:cubicBezTo>
                    <a:cubicBezTo>
                      <a:pt x="33" y="9"/>
                      <a:pt x="33" y="9"/>
                      <a:pt x="33" y="9"/>
                    </a:cubicBezTo>
                    <a:cubicBezTo>
                      <a:pt x="30" y="2"/>
                      <a:pt x="21" y="0"/>
                      <a:pt x="14" y="3"/>
                    </a:cubicBezTo>
                    <a:cubicBezTo>
                      <a:pt x="8" y="7"/>
                      <a:pt x="5" y="16"/>
                      <a:pt x="9" y="23"/>
                    </a:cubicBezTo>
                    <a:cubicBezTo>
                      <a:pt x="47" y="97"/>
                      <a:pt x="47" y="97"/>
                      <a:pt x="47" y="97"/>
                    </a:cubicBezTo>
                    <a:cubicBezTo>
                      <a:pt x="16" y="118"/>
                      <a:pt x="0" y="157"/>
                      <a:pt x="11" y="193"/>
                    </a:cubicBezTo>
                    <a:cubicBezTo>
                      <a:pt x="53" y="347"/>
                      <a:pt x="53" y="347"/>
                      <a:pt x="53" y="347"/>
                    </a:cubicBezTo>
                    <a:cubicBezTo>
                      <a:pt x="65" y="390"/>
                      <a:pt x="115" y="412"/>
                      <a:pt x="165" y="397"/>
                    </a:cubicBezTo>
                    <a:cubicBezTo>
                      <a:pt x="214" y="380"/>
                      <a:pt x="242" y="332"/>
                      <a:pt x="227" y="290"/>
                    </a:cubicBezTo>
                    <a:close/>
                  </a:path>
                </a:pathLst>
              </a:custGeom>
              <a:solidFill>
                <a:srgbClr val="A89194"/>
              </a:solidFill>
              <a:ln>
                <a:noFill/>
              </a:ln>
            </p:spPr>
            <p:txBody>
              <a:bodyPr vert="horz" wrap="square" lIns="91440" tIns="45720" rIns="91440" bIns="45720" numCol="1" anchor="t" anchorCtr="0" compatLnSpc="1"/>
              <a:lstStyle/>
              <a:p>
                <a:endParaRPr lang="en-US"/>
              </a:p>
            </p:txBody>
          </p:sp>
          <p:sp>
            <p:nvSpPr>
              <p:cNvPr id="25" name="Freeform 26"/>
              <p:cNvSpPr>
                <a:spLocks noEditPoints="1"/>
              </p:cNvSpPr>
              <p:nvPr/>
            </p:nvSpPr>
            <p:spPr bwMode="auto">
              <a:xfrm>
                <a:off x="3493470" y="1551762"/>
                <a:ext cx="299656" cy="255819"/>
              </a:xfrm>
              <a:custGeom>
                <a:avLst/>
                <a:gdLst>
                  <a:gd name="T0" fmla="*/ 176 w 405"/>
                  <a:gd name="T1" fmla="*/ 118 h 346"/>
                  <a:gd name="T2" fmla="*/ 274 w 405"/>
                  <a:gd name="T3" fmla="*/ 181 h 346"/>
                  <a:gd name="T4" fmla="*/ 299 w 405"/>
                  <a:gd name="T5" fmla="*/ 176 h 346"/>
                  <a:gd name="T6" fmla="*/ 399 w 405"/>
                  <a:gd name="T7" fmla="*/ 31 h 346"/>
                  <a:gd name="T8" fmla="*/ 394 w 405"/>
                  <a:gd name="T9" fmla="*/ 6 h 346"/>
                  <a:gd name="T10" fmla="*/ 369 w 405"/>
                  <a:gd name="T11" fmla="*/ 10 h 346"/>
                  <a:gd name="T12" fmla="*/ 279 w 405"/>
                  <a:gd name="T13" fmla="*/ 141 h 346"/>
                  <a:gd name="T14" fmla="*/ 180 w 405"/>
                  <a:gd name="T15" fmla="*/ 78 h 346"/>
                  <a:gd name="T16" fmla="*/ 167 w 405"/>
                  <a:gd name="T17" fmla="*/ 75 h 346"/>
                  <a:gd name="T18" fmla="*/ 155 w 405"/>
                  <a:gd name="T19" fmla="*/ 83 h 346"/>
                  <a:gd name="T20" fmla="*/ 5 w 405"/>
                  <a:gd name="T21" fmla="*/ 319 h 346"/>
                  <a:gd name="T22" fmla="*/ 11 w 405"/>
                  <a:gd name="T23" fmla="*/ 344 h 346"/>
                  <a:gd name="T24" fmla="*/ 20 w 405"/>
                  <a:gd name="T25" fmla="*/ 346 h 346"/>
                  <a:gd name="T26" fmla="*/ 36 w 405"/>
                  <a:gd name="T27" fmla="*/ 338 h 346"/>
                  <a:gd name="T28" fmla="*/ 176 w 405"/>
                  <a:gd name="T29" fmla="*/ 118 h 346"/>
                  <a:gd name="T30" fmla="*/ 372 w 405"/>
                  <a:gd name="T31" fmla="*/ 206 h 346"/>
                  <a:gd name="T32" fmla="*/ 283 w 405"/>
                  <a:gd name="T33" fmla="*/ 287 h 346"/>
                  <a:gd name="T34" fmla="*/ 178 w 405"/>
                  <a:gd name="T35" fmla="*/ 205 h 346"/>
                  <a:gd name="T36" fmla="*/ 171 w 405"/>
                  <a:gd name="T37" fmla="*/ 202 h 346"/>
                  <a:gd name="T38" fmla="*/ 157 w 405"/>
                  <a:gd name="T39" fmla="*/ 199 h 346"/>
                  <a:gd name="T40" fmla="*/ 136 w 405"/>
                  <a:gd name="T41" fmla="*/ 231 h 346"/>
                  <a:gd name="T42" fmla="*/ 158 w 405"/>
                  <a:gd name="T43" fmla="*/ 236 h 346"/>
                  <a:gd name="T44" fmla="*/ 272 w 405"/>
                  <a:gd name="T45" fmla="*/ 324 h 346"/>
                  <a:gd name="T46" fmla="*/ 284 w 405"/>
                  <a:gd name="T47" fmla="*/ 328 h 346"/>
                  <a:gd name="T48" fmla="*/ 296 w 405"/>
                  <a:gd name="T49" fmla="*/ 324 h 346"/>
                  <a:gd name="T50" fmla="*/ 396 w 405"/>
                  <a:gd name="T51" fmla="*/ 233 h 346"/>
                  <a:gd name="T52" fmla="*/ 398 w 405"/>
                  <a:gd name="T53" fmla="*/ 208 h 346"/>
                  <a:gd name="T54" fmla="*/ 372 w 405"/>
                  <a:gd name="T55" fmla="*/ 206 h 346"/>
                  <a:gd name="T56" fmla="*/ 16 w 405"/>
                  <a:gd name="T57" fmla="*/ 201 h 346"/>
                  <a:gd name="T58" fmla="*/ 43 w 405"/>
                  <a:gd name="T59" fmla="*/ 208 h 346"/>
                  <a:gd name="T60" fmla="*/ 64 w 405"/>
                  <a:gd name="T61" fmla="*/ 176 h 346"/>
                  <a:gd name="T62" fmla="*/ 25 w 405"/>
                  <a:gd name="T63" fmla="*/ 166 h 346"/>
                  <a:gd name="T64" fmla="*/ 3 w 405"/>
                  <a:gd name="T65" fmla="*/ 179 h 346"/>
                  <a:gd name="T66" fmla="*/ 16 w 405"/>
                  <a:gd name="T67" fmla="*/ 201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05" h="346">
                    <a:moveTo>
                      <a:pt x="176" y="118"/>
                    </a:moveTo>
                    <a:cubicBezTo>
                      <a:pt x="274" y="181"/>
                      <a:pt x="274" y="181"/>
                      <a:pt x="274" y="181"/>
                    </a:cubicBezTo>
                    <a:cubicBezTo>
                      <a:pt x="282" y="186"/>
                      <a:pt x="293" y="184"/>
                      <a:pt x="299" y="176"/>
                    </a:cubicBezTo>
                    <a:cubicBezTo>
                      <a:pt x="399" y="31"/>
                      <a:pt x="399" y="31"/>
                      <a:pt x="399" y="31"/>
                    </a:cubicBezTo>
                    <a:cubicBezTo>
                      <a:pt x="405" y="23"/>
                      <a:pt x="403" y="11"/>
                      <a:pt x="394" y="6"/>
                    </a:cubicBezTo>
                    <a:cubicBezTo>
                      <a:pt x="386" y="0"/>
                      <a:pt x="375" y="2"/>
                      <a:pt x="369" y="10"/>
                    </a:cubicBezTo>
                    <a:cubicBezTo>
                      <a:pt x="279" y="141"/>
                      <a:pt x="279" y="141"/>
                      <a:pt x="279" y="141"/>
                    </a:cubicBezTo>
                    <a:cubicBezTo>
                      <a:pt x="180" y="78"/>
                      <a:pt x="180" y="78"/>
                      <a:pt x="180" y="78"/>
                    </a:cubicBezTo>
                    <a:cubicBezTo>
                      <a:pt x="176" y="75"/>
                      <a:pt x="171" y="74"/>
                      <a:pt x="167" y="75"/>
                    </a:cubicBezTo>
                    <a:cubicBezTo>
                      <a:pt x="162" y="76"/>
                      <a:pt x="158" y="79"/>
                      <a:pt x="155" y="83"/>
                    </a:cubicBezTo>
                    <a:cubicBezTo>
                      <a:pt x="5" y="319"/>
                      <a:pt x="5" y="319"/>
                      <a:pt x="5" y="319"/>
                    </a:cubicBezTo>
                    <a:cubicBezTo>
                      <a:pt x="0" y="327"/>
                      <a:pt x="2" y="338"/>
                      <a:pt x="11" y="344"/>
                    </a:cubicBezTo>
                    <a:cubicBezTo>
                      <a:pt x="14" y="345"/>
                      <a:pt x="17" y="346"/>
                      <a:pt x="20" y="346"/>
                    </a:cubicBezTo>
                    <a:cubicBezTo>
                      <a:pt x="27" y="346"/>
                      <a:pt x="32" y="343"/>
                      <a:pt x="36" y="338"/>
                    </a:cubicBezTo>
                    <a:cubicBezTo>
                      <a:pt x="176" y="118"/>
                      <a:pt x="176" y="118"/>
                      <a:pt x="176" y="118"/>
                    </a:cubicBezTo>
                    <a:close/>
                    <a:moveTo>
                      <a:pt x="372" y="206"/>
                    </a:moveTo>
                    <a:cubicBezTo>
                      <a:pt x="283" y="287"/>
                      <a:pt x="283" y="287"/>
                      <a:pt x="283" y="287"/>
                    </a:cubicBezTo>
                    <a:cubicBezTo>
                      <a:pt x="178" y="205"/>
                      <a:pt x="178" y="205"/>
                      <a:pt x="178" y="205"/>
                    </a:cubicBezTo>
                    <a:cubicBezTo>
                      <a:pt x="176" y="204"/>
                      <a:pt x="173" y="203"/>
                      <a:pt x="171" y="202"/>
                    </a:cubicBezTo>
                    <a:cubicBezTo>
                      <a:pt x="157" y="199"/>
                      <a:pt x="157" y="199"/>
                      <a:pt x="157" y="199"/>
                    </a:cubicBezTo>
                    <a:cubicBezTo>
                      <a:pt x="136" y="231"/>
                      <a:pt x="136" y="231"/>
                      <a:pt x="136" y="231"/>
                    </a:cubicBezTo>
                    <a:cubicBezTo>
                      <a:pt x="158" y="236"/>
                      <a:pt x="158" y="236"/>
                      <a:pt x="158" y="236"/>
                    </a:cubicBezTo>
                    <a:cubicBezTo>
                      <a:pt x="272" y="324"/>
                      <a:pt x="272" y="324"/>
                      <a:pt x="272" y="324"/>
                    </a:cubicBezTo>
                    <a:cubicBezTo>
                      <a:pt x="276" y="327"/>
                      <a:pt x="280" y="328"/>
                      <a:pt x="284" y="328"/>
                    </a:cubicBezTo>
                    <a:cubicBezTo>
                      <a:pt x="288" y="328"/>
                      <a:pt x="292" y="327"/>
                      <a:pt x="296" y="324"/>
                    </a:cubicBezTo>
                    <a:cubicBezTo>
                      <a:pt x="396" y="233"/>
                      <a:pt x="396" y="233"/>
                      <a:pt x="396" y="233"/>
                    </a:cubicBezTo>
                    <a:cubicBezTo>
                      <a:pt x="404" y="226"/>
                      <a:pt x="404" y="215"/>
                      <a:pt x="398" y="208"/>
                    </a:cubicBezTo>
                    <a:cubicBezTo>
                      <a:pt x="391" y="200"/>
                      <a:pt x="379" y="200"/>
                      <a:pt x="372" y="206"/>
                    </a:cubicBezTo>
                    <a:close/>
                    <a:moveTo>
                      <a:pt x="16" y="201"/>
                    </a:moveTo>
                    <a:cubicBezTo>
                      <a:pt x="43" y="208"/>
                      <a:pt x="43" y="208"/>
                      <a:pt x="43" y="208"/>
                    </a:cubicBezTo>
                    <a:cubicBezTo>
                      <a:pt x="64" y="176"/>
                      <a:pt x="64" y="176"/>
                      <a:pt x="64" y="176"/>
                    </a:cubicBezTo>
                    <a:cubicBezTo>
                      <a:pt x="25" y="166"/>
                      <a:pt x="25" y="166"/>
                      <a:pt x="25" y="166"/>
                    </a:cubicBezTo>
                    <a:cubicBezTo>
                      <a:pt x="15" y="163"/>
                      <a:pt x="5" y="169"/>
                      <a:pt x="3" y="179"/>
                    </a:cubicBezTo>
                    <a:cubicBezTo>
                      <a:pt x="0" y="189"/>
                      <a:pt x="6" y="199"/>
                      <a:pt x="16" y="201"/>
                    </a:cubicBezTo>
                    <a:close/>
                  </a:path>
                </a:pathLst>
              </a:custGeom>
              <a:solidFill>
                <a:srgbClr val="A89194"/>
              </a:solidFill>
              <a:ln>
                <a:noFill/>
              </a:ln>
            </p:spPr>
            <p:txBody>
              <a:bodyPr vert="horz" wrap="square" lIns="91440" tIns="45720" rIns="91440" bIns="45720" numCol="1" anchor="t" anchorCtr="0" compatLnSpc="1"/>
              <a:lstStyle/>
              <a:p>
                <a:endParaRPr lang="en-US"/>
              </a:p>
            </p:txBody>
          </p:sp>
          <p:sp>
            <p:nvSpPr>
              <p:cNvPr id="28" name="Freeform 31"/>
              <p:cNvSpPr>
                <a:spLocks noEditPoints="1"/>
              </p:cNvSpPr>
              <p:nvPr/>
            </p:nvSpPr>
            <p:spPr bwMode="auto">
              <a:xfrm>
                <a:off x="2379345" y="3207228"/>
                <a:ext cx="362959" cy="316794"/>
              </a:xfrm>
              <a:custGeom>
                <a:avLst/>
                <a:gdLst>
                  <a:gd name="T0" fmla="*/ 379 w 386"/>
                  <a:gd name="T1" fmla="*/ 61 h 337"/>
                  <a:gd name="T2" fmla="*/ 91 w 386"/>
                  <a:gd name="T3" fmla="*/ 54 h 337"/>
                  <a:gd name="T4" fmla="*/ 81 w 386"/>
                  <a:gd name="T5" fmla="*/ 23 h 337"/>
                  <a:gd name="T6" fmla="*/ 49 w 386"/>
                  <a:gd name="T7" fmla="*/ 0 h 337"/>
                  <a:gd name="T8" fmla="*/ 0 w 386"/>
                  <a:gd name="T9" fmla="*/ 12 h 337"/>
                  <a:gd name="T10" fmla="*/ 49 w 386"/>
                  <a:gd name="T11" fmla="*/ 25 h 337"/>
                  <a:gd name="T12" fmla="*/ 57 w 386"/>
                  <a:gd name="T13" fmla="*/ 31 h 337"/>
                  <a:gd name="T14" fmla="*/ 109 w 386"/>
                  <a:gd name="T15" fmla="*/ 217 h 337"/>
                  <a:gd name="T16" fmla="*/ 79 w 386"/>
                  <a:gd name="T17" fmla="*/ 261 h 337"/>
                  <a:gd name="T18" fmla="*/ 95 w 386"/>
                  <a:gd name="T19" fmla="*/ 296 h 337"/>
                  <a:gd name="T20" fmla="*/ 120 w 386"/>
                  <a:gd name="T21" fmla="*/ 307 h 337"/>
                  <a:gd name="T22" fmla="*/ 197 w 386"/>
                  <a:gd name="T23" fmla="*/ 308 h 337"/>
                  <a:gd name="T24" fmla="*/ 296 w 386"/>
                  <a:gd name="T25" fmla="*/ 337 h 337"/>
                  <a:gd name="T26" fmla="*/ 361 w 386"/>
                  <a:gd name="T27" fmla="*/ 308 h 337"/>
                  <a:gd name="T28" fmla="*/ 361 w 386"/>
                  <a:gd name="T29" fmla="*/ 284 h 337"/>
                  <a:gd name="T30" fmla="*/ 296 w 386"/>
                  <a:gd name="T31" fmla="*/ 256 h 337"/>
                  <a:gd name="T32" fmla="*/ 197 w 386"/>
                  <a:gd name="T33" fmla="*/ 284 h 337"/>
                  <a:gd name="T34" fmla="*/ 121 w 386"/>
                  <a:gd name="T35" fmla="*/ 282 h 337"/>
                  <a:gd name="T36" fmla="*/ 111 w 386"/>
                  <a:gd name="T37" fmla="*/ 278 h 337"/>
                  <a:gd name="T38" fmla="*/ 103 w 386"/>
                  <a:gd name="T39" fmla="*/ 261 h 337"/>
                  <a:gd name="T40" fmla="*/ 115 w 386"/>
                  <a:gd name="T41" fmla="*/ 242 h 337"/>
                  <a:gd name="T42" fmla="*/ 188 w 386"/>
                  <a:gd name="T43" fmla="*/ 238 h 337"/>
                  <a:gd name="T44" fmla="*/ 188 w 386"/>
                  <a:gd name="T45" fmla="*/ 238 h 337"/>
                  <a:gd name="T46" fmla="*/ 281 w 386"/>
                  <a:gd name="T47" fmla="*/ 238 h 337"/>
                  <a:gd name="T48" fmla="*/ 322 w 386"/>
                  <a:gd name="T49" fmla="*/ 238 h 337"/>
                  <a:gd name="T50" fmla="*/ 353 w 386"/>
                  <a:gd name="T51" fmla="*/ 214 h 337"/>
                  <a:gd name="T52" fmla="*/ 363 w 386"/>
                  <a:gd name="T53" fmla="*/ 175 h 337"/>
                  <a:gd name="T54" fmla="*/ 386 w 386"/>
                  <a:gd name="T55" fmla="*/ 84 h 337"/>
                  <a:gd name="T56" fmla="*/ 296 w 386"/>
                  <a:gd name="T57" fmla="*/ 281 h 337"/>
                  <a:gd name="T58" fmla="*/ 296 w 386"/>
                  <a:gd name="T59" fmla="*/ 312 h 337"/>
                  <a:gd name="T60" fmla="*/ 296 w 386"/>
                  <a:gd name="T61" fmla="*/ 281 h 337"/>
                  <a:gd name="T62" fmla="*/ 174 w 386"/>
                  <a:gd name="T63" fmla="*/ 296 h 337"/>
                  <a:gd name="T64" fmla="*/ 143 w 386"/>
                  <a:gd name="T65" fmla="*/ 296 h 337"/>
                  <a:gd name="T66" fmla="*/ 355 w 386"/>
                  <a:gd name="T67" fmla="*/ 108 h 337"/>
                  <a:gd name="T68" fmla="*/ 294 w 386"/>
                  <a:gd name="T69" fmla="*/ 79 h 337"/>
                  <a:gd name="T70" fmla="*/ 355 w 386"/>
                  <a:gd name="T71" fmla="*/ 108 h 337"/>
                  <a:gd name="T72" fmla="*/ 294 w 386"/>
                  <a:gd name="T73" fmla="*/ 163 h 337"/>
                  <a:gd name="T74" fmla="*/ 348 w 386"/>
                  <a:gd name="T75" fmla="*/ 132 h 337"/>
                  <a:gd name="T76" fmla="*/ 140 w 386"/>
                  <a:gd name="T77" fmla="*/ 214 h 337"/>
                  <a:gd name="T78" fmla="*/ 176 w 386"/>
                  <a:gd name="T79" fmla="*/ 188 h 337"/>
                  <a:gd name="T80" fmla="*/ 140 w 386"/>
                  <a:gd name="T81" fmla="*/ 214 h 337"/>
                  <a:gd name="T82" fmla="*/ 176 w 386"/>
                  <a:gd name="T83" fmla="*/ 132 h 337"/>
                  <a:gd name="T84" fmla="*/ 125 w 386"/>
                  <a:gd name="T85" fmla="*/ 163 h 337"/>
                  <a:gd name="T86" fmla="*/ 200 w 386"/>
                  <a:gd name="T87" fmla="*/ 188 h 337"/>
                  <a:gd name="T88" fmla="*/ 269 w 386"/>
                  <a:gd name="T89" fmla="*/ 214 h 337"/>
                  <a:gd name="T90" fmla="*/ 200 w 386"/>
                  <a:gd name="T91" fmla="*/ 188 h 337"/>
                  <a:gd name="T92" fmla="*/ 200 w 386"/>
                  <a:gd name="T93" fmla="*/ 132 h 337"/>
                  <a:gd name="T94" fmla="*/ 269 w 386"/>
                  <a:gd name="T95" fmla="*/ 163 h 337"/>
                  <a:gd name="T96" fmla="*/ 200 w 386"/>
                  <a:gd name="T97" fmla="*/ 108 h 337"/>
                  <a:gd name="T98" fmla="*/ 269 w 386"/>
                  <a:gd name="T99" fmla="*/ 79 h 337"/>
                  <a:gd name="T100" fmla="*/ 200 w 386"/>
                  <a:gd name="T101" fmla="*/ 108 h 337"/>
                  <a:gd name="T102" fmla="*/ 176 w 386"/>
                  <a:gd name="T103" fmla="*/ 108 h 337"/>
                  <a:gd name="T104" fmla="*/ 98 w 386"/>
                  <a:gd name="T105" fmla="*/ 79 h 337"/>
                  <a:gd name="T106" fmla="*/ 327 w 386"/>
                  <a:gd name="T107" fmla="*/ 212 h 337"/>
                  <a:gd name="T108" fmla="*/ 294 w 386"/>
                  <a:gd name="T109" fmla="*/ 214 h 337"/>
                  <a:gd name="T110" fmla="*/ 335 w 386"/>
                  <a:gd name="T111" fmla="*/ 188 h 337"/>
                  <a:gd name="T112" fmla="*/ 327 w 386"/>
                  <a:gd name="T113" fmla="*/ 212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86" h="337">
                    <a:moveTo>
                      <a:pt x="386" y="78"/>
                    </a:moveTo>
                    <a:cubicBezTo>
                      <a:pt x="386" y="72"/>
                      <a:pt x="384" y="65"/>
                      <a:pt x="379" y="61"/>
                    </a:cubicBezTo>
                    <a:cubicBezTo>
                      <a:pt x="375" y="56"/>
                      <a:pt x="368" y="54"/>
                      <a:pt x="362" y="54"/>
                    </a:cubicBezTo>
                    <a:cubicBezTo>
                      <a:pt x="91" y="54"/>
                      <a:pt x="91" y="54"/>
                      <a:pt x="91" y="54"/>
                    </a:cubicBezTo>
                    <a:cubicBezTo>
                      <a:pt x="81" y="23"/>
                      <a:pt x="81" y="23"/>
                      <a:pt x="81" y="23"/>
                    </a:cubicBezTo>
                    <a:cubicBezTo>
                      <a:pt x="81" y="23"/>
                      <a:pt x="81" y="23"/>
                      <a:pt x="81" y="23"/>
                    </a:cubicBezTo>
                    <a:cubicBezTo>
                      <a:pt x="79" y="16"/>
                      <a:pt x="74" y="11"/>
                      <a:pt x="69" y="7"/>
                    </a:cubicBezTo>
                    <a:cubicBezTo>
                      <a:pt x="63" y="3"/>
                      <a:pt x="57" y="0"/>
                      <a:pt x="49" y="0"/>
                    </a:cubicBezTo>
                    <a:cubicBezTo>
                      <a:pt x="12" y="0"/>
                      <a:pt x="12" y="0"/>
                      <a:pt x="12" y="0"/>
                    </a:cubicBezTo>
                    <a:cubicBezTo>
                      <a:pt x="5" y="0"/>
                      <a:pt x="0" y="6"/>
                      <a:pt x="0" y="12"/>
                    </a:cubicBezTo>
                    <a:cubicBezTo>
                      <a:pt x="0" y="19"/>
                      <a:pt x="5" y="25"/>
                      <a:pt x="12" y="25"/>
                    </a:cubicBezTo>
                    <a:cubicBezTo>
                      <a:pt x="49" y="25"/>
                      <a:pt x="49" y="25"/>
                      <a:pt x="49" y="25"/>
                    </a:cubicBezTo>
                    <a:cubicBezTo>
                      <a:pt x="50" y="25"/>
                      <a:pt x="52" y="25"/>
                      <a:pt x="54" y="26"/>
                    </a:cubicBezTo>
                    <a:cubicBezTo>
                      <a:pt x="56" y="28"/>
                      <a:pt x="57" y="30"/>
                      <a:pt x="57" y="31"/>
                    </a:cubicBezTo>
                    <a:cubicBezTo>
                      <a:pt x="115" y="215"/>
                      <a:pt x="115" y="215"/>
                      <a:pt x="115" y="215"/>
                    </a:cubicBezTo>
                    <a:cubicBezTo>
                      <a:pt x="113" y="216"/>
                      <a:pt x="111" y="216"/>
                      <a:pt x="109" y="217"/>
                    </a:cubicBezTo>
                    <a:cubicBezTo>
                      <a:pt x="101" y="221"/>
                      <a:pt x="94" y="226"/>
                      <a:pt x="88" y="233"/>
                    </a:cubicBezTo>
                    <a:cubicBezTo>
                      <a:pt x="83" y="240"/>
                      <a:pt x="79" y="250"/>
                      <a:pt x="79" y="261"/>
                    </a:cubicBezTo>
                    <a:cubicBezTo>
                      <a:pt x="79" y="267"/>
                      <a:pt x="80" y="274"/>
                      <a:pt x="83" y="281"/>
                    </a:cubicBezTo>
                    <a:cubicBezTo>
                      <a:pt x="86" y="287"/>
                      <a:pt x="90" y="292"/>
                      <a:pt x="95" y="296"/>
                    </a:cubicBezTo>
                    <a:cubicBezTo>
                      <a:pt x="102" y="302"/>
                      <a:pt x="110" y="305"/>
                      <a:pt x="119" y="307"/>
                    </a:cubicBezTo>
                    <a:cubicBezTo>
                      <a:pt x="119" y="307"/>
                      <a:pt x="119" y="307"/>
                      <a:pt x="120" y="307"/>
                    </a:cubicBezTo>
                    <a:cubicBezTo>
                      <a:pt x="124" y="324"/>
                      <a:pt x="140" y="337"/>
                      <a:pt x="159" y="337"/>
                    </a:cubicBezTo>
                    <a:cubicBezTo>
                      <a:pt x="177" y="337"/>
                      <a:pt x="192" y="325"/>
                      <a:pt x="197" y="308"/>
                    </a:cubicBezTo>
                    <a:cubicBezTo>
                      <a:pt x="214" y="308"/>
                      <a:pt x="236" y="308"/>
                      <a:pt x="257" y="308"/>
                    </a:cubicBezTo>
                    <a:cubicBezTo>
                      <a:pt x="262" y="325"/>
                      <a:pt x="278" y="337"/>
                      <a:pt x="296" y="337"/>
                    </a:cubicBezTo>
                    <a:cubicBezTo>
                      <a:pt x="314" y="337"/>
                      <a:pt x="329" y="325"/>
                      <a:pt x="334" y="308"/>
                    </a:cubicBezTo>
                    <a:cubicBezTo>
                      <a:pt x="361" y="308"/>
                      <a:pt x="361" y="308"/>
                      <a:pt x="361" y="308"/>
                    </a:cubicBezTo>
                    <a:cubicBezTo>
                      <a:pt x="368" y="308"/>
                      <a:pt x="374" y="303"/>
                      <a:pt x="374" y="296"/>
                    </a:cubicBezTo>
                    <a:cubicBezTo>
                      <a:pt x="374" y="289"/>
                      <a:pt x="368" y="284"/>
                      <a:pt x="361" y="284"/>
                    </a:cubicBezTo>
                    <a:cubicBezTo>
                      <a:pt x="361" y="284"/>
                      <a:pt x="350" y="284"/>
                      <a:pt x="334" y="284"/>
                    </a:cubicBezTo>
                    <a:cubicBezTo>
                      <a:pt x="329" y="268"/>
                      <a:pt x="313" y="256"/>
                      <a:pt x="296" y="256"/>
                    </a:cubicBezTo>
                    <a:cubicBezTo>
                      <a:pt x="278" y="256"/>
                      <a:pt x="263" y="268"/>
                      <a:pt x="258" y="284"/>
                    </a:cubicBezTo>
                    <a:cubicBezTo>
                      <a:pt x="197" y="284"/>
                      <a:pt x="197" y="284"/>
                      <a:pt x="197" y="284"/>
                    </a:cubicBezTo>
                    <a:cubicBezTo>
                      <a:pt x="191" y="268"/>
                      <a:pt x="176" y="256"/>
                      <a:pt x="159" y="256"/>
                    </a:cubicBezTo>
                    <a:cubicBezTo>
                      <a:pt x="141" y="256"/>
                      <a:pt x="127" y="267"/>
                      <a:pt x="121" y="282"/>
                    </a:cubicBezTo>
                    <a:cubicBezTo>
                      <a:pt x="120" y="282"/>
                      <a:pt x="119" y="282"/>
                      <a:pt x="118" y="281"/>
                    </a:cubicBezTo>
                    <a:cubicBezTo>
                      <a:pt x="115" y="280"/>
                      <a:pt x="112" y="279"/>
                      <a:pt x="111" y="278"/>
                    </a:cubicBezTo>
                    <a:cubicBezTo>
                      <a:pt x="109" y="276"/>
                      <a:pt x="107" y="274"/>
                      <a:pt x="106" y="271"/>
                    </a:cubicBezTo>
                    <a:cubicBezTo>
                      <a:pt x="104" y="267"/>
                      <a:pt x="103" y="264"/>
                      <a:pt x="103" y="261"/>
                    </a:cubicBezTo>
                    <a:cubicBezTo>
                      <a:pt x="103" y="258"/>
                      <a:pt x="104" y="255"/>
                      <a:pt x="105" y="252"/>
                    </a:cubicBezTo>
                    <a:cubicBezTo>
                      <a:pt x="107" y="248"/>
                      <a:pt x="111" y="244"/>
                      <a:pt x="115" y="242"/>
                    </a:cubicBezTo>
                    <a:cubicBezTo>
                      <a:pt x="118" y="239"/>
                      <a:pt x="123" y="238"/>
                      <a:pt x="124" y="238"/>
                    </a:cubicBezTo>
                    <a:cubicBezTo>
                      <a:pt x="130" y="238"/>
                      <a:pt x="156" y="238"/>
                      <a:pt x="188" y="238"/>
                    </a:cubicBezTo>
                    <a:cubicBezTo>
                      <a:pt x="188" y="238"/>
                      <a:pt x="188" y="238"/>
                      <a:pt x="188" y="238"/>
                    </a:cubicBezTo>
                    <a:cubicBezTo>
                      <a:pt x="188" y="238"/>
                      <a:pt x="188" y="238"/>
                      <a:pt x="188" y="238"/>
                    </a:cubicBezTo>
                    <a:cubicBezTo>
                      <a:pt x="219" y="238"/>
                      <a:pt x="254" y="238"/>
                      <a:pt x="281" y="238"/>
                    </a:cubicBezTo>
                    <a:cubicBezTo>
                      <a:pt x="281" y="238"/>
                      <a:pt x="281" y="238"/>
                      <a:pt x="281" y="238"/>
                    </a:cubicBezTo>
                    <a:cubicBezTo>
                      <a:pt x="281" y="238"/>
                      <a:pt x="281" y="238"/>
                      <a:pt x="281" y="238"/>
                    </a:cubicBezTo>
                    <a:cubicBezTo>
                      <a:pt x="305" y="238"/>
                      <a:pt x="322" y="238"/>
                      <a:pt x="322" y="238"/>
                    </a:cubicBezTo>
                    <a:cubicBezTo>
                      <a:pt x="330" y="238"/>
                      <a:pt x="336" y="236"/>
                      <a:pt x="342" y="231"/>
                    </a:cubicBezTo>
                    <a:cubicBezTo>
                      <a:pt x="347" y="227"/>
                      <a:pt x="351" y="222"/>
                      <a:pt x="353" y="214"/>
                    </a:cubicBezTo>
                    <a:cubicBezTo>
                      <a:pt x="361" y="181"/>
                      <a:pt x="361" y="181"/>
                      <a:pt x="361" y="181"/>
                    </a:cubicBezTo>
                    <a:cubicBezTo>
                      <a:pt x="362" y="180"/>
                      <a:pt x="363" y="177"/>
                      <a:pt x="363" y="175"/>
                    </a:cubicBezTo>
                    <a:cubicBezTo>
                      <a:pt x="363" y="175"/>
                      <a:pt x="363" y="175"/>
                      <a:pt x="363" y="175"/>
                    </a:cubicBezTo>
                    <a:cubicBezTo>
                      <a:pt x="386" y="84"/>
                      <a:pt x="386" y="84"/>
                      <a:pt x="386" y="84"/>
                    </a:cubicBezTo>
                    <a:cubicBezTo>
                      <a:pt x="386" y="82"/>
                      <a:pt x="386" y="80"/>
                      <a:pt x="386" y="78"/>
                    </a:cubicBezTo>
                    <a:close/>
                    <a:moveTo>
                      <a:pt x="296" y="281"/>
                    </a:moveTo>
                    <a:cubicBezTo>
                      <a:pt x="304" y="281"/>
                      <a:pt x="311" y="288"/>
                      <a:pt x="311" y="296"/>
                    </a:cubicBezTo>
                    <a:cubicBezTo>
                      <a:pt x="311" y="305"/>
                      <a:pt x="304" y="312"/>
                      <a:pt x="296" y="312"/>
                    </a:cubicBezTo>
                    <a:cubicBezTo>
                      <a:pt x="287" y="312"/>
                      <a:pt x="280" y="305"/>
                      <a:pt x="280" y="296"/>
                    </a:cubicBezTo>
                    <a:cubicBezTo>
                      <a:pt x="280" y="288"/>
                      <a:pt x="287" y="281"/>
                      <a:pt x="296" y="281"/>
                    </a:cubicBezTo>
                    <a:close/>
                    <a:moveTo>
                      <a:pt x="159" y="281"/>
                    </a:moveTo>
                    <a:cubicBezTo>
                      <a:pt x="167" y="281"/>
                      <a:pt x="174" y="288"/>
                      <a:pt x="174" y="296"/>
                    </a:cubicBezTo>
                    <a:cubicBezTo>
                      <a:pt x="174" y="305"/>
                      <a:pt x="167" y="312"/>
                      <a:pt x="159" y="312"/>
                    </a:cubicBezTo>
                    <a:cubicBezTo>
                      <a:pt x="150" y="312"/>
                      <a:pt x="143" y="305"/>
                      <a:pt x="143" y="296"/>
                    </a:cubicBezTo>
                    <a:cubicBezTo>
                      <a:pt x="143" y="288"/>
                      <a:pt x="150" y="281"/>
                      <a:pt x="159" y="281"/>
                    </a:cubicBezTo>
                    <a:close/>
                    <a:moveTo>
                      <a:pt x="355" y="108"/>
                    </a:moveTo>
                    <a:cubicBezTo>
                      <a:pt x="294" y="108"/>
                      <a:pt x="294" y="108"/>
                      <a:pt x="294" y="108"/>
                    </a:cubicBezTo>
                    <a:cubicBezTo>
                      <a:pt x="294" y="79"/>
                      <a:pt x="294" y="79"/>
                      <a:pt x="294" y="79"/>
                    </a:cubicBezTo>
                    <a:cubicBezTo>
                      <a:pt x="362" y="79"/>
                      <a:pt x="362" y="79"/>
                      <a:pt x="362" y="79"/>
                    </a:cubicBezTo>
                    <a:lnTo>
                      <a:pt x="355" y="108"/>
                    </a:lnTo>
                    <a:close/>
                    <a:moveTo>
                      <a:pt x="341" y="163"/>
                    </a:moveTo>
                    <a:cubicBezTo>
                      <a:pt x="294" y="163"/>
                      <a:pt x="294" y="163"/>
                      <a:pt x="294" y="163"/>
                    </a:cubicBezTo>
                    <a:cubicBezTo>
                      <a:pt x="294" y="132"/>
                      <a:pt x="294" y="132"/>
                      <a:pt x="294" y="132"/>
                    </a:cubicBezTo>
                    <a:cubicBezTo>
                      <a:pt x="348" y="132"/>
                      <a:pt x="348" y="132"/>
                      <a:pt x="348" y="132"/>
                    </a:cubicBezTo>
                    <a:lnTo>
                      <a:pt x="341" y="163"/>
                    </a:lnTo>
                    <a:close/>
                    <a:moveTo>
                      <a:pt x="140" y="214"/>
                    </a:moveTo>
                    <a:cubicBezTo>
                      <a:pt x="132" y="188"/>
                      <a:pt x="132" y="188"/>
                      <a:pt x="132" y="188"/>
                    </a:cubicBezTo>
                    <a:cubicBezTo>
                      <a:pt x="176" y="188"/>
                      <a:pt x="176" y="188"/>
                      <a:pt x="176" y="188"/>
                    </a:cubicBezTo>
                    <a:cubicBezTo>
                      <a:pt x="176" y="214"/>
                      <a:pt x="176" y="214"/>
                      <a:pt x="176" y="214"/>
                    </a:cubicBezTo>
                    <a:lnTo>
                      <a:pt x="140" y="214"/>
                    </a:lnTo>
                    <a:close/>
                    <a:moveTo>
                      <a:pt x="115" y="132"/>
                    </a:moveTo>
                    <a:cubicBezTo>
                      <a:pt x="176" y="132"/>
                      <a:pt x="176" y="132"/>
                      <a:pt x="176" y="132"/>
                    </a:cubicBezTo>
                    <a:cubicBezTo>
                      <a:pt x="176" y="163"/>
                      <a:pt x="176" y="163"/>
                      <a:pt x="176" y="163"/>
                    </a:cubicBezTo>
                    <a:cubicBezTo>
                      <a:pt x="125" y="163"/>
                      <a:pt x="125" y="163"/>
                      <a:pt x="125" y="163"/>
                    </a:cubicBezTo>
                    <a:lnTo>
                      <a:pt x="115" y="132"/>
                    </a:lnTo>
                    <a:close/>
                    <a:moveTo>
                      <a:pt x="200" y="188"/>
                    </a:moveTo>
                    <a:cubicBezTo>
                      <a:pt x="269" y="188"/>
                      <a:pt x="269" y="188"/>
                      <a:pt x="269" y="188"/>
                    </a:cubicBezTo>
                    <a:cubicBezTo>
                      <a:pt x="269" y="214"/>
                      <a:pt x="269" y="214"/>
                      <a:pt x="269" y="214"/>
                    </a:cubicBezTo>
                    <a:cubicBezTo>
                      <a:pt x="200" y="214"/>
                      <a:pt x="200" y="214"/>
                      <a:pt x="200" y="214"/>
                    </a:cubicBezTo>
                    <a:lnTo>
                      <a:pt x="200" y="188"/>
                    </a:lnTo>
                    <a:close/>
                    <a:moveTo>
                      <a:pt x="200" y="163"/>
                    </a:moveTo>
                    <a:cubicBezTo>
                      <a:pt x="200" y="132"/>
                      <a:pt x="200" y="132"/>
                      <a:pt x="200" y="132"/>
                    </a:cubicBezTo>
                    <a:cubicBezTo>
                      <a:pt x="269" y="132"/>
                      <a:pt x="269" y="132"/>
                      <a:pt x="269" y="132"/>
                    </a:cubicBezTo>
                    <a:cubicBezTo>
                      <a:pt x="269" y="163"/>
                      <a:pt x="269" y="163"/>
                      <a:pt x="269" y="163"/>
                    </a:cubicBezTo>
                    <a:lnTo>
                      <a:pt x="200" y="163"/>
                    </a:lnTo>
                    <a:close/>
                    <a:moveTo>
                      <a:pt x="200" y="108"/>
                    </a:moveTo>
                    <a:cubicBezTo>
                      <a:pt x="200" y="79"/>
                      <a:pt x="200" y="79"/>
                      <a:pt x="200" y="79"/>
                    </a:cubicBezTo>
                    <a:cubicBezTo>
                      <a:pt x="269" y="79"/>
                      <a:pt x="269" y="79"/>
                      <a:pt x="269" y="79"/>
                    </a:cubicBezTo>
                    <a:cubicBezTo>
                      <a:pt x="269" y="108"/>
                      <a:pt x="269" y="108"/>
                      <a:pt x="269" y="108"/>
                    </a:cubicBezTo>
                    <a:lnTo>
                      <a:pt x="200" y="108"/>
                    </a:lnTo>
                    <a:close/>
                    <a:moveTo>
                      <a:pt x="176" y="79"/>
                    </a:moveTo>
                    <a:cubicBezTo>
                      <a:pt x="176" y="108"/>
                      <a:pt x="176" y="108"/>
                      <a:pt x="176" y="108"/>
                    </a:cubicBezTo>
                    <a:cubicBezTo>
                      <a:pt x="107" y="108"/>
                      <a:pt x="107" y="108"/>
                      <a:pt x="107" y="108"/>
                    </a:cubicBezTo>
                    <a:cubicBezTo>
                      <a:pt x="98" y="79"/>
                      <a:pt x="98" y="79"/>
                      <a:pt x="98" y="79"/>
                    </a:cubicBezTo>
                    <a:lnTo>
                      <a:pt x="176" y="79"/>
                    </a:lnTo>
                    <a:close/>
                    <a:moveTo>
                      <a:pt x="327" y="212"/>
                    </a:moveTo>
                    <a:cubicBezTo>
                      <a:pt x="325" y="213"/>
                      <a:pt x="323" y="214"/>
                      <a:pt x="322" y="214"/>
                    </a:cubicBezTo>
                    <a:cubicBezTo>
                      <a:pt x="322" y="214"/>
                      <a:pt x="311" y="214"/>
                      <a:pt x="294" y="214"/>
                    </a:cubicBezTo>
                    <a:cubicBezTo>
                      <a:pt x="294" y="188"/>
                      <a:pt x="294" y="188"/>
                      <a:pt x="294" y="188"/>
                    </a:cubicBezTo>
                    <a:cubicBezTo>
                      <a:pt x="335" y="188"/>
                      <a:pt x="335" y="188"/>
                      <a:pt x="335" y="188"/>
                    </a:cubicBezTo>
                    <a:cubicBezTo>
                      <a:pt x="329" y="208"/>
                      <a:pt x="329" y="208"/>
                      <a:pt x="329" y="208"/>
                    </a:cubicBezTo>
                    <a:cubicBezTo>
                      <a:pt x="329" y="209"/>
                      <a:pt x="328" y="211"/>
                      <a:pt x="327" y="212"/>
                    </a:cubicBezTo>
                    <a:close/>
                  </a:path>
                </a:pathLst>
              </a:custGeom>
              <a:solidFill>
                <a:srgbClr val="A89194"/>
              </a:solidFill>
              <a:ln>
                <a:noFill/>
              </a:ln>
            </p:spPr>
            <p:txBody>
              <a:bodyPr vert="horz" wrap="square" lIns="91440" tIns="45720" rIns="91440" bIns="45720" numCol="1" anchor="t" anchorCtr="0" compatLnSpc="1"/>
              <a:lstStyle/>
              <a:p>
                <a:endParaRPr lang="en-US"/>
              </a:p>
            </p:txBody>
          </p:sp>
          <p:sp>
            <p:nvSpPr>
              <p:cNvPr id="31" name="Freeform 36"/>
              <p:cNvSpPr>
                <a:spLocks noEditPoints="1"/>
              </p:cNvSpPr>
              <p:nvPr/>
            </p:nvSpPr>
            <p:spPr bwMode="auto">
              <a:xfrm>
                <a:off x="6158708" y="3142234"/>
                <a:ext cx="364004" cy="377772"/>
              </a:xfrm>
              <a:custGeom>
                <a:avLst/>
                <a:gdLst>
                  <a:gd name="T0" fmla="*/ 310 w 358"/>
                  <a:gd name="T1" fmla="*/ 250 h 372"/>
                  <a:gd name="T2" fmla="*/ 241 w 358"/>
                  <a:gd name="T3" fmla="*/ 164 h 372"/>
                  <a:gd name="T4" fmla="*/ 225 w 358"/>
                  <a:gd name="T5" fmla="*/ 52 h 372"/>
                  <a:gd name="T6" fmla="*/ 293 w 358"/>
                  <a:gd name="T7" fmla="*/ 144 h 372"/>
                  <a:gd name="T8" fmla="*/ 310 w 358"/>
                  <a:gd name="T9" fmla="*/ 250 h 372"/>
                  <a:gd name="T10" fmla="*/ 321 w 358"/>
                  <a:gd name="T11" fmla="*/ 130 h 372"/>
                  <a:gd name="T12" fmla="*/ 212 w 358"/>
                  <a:gd name="T13" fmla="*/ 11 h 372"/>
                  <a:gd name="T14" fmla="*/ 23 w 358"/>
                  <a:gd name="T15" fmla="*/ 201 h 372"/>
                  <a:gd name="T16" fmla="*/ 8 w 358"/>
                  <a:gd name="T17" fmla="*/ 257 h 372"/>
                  <a:gd name="T18" fmla="*/ 60 w 358"/>
                  <a:gd name="T19" fmla="*/ 286 h 372"/>
                  <a:gd name="T20" fmla="*/ 75 w 358"/>
                  <a:gd name="T21" fmla="*/ 281 h 372"/>
                  <a:gd name="T22" fmla="*/ 107 w 358"/>
                  <a:gd name="T23" fmla="*/ 299 h 372"/>
                  <a:gd name="T24" fmla="*/ 130 w 358"/>
                  <a:gd name="T25" fmla="*/ 352 h 372"/>
                  <a:gd name="T26" fmla="*/ 151 w 358"/>
                  <a:gd name="T27" fmla="*/ 369 h 372"/>
                  <a:gd name="T28" fmla="*/ 192 w 358"/>
                  <a:gd name="T29" fmla="*/ 353 h 372"/>
                  <a:gd name="T30" fmla="*/ 201 w 358"/>
                  <a:gd name="T31" fmla="*/ 335 h 372"/>
                  <a:gd name="T32" fmla="*/ 182 w 358"/>
                  <a:gd name="T33" fmla="*/ 318 h 372"/>
                  <a:gd name="T34" fmla="*/ 163 w 358"/>
                  <a:gd name="T35" fmla="*/ 274 h 372"/>
                  <a:gd name="T36" fmla="*/ 182 w 358"/>
                  <a:gd name="T37" fmla="*/ 252 h 372"/>
                  <a:gd name="T38" fmla="*/ 332 w 358"/>
                  <a:gd name="T39" fmla="*/ 289 h 372"/>
                  <a:gd name="T40" fmla="*/ 321 w 358"/>
                  <a:gd name="T41" fmla="*/ 130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58" h="372">
                    <a:moveTo>
                      <a:pt x="310" y="250"/>
                    </a:moveTo>
                    <a:cubicBezTo>
                      <a:pt x="304" y="252"/>
                      <a:pt x="265" y="222"/>
                      <a:pt x="241" y="164"/>
                    </a:cubicBezTo>
                    <a:cubicBezTo>
                      <a:pt x="216" y="107"/>
                      <a:pt x="219" y="55"/>
                      <a:pt x="225" y="52"/>
                    </a:cubicBezTo>
                    <a:cubicBezTo>
                      <a:pt x="231" y="50"/>
                      <a:pt x="268" y="87"/>
                      <a:pt x="293" y="144"/>
                    </a:cubicBezTo>
                    <a:cubicBezTo>
                      <a:pt x="318" y="201"/>
                      <a:pt x="315" y="247"/>
                      <a:pt x="310" y="250"/>
                    </a:cubicBezTo>
                    <a:close/>
                    <a:moveTo>
                      <a:pt x="321" y="130"/>
                    </a:moveTo>
                    <a:cubicBezTo>
                      <a:pt x="289" y="56"/>
                      <a:pt x="238" y="0"/>
                      <a:pt x="212" y="11"/>
                    </a:cubicBezTo>
                    <a:cubicBezTo>
                      <a:pt x="169" y="29"/>
                      <a:pt x="238" y="114"/>
                      <a:pt x="23" y="201"/>
                    </a:cubicBezTo>
                    <a:cubicBezTo>
                      <a:pt x="5" y="209"/>
                      <a:pt x="0" y="239"/>
                      <a:pt x="8" y="257"/>
                    </a:cubicBezTo>
                    <a:cubicBezTo>
                      <a:pt x="16" y="275"/>
                      <a:pt x="41" y="293"/>
                      <a:pt x="60" y="286"/>
                    </a:cubicBezTo>
                    <a:cubicBezTo>
                      <a:pt x="63" y="284"/>
                      <a:pt x="75" y="281"/>
                      <a:pt x="75" y="281"/>
                    </a:cubicBezTo>
                    <a:cubicBezTo>
                      <a:pt x="88" y="298"/>
                      <a:pt x="102" y="288"/>
                      <a:pt x="107" y="299"/>
                    </a:cubicBezTo>
                    <a:cubicBezTo>
                      <a:pt x="113" y="313"/>
                      <a:pt x="125" y="342"/>
                      <a:pt x="130" y="352"/>
                    </a:cubicBezTo>
                    <a:cubicBezTo>
                      <a:pt x="134" y="362"/>
                      <a:pt x="144" y="372"/>
                      <a:pt x="151" y="369"/>
                    </a:cubicBezTo>
                    <a:cubicBezTo>
                      <a:pt x="159" y="366"/>
                      <a:pt x="183" y="357"/>
                      <a:pt x="192" y="353"/>
                    </a:cubicBezTo>
                    <a:cubicBezTo>
                      <a:pt x="202" y="350"/>
                      <a:pt x="204" y="342"/>
                      <a:pt x="201" y="335"/>
                    </a:cubicBezTo>
                    <a:cubicBezTo>
                      <a:pt x="198" y="328"/>
                      <a:pt x="185" y="326"/>
                      <a:pt x="182" y="318"/>
                    </a:cubicBezTo>
                    <a:cubicBezTo>
                      <a:pt x="178" y="309"/>
                      <a:pt x="166" y="283"/>
                      <a:pt x="163" y="274"/>
                    </a:cubicBezTo>
                    <a:cubicBezTo>
                      <a:pt x="158" y="263"/>
                      <a:pt x="168" y="254"/>
                      <a:pt x="182" y="252"/>
                    </a:cubicBezTo>
                    <a:cubicBezTo>
                      <a:pt x="280" y="242"/>
                      <a:pt x="299" y="303"/>
                      <a:pt x="332" y="289"/>
                    </a:cubicBezTo>
                    <a:cubicBezTo>
                      <a:pt x="358" y="279"/>
                      <a:pt x="352" y="204"/>
                      <a:pt x="321" y="130"/>
                    </a:cubicBezTo>
                    <a:close/>
                  </a:path>
                </a:pathLst>
              </a:custGeom>
              <a:solidFill>
                <a:srgbClr val="A89194"/>
              </a:solidFill>
              <a:ln>
                <a:noFill/>
              </a:ln>
            </p:spPr>
            <p:txBody>
              <a:bodyPr vert="horz" wrap="square" lIns="91440" tIns="45720" rIns="91440" bIns="45720" numCol="1" anchor="t" anchorCtr="0" compatLnSpc="1"/>
              <a:lstStyle/>
              <a:p>
                <a:endParaRPr lang="en-US"/>
              </a:p>
            </p:txBody>
          </p:sp>
        </p:grpSp>
        <p:sp>
          <p:nvSpPr>
            <p:cNvPr id="38" name="Text Placeholder 32"/>
            <p:cNvSpPr txBox="1"/>
            <p:nvPr/>
          </p:nvSpPr>
          <p:spPr>
            <a:xfrm>
              <a:off x="748538" y="1780977"/>
              <a:ext cx="6103620" cy="1532890"/>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l">
                <a:lnSpc>
                  <a:spcPct val="100000"/>
                </a:lnSpc>
                <a:buNone/>
              </a:pPr>
              <a:r>
                <a:rPr lang="en-US" sz="1400" dirty="0">
                  <a:latin typeface="微软雅黑" panose="020B0503020204020204" pitchFamily="34" charset="-122"/>
                  <a:ea typeface="微软雅黑" panose="020B0503020204020204" pitchFamily="34" charset="-122"/>
                </a:rPr>
                <a:t>In 1980, Hofstede published the cultural influence of his masterpiece: the international comparison of value, behavior, system and organization. He later adopted the supplement of his theory by Peng Mike and other scholars, and summed up the six dimensions of measuring values.</a:t>
              </a:r>
              <a:endParaRPr lang="en-US" sz="1400" dirty="0">
                <a:latin typeface="微软雅黑" panose="020B0503020204020204" pitchFamily="34" charset="-122"/>
                <a:ea typeface="微软雅黑" panose="020B0503020204020204" pitchFamily="34" charset="-122"/>
              </a:endParaRPr>
            </a:p>
            <a:p>
              <a:pPr marL="0" indent="0" algn="l">
                <a:lnSpc>
                  <a:spcPct val="100000"/>
                </a:lnSpc>
                <a:buNone/>
              </a:pPr>
              <a:r>
                <a:rPr lang="en-US" sz="1400" dirty="0">
                  <a:latin typeface="微软雅黑" panose="020B0503020204020204" pitchFamily="34" charset="-122"/>
                  <a:ea typeface="微软雅黑" panose="020B0503020204020204" pitchFamily="34" charset="-122"/>
                </a:rPr>
                <a:t>1.PowerDistance.</a:t>
              </a:r>
              <a:endParaRPr lang="en-US" sz="1400" dirty="0">
                <a:latin typeface="微软雅黑" panose="020B0503020204020204" pitchFamily="34" charset="-122"/>
                <a:ea typeface="微软雅黑" panose="020B0503020204020204" pitchFamily="34" charset="-122"/>
              </a:endParaRPr>
            </a:p>
            <a:p>
              <a:pPr marL="0" indent="0" algn="l">
                <a:lnSpc>
                  <a:spcPct val="100000"/>
                </a:lnSpc>
                <a:buNone/>
              </a:pPr>
              <a:r>
                <a:rPr lang="en-US" sz="1400" dirty="0">
                  <a:latin typeface="微软雅黑" panose="020B0503020204020204" pitchFamily="34" charset="-122"/>
                  <a:ea typeface="微软雅黑" panose="020B0503020204020204" pitchFamily="34" charset="-122"/>
                </a:rPr>
                <a:t>2.Uncertainty Avoidance</a:t>
              </a:r>
              <a:endParaRPr lang="en-US" sz="1400" dirty="0">
                <a:latin typeface="微软雅黑" panose="020B0503020204020204" pitchFamily="34" charset="-122"/>
                <a:ea typeface="微软雅黑" panose="020B0503020204020204" pitchFamily="34" charset="-122"/>
              </a:endParaRPr>
            </a:p>
            <a:p>
              <a:pPr marL="0" indent="0" algn="l">
                <a:lnSpc>
                  <a:spcPct val="100000"/>
                </a:lnSpc>
                <a:buNone/>
              </a:pPr>
              <a:r>
                <a:rPr lang="en-US" sz="1400" dirty="0">
                  <a:latin typeface="微软雅黑" panose="020B0503020204020204" pitchFamily="34" charset="-122"/>
                  <a:ea typeface="微软雅黑" panose="020B0503020204020204" pitchFamily="34" charset="-122"/>
                </a:rPr>
                <a:t>3.IndividualismversusCollectivism</a:t>
              </a:r>
              <a:endParaRPr lang="en-US" sz="1400" dirty="0">
                <a:latin typeface="微软雅黑" panose="020B0503020204020204" pitchFamily="34" charset="-122"/>
                <a:ea typeface="微软雅黑" panose="020B0503020204020204" pitchFamily="34" charset="-122"/>
              </a:endParaRPr>
            </a:p>
            <a:p>
              <a:pPr marL="0" indent="0" algn="l">
                <a:lnSpc>
                  <a:spcPct val="100000"/>
                </a:lnSpc>
                <a:buNone/>
              </a:pPr>
              <a:r>
                <a:rPr lang="en-US" sz="1400" dirty="0">
                  <a:latin typeface="微软雅黑" panose="020B0503020204020204" pitchFamily="34" charset="-122"/>
                  <a:ea typeface="微软雅黑" panose="020B0503020204020204" pitchFamily="34" charset="-122"/>
                </a:rPr>
                <a:t>4.Masculinity versus Femininity</a:t>
              </a:r>
              <a:endParaRPr lang="en-US" sz="1400" dirty="0">
                <a:latin typeface="微软雅黑" panose="020B0503020204020204" pitchFamily="34" charset="-122"/>
                <a:ea typeface="微软雅黑" panose="020B0503020204020204" pitchFamily="34" charset="-122"/>
              </a:endParaRPr>
            </a:p>
            <a:p>
              <a:pPr marL="0" indent="0" algn="l">
                <a:lnSpc>
                  <a:spcPct val="100000"/>
                </a:lnSpc>
                <a:buNone/>
              </a:pPr>
              <a:r>
                <a:rPr lang="en-US" sz="1400" dirty="0">
                  <a:latin typeface="微软雅黑" panose="020B0503020204020204" pitchFamily="34" charset="-122"/>
                  <a:ea typeface="微软雅黑" panose="020B0503020204020204" pitchFamily="34" charset="-122"/>
                </a:rPr>
                <a:t>5.Long-term versus Short-term</a:t>
              </a:r>
              <a:endParaRPr lang="en-US" sz="1400" dirty="0">
                <a:latin typeface="微软雅黑" panose="020B0503020204020204" pitchFamily="34" charset="-122"/>
                <a:ea typeface="微软雅黑" panose="020B0503020204020204" pitchFamily="34" charset="-122"/>
              </a:endParaRPr>
            </a:p>
            <a:p>
              <a:pPr marL="0" indent="0" algn="l">
                <a:lnSpc>
                  <a:spcPct val="100000"/>
                </a:lnSpc>
                <a:buNone/>
              </a:pPr>
              <a:r>
                <a:rPr lang="en-US" sz="1400" dirty="0">
                  <a:latin typeface="微软雅黑" panose="020B0503020204020204" pitchFamily="34" charset="-122"/>
                  <a:ea typeface="微软雅黑" panose="020B0503020204020204" pitchFamily="34" charset="-122"/>
                </a:rPr>
                <a:t>6.Indulgence versus Restraint</a:t>
              </a:r>
              <a:endParaRPr lang="en-US" sz="1400" dirty="0">
                <a:latin typeface="微软雅黑" panose="020B0503020204020204" pitchFamily="34" charset="-122"/>
                <a:ea typeface="微软雅黑" panose="020B0503020204020204" pitchFamily="34" charset="-122"/>
              </a:endParaRPr>
            </a:p>
          </p:txBody>
        </p:sp>
      </p:gr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DFDFD"/>
        </a:solidFill>
        <a:effectLst/>
      </p:bgPr>
    </p:bg>
    <p:spTree>
      <p:nvGrpSpPr>
        <p:cNvPr id="1" name=""/>
        <p:cNvGrpSpPr/>
        <p:nvPr/>
      </p:nvGrpSpPr>
      <p:grpSpPr>
        <a:xfrm>
          <a:off x="0" y="0"/>
          <a:ext cx="0" cy="0"/>
          <a:chOff x="0" y="0"/>
          <a:chExt cx="0" cy="0"/>
        </a:xfrm>
      </p:grpSpPr>
      <p:grpSp>
        <p:nvGrpSpPr>
          <p:cNvPr id="2" name="组合 1"/>
          <p:cNvGrpSpPr/>
          <p:nvPr/>
        </p:nvGrpSpPr>
        <p:grpSpPr>
          <a:xfrm>
            <a:off x="171450" y="300832"/>
            <a:ext cx="6477000" cy="442118"/>
            <a:chOff x="171450" y="338932"/>
            <a:chExt cx="6477000" cy="442118"/>
          </a:xfrm>
        </p:grpSpPr>
        <p:sp>
          <p:nvSpPr>
            <p:cNvPr id="12" name="平行四边形 11"/>
            <p:cNvSpPr/>
            <p:nvPr/>
          </p:nvSpPr>
          <p:spPr>
            <a:xfrm>
              <a:off x="1562100" y="476250"/>
              <a:ext cx="495300" cy="247650"/>
            </a:xfrm>
            <a:prstGeom prst="parallelogram">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平行四边形 12"/>
            <p:cNvSpPr/>
            <p:nvPr/>
          </p:nvSpPr>
          <p:spPr>
            <a:xfrm>
              <a:off x="171450" y="381000"/>
              <a:ext cx="1695450" cy="400050"/>
            </a:xfrm>
            <a:prstGeom prst="parallelogram">
              <a:avLst/>
            </a:prstGeom>
            <a:solidFill>
              <a:srgbClr val="4242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49"/>
            <p:cNvSpPr txBox="1">
              <a:spLocks noChangeArrowheads="1"/>
            </p:cNvSpPr>
            <p:nvPr/>
          </p:nvSpPr>
          <p:spPr bwMode="auto">
            <a:xfrm>
              <a:off x="2057401" y="338932"/>
              <a:ext cx="4591049" cy="3067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华文细黑" panose="02010600040101010101" pitchFamily="2" charset="-122"/>
                  <a:ea typeface="华文细黑" panose="02010600040101010101" pitchFamily="2" charset="-122"/>
                </a:defRPr>
              </a:lvl1pPr>
              <a:lvl2pPr marL="742950" indent="-285750">
                <a:defRPr sz="1300">
                  <a:solidFill>
                    <a:schemeClr val="tx1"/>
                  </a:solidFill>
                  <a:latin typeface="华文细黑" panose="02010600040101010101" pitchFamily="2" charset="-122"/>
                  <a:ea typeface="华文细黑" panose="02010600040101010101" pitchFamily="2" charset="-122"/>
                </a:defRPr>
              </a:lvl2pPr>
              <a:lvl3pPr marL="1143000" indent="-228600">
                <a:defRPr sz="1300">
                  <a:solidFill>
                    <a:schemeClr val="tx1"/>
                  </a:solidFill>
                  <a:latin typeface="华文细黑" panose="02010600040101010101" pitchFamily="2" charset="-122"/>
                  <a:ea typeface="华文细黑" panose="02010600040101010101" pitchFamily="2" charset="-122"/>
                </a:defRPr>
              </a:lvl3pPr>
              <a:lvl4pPr marL="1600200" indent="-228600">
                <a:defRPr sz="1300">
                  <a:solidFill>
                    <a:schemeClr val="tx1"/>
                  </a:solidFill>
                  <a:latin typeface="华文细黑" panose="02010600040101010101" pitchFamily="2" charset="-122"/>
                  <a:ea typeface="华文细黑" panose="02010600040101010101" pitchFamily="2" charset="-122"/>
                </a:defRPr>
              </a:lvl4pPr>
              <a:lvl5pPr marL="2057400" indent="-228600">
                <a:defRPr sz="1300">
                  <a:solidFill>
                    <a:schemeClr val="tx1"/>
                  </a:solidFill>
                  <a:latin typeface="华文细黑" panose="02010600040101010101" pitchFamily="2" charset="-122"/>
                  <a:ea typeface="华文细黑" panose="02010600040101010101" pitchFamily="2" charset="-122"/>
                </a:defRPr>
              </a:lvl5pPr>
              <a:lvl6pPr marL="2514600" indent="-228600" defTabSz="683895" fontAlgn="base">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6pPr>
              <a:lvl7pPr marL="2971800" indent="-228600" defTabSz="683895" fontAlgn="base">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7pPr>
              <a:lvl8pPr marL="3429000" indent="-228600" defTabSz="683895" fontAlgn="base">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8pPr>
              <a:lvl9pPr marL="3886200" indent="-228600" defTabSz="683895" fontAlgn="base">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9pPr>
            </a:lstStyle>
            <a:p>
              <a:r>
                <a:rPr lang="zh-CN" altLang="en-US" sz="1400" dirty="0">
                  <a:solidFill>
                    <a:srgbClr val="424242"/>
                  </a:solidFill>
                  <a:latin typeface="SentyBrush" panose="03000600000000000000" charset="0"/>
                  <a:ea typeface="微软雅黑" panose="020B0503020204020204" pitchFamily="34" charset="-122"/>
                  <a:sym typeface="+mn-ea"/>
                </a:rPr>
                <a:t>Hofstede's cultural dimensions theory</a:t>
              </a:r>
              <a:endParaRPr lang="zh-CN" altLang="en-US" sz="1400" dirty="0">
                <a:solidFill>
                  <a:srgbClr val="424242"/>
                </a:solidFill>
                <a:latin typeface="SentyBrush" panose="03000600000000000000" charset="0"/>
                <a:ea typeface="微软雅黑" panose="020B0503020204020204" pitchFamily="34" charset="-122"/>
                <a:sym typeface="+mn-ea"/>
              </a:endParaRPr>
            </a:p>
          </p:txBody>
        </p:sp>
      </p:grpSp>
      <p:sp>
        <p:nvSpPr>
          <p:cNvPr id="18" name="文本框 17"/>
          <p:cNvSpPr txBox="1"/>
          <p:nvPr/>
        </p:nvSpPr>
        <p:spPr>
          <a:xfrm>
            <a:off x="314325" y="342900"/>
            <a:ext cx="1409700" cy="521970"/>
          </a:xfrm>
          <a:prstGeom prst="rect">
            <a:avLst/>
          </a:prstGeom>
          <a:noFill/>
        </p:spPr>
        <p:txBody>
          <a:bodyPr wrap="square" rtlCol="0">
            <a:spAutoFit/>
          </a:bodyPr>
          <a:lstStyle/>
          <a:p>
            <a:r>
              <a:rPr lang="en-US" altLang="zh-CN" sz="2400" dirty="0" smtClean="0">
                <a:solidFill>
                  <a:schemeClr val="bg1"/>
                </a:solidFill>
              </a:rPr>
              <a:t>PART  </a:t>
            </a:r>
            <a:r>
              <a:rPr lang="en-US" altLang="zh-CN" sz="2800" dirty="0" smtClean="0">
                <a:solidFill>
                  <a:schemeClr val="bg1"/>
                </a:solidFill>
              </a:rPr>
              <a:t>02</a:t>
            </a:r>
            <a:endParaRPr lang="zh-CN" altLang="en-US" sz="2400" dirty="0">
              <a:solidFill>
                <a:schemeClr val="bg1"/>
              </a:solidFill>
            </a:endParaRPr>
          </a:p>
        </p:txBody>
      </p:sp>
      <p:grpSp>
        <p:nvGrpSpPr>
          <p:cNvPr id="4" name="组合 3"/>
          <p:cNvGrpSpPr/>
          <p:nvPr/>
        </p:nvGrpSpPr>
        <p:grpSpPr>
          <a:xfrm>
            <a:off x="3717978" y="1252732"/>
            <a:ext cx="8366760" cy="4351655"/>
            <a:chOff x="3260778" y="1091367"/>
            <a:chExt cx="8366760" cy="4351655"/>
          </a:xfrm>
        </p:grpSpPr>
        <p:grpSp>
          <p:nvGrpSpPr>
            <p:cNvPr id="3" name="组合 2"/>
            <p:cNvGrpSpPr/>
            <p:nvPr/>
          </p:nvGrpSpPr>
          <p:grpSpPr>
            <a:xfrm>
              <a:off x="3260778" y="2649152"/>
              <a:ext cx="5101368" cy="2568308"/>
              <a:chOff x="2379345" y="1438025"/>
              <a:chExt cx="4143367" cy="2085997"/>
            </a:xfrm>
          </p:grpSpPr>
          <p:sp>
            <p:nvSpPr>
              <p:cNvPr id="22" name="Freeform 21"/>
              <p:cNvSpPr>
                <a:spLocks noEditPoints="1"/>
              </p:cNvSpPr>
              <p:nvPr/>
            </p:nvSpPr>
            <p:spPr bwMode="auto">
              <a:xfrm>
                <a:off x="5013832" y="1438025"/>
                <a:ext cx="213215" cy="362690"/>
              </a:xfrm>
              <a:custGeom>
                <a:avLst/>
                <a:gdLst>
                  <a:gd name="T0" fmla="*/ 97 w 242"/>
                  <a:gd name="T1" fmla="*/ 180 h 412"/>
                  <a:gd name="T2" fmla="*/ 62 w 242"/>
                  <a:gd name="T3" fmla="*/ 162 h 412"/>
                  <a:gd name="T4" fmla="*/ 80 w 242"/>
                  <a:gd name="T5" fmla="*/ 126 h 412"/>
                  <a:gd name="T6" fmla="*/ 115 w 242"/>
                  <a:gd name="T7" fmla="*/ 144 h 412"/>
                  <a:gd name="T8" fmla="*/ 97 w 242"/>
                  <a:gd name="T9" fmla="*/ 180 h 412"/>
                  <a:gd name="T10" fmla="*/ 227 w 242"/>
                  <a:gd name="T11" fmla="*/ 290 h 412"/>
                  <a:gd name="T12" fmla="*/ 175 w 242"/>
                  <a:gd name="T13" fmla="*/ 139 h 412"/>
                  <a:gd name="T14" fmla="*/ 73 w 242"/>
                  <a:gd name="T15" fmla="*/ 86 h 412"/>
                  <a:gd name="T16" fmla="*/ 33 w 242"/>
                  <a:gd name="T17" fmla="*/ 9 h 412"/>
                  <a:gd name="T18" fmla="*/ 14 w 242"/>
                  <a:gd name="T19" fmla="*/ 3 h 412"/>
                  <a:gd name="T20" fmla="*/ 9 w 242"/>
                  <a:gd name="T21" fmla="*/ 23 h 412"/>
                  <a:gd name="T22" fmla="*/ 47 w 242"/>
                  <a:gd name="T23" fmla="*/ 97 h 412"/>
                  <a:gd name="T24" fmla="*/ 11 w 242"/>
                  <a:gd name="T25" fmla="*/ 193 h 412"/>
                  <a:gd name="T26" fmla="*/ 53 w 242"/>
                  <a:gd name="T27" fmla="*/ 347 h 412"/>
                  <a:gd name="T28" fmla="*/ 165 w 242"/>
                  <a:gd name="T29" fmla="*/ 397 h 412"/>
                  <a:gd name="T30" fmla="*/ 227 w 242"/>
                  <a:gd name="T31" fmla="*/ 290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2" h="412">
                    <a:moveTo>
                      <a:pt x="97" y="180"/>
                    </a:moveTo>
                    <a:cubicBezTo>
                      <a:pt x="82" y="185"/>
                      <a:pt x="67" y="177"/>
                      <a:pt x="62" y="162"/>
                    </a:cubicBezTo>
                    <a:cubicBezTo>
                      <a:pt x="57" y="147"/>
                      <a:pt x="65" y="131"/>
                      <a:pt x="80" y="126"/>
                    </a:cubicBezTo>
                    <a:cubicBezTo>
                      <a:pt x="95" y="121"/>
                      <a:pt x="110" y="129"/>
                      <a:pt x="115" y="144"/>
                    </a:cubicBezTo>
                    <a:cubicBezTo>
                      <a:pt x="120" y="159"/>
                      <a:pt x="112" y="175"/>
                      <a:pt x="97" y="180"/>
                    </a:cubicBezTo>
                    <a:close/>
                    <a:moveTo>
                      <a:pt x="227" y="290"/>
                    </a:moveTo>
                    <a:cubicBezTo>
                      <a:pt x="175" y="139"/>
                      <a:pt x="175" y="139"/>
                      <a:pt x="175" y="139"/>
                    </a:cubicBezTo>
                    <a:cubicBezTo>
                      <a:pt x="160" y="98"/>
                      <a:pt x="115" y="75"/>
                      <a:pt x="73" y="86"/>
                    </a:cubicBezTo>
                    <a:cubicBezTo>
                      <a:pt x="33" y="9"/>
                      <a:pt x="33" y="9"/>
                      <a:pt x="33" y="9"/>
                    </a:cubicBezTo>
                    <a:cubicBezTo>
                      <a:pt x="30" y="2"/>
                      <a:pt x="21" y="0"/>
                      <a:pt x="14" y="3"/>
                    </a:cubicBezTo>
                    <a:cubicBezTo>
                      <a:pt x="8" y="7"/>
                      <a:pt x="5" y="16"/>
                      <a:pt x="9" y="23"/>
                    </a:cubicBezTo>
                    <a:cubicBezTo>
                      <a:pt x="47" y="97"/>
                      <a:pt x="47" y="97"/>
                      <a:pt x="47" y="97"/>
                    </a:cubicBezTo>
                    <a:cubicBezTo>
                      <a:pt x="16" y="118"/>
                      <a:pt x="0" y="157"/>
                      <a:pt x="11" y="193"/>
                    </a:cubicBezTo>
                    <a:cubicBezTo>
                      <a:pt x="53" y="347"/>
                      <a:pt x="53" y="347"/>
                      <a:pt x="53" y="347"/>
                    </a:cubicBezTo>
                    <a:cubicBezTo>
                      <a:pt x="65" y="390"/>
                      <a:pt x="115" y="412"/>
                      <a:pt x="165" y="397"/>
                    </a:cubicBezTo>
                    <a:cubicBezTo>
                      <a:pt x="214" y="380"/>
                      <a:pt x="242" y="332"/>
                      <a:pt x="227" y="290"/>
                    </a:cubicBezTo>
                    <a:close/>
                  </a:path>
                </a:pathLst>
              </a:custGeom>
              <a:solidFill>
                <a:srgbClr val="A89194"/>
              </a:solidFill>
              <a:ln>
                <a:noFill/>
              </a:ln>
            </p:spPr>
            <p:txBody>
              <a:bodyPr vert="horz" wrap="square" lIns="91440" tIns="45720" rIns="91440" bIns="45720" numCol="1" anchor="t" anchorCtr="0" compatLnSpc="1"/>
              <a:lstStyle/>
              <a:p>
                <a:endParaRPr lang="en-US"/>
              </a:p>
            </p:txBody>
          </p:sp>
          <p:sp>
            <p:nvSpPr>
              <p:cNvPr id="25" name="Freeform 26"/>
              <p:cNvSpPr>
                <a:spLocks noEditPoints="1"/>
              </p:cNvSpPr>
              <p:nvPr/>
            </p:nvSpPr>
            <p:spPr bwMode="auto">
              <a:xfrm>
                <a:off x="3493470" y="1551762"/>
                <a:ext cx="299656" cy="255819"/>
              </a:xfrm>
              <a:custGeom>
                <a:avLst/>
                <a:gdLst>
                  <a:gd name="T0" fmla="*/ 176 w 405"/>
                  <a:gd name="T1" fmla="*/ 118 h 346"/>
                  <a:gd name="T2" fmla="*/ 274 w 405"/>
                  <a:gd name="T3" fmla="*/ 181 h 346"/>
                  <a:gd name="T4" fmla="*/ 299 w 405"/>
                  <a:gd name="T5" fmla="*/ 176 h 346"/>
                  <a:gd name="T6" fmla="*/ 399 w 405"/>
                  <a:gd name="T7" fmla="*/ 31 h 346"/>
                  <a:gd name="T8" fmla="*/ 394 w 405"/>
                  <a:gd name="T9" fmla="*/ 6 h 346"/>
                  <a:gd name="T10" fmla="*/ 369 w 405"/>
                  <a:gd name="T11" fmla="*/ 10 h 346"/>
                  <a:gd name="T12" fmla="*/ 279 w 405"/>
                  <a:gd name="T13" fmla="*/ 141 h 346"/>
                  <a:gd name="T14" fmla="*/ 180 w 405"/>
                  <a:gd name="T15" fmla="*/ 78 h 346"/>
                  <a:gd name="T16" fmla="*/ 167 w 405"/>
                  <a:gd name="T17" fmla="*/ 75 h 346"/>
                  <a:gd name="T18" fmla="*/ 155 w 405"/>
                  <a:gd name="T19" fmla="*/ 83 h 346"/>
                  <a:gd name="T20" fmla="*/ 5 w 405"/>
                  <a:gd name="T21" fmla="*/ 319 h 346"/>
                  <a:gd name="T22" fmla="*/ 11 w 405"/>
                  <a:gd name="T23" fmla="*/ 344 h 346"/>
                  <a:gd name="T24" fmla="*/ 20 w 405"/>
                  <a:gd name="T25" fmla="*/ 346 h 346"/>
                  <a:gd name="T26" fmla="*/ 36 w 405"/>
                  <a:gd name="T27" fmla="*/ 338 h 346"/>
                  <a:gd name="T28" fmla="*/ 176 w 405"/>
                  <a:gd name="T29" fmla="*/ 118 h 346"/>
                  <a:gd name="T30" fmla="*/ 372 w 405"/>
                  <a:gd name="T31" fmla="*/ 206 h 346"/>
                  <a:gd name="T32" fmla="*/ 283 w 405"/>
                  <a:gd name="T33" fmla="*/ 287 h 346"/>
                  <a:gd name="T34" fmla="*/ 178 w 405"/>
                  <a:gd name="T35" fmla="*/ 205 h 346"/>
                  <a:gd name="T36" fmla="*/ 171 w 405"/>
                  <a:gd name="T37" fmla="*/ 202 h 346"/>
                  <a:gd name="T38" fmla="*/ 157 w 405"/>
                  <a:gd name="T39" fmla="*/ 199 h 346"/>
                  <a:gd name="T40" fmla="*/ 136 w 405"/>
                  <a:gd name="T41" fmla="*/ 231 h 346"/>
                  <a:gd name="T42" fmla="*/ 158 w 405"/>
                  <a:gd name="T43" fmla="*/ 236 h 346"/>
                  <a:gd name="T44" fmla="*/ 272 w 405"/>
                  <a:gd name="T45" fmla="*/ 324 h 346"/>
                  <a:gd name="T46" fmla="*/ 284 w 405"/>
                  <a:gd name="T47" fmla="*/ 328 h 346"/>
                  <a:gd name="T48" fmla="*/ 296 w 405"/>
                  <a:gd name="T49" fmla="*/ 324 h 346"/>
                  <a:gd name="T50" fmla="*/ 396 w 405"/>
                  <a:gd name="T51" fmla="*/ 233 h 346"/>
                  <a:gd name="T52" fmla="*/ 398 w 405"/>
                  <a:gd name="T53" fmla="*/ 208 h 346"/>
                  <a:gd name="T54" fmla="*/ 372 w 405"/>
                  <a:gd name="T55" fmla="*/ 206 h 346"/>
                  <a:gd name="T56" fmla="*/ 16 w 405"/>
                  <a:gd name="T57" fmla="*/ 201 h 346"/>
                  <a:gd name="T58" fmla="*/ 43 w 405"/>
                  <a:gd name="T59" fmla="*/ 208 h 346"/>
                  <a:gd name="T60" fmla="*/ 64 w 405"/>
                  <a:gd name="T61" fmla="*/ 176 h 346"/>
                  <a:gd name="T62" fmla="*/ 25 w 405"/>
                  <a:gd name="T63" fmla="*/ 166 h 346"/>
                  <a:gd name="T64" fmla="*/ 3 w 405"/>
                  <a:gd name="T65" fmla="*/ 179 h 346"/>
                  <a:gd name="T66" fmla="*/ 16 w 405"/>
                  <a:gd name="T67" fmla="*/ 201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05" h="346">
                    <a:moveTo>
                      <a:pt x="176" y="118"/>
                    </a:moveTo>
                    <a:cubicBezTo>
                      <a:pt x="274" y="181"/>
                      <a:pt x="274" y="181"/>
                      <a:pt x="274" y="181"/>
                    </a:cubicBezTo>
                    <a:cubicBezTo>
                      <a:pt x="282" y="186"/>
                      <a:pt x="293" y="184"/>
                      <a:pt x="299" y="176"/>
                    </a:cubicBezTo>
                    <a:cubicBezTo>
                      <a:pt x="399" y="31"/>
                      <a:pt x="399" y="31"/>
                      <a:pt x="399" y="31"/>
                    </a:cubicBezTo>
                    <a:cubicBezTo>
                      <a:pt x="405" y="23"/>
                      <a:pt x="403" y="11"/>
                      <a:pt x="394" y="6"/>
                    </a:cubicBezTo>
                    <a:cubicBezTo>
                      <a:pt x="386" y="0"/>
                      <a:pt x="375" y="2"/>
                      <a:pt x="369" y="10"/>
                    </a:cubicBezTo>
                    <a:cubicBezTo>
                      <a:pt x="279" y="141"/>
                      <a:pt x="279" y="141"/>
                      <a:pt x="279" y="141"/>
                    </a:cubicBezTo>
                    <a:cubicBezTo>
                      <a:pt x="180" y="78"/>
                      <a:pt x="180" y="78"/>
                      <a:pt x="180" y="78"/>
                    </a:cubicBezTo>
                    <a:cubicBezTo>
                      <a:pt x="176" y="75"/>
                      <a:pt x="171" y="74"/>
                      <a:pt x="167" y="75"/>
                    </a:cubicBezTo>
                    <a:cubicBezTo>
                      <a:pt x="162" y="76"/>
                      <a:pt x="158" y="79"/>
                      <a:pt x="155" y="83"/>
                    </a:cubicBezTo>
                    <a:cubicBezTo>
                      <a:pt x="5" y="319"/>
                      <a:pt x="5" y="319"/>
                      <a:pt x="5" y="319"/>
                    </a:cubicBezTo>
                    <a:cubicBezTo>
                      <a:pt x="0" y="327"/>
                      <a:pt x="2" y="338"/>
                      <a:pt x="11" y="344"/>
                    </a:cubicBezTo>
                    <a:cubicBezTo>
                      <a:pt x="14" y="345"/>
                      <a:pt x="17" y="346"/>
                      <a:pt x="20" y="346"/>
                    </a:cubicBezTo>
                    <a:cubicBezTo>
                      <a:pt x="27" y="346"/>
                      <a:pt x="32" y="343"/>
                      <a:pt x="36" y="338"/>
                    </a:cubicBezTo>
                    <a:cubicBezTo>
                      <a:pt x="176" y="118"/>
                      <a:pt x="176" y="118"/>
                      <a:pt x="176" y="118"/>
                    </a:cubicBezTo>
                    <a:close/>
                    <a:moveTo>
                      <a:pt x="372" y="206"/>
                    </a:moveTo>
                    <a:cubicBezTo>
                      <a:pt x="283" y="287"/>
                      <a:pt x="283" y="287"/>
                      <a:pt x="283" y="287"/>
                    </a:cubicBezTo>
                    <a:cubicBezTo>
                      <a:pt x="178" y="205"/>
                      <a:pt x="178" y="205"/>
                      <a:pt x="178" y="205"/>
                    </a:cubicBezTo>
                    <a:cubicBezTo>
                      <a:pt x="176" y="204"/>
                      <a:pt x="173" y="203"/>
                      <a:pt x="171" y="202"/>
                    </a:cubicBezTo>
                    <a:cubicBezTo>
                      <a:pt x="157" y="199"/>
                      <a:pt x="157" y="199"/>
                      <a:pt x="157" y="199"/>
                    </a:cubicBezTo>
                    <a:cubicBezTo>
                      <a:pt x="136" y="231"/>
                      <a:pt x="136" y="231"/>
                      <a:pt x="136" y="231"/>
                    </a:cubicBezTo>
                    <a:cubicBezTo>
                      <a:pt x="158" y="236"/>
                      <a:pt x="158" y="236"/>
                      <a:pt x="158" y="236"/>
                    </a:cubicBezTo>
                    <a:cubicBezTo>
                      <a:pt x="272" y="324"/>
                      <a:pt x="272" y="324"/>
                      <a:pt x="272" y="324"/>
                    </a:cubicBezTo>
                    <a:cubicBezTo>
                      <a:pt x="276" y="327"/>
                      <a:pt x="280" y="328"/>
                      <a:pt x="284" y="328"/>
                    </a:cubicBezTo>
                    <a:cubicBezTo>
                      <a:pt x="288" y="328"/>
                      <a:pt x="292" y="327"/>
                      <a:pt x="296" y="324"/>
                    </a:cubicBezTo>
                    <a:cubicBezTo>
                      <a:pt x="396" y="233"/>
                      <a:pt x="396" y="233"/>
                      <a:pt x="396" y="233"/>
                    </a:cubicBezTo>
                    <a:cubicBezTo>
                      <a:pt x="404" y="226"/>
                      <a:pt x="404" y="215"/>
                      <a:pt x="398" y="208"/>
                    </a:cubicBezTo>
                    <a:cubicBezTo>
                      <a:pt x="391" y="200"/>
                      <a:pt x="379" y="200"/>
                      <a:pt x="372" y="206"/>
                    </a:cubicBezTo>
                    <a:close/>
                    <a:moveTo>
                      <a:pt x="16" y="201"/>
                    </a:moveTo>
                    <a:cubicBezTo>
                      <a:pt x="43" y="208"/>
                      <a:pt x="43" y="208"/>
                      <a:pt x="43" y="208"/>
                    </a:cubicBezTo>
                    <a:cubicBezTo>
                      <a:pt x="64" y="176"/>
                      <a:pt x="64" y="176"/>
                      <a:pt x="64" y="176"/>
                    </a:cubicBezTo>
                    <a:cubicBezTo>
                      <a:pt x="25" y="166"/>
                      <a:pt x="25" y="166"/>
                      <a:pt x="25" y="166"/>
                    </a:cubicBezTo>
                    <a:cubicBezTo>
                      <a:pt x="15" y="163"/>
                      <a:pt x="5" y="169"/>
                      <a:pt x="3" y="179"/>
                    </a:cubicBezTo>
                    <a:cubicBezTo>
                      <a:pt x="0" y="189"/>
                      <a:pt x="6" y="199"/>
                      <a:pt x="16" y="201"/>
                    </a:cubicBezTo>
                    <a:close/>
                  </a:path>
                </a:pathLst>
              </a:custGeom>
              <a:solidFill>
                <a:srgbClr val="A89194"/>
              </a:solidFill>
              <a:ln>
                <a:noFill/>
              </a:ln>
            </p:spPr>
            <p:txBody>
              <a:bodyPr vert="horz" wrap="square" lIns="91440" tIns="45720" rIns="91440" bIns="45720" numCol="1" anchor="t" anchorCtr="0" compatLnSpc="1"/>
              <a:lstStyle/>
              <a:p>
                <a:endParaRPr lang="en-US"/>
              </a:p>
            </p:txBody>
          </p:sp>
          <p:sp>
            <p:nvSpPr>
              <p:cNvPr id="28" name="Freeform 31"/>
              <p:cNvSpPr>
                <a:spLocks noEditPoints="1"/>
              </p:cNvSpPr>
              <p:nvPr/>
            </p:nvSpPr>
            <p:spPr bwMode="auto">
              <a:xfrm>
                <a:off x="2379345" y="3207228"/>
                <a:ext cx="362959" cy="316794"/>
              </a:xfrm>
              <a:custGeom>
                <a:avLst/>
                <a:gdLst>
                  <a:gd name="T0" fmla="*/ 379 w 386"/>
                  <a:gd name="T1" fmla="*/ 61 h 337"/>
                  <a:gd name="T2" fmla="*/ 91 w 386"/>
                  <a:gd name="T3" fmla="*/ 54 h 337"/>
                  <a:gd name="T4" fmla="*/ 81 w 386"/>
                  <a:gd name="T5" fmla="*/ 23 h 337"/>
                  <a:gd name="T6" fmla="*/ 49 w 386"/>
                  <a:gd name="T7" fmla="*/ 0 h 337"/>
                  <a:gd name="T8" fmla="*/ 0 w 386"/>
                  <a:gd name="T9" fmla="*/ 12 h 337"/>
                  <a:gd name="T10" fmla="*/ 49 w 386"/>
                  <a:gd name="T11" fmla="*/ 25 h 337"/>
                  <a:gd name="T12" fmla="*/ 57 w 386"/>
                  <a:gd name="T13" fmla="*/ 31 h 337"/>
                  <a:gd name="T14" fmla="*/ 109 w 386"/>
                  <a:gd name="T15" fmla="*/ 217 h 337"/>
                  <a:gd name="T16" fmla="*/ 79 w 386"/>
                  <a:gd name="T17" fmla="*/ 261 h 337"/>
                  <a:gd name="T18" fmla="*/ 95 w 386"/>
                  <a:gd name="T19" fmla="*/ 296 h 337"/>
                  <a:gd name="T20" fmla="*/ 120 w 386"/>
                  <a:gd name="T21" fmla="*/ 307 h 337"/>
                  <a:gd name="T22" fmla="*/ 197 w 386"/>
                  <a:gd name="T23" fmla="*/ 308 h 337"/>
                  <a:gd name="T24" fmla="*/ 296 w 386"/>
                  <a:gd name="T25" fmla="*/ 337 h 337"/>
                  <a:gd name="T26" fmla="*/ 361 w 386"/>
                  <a:gd name="T27" fmla="*/ 308 h 337"/>
                  <a:gd name="T28" fmla="*/ 361 w 386"/>
                  <a:gd name="T29" fmla="*/ 284 h 337"/>
                  <a:gd name="T30" fmla="*/ 296 w 386"/>
                  <a:gd name="T31" fmla="*/ 256 h 337"/>
                  <a:gd name="T32" fmla="*/ 197 w 386"/>
                  <a:gd name="T33" fmla="*/ 284 h 337"/>
                  <a:gd name="T34" fmla="*/ 121 w 386"/>
                  <a:gd name="T35" fmla="*/ 282 h 337"/>
                  <a:gd name="T36" fmla="*/ 111 w 386"/>
                  <a:gd name="T37" fmla="*/ 278 h 337"/>
                  <a:gd name="T38" fmla="*/ 103 w 386"/>
                  <a:gd name="T39" fmla="*/ 261 h 337"/>
                  <a:gd name="T40" fmla="*/ 115 w 386"/>
                  <a:gd name="T41" fmla="*/ 242 h 337"/>
                  <a:gd name="T42" fmla="*/ 188 w 386"/>
                  <a:gd name="T43" fmla="*/ 238 h 337"/>
                  <a:gd name="T44" fmla="*/ 188 w 386"/>
                  <a:gd name="T45" fmla="*/ 238 h 337"/>
                  <a:gd name="T46" fmla="*/ 281 w 386"/>
                  <a:gd name="T47" fmla="*/ 238 h 337"/>
                  <a:gd name="T48" fmla="*/ 322 w 386"/>
                  <a:gd name="T49" fmla="*/ 238 h 337"/>
                  <a:gd name="T50" fmla="*/ 353 w 386"/>
                  <a:gd name="T51" fmla="*/ 214 h 337"/>
                  <a:gd name="T52" fmla="*/ 363 w 386"/>
                  <a:gd name="T53" fmla="*/ 175 h 337"/>
                  <a:gd name="T54" fmla="*/ 386 w 386"/>
                  <a:gd name="T55" fmla="*/ 84 h 337"/>
                  <a:gd name="T56" fmla="*/ 296 w 386"/>
                  <a:gd name="T57" fmla="*/ 281 h 337"/>
                  <a:gd name="T58" fmla="*/ 296 w 386"/>
                  <a:gd name="T59" fmla="*/ 312 h 337"/>
                  <a:gd name="T60" fmla="*/ 296 w 386"/>
                  <a:gd name="T61" fmla="*/ 281 h 337"/>
                  <a:gd name="T62" fmla="*/ 174 w 386"/>
                  <a:gd name="T63" fmla="*/ 296 h 337"/>
                  <a:gd name="T64" fmla="*/ 143 w 386"/>
                  <a:gd name="T65" fmla="*/ 296 h 337"/>
                  <a:gd name="T66" fmla="*/ 355 w 386"/>
                  <a:gd name="T67" fmla="*/ 108 h 337"/>
                  <a:gd name="T68" fmla="*/ 294 w 386"/>
                  <a:gd name="T69" fmla="*/ 79 h 337"/>
                  <a:gd name="T70" fmla="*/ 355 w 386"/>
                  <a:gd name="T71" fmla="*/ 108 h 337"/>
                  <a:gd name="T72" fmla="*/ 294 w 386"/>
                  <a:gd name="T73" fmla="*/ 163 h 337"/>
                  <a:gd name="T74" fmla="*/ 348 w 386"/>
                  <a:gd name="T75" fmla="*/ 132 h 337"/>
                  <a:gd name="T76" fmla="*/ 140 w 386"/>
                  <a:gd name="T77" fmla="*/ 214 h 337"/>
                  <a:gd name="T78" fmla="*/ 176 w 386"/>
                  <a:gd name="T79" fmla="*/ 188 h 337"/>
                  <a:gd name="T80" fmla="*/ 140 w 386"/>
                  <a:gd name="T81" fmla="*/ 214 h 337"/>
                  <a:gd name="T82" fmla="*/ 176 w 386"/>
                  <a:gd name="T83" fmla="*/ 132 h 337"/>
                  <a:gd name="T84" fmla="*/ 125 w 386"/>
                  <a:gd name="T85" fmla="*/ 163 h 337"/>
                  <a:gd name="T86" fmla="*/ 200 w 386"/>
                  <a:gd name="T87" fmla="*/ 188 h 337"/>
                  <a:gd name="T88" fmla="*/ 269 w 386"/>
                  <a:gd name="T89" fmla="*/ 214 h 337"/>
                  <a:gd name="T90" fmla="*/ 200 w 386"/>
                  <a:gd name="T91" fmla="*/ 188 h 337"/>
                  <a:gd name="T92" fmla="*/ 200 w 386"/>
                  <a:gd name="T93" fmla="*/ 132 h 337"/>
                  <a:gd name="T94" fmla="*/ 269 w 386"/>
                  <a:gd name="T95" fmla="*/ 163 h 337"/>
                  <a:gd name="T96" fmla="*/ 200 w 386"/>
                  <a:gd name="T97" fmla="*/ 108 h 337"/>
                  <a:gd name="T98" fmla="*/ 269 w 386"/>
                  <a:gd name="T99" fmla="*/ 79 h 337"/>
                  <a:gd name="T100" fmla="*/ 200 w 386"/>
                  <a:gd name="T101" fmla="*/ 108 h 337"/>
                  <a:gd name="T102" fmla="*/ 176 w 386"/>
                  <a:gd name="T103" fmla="*/ 108 h 337"/>
                  <a:gd name="T104" fmla="*/ 98 w 386"/>
                  <a:gd name="T105" fmla="*/ 79 h 337"/>
                  <a:gd name="T106" fmla="*/ 327 w 386"/>
                  <a:gd name="T107" fmla="*/ 212 h 337"/>
                  <a:gd name="T108" fmla="*/ 294 w 386"/>
                  <a:gd name="T109" fmla="*/ 214 h 337"/>
                  <a:gd name="T110" fmla="*/ 335 w 386"/>
                  <a:gd name="T111" fmla="*/ 188 h 337"/>
                  <a:gd name="T112" fmla="*/ 327 w 386"/>
                  <a:gd name="T113" fmla="*/ 212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86" h="337">
                    <a:moveTo>
                      <a:pt x="386" y="78"/>
                    </a:moveTo>
                    <a:cubicBezTo>
                      <a:pt x="386" y="72"/>
                      <a:pt x="384" y="65"/>
                      <a:pt x="379" y="61"/>
                    </a:cubicBezTo>
                    <a:cubicBezTo>
                      <a:pt x="375" y="56"/>
                      <a:pt x="368" y="54"/>
                      <a:pt x="362" y="54"/>
                    </a:cubicBezTo>
                    <a:cubicBezTo>
                      <a:pt x="91" y="54"/>
                      <a:pt x="91" y="54"/>
                      <a:pt x="91" y="54"/>
                    </a:cubicBezTo>
                    <a:cubicBezTo>
                      <a:pt x="81" y="23"/>
                      <a:pt x="81" y="23"/>
                      <a:pt x="81" y="23"/>
                    </a:cubicBezTo>
                    <a:cubicBezTo>
                      <a:pt x="81" y="23"/>
                      <a:pt x="81" y="23"/>
                      <a:pt x="81" y="23"/>
                    </a:cubicBezTo>
                    <a:cubicBezTo>
                      <a:pt x="79" y="16"/>
                      <a:pt x="74" y="11"/>
                      <a:pt x="69" y="7"/>
                    </a:cubicBezTo>
                    <a:cubicBezTo>
                      <a:pt x="63" y="3"/>
                      <a:pt x="57" y="0"/>
                      <a:pt x="49" y="0"/>
                    </a:cubicBezTo>
                    <a:cubicBezTo>
                      <a:pt x="12" y="0"/>
                      <a:pt x="12" y="0"/>
                      <a:pt x="12" y="0"/>
                    </a:cubicBezTo>
                    <a:cubicBezTo>
                      <a:pt x="5" y="0"/>
                      <a:pt x="0" y="6"/>
                      <a:pt x="0" y="12"/>
                    </a:cubicBezTo>
                    <a:cubicBezTo>
                      <a:pt x="0" y="19"/>
                      <a:pt x="5" y="25"/>
                      <a:pt x="12" y="25"/>
                    </a:cubicBezTo>
                    <a:cubicBezTo>
                      <a:pt x="49" y="25"/>
                      <a:pt x="49" y="25"/>
                      <a:pt x="49" y="25"/>
                    </a:cubicBezTo>
                    <a:cubicBezTo>
                      <a:pt x="50" y="25"/>
                      <a:pt x="52" y="25"/>
                      <a:pt x="54" y="26"/>
                    </a:cubicBezTo>
                    <a:cubicBezTo>
                      <a:pt x="56" y="28"/>
                      <a:pt x="57" y="30"/>
                      <a:pt x="57" y="31"/>
                    </a:cubicBezTo>
                    <a:cubicBezTo>
                      <a:pt x="115" y="215"/>
                      <a:pt x="115" y="215"/>
                      <a:pt x="115" y="215"/>
                    </a:cubicBezTo>
                    <a:cubicBezTo>
                      <a:pt x="113" y="216"/>
                      <a:pt x="111" y="216"/>
                      <a:pt x="109" y="217"/>
                    </a:cubicBezTo>
                    <a:cubicBezTo>
                      <a:pt x="101" y="221"/>
                      <a:pt x="94" y="226"/>
                      <a:pt x="88" y="233"/>
                    </a:cubicBezTo>
                    <a:cubicBezTo>
                      <a:pt x="83" y="240"/>
                      <a:pt x="79" y="250"/>
                      <a:pt x="79" y="261"/>
                    </a:cubicBezTo>
                    <a:cubicBezTo>
                      <a:pt x="79" y="267"/>
                      <a:pt x="80" y="274"/>
                      <a:pt x="83" y="281"/>
                    </a:cubicBezTo>
                    <a:cubicBezTo>
                      <a:pt x="86" y="287"/>
                      <a:pt x="90" y="292"/>
                      <a:pt x="95" y="296"/>
                    </a:cubicBezTo>
                    <a:cubicBezTo>
                      <a:pt x="102" y="302"/>
                      <a:pt x="110" y="305"/>
                      <a:pt x="119" y="307"/>
                    </a:cubicBezTo>
                    <a:cubicBezTo>
                      <a:pt x="119" y="307"/>
                      <a:pt x="119" y="307"/>
                      <a:pt x="120" y="307"/>
                    </a:cubicBezTo>
                    <a:cubicBezTo>
                      <a:pt x="124" y="324"/>
                      <a:pt x="140" y="337"/>
                      <a:pt x="159" y="337"/>
                    </a:cubicBezTo>
                    <a:cubicBezTo>
                      <a:pt x="177" y="337"/>
                      <a:pt x="192" y="325"/>
                      <a:pt x="197" y="308"/>
                    </a:cubicBezTo>
                    <a:cubicBezTo>
                      <a:pt x="214" y="308"/>
                      <a:pt x="236" y="308"/>
                      <a:pt x="257" y="308"/>
                    </a:cubicBezTo>
                    <a:cubicBezTo>
                      <a:pt x="262" y="325"/>
                      <a:pt x="278" y="337"/>
                      <a:pt x="296" y="337"/>
                    </a:cubicBezTo>
                    <a:cubicBezTo>
                      <a:pt x="314" y="337"/>
                      <a:pt x="329" y="325"/>
                      <a:pt x="334" y="308"/>
                    </a:cubicBezTo>
                    <a:cubicBezTo>
                      <a:pt x="361" y="308"/>
                      <a:pt x="361" y="308"/>
                      <a:pt x="361" y="308"/>
                    </a:cubicBezTo>
                    <a:cubicBezTo>
                      <a:pt x="368" y="308"/>
                      <a:pt x="374" y="303"/>
                      <a:pt x="374" y="296"/>
                    </a:cubicBezTo>
                    <a:cubicBezTo>
                      <a:pt x="374" y="289"/>
                      <a:pt x="368" y="284"/>
                      <a:pt x="361" y="284"/>
                    </a:cubicBezTo>
                    <a:cubicBezTo>
                      <a:pt x="361" y="284"/>
                      <a:pt x="350" y="284"/>
                      <a:pt x="334" y="284"/>
                    </a:cubicBezTo>
                    <a:cubicBezTo>
                      <a:pt x="329" y="268"/>
                      <a:pt x="313" y="256"/>
                      <a:pt x="296" y="256"/>
                    </a:cubicBezTo>
                    <a:cubicBezTo>
                      <a:pt x="278" y="256"/>
                      <a:pt x="263" y="268"/>
                      <a:pt x="258" y="284"/>
                    </a:cubicBezTo>
                    <a:cubicBezTo>
                      <a:pt x="197" y="284"/>
                      <a:pt x="197" y="284"/>
                      <a:pt x="197" y="284"/>
                    </a:cubicBezTo>
                    <a:cubicBezTo>
                      <a:pt x="191" y="268"/>
                      <a:pt x="176" y="256"/>
                      <a:pt x="159" y="256"/>
                    </a:cubicBezTo>
                    <a:cubicBezTo>
                      <a:pt x="141" y="256"/>
                      <a:pt x="127" y="267"/>
                      <a:pt x="121" y="282"/>
                    </a:cubicBezTo>
                    <a:cubicBezTo>
                      <a:pt x="120" y="282"/>
                      <a:pt x="119" y="282"/>
                      <a:pt x="118" y="281"/>
                    </a:cubicBezTo>
                    <a:cubicBezTo>
                      <a:pt x="115" y="280"/>
                      <a:pt x="112" y="279"/>
                      <a:pt x="111" y="278"/>
                    </a:cubicBezTo>
                    <a:cubicBezTo>
                      <a:pt x="109" y="276"/>
                      <a:pt x="107" y="274"/>
                      <a:pt x="106" y="271"/>
                    </a:cubicBezTo>
                    <a:cubicBezTo>
                      <a:pt x="104" y="267"/>
                      <a:pt x="103" y="264"/>
                      <a:pt x="103" y="261"/>
                    </a:cubicBezTo>
                    <a:cubicBezTo>
                      <a:pt x="103" y="258"/>
                      <a:pt x="104" y="255"/>
                      <a:pt x="105" y="252"/>
                    </a:cubicBezTo>
                    <a:cubicBezTo>
                      <a:pt x="107" y="248"/>
                      <a:pt x="111" y="244"/>
                      <a:pt x="115" y="242"/>
                    </a:cubicBezTo>
                    <a:cubicBezTo>
                      <a:pt x="118" y="239"/>
                      <a:pt x="123" y="238"/>
                      <a:pt x="124" y="238"/>
                    </a:cubicBezTo>
                    <a:cubicBezTo>
                      <a:pt x="130" y="238"/>
                      <a:pt x="156" y="238"/>
                      <a:pt x="188" y="238"/>
                    </a:cubicBezTo>
                    <a:cubicBezTo>
                      <a:pt x="188" y="238"/>
                      <a:pt x="188" y="238"/>
                      <a:pt x="188" y="238"/>
                    </a:cubicBezTo>
                    <a:cubicBezTo>
                      <a:pt x="188" y="238"/>
                      <a:pt x="188" y="238"/>
                      <a:pt x="188" y="238"/>
                    </a:cubicBezTo>
                    <a:cubicBezTo>
                      <a:pt x="219" y="238"/>
                      <a:pt x="254" y="238"/>
                      <a:pt x="281" y="238"/>
                    </a:cubicBezTo>
                    <a:cubicBezTo>
                      <a:pt x="281" y="238"/>
                      <a:pt x="281" y="238"/>
                      <a:pt x="281" y="238"/>
                    </a:cubicBezTo>
                    <a:cubicBezTo>
                      <a:pt x="281" y="238"/>
                      <a:pt x="281" y="238"/>
                      <a:pt x="281" y="238"/>
                    </a:cubicBezTo>
                    <a:cubicBezTo>
                      <a:pt x="305" y="238"/>
                      <a:pt x="322" y="238"/>
                      <a:pt x="322" y="238"/>
                    </a:cubicBezTo>
                    <a:cubicBezTo>
                      <a:pt x="330" y="238"/>
                      <a:pt x="336" y="236"/>
                      <a:pt x="342" y="231"/>
                    </a:cubicBezTo>
                    <a:cubicBezTo>
                      <a:pt x="347" y="227"/>
                      <a:pt x="351" y="222"/>
                      <a:pt x="353" y="214"/>
                    </a:cubicBezTo>
                    <a:cubicBezTo>
                      <a:pt x="361" y="181"/>
                      <a:pt x="361" y="181"/>
                      <a:pt x="361" y="181"/>
                    </a:cubicBezTo>
                    <a:cubicBezTo>
                      <a:pt x="362" y="180"/>
                      <a:pt x="363" y="177"/>
                      <a:pt x="363" y="175"/>
                    </a:cubicBezTo>
                    <a:cubicBezTo>
                      <a:pt x="363" y="175"/>
                      <a:pt x="363" y="175"/>
                      <a:pt x="363" y="175"/>
                    </a:cubicBezTo>
                    <a:cubicBezTo>
                      <a:pt x="386" y="84"/>
                      <a:pt x="386" y="84"/>
                      <a:pt x="386" y="84"/>
                    </a:cubicBezTo>
                    <a:cubicBezTo>
                      <a:pt x="386" y="82"/>
                      <a:pt x="386" y="80"/>
                      <a:pt x="386" y="78"/>
                    </a:cubicBezTo>
                    <a:close/>
                    <a:moveTo>
                      <a:pt x="296" y="281"/>
                    </a:moveTo>
                    <a:cubicBezTo>
                      <a:pt x="304" y="281"/>
                      <a:pt x="311" y="288"/>
                      <a:pt x="311" y="296"/>
                    </a:cubicBezTo>
                    <a:cubicBezTo>
                      <a:pt x="311" y="305"/>
                      <a:pt x="304" y="312"/>
                      <a:pt x="296" y="312"/>
                    </a:cubicBezTo>
                    <a:cubicBezTo>
                      <a:pt x="287" y="312"/>
                      <a:pt x="280" y="305"/>
                      <a:pt x="280" y="296"/>
                    </a:cubicBezTo>
                    <a:cubicBezTo>
                      <a:pt x="280" y="288"/>
                      <a:pt x="287" y="281"/>
                      <a:pt x="296" y="281"/>
                    </a:cubicBezTo>
                    <a:close/>
                    <a:moveTo>
                      <a:pt x="159" y="281"/>
                    </a:moveTo>
                    <a:cubicBezTo>
                      <a:pt x="167" y="281"/>
                      <a:pt x="174" y="288"/>
                      <a:pt x="174" y="296"/>
                    </a:cubicBezTo>
                    <a:cubicBezTo>
                      <a:pt x="174" y="305"/>
                      <a:pt x="167" y="312"/>
                      <a:pt x="159" y="312"/>
                    </a:cubicBezTo>
                    <a:cubicBezTo>
                      <a:pt x="150" y="312"/>
                      <a:pt x="143" y="305"/>
                      <a:pt x="143" y="296"/>
                    </a:cubicBezTo>
                    <a:cubicBezTo>
                      <a:pt x="143" y="288"/>
                      <a:pt x="150" y="281"/>
                      <a:pt x="159" y="281"/>
                    </a:cubicBezTo>
                    <a:close/>
                    <a:moveTo>
                      <a:pt x="355" y="108"/>
                    </a:moveTo>
                    <a:cubicBezTo>
                      <a:pt x="294" y="108"/>
                      <a:pt x="294" y="108"/>
                      <a:pt x="294" y="108"/>
                    </a:cubicBezTo>
                    <a:cubicBezTo>
                      <a:pt x="294" y="79"/>
                      <a:pt x="294" y="79"/>
                      <a:pt x="294" y="79"/>
                    </a:cubicBezTo>
                    <a:cubicBezTo>
                      <a:pt x="362" y="79"/>
                      <a:pt x="362" y="79"/>
                      <a:pt x="362" y="79"/>
                    </a:cubicBezTo>
                    <a:lnTo>
                      <a:pt x="355" y="108"/>
                    </a:lnTo>
                    <a:close/>
                    <a:moveTo>
                      <a:pt x="341" y="163"/>
                    </a:moveTo>
                    <a:cubicBezTo>
                      <a:pt x="294" y="163"/>
                      <a:pt x="294" y="163"/>
                      <a:pt x="294" y="163"/>
                    </a:cubicBezTo>
                    <a:cubicBezTo>
                      <a:pt x="294" y="132"/>
                      <a:pt x="294" y="132"/>
                      <a:pt x="294" y="132"/>
                    </a:cubicBezTo>
                    <a:cubicBezTo>
                      <a:pt x="348" y="132"/>
                      <a:pt x="348" y="132"/>
                      <a:pt x="348" y="132"/>
                    </a:cubicBezTo>
                    <a:lnTo>
                      <a:pt x="341" y="163"/>
                    </a:lnTo>
                    <a:close/>
                    <a:moveTo>
                      <a:pt x="140" y="214"/>
                    </a:moveTo>
                    <a:cubicBezTo>
                      <a:pt x="132" y="188"/>
                      <a:pt x="132" y="188"/>
                      <a:pt x="132" y="188"/>
                    </a:cubicBezTo>
                    <a:cubicBezTo>
                      <a:pt x="176" y="188"/>
                      <a:pt x="176" y="188"/>
                      <a:pt x="176" y="188"/>
                    </a:cubicBezTo>
                    <a:cubicBezTo>
                      <a:pt x="176" y="214"/>
                      <a:pt x="176" y="214"/>
                      <a:pt x="176" y="214"/>
                    </a:cubicBezTo>
                    <a:lnTo>
                      <a:pt x="140" y="214"/>
                    </a:lnTo>
                    <a:close/>
                    <a:moveTo>
                      <a:pt x="115" y="132"/>
                    </a:moveTo>
                    <a:cubicBezTo>
                      <a:pt x="176" y="132"/>
                      <a:pt x="176" y="132"/>
                      <a:pt x="176" y="132"/>
                    </a:cubicBezTo>
                    <a:cubicBezTo>
                      <a:pt x="176" y="163"/>
                      <a:pt x="176" y="163"/>
                      <a:pt x="176" y="163"/>
                    </a:cubicBezTo>
                    <a:cubicBezTo>
                      <a:pt x="125" y="163"/>
                      <a:pt x="125" y="163"/>
                      <a:pt x="125" y="163"/>
                    </a:cubicBezTo>
                    <a:lnTo>
                      <a:pt x="115" y="132"/>
                    </a:lnTo>
                    <a:close/>
                    <a:moveTo>
                      <a:pt x="200" y="188"/>
                    </a:moveTo>
                    <a:cubicBezTo>
                      <a:pt x="269" y="188"/>
                      <a:pt x="269" y="188"/>
                      <a:pt x="269" y="188"/>
                    </a:cubicBezTo>
                    <a:cubicBezTo>
                      <a:pt x="269" y="214"/>
                      <a:pt x="269" y="214"/>
                      <a:pt x="269" y="214"/>
                    </a:cubicBezTo>
                    <a:cubicBezTo>
                      <a:pt x="200" y="214"/>
                      <a:pt x="200" y="214"/>
                      <a:pt x="200" y="214"/>
                    </a:cubicBezTo>
                    <a:lnTo>
                      <a:pt x="200" y="188"/>
                    </a:lnTo>
                    <a:close/>
                    <a:moveTo>
                      <a:pt x="200" y="163"/>
                    </a:moveTo>
                    <a:cubicBezTo>
                      <a:pt x="200" y="132"/>
                      <a:pt x="200" y="132"/>
                      <a:pt x="200" y="132"/>
                    </a:cubicBezTo>
                    <a:cubicBezTo>
                      <a:pt x="269" y="132"/>
                      <a:pt x="269" y="132"/>
                      <a:pt x="269" y="132"/>
                    </a:cubicBezTo>
                    <a:cubicBezTo>
                      <a:pt x="269" y="163"/>
                      <a:pt x="269" y="163"/>
                      <a:pt x="269" y="163"/>
                    </a:cubicBezTo>
                    <a:lnTo>
                      <a:pt x="200" y="163"/>
                    </a:lnTo>
                    <a:close/>
                    <a:moveTo>
                      <a:pt x="200" y="108"/>
                    </a:moveTo>
                    <a:cubicBezTo>
                      <a:pt x="200" y="79"/>
                      <a:pt x="200" y="79"/>
                      <a:pt x="200" y="79"/>
                    </a:cubicBezTo>
                    <a:cubicBezTo>
                      <a:pt x="269" y="79"/>
                      <a:pt x="269" y="79"/>
                      <a:pt x="269" y="79"/>
                    </a:cubicBezTo>
                    <a:cubicBezTo>
                      <a:pt x="269" y="108"/>
                      <a:pt x="269" y="108"/>
                      <a:pt x="269" y="108"/>
                    </a:cubicBezTo>
                    <a:lnTo>
                      <a:pt x="200" y="108"/>
                    </a:lnTo>
                    <a:close/>
                    <a:moveTo>
                      <a:pt x="176" y="79"/>
                    </a:moveTo>
                    <a:cubicBezTo>
                      <a:pt x="176" y="108"/>
                      <a:pt x="176" y="108"/>
                      <a:pt x="176" y="108"/>
                    </a:cubicBezTo>
                    <a:cubicBezTo>
                      <a:pt x="107" y="108"/>
                      <a:pt x="107" y="108"/>
                      <a:pt x="107" y="108"/>
                    </a:cubicBezTo>
                    <a:cubicBezTo>
                      <a:pt x="98" y="79"/>
                      <a:pt x="98" y="79"/>
                      <a:pt x="98" y="79"/>
                    </a:cubicBezTo>
                    <a:lnTo>
                      <a:pt x="176" y="79"/>
                    </a:lnTo>
                    <a:close/>
                    <a:moveTo>
                      <a:pt x="327" y="212"/>
                    </a:moveTo>
                    <a:cubicBezTo>
                      <a:pt x="325" y="213"/>
                      <a:pt x="323" y="214"/>
                      <a:pt x="322" y="214"/>
                    </a:cubicBezTo>
                    <a:cubicBezTo>
                      <a:pt x="322" y="214"/>
                      <a:pt x="311" y="214"/>
                      <a:pt x="294" y="214"/>
                    </a:cubicBezTo>
                    <a:cubicBezTo>
                      <a:pt x="294" y="188"/>
                      <a:pt x="294" y="188"/>
                      <a:pt x="294" y="188"/>
                    </a:cubicBezTo>
                    <a:cubicBezTo>
                      <a:pt x="335" y="188"/>
                      <a:pt x="335" y="188"/>
                      <a:pt x="335" y="188"/>
                    </a:cubicBezTo>
                    <a:cubicBezTo>
                      <a:pt x="329" y="208"/>
                      <a:pt x="329" y="208"/>
                      <a:pt x="329" y="208"/>
                    </a:cubicBezTo>
                    <a:cubicBezTo>
                      <a:pt x="329" y="209"/>
                      <a:pt x="328" y="211"/>
                      <a:pt x="327" y="212"/>
                    </a:cubicBezTo>
                    <a:close/>
                  </a:path>
                </a:pathLst>
              </a:custGeom>
              <a:solidFill>
                <a:srgbClr val="A89194"/>
              </a:solidFill>
              <a:ln>
                <a:noFill/>
              </a:ln>
            </p:spPr>
            <p:txBody>
              <a:bodyPr vert="horz" wrap="square" lIns="91440" tIns="45720" rIns="91440" bIns="45720" numCol="1" anchor="t" anchorCtr="0" compatLnSpc="1"/>
              <a:lstStyle/>
              <a:p>
                <a:endParaRPr lang="en-US"/>
              </a:p>
            </p:txBody>
          </p:sp>
          <p:sp>
            <p:nvSpPr>
              <p:cNvPr id="31" name="Freeform 36"/>
              <p:cNvSpPr>
                <a:spLocks noEditPoints="1"/>
              </p:cNvSpPr>
              <p:nvPr/>
            </p:nvSpPr>
            <p:spPr bwMode="auto">
              <a:xfrm>
                <a:off x="6158708" y="3142234"/>
                <a:ext cx="364004" cy="377772"/>
              </a:xfrm>
              <a:custGeom>
                <a:avLst/>
                <a:gdLst>
                  <a:gd name="T0" fmla="*/ 310 w 358"/>
                  <a:gd name="T1" fmla="*/ 250 h 372"/>
                  <a:gd name="T2" fmla="*/ 241 w 358"/>
                  <a:gd name="T3" fmla="*/ 164 h 372"/>
                  <a:gd name="T4" fmla="*/ 225 w 358"/>
                  <a:gd name="T5" fmla="*/ 52 h 372"/>
                  <a:gd name="T6" fmla="*/ 293 w 358"/>
                  <a:gd name="T7" fmla="*/ 144 h 372"/>
                  <a:gd name="T8" fmla="*/ 310 w 358"/>
                  <a:gd name="T9" fmla="*/ 250 h 372"/>
                  <a:gd name="T10" fmla="*/ 321 w 358"/>
                  <a:gd name="T11" fmla="*/ 130 h 372"/>
                  <a:gd name="T12" fmla="*/ 212 w 358"/>
                  <a:gd name="T13" fmla="*/ 11 h 372"/>
                  <a:gd name="T14" fmla="*/ 23 w 358"/>
                  <a:gd name="T15" fmla="*/ 201 h 372"/>
                  <a:gd name="T16" fmla="*/ 8 w 358"/>
                  <a:gd name="T17" fmla="*/ 257 h 372"/>
                  <a:gd name="T18" fmla="*/ 60 w 358"/>
                  <a:gd name="T19" fmla="*/ 286 h 372"/>
                  <a:gd name="T20" fmla="*/ 75 w 358"/>
                  <a:gd name="T21" fmla="*/ 281 h 372"/>
                  <a:gd name="T22" fmla="*/ 107 w 358"/>
                  <a:gd name="T23" fmla="*/ 299 h 372"/>
                  <a:gd name="T24" fmla="*/ 130 w 358"/>
                  <a:gd name="T25" fmla="*/ 352 h 372"/>
                  <a:gd name="T26" fmla="*/ 151 w 358"/>
                  <a:gd name="T27" fmla="*/ 369 h 372"/>
                  <a:gd name="T28" fmla="*/ 192 w 358"/>
                  <a:gd name="T29" fmla="*/ 353 h 372"/>
                  <a:gd name="T30" fmla="*/ 201 w 358"/>
                  <a:gd name="T31" fmla="*/ 335 h 372"/>
                  <a:gd name="T32" fmla="*/ 182 w 358"/>
                  <a:gd name="T33" fmla="*/ 318 h 372"/>
                  <a:gd name="T34" fmla="*/ 163 w 358"/>
                  <a:gd name="T35" fmla="*/ 274 h 372"/>
                  <a:gd name="T36" fmla="*/ 182 w 358"/>
                  <a:gd name="T37" fmla="*/ 252 h 372"/>
                  <a:gd name="T38" fmla="*/ 332 w 358"/>
                  <a:gd name="T39" fmla="*/ 289 h 372"/>
                  <a:gd name="T40" fmla="*/ 321 w 358"/>
                  <a:gd name="T41" fmla="*/ 130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58" h="372">
                    <a:moveTo>
                      <a:pt x="310" y="250"/>
                    </a:moveTo>
                    <a:cubicBezTo>
                      <a:pt x="304" y="252"/>
                      <a:pt x="265" y="222"/>
                      <a:pt x="241" y="164"/>
                    </a:cubicBezTo>
                    <a:cubicBezTo>
                      <a:pt x="216" y="107"/>
                      <a:pt x="219" y="55"/>
                      <a:pt x="225" y="52"/>
                    </a:cubicBezTo>
                    <a:cubicBezTo>
                      <a:pt x="231" y="50"/>
                      <a:pt x="268" y="87"/>
                      <a:pt x="293" y="144"/>
                    </a:cubicBezTo>
                    <a:cubicBezTo>
                      <a:pt x="318" y="201"/>
                      <a:pt x="315" y="247"/>
                      <a:pt x="310" y="250"/>
                    </a:cubicBezTo>
                    <a:close/>
                    <a:moveTo>
                      <a:pt x="321" y="130"/>
                    </a:moveTo>
                    <a:cubicBezTo>
                      <a:pt x="289" y="56"/>
                      <a:pt x="238" y="0"/>
                      <a:pt x="212" y="11"/>
                    </a:cubicBezTo>
                    <a:cubicBezTo>
                      <a:pt x="169" y="29"/>
                      <a:pt x="238" y="114"/>
                      <a:pt x="23" y="201"/>
                    </a:cubicBezTo>
                    <a:cubicBezTo>
                      <a:pt x="5" y="209"/>
                      <a:pt x="0" y="239"/>
                      <a:pt x="8" y="257"/>
                    </a:cubicBezTo>
                    <a:cubicBezTo>
                      <a:pt x="16" y="275"/>
                      <a:pt x="41" y="293"/>
                      <a:pt x="60" y="286"/>
                    </a:cubicBezTo>
                    <a:cubicBezTo>
                      <a:pt x="63" y="284"/>
                      <a:pt x="75" y="281"/>
                      <a:pt x="75" y="281"/>
                    </a:cubicBezTo>
                    <a:cubicBezTo>
                      <a:pt x="88" y="298"/>
                      <a:pt x="102" y="288"/>
                      <a:pt x="107" y="299"/>
                    </a:cubicBezTo>
                    <a:cubicBezTo>
                      <a:pt x="113" y="313"/>
                      <a:pt x="125" y="342"/>
                      <a:pt x="130" y="352"/>
                    </a:cubicBezTo>
                    <a:cubicBezTo>
                      <a:pt x="134" y="362"/>
                      <a:pt x="144" y="372"/>
                      <a:pt x="151" y="369"/>
                    </a:cubicBezTo>
                    <a:cubicBezTo>
                      <a:pt x="159" y="366"/>
                      <a:pt x="183" y="357"/>
                      <a:pt x="192" y="353"/>
                    </a:cubicBezTo>
                    <a:cubicBezTo>
                      <a:pt x="202" y="350"/>
                      <a:pt x="204" y="342"/>
                      <a:pt x="201" y="335"/>
                    </a:cubicBezTo>
                    <a:cubicBezTo>
                      <a:pt x="198" y="328"/>
                      <a:pt x="185" y="326"/>
                      <a:pt x="182" y="318"/>
                    </a:cubicBezTo>
                    <a:cubicBezTo>
                      <a:pt x="178" y="309"/>
                      <a:pt x="166" y="283"/>
                      <a:pt x="163" y="274"/>
                    </a:cubicBezTo>
                    <a:cubicBezTo>
                      <a:pt x="158" y="263"/>
                      <a:pt x="168" y="254"/>
                      <a:pt x="182" y="252"/>
                    </a:cubicBezTo>
                    <a:cubicBezTo>
                      <a:pt x="280" y="242"/>
                      <a:pt x="299" y="303"/>
                      <a:pt x="332" y="289"/>
                    </a:cubicBezTo>
                    <a:cubicBezTo>
                      <a:pt x="358" y="279"/>
                      <a:pt x="352" y="204"/>
                      <a:pt x="321" y="130"/>
                    </a:cubicBezTo>
                    <a:close/>
                  </a:path>
                </a:pathLst>
              </a:custGeom>
              <a:solidFill>
                <a:srgbClr val="A89194"/>
              </a:solidFill>
              <a:ln>
                <a:noFill/>
              </a:ln>
            </p:spPr>
            <p:txBody>
              <a:bodyPr vert="horz" wrap="square" lIns="91440" tIns="45720" rIns="91440" bIns="45720" numCol="1" anchor="t" anchorCtr="0" compatLnSpc="1"/>
              <a:lstStyle/>
              <a:p>
                <a:endParaRPr lang="en-US"/>
              </a:p>
            </p:txBody>
          </p:sp>
        </p:grpSp>
        <p:sp>
          <p:nvSpPr>
            <p:cNvPr id="38" name="Text Placeholder 32"/>
            <p:cNvSpPr txBox="1"/>
            <p:nvPr/>
          </p:nvSpPr>
          <p:spPr>
            <a:xfrm>
              <a:off x="5523918" y="1091367"/>
              <a:ext cx="6103620" cy="435165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l">
                <a:lnSpc>
                  <a:spcPct val="100000"/>
                </a:lnSpc>
                <a:buNone/>
              </a:pPr>
              <a:endParaRPr lang="en-US" sz="1400" dirty="0">
                <a:latin typeface="微软雅黑" panose="020B0503020204020204" pitchFamily="34" charset="-122"/>
                <a:ea typeface="微软雅黑" panose="020B0503020204020204" pitchFamily="34" charset="-122"/>
              </a:endParaRPr>
            </a:p>
            <a:p>
              <a:pPr marL="0" indent="0" algn="l">
                <a:lnSpc>
                  <a:spcPct val="100000"/>
                </a:lnSpc>
                <a:buNone/>
              </a:pPr>
              <a:r>
                <a:rPr lang="en-US" sz="1400" dirty="0">
                  <a:latin typeface="微软雅黑" panose="020B0503020204020204" pitchFamily="34" charset="-122"/>
                  <a:ea typeface="微软雅黑" panose="020B0503020204020204" pitchFamily="34" charset="-122"/>
                </a:rPr>
                <a:t>IndividualismversusCollectivism is the individual or collective interest that expresses the general concern of the society. Obviously, the Germans are concerned with the collective interest, and when WAL-MART enters the German market, it does not communicate with the local trade unions. This is the main cause of the failure of WAL-MART to enter the market.</a:t>
              </a:r>
              <a:endParaRPr lang="en-US" sz="1400" dirty="0">
                <a:latin typeface="微软雅黑" panose="020B0503020204020204" pitchFamily="34" charset="-122"/>
                <a:ea typeface="微软雅黑" panose="020B0503020204020204" pitchFamily="34" charset="-122"/>
              </a:endParaRPr>
            </a:p>
          </p:txBody>
        </p:sp>
      </p:grpSp>
      <p:graphicFrame>
        <p:nvGraphicFramePr>
          <p:cNvPr id="8" name="图表 7"/>
          <p:cNvGraphicFramePr/>
          <p:nvPr/>
        </p:nvGraphicFramePr>
        <p:xfrm>
          <a:off x="66040" y="1617345"/>
          <a:ext cx="5915025" cy="4010025"/>
        </p:xfrm>
        <a:graphic>
          <a:graphicData uri="http://schemas.openxmlformats.org/drawingml/2006/chart">
            <c:chart xmlns:c="http://schemas.openxmlformats.org/drawingml/2006/chart" xmlns:r="http://schemas.openxmlformats.org/officeDocument/2006/relationships" r:id="rId1"/>
          </a:graphicData>
        </a:graphic>
      </p:graphicFrame>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DFDFD"/>
        </a:solidFill>
        <a:effectLst/>
      </p:bgPr>
    </p:bg>
    <p:spTree>
      <p:nvGrpSpPr>
        <p:cNvPr id="1" name=""/>
        <p:cNvGrpSpPr/>
        <p:nvPr/>
      </p:nvGrpSpPr>
      <p:grpSpPr>
        <a:xfrm>
          <a:off x="0" y="0"/>
          <a:ext cx="0" cy="0"/>
          <a:chOff x="0" y="0"/>
          <a:chExt cx="0" cy="0"/>
        </a:xfrm>
      </p:grpSpPr>
      <p:grpSp>
        <p:nvGrpSpPr>
          <p:cNvPr id="2" name="组合 1"/>
          <p:cNvGrpSpPr/>
          <p:nvPr/>
        </p:nvGrpSpPr>
        <p:grpSpPr>
          <a:xfrm>
            <a:off x="171450" y="300832"/>
            <a:ext cx="6477000" cy="521970"/>
            <a:chOff x="171450" y="338932"/>
            <a:chExt cx="6477000" cy="521970"/>
          </a:xfrm>
        </p:grpSpPr>
        <p:sp>
          <p:nvSpPr>
            <p:cNvPr id="12" name="平行四边形 11"/>
            <p:cNvSpPr/>
            <p:nvPr/>
          </p:nvSpPr>
          <p:spPr>
            <a:xfrm>
              <a:off x="1562100" y="476250"/>
              <a:ext cx="495300" cy="247650"/>
            </a:xfrm>
            <a:prstGeom prst="parallelogram">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平行四边形 12"/>
            <p:cNvSpPr/>
            <p:nvPr/>
          </p:nvSpPr>
          <p:spPr>
            <a:xfrm>
              <a:off x="171450" y="381000"/>
              <a:ext cx="1695450" cy="400050"/>
            </a:xfrm>
            <a:prstGeom prst="parallelogram">
              <a:avLst/>
            </a:prstGeom>
            <a:solidFill>
              <a:srgbClr val="4242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49"/>
            <p:cNvSpPr txBox="1">
              <a:spLocks noChangeArrowheads="1"/>
            </p:cNvSpPr>
            <p:nvPr/>
          </p:nvSpPr>
          <p:spPr bwMode="auto">
            <a:xfrm>
              <a:off x="2057401" y="338932"/>
              <a:ext cx="4591049"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华文细黑" panose="02010600040101010101" pitchFamily="2" charset="-122"/>
                  <a:ea typeface="华文细黑" panose="02010600040101010101" pitchFamily="2" charset="-122"/>
                </a:defRPr>
              </a:lvl1pPr>
              <a:lvl2pPr marL="742950" indent="-285750">
                <a:defRPr sz="1300">
                  <a:solidFill>
                    <a:schemeClr val="tx1"/>
                  </a:solidFill>
                  <a:latin typeface="华文细黑" panose="02010600040101010101" pitchFamily="2" charset="-122"/>
                  <a:ea typeface="华文细黑" panose="02010600040101010101" pitchFamily="2" charset="-122"/>
                </a:defRPr>
              </a:lvl2pPr>
              <a:lvl3pPr marL="1143000" indent="-228600">
                <a:defRPr sz="1300">
                  <a:solidFill>
                    <a:schemeClr val="tx1"/>
                  </a:solidFill>
                  <a:latin typeface="华文细黑" panose="02010600040101010101" pitchFamily="2" charset="-122"/>
                  <a:ea typeface="华文细黑" panose="02010600040101010101" pitchFamily="2" charset="-122"/>
                </a:defRPr>
              </a:lvl3pPr>
              <a:lvl4pPr marL="1600200" indent="-228600">
                <a:defRPr sz="1300">
                  <a:solidFill>
                    <a:schemeClr val="tx1"/>
                  </a:solidFill>
                  <a:latin typeface="华文细黑" panose="02010600040101010101" pitchFamily="2" charset="-122"/>
                  <a:ea typeface="华文细黑" panose="02010600040101010101" pitchFamily="2" charset="-122"/>
                </a:defRPr>
              </a:lvl4pPr>
              <a:lvl5pPr marL="2057400" indent="-228600">
                <a:defRPr sz="1300">
                  <a:solidFill>
                    <a:schemeClr val="tx1"/>
                  </a:solidFill>
                  <a:latin typeface="华文细黑" panose="02010600040101010101" pitchFamily="2" charset="-122"/>
                  <a:ea typeface="华文细黑" panose="02010600040101010101" pitchFamily="2" charset="-122"/>
                </a:defRPr>
              </a:lvl5pPr>
              <a:lvl6pPr marL="2514600" indent="-228600" defTabSz="683895" fontAlgn="base">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6pPr>
              <a:lvl7pPr marL="2971800" indent="-228600" defTabSz="683895" fontAlgn="base">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7pPr>
              <a:lvl8pPr marL="3429000" indent="-228600" defTabSz="683895" fontAlgn="base">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8pPr>
              <a:lvl9pPr marL="3886200" indent="-228600" defTabSz="683895" fontAlgn="base">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9pPr>
            </a:lstStyle>
            <a:p>
              <a:r>
                <a:rPr lang="zh-CN" altLang="en-US" sz="1400" dirty="0">
                  <a:solidFill>
                    <a:srgbClr val="424242"/>
                  </a:solidFill>
                  <a:latin typeface="SentyBrush" panose="03000600000000000000" charset="0"/>
                  <a:ea typeface="微软雅黑" panose="020B0503020204020204" pitchFamily="34" charset="-122"/>
                  <a:sym typeface="+mn-ea"/>
                </a:rPr>
                <a:t>Wal-Mart to enter the German market failure reasons</a:t>
              </a:r>
              <a:endParaRPr lang="en-US" altLang="zh-CN" sz="1400" dirty="0">
                <a:latin typeface="微软雅黑" panose="020B0503020204020204" pitchFamily="34" charset="-122"/>
                <a:ea typeface="微软雅黑" panose="020B0503020204020204" pitchFamily="34" charset="-122"/>
              </a:endParaRPr>
            </a:p>
          </p:txBody>
        </p:sp>
      </p:grpSp>
      <p:sp>
        <p:nvSpPr>
          <p:cNvPr id="18" name="文本框 17"/>
          <p:cNvSpPr txBox="1"/>
          <p:nvPr/>
        </p:nvSpPr>
        <p:spPr>
          <a:xfrm>
            <a:off x="314325" y="342900"/>
            <a:ext cx="1409700" cy="523220"/>
          </a:xfrm>
          <a:prstGeom prst="rect">
            <a:avLst/>
          </a:prstGeom>
          <a:noFill/>
        </p:spPr>
        <p:txBody>
          <a:bodyPr wrap="square" rtlCol="0">
            <a:spAutoFit/>
          </a:bodyPr>
          <a:lstStyle/>
          <a:p>
            <a:r>
              <a:rPr lang="en-US" altLang="zh-CN" sz="2400" dirty="0" smtClean="0">
                <a:solidFill>
                  <a:schemeClr val="bg1"/>
                </a:solidFill>
              </a:rPr>
              <a:t>PART  </a:t>
            </a:r>
            <a:r>
              <a:rPr lang="en-US" altLang="zh-CN" sz="2800" dirty="0" smtClean="0">
                <a:solidFill>
                  <a:schemeClr val="bg1"/>
                </a:solidFill>
              </a:rPr>
              <a:t>02</a:t>
            </a:r>
            <a:endParaRPr lang="zh-CN" altLang="en-US" sz="2400" dirty="0">
              <a:solidFill>
                <a:schemeClr val="bg1"/>
              </a:solidFill>
            </a:endParaRPr>
          </a:p>
        </p:txBody>
      </p:sp>
      <p:grpSp>
        <p:nvGrpSpPr>
          <p:cNvPr id="4" name="组合 3"/>
          <p:cNvGrpSpPr/>
          <p:nvPr/>
        </p:nvGrpSpPr>
        <p:grpSpPr>
          <a:xfrm>
            <a:off x="1205738" y="1942342"/>
            <a:ext cx="7613608" cy="3436483"/>
            <a:chOff x="748538" y="1780977"/>
            <a:chExt cx="7613608" cy="3436483"/>
          </a:xfrm>
        </p:grpSpPr>
        <p:grpSp>
          <p:nvGrpSpPr>
            <p:cNvPr id="3" name="组合 2"/>
            <p:cNvGrpSpPr/>
            <p:nvPr/>
          </p:nvGrpSpPr>
          <p:grpSpPr>
            <a:xfrm>
              <a:off x="3260778" y="2649152"/>
              <a:ext cx="5101368" cy="2568308"/>
              <a:chOff x="2379345" y="1438025"/>
              <a:chExt cx="4143367" cy="2085997"/>
            </a:xfrm>
          </p:grpSpPr>
          <p:sp>
            <p:nvSpPr>
              <p:cNvPr id="22" name="Freeform 21"/>
              <p:cNvSpPr>
                <a:spLocks noEditPoints="1"/>
              </p:cNvSpPr>
              <p:nvPr/>
            </p:nvSpPr>
            <p:spPr bwMode="auto">
              <a:xfrm>
                <a:off x="5013832" y="1438025"/>
                <a:ext cx="213215" cy="362690"/>
              </a:xfrm>
              <a:custGeom>
                <a:avLst/>
                <a:gdLst>
                  <a:gd name="T0" fmla="*/ 97 w 242"/>
                  <a:gd name="T1" fmla="*/ 180 h 412"/>
                  <a:gd name="T2" fmla="*/ 62 w 242"/>
                  <a:gd name="T3" fmla="*/ 162 h 412"/>
                  <a:gd name="T4" fmla="*/ 80 w 242"/>
                  <a:gd name="T5" fmla="*/ 126 h 412"/>
                  <a:gd name="T6" fmla="*/ 115 w 242"/>
                  <a:gd name="T7" fmla="*/ 144 h 412"/>
                  <a:gd name="T8" fmla="*/ 97 w 242"/>
                  <a:gd name="T9" fmla="*/ 180 h 412"/>
                  <a:gd name="T10" fmla="*/ 227 w 242"/>
                  <a:gd name="T11" fmla="*/ 290 h 412"/>
                  <a:gd name="T12" fmla="*/ 175 w 242"/>
                  <a:gd name="T13" fmla="*/ 139 h 412"/>
                  <a:gd name="T14" fmla="*/ 73 w 242"/>
                  <a:gd name="T15" fmla="*/ 86 h 412"/>
                  <a:gd name="T16" fmla="*/ 33 w 242"/>
                  <a:gd name="T17" fmla="*/ 9 h 412"/>
                  <a:gd name="T18" fmla="*/ 14 w 242"/>
                  <a:gd name="T19" fmla="*/ 3 h 412"/>
                  <a:gd name="T20" fmla="*/ 9 w 242"/>
                  <a:gd name="T21" fmla="*/ 23 h 412"/>
                  <a:gd name="T22" fmla="*/ 47 w 242"/>
                  <a:gd name="T23" fmla="*/ 97 h 412"/>
                  <a:gd name="T24" fmla="*/ 11 w 242"/>
                  <a:gd name="T25" fmla="*/ 193 h 412"/>
                  <a:gd name="T26" fmla="*/ 53 w 242"/>
                  <a:gd name="T27" fmla="*/ 347 h 412"/>
                  <a:gd name="T28" fmla="*/ 165 w 242"/>
                  <a:gd name="T29" fmla="*/ 397 h 412"/>
                  <a:gd name="T30" fmla="*/ 227 w 242"/>
                  <a:gd name="T31" fmla="*/ 290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2" h="412">
                    <a:moveTo>
                      <a:pt x="97" y="180"/>
                    </a:moveTo>
                    <a:cubicBezTo>
                      <a:pt x="82" y="185"/>
                      <a:pt x="67" y="177"/>
                      <a:pt x="62" y="162"/>
                    </a:cubicBezTo>
                    <a:cubicBezTo>
                      <a:pt x="57" y="147"/>
                      <a:pt x="65" y="131"/>
                      <a:pt x="80" y="126"/>
                    </a:cubicBezTo>
                    <a:cubicBezTo>
                      <a:pt x="95" y="121"/>
                      <a:pt x="110" y="129"/>
                      <a:pt x="115" y="144"/>
                    </a:cubicBezTo>
                    <a:cubicBezTo>
                      <a:pt x="120" y="159"/>
                      <a:pt x="112" y="175"/>
                      <a:pt x="97" y="180"/>
                    </a:cubicBezTo>
                    <a:close/>
                    <a:moveTo>
                      <a:pt x="227" y="290"/>
                    </a:moveTo>
                    <a:cubicBezTo>
                      <a:pt x="175" y="139"/>
                      <a:pt x="175" y="139"/>
                      <a:pt x="175" y="139"/>
                    </a:cubicBezTo>
                    <a:cubicBezTo>
                      <a:pt x="160" y="98"/>
                      <a:pt x="115" y="75"/>
                      <a:pt x="73" y="86"/>
                    </a:cubicBezTo>
                    <a:cubicBezTo>
                      <a:pt x="33" y="9"/>
                      <a:pt x="33" y="9"/>
                      <a:pt x="33" y="9"/>
                    </a:cubicBezTo>
                    <a:cubicBezTo>
                      <a:pt x="30" y="2"/>
                      <a:pt x="21" y="0"/>
                      <a:pt x="14" y="3"/>
                    </a:cubicBezTo>
                    <a:cubicBezTo>
                      <a:pt x="8" y="7"/>
                      <a:pt x="5" y="16"/>
                      <a:pt x="9" y="23"/>
                    </a:cubicBezTo>
                    <a:cubicBezTo>
                      <a:pt x="47" y="97"/>
                      <a:pt x="47" y="97"/>
                      <a:pt x="47" y="97"/>
                    </a:cubicBezTo>
                    <a:cubicBezTo>
                      <a:pt x="16" y="118"/>
                      <a:pt x="0" y="157"/>
                      <a:pt x="11" y="193"/>
                    </a:cubicBezTo>
                    <a:cubicBezTo>
                      <a:pt x="53" y="347"/>
                      <a:pt x="53" y="347"/>
                      <a:pt x="53" y="347"/>
                    </a:cubicBezTo>
                    <a:cubicBezTo>
                      <a:pt x="65" y="390"/>
                      <a:pt x="115" y="412"/>
                      <a:pt x="165" y="397"/>
                    </a:cubicBezTo>
                    <a:cubicBezTo>
                      <a:pt x="214" y="380"/>
                      <a:pt x="242" y="332"/>
                      <a:pt x="227" y="290"/>
                    </a:cubicBezTo>
                    <a:close/>
                  </a:path>
                </a:pathLst>
              </a:custGeom>
              <a:solidFill>
                <a:srgbClr val="A89194"/>
              </a:solidFill>
              <a:ln>
                <a:noFill/>
              </a:ln>
            </p:spPr>
            <p:txBody>
              <a:bodyPr vert="horz" wrap="square" lIns="91440" tIns="45720" rIns="91440" bIns="45720" numCol="1" anchor="t" anchorCtr="0" compatLnSpc="1"/>
              <a:lstStyle/>
              <a:p>
                <a:endParaRPr lang="en-US"/>
              </a:p>
            </p:txBody>
          </p:sp>
          <p:sp>
            <p:nvSpPr>
              <p:cNvPr id="25" name="Freeform 26"/>
              <p:cNvSpPr>
                <a:spLocks noEditPoints="1"/>
              </p:cNvSpPr>
              <p:nvPr/>
            </p:nvSpPr>
            <p:spPr bwMode="auto">
              <a:xfrm>
                <a:off x="3493470" y="1551762"/>
                <a:ext cx="299656" cy="255819"/>
              </a:xfrm>
              <a:custGeom>
                <a:avLst/>
                <a:gdLst>
                  <a:gd name="T0" fmla="*/ 176 w 405"/>
                  <a:gd name="T1" fmla="*/ 118 h 346"/>
                  <a:gd name="T2" fmla="*/ 274 w 405"/>
                  <a:gd name="T3" fmla="*/ 181 h 346"/>
                  <a:gd name="T4" fmla="*/ 299 w 405"/>
                  <a:gd name="T5" fmla="*/ 176 h 346"/>
                  <a:gd name="T6" fmla="*/ 399 w 405"/>
                  <a:gd name="T7" fmla="*/ 31 h 346"/>
                  <a:gd name="T8" fmla="*/ 394 w 405"/>
                  <a:gd name="T9" fmla="*/ 6 h 346"/>
                  <a:gd name="T10" fmla="*/ 369 w 405"/>
                  <a:gd name="T11" fmla="*/ 10 h 346"/>
                  <a:gd name="T12" fmla="*/ 279 w 405"/>
                  <a:gd name="T13" fmla="*/ 141 h 346"/>
                  <a:gd name="T14" fmla="*/ 180 w 405"/>
                  <a:gd name="T15" fmla="*/ 78 h 346"/>
                  <a:gd name="T16" fmla="*/ 167 w 405"/>
                  <a:gd name="T17" fmla="*/ 75 h 346"/>
                  <a:gd name="T18" fmla="*/ 155 w 405"/>
                  <a:gd name="T19" fmla="*/ 83 h 346"/>
                  <a:gd name="T20" fmla="*/ 5 w 405"/>
                  <a:gd name="T21" fmla="*/ 319 h 346"/>
                  <a:gd name="T22" fmla="*/ 11 w 405"/>
                  <a:gd name="T23" fmla="*/ 344 h 346"/>
                  <a:gd name="T24" fmla="*/ 20 w 405"/>
                  <a:gd name="T25" fmla="*/ 346 h 346"/>
                  <a:gd name="T26" fmla="*/ 36 w 405"/>
                  <a:gd name="T27" fmla="*/ 338 h 346"/>
                  <a:gd name="T28" fmla="*/ 176 w 405"/>
                  <a:gd name="T29" fmla="*/ 118 h 346"/>
                  <a:gd name="T30" fmla="*/ 372 w 405"/>
                  <a:gd name="T31" fmla="*/ 206 h 346"/>
                  <a:gd name="T32" fmla="*/ 283 w 405"/>
                  <a:gd name="T33" fmla="*/ 287 h 346"/>
                  <a:gd name="T34" fmla="*/ 178 w 405"/>
                  <a:gd name="T35" fmla="*/ 205 h 346"/>
                  <a:gd name="T36" fmla="*/ 171 w 405"/>
                  <a:gd name="T37" fmla="*/ 202 h 346"/>
                  <a:gd name="T38" fmla="*/ 157 w 405"/>
                  <a:gd name="T39" fmla="*/ 199 h 346"/>
                  <a:gd name="T40" fmla="*/ 136 w 405"/>
                  <a:gd name="T41" fmla="*/ 231 h 346"/>
                  <a:gd name="T42" fmla="*/ 158 w 405"/>
                  <a:gd name="T43" fmla="*/ 236 h 346"/>
                  <a:gd name="T44" fmla="*/ 272 w 405"/>
                  <a:gd name="T45" fmla="*/ 324 h 346"/>
                  <a:gd name="T46" fmla="*/ 284 w 405"/>
                  <a:gd name="T47" fmla="*/ 328 h 346"/>
                  <a:gd name="T48" fmla="*/ 296 w 405"/>
                  <a:gd name="T49" fmla="*/ 324 h 346"/>
                  <a:gd name="T50" fmla="*/ 396 w 405"/>
                  <a:gd name="T51" fmla="*/ 233 h 346"/>
                  <a:gd name="T52" fmla="*/ 398 w 405"/>
                  <a:gd name="T53" fmla="*/ 208 h 346"/>
                  <a:gd name="T54" fmla="*/ 372 w 405"/>
                  <a:gd name="T55" fmla="*/ 206 h 346"/>
                  <a:gd name="T56" fmla="*/ 16 w 405"/>
                  <a:gd name="T57" fmla="*/ 201 h 346"/>
                  <a:gd name="T58" fmla="*/ 43 w 405"/>
                  <a:gd name="T59" fmla="*/ 208 h 346"/>
                  <a:gd name="T60" fmla="*/ 64 w 405"/>
                  <a:gd name="T61" fmla="*/ 176 h 346"/>
                  <a:gd name="T62" fmla="*/ 25 w 405"/>
                  <a:gd name="T63" fmla="*/ 166 h 346"/>
                  <a:gd name="T64" fmla="*/ 3 w 405"/>
                  <a:gd name="T65" fmla="*/ 179 h 346"/>
                  <a:gd name="T66" fmla="*/ 16 w 405"/>
                  <a:gd name="T67" fmla="*/ 201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05" h="346">
                    <a:moveTo>
                      <a:pt x="176" y="118"/>
                    </a:moveTo>
                    <a:cubicBezTo>
                      <a:pt x="274" y="181"/>
                      <a:pt x="274" y="181"/>
                      <a:pt x="274" y="181"/>
                    </a:cubicBezTo>
                    <a:cubicBezTo>
                      <a:pt x="282" y="186"/>
                      <a:pt x="293" y="184"/>
                      <a:pt x="299" y="176"/>
                    </a:cubicBezTo>
                    <a:cubicBezTo>
                      <a:pt x="399" y="31"/>
                      <a:pt x="399" y="31"/>
                      <a:pt x="399" y="31"/>
                    </a:cubicBezTo>
                    <a:cubicBezTo>
                      <a:pt x="405" y="23"/>
                      <a:pt x="403" y="11"/>
                      <a:pt x="394" y="6"/>
                    </a:cubicBezTo>
                    <a:cubicBezTo>
                      <a:pt x="386" y="0"/>
                      <a:pt x="375" y="2"/>
                      <a:pt x="369" y="10"/>
                    </a:cubicBezTo>
                    <a:cubicBezTo>
                      <a:pt x="279" y="141"/>
                      <a:pt x="279" y="141"/>
                      <a:pt x="279" y="141"/>
                    </a:cubicBezTo>
                    <a:cubicBezTo>
                      <a:pt x="180" y="78"/>
                      <a:pt x="180" y="78"/>
                      <a:pt x="180" y="78"/>
                    </a:cubicBezTo>
                    <a:cubicBezTo>
                      <a:pt x="176" y="75"/>
                      <a:pt x="171" y="74"/>
                      <a:pt x="167" y="75"/>
                    </a:cubicBezTo>
                    <a:cubicBezTo>
                      <a:pt x="162" y="76"/>
                      <a:pt x="158" y="79"/>
                      <a:pt x="155" y="83"/>
                    </a:cubicBezTo>
                    <a:cubicBezTo>
                      <a:pt x="5" y="319"/>
                      <a:pt x="5" y="319"/>
                      <a:pt x="5" y="319"/>
                    </a:cubicBezTo>
                    <a:cubicBezTo>
                      <a:pt x="0" y="327"/>
                      <a:pt x="2" y="338"/>
                      <a:pt x="11" y="344"/>
                    </a:cubicBezTo>
                    <a:cubicBezTo>
                      <a:pt x="14" y="345"/>
                      <a:pt x="17" y="346"/>
                      <a:pt x="20" y="346"/>
                    </a:cubicBezTo>
                    <a:cubicBezTo>
                      <a:pt x="27" y="346"/>
                      <a:pt x="32" y="343"/>
                      <a:pt x="36" y="338"/>
                    </a:cubicBezTo>
                    <a:cubicBezTo>
                      <a:pt x="176" y="118"/>
                      <a:pt x="176" y="118"/>
                      <a:pt x="176" y="118"/>
                    </a:cubicBezTo>
                    <a:close/>
                    <a:moveTo>
                      <a:pt x="372" y="206"/>
                    </a:moveTo>
                    <a:cubicBezTo>
                      <a:pt x="283" y="287"/>
                      <a:pt x="283" y="287"/>
                      <a:pt x="283" y="287"/>
                    </a:cubicBezTo>
                    <a:cubicBezTo>
                      <a:pt x="178" y="205"/>
                      <a:pt x="178" y="205"/>
                      <a:pt x="178" y="205"/>
                    </a:cubicBezTo>
                    <a:cubicBezTo>
                      <a:pt x="176" y="204"/>
                      <a:pt x="173" y="203"/>
                      <a:pt x="171" y="202"/>
                    </a:cubicBezTo>
                    <a:cubicBezTo>
                      <a:pt x="157" y="199"/>
                      <a:pt x="157" y="199"/>
                      <a:pt x="157" y="199"/>
                    </a:cubicBezTo>
                    <a:cubicBezTo>
                      <a:pt x="136" y="231"/>
                      <a:pt x="136" y="231"/>
                      <a:pt x="136" y="231"/>
                    </a:cubicBezTo>
                    <a:cubicBezTo>
                      <a:pt x="158" y="236"/>
                      <a:pt x="158" y="236"/>
                      <a:pt x="158" y="236"/>
                    </a:cubicBezTo>
                    <a:cubicBezTo>
                      <a:pt x="272" y="324"/>
                      <a:pt x="272" y="324"/>
                      <a:pt x="272" y="324"/>
                    </a:cubicBezTo>
                    <a:cubicBezTo>
                      <a:pt x="276" y="327"/>
                      <a:pt x="280" y="328"/>
                      <a:pt x="284" y="328"/>
                    </a:cubicBezTo>
                    <a:cubicBezTo>
                      <a:pt x="288" y="328"/>
                      <a:pt x="292" y="327"/>
                      <a:pt x="296" y="324"/>
                    </a:cubicBezTo>
                    <a:cubicBezTo>
                      <a:pt x="396" y="233"/>
                      <a:pt x="396" y="233"/>
                      <a:pt x="396" y="233"/>
                    </a:cubicBezTo>
                    <a:cubicBezTo>
                      <a:pt x="404" y="226"/>
                      <a:pt x="404" y="215"/>
                      <a:pt x="398" y="208"/>
                    </a:cubicBezTo>
                    <a:cubicBezTo>
                      <a:pt x="391" y="200"/>
                      <a:pt x="379" y="200"/>
                      <a:pt x="372" y="206"/>
                    </a:cubicBezTo>
                    <a:close/>
                    <a:moveTo>
                      <a:pt x="16" y="201"/>
                    </a:moveTo>
                    <a:cubicBezTo>
                      <a:pt x="43" y="208"/>
                      <a:pt x="43" y="208"/>
                      <a:pt x="43" y="208"/>
                    </a:cubicBezTo>
                    <a:cubicBezTo>
                      <a:pt x="64" y="176"/>
                      <a:pt x="64" y="176"/>
                      <a:pt x="64" y="176"/>
                    </a:cubicBezTo>
                    <a:cubicBezTo>
                      <a:pt x="25" y="166"/>
                      <a:pt x="25" y="166"/>
                      <a:pt x="25" y="166"/>
                    </a:cubicBezTo>
                    <a:cubicBezTo>
                      <a:pt x="15" y="163"/>
                      <a:pt x="5" y="169"/>
                      <a:pt x="3" y="179"/>
                    </a:cubicBezTo>
                    <a:cubicBezTo>
                      <a:pt x="0" y="189"/>
                      <a:pt x="6" y="199"/>
                      <a:pt x="16" y="201"/>
                    </a:cubicBezTo>
                    <a:close/>
                  </a:path>
                </a:pathLst>
              </a:custGeom>
              <a:solidFill>
                <a:srgbClr val="A89194"/>
              </a:solidFill>
              <a:ln>
                <a:noFill/>
              </a:ln>
            </p:spPr>
            <p:txBody>
              <a:bodyPr vert="horz" wrap="square" lIns="91440" tIns="45720" rIns="91440" bIns="45720" numCol="1" anchor="t" anchorCtr="0" compatLnSpc="1"/>
              <a:lstStyle/>
              <a:p>
                <a:endParaRPr lang="en-US"/>
              </a:p>
            </p:txBody>
          </p:sp>
          <p:sp>
            <p:nvSpPr>
              <p:cNvPr id="28" name="Freeform 31"/>
              <p:cNvSpPr>
                <a:spLocks noEditPoints="1"/>
              </p:cNvSpPr>
              <p:nvPr/>
            </p:nvSpPr>
            <p:spPr bwMode="auto">
              <a:xfrm>
                <a:off x="2379345" y="3207228"/>
                <a:ext cx="362959" cy="316794"/>
              </a:xfrm>
              <a:custGeom>
                <a:avLst/>
                <a:gdLst>
                  <a:gd name="T0" fmla="*/ 379 w 386"/>
                  <a:gd name="T1" fmla="*/ 61 h 337"/>
                  <a:gd name="T2" fmla="*/ 91 w 386"/>
                  <a:gd name="T3" fmla="*/ 54 h 337"/>
                  <a:gd name="T4" fmla="*/ 81 w 386"/>
                  <a:gd name="T5" fmla="*/ 23 h 337"/>
                  <a:gd name="T6" fmla="*/ 49 w 386"/>
                  <a:gd name="T7" fmla="*/ 0 h 337"/>
                  <a:gd name="T8" fmla="*/ 0 w 386"/>
                  <a:gd name="T9" fmla="*/ 12 h 337"/>
                  <a:gd name="T10" fmla="*/ 49 w 386"/>
                  <a:gd name="T11" fmla="*/ 25 h 337"/>
                  <a:gd name="T12" fmla="*/ 57 w 386"/>
                  <a:gd name="T13" fmla="*/ 31 h 337"/>
                  <a:gd name="T14" fmla="*/ 109 w 386"/>
                  <a:gd name="T15" fmla="*/ 217 h 337"/>
                  <a:gd name="T16" fmla="*/ 79 w 386"/>
                  <a:gd name="T17" fmla="*/ 261 h 337"/>
                  <a:gd name="T18" fmla="*/ 95 w 386"/>
                  <a:gd name="T19" fmla="*/ 296 h 337"/>
                  <a:gd name="T20" fmla="*/ 120 w 386"/>
                  <a:gd name="T21" fmla="*/ 307 h 337"/>
                  <a:gd name="T22" fmla="*/ 197 w 386"/>
                  <a:gd name="T23" fmla="*/ 308 h 337"/>
                  <a:gd name="T24" fmla="*/ 296 w 386"/>
                  <a:gd name="T25" fmla="*/ 337 h 337"/>
                  <a:gd name="T26" fmla="*/ 361 w 386"/>
                  <a:gd name="T27" fmla="*/ 308 h 337"/>
                  <a:gd name="T28" fmla="*/ 361 w 386"/>
                  <a:gd name="T29" fmla="*/ 284 h 337"/>
                  <a:gd name="T30" fmla="*/ 296 w 386"/>
                  <a:gd name="T31" fmla="*/ 256 h 337"/>
                  <a:gd name="T32" fmla="*/ 197 w 386"/>
                  <a:gd name="T33" fmla="*/ 284 h 337"/>
                  <a:gd name="T34" fmla="*/ 121 w 386"/>
                  <a:gd name="T35" fmla="*/ 282 h 337"/>
                  <a:gd name="T36" fmla="*/ 111 w 386"/>
                  <a:gd name="T37" fmla="*/ 278 h 337"/>
                  <a:gd name="T38" fmla="*/ 103 w 386"/>
                  <a:gd name="T39" fmla="*/ 261 h 337"/>
                  <a:gd name="T40" fmla="*/ 115 w 386"/>
                  <a:gd name="T41" fmla="*/ 242 h 337"/>
                  <a:gd name="T42" fmla="*/ 188 w 386"/>
                  <a:gd name="T43" fmla="*/ 238 h 337"/>
                  <a:gd name="T44" fmla="*/ 188 w 386"/>
                  <a:gd name="T45" fmla="*/ 238 h 337"/>
                  <a:gd name="T46" fmla="*/ 281 w 386"/>
                  <a:gd name="T47" fmla="*/ 238 h 337"/>
                  <a:gd name="T48" fmla="*/ 322 w 386"/>
                  <a:gd name="T49" fmla="*/ 238 h 337"/>
                  <a:gd name="T50" fmla="*/ 353 w 386"/>
                  <a:gd name="T51" fmla="*/ 214 h 337"/>
                  <a:gd name="T52" fmla="*/ 363 w 386"/>
                  <a:gd name="T53" fmla="*/ 175 h 337"/>
                  <a:gd name="T54" fmla="*/ 386 w 386"/>
                  <a:gd name="T55" fmla="*/ 84 h 337"/>
                  <a:gd name="T56" fmla="*/ 296 w 386"/>
                  <a:gd name="T57" fmla="*/ 281 h 337"/>
                  <a:gd name="T58" fmla="*/ 296 w 386"/>
                  <a:gd name="T59" fmla="*/ 312 h 337"/>
                  <a:gd name="T60" fmla="*/ 296 w 386"/>
                  <a:gd name="T61" fmla="*/ 281 h 337"/>
                  <a:gd name="T62" fmla="*/ 174 w 386"/>
                  <a:gd name="T63" fmla="*/ 296 h 337"/>
                  <a:gd name="T64" fmla="*/ 143 w 386"/>
                  <a:gd name="T65" fmla="*/ 296 h 337"/>
                  <a:gd name="T66" fmla="*/ 355 w 386"/>
                  <a:gd name="T67" fmla="*/ 108 h 337"/>
                  <a:gd name="T68" fmla="*/ 294 w 386"/>
                  <a:gd name="T69" fmla="*/ 79 h 337"/>
                  <a:gd name="T70" fmla="*/ 355 w 386"/>
                  <a:gd name="T71" fmla="*/ 108 h 337"/>
                  <a:gd name="T72" fmla="*/ 294 w 386"/>
                  <a:gd name="T73" fmla="*/ 163 h 337"/>
                  <a:gd name="T74" fmla="*/ 348 w 386"/>
                  <a:gd name="T75" fmla="*/ 132 h 337"/>
                  <a:gd name="T76" fmla="*/ 140 w 386"/>
                  <a:gd name="T77" fmla="*/ 214 h 337"/>
                  <a:gd name="T78" fmla="*/ 176 w 386"/>
                  <a:gd name="T79" fmla="*/ 188 h 337"/>
                  <a:gd name="T80" fmla="*/ 140 w 386"/>
                  <a:gd name="T81" fmla="*/ 214 h 337"/>
                  <a:gd name="T82" fmla="*/ 176 w 386"/>
                  <a:gd name="T83" fmla="*/ 132 h 337"/>
                  <a:gd name="T84" fmla="*/ 125 w 386"/>
                  <a:gd name="T85" fmla="*/ 163 h 337"/>
                  <a:gd name="T86" fmla="*/ 200 w 386"/>
                  <a:gd name="T87" fmla="*/ 188 h 337"/>
                  <a:gd name="T88" fmla="*/ 269 w 386"/>
                  <a:gd name="T89" fmla="*/ 214 h 337"/>
                  <a:gd name="T90" fmla="*/ 200 w 386"/>
                  <a:gd name="T91" fmla="*/ 188 h 337"/>
                  <a:gd name="T92" fmla="*/ 200 w 386"/>
                  <a:gd name="T93" fmla="*/ 132 h 337"/>
                  <a:gd name="T94" fmla="*/ 269 w 386"/>
                  <a:gd name="T95" fmla="*/ 163 h 337"/>
                  <a:gd name="T96" fmla="*/ 200 w 386"/>
                  <a:gd name="T97" fmla="*/ 108 h 337"/>
                  <a:gd name="T98" fmla="*/ 269 w 386"/>
                  <a:gd name="T99" fmla="*/ 79 h 337"/>
                  <a:gd name="T100" fmla="*/ 200 w 386"/>
                  <a:gd name="T101" fmla="*/ 108 h 337"/>
                  <a:gd name="T102" fmla="*/ 176 w 386"/>
                  <a:gd name="T103" fmla="*/ 108 h 337"/>
                  <a:gd name="T104" fmla="*/ 98 w 386"/>
                  <a:gd name="T105" fmla="*/ 79 h 337"/>
                  <a:gd name="T106" fmla="*/ 327 w 386"/>
                  <a:gd name="T107" fmla="*/ 212 h 337"/>
                  <a:gd name="T108" fmla="*/ 294 w 386"/>
                  <a:gd name="T109" fmla="*/ 214 h 337"/>
                  <a:gd name="T110" fmla="*/ 335 w 386"/>
                  <a:gd name="T111" fmla="*/ 188 h 337"/>
                  <a:gd name="T112" fmla="*/ 327 w 386"/>
                  <a:gd name="T113" fmla="*/ 212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86" h="337">
                    <a:moveTo>
                      <a:pt x="386" y="78"/>
                    </a:moveTo>
                    <a:cubicBezTo>
                      <a:pt x="386" y="72"/>
                      <a:pt x="384" y="65"/>
                      <a:pt x="379" y="61"/>
                    </a:cubicBezTo>
                    <a:cubicBezTo>
                      <a:pt x="375" y="56"/>
                      <a:pt x="368" y="54"/>
                      <a:pt x="362" y="54"/>
                    </a:cubicBezTo>
                    <a:cubicBezTo>
                      <a:pt x="91" y="54"/>
                      <a:pt x="91" y="54"/>
                      <a:pt x="91" y="54"/>
                    </a:cubicBezTo>
                    <a:cubicBezTo>
                      <a:pt x="81" y="23"/>
                      <a:pt x="81" y="23"/>
                      <a:pt x="81" y="23"/>
                    </a:cubicBezTo>
                    <a:cubicBezTo>
                      <a:pt x="81" y="23"/>
                      <a:pt x="81" y="23"/>
                      <a:pt x="81" y="23"/>
                    </a:cubicBezTo>
                    <a:cubicBezTo>
                      <a:pt x="79" y="16"/>
                      <a:pt x="74" y="11"/>
                      <a:pt x="69" y="7"/>
                    </a:cubicBezTo>
                    <a:cubicBezTo>
                      <a:pt x="63" y="3"/>
                      <a:pt x="57" y="0"/>
                      <a:pt x="49" y="0"/>
                    </a:cubicBezTo>
                    <a:cubicBezTo>
                      <a:pt x="12" y="0"/>
                      <a:pt x="12" y="0"/>
                      <a:pt x="12" y="0"/>
                    </a:cubicBezTo>
                    <a:cubicBezTo>
                      <a:pt x="5" y="0"/>
                      <a:pt x="0" y="6"/>
                      <a:pt x="0" y="12"/>
                    </a:cubicBezTo>
                    <a:cubicBezTo>
                      <a:pt x="0" y="19"/>
                      <a:pt x="5" y="25"/>
                      <a:pt x="12" y="25"/>
                    </a:cubicBezTo>
                    <a:cubicBezTo>
                      <a:pt x="49" y="25"/>
                      <a:pt x="49" y="25"/>
                      <a:pt x="49" y="25"/>
                    </a:cubicBezTo>
                    <a:cubicBezTo>
                      <a:pt x="50" y="25"/>
                      <a:pt x="52" y="25"/>
                      <a:pt x="54" y="26"/>
                    </a:cubicBezTo>
                    <a:cubicBezTo>
                      <a:pt x="56" y="28"/>
                      <a:pt x="57" y="30"/>
                      <a:pt x="57" y="31"/>
                    </a:cubicBezTo>
                    <a:cubicBezTo>
                      <a:pt x="115" y="215"/>
                      <a:pt x="115" y="215"/>
                      <a:pt x="115" y="215"/>
                    </a:cubicBezTo>
                    <a:cubicBezTo>
                      <a:pt x="113" y="216"/>
                      <a:pt x="111" y="216"/>
                      <a:pt x="109" y="217"/>
                    </a:cubicBezTo>
                    <a:cubicBezTo>
                      <a:pt x="101" y="221"/>
                      <a:pt x="94" y="226"/>
                      <a:pt x="88" y="233"/>
                    </a:cubicBezTo>
                    <a:cubicBezTo>
                      <a:pt x="83" y="240"/>
                      <a:pt x="79" y="250"/>
                      <a:pt x="79" y="261"/>
                    </a:cubicBezTo>
                    <a:cubicBezTo>
                      <a:pt x="79" y="267"/>
                      <a:pt x="80" y="274"/>
                      <a:pt x="83" y="281"/>
                    </a:cubicBezTo>
                    <a:cubicBezTo>
                      <a:pt x="86" y="287"/>
                      <a:pt x="90" y="292"/>
                      <a:pt x="95" y="296"/>
                    </a:cubicBezTo>
                    <a:cubicBezTo>
                      <a:pt x="102" y="302"/>
                      <a:pt x="110" y="305"/>
                      <a:pt x="119" y="307"/>
                    </a:cubicBezTo>
                    <a:cubicBezTo>
                      <a:pt x="119" y="307"/>
                      <a:pt x="119" y="307"/>
                      <a:pt x="120" y="307"/>
                    </a:cubicBezTo>
                    <a:cubicBezTo>
                      <a:pt x="124" y="324"/>
                      <a:pt x="140" y="337"/>
                      <a:pt x="159" y="337"/>
                    </a:cubicBezTo>
                    <a:cubicBezTo>
                      <a:pt x="177" y="337"/>
                      <a:pt x="192" y="325"/>
                      <a:pt x="197" y="308"/>
                    </a:cubicBezTo>
                    <a:cubicBezTo>
                      <a:pt x="214" y="308"/>
                      <a:pt x="236" y="308"/>
                      <a:pt x="257" y="308"/>
                    </a:cubicBezTo>
                    <a:cubicBezTo>
                      <a:pt x="262" y="325"/>
                      <a:pt x="278" y="337"/>
                      <a:pt x="296" y="337"/>
                    </a:cubicBezTo>
                    <a:cubicBezTo>
                      <a:pt x="314" y="337"/>
                      <a:pt x="329" y="325"/>
                      <a:pt x="334" y="308"/>
                    </a:cubicBezTo>
                    <a:cubicBezTo>
                      <a:pt x="361" y="308"/>
                      <a:pt x="361" y="308"/>
                      <a:pt x="361" y="308"/>
                    </a:cubicBezTo>
                    <a:cubicBezTo>
                      <a:pt x="368" y="308"/>
                      <a:pt x="374" y="303"/>
                      <a:pt x="374" y="296"/>
                    </a:cubicBezTo>
                    <a:cubicBezTo>
                      <a:pt x="374" y="289"/>
                      <a:pt x="368" y="284"/>
                      <a:pt x="361" y="284"/>
                    </a:cubicBezTo>
                    <a:cubicBezTo>
                      <a:pt x="361" y="284"/>
                      <a:pt x="350" y="284"/>
                      <a:pt x="334" y="284"/>
                    </a:cubicBezTo>
                    <a:cubicBezTo>
                      <a:pt x="329" y="268"/>
                      <a:pt x="313" y="256"/>
                      <a:pt x="296" y="256"/>
                    </a:cubicBezTo>
                    <a:cubicBezTo>
                      <a:pt x="278" y="256"/>
                      <a:pt x="263" y="268"/>
                      <a:pt x="258" y="284"/>
                    </a:cubicBezTo>
                    <a:cubicBezTo>
                      <a:pt x="197" y="284"/>
                      <a:pt x="197" y="284"/>
                      <a:pt x="197" y="284"/>
                    </a:cubicBezTo>
                    <a:cubicBezTo>
                      <a:pt x="191" y="268"/>
                      <a:pt x="176" y="256"/>
                      <a:pt x="159" y="256"/>
                    </a:cubicBezTo>
                    <a:cubicBezTo>
                      <a:pt x="141" y="256"/>
                      <a:pt x="127" y="267"/>
                      <a:pt x="121" y="282"/>
                    </a:cubicBezTo>
                    <a:cubicBezTo>
                      <a:pt x="120" y="282"/>
                      <a:pt x="119" y="282"/>
                      <a:pt x="118" y="281"/>
                    </a:cubicBezTo>
                    <a:cubicBezTo>
                      <a:pt x="115" y="280"/>
                      <a:pt x="112" y="279"/>
                      <a:pt x="111" y="278"/>
                    </a:cubicBezTo>
                    <a:cubicBezTo>
                      <a:pt x="109" y="276"/>
                      <a:pt x="107" y="274"/>
                      <a:pt x="106" y="271"/>
                    </a:cubicBezTo>
                    <a:cubicBezTo>
                      <a:pt x="104" y="267"/>
                      <a:pt x="103" y="264"/>
                      <a:pt x="103" y="261"/>
                    </a:cubicBezTo>
                    <a:cubicBezTo>
                      <a:pt x="103" y="258"/>
                      <a:pt x="104" y="255"/>
                      <a:pt x="105" y="252"/>
                    </a:cubicBezTo>
                    <a:cubicBezTo>
                      <a:pt x="107" y="248"/>
                      <a:pt x="111" y="244"/>
                      <a:pt x="115" y="242"/>
                    </a:cubicBezTo>
                    <a:cubicBezTo>
                      <a:pt x="118" y="239"/>
                      <a:pt x="123" y="238"/>
                      <a:pt x="124" y="238"/>
                    </a:cubicBezTo>
                    <a:cubicBezTo>
                      <a:pt x="130" y="238"/>
                      <a:pt x="156" y="238"/>
                      <a:pt x="188" y="238"/>
                    </a:cubicBezTo>
                    <a:cubicBezTo>
                      <a:pt x="188" y="238"/>
                      <a:pt x="188" y="238"/>
                      <a:pt x="188" y="238"/>
                    </a:cubicBezTo>
                    <a:cubicBezTo>
                      <a:pt x="188" y="238"/>
                      <a:pt x="188" y="238"/>
                      <a:pt x="188" y="238"/>
                    </a:cubicBezTo>
                    <a:cubicBezTo>
                      <a:pt x="219" y="238"/>
                      <a:pt x="254" y="238"/>
                      <a:pt x="281" y="238"/>
                    </a:cubicBezTo>
                    <a:cubicBezTo>
                      <a:pt x="281" y="238"/>
                      <a:pt x="281" y="238"/>
                      <a:pt x="281" y="238"/>
                    </a:cubicBezTo>
                    <a:cubicBezTo>
                      <a:pt x="281" y="238"/>
                      <a:pt x="281" y="238"/>
                      <a:pt x="281" y="238"/>
                    </a:cubicBezTo>
                    <a:cubicBezTo>
                      <a:pt x="305" y="238"/>
                      <a:pt x="322" y="238"/>
                      <a:pt x="322" y="238"/>
                    </a:cubicBezTo>
                    <a:cubicBezTo>
                      <a:pt x="330" y="238"/>
                      <a:pt x="336" y="236"/>
                      <a:pt x="342" y="231"/>
                    </a:cubicBezTo>
                    <a:cubicBezTo>
                      <a:pt x="347" y="227"/>
                      <a:pt x="351" y="222"/>
                      <a:pt x="353" y="214"/>
                    </a:cubicBezTo>
                    <a:cubicBezTo>
                      <a:pt x="361" y="181"/>
                      <a:pt x="361" y="181"/>
                      <a:pt x="361" y="181"/>
                    </a:cubicBezTo>
                    <a:cubicBezTo>
                      <a:pt x="362" y="180"/>
                      <a:pt x="363" y="177"/>
                      <a:pt x="363" y="175"/>
                    </a:cubicBezTo>
                    <a:cubicBezTo>
                      <a:pt x="363" y="175"/>
                      <a:pt x="363" y="175"/>
                      <a:pt x="363" y="175"/>
                    </a:cubicBezTo>
                    <a:cubicBezTo>
                      <a:pt x="386" y="84"/>
                      <a:pt x="386" y="84"/>
                      <a:pt x="386" y="84"/>
                    </a:cubicBezTo>
                    <a:cubicBezTo>
                      <a:pt x="386" y="82"/>
                      <a:pt x="386" y="80"/>
                      <a:pt x="386" y="78"/>
                    </a:cubicBezTo>
                    <a:close/>
                    <a:moveTo>
                      <a:pt x="296" y="281"/>
                    </a:moveTo>
                    <a:cubicBezTo>
                      <a:pt x="304" y="281"/>
                      <a:pt x="311" y="288"/>
                      <a:pt x="311" y="296"/>
                    </a:cubicBezTo>
                    <a:cubicBezTo>
                      <a:pt x="311" y="305"/>
                      <a:pt x="304" y="312"/>
                      <a:pt x="296" y="312"/>
                    </a:cubicBezTo>
                    <a:cubicBezTo>
                      <a:pt x="287" y="312"/>
                      <a:pt x="280" y="305"/>
                      <a:pt x="280" y="296"/>
                    </a:cubicBezTo>
                    <a:cubicBezTo>
                      <a:pt x="280" y="288"/>
                      <a:pt x="287" y="281"/>
                      <a:pt x="296" y="281"/>
                    </a:cubicBezTo>
                    <a:close/>
                    <a:moveTo>
                      <a:pt x="159" y="281"/>
                    </a:moveTo>
                    <a:cubicBezTo>
                      <a:pt x="167" y="281"/>
                      <a:pt x="174" y="288"/>
                      <a:pt x="174" y="296"/>
                    </a:cubicBezTo>
                    <a:cubicBezTo>
                      <a:pt x="174" y="305"/>
                      <a:pt x="167" y="312"/>
                      <a:pt x="159" y="312"/>
                    </a:cubicBezTo>
                    <a:cubicBezTo>
                      <a:pt x="150" y="312"/>
                      <a:pt x="143" y="305"/>
                      <a:pt x="143" y="296"/>
                    </a:cubicBezTo>
                    <a:cubicBezTo>
                      <a:pt x="143" y="288"/>
                      <a:pt x="150" y="281"/>
                      <a:pt x="159" y="281"/>
                    </a:cubicBezTo>
                    <a:close/>
                    <a:moveTo>
                      <a:pt x="355" y="108"/>
                    </a:moveTo>
                    <a:cubicBezTo>
                      <a:pt x="294" y="108"/>
                      <a:pt x="294" y="108"/>
                      <a:pt x="294" y="108"/>
                    </a:cubicBezTo>
                    <a:cubicBezTo>
                      <a:pt x="294" y="79"/>
                      <a:pt x="294" y="79"/>
                      <a:pt x="294" y="79"/>
                    </a:cubicBezTo>
                    <a:cubicBezTo>
                      <a:pt x="362" y="79"/>
                      <a:pt x="362" y="79"/>
                      <a:pt x="362" y="79"/>
                    </a:cubicBezTo>
                    <a:lnTo>
                      <a:pt x="355" y="108"/>
                    </a:lnTo>
                    <a:close/>
                    <a:moveTo>
                      <a:pt x="341" y="163"/>
                    </a:moveTo>
                    <a:cubicBezTo>
                      <a:pt x="294" y="163"/>
                      <a:pt x="294" y="163"/>
                      <a:pt x="294" y="163"/>
                    </a:cubicBezTo>
                    <a:cubicBezTo>
                      <a:pt x="294" y="132"/>
                      <a:pt x="294" y="132"/>
                      <a:pt x="294" y="132"/>
                    </a:cubicBezTo>
                    <a:cubicBezTo>
                      <a:pt x="348" y="132"/>
                      <a:pt x="348" y="132"/>
                      <a:pt x="348" y="132"/>
                    </a:cubicBezTo>
                    <a:lnTo>
                      <a:pt x="341" y="163"/>
                    </a:lnTo>
                    <a:close/>
                    <a:moveTo>
                      <a:pt x="140" y="214"/>
                    </a:moveTo>
                    <a:cubicBezTo>
                      <a:pt x="132" y="188"/>
                      <a:pt x="132" y="188"/>
                      <a:pt x="132" y="188"/>
                    </a:cubicBezTo>
                    <a:cubicBezTo>
                      <a:pt x="176" y="188"/>
                      <a:pt x="176" y="188"/>
                      <a:pt x="176" y="188"/>
                    </a:cubicBezTo>
                    <a:cubicBezTo>
                      <a:pt x="176" y="214"/>
                      <a:pt x="176" y="214"/>
                      <a:pt x="176" y="214"/>
                    </a:cubicBezTo>
                    <a:lnTo>
                      <a:pt x="140" y="214"/>
                    </a:lnTo>
                    <a:close/>
                    <a:moveTo>
                      <a:pt x="115" y="132"/>
                    </a:moveTo>
                    <a:cubicBezTo>
                      <a:pt x="176" y="132"/>
                      <a:pt x="176" y="132"/>
                      <a:pt x="176" y="132"/>
                    </a:cubicBezTo>
                    <a:cubicBezTo>
                      <a:pt x="176" y="163"/>
                      <a:pt x="176" y="163"/>
                      <a:pt x="176" y="163"/>
                    </a:cubicBezTo>
                    <a:cubicBezTo>
                      <a:pt x="125" y="163"/>
                      <a:pt x="125" y="163"/>
                      <a:pt x="125" y="163"/>
                    </a:cubicBezTo>
                    <a:lnTo>
                      <a:pt x="115" y="132"/>
                    </a:lnTo>
                    <a:close/>
                    <a:moveTo>
                      <a:pt x="200" y="188"/>
                    </a:moveTo>
                    <a:cubicBezTo>
                      <a:pt x="269" y="188"/>
                      <a:pt x="269" y="188"/>
                      <a:pt x="269" y="188"/>
                    </a:cubicBezTo>
                    <a:cubicBezTo>
                      <a:pt x="269" y="214"/>
                      <a:pt x="269" y="214"/>
                      <a:pt x="269" y="214"/>
                    </a:cubicBezTo>
                    <a:cubicBezTo>
                      <a:pt x="200" y="214"/>
                      <a:pt x="200" y="214"/>
                      <a:pt x="200" y="214"/>
                    </a:cubicBezTo>
                    <a:lnTo>
                      <a:pt x="200" y="188"/>
                    </a:lnTo>
                    <a:close/>
                    <a:moveTo>
                      <a:pt x="200" y="163"/>
                    </a:moveTo>
                    <a:cubicBezTo>
                      <a:pt x="200" y="132"/>
                      <a:pt x="200" y="132"/>
                      <a:pt x="200" y="132"/>
                    </a:cubicBezTo>
                    <a:cubicBezTo>
                      <a:pt x="269" y="132"/>
                      <a:pt x="269" y="132"/>
                      <a:pt x="269" y="132"/>
                    </a:cubicBezTo>
                    <a:cubicBezTo>
                      <a:pt x="269" y="163"/>
                      <a:pt x="269" y="163"/>
                      <a:pt x="269" y="163"/>
                    </a:cubicBezTo>
                    <a:lnTo>
                      <a:pt x="200" y="163"/>
                    </a:lnTo>
                    <a:close/>
                    <a:moveTo>
                      <a:pt x="200" y="108"/>
                    </a:moveTo>
                    <a:cubicBezTo>
                      <a:pt x="200" y="79"/>
                      <a:pt x="200" y="79"/>
                      <a:pt x="200" y="79"/>
                    </a:cubicBezTo>
                    <a:cubicBezTo>
                      <a:pt x="269" y="79"/>
                      <a:pt x="269" y="79"/>
                      <a:pt x="269" y="79"/>
                    </a:cubicBezTo>
                    <a:cubicBezTo>
                      <a:pt x="269" y="108"/>
                      <a:pt x="269" y="108"/>
                      <a:pt x="269" y="108"/>
                    </a:cubicBezTo>
                    <a:lnTo>
                      <a:pt x="200" y="108"/>
                    </a:lnTo>
                    <a:close/>
                    <a:moveTo>
                      <a:pt x="176" y="79"/>
                    </a:moveTo>
                    <a:cubicBezTo>
                      <a:pt x="176" y="108"/>
                      <a:pt x="176" y="108"/>
                      <a:pt x="176" y="108"/>
                    </a:cubicBezTo>
                    <a:cubicBezTo>
                      <a:pt x="107" y="108"/>
                      <a:pt x="107" y="108"/>
                      <a:pt x="107" y="108"/>
                    </a:cubicBezTo>
                    <a:cubicBezTo>
                      <a:pt x="98" y="79"/>
                      <a:pt x="98" y="79"/>
                      <a:pt x="98" y="79"/>
                    </a:cubicBezTo>
                    <a:lnTo>
                      <a:pt x="176" y="79"/>
                    </a:lnTo>
                    <a:close/>
                    <a:moveTo>
                      <a:pt x="327" y="212"/>
                    </a:moveTo>
                    <a:cubicBezTo>
                      <a:pt x="325" y="213"/>
                      <a:pt x="323" y="214"/>
                      <a:pt x="322" y="214"/>
                    </a:cubicBezTo>
                    <a:cubicBezTo>
                      <a:pt x="322" y="214"/>
                      <a:pt x="311" y="214"/>
                      <a:pt x="294" y="214"/>
                    </a:cubicBezTo>
                    <a:cubicBezTo>
                      <a:pt x="294" y="188"/>
                      <a:pt x="294" y="188"/>
                      <a:pt x="294" y="188"/>
                    </a:cubicBezTo>
                    <a:cubicBezTo>
                      <a:pt x="335" y="188"/>
                      <a:pt x="335" y="188"/>
                      <a:pt x="335" y="188"/>
                    </a:cubicBezTo>
                    <a:cubicBezTo>
                      <a:pt x="329" y="208"/>
                      <a:pt x="329" y="208"/>
                      <a:pt x="329" y="208"/>
                    </a:cubicBezTo>
                    <a:cubicBezTo>
                      <a:pt x="329" y="209"/>
                      <a:pt x="328" y="211"/>
                      <a:pt x="327" y="212"/>
                    </a:cubicBezTo>
                    <a:close/>
                  </a:path>
                </a:pathLst>
              </a:custGeom>
              <a:solidFill>
                <a:srgbClr val="A89194"/>
              </a:solidFill>
              <a:ln>
                <a:noFill/>
              </a:ln>
            </p:spPr>
            <p:txBody>
              <a:bodyPr vert="horz" wrap="square" lIns="91440" tIns="45720" rIns="91440" bIns="45720" numCol="1" anchor="t" anchorCtr="0" compatLnSpc="1"/>
              <a:lstStyle/>
              <a:p>
                <a:endParaRPr lang="en-US"/>
              </a:p>
            </p:txBody>
          </p:sp>
          <p:sp>
            <p:nvSpPr>
              <p:cNvPr id="31" name="Freeform 36"/>
              <p:cNvSpPr>
                <a:spLocks noEditPoints="1"/>
              </p:cNvSpPr>
              <p:nvPr/>
            </p:nvSpPr>
            <p:spPr bwMode="auto">
              <a:xfrm>
                <a:off x="6158708" y="3142234"/>
                <a:ext cx="364004" cy="377772"/>
              </a:xfrm>
              <a:custGeom>
                <a:avLst/>
                <a:gdLst>
                  <a:gd name="T0" fmla="*/ 310 w 358"/>
                  <a:gd name="T1" fmla="*/ 250 h 372"/>
                  <a:gd name="T2" fmla="*/ 241 w 358"/>
                  <a:gd name="T3" fmla="*/ 164 h 372"/>
                  <a:gd name="T4" fmla="*/ 225 w 358"/>
                  <a:gd name="T5" fmla="*/ 52 h 372"/>
                  <a:gd name="T6" fmla="*/ 293 w 358"/>
                  <a:gd name="T7" fmla="*/ 144 h 372"/>
                  <a:gd name="T8" fmla="*/ 310 w 358"/>
                  <a:gd name="T9" fmla="*/ 250 h 372"/>
                  <a:gd name="T10" fmla="*/ 321 w 358"/>
                  <a:gd name="T11" fmla="*/ 130 h 372"/>
                  <a:gd name="T12" fmla="*/ 212 w 358"/>
                  <a:gd name="T13" fmla="*/ 11 h 372"/>
                  <a:gd name="T14" fmla="*/ 23 w 358"/>
                  <a:gd name="T15" fmla="*/ 201 h 372"/>
                  <a:gd name="T16" fmla="*/ 8 w 358"/>
                  <a:gd name="T17" fmla="*/ 257 h 372"/>
                  <a:gd name="T18" fmla="*/ 60 w 358"/>
                  <a:gd name="T19" fmla="*/ 286 h 372"/>
                  <a:gd name="T20" fmla="*/ 75 w 358"/>
                  <a:gd name="T21" fmla="*/ 281 h 372"/>
                  <a:gd name="T22" fmla="*/ 107 w 358"/>
                  <a:gd name="T23" fmla="*/ 299 h 372"/>
                  <a:gd name="T24" fmla="*/ 130 w 358"/>
                  <a:gd name="T25" fmla="*/ 352 h 372"/>
                  <a:gd name="T26" fmla="*/ 151 w 358"/>
                  <a:gd name="T27" fmla="*/ 369 h 372"/>
                  <a:gd name="T28" fmla="*/ 192 w 358"/>
                  <a:gd name="T29" fmla="*/ 353 h 372"/>
                  <a:gd name="T30" fmla="*/ 201 w 358"/>
                  <a:gd name="T31" fmla="*/ 335 h 372"/>
                  <a:gd name="T32" fmla="*/ 182 w 358"/>
                  <a:gd name="T33" fmla="*/ 318 h 372"/>
                  <a:gd name="T34" fmla="*/ 163 w 358"/>
                  <a:gd name="T35" fmla="*/ 274 h 372"/>
                  <a:gd name="T36" fmla="*/ 182 w 358"/>
                  <a:gd name="T37" fmla="*/ 252 h 372"/>
                  <a:gd name="T38" fmla="*/ 332 w 358"/>
                  <a:gd name="T39" fmla="*/ 289 h 372"/>
                  <a:gd name="T40" fmla="*/ 321 w 358"/>
                  <a:gd name="T41" fmla="*/ 130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58" h="372">
                    <a:moveTo>
                      <a:pt x="310" y="250"/>
                    </a:moveTo>
                    <a:cubicBezTo>
                      <a:pt x="304" y="252"/>
                      <a:pt x="265" y="222"/>
                      <a:pt x="241" y="164"/>
                    </a:cubicBezTo>
                    <a:cubicBezTo>
                      <a:pt x="216" y="107"/>
                      <a:pt x="219" y="55"/>
                      <a:pt x="225" y="52"/>
                    </a:cubicBezTo>
                    <a:cubicBezTo>
                      <a:pt x="231" y="50"/>
                      <a:pt x="268" y="87"/>
                      <a:pt x="293" y="144"/>
                    </a:cubicBezTo>
                    <a:cubicBezTo>
                      <a:pt x="318" y="201"/>
                      <a:pt x="315" y="247"/>
                      <a:pt x="310" y="250"/>
                    </a:cubicBezTo>
                    <a:close/>
                    <a:moveTo>
                      <a:pt x="321" y="130"/>
                    </a:moveTo>
                    <a:cubicBezTo>
                      <a:pt x="289" y="56"/>
                      <a:pt x="238" y="0"/>
                      <a:pt x="212" y="11"/>
                    </a:cubicBezTo>
                    <a:cubicBezTo>
                      <a:pt x="169" y="29"/>
                      <a:pt x="238" y="114"/>
                      <a:pt x="23" y="201"/>
                    </a:cubicBezTo>
                    <a:cubicBezTo>
                      <a:pt x="5" y="209"/>
                      <a:pt x="0" y="239"/>
                      <a:pt x="8" y="257"/>
                    </a:cubicBezTo>
                    <a:cubicBezTo>
                      <a:pt x="16" y="275"/>
                      <a:pt x="41" y="293"/>
                      <a:pt x="60" y="286"/>
                    </a:cubicBezTo>
                    <a:cubicBezTo>
                      <a:pt x="63" y="284"/>
                      <a:pt x="75" y="281"/>
                      <a:pt x="75" y="281"/>
                    </a:cubicBezTo>
                    <a:cubicBezTo>
                      <a:pt x="88" y="298"/>
                      <a:pt x="102" y="288"/>
                      <a:pt x="107" y="299"/>
                    </a:cubicBezTo>
                    <a:cubicBezTo>
                      <a:pt x="113" y="313"/>
                      <a:pt x="125" y="342"/>
                      <a:pt x="130" y="352"/>
                    </a:cubicBezTo>
                    <a:cubicBezTo>
                      <a:pt x="134" y="362"/>
                      <a:pt x="144" y="372"/>
                      <a:pt x="151" y="369"/>
                    </a:cubicBezTo>
                    <a:cubicBezTo>
                      <a:pt x="159" y="366"/>
                      <a:pt x="183" y="357"/>
                      <a:pt x="192" y="353"/>
                    </a:cubicBezTo>
                    <a:cubicBezTo>
                      <a:pt x="202" y="350"/>
                      <a:pt x="204" y="342"/>
                      <a:pt x="201" y="335"/>
                    </a:cubicBezTo>
                    <a:cubicBezTo>
                      <a:pt x="198" y="328"/>
                      <a:pt x="185" y="326"/>
                      <a:pt x="182" y="318"/>
                    </a:cubicBezTo>
                    <a:cubicBezTo>
                      <a:pt x="178" y="309"/>
                      <a:pt x="166" y="283"/>
                      <a:pt x="163" y="274"/>
                    </a:cubicBezTo>
                    <a:cubicBezTo>
                      <a:pt x="158" y="263"/>
                      <a:pt x="168" y="254"/>
                      <a:pt x="182" y="252"/>
                    </a:cubicBezTo>
                    <a:cubicBezTo>
                      <a:pt x="280" y="242"/>
                      <a:pt x="299" y="303"/>
                      <a:pt x="332" y="289"/>
                    </a:cubicBezTo>
                    <a:cubicBezTo>
                      <a:pt x="358" y="279"/>
                      <a:pt x="352" y="204"/>
                      <a:pt x="321" y="130"/>
                    </a:cubicBezTo>
                    <a:close/>
                  </a:path>
                </a:pathLst>
              </a:custGeom>
              <a:solidFill>
                <a:srgbClr val="A89194"/>
              </a:solidFill>
              <a:ln>
                <a:noFill/>
              </a:ln>
            </p:spPr>
            <p:txBody>
              <a:bodyPr vert="horz" wrap="square" lIns="91440" tIns="45720" rIns="91440" bIns="45720" numCol="1" anchor="t" anchorCtr="0" compatLnSpc="1"/>
              <a:lstStyle/>
              <a:p>
                <a:endParaRPr lang="en-US"/>
              </a:p>
            </p:txBody>
          </p:sp>
        </p:grpSp>
        <p:sp>
          <p:nvSpPr>
            <p:cNvPr id="38" name="Text Placeholder 32"/>
            <p:cNvSpPr txBox="1"/>
            <p:nvPr/>
          </p:nvSpPr>
          <p:spPr>
            <a:xfrm>
              <a:off x="748538" y="1780977"/>
              <a:ext cx="6103620" cy="1532890"/>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l">
                <a:lnSpc>
                  <a:spcPct val="100000"/>
                </a:lnSpc>
                <a:buNone/>
              </a:pPr>
              <a:r>
                <a:rPr lang="en-US" sz="1400" dirty="0">
                  <a:latin typeface="微软雅黑" panose="020B0503020204020204" pitchFamily="34" charset="-122"/>
                  <a:ea typeface="微软雅黑" panose="020B0503020204020204" pitchFamily="34" charset="-122"/>
                </a:rPr>
                <a:t>Although Wal-Mart was a Fortune 500 company, the retail giant was forced to withdraw in 2006 after opening a store in Germany in 1997, abandoning Germany's lucrative $ 370 billion retail market.</a:t>
              </a:r>
              <a:endParaRPr lang="en-US" sz="1400" dirty="0">
                <a:latin typeface="微软雅黑" panose="020B0503020204020204" pitchFamily="34" charset="-122"/>
                <a:ea typeface="微软雅黑" panose="020B0503020204020204" pitchFamily="34" charset="-122"/>
              </a:endParaRPr>
            </a:p>
            <a:p>
              <a:pPr marL="0" indent="0" algn="l">
                <a:lnSpc>
                  <a:spcPct val="100000"/>
                </a:lnSpc>
                <a:buNone/>
              </a:pPr>
              <a:endParaRPr lang="en-US" sz="1400" dirty="0">
                <a:latin typeface="微软雅黑" panose="020B0503020204020204" pitchFamily="34" charset="-122"/>
                <a:ea typeface="微软雅黑" panose="020B0503020204020204" pitchFamily="34" charset="-122"/>
              </a:endParaRPr>
            </a:p>
            <a:p>
              <a:pPr marL="0" indent="0" algn="l">
                <a:lnSpc>
                  <a:spcPct val="100000"/>
                </a:lnSpc>
                <a:buNone/>
              </a:pPr>
              <a:r>
                <a:rPr lang="en-US" sz="1400" dirty="0">
                  <a:latin typeface="微软雅黑" panose="020B0503020204020204" pitchFamily="34" charset="-122"/>
                  <a:ea typeface="微软雅黑" panose="020B0503020204020204" pitchFamily="34" charset="-122"/>
                </a:rPr>
                <a:t>Because of similar cultural and political precedents in the United States and in Europe, it is natural to think that American businesses are better off in Europe than Asia. But Germany's crackdown proved not always the case. In fact, although Chinese names accepted Wal-Mart's corporate philosophy, Germans rejected this. In addition, Wal-Mart can not break Germany's pro-union culture. Another problem is that Germany is anti-American in terms of name-brand retailers. This situation shows that Wal-Mart's decision-making did not focus on Germany</a:t>
              </a:r>
              <a:endParaRPr lang="en-US" sz="1400" dirty="0">
                <a:latin typeface="微软雅黑" panose="020B0503020204020204" pitchFamily="34" charset="-122"/>
                <a:ea typeface="微软雅黑" panose="020B0503020204020204" pitchFamily="34" charset="-122"/>
              </a:endParaRPr>
            </a:p>
          </p:txBody>
        </p:sp>
      </p:gr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DFDFD"/>
        </a:solidFill>
        <a:effectLst/>
      </p:bgPr>
    </p:bg>
    <p:spTree>
      <p:nvGrpSpPr>
        <p:cNvPr id="1" name=""/>
        <p:cNvGrpSpPr/>
        <p:nvPr/>
      </p:nvGrpSpPr>
      <p:grpSpPr>
        <a:xfrm>
          <a:off x="0" y="0"/>
          <a:ext cx="0" cy="0"/>
          <a:chOff x="0" y="0"/>
          <a:chExt cx="0" cy="0"/>
        </a:xfrm>
      </p:grpSpPr>
      <p:grpSp>
        <p:nvGrpSpPr>
          <p:cNvPr id="2" name="组合 1"/>
          <p:cNvGrpSpPr/>
          <p:nvPr/>
        </p:nvGrpSpPr>
        <p:grpSpPr>
          <a:xfrm>
            <a:off x="171450" y="300832"/>
            <a:ext cx="6477000" cy="521970"/>
            <a:chOff x="171450" y="338932"/>
            <a:chExt cx="6477000" cy="521970"/>
          </a:xfrm>
        </p:grpSpPr>
        <p:sp>
          <p:nvSpPr>
            <p:cNvPr id="12" name="平行四边形 11"/>
            <p:cNvSpPr/>
            <p:nvPr/>
          </p:nvSpPr>
          <p:spPr>
            <a:xfrm>
              <a:off x="1562100" y="476250"/>
              <a:ext cx="495300" cy="247650"/>
            </a:xfrm>
            <a:prstGeom prst="parallelogram">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平行四边形 12"/>
            <p:cNvSpPr/>
            <p:nvPr/>
          </p:nvSpPr>
          <p:spPr>
            <a:xfrm>
              <a:off x="171450" y="381000"/>
              <a:ext cx="1695450" cy="400050"/>
            </a:xfrm>
            <a:prstGeom prst="parallelogram">
              <a:avLst/>
            </a:prstGeom>
            <a:solidFill>
              <a:srgbClr val="4242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49"/>
            <p:cNvSpPr txBox="1">
              <a:spLocks noChangeArrowheads="1"/>
            </p:cNvSpPr>
            <p:nvPr/>
          </p:nvSpPr>
          <p:spPr bwMode="auto">
            <a:xfrm>
              <a:off x="2057401" y="338932"/>
              <a:ext cx="4591049"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华文细黑" panose="02010600040101010101" pitchFamily="2" charset="-122"/>
                  <a:ea typeface="华文细黑" panose="02010600040101010101" pitchFamily="2" charset="-122"/>
                </a:defRPr>
              </a:lvl1pPr>
              <a:lvl2pPr marL="742950" indent="-285750">
                <a:defRPr sz="1300">
                  <a:solidFill>
                    <a:schemeClr val="tx1"/>
                  </a:solidFill>
                  <a:latin typeface="华文细黑" panose="02010600040101010101" pitchFamily="2" charset="-122"/>
                  <a:ea typeface="华文细黑" panose="02010600040101010101" pitchFamily="2" charset="-122"/>
                </a:defRPr>
              </a:lvl2pPr>
              <a:lvl3pPr marL="1143000" indent="-228600">
                <a:defRPr sz="1300">
                  <a:solidFill>
                    <a:schemeClr val="tx1"/>
                  </a:solidFill>
                  <a:latin typeface="华文细黑" panose="02010600040101010101" pitchFamily="2" charset="-122"/>
                  <a:ea typeface="华文细黑" panose="02010600040101010101" pitchFamily="2" charset="-122"/>
                </a:defRPr>
              </a:lvl3pPr>
              <a:lvl4pPr marL="1600200" indent="-228600">
                <a:defRPr sz="1300">
                  <a:solidFill>
                    <a:schemeClr val="tx1"/>
                  </a:solidFill>
                  <a:latin typeface="华文细黑" panose="02010600040101010101" pitchFamily="2" charset="-122"/>
                  <a:ea typeface="华文细黑" panose="02010600040101010101" pitchFamily="2" charset="-122"/>
                </a:defRPr>
              </a:lvl4pPr>
              <a:lvl5pPr marL="2057400" indent="-228600">
                <a:defRPr sz="1300">
                  <a:solidFill>
                    <a:schemeClr val="tx1"/>
                  </a:solidFill>
                  <a:latin typeface="华文细黑" panose="02010600040101010101" pitchFamily="2" charset="-122"/>
                  <a:ea typeface="华文细黑" panose="02010600040101010101" pitchFamily="2" charset="-122"/>
                </a:defRPr>
              </a:lvl5pPr>
              <a:lvl6pPr marL="2514600" indent="-228600" defTabSz="683895" fontAlgn="base">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6pPr>
              <a:lvl7pPr marL="2971800" indent="-228600" defTabSz="683895" fontAlgn="base">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7pPr>
              <a:lvl8pPr marL="3429000" indent="-228600" defTabSz="683895" fontAlgn="base">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8pPr>
              <a:lvl9pPr marL="3886200" indent="-228600" defTabSz="683895" fontAlgn="base">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9pPr>
            </a:lstStyle>
            <a:p>
              <a:r>
                <a:rPr lang="zh-CN" altLang="en-US" sz="1400" dirty="0">
                  <a:solidFill>
                    <a:srgbClr val="424242"/>
                  </a:solidFill>
                  <a:latin typeface="SentyBrush" panose="03000600000000000000" charset="0"/>
                  <a:ea typeface="微软雅黑" panose="020B0503020204020204" pitchFamily="34" charset="-122"/>
                  <a:sym typeface="+mn-ea"/>
                </a:rPr>
                <a:t>Wal-Mart to enter the German market failure reasons</a:t>
              </a:r>
              <a:endParaRPr lang="en-US" altLang="zh-CN" sz="1400" dirty="0">
                <a:latin typeface="微软雅黑" panose="020B0503020204020204" pitchFamily="34" charset="-122"/>
                <a:ea typeface="微软雅黑" panose="020B0503020204020204" pitchFamily="34" charset="-122"/>
              </a:endParaRPr>
            </a:p>
          </p:txBody>
        </p:sp>
      </p:grpSp>
      <p:sp>
        <p:nvSpPr>
          <p:cNvPr id="18" name="文本框 17"/>
          <p:cNvSpPr txBox="1"/>
          <p:nvPr/>
        </p:nvSpPr>
        <p:spPr>
          <a:xfrm>
            <a:off x="314325" y="342900"/>
            <a:ext cx="1409700" cy="523220"/>
          </a:xfrm>
          <a:prstGeom prst="rect">
            <a:avLst/>
          </a:prstGeom>
          <a:noFill/>
        </p:spPr>
        <p:txBody>
          <a:bodyPr wrap="square" rtlCol="0">
            <a:spAutoFit/>
          </a:bodyPr>
          <a:lstStyle/>
          <a:p>
            <a:r>
              <a:rPr lang="en-US" altLang="zh-CN" sz="2400" dirty="0" smtClean="0">
                <a:solidFill>
                  <a:schemeClr val="bg1"/>
                </a:solidFill>
              </a:rPr>
              <a:t>PART  </a:t>
            </a:r>
            <a:r>
              <a:rPr lang="en-US" altLang="zh-CN" sz="2800" dirty="0" smtClean="0">
                <a:solidFill>
                  <a:schemeClr val="bg1"/>
                </a:solidFill>
              </a:rPr>
              <a:t>02</a:t>
            </a:r>
            <a:endParaRPr lang="zh-CN" altLang="en-US" sz="2400" dirty="0">
              <a:solidFill>
                <a:schemeClr val="bg1"/>
              </a:solidFill>
            </a:endParaRPr>
          </a:p>
        </p:txBody>
      </p:sp>
      <p:grpSp>
        <p:nvGrpSpPr>
          <p:cNvPr id="4" name="组合 3"/>
          <p:cNvGrpSpPr/>
          <p:nvPr/>
        </p:nvGrpSpPr>
        <p:grpSpPr>
          <a:xfrm>
            <a:off x="1205738" y="1942342"/>
            <a:ext cx="7613608" cy="3436483"/>
            <a:chOff x="748538" y="1780977"/>
            <a:chExt cx="7613608" cy="3436483"/>
          </a:xfrm>
        </p:grpSpPr>
        <p:grpSp>
          <p:nvGrpSpPr>
            <p:cNvPr id="3" name="组合 2"/>
            <p:cNvGrpSpPr/>
            <p:nvPr/>
          </p:nvGrpSpPr>
          <p:grpSpPr>
            <a:xfrm>
              <a:off x="3260778" y="2649152"/>
              <a:ext cx="5101368" cy="2568308"/>
              <a:chOff x="2379345" y="1438025"/>
              <a:chExt cx="4143367" cy="2085997"/>
            </a:xfrm>
          </p:grpSpPr>
          <p:sp>
            <p:nvSpPr>
              <p:cNvPr id="22" name="Freeform 21"/>
              <p:cNvSpPr>
                <a:spLocks noEditPoints="1"/>
              </p:cNvSpPr>
              <p:nvPr/>
            </p:nvSpPr>
            <p:spPr bwMode="auto">
              <a:xfrm>
                <a:off x="5013832" y="1438025"/>
                <a:ext cx="213215" cy="362690"/>
              </a:xfrm>
              <a:custGeom>
                <a:avLst/>
                <a:gdLst>
                  <a:gd name="T0" fmla="*/ 97 w 242"/>
                  <a:gd name="T1" fmla="*/ 180 h 412"/>
                  <a:gd name="T2" fmla="*/ 62 w 242"/>
                  <a:gd name="T3" fmla="*/ 162 h 412"/>
                  <a:gd name="T4" fmla="*/ 80 w 242"/>
                  <a:gd name="T5" fmla="*/ 126 h 412"/>
                  <a:gd name="T6" fmla="*/ 115 w 242"/>
                  <a:gd name="T7" fmla="*/ 144 h 412"/>
                  <a:gd name="T8" fmla="*/ 97 w 242"/>
                  <a:gd name="T9" fmla="*/ 180 h 412"/>
                  <a:gd name="T10" fmla="*/ 227 w 242"/>
                  <a:gd name="T11" fmla="*/ 290 h 412"/>
                  <a:gd name="T12" fmla="*/ 175 w 242"/>
                  <a:gd name="T13" fmla="*/ 139 h 412"/>
                  <a:gd name="T14" fmla="*/ 73 w 242"/>
                  <a:gd name="T15" fmla="*/ 86 h 412"/>
                  <a:gd name="T16" fmla="*/ 33 w 242"/>
                  <a:gd name="T17" fmla="*/ 9 h 412"/>
                  <a:gd name="T18" fmla="*/ 14 w 242"/>
                  <a:gd name="T19" fmla="*/ 3 h 412"/>
                  <a:gd name="T20" fmla="*/ 9 w 242"/>
                  <a:gd name="T21" fmla="*/ 23 h 412"/>
                  <a:gd name="T22" fmla="*/ 47 w 242"/>
                  <a:gd name="T23" fmla="*/ 97 h 412"/>
                  <a:gd name="T24" fmla="*/ 11 w 242"/>
                  <a:gd name="T25" fmla="*/ 193 h 412"/>
                  <a:gd name="T26" fmla="*/ 53 w 242"/>
                  <a:gd name="T27" fmla="*/ 347 h 412"/>
                  <a:gd name="T28" fmla="*/ 165 w 242"/>
                  <a:gd name="T29" fmla="*/ 397 h 412"/>
                  <a:gd name="T30" fmla="*/ 227 w 242"/>
                  <a:gd name="T31" fmla="*/ 290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2" h="412">
                    <a:moveTo>
                      <a:pt x="97" y="180"/>
                    </a:moveTo>
                    <a:cubicBezTo>
                      <a:pt x="82" y="185"/>
                      <a:pt x="67" y="177"/>
                      <a:pt x="62" y="162"/>
                    </a:cubicBezTo>
                    <a:cubicBezTo>
                      <a:pt x="57" y="147"/>
                      <a:pt x="65" y="131"/>
                      <a:pt x="80" y="126"/>
                    </a:cubicBezTo>
                    <a:cubicBezTo>
                      <a:pt x="95" y="121"/>
                      <a:pt x="110" y="129"/>
                      <a:pt x="115" y="144"/>
                    </a:cubicBezTo>
                    <a:cubicBezTo>
                      <a:pt x="120" y="159"/>
                      <a:pt x="112" y="175"/>
                      <a:pt x="97" y="180"/>
                    </a:cubicBezTo>
                    <a:close/>
                    <a:moveTo>
                      <a:pt x="227" y="290"/>
                    </a:moveTo>
                    <a:cubicBezTo>
                      <a:pt x="175" y="139"/>
                      <a:pt x="175" y="139"/>
                      <a:pt x="175" y="139"/>
                    </a:cubicBezTo>
                    <a:cubicBezTo>
                      <a:pt x="160" y="98"/>
                      <a:pt x="115" y="75"/>
                      <a:pt x="73" y="86"/>
                    </a:cubicBezTo>
                    <a:cubicBezTo>
                      <a:pt x="33" y="9"/>
                      <a:pt x="33" y="9"/>
                      <a:pt x="33" y="9"/>
                    </a:cubicBezTo>
                    <a:cubicBezTo>
                      <a:pt x="30" y="2"/>
                      <a:pt x="21" y="0"/>
                      <a:pt x="14" y="3"/>
                    </a:cubicBezTo>
                    <a:cubicBezTo>
                      <a:pt x="8" y="7"/>
                      <a:pt x="5" y="16"/>
                      <a:pt x="9" y="23"/>
                    </a:cubicBezTo>
                    <a:cubicBezTo>
                      <a:pt x="47" y="97"/>
                      <a:pt x="47" y="97"/>
                      <a:pt x="47" y="97"/>
                    </a:cubicBezTo>
                    <a:cubicBezTo>
                      <a:pt x="16" y="118"/>
                      <a:pt x="0" y="157"/>
                      <a:pt x="11" y="193"/>
                    </a:cubicBezTo>
                    <a:cubicBezTo>
                      <a:pt x="53" y="347"/>
                      <a:pt x="53" y="347"/>
                      <a:pt x="53" y="347"/>
                    </a:cubicBezTo>
                    <a:cubicBezTo>
                      <a:pt x="65" y="390"/>
                      <a:pt x="115" y="412"/>
                      <a:pt x="165" y="397"/>
                    </a:cubicBezTo>
                    <a:cubicBezTo>
                      <a:pt x="214" y="380"/>
                      <a:pt x="242" y="332"/>
                      <a:pt x="227" y="290"/>
                    </a:cubicBezTo>
                    <a:close/>
                  </a:path>
                </a:pathLst>
              </a:custGeom>
              <a:solidFill>
                <a:srgbClr val="A89194"/>
              </a:solidFill>
              <a:ln>
                <a:noFill/>
              </a:ln>
            </p:spPr>
            <p:txBody>
              <a:bodyPr vert="horz" wrap="square" lIns="91440" tIns="45720" rIns="91440" bIns="45720" numCol="1" anchor="t" anchorCtr="0" compatLnSpc="1"/>
              <a:lstStyle/>
              <a:p>
                <a:endParaRPr lang="en-US"/>
              </a:p>
            </p:txBody>
          </p:sp>
          <p:sp>
            <p:nvSpPr>
              <p:cNvPr id="25" name="Freeform 26"/>
              <p:cNvSpPr>
                <a:spLocks noEditPoints="1"/>
              </p:cNvSpPr>
              <p:nvPr/>
            </p:nvSpPr>
            <p:spPr bwMode="auto">
              <a:xfrm>
                <a:off x="3493470" y="1551762"/>
                <a:ext cx="299656" cy="255819"/>
              </a:xfrm>
              <a:custGeom>
                <a:avLst/>
                <a:gdLst>
                  <a:gd name="T0" fmla="*/ 176 w 405"/>
                  <a:gd name="T1" fmla="*/ 118 h 346"/>
                  <a:gd name="T2" fmla="*/ 274 w 405"/>
                  <a:gd name="T3" fmla="*/ 181 h 346"/>
                  <a:gd name="T4" fmla="*/ 299 w 405"/>
                  <a:gd name="T5" fmla="*/ 176 h 346"/>
                  <a:gd name="T6" fmla="*/ 399 w 405"/>
                  <a:gd name="T7" fmla="*/ 31 h 346"/>
                  <a:gd name="T8" fmla="*/ 394 w 405"/>
                  <a:gd name="T9" fmla="*/ 6 h 346"/>
                  <a:gd name="T10" fmla="*/ 369 w 405"/>
                  <a:gd name="T11" fmla="*/ 10 h 346"/>
                  <a:gd name="T12" fmla="*/ 279 w 405"/>
                  <a:gd name="T13" fmla="*/ 141 h 346"/>
                  <a:gd name="T14" fmla="*/ 180 w 405"/>
                  <a:gd name="T15" fmla="*/ 78 h 346"/>
                  <a:gd name="T16" fmla="*/ 167 w 405"/>
                  <a:gd name="T17" fmla="*/ 75 h 346"/>
                  <a:gd name="T18" fmla="*/ 155 w 405"/>
                  <a:gd name="T19" fmla="*/ 83 h 346"/>
                  <a:gd name="T20" fmla="*/ 5 w 405"/>
                  <a:gd name="T21" fmla="*/ 319 h 346"/>
                  <a:gd name="T22" fmla="*/ 11 w 405"/>
                  <a:gd name="T23" fmla="*/ 344 h 346"/>
                  <a:gd name="T24" fmla="*/ 20 w 405"/>
                  <a:gd name="T25" fmla="*/ 346 h 346"/>
                  <a:gd name="T26" fmla="*/ 36 w 405"/>
                  <a:gd name="T27" fmla="*/ 338 h 346"/>
                  <a:gd name="T28" fmla="*/ 176 w 405"/>
                  <a:gd name="T29" fmla="*/ 118 h 346"/>
                  <a:gd name="T30" fmla="*/ 372 w 405"/>
                  <a:gd name="T31" fmla="*/ 206 h 346"/>
                  <a:gd name="T32" fmla="*/ 283 w 405"/>
                  <a:gd name="T33" fmla="*/ 287 h 346"/>
                  <a:gd name="T34" fmla="*/ 178 w 405"/>
                  <a:gd name="T35" fmla="*/ 205 h 346"/>
                  <a:gd name="T36" fmla="*/ 171 w 405"/>
                  <a:gd name="T37" fmla="*/ 202 h 346"/>
                  <a:gd name="T38" fmla="*/ 157 w 405"/>
                  <a:gd name="T39" fmla="*/ 199 h 346"/>
                  <a:gd name="T40" fmla="*/ 136 w 405"/>
                  <a:gd name="T41" fmla="*/ 231 h 346"/>
                  <a:gd name="T42" fmla="*/ 158 w 405"/>
                  <a:gd name="T43" fmla="*/ 236 h 346"/>
                  <a:gd name="T44" fmla="*/ 272 w 405"/>
                  <a:gd name="T45" fmla="*/ 324 h 346"/>
                  <a:gd name="T46" fmla="*/ 284 w 405"/>
                  <a:gd name="T47" fmla="*/ 328 h 346"/>
                  <a:gd name="T48" fmla="*/ 296 w 405"/>
                  <a:gd name="T49" fmla="*/ 324 h 346"/>
                  <a:gd name="T50" fmla="*/ 396 w 405"/>
                  <a:gd name="T51" fmla="*/ 233 h 346"/>
                  <a:gd name="T52" fmla="*/ 398 w 405"/>
                  <a:gd name="T53" fmla="*/ 208 h 346"/>
                  <a:gd name="T54" fmla="*/ 372 w 405"/>
                  <a:gd name="T55" fmla="*/ 206 h 346"/>
                  <a:gd name="T56" fmla="*/ 16 w 405"/>
                  <a:gd name="T57" fmla="*/ 201 h 346"/>
                  <a:gd name="T58" fmla="*/ 43 w 405"/>
                  <a:gd name="T59" fmla="*/ 208 h 346"/>
                  <a:gd name="T60" fmla="*/ 64 w 405"/>
                  <a:gd name="T61" fmla="*/ 176 h 346"/>
                  <a:gd name="T62" fmla="*/ 25 w 405"/>
                  <a:gd name="T63" fmla="*/ 166 h 346"/>
                  <a:gd name="T64" fmla="*/ 3 w 405"/>
                  <a:gd name="T65" fmla="*/ 179 h 346"/>
                  <a:gd name="T66" fmla="*/ 16 w 405"/>
                  <a:gd name="T67" fmla="*/ 201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05" h="346">
                    <a:moveTo>
                      <a:pt x="176" y="118"/>
                    </a:moveTo>
                    <a:cubicBezTo>
                      <a:pt x="274" y="181"/>
                      <a:pt x="274" y="181"/>
                      <a:pt x="274" y="181"/>
                    </a:cubicBezTo>
                    <a:cubicBezTo>
                      <a:pt x="282" y="186"/>
                      <a:pt x="293" y="184"/>
                      <a:pt x="299" y="176"/>
                    </a:cubicBezTo>
                    <a:cubicBezTo>
                      <a:pt x="399" y="31"/>
                      <a:pt x="399" y="31"/>
                      <a:pt x="399" y="31"/>
                    </a:cubicBezTo>
                    <a:cubicBezTo>
                      <a:pt x="405" y="23"/>
                      <a:pt x="403" y="11"/>
                      <a:pt x="394" y="6"/>
                    </a:cubicBezTo>
                    <a:cubicBezTo>
                      <a:pt x="386" y="0"/>
                      <a:pt x="375" y="2"/>
                      <a:pt x="369" y="10"/>
                    </a:cubicBezTo>
                    <a:cubicBezTo>
                      <a:pt x="279" y="141"/>
                      <a:pt x="279" y="141"/>
                      <a:pt x="279" y="141"/>
                    </a:cubicBezTo>
                    <a:cubicBezTo>
                      <a:pt x="180" y="78"/>
                      <a:pt x="180" y="78"/>
                      <a:pt x="180" y="78"/>
                    </a:cubicBezTo>
                    <a:cubicBezTo>
                      <a:pt x="176" y="75"/>
                      <a:pt x="171" y="74"/>
                      <a:pt x="167" y="75"/>
                    </a:cubicBezTo>
                    <a:cubicBezTo>
                      <a:pt x="162" y="76"/>
                      <a:pt x="158" y="79"/>
                      <a:pt x="155" y="83"/>
                    </a:cubicBezTo>
                    <a:cubicBezTo>
                      <a:pt x="5" y="319"/>
                      <a:pt x="5" y="319"/>
                      <a:pt x="5" y="319"/>
                    </a:cubicBezTo>
                    <a:cubicBezTo>
                      <a:pt x="0" y="327"/>
                      <a:pt x="2" y="338"/>
                      <a:pt x="11" y="344"/>
                    </a:cubicBezTo>
                    <a:cubicBezTo>
                      <a:pt x="14" y="345"/>
                      <a:pt x="17" y="346"/>
                      <a:pt x="20" y="346"/>
                    </a:cubicBezTo>
                    <a:cubicBezTo>
                      <a:pt x="27" y="346"/>
                      <a:pt x="32" y="343"/>
                      <a:pt x="36" y="338"/>
                    </a:cubicBezTo>
                    <a:cubicBezTo>
                      <a:pt x="176" y="118"/>
                      <a:pt x="176" y="118"/>
                      <a:pt x="176" y="118"/>
                    </a:cubicBezTo>
                    <a:close/>
                    <a:moveTo>
                      <a:pt x="372" y="206"/>
                    </a:moveTo>
                    <a:cubicBezTo>
                      <a:pt x="283" y="287"/>
                      <a:pt x="283" y="287"/>
                      <a:pt x="283" y="287"/>
                    </a:cubicBezTo>
                    <a:cubicBezTo>
                      <a:pt x="178" y="205"/>
                      <a:pt x="178" y="205"/>
                      <a:pt x="178" y="205"/>
                    </a:cubicBezTo>
                    <a:cubicBezTo>
                      <a:pt x="176" y="204"/>
                      <a:pt x="173" y="203"/>
                      <a:pt x="171" y="202"/>
                    </a:cubicBezTo>
                    <a:cubicBezTo>
                      <a:pt x="157" y="199"/>
                      <a:pt x="157" y="199"/>
                      <a:pt x="157" y="199"/>
                    </a:cubicBezTo>
                    <a:cubicBezTo>
                      <a:pt x="136" y="231"/>
                      <a:pt x="136" y="231"/>
                      <a:pt x="136" y="231"/>
                    </a:cubicBezTo>
                    <a:cubicBezTo>
                      <a:pt x="158" y="236"/>
                      <a:pt x="158" y="236"/>
                      <a:pt x="158" y="236"/>
                    </a:cubicBezTo>
                    <a:cubicBezTo>
                      <a:pt x="272" y="324"/>
                      <a:pt x="272" y="324"/>
                      <a:pt x="272" y="324"/>
                    </a:cubicBezTo>
                    <a:cubicBezTo>
                      <a:pt x="276" y="327"/>
                      <a:pt x="280" y="328"/>
                      <a:pt x="284" y="328"/>
                    </a:cubicBezTo>
                    <a:cubicBezTo>
                      <a:pt x="288" y="328"/>
                      <a:pt x="292" y="327"/>
                      <a:pt x="296" y="324"/>
                    </a:cubicBezTo>
                    <a:cubicBezTo>
                      <a:pt x="396" y="233"/>
                      <a:pt x="396" y="233"/>
                      <a:pt x="396" y="233"/>
                    </a:cubicBezTo>
                    <a:cubicBezTo>
                      <a:pt x="404" y="226"/>
                      <a:pt x="404" y="215"/>
                      <a:pt x="398" y="208"/>
                    </a:cubicBezTo>
                    <a:cubicBezTo>
                      <a:pt x="391" y="200"/>
                      <a:pt x="379" y="200"/>
                      <a:pt x="372" y="206"/>
                    </a:cubicBezTo>
                    <a:close/>
                    <a:moveTo>
                      <a:pt x="16" y="201"/>
                    </a:moveTo>
                    <a:cubicBezTo>
                      <a:pt x="43" y="208"/>
                      <a:pt x="43" y="208"/>
                      <a:pt x="43" y="208"/>
                    </a:cubicBezTo>
                    <a:cubicBezTo>
                      <a:pt x="64" y="176"/>
                      <a:pt x="64" y="176"/>
                      <a:pt x="64" y="176"/>
                    </a:cubicBezTo>
                    <a:cubicBezTo>
                      <a:pt x="25" y="166"/>
                      <a:pt x="25" y="166"/>
                      <a:pt x="25" y="166"/>
                    </a:cubicBezTo>
                    <a:cubicBezTo>
                      <a:pt x="15" y="163"/>
                      <a:pt x="5" y="169"/>
                      <a:pt x="3" y="179"/>
                    </a:cubicBezTo>
                    <a:cubicBezTo>
                      <a:pt x="0" y="189"/>
                      <a:pt x="6" y="199"/>
                      <a:pt x="16" y="201"/>
                    </a:cubicBezTo>
                    <a:close/>
                  </a:path>
                </a:pathLst>
              </a:custGeom>
              <a:solidFill>
                <a:srgbClr val="A89194"/>
              </a:solidFill>
              <a:ln>
                <a:noFill/>
              </a:ln>
            </p:spPr>
            <p:txBody>
              <a:bodyPr vert="horz" wrap="square" lIns="91440" tIns="45720" rIns="91440" bIns="45720" numCol="1" anchor="t" anchorCtr="0" compatLnSpc="1"/>
              <a:lstStyle/>
              <a:p>
                <a:endParaRPr lang="en-US"/>
              </a:p>
            </p:txBody>
          </p:sp>
          <p:sp>
            <p:nvSpPr>
              <p:cNvPr id="28" name="Freeform 31"/>
              <p:cNvSpPr>
                <a:spLocks noEditPoints="1"/>
              </p:cNvSpPr>
              <p:nvPr/>
            </p:nvSpPr>
            <p:spPr bwMode="auto">
              <a:xfrm>
                <a:off x="2379345" y="3207228"/>
                <a:ext cx="362959" cy="316794"/>
              </a:xfrm>
              <a:custGeom>
                <a:avLst/>
                <a:gdLst>
                  <a:gd name="T0" fmla="*/ 379 w 386"/>
                  <a:gd name="T1" fmla="*/ 61 h 337"/>
                  <a:gd name="T2" fmla="*/ 91 w 386"/>
                  <a:gd name="T3" fmla="*/ 54 h 337"/>
                  <a:gd name="T4" fmla="*/ 81 w 386"/>
                  <a:gd name="T5" fmla="*/ 23 h 337"/>
                  <a:gd name="T6" fmla="*/ 49 w 386"/>
                  <a:gd name="T7" fmla="*/ 0 h 337"/>
                  <a:gd name="T8" fmla="*/ 0 w 386"/>
                  <a:gd name="T9" fmla="*/ 12 h 337"/>
                  <a:gd name="T10" fmla="*/ 49 w 386"/>
                  <a:gd name="T11" fmla="*/ 25 h 337"/>
                  <a:gd name="T12" fmla="*/ 57 w 386"/>
                  <a:gd name="T13" fmla="*/ 31 h 337"/>
                  <a:gd name="T14" fmla="*/ 109 w 386"/>
                  <a:gd name="T15" fmla="*/ 217 h 337"/>
                  <a:gd name="T16" fmla="*/ 79 w 386"/>
                  <a:gd name="T17" fmla="*/ 261 h 337"/>
                  <a:gd name="T18" fmla="*/ 95 w 386"/>
                  <a:gd name="T19" fmla="*/ 296 h 337"/>
                  <a:gd name="T20" fmla="*/ 120 w 386"/>
                  <a:gd name="T21" fmla="*/ 307 h 337"/>
                  <a:gd name="T22" fmla="*/ 197 w 386"/>
                  <a:gd name="T23" fmla="*/ 308 h 337"/>
                  <a:gd name="T24" fmla="*/ 296 w 386"/>
                  <a:gd name="T25" fmla="*/ 337 h 337"/>
                  <a:gd name="T26" fmla="*/ 361 w 386"/>
                  <a:gd name="T27" fmla="*/ 308 h 337"/>
                  <a:gd name="T28" fmla="*/ 361 w 386"/>
                  <a:gd name="T29" fmla="*/ 284 h 337"/>
                  <a:gd name="T30" fmla="*/ 296 w 386"/>
                  <a:gd name="T31" fmla="*/ 256 h 337"/>
                  <a:gd name="T32" fmla="*/ 197 w 386"/>
                  <a:gd name="T33" fmla="*/ 284 h 337"/>
                  <a:gd name="T34" fmla="*/ 121 w 386"/>
                  <a:gd name="T35" fmla="*/ 282 h 337"/>
                  <a:gd name="T36" fmla="*/ 111 w 386"/>
                  <a:gd name="T37" fmla="*/ 278 h 337"/>
                  <a:gd name="T38" fmla="*/ 103 w 386"/>
                  <a:gd name="T39" fmla="*/ 261 h 337"/>
                  <a:gd name="T40" fmla="*/ 115 w 386"/>
                  <a:gd name="T41" fmla="*/ 242 h 337"/>
                  <a:gd name="T42" fmla="*/ 188 w 386"/>
                  <a:gd name="T43" fmla="*/ 238 h 337"/>
                  <a:gd name="T44" fmla="*/ 188 w 386"/>
                  <a:gd name="T45" fmla="*/ 238 h 337"/>
                  <a:gd name="T46" fmla="*/ 281 w 386"/>
                  <a:gd name="T47" fmla="*/ 238 h 337"/>
                  <a:gd name="T48" fmla="*/ 322 w 386"/>
                  <a:gd name="T49" fmla="*/ 238 h 337"/>
                  <a:gd name="T50" fmla="*/ 353 w 386"/>
                  <a:gd name="T51" fmla="*/ 214 h 337"/>
                  <a:gd name="T52" fmla="*/ 363 w 386"/>
                  <a:gd name="T53" fmla="*/ 175 h 337"/>
                  <a:gd name="T54" fmla="*/ 386 w 386"/>
                  <a:gd name="T55" fmla="*/ 84 h 337"/>
                  <a:gd name="T56" fmla="*/ 296 w 386"/>
                  <a:gd name="T57" fmla="*/ 281 h 337"/>
                  <a:gd name="T58" fmla="*/ 296 w 386"/>
                  <a:gd name="T59" fmla="*/ 312 h 337"/>
                  <a:gd name="T60" fmla="*/ 296 w 386"/>
                  <a:gd name="T61" fmla="*/ 281 h 337"/>
                  <a:gd name="T62" fmla="*/ 174 w 386"/>
                  <a:gd name="T63" fmla="*/ 296 h 337"/>
                  <a:gd name="T64" fmla="*/ 143 w 386"/>
                  <a:gd name="T65" fmla="*/ 296 h 337"/>
                  <a:gd name="T66" fmla="*/ 355 w 386"/>
                  <a:gd name="T67" fmla="*/ 108 h 337"/>
                  <a:gd name="T68" fmla="*/ 294 w 386"/>
                  <a:gd name="T69" fmla="*/ 79 h 337"/>
                  <a:gd name="T70" fmla="*/ 355 w 386"/>
                  <a:gd name="T71" fmla="*/ 108 h 337"/>
                  <a:gd name="T72" fmla="*/ 294 w 386"/>
                  <a:gd name="T73" fmla="*/ 163 h 337"/>
                  <a:gd name="T74" fmla="*/ 348 w 386"/>
                  <a:gd name="T75" fmla="*/ 132 h 337"/>
                  <a:gd name="T76" fmla="*/ 140 w 386"/>
                  <a:gd name="T77" fmla="*/ 214 h 337"/>
                  <a:gd name="T78" fmla="*/ 176 w 386"/>
                  <a:gd name="T79" fmla="*/ 188 h 337"/>
                  <a:gd name="T80" fmla="*/ 140 w 386"/>
                  <a:gd name="T81" fmla="*/ 214 h 337"/>
                  <a:gd name="T82" fmla="*/ 176 w 386"/>
                  <a:gd name="T83" fmla="*/ 132 h 337"/>
                  <a:gd name="T84" fmla="*/ 125 w 386"/>
                  <a:gd name="T85" fmla="*/ 163 h 337"/>
                  <a:gd name="T86" fmla="*/ 200 w 386"/>
                  <a:gd name="T87" fmla="*/ 188 h 337"/>
                  <a:gd name="T88" fmla="*/ 269 w 386"/>
                  <a:gd name="T89" fmla="*/ 214 h 337"/>
                  <a:gd name="T90" fmla="*/ 200 w 386"/>
                  <a:gd name="T91" fmla="*/ 188 h 337"/>
                  <a:gd name="T92" fmla="*/ 200 w 386"/>
                  <a:gd name="T93" fmla="*/ 132 h 337"/>
                  <a:gd name="T94" fmla="*/ 269 w 386"/>
                  <a:gd name="T95" fmla="*/ 163 h 337"/>
                  <a:gd name="T96" fmla="*/ 200 w 386"/>
                  <a:gd name="T97" fmla="*/ 108 h 337"/>
                  <a:gd name="T98" fmla="*/ 269 w 386"/>
                  <a:gd name="T99" fmla="*/ 79 h 337"/>
                  <a:gd name="T100" fmla="*/ 200 w 386"/>
                  <a:gd name="T101" fmla="*/ 108 h 337"/>
                  <a:gd name="T102" fmla="*/ 176 w 386"/>
                  <a:gd name="T103" fmla="*/ 108 h 337"/>
                  <a:gd name="T104" fmla="*/ 98 w 386"/>
                  <a:gd name="T105" fmla="*/ 79 h 337"/>
                  <a:gd name="T106" fmla="*/ 327 w 386"/>
                  <a:gd name="T107" fmla="*/ 212 h 337"/>
                  <a:gd name="T108" fmla="*/ 294 w 386"/>
                  <a:gd name="T109" fmla="*/ 214 h 337"/>
                  <a:gd name="T110" fmla="*/ 335 w 386"/>
                  <a:gd name="T111" fmla="*/ 188 h 337"/>
                  <a:gd name="T112" fmla="*/ 327 w 386"/>
                  <a:gd name="T113" fmla="*/ 212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86" h="337">
                    <a:moveTo>
                      <a:pt x="386" y="78"/>
                    </a:moveTo>
                    <a:cubicBezTo>
                      <a:pt x="386" y="72"/>
                      <a:pt x="384" y="65"/>
                      <a:pt x="379" y="61"/>
                    </a:cubicBezTo>
                    <a:cubicBezTo>
                      <a:pt x="375" y="56"/>
                      <a:pt x="368" y="54"/>
                      <a:pt x="362" y="54"/>
                    </a:cubicBezTo>
                    <a:cubicBezTo>
                      <a:pt x="91" y="54"/>
                      <a:pt x="91" y="54"/>
                      <a:pt x="91" y="54"/>
                    </a:cubicBezTo>
                    <a:cubicBezTo>
                      <a:pt x="81" y="23"/>
                      <a:pt x="81" y="23"/>
                      <a:pt x="81" y="23"/>
                    </a:cubicBezTo>
                    <a:cubicBezTo>
                      <a:pt x="81" y="23"/>
                      <a:pt x="81" y="23"/>
                      <a:pt x="81" y="23"/>
                    </a:cubicBezTo>
                    <a:cubicBezTo>
                      <a:pt x="79" y="16"/>
                      <a:pt x="74" y="11"/>
                      <a:pt x="69" y="7"/>
                    </a:cubicBezTo>
                    <a:cubicBezTo>
                      <a:pt x="63" y="3"/>
                      <a:pt x="57" y="0"/>
                      <a:pt x="49" y="0"/>
                    </a:cubicBezTo>
                    <a:cubicBezTo>
                      <a:pt x="12" y="0"/>
                      <a:pt x="12" y="0"/>
                      <a:pt x="12" y="0"/>
                    </a:cubicBezTo>
                    <a:cubicBezTo>
                      <a:pt x="5" y="0"/>
                      <a:pt x="0" y="6"/>
                      <a:pt x="0" y="12"/>
                    </a:cubicBezTo>
                    <a:cubicBezTo>
                      <a:pt x="0" y="19"/>
                      <a:pt x="5" y="25"/>
                      <a:pt x="12" y="25"/>
                    </a:cubicBezTo>
                    <a:cubicBezTo>
                      <a:pt x="49" y="25"/>
                      <a:pt x="49" y="25"/>
                      <a:pt x="49" y="25"/>
                    </a:cubicBezTo>
                    <a:cubicBezTo>
                      <a:pt x="50" y="25"/>
                      <a:pt x="52" y="25"/>
                      <a:pt x="54" y="26"/>
                    </a:cubicBezTo>
                    <a:cubicBezTo>
                      <a:pt x="56" y="28"/>
                      <a:pt x="57" y="30"/>
                      <a:pt x="57" y="31"/>
                    </a:cubicBezTo>
                    <a:cubicBezTo>
                      <a:pt x="115" y="215"/>
                      <a:pt x="115" y="215"/>
                      <a:pt x="115" y="215"/>
                    </a:cubicBezTo>
                    <a:cubicBezTo>
                      <a:pt x="113" y="216"/>
                      <a:pt x="111" y="216"/>
                      <a:pt x="109" y="217"/>
                    </a:cubicBezTo>
                    <a:cubicBezTo>
                      <a:pt x="101" y="221"/>
                      <a:pt x="94" y="226"/>
                      <a:pt x="88" y="233"/>
                    </a:cubicBezTo>
                    <a:cubicBezTo>
                      <a:pt x="83" y="240"/>
                      <a:pt x="79" y="250"/>
                      <a:pt x="79" y="261"/>
                    </a:cubicBezTo>
                    <a:cubicBezTo>
                      <a:pt x="79" y="267"/>
                      <a:pt x="80" y="274"/>
                      <a:pt x="83" y="281"/>
                    </a:cubicBezTo>
                    <a:cubicBezTo>
                      <a:pt x="86" y="287"/>
                      <a:pt x="90" y="292"/>
                      <a:pt x="95" y="296"/>
                    </a:cubicBezTo>
                    <a:cubicBezTo>
                      <a:pt x="102" y="302"/>
                      <a:pt x="110" y="305"/>
                      <a:pt x="119" y="307"/>
                    </a:cubicBezTo>
                    <a:cubicBezTo>
                      <a:pt x="119" y="307"/>
                      <a:pt x="119" y="307"/>
                      <a:pt x="120" y="307"/>
                    </a:cubicBezTo>
                    <a:cubicBezTo>
                      <a:pt x="124" y="324"/>
                      <a:pt x="140" y="337"/>
                      <a:pt x="159" y="337"/>
                    </a:cubicBezTo>
                    <a:cubicBezTo>
                      <a:pt x="177" y="337"/>
                      <a:pt x="192" y="325"/>
                      <a:pt x="197" y="308"/>
                    </a:cubicBezTo>
                    <a:cubicBezTo>
                      <a:pt x="214" y="308"/>
                      <a:pt x="236" y="308"/>
                      <a:pt x="257" y="308"/>
                    </a:cubicBezTo>
                    <a:cubicBezTo>
                      <a:pt x="262" y="325"/>
                      <a:pt x="278" y="337"/>
                      <a:pt x="296" y="337"/>
                    </a:cubicBezTo>
                    <a:cubicBezTo>
                      <a:pt x="314" y="337"/>
                      <a:pt x="329" y="325"/>
                      <a:pt x="334" y="308"/>
                    </a:cubicBezTo>
                    <a:cubicBezTo>
                      <a:pt x="361" y="308"/>
                      <a:pt x="361" y="308"/>
                      <a:pt x="361" y="308"/>
                    </a:cubicBezTo>
                    <a:cubicBezTo>
                      <a:pt x="368" y="308"/>
                      <a:pt x="374" y="303"/>
                      <a:pt x="374" y="296"/>
                    </a:cubicBezTo>
                    <a:cubicBezTo>
                      <a:pt x="374" y="289"/>
                      <a:pt x="368" y="284"/>
                      <a:pt x="361" y="284"/>
                    </a:cubicBezTo>
                    <a:cubicBezTo>
                      <a:pt x="361" y="284"/>
                      <a:pt x="350" y="284"/>
                      <a:pt x="334" y="284"/>
                    </a:cubicBezTo>
                    <a:cubicBezTo>
                      <a:pt x="329" y="268"/>
                      <a:pt x="313" y="256"/>
                      <a:pt x="296" y="256"/>
                    </a:cubicBezTo>
                    <a:cubicBezTo>
                      <a:pt x="278" y="256"/>
                      <a:pt x="263" y="268"/>
                      <a:pt x="258" y="284"/>
                    </a:cubicBezTo>
                    <a:cubicBezTo>
                      <a:pt x="197" y="284"/>
                      <a:pt x="197" y="284"/>
                      <a:pt x="197" y="284"/>
                    </a:cubicBezTo>
                    <a:cubicBezTo>
                      <a:pt x="191" y="268"/>
                      <a:pt x="176" y="256"/>
                      <a:pt x="159" y="256"/>
                    </a:cubicBezTo>
                    <a:cubicBezTo>
                      <a:pt x="141" y="256"/>
                      <a:pt x="127" y="267"/>
                      <a:pt x="121" y="282"/>
                    </a:cubicBezTo>
                    <a:cubicBezTo>
                      <a:pt x="120" y="282"/>
                      <a:pt x="119" y="282"/>
                      <a:pt x="118" y="281"/>
                    </a:cubicBezTo>
                    <a:cubicBezTo>
                      <a:pt x="115" y="280"/>
                      <a:pt x="112" y="279"/>
                      <a:pt x="111" y="278"/>
                    </a:cubicBezTo>
                    <a:cubicBezTo>
                      <a:pt x="109" y="276"/>
                      <a:pt x="107" y="274"/>
                      <a:pt x="106" y="271"/>
                    </a:cubicBezTo>
                    <a:cubicBezTo>
                      <a:pt x="104" y="267"/>
                      <a:pt x="103" y="264"/>
                      <a:pt x="103" y="261"/>
                    </a:cubicBezTo>
                    <a:cubicBezTo>
                      <a:pt x="103" y="258"/>
                      <a:pt x="104" y="255"/>
                      <a:pt x="105" y="252"/>
                    </a:cubicBezTo>
                    <a:cubicBezTo>
                      <a:pt x="107" y="248"/>
                      <a:pt x="111" y="244"/>
                      <a:pt x="115" y="242"/>
                    </a:cubicBezTo>
                    <a:cubicBezTo>
                      <a:pt x="118" y="239"/>
                      <a:pt x="123" y="238"/>
                      <a:pt x="124" y="238"/>
                    </a:cubicBezTo>
                    <a:cubicBezTo>
                      <a:pt x="130" y="238"/>
                      <a:pt x="156" y="238"/>
                      <a:pt x="188" y="238"/>
                    </a:cubicBezTo>
                    <a:cubicBezTo>
                      <a:pt x="188" y="238"/>
                      <a:pt x="188" y="238"/>
                      <a:pt x="188" y="238"/>
                    </a:cubicBezTo>
                    <a:cubicBezTo>
                      <a:pt x="188" y="238"/>
                      <a:pt x="188" y="238"/>
                      <a:pt x="188" y="238"/>
                    </a:cubicBezTo>
                    <a:cubicBezTo>
                      <a:pt x="219" y="238"/>
                      <a:pt x="254" y="238"/>
                      <a:pt x="281" y="238"/>
                    </a:cubicBezTo>
                    <a:cubicBezTo>
                      <a:pt x="281" y="238"/>
                      <a:pt x="281" y="238"/>
                      <a:pt x="281" y="238"/>
                    </a:cubicBezTo>
                    <a:cubicBezTo>
                      <a:pt x="281" y="238"/>
                      <a:pt x="281" y="238"/>
                      <a:pt x="281" y="238"/>
                    </a:cubicBezTo>
                    <a:cubicBezTo>
                      <a:pt x="305" y="238"/>
                      <a:pt x="322" y="238"/>
                      <a:pt x="322" y="238"/>
                    </a:cubicBezTo>
                    <a:cubicBezTo>
                      <a:pt x="330" y="238"/>
                      <a:pt x="336" y="236"/>
                      <a:pt x="342" y="231"/>
                    </a:cubicBezTo>
                    <a:cubicBezTo>
                      <a:pt x="347" y="227"/>
                      <a:pt x="351" y="222"/>
                      <a:pt x="353" y="214"/>
                    </a:cubicBezTo>
                    <a:cubicBezTo>
                      <a:pt x="361" y="181"/>
                      <a:pt x="361" y="181"/>
                      <a:pt x="361" y="181"/>
                    </a:cubicBezTo>
                    <a:cubicBezTo>
                      <a:pt x="362" y="180"/>
                      <a:pt x="363" y="177"/>
                      <a:pt x="363" y="175"/>
                    </a:cubicBezTo>
                    <a:cubicBezTo>
                      <a:pt x="363" y="175"/>
                      <a:pt x="363" y="175"/>
                      <a:pt x="363" y="175"/>
                    </a:cubicBezTo>
                    <a:cubicBezTo>
                      <a:pt x="386" y="84"/>
                      <a:pt x="386" y="84"/>
                      <a:pt x="386" y="84"/>
                    </a:cubicBezTo>
                    <a:cubicBezTo>
                      <a:pt x="386" y="82"/>
                      <a:pt x="386" y="80"/>
                      <a:pt x="386" y="78"/>
                    </a:cubicBezTo>
                    <a:close/>
                    <a:moveTo>
                      <a:pt x="296" y="281"/>
                    </a:moveTo>
                    <a:cubicBezTo>
                      <a:pt x="304" y="281"/>
                      <a:pt x="311" y="288"/>
                      <a:pt x="311" y="296"/>
                    </a:cubicBezTo>
                    <a:cubicBezTo>
                      <a:pt x="311" y="305"/>
                      <a:pt x="304" y="312"/>
                      <a:pt x="296" y="312"/>
                    </a:cubicBezTo>
                    <a:cubicBezTo>
                      <a:pt x="287" y="312"/>
                      <a:pt x="280" y="305"/>
                      <a:pt x="280" y="296"/>
                    </a:cubicBezTo>
                    <a:cubicBezTo>
                      <a:pt x="280" y="288"/>
                      <a:pt x="287" y="281"/>
                      <a:pt x="296" y="281"/>
                    </a:cubicBezTo>
                    <a:close/>
                    <a:moveTo>
                      <a:pt x="159" y="281"/>
                    </a:moveTo>
                    <a:cubicBezTo>
                      <a:pt x="167" y="281"/>
                      <a:pt x="174" y="288"/>
                      <a:pt x="174" y="296"/>
                    </a:cubicBezTo>
                    <a:cubicBezTo>
                      <a:pt x="174" y="305"/>
                      <a:pt x="167" y="312"/>
                      <a:pt x="159" y="312"/>
                    </a:cubicBezTo>
                    <a:cubicBezTo>
                      <a:pt x="150" y="312"/>
                      <a:pt x="143" y="305"/>
                      <a:pt x="143" y="296"/>
                    </a:cubicBezTo>
                    <a:cubicBezTo>
                      <a:pt x="143" y="288"/>
                      <a:pt x="150" y="281"/>
                      <a:pt x="159" y="281"/>
                    </a:cubicBezTo>
                    <a:close/>
                    <a:moveTo>
                      <a:pt x="355" y="108"/>
                    </a:moveTo>
                    <a:cubicBezTo>
                      <a:pt x="294" y="108"/>
                      <a:pt x="294" y="108"/>
                      <a:pt x="294" y="108"/>
                    </a:cubicBezTo>
                    <a:cubicBezTo>
                      <a:pt x="294" y="79"/>
                      <a:pt x="294" y="79"/>
                      <a:pt x="294" y="79"/>
                    </a:cubicBezTo>
                    <a:cubicBezTo>
                      <a:pt x="362" y="79"/>
                      <a:pt x="362" y="79"/>
                      <a:pt x="362" y="79"/>
                    </a:cubicBezTo>
                    <a:lnTo>
                      <a:pt x="355" y="108"/>
                    </a:lnTo>
                    <a:close/>
                    <a:moveTo>
                      <a:pt x="341" y="163"/>
                    </a:moveTo>
                    <a:cubicBezTo>
                      <a:pt x="294" y="163"/>
                      <a:pt x="294" y="163"/>
                      <a:pt x="294" y="163"/>
                    </a:cubicBezTo>
                    <a:cubicBezTo>
                      <a:pt x="294" y="132"/>
                      <a:pt x="294" y="132"/>
                      <a:pt x="294" y="132"/>
                    </a:cubicBezTo>
                    <a:cubicBezTo>
                      <a:pt x="348" y="132"/>
                      <a:pt x="348" y="132"/>
                      <a:pt x="348" y="132"/>
                    </a:cubicBezTo>
                    <a:lnTo>
                      <a:pt x="341" y="163"/>
                    </a:lnTo>
                    <a:close/>
                    <a:moveTo>
                      <a:pt x="140" y="214"/>
                    </a:moveTo>
                    <a:cubicBezTo>
                      <a:pt x="132" y="188"/>
                      <a:pt x="132" y="188"/>
                      <a:pt x="132" y="188"/>
                    </a:cubicBezTo>
                    <a:cubicBezTo>
                      <a:pt x="176" y="188"/>
                      <a:pt x="176" y="188"/>
                      <a:pt x="176" y="188"/>
                    </a:cubicBezTo>
                    <a:cubicBezTo>
                      <a:pt x="176" y="214"/>
                      <a:pt x="176" y="214"/>
                      <a:pt x="176" y="214"/>
                    </a:cubicBezTo>
                    <a:lnTo>
                      <a:pt x="140" y="214"/>
                    </a:lnTo>
                    <a:close/>
                    <a:moveTo>
                      <a:pt x="115" y="132"/>
                    </a:moveTo>
                    <a:cubicBezTo>
                      <a:pt x="176" y="132"/>
                      <a:pt x="176" y="132"/>
                      <a:pt x="176" y="132"/>
                    </a:cubicBezTo>
                    <a:cubicBezTo>
                      <a:pt x="176" y="163"/>
                      <a:pt x="176" y="163"/>
                      <a:pt x="176" y="163"/>
                    </a:cubicBezTo>
                    <a:cubicBezTo>
                      <a:pt x="125" y="163"/>
                      <a:pt x="125" y="163"/>
                      <a:pt x="125" y="163"/>
                    </a:cubicBezTo>
                    <a:lnTo>
                      <a:pt x="115" y="132"/>
                    </a:lnTo>
                    <a:close/>
                    <a:moveTo>
                      <a:pt x="200" y="188"/>
                    </a:moveTo>
                    <a:cubicBezTo>
                      <a:pt x="269" y="188"/>
                      <a:pt x="269" y="188"/>
                      <a:pt x="269" y="188"/>
                    </a:cubicBezTo>
                    <a:cubicBezTo>
                      <a:pt x="269" y="214"/>
                      <a:pt x="269" y="214"/>
                      <a:pt x="269" y="214"/>
                    </a:cubicBezTo>
                    <a:cubicBezTo>
                      <a:pt x="200" y="214"/>
                      <a:pt x="200" y="214"/>
                      <a:pt x="200" y="214"/>
                    </a:cubicBezTo>
                    <a:lnTo>
                      <a:pt x="200" y="188"/>
                    </a:lnTo>
                    <a:close/>
                    <a:moveTo>
                      <a:pt x="200" y="163"/>
                    </a:moveTo>
                    <a:cubicBezTo>
                      <a:pt x="200" y="132"/>
                      <a:pt x="200" y="132"/>
                      <a:pt x="200" y="132"/>
                    </a:cubicBezTo>
                    <a:cubicBezTo>
                      <a:pt x="269" y="132"/>
                      <a:pt x="269" y="132"/>
                      <a:pt x="269" y="132"/>
                    </a:cubicBezTo>
                    <a:cubicBezTo>
                      <a:pt x="269" y="163"/>
                      <a:pt x="269" y="163"/>
                      <a:pt x="269" y="163"/>
                    </a:cubicBezTo>
                    <a:lnTo>
                      <a:pt x="200" y="163"/>
                    </a:lnTo>
                    <a:close/>
                    <a:moveTo>
                      <a:pt x="200" y="108"/>
                    </a:moveTo>
                    <a:cubicBezTo>
                      <a:pt x="200" y="79"/>
                      <a:pt x="200" y="79"/>
                      <a:pt x="200" y="79"/>
                    </a:cubicBezTo>
                    <a:cubicBezTo>
                      <a:pt x="269" y="79"/>
                      <a:pt x="269" y="79"/>
                      <a:pt x="269" y="79"/>
                    </a:cubicBezTo>
                    <a:cubicBezTo>
                      <a:pt x="269" y="108"/>
                      <a:pt x="269" y="108"/>
                      <a:pt x="269" y="108"/>
                    </a:cubicBezTo>
                    <a:lnTo>
                      <a:pt x="200" y="108"/>
                    </a:lnTo>
                    <a:close/>
                    <a:moveTo>
                      <a:pt x="176" y="79"/>
                    </a:moveTo>
                    <a:cubicBezTo>
                      <a:pt x="176" y="108"/>
                      <a:pt x="176" y="108"/>
                      <a:pt x="176" y="108"/>
                    </a:cubicBezTo>
                    <a:cubicBezTo>
                      <a:pt x="107" y="108"/>
                      <a:pt x="107" y="108"/>
                      <a:pt x="107" y="108"/>
                    </a:cubicBezTo>
                    <a:cubicBezTo>
                      <a:pt x="98" y="79"/>
                      <a:pt x="98" y="79"/>
                      <a:pt x="98" y="79"/>
                    </a:cubicBezTo>
                    <a:lnTo>
                      <a:pt x="176" y="79"/>
                    </a:lnTo>
                    <a:close/>
                    <a:moveTo>
                      <a:pt x="327" y="212"/>
                    </a:moveTo>
                    <a:cubicBezTo>
                      <a:pt x="325" y="213"/>
                      <a:pt x="323" y="214"/>
                      <a:pt x="322" y="214"/>
                    </a:cubicBezTo>
                    <a:cubicBezTo>
                      <a:pt x="322" y="214"/>
                      <a:pt x="311" y="214"/>
                      <a:pt x="294" y="214"/>
                    </a:cubicBezTo>
                    <a:cubicBezTo>
                      <a:pt x="294" y="188"/>
                      <a:pt x="294" y="188"/>
                      <a:pt x="294" y="188"/>
                    </a:cubicBezTo>
                    <a:cubicBezTo>
                      <a:pt x="335" y="188"/>
                      <a:pt x="335" y="188"/>
                      <a:pt x="335" y="188"/>
                    </a:cubicBezTo>
                    <a:cubicBezTo>
                      <a:pt x="329" y="208"/>
                      <a:pt x="329" y="208"/>
                      <a:pt x="329" y="208"/>
                    </a:cubicBezTo>
                    <a:cubicBezTo>
                      <a:pt x="329" y="209"/>
                      <a:pt x="328" y="211"/>
                      <a:pt x="327" y="212"/>
                    </a:cubicBezTo>
                    <a:close/>
                  </a:path>
                </a:pathLst>
              </a:custGeom>
              <a:solidFill>
                <a:srgbClr val="A89194"/>
              </a:solidFill>
              <a:ln>
                <a:noFill/>
              </a:ln>
            </p:spPr>
            <p:txBody>
              <a:bodyPr vert="horz" wrap="square" lIns="91440" tIns="45720" rIns="91440" bIns="45720" numCol="1" anchor="t" anchorCtr="0" compatLnSpc="1"/>
              <a:lstStyle/>
              <a:p>
                <a:endParaRPr lang="en-US"/>
              </a:p>
            </p:txBody>
          </p:sp>
          <p:sp>
            <p:nvSpPr>
              <p:cNvPr id="31" name="Freeform 36"/>
              <p:cNvSpPr>
                <a:spLocks noEditPoints="1"/>
              </p:cNvSpPr>
              <p:nvPr/>
            </p:nvSpPr>
            <p:spPr bwMode="auto">
              <a:xfrm>
                <a:off x="6158708" y="3142234"/>
                <a:ext cx="364004" cy="377772"/>
              </a:xfrm>
              <a:custGeom>
                <a:avLst/>
                <a:gdLst>
                  <a:gd name="T0" fmla="*/ 310 w 358"/>
                  <a:gd name="T1" fmla="*/ 250 h 372"/>
                  <a:gd name="T2" fmla="*/ 241 w 358"/>
                  <a:gd name="T3" fmla="*/ 164 h 372"/>
                  <a:gd name="T4" fmla="*/ 225 w 358"/>
                  <a:gd name="T5" fmla="*/ 52 h 372"/>
                  <a:gd name="T6" fmla="*/ 293 w 358"/>
                  <a:gd name="T7" fmla="*/ 144 h 372"/>
                  <a:gd name="T8" fmla="*/ 310 w 358"/>
                  <a:gd name="T9" fmla="*/ 250 h 372"/>
                  <a:gd name="T10" fmla="*/ 321 w 358"/>
                  <a:gd name="T11" fmla="*/ 130 h 372"/>
                  <a:gd name="T12" fmla="*/ 212 w 358"/>
                  <a:gd name="T13" fmla="*/ 11 h 372"/>
                  <a:gd name="T14" fmla="*/ 23 w 358"/>
                  <a:gd name="T15" fmla="*/ 201 h 372"/>
                  <a:gd name="T16" fmla="*/ 8 w 358"/>
                  <a:gd name="T17" fmla="*/ 257 h 372"/>
                  <a:gd name="T18" fmla="*/ 60 w 358"/>
                  <a:gd name="T19" fmla="*/ 286 h 372"/>
                  <a:gd name="T20" fmla="*/ 75 w 358"/>
                  <a:gd name="T21" fmla="*/ 281 h 372"/>
                  <a:gd name="T22" fmla="*/ 107 w 358"/>
                  <a:gd name="T23" fmla="*/ 299 h 372"/>
                  <a:gd name="T24" fmla="*/ 130 w 358"/>
                  <a:gd name="T25" fmla="*/ 352 h 372"/>
                  <a:gd name="T26" fmla="*/ 151 w 358"/>
                  <a:gd name="T27" fmla="*/ 369 h 372"/>
                  <a:gd name="T28" fmla="*/ 192 w 358"/>
                  <a:gd name="T29" fmla="*/ 353 h 372"/>
                  <a:gd name="T30" fmla="*/ 201 w 358"/>
                  <a:gd name="T31" fmla="*/ 335 h 372"/>
                  <a:gd name="T32" fmla="*/ 182 w 358"/>
                  <a:gd name="T33" fmla="*/ 318 h 372"/>
                  <a:gd name="T34" fmla="*/ 163 w 358"/>
                  <a:gd name="T35" fmla="*/ 274 h 372"/>
                  <a:gd name="T36" fmla="*/ 182 w 358"/>
                  <a:gd name="T37" fmla="*/ 252 h 372"/>
                  <a:gd name="T38" fmla="*/ 332 w 358"/>
                  <a:gd name="T39" fmla="*/ 289 h 372"/>
                  <a:gd name="T40" fmla="*/ 321 w 358"/>
                  <a:gd name="T41" fmla="*/ 130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58" h="372">
                    <a:moveTo>
                      <a:pt x="310" y="250"/>
                    </a:moveTo>
                    <a:cubicBezTo>
                      <a:pt x="304" y="252"/>
                      <a:pt x="265" y="222"/>
                      <a:pt x="241" y="164"/>
                    </a:cubicBezTo>
                    <a:cubicBezTo>
                      <a:pt x="216" y="107"/>
                      <a:pt x="219" y="55"/>
                      <a:pt x="225" y="52"/>
                    </a:cubicBezTo>
                    <a:cubicBezTo>
                      <a:pt x="231" y="50"/>
                      <a:pt x="268" y="87"/>
                      <a:pt x="293" y="144"/>
                    </a:cubicBezTo>
                    <a:cubicBezTo>
                      <a:pt x="318" y="201"/>
                      <a:pt x="315" y="247"/>
                      <a:pt x="310" y="250"/>
                    </a:cubicBezTo>
                    <a:close/>
                    <a:moveTo>
                      <a:pt x="321" y="130"/>
                    </a:moveTo>
                    <a:cubicBezTo>
                      <a:pt x="289" y="56"/>
                      <a:pt x="238" y="0"/>
                      <a:pt x="212" y="11"/>
                    </a:cubicBezTo>
                    <a:cubicBezTo>
                      <a:pt x="169" y="29"/>
                      <a:pt x="238" y="114"/>
                      <a:pt x="23" y="201"/>
                    </a:cubicBezTo>
                    <a:cubicBezTo>
                      <a:pt x="5" y="209"/>
                      <a:pt x="0" y="239"/>
                      <a:pt x="8" y="257"/>
                    </a:cubicBezTo>
                    <a:cubicBezTo>
                      <a:pt x="16" y="275"/>
                      <a:pt x="41" y="293"/>
                      <a:pt x="60" y="286"/>
                    </a:cubicBezTo>
                    <a:cubicBezTo>
                      <a:pt x="63" y="284"/>
                      <a:pt x="75" y="281"/>
                      <a:pt x="75" y="281"/>
                    </a:cubicBezTo>
                    <a:cubicBezTo>
                      <a:pt x="88" y="298"/>
                      <a:pt x="102" y="288"/>
                      <a:pt x="107" y="299"/>
                    </a:cubicBezTo>
                    <a:cubicBezTo>
                      <a:pt x="113" y="313"/>
                      <a:pt x="125" y="342"/>
                      <a:pt x="130" y="352"/>
                    </a:cubicBezTo>
                    <a:cubicBezTo>
                      <a:pt x="134" y="362"/>
                      <a:pt x="144" y="372"/>
                      <a:pt x="151" y="369"/>
                    </a:cubicBezTo>
                    <a:cubicBezTo>
                      <a:pt x="159" y="366"/>
                      <a:pt x="183" y="357"/>
                      <a:pt x="192" y="353"/>
                    </a:cubicBezTo>
                    <a:cubicBezTo>
                      <a:pt x="202" y="350"/>
                      <a:pt x="204" y="342"/>
                      <a:pt x="201" y="335"/>
                    </a:cubicBezTo>
                    <a:cubicBezTo>
                      <a:pt x="198" y="328"/>
                      <a:pt x="185" y="326"/>
                      <a:pt x="182" y="318"/>
                    </a:cubicBezTo>
                    <a:cubicBezTo>
                      <a:pt x="178" y="309"/>
                      <a:pt x="166" y="283"/>
                      <a:pt x="163" y="274"/>
                    </a:cubicBezTo>
                    <a:cubicBezTo>
                      <a:pt x="158" y="263"/>
                      <a:pt x="168" y="254"/>
                      <a:pt x="182" y="252"/>
                    </a:cubicBezTo>
                    <a:cubicBezTo>
                      <a:pt x="280" y="242"/>
                      <a:pt x="299" y="303"/>
                      <a:pt x="332" y="289"/>
                    </a:cubicBezTo>
                    <a:cubicBezTo>
                      <a:pt x="358" y="279"/>
                      <a:pt x="352" y="204"/>
                      <a:pt x="321" y="130"/>
                    </a:cubicBezTo>
                    <a:close/>
                  </a:path>
                </a:pathLst>
              </a:custGeom>
              <a:solidFill>
                <a:srgbClr val="A89194"/>
              </a:solidFill>
              <a:ln>
                <a:noFill/>
              </a:ln>
            </p:spPr>
            <p:txBody>
              <a:bodyPr vert="horz" wrap="square" lIns="91440" tIns="45720" rIns="91440" bIns="45720" numCol="1" anchor="t" anchorCtr="0" compatLnSpc="1"/>
              <a:lstStyle/>
              <a:p>
                <a:endParaRPr lang="en-US"/>
              </a:p>
            </p:txBody>
          </p:sp>
        </p:grpSp>
        <p:sp>
          <p:nvSpPr>
            <p:cNvPr id="38" name="Text Placeholder 32"/>
            <p:cNvSpPr txBox="1"/>
            <p:nvPr/>
          </p:nvSpPr>
          <p:spPr>
            <a:xfrm>
              <a:off x="748538" y="1780977"/>
              <a:ext cx="6103620" cy="1532890"/>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l">
                <a:lnSpc>
                  <a:spcPct val="100000"/>
                </a:lnSpc>
                <a:buNone/>
              </a:pPr>
              <a:r>
                <a:rPr lang="en-US" sz="1400" dirty="0">
                  <a:latin typeface="微软雅黑" panose="020B0503020204020204" pitchFamily="34" charset="-122"/>
                  <a:ea typeface="微软雅黑" panose="020B0503020204020204" pitchFamily="34" charset="-122"/>
                </a:rPr>
                <a:t>Wal-Mart employees need to start their shift by participating in group reading and stretching exercises, a practice designed to boost morale and instill loyalty. However, this practice is not accepted by the people in Germany.</a:t>
              </a:r>
              <a:endParaRPr lang="en-US" sz="1400" dirty="0">
                <a:latin typeface="微软雅黑" panose="020B0503020204020204" pitchFamily="34" charset="-122"/>
                <a:ea typeface="微软雅黑" panose="020B0503020204020204" pitchFamily="34" charset="-122"/>
              </a:endParaRPr>
            </a:p>
            <a:p>
              <a:pPr marL="0" indent="0" algn="l">
                <a:lnSpc>
                  <a:spcPct val="100000"/>
                </a:lnSpc>
                <a:buNone/>
              </a:pPr>
              <a:r>
                <a:rPr lang="en-US" sz="1400" dirty="0">
                  <a:latin typeface="微软雅黑" panose="020B0503020204020204" pitchFamily="34" charset="-122"/>
                  <a:ea typeface="微软雅黑" panose="020B0503020204020204" pitchFamily="34" charset="-122"/>
                </a:rPr>
                <a:t>At the same time, Wal-Mart's corporate culture is that customers are God, and employees need to smile to their customers whenever they buy things. However, in Germany, Germans usually treat strangers as not smiling. Therefore, the employees of Wal-Mart are smiles like they are smiling Not only did not smile left a deep impression on consumers, but let them feel uneasy. This phenomenon shows that the way Wal-Mart treats customers is a failure.</a:t>
              </a:r>
              <a:endParaRPr lang="en-US" sz="1400" dirty="0">
                <a:latin typeface="微软雅黑" panose="020B0503020204020204" pitchFamily="34" charset="-122"/>
                <a:ea typeface="微软雅黑" panose="020B0503020204020204" pitchFamily="34" charset="-122"/>
              </a:endParaRPr>
            </a:p>
          </p:txBody>
        </p:sp>
      </p:gr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DFDFD"/>
        </a:solidFill>
        <a:effectLst/>
      </p:bgPr>
    </p:bg>
    <p:spTree>
      <p:nvGrpSpPr>
        <p:cNvPr id="1" name=""/>
        <p:cNvGrpSpPr/>
        <p:nvPr/>
      </p:nvGrpSpPr>
      <p:grpSpPr>
        <a:xfrm>
          <a:off x="0" y="0"/>
          <a:ext cx="0" cy="0"/>
          <a:chOff x="0" y="0"/>
          <a:chExt cx="0" cy="0"/>
        </a:xfrm>
      </p:grpSpPr>
      <p:grpSp>
        <p:nvGrpSpPr>
          <p:cNvPr id="2" name="组合 1"/>
          <p:cNvGrpSpPr/>
          <p:nvPr/>
        </p:nvGrpSpPr>
        <p:grpSpPr>
          <a:xfrm>
            <a:off x="171450" y="300832"/>
            <a:ext cx="6477000" cy="521970"/>
            <a:chOff x="171450" y="338932"/>
            <a:chExt cx="6477000" cy="521970"/>
          </a:xfrm>
        </p:grpSpPr>
        <p:sp>
          <p:nvSpPr>
            <p:cNvPr id="12" name="平行四边形 11"/>
            <p:cNvSpPr/>
            <p:nvPr/>
          </p:nvSpPr>
          <p:spPr>
            <a:xfrm>
              <a:off x="1562100" y="476250"/>
              <a:ext cx="495300" cy="247650"/>
            </a:xfrm>
            <a:prstGeom prst="parallelogram">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平行四边形 12"/>
            <p:cNvSpPr/>
            <p:nvPr/>
          </p:nvSpPr>
          <p:spPr>
            <a:xfrm>
              <a:off x="171450" y="381000"/>
              <a:ext cx="1695450" cy="400050"/>
            </a:xfrm>
            <a:prstGeom prst="parallelogram">
              <a:avLst/>
            </a:prstGeom>
            <a:solidFill>
              <a:srgbClr val="4242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49"/>
            <p:cNvSpPr txBox="1">
              <a:spLocks noChangeArrowheads="1"/>
            </p:cNvSpPr>
            <p:nvPr/>
          </p:nvSpPr>
          <p:spPr bwMode="auto">
            <a:xfrm>
              <a:off x="2057401" y="338932"/>
              <a:ext cx="4591049"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华文细黑" panose="02010600040101010101" pitchFamily="2" charset="-122"/>
                  <a:ea typeface="华文细黑" panose="02010600040101010101" pitchFamily="2" charset="-122"/>
                </a:defRPr>
              </a:lvl1pPr>
              <a:lvl2pPr marL="742950" indent="-285750">
                <a:defRPr sz="1300">
                  <a:solidFill>
                    <a:schemeClr val="tx1"/>
                  </a:solidFill>
                  <a:latin typeface="华文细黑" panose="02010600040101010101" pitchFamily="2" charset="-122"/>
                  <a:ea typeface="华文细黑" panose="02010600040101010101" pitchFamily="2" charset="-122"/>
                </a:defRPr>
              </a:lvl2pPr>
              <a:lvl3pPr marL="1143000" indent="-228600">
                <a:defRPr sz="1300">
                  <a:solidFill>
                    <a:schemeClr val="tx1"/>
                  </a:solidFill>
                  <a:latin typeface="华文细黑" panose="02010600040101010101" pitchFamily="2" charset="-122"/>
                  <a:ea typeface="华文细黑" panose="02010600040101010101" pitchFamily="2" charset="-122"/>
                </a:defRPr>
              </a:lvl3pPr>
              <a:lvl4pPr marL="1600200" indent="-228600">
                <a:defRPr sz="1300">
                  <a:solidFill>
                    <a:schemeClr val="tx1"/>
                  </a:solidFill>
                  <a:latin typeface="华文细黑" panose="02010600040101010101" pitchFamily="2" charset="-122"/>
                  <a:ea typeface="华文细黑" panose="02010600040101010101" pitchFamily="2" charset="-122"/>
                </a:defRPr>
              </a:lvl4pPr>
              <a:lvl5pPr marL="2057400" indent="-228600">
                <a:defRPr sz="1300">
                  <a:solidFill>
                    <a:schemeClr val="tx1"/>
                  </a:solidFill>
                  <a:latin typeface="华文细黑" panose="02010600040101010101" pitchFamily="2" charset="-122"/>
                  <a:ea typeface="华文细黑" panose="02010600040101010101" pitchFamily="2" charset="-122"/>
                </a:defRPr>
              </a:lvl5pPr>
              <a:lvl6pPr marL="2514600" indent="-228600" defTabSz="683895" fontAlgn="base">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6pPr>
              <a:lvl7pPr marL="2971800" indent="-228600" defTabSz="683895" fontAlgn="base">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7pPr>
              <a:lvl8pPr marL="3429000" indent="-228600" defTabSz="683895" fontAlgn="base">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8pPr>
              <a:lvl9pPr marL="3886200" indent="-228600" defTabSz="683895" fontAlgn="base">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9pPr>
            </a:lstStyle>
            <a:p>
              <a:r>
                <a:rPr lang="zh-CN" altLang="en-US" sz="1400" dirty="0">
                  <a:solidFill>
                    <a:srgbClr val="424242"/>
                  </a:solidFill>
                  <a:latin typeface="SentyBrush" panose="03000600000000000000" charset="0"/>
                  <a:ea typeface="微软雅黑" panose="020B0503020204020204" pitchFamily="34" charset="-122"/>
                  <a:sym typeface="+mn-ea"/>
                </a:rPr>
                <a:t>Wal-Mart to enter the German market failure reasons</a:t>
              </a:r>
              <a:endParaRPr lang="en-US" altLang="zh-CN" sz="1400" dirty="0">
                <a:latin typeface="微软雅黑" panose="020B0503020204020204" pitchFamily="34" charset="-122"/>
                <a:ea typeface="微软雅黑" panose="020B0503020204020204" pitchFamily="34" charset="-122"/>
              </a:endParaRPr>
            </a:p>
          </p:txBody>
        </p:sp>
      </p:grpSp>
      <p:sp>
        <p:nvSpPr>
          <p:cNvPr id="18" name="文本框 17"/>
          <p:cNvSpPr txBox="1"/>
          <p:nvPr/>
        </p:nvSpPr>
        <p:spPr>
          <a:xfrm>
            <a:off x="314325" y="342900"/>
            <a:ext cx="1409700" cy="523220"/>
          </a:xfrm>
          <a:prstGeom prst="rect">
            <a:avLst/>
          </a:prstGeom>
          <a:noFill/>
        </p:spPr>
        <p:txBody>
          <a:bodyPr wrap="square" rtlCol="0">
            <a:spAutoFit/>
          </a:bodyPr>
          <a:lstStyle/>
          <a:p>
            <a:r>
              <a:rPr lang="en-US" altLang="zh-CN" sz="2400" dirty="0" smtClean="0">
                <a:solidFill>
                  <a:schemeClr val="bg1"/>
                </a:solidFill>
              </a:rPr>
              <a:t>PART  </a:t>
            </a:r>
            <a:r>
              <a:rPr lang="en-US" altLang="zh-CN" sz="2800" dirty="0" smtClean="0">
                <a:solidFill>
                  <a:schemeClr val="bg1"/>
                </a:solidFill>
              </a:rPr>
              <a:t>02</a:t>
            </a:r>
            <a:endParaRPr lang="zh-CN" altLang="en-US" sz="2400" dirty="0">
              <a:solidFill>
                <a:schemeClr val="bg1"/>
              </a:solidFill>
            </a:endParaRPr>
          </a:p>
        </p:txBody>
      </p:sp>
      <p:grpSp>
        <p:nvGrpSpPr>
          <p:cNvPr id="4" name="组合 3"/>
          <p:cNvGrpSpPr/>
          <p:nvPr/>
        </p:nvGrpSpPr>
        <p:grpSpPr>
          <a:xfrm>
            <a:off x="1205738" y="1942342"/>
            <a:ext cx="7613608" cy="3436483"/>
            <a:chOff x="748538" y="1780977"/>
            <a:chExt cx="7613608" cy="3436483"/>
          </a:xfrm>
        </p:grpSpPr>
        <p:grpSp>
          <p:nvGrpSpPr>
            <p:cNvPr id="3" name="组合 2"/>
            <p:cNvGrpSpPr/>
            <p:nvPr/>
          </p:nvGrpSpPr>
          <p:grpSpPr>
            <a:xfrm>
              <a:off x="3260778" y="2649152"/>
              <a:ext cx="5101368" cy="2568308"/>
              <a:chOff x="2379345" y="1438025"/>
              <a:chExt cx="4143367" cy="2085997"/>
            </a:xfrm>
          </p:grpSpPr>
          <p:sp>
            <p:nvSpPr>
              <p:cNvPr id="22" name="Freeform 21"/>
              <p:cNvSpPr>
                <a:spLocks noEditPoints="1"/>
              </p:cNvSpPr>
              <p:nvPr/>
            </p:nvSpPr>
            <p:spPr bwMode="auto">
              <a:xfrm>
                <a:off x="5013832" y="1438025"/>
                <a:ext cx="213215" cy="362690"/>
              </a:xfrm>
              <a:custGeom>
                <a:avLst/>
                <a:gdLst>
                  <a:gd name="T0" fmla="*/ 97 w 242"/>
                  <a:gd name="T1" fmla="*/ 180 h 412"/>
                  <a:gd name="T2" fmla="*/ 62 w 242"/>
                  <a:gd name="T3" fmla="*/ 162 h 412"/>
                  <a:gd name="T4" fmla="*/ 80 w 242"/>
                  <a:gd name="T5" fmla="*/ 126 h 412"/>
                  <a:gd name="T6" fmla="*/ 115 w 242"/>
                  <a:gd name="T7" fmla="*/ 144 h 412"/>
                  <a:gd name="T8" fmla="*/ 97 w 242"/>
                  <a:gd name="T9" fmla="*/ 180 h 412"/>
                  <a:gd name="T10" fmla="*/ 227 w 242"/>
                  <a:gd name="T11" fmla="*/ 290 h 412"/>
                  <a:gd name="T12" fmla="*/ 175 w 242"/>
                  <a:gd name="T13" fmla="*/ 139 h 412"/>
                  <a:gd name="T14" fmla="*/ 73 w 242"/>
                  <a:gd name="T15" fmla="*/ 86 h 412"/>
                  <a:gd name="T16" fmla="*/ 33 w 242"/>
                  <a:gd name="T17" fmla="*/ 9 h 412"/>
                  <a:gd name="T18" fmla="*/ 14 w 242"/>
                  <a:gd name="T19" fmla="*/ 3 h 412"/>
                  <a:gd name="T20" fmla="*/ 9 w 242"/>
                  <a:gd name="T21" fmla="*/ 23 h 412"/>
                  <a:gd name="T22" fmla="*/ 47 w 242"/>
                  <a:gd name="T23" fmla="*/ 97 h 412"/>
                  <a:gd name="T24" fmla="*/ 11 w 242"/>
                  <a:gd name="T25" fmla="*/ 193 h 412"/>
                  <a:gd name="T26" fmla="*/ 53 w 242"/>
                  <a:gd name="T27" fmla="*/ 347 h 412"/>
                  <a:gd name="T28" fmla="*/ 165 w 242"/>
                  <a:gd name="T29" fmla="*/ 397 h 412"/>
                  <a:gd name="T30" fmla="*/ 227 w 242"/>
                  <a:gd name="T31" fmla="*/ 290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2" h="412">
                    <a:moveTo>
                      <a:pt x="97" y="180"/>
                    </a:moveTo>
                    <a:cubicBezTo>
                      <a:pt x="82" y="185"/>
                      <a:pt x="67" y="177"/>
                      <a:pt x="62" y="162"/>
                    </a:cubicBezTo>
                    <a:cubicBezTo>
                      <a:pt x="57" y="147"/>
                      <a:pt x="65" y="131"/>
                      <a:pt x="80" y="126"/>
                    </a:cubicBezTo>
                    <a:cubicBezTo>
                      <a:pt x="95" y="121"/>
                      <a:pt x="110" y="129"/>
                      <a:pt x="115" y="144"/>
                    </a:cubicBezTo>
                    <a:cubicBezTo>
                      <a:pt x="120" y="159"/>
                      <a:pt x="112" y="175"/>
                      <a:pt x="97" y="180"/>
                    </a:cubicBezTo>
                    <a:close/>
                    <a:moveTo>
                      <a:pt x="227" y="290"/>
                    </a:moveTo>
                    <a:cubicBezTo>
                      <a:pt x="175" y="139"/>
                      <a:pt x="175" y="139"/>
                      <a:pt x="175" y="139"/>
                    </a:cubicBezTo>
                    <a:cubicBezTo>
                      <a:pt x="160" y="98"/>
                      <a:pt x="115" y="75"/>
                      <a:pt x="73" y="86"/>
                    </a:cubicBezTo>
                    <a:cubicBezTo>
                      <a:pt x="33" y="9"/>
                      <a:pt x="33" y="9"/>
                      <a:pt x="33" y="9"/>
                    </a:cubicBezTo>
                    <a:cubicBezTo>
                      <a:pt x="30" y="2"/>
                      <a:pt x="21" y="0"/>
                      <a:pt x="14" y="3"/>
                    </a:cubicBezTo>
                    <a:cubicBezTo>
                      <a:pt x="8" y="7"/>
                      <a:pt x="5" y="16"/>
                      <a:pt x="9" y="23"/>
                    </a:cubicBezTo>
                    <a:cubicBezTo>
                      <a:pt x="47" y="97"/>
                      <a:pt x="47" y="97"/>
                      <a:pt x="47" y="97"/>
                    </a:cubicBezTo>
                    <a:cubicBezTo>
                      <a:pt x="16" y="118"/>
                      <a:pt x="0" y="157"/>
                      <a:pt x="11" y="193"/>
                    </a:cubicBezTo>
                    <a:cubicBezTo>
                      <a:pt x="53" y="347"/>
                      <a:pt x="53" y="347"/>
                      <a:pt x="53" y="347"/>
                    </a:cubicBezTo>
                    <a:cubicBezTo>
                      <a:pt x="65" y="390"/>
                      <a:pt x="115" y="412"/>
                      <a:pt x="165" y="397"/>
                    </a:cubicBezTo>
                    <a:cubicBezTo>
                      <a:pt x="214" y="380"/>
                      <a:pt x="242" y="332"/>
                      <a:pt x="227" y="290"/>
                    </a:cubicBezTo>
                    <a:close/>
                  </a:path>
                </a:pathLst>
              </a:custGeom>
              <a:solidFill>
                <a:srgbClr val="A89194"/>
              </a:solidFill>
              <a:ln>
                <a:noFill/>
              </a:ln>
            </p:spPr>
            <p:txBody>
              <a:bodyPr vert="horz" wrap="square" lIns="91440" tIns="45720" rIns="91440" bIns="45720" numCol="1" anchor="t" anchorCtr="0" compatLnSpc="1"/>
              <a:lstStyle/>
              <a:p>
                <a:endParaRPr lang="en-US"/>
              </a:p>
            </p:txBody>
          </p:sp>
          <p:sp>
            <p:nvSpPr>
              <p:cNvPr id="25" name="Freeform 26"/>
              <p:cNvSpPr>
                <a:spLocks noEditPoints="1"/>
              </p:cNvSpPr>
              <p:nvPr/>
            </p:nvSpPr>
            <p:spPr bwMode="auto">
              <a:xfrm>
                <a:off x="3493470" y="1551762"/>
                <a:ext cx="299656" cy="255819"/>
              </a:xfrm>
              <a:custGeom>
                <a:avLst/>
                <a:gdLst>
                  <a:gd name="T0" fmla="*/ 176 w 405"/>
                  <a:gd name="T1" fmla="*/ 118 h 346"/>
                  <a:gd name="T2" fmla="*/ 274 w 405"/>
                  <a:gd name="T3" fmla="*/ 181 h 346"/>
                  <a:gd name="T4" fmla="*/ 299 w 405"/>
                  <a:gd name="T5" fmla="*/ 176 h 346"/>
                  <a:gd name="T6" fmla="*/ 399 w 405"/>
                  <a:gd name="T7" fmla="*/ 31 h 346"/>
                  <a:gd name="T8" fmla="*/ 394 w 405"/>
                  <a:gd name="T9" fmla="*/ 6 h 346"/>
                  <a:gd name="T10" fmla="*/ 369 w 405"/>
                  <a:gd name="T11" fmla="*/ 10 h 346"/>
                  <a:gd name="T12" fmla="*/ 279 w 405"/>
                  <a:gd name="T13" fmla="*/ 141 h 346"/>
                  <a:gd name="T14" fmla="*/ 180 w 405"/>
                  <a:gd name="T15" fmla="*/ 78 h 346"/>
                  <a:gd name="T16" fmla="*/ 167 w 405"/>
                  <a:gd name="T17" fmla="*/ 75 h 346"/>
                  <a:gd name="T18" fmla="*/ 155 w 405"/>
                  <a:gd name="T19" fmla="*/ 83 h 346"/>
                  <a:gd name="T20" fmla="*/ 5 w 405"/>
                  <a:gd name="T21" fmla="*/ 319 h 346"/>
                  <a:gd name="T22" fmla="*/ 11 w 405"/>
                  <a:gd name="T23" fmla="*/ 344 h 346"/>
                  <a:gd name="T24" fmla="*/ 20 w 405"/>
                  <a:gd name="T25" fmla="*/ 346 h 346"/>
                  <a:gd name="T26" fmla="*/ 36 w 405"/>
                  <a:gd name="T27" fmla="*/ 338 h 346"/>
                  <a:gd name="T28" fmla="*/ 176 w 405"/>
                  <a:gd name="T29" fmla="*/ 118 h 346"/>
                  <a:gd name="T30" fmla="*/ 372 w 405"/>
                  <a:gd name="T31" fmla="*/ 206 h 346"/>
                  <a:gd name="T32" fmla="*/ 283 w 405"/>
                  <a:gd name="T33" fmla="*/ 287 h 346"/>
                  <a:gd name="T34" fmla="*/ 178 w 405"/>
                  <a:gd name="T35" fmla="*/ 205 h 346"/>
                  <a:gd name="T36" fmla="*/ 171 w 405"/>
                  <a:gd name="T37" fmla="*/ 202 h 346"/>
                  <a:gd name="T38" fmla="*/ 157 w 405"/>
                  <a:gd name="T39" fmla="*/ 199 h 346"/>
                  <a:gd name="T40" fmla="*/ 136 w 405"/>
                  <a:gd name="T41" fmla="*/ 231 h 346"/>
                  <a:gd name="T42" fmla="*/ 158 w 405"/>
                  <a:gd name="T43" fmla="*/ 236 h 346"/>
                  <a:gd name="T44" fmla="*/ 272 w 405"/>
                  <a:gd name="T45" fmla="*/ 324 h 346"/>
                  <a:gd name="T46" fmla="*/ 284 w 405"/>
                  <a:gd name="T47" fmla="*/ 328 h 346"/>
                  <a:gd name="T48" fmla="*/ 296 w 405"/>
                  <a:gd name="T49" fmla="*/ 324 h 346"/>
                  <a:gd name="T50" fmla="*/ 396 w 405"/>
                  <a:gd name="T51" fmla="*/ 233 h 346"/>
                  <a:gd name="T52" fmla="*/ 398 w 405"/>
                  <a:gd name="T53" fmla="*/ 208 h 346"/>
                  <a:gd name="T54" fmla="*/ 372 w 405"/>
                  <a:gd name="T55" fmla="*/ 206 h 346"/>
                  <a:gd name="T56" fmla="*/ 16 w 405"/>
                  <a:gd name="T57" fmla="*/ 201 h 346"/>
                  <a:gd name="T58" fmla="*/ 43 w 405"/>
                  <a:gd name="T59" fmla="*/ 208 h 346"/>
                  <a:gd name="T60" fmla="*/ 64 w 405"/>
                  <a:gd name="T61" fmla="*/ 176 h 346"/>
                  <a:gd name="T62" fmla="*/ 25 w 405"/>
                  <a:gd name="T63" fmla="*/ 166 h 346"/>
                  <a:gd name="T64" fmla="*/ 3 w 405"/>
                  <a:gd name="T65" fmla="*/ 179 h 346"/>
                  <a:gd name="T66" fmla="*/ 16 w 405"/>
                  <a:gd name="T67" fmla="*/ 201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05" h="346">
                    <a:moveTo>
                      <a:pt x="176" y="118"/>
                    </a:moveTo>
                    <a:cubicBezTo>
                      <a:pt x="274" y="181"/>
                      <a:pt x="274" y="181"/>
                      <a:pt x="274" y="181"/>
                    </a:cubicBezTo>
                    <a:cubicBezTo>
                      <a:pt x="282" y="186"/>
                      <a:pt x="293" y="184"/>
                      <a:pt x="299" y="176"/>
                    </a:cubicBezTo>
                    <a:cubicBezTo>
                      <a:pt x="399" y="31"/>
                      <a:pt x="399" y="31"/>
                      <a:pt x="399" y="31"/>
                    </a:cubicBezTo>
                    <a:cubicBezTo>
                      <a:pt x="405" y="23"/>
                      <a:pt x="403" y="11"/>
                      <a:pt x="394" y="6"/>
                    </a:cubicBezTo>
                    <a:cubicBezTo>
                      <a:pt x="386" y="0"/>
                      <a:pt x="375" y="2"/>
                      <a:pt x="369" y="10"/>
                    </a:cubicBezTo>
                    <a:cubicBezTo>
                      <a:pt x="279" y="141"/>
                      <a:pt x="279" y="141"/>
                      <a:pt x="279" y="141"/>
                    </a:cubicBezTo>
                    <a:cubicBezTo>
                      <a:pt x="180" y="78"/>
                      <a:pt x="180" y="78"/>
                      <a:pt x="180" y="78"/>
                    </a:cubicBezTo>
                    <a:cubicBezTo>
                      <a:pt x="176" y="75"/>
                      <a:pt x="171" y="74"/>
                      <a:pt x="167" y="75"/>
                    </a:cubicBezTo>
                    <a:cubicBezTo>
                      <a:pt x="162" y="76"/>
                      <a:pt x="158" y="79"/>
                      <a:pt x="155" y="83"/>
                    </a:cubicBezTo>
                    <a:cubicBezTo>
                      <a:pt x="5" y="319"/>
                      <a:pt x="5" y="319"/>
                      <a:pt x="5" y="319"/>
                    </a:cubicBezTo>
                    <a:cubicBezTo>
                      <a:pt x="0" y="327"/>
                      <a:pt x="2" y="338"/>
                      <a:pt x="11" y="344"/>
                    </a:cubicBezTo>
                    <a:cubicBezTo>
                      <a:pt x="14" y="345"/>
                      <a:pt x="17" y="346"/>
                      <a:pt x="20" y="346"/>
                    </a:cubicBezTo>
                    <a:cubicBezTo>
                      <a:pt x="27" y="346"/>
                      <a:pt x="32" y="343"/>
                      <a:pt x="36" y="338"/>
                    </a:cubicBezTo>
                    <a:cubicBezTo>
                      <a:pt x="176" y="118"/>
                      <a:pt x="176" y="118"/>
                      <a:pt x="176" y="118"/>
                    </a:cubicBezTo>
                    <a:close/>
                    <a:moveTo>
                      <a:pt x="372" y="206"/>
                    </a:moveTo>
                    <a:cubicBezTo>
                      <a:pt x="283" y="287"/>
                      <a:pt x="283" y="287"/>
                      <a:pt x="283" y="287"/>
                    </a:cubicBezTo>
                    <a:cubicBezTo>
                      <a:pt x="178" y="205"/>
                      <a:pt x="178" y="205"/>
                      <a:pt x="178" y="205"/>
                    </a:cubicBezTo>
                    <a:cubicBezTo>
                      <a:pt x="176" y="204"/>
                      <a:pt x="173" y="203"/>
                      <a:pt x="171" y="202"/>
                    </a:cubicBezTo>
                    <a:cubicBezTo>
                      <a:pt x="157" y="199"/>
                      <a:pt x="157" y="199"/>
                      <a:pt x="157" y="199"/>
                    </a:cubicBezTo>
                    <a:cubicBezTo>
                      <a:pt x="136" y="231"/>
                      <a:pt x="136" y="231"/>
                      <a:pt x="136" y="231"/>
                    </a:cubicBezTo>
                    <a:cubicBezTo>
                      <a:pt x="158" y="236"/>
                      <a:pt x="158" y="236"/>
                      <a:pt x="158" y="236"/>
                    </a:cubicBezTo>
                    <a:cubicBezTo>
                      <a:pt x="272" y="324"/>
                      <a:pt x="272" y="324"/>
                      <a:pt x="272" y="324"/>
                    </a:cubicBezTo>
                    <a:cubicBezTo>
                      <a:pt x="276" y="327"/>
                      <a:pt x="280" y="328"/>
                      <a:pt x="284" y="328"/>
                    </a:cubicBezTo>
                    <a:cubicBezTo>
                      <a:pt x="288" y="328"/>
                      <a:pt x="292" y="327"/>
                      <a:pt x="296" y="324"/>
                    </a:cubicBezTo>
                    <a:cubicBezTo>
                      <a:pt x="396" y="233"/>
                      <a:pt x="396" y="233"/>
                      <a:pt x="396" y="233"/>
                    </a:cubicBezTo>
                    <a:cubicBezTo>
                      <a:pt x="404" y="226"/>
                      <a:pt x="404" y="215"/>
                      <a:pt x="398" y="208"/>
                    </a:cubicBezTo>
                    <a:cubicBezTo>
                      <a:pt x="391" y="200"/>
                      <a:pt x="379" y="200"/>
                      <a:pt x="372" y="206"/>
                    </a:cubicBezTo>
                    <a:close/>
                    <a:moveTo>
                      <a:pt x="16" y="201"/>
                    </a:moveTo>
                    <a:cubicBezTo>
                      <a:pt x="43" y="208"/>
                      <a:pt x="43" y="208"/>
                      <a:pt x="43" y="208"/>
                    </a:cubicBezTo>
                    <a:cubicBezTo>
                      <a:pt x="64" y="176"/>
                      <a:pt x="64" y="176"/>
                      <a:pt x="64" y="176"/>
                    </a:cubicBezTo>
                    <a:cubicBezTo>
                      <a:pt x="25" y="166"/>
                      <a:pt x="25" y="166"/>
                      <a:pt x="25" y="166"/>
                    </a:cubicBezTo>
                    <a:cubicBezTo>
                      <a:pt x="15" y="163"/>
                      <a:pt x="5" y="169"/>
                      <a:pt x="3" y="179"/>
                    </a:cubicBezTo>
                    <a:cubicBezTo>
                      <a:pt x="0" y="189"/>
                      <a:pt x="6" y="199"/>
                      <a:pt x="16" y="201"/>
                    </a:cubicBezTo>
                    <a:close/>
                  </a:path>
                </a:pathLst>
              </a:custGeom>
              <a:solidFill>
                <a:srgbClr val="A89194"/>
              </a:solidFill>
              <a:ln>
                <a:noFill/>
              </a:ln>
            </p:spPr>
            <p:txBody>
              <a:bodyPr vert="horz" wrap="square" lIns="91440" tIns="45720" rIns="91440" bIns="45720" numCol="1" anchor="t" anchorCtr="0" compatLnSpc="1"/>
              <a:lstStyle/>
              <a:p>
                <a:endParaRPr lang="en-US"/>
              </a:p>
            </p:txBody>
          </p:sp>
          <p:sp>
            <p:nvSpPr>
              <p:cNvPr id="28" name="Freeform 31"/>
              <p:cNvSpPr>
                <a:spLocks noEditPoints="1"/>
              </p:cNvSpPr>
              <p:nvPr/>
            </p:nvSpPr>
            <p:spPr bwMode="auto">
              <a:xfrm>
                <a:off x="2379345" y="3207228"/>
                <a:ext cx="362959" cy="316794"/>
              </a:xfrm>
              <a:custGeom>
                <a:avLst/>
                <a:gdLst>
                  <a:gd name="T0" fmla="*/ 379 w 386"/>
                  <a:gd name="T1" fmla="*/ 61 h 337"/>
                  <a:gd name="T2" fmla="*/ 91 w 386"/>
                  <a:gd name="T3" fmla="*/ 54 h 337"/>
                  <a:gd name="T4" fmla="*/ 81 w 386"/>
                  <a:gd name="T5" fmla="*/ 23 h 337"/>
                  <a:gd name="T6" fmla="*/ 49 w 386"/>
                  <a:gd name="T7" fmla="*/ 0 h 337"/>
                  <a:gd name="T8" fmla="*/ 0 w 386"/>
                  <a:gd name="T9" fmla="*/ 12 h 337"/>
                  <a:gd name="T10" fmla="*/ 49 w 386"/>
                  <a:gd name="T11" fmla="*/ 25 h 337"/>
                  <a:gd name="T12" fmla="*/ 57 w 386"/>
                  <a:gd name="T13" fmla="*/ 31 h 337"/>
                  <a:gd name="T14" fmla="*/ 109 w 386"/>
                  <a:gd name="T15" fmla="*/ 217 h 337"/>
                  <a:gd name="T16" fmla="*/ 79 w 386"/>
                  <a:gd name="T17" fmla="*/ 261 h 337"/>
                  <a:gd name="T18" fmla="*/ 95 w 386"/>
                  <a:gd name="T19" fmla="*/ 296 h 337"/>
                  <a:gd name="T20" fmla="*/ 120 w 386"/>
                  <a:gd name="T21" fmla="*/ 307 h 337"/>
                  <a:gd name="T22" fmla="*/ 197 w 386"/>
                  <a:gd name="T23" fmla="*/ 308 h 337"/>
                  <a:gd name="T24" fmla="*/ 296 w 386"/>
                  <a:gd name="T25" fmla="*/ 337 h 337"/>
                  <a:gd name="T26" fmla="*/ 361 w 386"/>
                  <a:gd name="T27" fmla="*/ 308 h 337"/>
                  <a:gd name="T28" fmla="*/ 361 w 386"/>
                  <a:gd name="T29" fmla="*/ 284 h 337"/>
                  <a:gd name="T30" fmla="*/ 296 w 386"/>
                  <a:gd name="T31" fmla="*/ 256 h 337"/>
                  <a:gd name="T32" fmla="*/ 197 w 386"/>
                  <a:gd name="T33" fmla="*/ 284 h 337"/>
                  <a:gd name="T34" fmla="*/ 121 w 386"/>
                  <a:gd name="T35" fmla="*/ 282 h 337"/>
                  <a:gd name="T36" fmla="*/ 111 w 386"/>
                  <a:gd name="T37" fmla="*/ 278 h 337"/>
                  <a:gd name="T38" fmla="*/ 103 w 386"/>
                  <a:gd name="T39" fmla="*/ 261 h 337"/>
                  <a:gd name="T40" fmla="*/ 115 w 386"/>
                  <a:gd name="T41" fmla="*/ 242 h 337"/>
                  <a:gd name="T42" fmla="*/ 188 w 386"/>
                  <a:gd name="T43" fmla="*/ 238 h 337"/>
                  <a:gd name="T44" fmla="*/ 188 w 386"/>
                  <a:gd name="T45" fmla="*/ 238 h 337"/>
                  <a:gd name="T46" fmla="*/ 281 w 386"/>
                  <a:gd name="T47" fmla="*/ 238 h 337"/>
                  <a:gd name="T48" fmla="*/ 322 w 386"/>
                  <a:gd name="T49" fmla="*/ 238 h 337"/>
                  <a:gd name="T50" fmla="*/ 353 w 386"/>
                  <a:gd name="T51" fmla="*/ 214 h 337"/>
                  <a:gd name="T52" fmla="*/ 363 w 386"/>
                  <a:gd name="T53" fmla="*/ 175 h 337"/>
                  <a:gd name="T54" fmla="*/ 386 w 386"/>
                  <a:gd name="T55" fmla="*/ 84 h 337"/>
                  <a:gd name="T56" fmla="*/ 296 w 386"/>
                  <a:gd name="T57" fmla="*/ 281 h 337"/>
                  <a:gd name="T58" fmla="*/ 296 w 386"/>
                  <a:gd name="T59" fmla="*/ 312 h 337"/>
                  <a:gd name="T60" fmla="*/ 296 w 386"/>
                  <a:gd name="T61" fmla="*/ 281 h 337"/>
                  <a:gd name="T62" fmla="*/ 174 w 386"/>
                  <a:gd name="T63" fmla="*/ 296 h 337"/>
                  <a:gd name="T64" fmla="*/ 143 w 386"/>
                  <a:gd name="T65" fmla="*/ 296 h 337"/>
                  <a:gd name="T66" fmla="*/ 355 w 386"/>
                  <a:gd name="T67" fmla="*/ 108 h 337"/>
                  <a:gd name="T68" fmla="*/ 294 w 386"/>
                  <a:gd name="T69" fmla="*/ 79 h 337"/>
                  <a:gd name="T70" fmla="*/ 355 w 386"/>
                  <a:gd name="T71" fmla="*/ 108 h 337"/>
                  <a:gd name="T72" fmla="*/ 294 w 386"/>
                  <a:gd name="T73" fmla="*/ 163 h 337"/>
                  <a:gd name="T74" fmla="*/ 348 w 386"/>
                  <a:gd name="T75" fmla="*/ 132 h 337"/>
                  <a:gd name="T76" fmla="*/ 140 w 386"/>
                  <a:gd name="T77" fmla="*/ 214 h 337"/>
                  <a:gd name="T78" fmla="*/ 176 w 386"/>
                  <a:gd name="T79" fmla="*/ 188 h 337"/>
                  <a:gd name="T80" fmla="*/ 140 w 386"/>
                  <a:gd name="T81" fmla="*/ 214 h 337"/>
                  <a:gd name="T82" fmla="*/ 176 w 386"/>
                  <a:gd name="T83" fmla="*/ 132 h 337"/>
                  <a:gd name="T84" fmla="*/ 125 w 386"/>
                  <a:gd name="T85" fmla="*/ 163 h 337"/>
                  <a:gd name="T86" fmla="*/ 200 w 386"/>
                  <a:gd name="T87" fmla="*/ 188 h 337"/>
                  <a:gd name="T88" fmla="*/ 269 w 386"/>
                  <a:gd name="T89" fmla="*/ 214 h 337"/>
                  <a:gd name="T90" fmla="*/ 200 w 386"/>
                  <a:gd name="T91" fmla="*/ 188 h 337"/>
                  <a:gd name="T92" fmla="*/ 200 w 386"/>
                  <a:gd name="T93" fmla="*/ 132 h 337"/>
                  <a:gd name="T94" fmla="*/ 269 w 386"/>
                  <a:gd name="T95" fmla="*/ 163 h 337"/>
                  <a:gd name="T96" fmla="*/ 200 w 386"/>
                  <a:gd name="T97" fmla="*/ 108 h 337"/>
                  <a:gd name="T98" fmla="*/ 269 w 386"/>
                  <a:gd name="T99" fmla="*/ 79 h 337"/>
                  <a:gd name="T100" fmla="*/ 200 w 386"/>
                  <a:gd name="T101" fmla="*/ 108 h 337"/>
                  <a:gd name="T102" fmla="*/ 176 w 386"/>
                  <a:gd name="T103" fmla="*/ 108 h 337"/>
                  <a:gd name="T104" fmla="*/ 98 w 386"/>
                  <a:gd name="T105" fmla="*/ 79 h 337"/>
                  <a:gd name="T106" fmla="*/ 327 w 386"/>
                  <a:gd name="T107" fmla="*/ 212 h 337"/>
                  <a:gd name="T108" fmla="*/ 294 w 386"/>
                  <a:gd name="T109" fmla="*/ 214 h 337"/>
                  <a:gd name="T110" fmla="*/ 335 w 386"/>
                  <a:gd name="T111" fmla="*/ 188 h 337"/>
                  <a:gd name="T112" fmla="*/ 327 w 386"/>
                  <a:gd name="T113" fmla="*/ 212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86" h="337">
                    <a:moveTo>
                      <a:pt x="386" y="78"/>
                    </a:moveTo>
                    <a:cubicBezTo>
                      <a:pt x="386" y="72"/>
                      <a:pt x="384" y="65"/>
                      <a:pt x="379" y="61"/>
                    </a:cubicBezTo>
                    <a:cubicBezTo>
                      <a:pt x="375" y="56"/>
                      <a:pt x="368" y="54"/>
                      <a:pt x="362" y="54"/>
                    </a:cubicBezTo>
                    <a:cubicBezTo>
                      <a:pt x="91" y="54"/>
                      <a:pt x="91" y="54"/>
                      <a:pt x="91" y="54"/>
                    </a:cubicBezTo>
                    <a:cubicBezTo>
                      <a:pt x="81" y="23"/>
                      <a:pt x="81" y="23"/>
                      <a:pt x="81" y="23"/>
                    </a:cubicBezTo>
                    <a:cubicBezTo>
                      <a:pt x="81" y="23"/>
                      <a:pt x="81" y="23"/>
                      <a:pt x="81" y="23"/>
                    </a:cubicBezTo>
                    <a:cubicBezTo>
                      <a:pt x="79" y="16"/>
                      <a:pt x="74" y="11"/>
                      <a:pt x="69" y="7"/>
                    </a:cubicBezTo>
                    <a:cubicBezTo>
                      <a:pt x="63" y="3"/>
                      <a:pt x="57" y="0"/>
                      <a:pt x="49" y="0"/>
                    </a:cubicBezTo>
                    <a:cubicBezTo>
                      <a:pt x="12" y="0"/>
                      <a:pt x="12" y="0"/>
                      <a:pt x="12" y="0"/>
                    </a:cubicBezTo>
                    <a:cubicBezTo>
                      <a:pt x="5" y="0"/>
                      <a:pt x="0" y="6"/>
                      <a:pt x="0" y="12"/>
                    </a:cubicBezTo>
                    <a:cubicBezTo>
                      <a:pt x="0" y="19"/>
                      <a:pt x="5" y="25"/>
                      <a:pt x="12" y="25"/>
                    </a:cubicBezTo>
                    <a:cubicBezTo>
                      <a:pt x="49" y="25"/>
                      <a:pt x="49" y="25"/>
                      <a:pt x="49" y="25"/>
                    </a:cubicBezTo>
                    <a:cubicBezTo>
                      <a:pt x="50" y="25"/>
                      <a:pt x="52" y="25"/>
                      <a:pt x="54" y="26"/>
                    </a:cubicBezTo>
                    <a:cubicBezTo>
                      <a:pt x="56" y="28"/>
                      <a:pt x="57" y="30"/>
                      <a:pt x="57" y="31"/>
                    </a:cubicBezTo>
                    <a:cubicBezTo>
                      <a:pt x="115" y="215"/>
                      <a:pt x="115" y="215"/>
                      <a:pt x="115" y="215"/>
                    </a:cubicBezTo>
                    <a:cubicBezTo>
                      <a:pt x="113" y="216"/>
                      <a:pt x="111" y="216"/>
                      <a:pt x="109" y="217"/>
                    </a:cubicBezTo>
                    <a:cubicBezTo>
                      <a:pt x="101" y="221"/>
                      <a:pt x="94" y="226"/>
                      <a:pt x="88" y="233"/>
                    </a:cubicBezTo>
                    <a:cubicBezTo>
                      <a:pt x="83" y="240"/>
                      <a:pt x="79" y="250"/>
                      <a:pt x="79" y="261"/>
                    </a:cubicBezTo>
                    <a:cubicBezTo>
                      <a:pt x="79" y="267"/>
                      <a:pt x="80" y="274"/>
                      <a:pt x="83" y="281"/>
                    </a:cubicBezTo>
                    <a:cubicBezTo>
                      <a:pt x="86" y="287"/>
                      <a:pt x="90" y="292"/>
                      <a:pt x="95" y="296"/>
                    </a:cubicBezTo>
                    <a:cubicBezTo>
                      <a:pt x="102" y="302"/>
                      <a:pt x="110" y="305"/>
                      <a:pt x="119" y="307"/>
                    </a:cubicBezTo>
                    <a:cubicBezTo>
                      <a:pt x="119" y="307"/>
                      <a:pt x="119" y="307"/>
                      <a:pt x="120" y="307"/>
                    </a:cubicBezTo>
                    <a:cubicBezTo>
                      <a:pt x="124" y="324"/>
                      <a:pt x="140" y="337"/>
                      <a:pt x="159" y="337"/>
                    </a:cubicBezTo>
                    <a:cubicBezTo>
                      <a:pt x="177" y="337"/>
                      <a:pt x="192" y="325"/>
                      <a:pt x="197" y="308"/>
                    </a:cubicBezTo>
                    <a:cubicBezTo>
                      <a:pt x="214" y="308"/>
                      <a:pt x="236" y="308"/>
                      <a:pt x="257" y="308"/>
                    </a:cubicBezTo>
                    <a:cubicBezTo>
                      <a:pt x="262" y="325"/>
                      <a:pt x="278" y="337"/>
                      <a:pt x="296" y="337"/>
                    </a:cubicBezTo>
                    <a:cubicBezTo>
                      <a:pt x="314" y="337"/>
                      <a:pt x="329" y="325"/>
                      <a:pt x="334" y="308"/>
                    </a:cubicBezTo>
                    <a:cubicBezTo>
                      <a:pt x="361" y="308"/>
                      <a:pt x="361" y="308"/>
                      <a:pt x="361" y="308"/>
                    </a:cubicBezTo>
                    <a:cubicBezTo>
                      <a:pt x="368" y="308"/>
                      <a:pt x="374" y="303"/>
                      <a:pt x="374" y="296"/>
                    </a:cubicBezTo>
                    <a:cubicBezTo>
                      <a:pt x="374" y="289"/>
                      <a:pt x="368" y="284"/>
                      <a:pt x="361" y="284"/>
                    </a:cubicBezTo>
                    <a:cubicBezTo>
                      <a:pt x="361" y="284"/>
                      <a:pt x="350" y="284"/>
                      <a:pt x="334" y="284"/>
                    </a:cubicBezTo>
                    <a:cubicBezTo>
                      <a:pt x="329" y="268"/>
                      <a:pt x="313" y="256"/>
                      <a:pt x="296" y="256"/>
                    </a:cubicBezTo>
                    <a:cubicBezTo>
                      <a:pt x="278" y="256"/>
                      <a:pt x="263" y="268"/>
                      <a:pt x="258" y="284"/>
                    </a:cubicBezTo>
                    <a:cubicBezTo>
                      <a:pt x="197" y="284"/>
                      <a:pt x="197" y="284"/>
                      <a:pt x="197" y="284"/>
                    </a:cubicBezTo>
                    <a:cubicBezTo>
                      <a:pt x="191" y="268"/>
                      <a:pt x="176" y="256"/>
                      <a:pt x="159" y="256"/>
                    </a:cubicBezTo>
                    <a:cubicBezTo>
                      <a:pt x="141" y="256"/>
                      <a:pt x="127" y="267"/>
                      <a:pt x="121" y="282"/>
                    </a:cubicBezTo>
                    <a:cubicBezTo>
                      <a:pt x="120" y="282"/>
                      <a:pt x="119" y="282"/>
                      <a:pt x="118" y="281"/>
                    </a:cubicBezTo>
                    <a:cubicBezTo>
                      <a:pt x="115" y="280"/>
                      <a:pt x="112" y="279"/>
                      <a:pt x="111" y="278"/>
                    </a:cubicBezTo>
                    <a:cubicBezTo>
                      <a:pt x="109" y="276"/>
                      <a:pt x="107" y="274"/>
                      <a:pt x="106" y="271"/>
                    </a:cubicBezTo>
                    <a:cubicBezTo>
                      <a:pt x="104" y="267"/>
                      <a:pt x="103" y="264"/>
                      <a:pt x="103" y="261"/>
                    </a:cubicBezTo>
                    <a:cubicBezTo>
                      <a:pt x="103" y="258"/>
                      <a:pt x="104" y="255"/>
                      <a:pt x="105" y="252"/>
                    </a:cubicBezTo>
                    <a:cubicBezTo>
                      <a:pt x="107" y="248"/>
                      <a:pt x="111" y="244"/>
                      <a:pt x="115" y="242"/>
                    </a:cubicBezTo>
                    <a:cubicBezTo>
                      <a:pt x="118" y="239"/>
                      <a:pt x="123" y="238"/>
                      <a:pt x="124" y="238"/>
                    </a:cubicBezTo>
                    <a:cubicBezTo>
                      <a:pt x="130" y="238"/>
                      <a:pt x="156" y="238"/>
                      <a:pt x="188" y="238"/>
                    </a:cubicBezTo>
                    <a:cubicBezTo>
                      <a:pt x="188" y="238"/>
                      <a:pt x="188" y="238"/>
                      <a:pt x="188" y="238"/>
                    </a:cubicBezTo>
                    <a:cubicBezTo>
                      <a:pt x="188" y="238"/>
                      <a:pt x="188" y="238"/>
                      <a:pt x="188" y="238"/>
                    </a:cubicBezTo>
                    <a:cubicBezTo>
                      <a:pt x="219" y="238"/>
                      <a:pt x="254" y="238"/>
                      <a:pt x="281" y="238"/>
                    </a:cubicBezTo>
                    <a:cubicBezTo>
                      <a:pt x="281" y="238"/>
                      <a:pt x="281" y="238"/>
                      <a:pt x="281" y="238"/>
                    </a:cubicBezTo>
                    <a:cubicBezTo>
                      <a:pt x="281" y="238"/>
                      <a:pt x="281" y="238"/>
                      <a:pt x="281" y="238"/>
                    </a:cubicBezTo>
                    <a:cubicBezTo>
                      <a:pt x="305" y="238"/>
                      <a:pt x="322" y="238"/>
                      <a:pt x="322" y="238"/>
                    </a:cubicBezTo>
                    <a:cubicBezTo>
                      <a:pt x="330" y="238"/>
                      <a:pt x="336" y="236"/>
                      <a:pt x="342" y="231"/>
                    </a:cubicBezTo>
                    <a:cubicBezTo>
                      <a:pt x="347" y="227"/>
                      <a:pt x="351" y="222"/>
                      <a:pt x="353" y="214"/>
                    </a:cubicBezTo>
                    <a:cubicBezTo>
                      <a:pt x="361" y="181"/>
                      <a:pt x="361" y="181"/>
                      <a:pt x="361" y="181"/>
                    </a:cubicBezTo>
                    <a:cubicBezTo>
                      <a:pt x="362" y="180"/>
                      <a:pt x="363" y="177"/>
                      <a:pt x="363" y="175"/>
                    </a:cubicBezTo>
                    <a:cubicBezTo>
                      <a:pt x="363" y="175"/>
                      <a:pt x="363" y="175"/>
                      <a:pt x="363" y="175"/>
                    </a:cubicBezTo>
                    <a:cubicBezTo>
                      <a:pt x="386" y="84"/>
                      <a:pt x="386" y="84"/>
                      <a:pt x="386" y="84"/>
                    </a:cubicBezTo>
                    <a:cubicBezTo>
                      <a:pt x="386" y="82"/>
                      <a:pt x="386" y="80"/>
                      <a:pt x="386" y="78"/>
                    </a:cubicBezTo>
                    <a:close/>
                    <a:moveTo>
                      <a:pt x="296" y="281"/>
                    </a:moveTo>
                    <a:cubicBezTo>
                      <a:pt x="304" y="281"/>
                      <a:pt x="311" y="288"/>
                      <a:pt x="311" y="296"/>
                    </a:cubicBezTo>
                    <a:cubicBezTo>
                      <a:pt x="311" y="305"/>
                      <a:pt x="304" y="312"/>
                      <a:pt x="296" y="312"/>
                    </a:cubicBezTo>
                    <a:cubicBezTo>
                      <a:pt x="287" y="312"/>
                      <a:pt x="280" y="305"/>
                      <a:pt x="280" y="296"/>
                    </a:cubicBezTo>
                    <a:cubicBezTo>
                      <a:pt x="280" y="288"/>
                      <a:pt x="287" y="281"/>
                      <a:pt x="296" y="281"/>
                    </a:cubicBezTo>
                    <a:close/>
                    <a:moveTo>
                      <a:pt x="159" y="281"/>
                    </a:moveTo>
                    <a:cubicBezTo>
                      <a:pt x="167" y="281"/>
                      <a:pt x="174" y="288"/>
                      <a:pt x="174" y="296"/>
                    </a:cubicBezTo>
                    <a:cubicBezTo>
                      <a:pt x="174" y="305"/>
                      <a:pt x="167" y="312"/>
                      <a:pt x="159" y="312"/>
                    </a:cubicBezTo>
                    <a:cubicBezTo>
                      <a:pt x="150" y="312"/>
                      <a:pt x="143" y="305"/>
                      <a:pt x="143" y="296"/>
                    </a:cubicBezTo>
                    <a:cubicBezTo>
                      <a:pt x="143" y="288"/>
                      <a:pt x="150" y="281"/>
                      <a:pt x="159" y="281"/>
                    </a:cubicBezTo>
                    <a:close/>
                    <a:moveTo>
                      <a:pt x="355" y="108"/>
                    </a:moveTo>
                    <a:cubicBezTo>
                      <a:pt x="294" y="108"/>
                      <a:pt x="294" y="108"/>
                      <a:pt x="294" y="108"/>
                    </a:cubicBezTo>
                    <a:cubicBezTo>
                      <a:pt x="294" y="79"/>
                      <a:pt x="294" y="79"/>
                      <a:pt x="294" y="79"/>
                    </a:cubicBezTo>
                    <a:cubicBezTo>
                      <a:pt x="362" y="79"/>
                      <a:pt x="362" y="79"/>
                      <a:pt x="362" y="79"/>
                    </a:cubicBezTo>
                    <a:lnTo>
                      <a:pt x="355" y="108"/>
                    </a:lnTo>
                    <a:close/>
                    <a:moveTo>
                      <a:pt x="341" y="163"/>
                    </a:moveTo>
                    <a:cubicBezTo>
                      <a:pt x="294" y="163"/>
                      <a:pt x="294" y="163"/>
                      <a:pt x="294" y="163"/>
                    </a:cubicBezTo>
                    <a:cubicBezTo>
                      <a:pt x="294" y="132"/>
                      <a:pt x="294" y="132"/>
                      <a:pt x="294" y="132"/>
                    </a:cubicBezTo>
                    <a:cubicBezTo>
                      <a:pt x="348" y="132"/>
                      <a:pt x="348" y="132"/>
                      <a:pt x="348" y="132"/>
                    </a:cubicBezTo>
                    <a:lnTo>
                      <a:pt x="341" y="163"/>
                    </a:lnTo>
                    <a:close/>
                    <a:moveTo>
                      <a:pt x="140" y="214"/>
                    </a:moveTo>
                    <a:cubicBezTo>
                      <a:pt x="132" y="188"/>
                      <a:pt x="132" y="188"/>
                      <a:pt x="132" y="188"/>
                    </a:cubicBezTo>
                    <a:cubicBezTo>
                      <a:pt x="176" y="188"/>
                      <a:pt x="176" y="188"/>
                      <a:pt x="176" y="188"/>
                    </a:cubicBezTo>
                    <a:cubicBezTo>
                      <a:pt x="176" y="214"/>
                      <a:pt x="176" y="214"/>
                      <a:pt x="176" y="214"/>
                    </a:cubicBezTo>
                    <a:lnTo>
                      <a:pt x="140" y="214"/>
                    </a:lnTo>
                    <a:close/>
                    <a:moveTo>
                      <a:pt x="115" y="132"/>
                    </a:moveTo>
                    <a:cubicBezTo>
                      <a:pt x="176" y="132"/>
                      <a:pt x="176" y="132"/>
                      <a:pt x="176" y="132"/>
                    </a:cubicBezTo>
                    <a:cubicBezTo>
                      <a:pt x="176" y="163"/>
                      <a:pt x="176" y="163"/>
                      <a:pt x="176" y="163"/>
                    </a:cubicBezTo>
                    <a:cubicBezTo>
                      <a:pt x="125" y="163"/>
                      <a:pt x="125" y="163"/>
                      <a:pt x="125" y="163"/>
                    </a:cubicBezTo>
                    <a:lnTo>
                      <a:pt x="115" y="132"/>
                    </a:lnTo>
                    <a:close/>
                    <a:moveTo>
                      <a:pt x="200" y="188"/>
                    </a:moveTo>
                    <a:cubicBezTo>
                      <a:pt x="269" y="188"/>
                      <a:pt x="269" y="188"/>
                      <a:pt x="269" y="188"/>
                    </a:cubicBezTo>
                    <a:cubicBezTo>
                      <a:pt x="269" y="214"/>
                      <a:pt x="269" y="214"/>
                      <a:pt x="269" y="214"/>
                    </a:cubicBezTo>
                    <a:cubicBezTo>
                      <a:pt x="200" y="214"/>
                      <a:pt x="200" y="214"/>
                      <a:pt x="200" y="214"/>
                    </a:cubicBezTo>
                    <a:lnTo>
                      <a:pt x="200" y="188"/>
                    </a:lnTo>
                    <a:close/>
                    <a:moveTo>
                      <a:pt x="200" y="163"/>
                    </a:moveTo>
                    <a:cubicBezTo>
                      <a:pt x="200" y="132"/>
                      <a:pt x="200" y="132"/>
                      <a:pt x="200" y="132"/>
                    </a:cubicBezTo>
                    <a:cubicBezTo>
                      <a:pt x="269" y="132"/>
                      <a:pt x="269" y="132"/>
                      <a:pt x="269" y="132"/>
                    </a:cubicBezTo>
                    <a:cubicBezTo>
                      <a:pt x="269" y="163"/>
                      <a:pt x="269" y="163"/>
                      <a:pt x="269" y="163"/>
                    </a:cubicBezTo>
                    <a:lnTo>
                      <a:pt x="200" y="163"/>
                    </a:lnTo>
                    <a:close/>
                    <a:moveTo>
                      <a:pt x="200" y="108"/>
                    </a:moveTo>
                    <a:cubicBezTo>
                      <a:pt x="200" y="79"/>
                      <a:pt x="200" y="79"/>
                      <a:pt x="200" y="79"/>
                    </a:cubicBezTo>
                    <a:cubicBezTo>
                      <a:pt x="269" y="79"/>
                      <a:pt x="269" y="79"/>
                      <a:pt x="269" y="79"/>
                    </a:cubicBezTo>
                    <a:cubicBezTo>
                      <a:pt x="269" y="108"/>
                      <a:pt x="269" y="108"/>
                      <a:pt x="269" y="108"/>
                    </a:cubicBezTo>
                    <a:lnTo>
                      <a:pt x="200" y="108"/>
                    </a:lnTo>
                    <a:close/>
                    <a:moveTo>
                      <a:pt x="176" y="79"/>
                    </a:moveTo>
                    <a:cubicBezTo>
                      <a:pt x="176" y="108"/>
                      <a:pt x="176" y="108"/>
                      <a:pt x="176" y="108"/>
                    </a:cubicBezTo>
                    <a:cubicBezTo>
                      <a:pt x="107" y="108"/>
                      <a:pt x="107" y="108"/>
                      <a:pt x="107" y="108"/>
                    </a:cubicBezTo>
                    <a:cubicBezTo>
                      <a:pt x="98" y="79"/>
                      <a:pt x="98" y="79"/>
                      <a:pt x="98" y="79"/>
                    </a:cubicBezTo>
                    <a:lnTo>
                      <a:pt x="176" y="79"/>
                    </a:lnTo>
                    <a:close/>
                    <a:moveTo>
                      <a:pt x="327" y="212"/>
                    </a:moveTo>
                    <a:cubicBezTo>
                      <a:pt x="325" y="213"/>
                      <a:pt x="323" y="214"/>
                      <a:pt x="322" y="214"/>
                    </a:cubicBezTo>
                    <a:cubicBezTo>
                      <a:pt x="322" y="214"/>
                      <a:pt x="311" y="214"/>
                      <a:pt x="294" y="214"/>
                    </a:cubicBezTo>
                    <a:cubicBezTo>
                      <a:pt x="294" y="188"/>
                      <a:pt x="294" y="188"/>
                      <a:pt x="294" y="188"/>
                    </a:cubicBezTo>
                    <a:cubicBezTo>
                      <a:pt x="335" y="188"/>
                      <a:pt x="335" y="188"/>
                      <a:pt x="335" y="188"/>
                    </a:cubicBezTo>
                    <a:cubicBezTo>
                      <a:pt x="329" y="208"/>
                      <a:pt x="329" y="208"/>
                      <a:pt x="329" y="208"/>
                    </a:cubicBezTo>
                    <a:cubicBezTo>
                      <a:pt x="329" y="209"/>
                      <a:pt x="328" y="211"/>
                      <a:pt x="327" y="212"/>
                    </a:cubicBezTo>
                    <a:close/>
                  </a:path>
                </a:pathLst>
              </a:custGeom>
              <a:solidFill>
                <a:srgbClr val="A89194"/>
              </a:solidFill>
              <a:ln>
                <a:noFill/>
              </a:ln>
            </p:spPr>
            <p:txBody>
              <a:bodyPr vert="horz" wrap="square" lIns="91440" tIns="45720" rIns="91440" bIns="45720" numCol="1" anchor="t" anchorCtr="0" compatLnSpc="1"/>
              <a:lstStyle/>
              <a:p>
                <a:endParaRPr lang="en-US"/>
              </a:p>
            </p:txBody>
          </p:sp>
          <p:sp>
            <p:nvSpPr>
              <p:cNvPr id="31" name="Freeform 36"/>
              <p:cNvSpPr>
                <a:spLocks noEditPoints="1"/>
              </p:cNvSpPr>
              <p:nvPr/>
            </p:nvSpPr>
            <p:spPr bwMode="auto">
              <a:xfrm>
                <a:off x="6158708" y="3142234"/>
                <a:ext cx="364004" cy="377772"/>
              </a:xfrm>
              <a:custGeom>
                <a:avLst/>
                <a:gdLst>
                  <a:gd name="T0" fmla="*/ 310 w 358"/>
                  <a:gd name="T1" fmla="*/ 250 h 372"/>
                  <a:gd name="T2" fmla="*/ 241 w 358"/>
                  <a:gd name="T3" fmla="*/ 164 h 372"/>
                  <a:gd name="T4" fmla="*/ 225 w 358"/>
                  <a:gd name="T5" fmla="*/ 52 h 372"/>
                  <a:gd name="T6" fmla="*/ 293 w 358"/>
                  <a:gd name="T7" fmla="*/ 144 h 372"/>
                  <a:gd name="T8" fmla="*/ 310 w 358"/>
                  <a:gd name="T9" fmla="*/ 250 h 372"/>
                  <a:gd name="T10" fmla="*/ 321 w 358"/>
                  <a:gd name="T11" fmla="*/ 130 h 372"/>
                  <a:gd name="T12" fmla="*/ 212 w 358"/>
                  <a:gd name="T13" fmla="*/ 11 h 372"/>
                  <a:gd name="T14" fmla="*/ 23 w 358"/>
                  <a:gd name="T15" fmla="*/ 201 h 372"/>
                  <a:gd name="T16" fmla="*/ 8 w 358"/>
                  <a:gd name="T17" fmla="*/ 257 h 372"/>
                  <a:gd name="T18" fmla="*/ 60 w 358"/>
                  <a:gd name="T19" fmla="*/ 286 h 372"/>
                  <a:gd name="T20" fmla="*/ 75 w 358"/>
                  <a:gd name="T21" fmla="*/ 281 h 372"/>
                  <a:gd name="T22" fmla="*/ 107 w 358"/>
                  <a:gd name="T23" fmla="*/ 299 h 372"/>
                  <a:gd name="T24" fmla="*/ 130 w 358"/>
                  <a:gd name="T25" fmla="*/ 352 h 372"/>
                  <a:gd name="T26" fmla="*/ 151 w 358"/>
                  <a:gd name="T27" fmla="*/ 369 h 372"/>
                  <a:gd name="T28" fmla="*/ 192 w 358"/>
                  <a:gd name="T29" fmla="*/ 353 h 372"/>
                  <a:gd name="T30" fmla="*/ 201 w 358"/>
                  <a:gd name="T31" fmla="*/ 335 h 372"/>
                  <a:gd name="T32" fmla="*/ 182 w 358"/>
                  <a:gd name="T33" fmla="*/ 318 h 372"/>
                  <a:gd name="T34" fmla="*/ 163 w 358"/>
                  <a:gd name="T35" fmla="*/ 274 h 372"/>
                  <a:gd name="T36" fmla="*/ 182 w 358"/>
                  <a:gd name="T37" fmla="*/ 252 h 372"/>
                  <a:gd name="T38" fmla="*/ 332 w 358"/>
                  <a:gd name="T39" fmla="*/ 289 h 372"/>
                  <a:gd name="T40" fmla="*/ 321 w 358"/>
                  <a:gd name="T41" fmla="*/ 130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58" h="372">
                    <a:moveTo>
                      <a:pt x="310" y="250"/>
                    </a:moveTo>
                    <a:cubicBezTo>
                      <a:pt x="304" y="252"/>
                      <a:pt x="265" y="222"/>
                      <a:pt x="241" y="164"/>
                    </a:cubicBezTo>
                    <a:cubicBezTo>
                      <a:pt x="216" y="107"/>
                      <a:pt x="219" y="55"/>
                      <a:pt x="225" y="52"/>
                    </a:cubicBezTo>
                    <a:cubicBezTo>
                      <a:pt x="231" y="50"/>
                      <a:pt x="268" y="87"/>
                      <a:pt x="293" y="144"/>
                    </a:cubicBezTo>
                    <a:cubicBezTo>
                      <a:pt x="318" y="201"/>
                      <a:pt x="315" y="247"/>
                      <a:pt x="310" y="250"/>
                    </a:cubicBezTo>
                    <a:close/>
                    <a:moveTo>
                      <a:pt x="321" y="130"/>
                    </a:moveTo>
                    <a:cubicBezTo>
                      <a:pt x="289" y="56"/>
                      <a:pt x="238" y="0"/>
                      <a:pt x="212" y="11"/>
                    </a:cubicBezTo>
                    <a:cubicBezTo>
                      <a:pt x="169" y="29"/>
                      <a:pt x="238" y="114"/>
                      <a:pt x="23" y="201"/>
                    </a:cubicBezTo>
                    <a:cubicBezTo>
                      <a:pt x="5" y="209"/>
                      <a:pt x="0" y="239"/>
                      <a:pt x="8" y="257"/>
                    </a:cubicBezTo>
                    <a:cubicBezTo>
                      <a:pt x="16" y="275"/>
                      <a:pt x="41" y="293"/>
                      <a:pt x="60" y="286"/>
                    </a:cubicBezTo>
                    <a:cubicBezTo>
                      <a:pt x="63" y="284"/>
                      <a:pt x="75" y="281"/>
                      <a:pt x="75" y="281"/>
                    </a:cubicBezTo>
                    <a:cubicBezTo>
                      <a:pt x="88" y="298"/>
                      <a:pt x="102" y="288"/>
                      <a:pt x="107" y="299"/>
                    </a:cubicBezTo>
                    <a:cubicBezTo>
                      <a:pt x="113" y="313"/>
                      <a:pt x="125" y="342"/>
                      <a:pt x="130" y="352"/>
                    </a:cubicBezTo>
                    <a:cubicBezTo>
                      <a:pt x="134" y="362"/>
                      <a:pt x="144" y="372"/>
                      <a:pt x="151" y="369"/>
                    </a:cubicBezTo>
                    <a:cubicBezTo>
                      <a:pt x="159" y="366"/>
                      <a:pt x="183" y="357"/>
                      <a:pt x="192" y="353"/>
                    </a:cubicBezTo>
                    <a:cubicBezTo>
                      <a:pt x="202" y="350"/>
                      <a:pt x="204" y="342"/>
                      <a:pt x="201" y="335"/>
                    </a:cubicBezTo>
                    <a:cubicBezTo>
                      <a:pt x="198" y="328"/>
                      <a:pt x="185" y="326"/>
                      <a:pt x="182" y="318"/>
                    </a:cubicBezTo>
                    <a:cubicBezTo>
                      <a:pt x="178" y="309"/>
                      <a:pt x="166" y="283"/>
                      <a:pt x="163" y="274"/>
                    </a:cubicBezTo>
                    <a:cubicBezTo>
                      <a:pt x="158" y="263"/>
                      <a:pt x="168" y="254"/>
                      <a:pt x="182" y="252"/>
                    </a:cubicBezTo>
                    <a:cubicBezTo>
                      <a:pt x="280" y="242"/>
                      <a:pt x="299" y="303"/>
                      <a:pt x="332" y="289"/>
                    </a:cubicBezTo>
                    <a:cubicBezTo>
                      <a:pt x="358" y="279"/>
                      <a:pt x="352" y="204"/>
                      <a:pt x="321" y="130"/>
                    </a:cubicBezTo>
                    <a:close/>
                  </a:path>
                </a:pathLst>
              </a:custGeom>
              <a:solidFill>
                <a:srgbClr val="A89194"/>
              </a:solidFill>
              <a:ln>
                <a:noFill/>
              </a:ln>
            </p:spPr>
            <p:txBody>
              <a:bodyPr vert="horz" wrap="square" lIns="91440" tIns="45720" rIns="91440" bIns="45720" numCol="1" anchor="t" anchorCtr="0" compatLnSpc="1"/>
              <a:lstStyle/>
              <a:p>
                <a:endParaRPr lang="en-US"/>
              </a:p>
            </p:txBody>
          </p:sp>
        </p:grpSp>
        <p:sp>
          <p:nvSpPr>
            <p:cNvPr id="38" name="Text Placeholder 32"/>
            <p:cNvSpPr txBox="1"/>
            <p:nvPr/>
          </p:nvSpPr>
          <p:spPr>
            <a:xfrm>
              <a:off x="748538" y="1780977"/>
              <a:ext cx="6103620" cy="1532890"/>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l">
                <a:lnSpc>
                  <a:spcPct val="100000"/>
                </a:lnSpc>
                <a:buNone/>
              </a:pPr>
              <a:r>
                <a:rPr lang="en-US" sz="1400" dirty="0">
                  <a:latin typeface="微软雅黑" panose="020B0503020204020204" pitchFamily="34" charset="-122"/>
                  <a:ea typeface="微软雅黑" panose="020B0503020204020204" pitchFamily="34" charset="-122"/>
                </a:rPr>
                <a:t>As early as 1997, Wal-Mart not only required employees to monitor their co-workers (and report any misconduct), but also to prohibit intimacy among employees. Obviously, this approach seriously undermined the trust of employees.</a:t>
              </a:r>
              <a:endParaRPr lang="en-US" sz="1400" dirty="0">
                <a:latin typeface="微软雅黑" panose="020B0503020204020204" pitchFamily="34" charset="-122"/>
                <a:ea typeface="微软雅黑" panose="020B0503020204020204" pitchFamily="34" charset="-122"/>
              </a:endParaRPr>
            </a:p>
            <a:p>
              <a:pPr marL="0" indent="0" algn="l">
                <a:lnSpc>
                  <a:spcPct val="100000"/>
                </a:lnSpc>
                <a:buNone/>
              </a:pPr>
              <a:r>
                <a:rPr lang="en-US" sz="1400" dirty="0">
                  <a:latin typeface="微软雅黑" panose="020B0503020204020204" pitchFamily="34" charset="-122"/>
                  <a:ea typeface="微软雅黑" panose="020B0503020204020204" pitchFamily="34" charset="-122"/>
                </a:rPr>
                <a:t> Apparently, while the folks running the Bentonville, Arkansas-based company had no problem with screwing the environment, they couldn’t abide employees doing it to each other (alas, a German court struck down Walmart’s “ethics code” in 2005).</a:t>
              </a:r>
              <a:endParaRPr lang="en-US" sz="1400" dirty="0">
                <a:latin typeface="微软雅黑" panose="020B0503020204020204" pitchFamily="34" charset="-122"/>
                <a:ea typeface="微软雅黑" panose="020B0503020204020204" pitchFamily="34" charset="-122"/>
              </a:endParaRPr>
            </a:p>
          </p:txBody>
        </p:sp>
      </p:gr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DFDFD"/>
        </a:solidFill>
        <a:effectLst/>
      </p:bgPr>
    </p:bg>
    <p:spTree>
      <p:nvGrpSpPr>
        <p:cNvPr id="1" name=""/>
        <p:cNvGrpSpPr/>
        <p:nvPr/>
      </p:nvGrpSpPr>
      <p:grpSpPr>
        <a:xfrm>
          <a:off x="0" y="0"/>
          <a:ext cx="0" cy="0"/>
          <a:chOff x="0" y="0"/>
          <a:chExt cx="0" cy="0"/>
        </a:xfrm>
      </p:grpSpPr>
      <p:pic>
        <p:nvPicPr>
          <p:cNvPr id="4" name="图片 3"/>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2133600" y="0"/>
            <a:ext cx="10058400" cy="6858000"/>
          </a:xfrm>
          <a:prstGeom prst="rect">
            <a:avLst/>
          </a:prstGeom>
        </p:spPr>
      </p:pic>
      <p:sp>
        <p:nvSpPr>
          <p:cNvPr id="14" name="原创设计师QQ598969553      _12"/>
          <p:cNvSpPr>
            <a:spLocks noChangeArrowheads="1"/>
          </p:cNvSpPr>
          <p:nvPr/>
        </p:nvSpPr>
        <p:spPr bwMode="auto">
          <a:xfrm>
            <a:off x="715645" y="2320925"/>
            <a:ext cx="6684645" cy="135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zh-CN" sz="8800" dirty="0">
                <a:solidFill>
                  <a:srgbClr val="424242"/>
                </a:solidFill>
                <a:latin typeface="Georgia" panose="02040502050405020303" pitchFamily="18" charset="0"/>
                <a:ea typeface="微软雅黑" panose="020B0503020204020204" pitchFamily="34" charset="-122"/>
                <a:cs typeface="宋体" panose="02010600030101010101" pitchFamily="2" charset="-122"/>
              </a:rPr>
              <a:t>THANK YOU</a:t>
            </a:r>
            <a:endParaRPr lang="en-US" altLang="zh-CN" sz="8800" dirty="0">
              <a:solidFill>
                <a:srgbClr val="424242"/>
              </a:solidFill>
              <a:latin typeface="Georgia" panose="02040502050405020303" pitchFamily="18" charset="0"/>
              <a:ea typeface="微软雅黑" panose="020B0503020204020204" pitchFamily="34" charset="-122"/>
              <a:cs typeface="宋体" panose="02010600030101010101" pitchFamily="2" charset="-122"/>
            </a:endParaRPr>
          </a:p>
        </p:txBody>
      </p:sp>
    </p:spTree>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4098</Words>
  <Application>WPS 演示</Application>
  <PresentationFormat>宽屏</PresentationFormat>
  <Paragraphs>62</Paragraphs>
  <Slides>9</Slides>
  <Notes>0</Notes>
  <HiddenSlides>0</HiddenSlides>
  <MMClips>0</MMClips>
  <ScaleCrop>false</ScaleCrop>
  <HeadingPairs>
    <vt:vector size="6" baseType="variant">
      <vt:variant>
        <vt:lpstr>已用的字体</vt:lpstr>
      </vt:variant>
      <vt:variant>
        <vt:i4>18</vt:i4>
      </vt:variant>
      <vt:variant>
        <vt:lpstr>主题</vt:lpstr>
      </vt:variant>
      <vt:variant>
        <vt:i4>1</vt:i4>
      </vt:variant>
      <vt:variant>
        <vt:lpstr>幻灯片标题</vt:lpstr>
      </vt:variant>
      <vt:variant>
        <vt:i4>9</vt:i4>
      </vt:variant>
    </vt:vector>
  </HeadingPairs>
  <TitlesOfParts>
    <vt:vector size="28" baseType="lpstr">
      <vt:lpstr>Arial</vt:lpstr>
      <vt:lpstr>宋体</vt:lpstr>
      <vt:lpstr>Wingdings</vt:lpstr>
      <vt:lpstr>微软雅黑</vt:lpstr>
      <vt:lpstr>STHeiti Light</vt:lpstr>
      <vt:lpstr>华康俪金黑W8(P)</vt:lpstr>
      <vt:lpstr>SentyBrush</vt:lpstr>
      <vt:lpstr>SimSun-ExtB</vt:lpstr>
      <vt:lpstr>Helvetica Light</vt:lpstr>
      <vt:lpstr>Kontrapunkt Bob Bold</vt:lpstr>
      <vt:lpstr>Neris Thin</vt:lpstr>
      <vt:lpstr>华文细黑</vt:lpstr>
      <vt:lpstr>Georgia</vt:lpstr>
      <vt:lpstr>Calibri</vt:lpstr>
      <vt:lpstr>黑体</vt:lpstr>
      <vt:lpstr>Arial Unicode MS</vt:lpstr>
      <vt:lpstr>Calibri Light</vt:lpstr>
      <vt:lpstr>Segoe Print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郑先森丶</cp:lastModifiedBy>
  <cp:revision>27</cp:revision>
  <dcterms:created xsi:type="dcterms:W3CDTF">2017-11-27T09:23:00Z</dcterms:created>
  <dcterms:modified xsi:type="dcterms:W3CDTF">2017-12-05T02:07:14Z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2052-10.1.0.6930</vt:lpwstr>
  </property>
</Properties>
</file>