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8"/>
  </p:notesMasterIdLst>
  <p:sldIdLst>
    <p:sldId id="256" r:id="rId2"/>
    <p:sldId id="257" r:id="rId3"/>
    <p:sldId id="259" r:id="rId4"/>
    <p:sldId id="260" r:id="rId5"/>
    <p:sldId id="261" r:id="rId6"/>
    <p:sldId id="258"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975" autoAdjust="0"/>
    <p:restoredTop sz="84074" autoAdjust="0"/>
  </p:normalViewPr>
  <p:slideViewPr>
    <p:cSldViewPr snapToGrid="0">
      <p:cViewPr varScale="1">
        <p:scale>
          <a:sx n="55" d="100"/>
          <a:sy n="55" d="100"/>
        </p:scale>
        <p:origin x="976"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AC74D8-E1BD-44D8-B427-347EDE66FF60}" type="datetimeFigureOut">
              <a:rPr lang="en-GB" smtClean="0"/>
              <a:t>11/02/2026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C011D0-BFF8-4A5B-A2F2-9F3AF2ED9ED1}" type="slidenum">
              <a:rPr lang="en-GB" smtClean="0"/>
              <a:t>‹#›</a:t>
            </a:fld>
            <a:endParaRPr lang="en-GB"/>
          </a:p>
        </p:txBody>
      </p:sp>
    </p:spTree>
    <p:extLst>
      <p:ext uri="{BB962C8B-B14F-4D97-AF65-F5344CB8AC3E}">
        <p14:creationId xmlns:p14="http://schemas.microsoft.com/office/powerpoint/2010/main" val="2724096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ageuk.org.uk/latest-press/articles/age-uks-new-report-shows-you-are-not-alone-in-feeling-lonely/" TargetMode="External"/><Relationship Id="rId2" Type="http://schemas.openxmlformats.org/officeDocument/2006/relationships/slide" Target="../slides/slide6.xml"/><Relationship Id="rId1" Type="http://schemas.openxmlformats.org/officeDocument/2006/relationships/notesMaster" Target="../notesMasters/notesMaster1.xml"/><Relationship Id="rId6" Type="http://schemas.openxmlformats.org/officeDocument/2006/relationships/hyperlink" Target="https://www.ons.gov.uk/peoplepopulationandcommunity/wellbeing/articles/measuringnationalwellbeing/2015-10-01" TargetMode="External"/><Relationship Id="rId5" Type="http://schemas.openxmlformats.org/officeDocument/2006/relationships/hyperlink" Target="https://assets.publishing.service.gov.uk/media/5fb66cf98fa8f54aafb3c333/6.4882_DCMS_Loneliness_Strategy_web_Update_V2.pdf" TargetMode="External"/><Relationship Id="rId4" Type="http://schemas.openxmlformats.org/officeDocument/2006/relationships/hyperlink" Target="https://www.cqc.org.uk/sites/default/files/20180702_beyond_barriers.pdf"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Prevalence</a:t>
            </a:r>
          </a:p>
          <a:p>
            <a:r>
              <a:rPr lang="en-GB" sz="1200" kern="1200" dirty="0">
                <a:solidFill>
                  <a:schemeClr val="tx1"/>
                </a:solidFill>
                <a:effectLst/>
                <a:latin typeface="+mn-lt"/>
                <a:ea typeface="+mn-ea"/>
                <a:cs typeface="+mn-cs"/>
              </a:rPr>
              <a:t>Social isolation and loneliness are very widespread in the cases of older adults over 65 years in residential care facilities in the UK. Age UK (2024) informs that older individuals are chronically lonely among more than a million of the elderly in England, and the rates are even higher among those in institutions because contact with family, loss of independence, and health-related restrictions is high. It is indicated that residents of care homes experience frequent loneliness, even though they live in communal settings (Huang et al., 2022). The Office for National Statistics reports that more adults aged 65 years and above feel socially isolated after having moved into care, especially those with walking problems or cognitive issues (Thomas, 2015). The Care Quality Commission (2018) outlines the fact that meaningful social interactions can be restrained by staffing issues and task-oriented care models. Loneliness has been linked with higher risks of depression, cognitive impairment, and mortality, and is an important issue affecting the social care of older adults in residential care disproportionately.</a:t>
            </a:r>
          </a:p>
          <a:p>
            <a:endParaRPr lang="en-GB" dirty="0"/>
          </a:p>
        </p:txBody>
      </p:sp>
      <p:sp>
        <p:nvSpPr>
          <p:cNvPr id="4" name="Slide Number Placeholder 3"/>
          <p:cNvSpPr>
            <a:spLocks noGrp="1"/>
          </p:cNvSpPr>
          <p:nvPr>
            <p:ph type="sldNum" sz="quarter" idx="5"/>
          </p:nvPr>
        </p:nvSpPr>
        <p:spPr/>
        <p:txBody>
          <a:bodyPr/>
          <a:lstStyle/>
          <a:p>
            <a:fld id="{32C011D0-BFF8-4A5B-A2F2-9F3AF2ED9ED1}" type="slidenum">
              <a:rPr lang="en-GB" smtClean="0"/>
              <a:t>2</a:t>
            </a:fld>
            <a:endParaRPr lang="en-GB"/>
          </a:p>
        </p:txBody>
      </p:sp>
    </p:spTree>
    <p:extLst>
      <p:ext uri="{BB962C8B-B14F-4D97-AF65-F5344CB8AC3E}">
        <p14:creationId xmlns:p14="http://schemas.microsoft.com/office/powerpoint/2010/main" val="13723449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Rationale of the Research</a:t>
            </a:r>
          </a:p>
          <a:p>
            <a:r>
              <a:rPr lang="en-GB" sz="1200" kern="1200" dirty="0">
                <a:solidFill>
                  <a:schemeClr val="tx1"/>
                </a:solidFill>
                <a:effectLst/>
                <a:latin typeface="+mn-lt"/>
                <a:ea typeface="+mn-ea"/>
                <a:cs typeface="+mn-cs"/>
              </a:rPr>
              <a:t>The study is needed because the effect of loneliness and social isolation on older adults in residential care homes in the UK has been a persistent issue that has not been adequately addressed. Although the national policies like the UK Loneliness Strategy recognise older adults as vulnerable groups, not many studies are dedicated specifically to the residents of institutional care older than 65 years of age (HM Government, 2018). Current research tends to investigate community-based older adults without focusing on specific social, environmental, and organisational determinants of loneliness in care homes (</a:t>
            </a:r>
            <a:r>
              <a:rPr lang="en-GB" sz="1200" kern="1200" dirty="0" err="1">
                <a:solidFill>
                  <a:schemeClr val="tx1"/>
                </a:solidFill>
                <a:effectLst/>
                <a:latin typeface="+mn-lt"/>
                <a:ea typeface="+mn-ea"/>
                <a:cs typeface="+mn-cs"/>
              </a:rPr>
              <a:t>Chepchirchir</a:t>
            </a:r>
            <a:r>
              <a:rPr lang="en-GB" sz="1200" kern="1200" dirty="0">
                <a:solidFill>
                  <a:schemeClr val="tx1"/>
                </a:solidFill>
                <a:effectLst/>
                <a:latin typeface="+mn-lt"/>
                <a:ea typeface="+mn-ea"/>
                <a:cs typeface="+mn-cs"/>
              </a:rPr>
              <a:t>, 2024). As the population of the UK aged is likely to grow drastically, older people seeking residential care are likely to contribute to this growth, worsening the problem (</a:t>
            </a:r>
            <a:r>
              <a:rPr lang="en-GB" sz="1200" kern="1200" dirty="0" err="1">
                <a:solidFill>
                  <a:schemeClr val="tx1"/>
                </a:solidFill>
                <a:effectLst/>
                <a:latin typeface="+mn-lt"/>
                <a:ea typeface="+mn-ea"/>
                <a:cs typeface="+mn-cs"/>
              </a:rPr>
              <a:t>Newmyer</a:t>
            </a:r>
            <a:r>
              <a:rPr lang="en-GB" sz="1200" kern="1200" dirty="0">
                <a:solidFill>
                  <a:schemeClr val="tx1"/>
                </a:solidFill>
                <a:effectLst/>
                <a:latin typeface="+mn-lt"/>
                <a:ea typeface="+mn-ea"/>
                <a:cs typeface="+mn-cs"/>
              </a:rPr>
              <a:t> et al., 2022). The issue of loneliness is acute; it is connected with worse mental well-being, more frequent visits to healthcare services and worse quality of life. The study is innovative due to its specific focus on residential care and the intention to produce evidence to guide customised, sustainable interventions to enhance the psychosocial well-being of older residents.</a:t>
            </a:r>
          </a:p>
          <a:p>
            <a:endParaRPr lang="en-GB" dirty="0"/>
          </a:p>
        </p:txBody>
      </p:sp>
      <p:sp>
        <p:nvSpPr>
          <p:cNvPr id="4" name="Slide Number Placeholder 3"/>
          <p:cNvSpPr>
            <a:spLocks noGrp="1"/>
          </p:cNvSpPr>
          <p:nvPr>
            <p:ph type="sldNum" sz="quarter" idx="5"/>
          </p:nvPr>
        </p:nvSpPr>
        <p:spPr/>
        <p:txBody>
          <a:bodyPr/>
          <a:lstStyle/>
          <a:p>
            <a:fld id="{32C011D0-BFF8-4A5B-A2F2-9F3AF2ED9ED1}" type="slidenum">
              <a:rPr lang="en-GB" smtClean="0"/>
              <a:t>3</a:t>
            </a:fld>
            <a:endParaRPr lang="en-GB"/>
          </a:p>
        </p:txBody>
      </p:sp>
    </p:spTree>
    <p:extLst>
      <p:ext uri="{BB962C8B-B14F-4D97-AF65-F5344CB8AC3E}">
        <p14:creationId xmlns:p14="http://schemas.microsoft.com/office/powerpoint/2010/main" val="2564075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Research Question, Aim and Objectives</a:t>
            </a:r>
          </a:p>
          <a:p>
            <a:r>
              <a:rPr lang="en-GB" sz="1200" b="1" i="1" kern="1200" dirty="0">
                <a:solidFill>
                  <a:schemeClr val="tx1"/>
                </a:solidFill>
                <a:effectLst/>
                <a:latin typeface="+mn-lt"/>
                <a:ea typeface="+mn-ea"/>
                <a:cs typeface="+mn-cs"/>
              </a:rPr>
              <a:t>Research Question</a:t>
            </a:r>
          </a:p>
          <a:p>
            <a:r>
              <a:rPr lang="en-GB" sz="1200" kern="1200" dirty="0">
                <a:solidFill>
                  <a:schemeClr val="tx1"/>
                </a:solidFill>
                <a:effectLst/>
                <a:latin typeface="+mn-lt"/>
                <a:ea typeface="+mn-ea"/>
                <a:cs typeface="+mn-cs"/>
              </a:rPr>
              <a:t>What is the impact of loneliness and social isolation on adults aged over 65 living in residential care homes in the UK?</a:t>
            </a:r>
          </a:p>
          <a:p>
            <a:r>
              <a:rPr lang="en-GB" sz="1200" b="1" i="1" kern="1200" dirty="0">
                <a:solidFill>
                  <a:schemeClr val="tx1"/>
                </a:solidFill>
                <a:effectLst/>
                <a:latin typeface="+mn-lt"/>
                <a:ea typeface="+mn-ea"/>
                <a:cs typeface="+mn-cs"/>
              </a:rPr>
              <a:t>Research Aim</a:t>
            </a:r>
          </a:p>
          <a:p>
            <a:r>
              <a:rPr lang="en-GB" sz="1200" kern="1200" dirty="0">
                <a:solidFill>
                  <a:schemeClr val="tx1"/>
                </a:solidFill>
                <a:effectLst/>
                <a:latin typeface="+mn-lt"/>
                <a:ea typeface="+mn-ea"/>
                <a:cs typeface="+mn-cs"/>
              </a:rPr>
              <a:t>To explore the effects of loneliness and social isolation on the mental, emotional, and social well-being of older adults in UK residential care homes.</a:t>
            </a:r>
          </a:p>
          <a:p>
            <a:r>
              <a:rPr lang="en-GB" sz="1200" b="1" i="1" kern="1200" dirty="0">
                <a:solidFill>
                  <a:schemeClr val="tx1"/>
                </a:solidFill>
                <a:effectLst/>
                <a:latin typeface="+mn-lt"/>
                <a:ea typeface="+mn-ea"/>
                <a:cs typeface="+mn-cs"/>
              </a:rPr>
              <a:t>Research Objectives</a:t>
            </a:r>
          </a:p>
          <a:p>
            <a:pPr lvl="0"/>
            <a:r>
              <a:rPr lang="en-GB" sz="1200" kern="1200" dirty="0">
                <a:solidFill>
                  <a:schemeClr val="tx1"/>
                </a:solidFill>
                <a:effectLst/>
                <a:latin typeface="+mn-lt"/>
                <a:ea typeface="+mn-ea"/>
                <a:cs typeface="+mn-cs"/>
              </a:rPr>
              <a:t>To examine the prevalence and key contributing factors of loneliness among care home residents aged over 65.</a:t>
            </a:r>
          </a:p>
          <a:p>
            <a:pPr lvl="0"/>
            <a:r>
              <a:rPr lang="en-GB" sz="1200" kern="1200" dirty="0">
                <a:solidFill>
                  <a:schemeClr val="tx1"/>
                </a:solidFill>
                <a:effectLst/>
                <a:latin typeface="+mn-lt"/>
                <a:ea typeface="+mn-ea"/>
                <a:cs typeface="+mn-cs"/>
              </a:rPr>
              <a:t>To analyse the psychological and social impacts of loneliness and social isolation on older adults in residential care.</a:t>
            </a:r>
          </a:p>
          <a:p>
            <a:pPr lvl="0"/>
            <a:r>
              <a:rPr lang="en-GB" sz="1200" kern="1200" dirty="0">
                <a:solidFill>
                  <a:schemeClr val="tx1"/>
                </a:solidFill>
                <a:effectLst/>
                <a:latin typeface="+mn-lt"/>
                <a:ea typeface="+mn-ea"/>
                <a:cs typeface="+mn-cs"/>
              </a:rPr>
              <a:t>To identify potential care-based strategies that could reduce loneliness and enhance social engagement within care homes.</a:t>
            </a:r>
          </a:p>
          <a:p>
            <a:endParaRPr lang="en-GB" dirty="0"/>
          </a:p>
        </p:txBody>
      </p:sp>
      <p:sp>
        <p:nvSpPr>
          <p:cNvPr id="4" name="Slide Number Placeholder 3"/>
          <p:cNvSpPr>
            <a:spLocks noGrp="1"/>
          </p:cNvSpPr>
          <p:nvPr>
            <p:ph type="sldNum" sz="quarter" idx="5"/>
          </p:nvPr>
        </p:nvSpPr>
        <p:spPr/>
        <p:txBody>
          <a:bodyPr/>
          <a:lstStyle/>
          <a:p>
            <a:fld id="{32C011D0-BFF8-4A5B-A2F2-9F3AF2ED9ED1}" type="slidenum">
              <a:rPr lang="en-GB" smtClean="0"/>
              <a:t>4</a:t>
            </a:fld>
            <a:endParaRPr lang="en-GB"/>
          </a:p>
        </p:txBody>
      </p:sp>
    </p:spTree>
    <p:extLst>
      <p:ext uri="{BB962C8B-B14F-4D97-AF65-F5344CB8AC3E}">
        <p14:creationId xmlns:p14="http://schemas.microsoft.com/office/powerpoint/2010/main" val="30080224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Research Impact</a:t>
            </a:r>
          </a:p>
          <a:p>
            <a:r>
              <a:rPr lang="en-GB" sz="1200" kern="1200" dirty="0">
                <a:solidFill>
                  <a:schemeClr val="tx1"/>
                </a:solidFill>
                <a:effectLst/>
                <a:latin typeface="+mn-lt"/>
                <a:ea typeface="+mn-ea"/>
                <a:cs typeface="+mn-cs"/>
              </a:rPr>
              <a:t>This study will contribute to the understanding of the impacts of loneliness and social isolation on older adults residing in residential care, which will be used to design more people-centred care strategies. Results will educate care home providers and health and social care professionals on useful approaches to foster social involvement and emotional welfare. The study has the potential to help improve service levels to help improve activity planning, staff training, and resident interaction models, which can lead to improved quality of care (</a:t>
            </a:r>
            <a:r>
              <a:rPr lang="en-GB" sz="1200" kern="1200" dirty="0" err="1">
                <a:solidFill>
                  <a:schemeClr val="tx1"/>
                </a:solidFill>
                <a:effectLst/>
                <a:latin typeface="+mn-lt"/>
                <a:ea typeface="+mn-ea"/>
                <a:cs typeface="+mn-cs"/>
              </a:rPr>
              <a:t>Spilsbury</a:t>
            </a:r>
            <a:r>
              <a:rPr lang="en-GB" sz="1200" kern="1200" dirty="0">
                <a:solidFill>
                  <a:schemeClr val="tx1"/>
                </a:solidFill>
                <a:effectLst/>
                <a:latin typeface="+mn-lt"/>
                <a:ea typeface="+mn-ea"/>
                <a:cs typeface="+mn-cs"/>
              </a:rPr>
              <a:t> et al., 2024). The evidence can be used by policymakers to reinforce the national ageing and mental health approaches, especially in long-term care institutions.</a:t>
            </a:r>
          </a:p>
          <a:p>
            <a:endParaRPr lang="en-GB" dirty="0"/>
          </a:p>
        </p:txBody>
      </p:sp>
      <p:sp>
        <p:nvSpPr>
          <p:cNvPr id="4" name="Slide Number Placeholder 3"/>
          <p:cNvSpPr>
            <a:spLocks noGrp="1"/>
          </p:cNvSpPr>
          <p:nvPr>
            <p:ph type="sldNum" sz="quarter" idx="5"/>
          </p:nvPr>
        </p:nvSpPr>
        <p:spPr/>
        <p:txBody>
          <a:bodyPr/>
          <a:lstStyle/>
          <a:p>
            <a:fld id="{32C011D0-BFF8-4A5B-A2F2-9F3AF2ED9ED1}" type="slidenum">
              <a:rPr lang="en-GB" smtClean="0"/>
              <a:t>5</a:t>
            </a:fld>
            <a:endParaRPr lang="en-GB"/>
          </a:p>
        </p:txBody>
      </p:sp>
    </p:spTree>
    <p:extLst>
      <p:ext uri="{BB962C8B-B14F-4D97-AF65-F5344CB8AC3E}">
        <p14:creationId xmlns:p14="http://schemas.microsoft.com/office/powerpoint/2010/main" val="4259698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References</a:t>
            </a:r>
          </a:p>
          <a:p>
            <a:r>
              <a:rPr lang="en-GB" sz="1200" kern="1200" dirty="0">
                <a:solidFill>
                  <a:schemeClr val="tx1"/>
                </a:solidFill>
                <a:effectLst/>
                <a:latin typeface="+mn-lt"/>
                <a:ea typeface="+mn-ea"/>
                <a:cs typeface="+mn-cs"/>
              </a:rPr>
              <a:t>Age UK (2024). </a:t>
            </a:r>
            <a:r>
              <a:rPr lang="en-GB" sz="1200" i="1" kern="1200" dirty="0">
                <a:solidFill>
                  <a:schemeClr val="tx1"/>
                </a:solidFill>
                <a:effectLst/>
                <a:latin typeface="+mn-lt"/>
                <a:ea typeface="+mn-ea"/>
                <a:cs typeface="+mn-cs"/>
              </a:rPr>
              <a:t>AGE UK’S NEW REPORT SHOWS ‘YOU ARE NOT ALONE IN FEELING LONELY’</a:t>
            </a:r>
            <a:r>
              <a:rPr lang="en-GB" sz="1200" kern="1200" dirty="0">
                <a:solidFill>
                  <a:schemeClr val="tx1"/>
                </a:solidFill>
                <a:effectLst/>
                <a:latin typeface="+mn-lt"/>
                <a:ea typeface="+mn-ea"/>
                <a:cs typeface="+mn-cs"/>
              </a:rPr>
              <a:t>. [online] Age UK. Available at: </a:t>
            </a:r>
            <a:r>
              <a:rPr lang="en-GB" sz="1200" u="sng" kern="1200" dirty="0">
                <a:solidFill>
                  <a:schemeClr val="tx1"/>
                </a:solidFill>
                <a:effectLst/>
                <a:latin typeface="+mn-lt"/>
                <a:ea typeface="+mn-ea"/>
                <a:cs typeface="+mn-cs"/>
                <a:hlinkClick r:id="rId3"/>
              </a:rPr>
              <a:t>https://www.ageuk.org.uk/latest-press/articles/age-uks-new-report-shows-you-are-not-alone-in-feeling-lonely/</a:t>
            </a:r>
            <a:r>
              <a:rPr lang="en-GB" sz="1200" kern="1200" dirty="0">
                <a:solidFill>
                  <a:schemeClr val="tx1"/>
                </a:solidFill>
                <a:effectLst/>
                <a:latin typeface="+mn-lt"/>
                <a:ea typeface="+mn-ea"/>
                <a:cs typeface="+mn-cs"/>
              </a:rPr>
              <a:t> [Accessed 3 Feb. 2026].</a:t>
            </a:r>
          </a:p>
          <a:p>
            <a:r>
              <a:rPr lang="en-GB" sz="1200" kern="1200" dirty="0" err="1">
                <a:solidFill>
                  <a:schemeClr val="tx1"/>
                </a:solidFill>
                <a:effectLst/>
                <a:latin typeface="+mn-lt"/>
                <a:ea typeface="+mn-ea"/>
                <a:cs typeface="+mn-cs"/>
              </a:rPr>
              <a:t>Chepchirchir</a:t>
            </a:r>
            <a:r>
              <a:rPr lang="en-GB" sz="1200" kern="1200" dirty="0">
                <a:solidFill>
                  <a:schemeClr val="tx1"/>
                </a:solidFill>
                <a:effectLst/>
                <a:latin typeface="+mn-lt"/>
                <a:ea typeface="+mn-ea"/>
                <a:cs typeface="+mn-cs"/>
              </a:rPr>
              <a:t>, L. (2024). Loneliness Among the Elderly in Nursing Care Homes: A Scoping Review.</a:t>
            </a:r>
          </a:p>
          <a:p>
            <a:r>
              <a:rPr lang="en-GB" sz="1200" kern="1200" dirty="0">
                <a:solidFill>
                  <a:schemeClr val="tx1"/>
                </a:solidFill>
                <a:effectLst/>
                <a:latin typeface="+mn-lt"/>
                <a:ea typeface="+mn-ea"/>
                <a:cs typeface="+mn-cs"/>
              </a:rPr>
              <a:t>CQC (2018). </a:t>
            </a:r>
            <a:r>
              <a:rPr lang="en-GB" sz="1200" i="1" kern="1200" dirty="0">
                <a:solidFill>
                  <a:schemeClr val="tx1"/>
                </a:solidFill>
                <a:effectLst/>
                <a:latin typeface="+mn-lt"/>
                <a:ea typeface="+mn-ea"/>
                <a:cs typeface="+mn-cs"/>
              </a:rPr>
              <a:t>Beyond Barriers: How Older People Move between Health and Social Care in England</a:t>
            </a:r>
            <a:r>
              <a:rPr lang="en-GB" sz="1200" kern="1200" dirty="0">
                <a:solidFill>
                  <a:schemeClr val="tx1"/>
                </a:solidFill>
                <a:effectLst/>
                <a:latin typeface="+mn-lt"/>
                <a:ea typeface="+mn-ea"/>
                <a:cs typeface="+mn-cs"/>
              </a:rPr>
              <a:t>. [online] Available at: </a:t>
            </a:r>
            <a:r>
              <a:rPr lang="en-GB" sz="1200" u="sng" kern="1200" dirty="0">
                <a:solidFill>
                  <a:schemeClr val="tx1"/>
                </a:solidFill>
                <a:effectLst/>
                <a:latin typeface="+mn-lt"/>
                <a:ea typeface="+mn-ea"/>
                <a:cs typeface="+mn-cs"/>
                <a:hlinkClick r:id="rId4"/>
              </a:rPr>
              <a:t>https://www.cqc.org.uk/sites/default/files/20180702_beyond_barriers.pdf</a:t>
            </a:r>
            <a:r>
              <a:rPr lang="en-GB" sz="1200" kern="1200" dirty="0">
                <a:solidFill>
                  <a:schemeClr val="tx1"/>
                </a:solidFill>
                <a:effectLst/>
                <a:latin typeface="+mn-lt"/>
                <a:ea typeface="+mn-ea"/>
                <a:cs typeface="+mn-cs"/>
              </a:rPr>
              <a:t> [Accessed 3 Feb. 2026].</a:t>
            </a:r>
          </a:p>
          <a:p>
            <a:r>
              <a:rPr lang="en-GB" sz="1200" kern="1200" dirty="0">
                <a:solidFill>
                  <a:schemeClr val="tx1"/>
                </a:solidFill>
                <a:effectLst/>
                <a:latin typeface="+mn-lt"/>
                <a:ea typeface="+mn-ea"/>
                <a:cs typeface="+mn-cs"/>
              </a:rPr>
              <a:t>Gill, A.S. and Sullivan, S.S. (2025). Resonances of Feeling Alone: A Systematic Review Unveiling Older Persons' Loneliness and Its Mechanisms in Residential Care Facilities. </a:t>
            </a:r>
            <a:r>
              <a:rPr lang="en-GB" sz="1200" i="1" kern="1200" dirty="0">
                <a:solidFill>
                  <a:schemeClr val="tx1"/>
                </a:solidFill>
                <a:effectLst/>
                <a:latin typeface="+mn-lt"/>
                <a:ea typeface="+mn-ea"/>
                <a:cs typeface="+mn-cs"/>
              </a:rPr>
              <a:t>Journal of advanced nursing</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HM Government (2018). </a:t>
            </a:r>
            <a:r>
              <a:rPr lang="en-GB" sz="1200" i="1" kern="1200" dirty="0">
                <a:solidFill>
                  <a:schemeClr val="tx1"/>
                </a:solidFill>
                <a:effectLst/>
                <a:latin typeface="+mn-lt"/>
                <a:ea typeface="+mn-ea"/>
                <a:cs typeface="+mn-cs"/>
              </a:rPr>
              <a:t>A Connected Society a Strategy for Tackling Loneliness - Laying the Foundations for Change</a:t>
            </a:r>
            <a:r>
              <a:rPr lang="en-GB" sz="1200" kern="1200" dirty="0">
                <a:solidFill>
                  <a:schemeClr val="tx1"/>
                </a:solidFill>
                <a:effectLst/>
                <a:latin typeface="+mn-lt"/>
                <a:ea typeface="+mn-ea"/>
                <a:cs typeface="+mn-cs"/>
              </a:rPr>
              <a:t>. [online] Available at: </a:t>
            </a:r>
            <a:r>
              <a:rPr lang="en-GB" sz="1200" u="sng" kern="1200" dirty="0">
                <a:solidFill>
                  <a:schemeClr val="tx1"/>
                </a:solidFill>
                <a:effectLst/>
                <a:latin typeface="+mn-lt"/>
                <a:ea typeface="+mn-ea"/>
                <a:cs typeface="+mn-cs"/>
                <a:hlinkClick r:id="rId5"/>
              </a:rPr>
              <a:t>https://assets.publishing.service.gov.uk/media/5fb66cf98fa8f54aafb3c333/6.4882_DCMS_Loneliness_Strategy_web_Update_V2.pdf</a:t>
            </a:r>
            <a:r>
              <a:rPr lang="en-GB" sz="1200" kern="1200" dirty="0">
                <a:solidFill>
                  <a:schemeClr val="tx1"/>
                </a:solidFill>
                <a:effectLst/>
                <a:latin typeface="+mn-lt"/>
                <a:ea typeface="+mn-ea"/>
                <a:cs typeface="+mn-cs"/>
              </a:rPr>
              <a:t> [Accessed 3 Feb. 2026].</a:t>
            </a:r>
          </a:p>
          <a:p>
            <a:r>
              <a:rPr lang="en-GB" sz="1200" kern="1200" dirty="0">
                <a:solidFill>
                  <a:schemeClr val="tx1"/>
                </a:solidFill>
                <a:effectLst/>
                <a:latin typeface="+mn-lt"/>
                <a:ea typeface="+mn-ea"/>
                <a:cs typeface="+mn-cs"/>
              </a:rPr>
              <a:t>Huang, P.H., Wang, S.Y., Hu, S.H. and Chuang, Y.H., (2022). Older residents' perceptions of loneliness in long‐term care facilities: A qualitative study. </a:t>
            </a:r>
            <a:r>
              <a:rPr lang="en-GB" sz="1200" i="1" kern="1200" dirty="0">
                <a:solidFill>
                  <a:schemeClr val="tx1"/>
                </a:solidFill>
                <a:effectLst/>
                <a:latin typeface="+mn-lt"/>
                <a:ea typeface="+mn-ea"/>
                <a:cs typeface="+mn-cs"/>
              </a:rPr>
              <a:t>International Journal of Mental Health Nursing</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31</a:t>
            </a:r>
            <a:r>
              <a:rPr lang="en-GB" sz="1200" kern="1200" dirty="0">
                <a:solidFill>
                  <a:schemeClr val="tx1"/>
                </a:solidFill>
                <a:effectLst/>
                <a:latin typeface="+mn-lt"/>
                <a:ea typeface="+mn-ea"/>
                <a:cs typeface="+mn-cs"/>
              </a:rPr>
              <a:t>(3), pp.601-610.</a:t>
            </a:r>
          </a:p>
          <a:p>
            <a:r>
              <a:rPr lang="en-GB" sz="1200" kern="1200" dirty="0" err="1">
                <a:solidFill>
                  <a:schemeClr val="tx1"/>
                </a:solidFill>
                <a:effectLst/>
                <a:latin typeface="+mn-lt"/>
                <a:ea typeface="+mn-ea"/>
                <a:cs typeface="+mn-cs"/>
              </a:rPr>
              <a:t>Newmyer</a:t>
            </a:r>
            <a:r>
              <a:rPr lang="en-GB" sz="1200" kern="1200" dirty="0">
                <a:solidFill>
                  <a:schemeClr val="tx1"/>
                </a:solidFill>
                <a:effectLst/>
                <a:latin typeface="+mn-lt"/>
                <a:ea typeface="+mn-ea"/>
                <a:cs typeface="+mn-cs"/>
              </a:rPr>
              <a:t>, L., </a:t>
            </a:r>
            <a:r>
              <a:rPr lang="en-GB" sz="1200" kern="1200" dirty="0" err="1">
                <a:solidFill>
                  <a:schemeClr val="tx1"/>
                </a:solidFill>
                <a:effectLst/>
                <a:latin typeface="+mn-lt"/>
                <a:ea typeface="+mn-ea"/>
                <a:cs typeface="+mn-cs"/>
              </a:rPr>
              <a:t>Verdery</a:t>
            </a:r>
            <a:r>
              <a:rPr lang="en-GB" sz="1200" kern="1200" dirty="0">
                <a:solidFill>
                  <a:schemeClr val="tx1"/>
                </a:solidFill>
                <a:effectLst/>
                <a:latin typeface="+mn-lt"/>
                <a:ea typeface="+mn-ea"/>
                <a:cs typeface="+mn-cs"/>
              </a:rPr>
              <a:t>, A.M., Wang, H. and Margolis, R., (2022). Population aging, demographic metabolism, and the rising tide of late middle age to older adult loneliness around the world. </a:t>
            </a:r>
            <a:r>
              <a:rPr lang="en-GB" sz="1200" i="1" kern="1200" dirty="0">
                <a:solidFill>
                  <a:schemeClr val="tx1"/>
                </a:solidFill>
                <a:effectLst/>
                <a:latin typeface="+mn-lt"/>
                <a:ea typeface="+mn-ea"/>
                <a:cs typeface="+mn-cs"/>
              </a:rPr>
              <a:t>Population and Development Review</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48</a:t>
            </a:r>
            <a:r>
              <a:rPr lang="en-GB" sz="1200" kern="1200" dirty="0">
                <a:solidFill>
                  <a:schemeClr val="tx1"/>
                </a:solidFill>
                <a:effectLst/>
                <a:latin typeface="+mn-lt"/>
                <a:ea typeface="+mn-ea"/>
                <a:cs typeface="+mn-cs"/>
              </a:rPr>
              <a:t>(3), pp.829-862.</a:t>
            </a:r>
          </a:p>
          <a:p>
            <a:r>
              <a:rPr lang="en-GB" sz="1200" kern="1200" dirty="0" err="1">
                <a:solidFill>
                  <a:schemeClr val="tx1"/>
                </a:solidFill>
                <a:effectLst/>
                <a:latin typeface="+mn-lt"/>
                <a:ea typeface="+mn-ea"/>
                <a:cs typeface="+mn-cs"/>
              </a:rPr>
              <a:t>Spilsbury</a:t>
            </a:r>
            <a:r>
              <a:rPr lang="en-GB" sz="1200" kern="1200" dirty="0">
                <a:solidFill>
                  <a:schemeClr val="tx1"/>
                </a:solidFill>
                <a:effectLst/>
                <a:latin typeface="+mn-lt"/>
                <a:ea typeface="+mn-ea"/>
                <a:cs typeface="+mn-cs"/>
              </a:rPr>
              <a:t>, K., Charlwood, A., Thompson, C., Haunch, K., </a:t>
            </a:r>
            <a:r>
              <a:rPr lang="en-GB" sz="1200" kern="1200" dirty="0" err="1">
                <a:solidFill>
                  <a:schemeClr val="tx1"/>
                </a:solidFill>
                <a:effectLst/>
                <a:latin typeface="+mn-lt"/>
                <a:ea typeface="+mn-ea"/>
                <a:cs typeface="+mn-cs"/>
              </a:rPr>
              <a:t>Valizade</a:t>
            </a:r>
            <a:r>
              <a:rPr lang="en-GB" sz="1200" kern="1200" dirty="0">
                <a:solidFill>
                  <a:schemeClr val="tx1"/>
                </a:solidFill>
                <a:effectLst/>
                <a:latin typeface="+mn-lt"/>
                <a:ea typeface="+mn-ea"/>
                <a:cs typeface="+mn-cs"/>
              </a:rPr>
              <a:t>, D., Devi, R., Jackson, C., </a:t>
            </a:r>
            <a:r>
              <a:rPr lang="en-GB" sz="1200" kern="1200" dirty="0" err="1">
                <a:solidFill>
                  <a:schemeClr val="tx1"/>
                </a:solidFill>
                <a:effectLst/>
                <a:latin typeface="+mn-lt"/>
                <a:ea typeface="+mn-ea"/>
                <a:cs typeface="+mn-cs"/>
              </a:rPr>
              <a:t>Alldred</a:t>
            </a:r>
            <a:r>
              <a:rPr lang="en-GB" sz="1200" kern="1200" dirty="0">
                <a:solidFill>
                  <a:schemeClr val="tx1"/>
                </a:solidFill>
                <a:effectLst/>
                <a:latin typeface="+mn-lt"/>
                <a:ea typeface="+mn-ea"/>
                <a:cs typeface="+mn-cs"/>
              </a:rPr>
              <a:t>, D.P., </a:t>
            </a:r>
            <a:r>
              <a:rPr lang="en-GB" sz="1200" kern="1200" dirty="0" err="1">
                <a:solidFill>
                  <a:schemeClr val="tx1"/>
                </a:solidFill>
                <a:effectLst/>
                <a:latin typeface="+mn-lt"/>
                <a:ea typeface="+mn-ea"/>
                <a:cs typeface="+mn-cs"/>
              </a:rPr>
              <a:t>Alldred</a:t>
            </a:r>
            <a:r>
              <a:rPr lang="en-GB" sz="1200" kern="1200" dirty="0">
                <a:solidFill>
                  <a:schemeClr val="tx1"/>
                </a:solidFill>
                <a:effectLst/>
                <a:latin typeface="+mn-lt"/>
                <a:ea typeface="+mn-ea"/>
                <a:cs typeface="+mn-cs"/>
              </a:rPr>
              <a:t>, D., Arthur, A. and Brown, L., (2024). Relationship between staff and quality of care in care homes: </a:t>
            </a:r>
            <a:r>
              <a:rPr lang="en-GB" sz="1200" kern="1200" dirty="0" err="1">
                <a:solidFill>
                  <a:schemeClr val="tx1"/>
                </a:solidFill>
                <a:effectLst/>
                <a:latin typeface="+mn-lt"/>
                <a:ea typeface="+mn-ea"/>
                <a:cs typeface="+mn-cs"/>
              </a:rPr>
              <a:t>StaRQ</a:t>
            </a:r>
            <a:r>
              <a:rPr lang="en-GB" sz="1200" kern="1200" dirty="0">
                <a:solidFill>
                  <a:schemeClr val="tx1"/>
                </a:solidFill>
                <a:effectLst/>
                <a:latin typeface="+mn-lt"/>
                <a:ea typeface="+mn-ea"/>
                <a:cs typeface="+mn-cs"/>
              </a:rPr>
              <a:t> mixed methods study. </a:t>
            </a:r>
            <a:r>
              <a:rPr lang="en-GB" sz="1200" i="1" kern="1200" dirty="0">
                <a:solidFill>
                  <a:schemeClr val="tx1"/>
                </a:solidFill>
                <a:effectLst/>
                <a:latin typeface="+mn-lt"/>
                <a:ea typeface="+mn-ea"/>
                <a:cs typeface="+mn-cs"/>
              </a:rPr>
              <a:t>Health and social care delivery research</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12</a:t>
            </a:r>
            <a:r>
              <a:rPr lang="en-GB" sz="1200" kern="1200" dirty="0">
                <a:solidFill>
                  <a:schemeClr val="tx1"/>
                </a:solidFill>
                <a:effectLst/>
                <a:latin typeface="+mn-lt"/>
                <a:ea typeface="+mn-ea"/>
                <a:cs typeface="+mn-cs"/>
              </a:rPr>
              <a:t>(8), pp.1-139.</a:t>
            </a:r>
          </a:p>
          <a:p>
            <a:r>
              <a:rPr lang="en-GB" sz="1200" kern="1200" dirty="0">
                <a:solidFill>
                  <a:schemeClr val="tx1"/>
                </a:solidFill>
                <a:effectLst/>
                <a:latin typeface="+mn-lt"/>
                <a:ea typeface="+mn-ea"/>
                <a:cs typeface="+mn-cs"/>
              </a:rPr>
              <a:t>Thomas, J. (2015). </a:t>
            </a:r>
            <a:r>
              <a:rPr lang="en-GB" sz="1200" i="1" kern="1200" dirty="0">
                <a:solidFill>
                  <a:schemeClr val="tx1"/>
                </a:solidFill>
                <a:effectLst/>
                <a:latin typeface="+mn-lt"/>
                <a:ea typeface="+mn-ea"/>
                <a:cs typeface="+mn-cs"/>
              </a:rPr>
              <a:t>Measuring National Well-being: Insights into Loneliness, Older People and Well-being, 2015</a:t>
            </a:r>
            <a:r>
              <a:rPr lang="en-GB" sz="1200" kern="1200" dirty="0">
                <a:solidFill>
                  <a:schemeClr val="tx1"/>
                </a:solidFill>
                <a:effectLst/>
                <a:latin typeface="+mn-lt"/>
                <a:ea typeface="+mn-ea"/>
                <a:cs typeface="+mn-cs"/>
              </a:rPr>
              <a:t>. [online] www.ons.gov.uk. Available at: </a:t>
            </a:r>
            <a:r>
              <a:rPr lang="en-GB" sz="1200" u="sng" kern="1200" dirty="0">
                <a:solidFill>
                  <a:schemeClr val="tx1"/>
                </a:solidFill>
                <a:effectLst/>
                <a:latin typeface="+mn-lt"/>
                <a:ea typeface="+mn-ea"/>
                <a:cs typeface="+mn-cs"/>
                <a:hlinkClick r:id="rId6"/>
              </a:rPr>
              <a:t>https://www.ons.gov.uk/peoplepopulationandcommunity/wellbeing/articles/measuringnationalwellbeing/2015-10-01</a:t>
            </a:r>
            <a:r>
              <a:rPr lang="en-GB" sz="1200" kern="1200" dirty="0">
                <a:solidFill>
                  <a:schemeClr val="tx1"/>
                </a:solidFill>
                <a:effectLst/>
                <a:latin typeface="+mn-lt"/>
                <a:ea typeface="+mn-ea"/>
                <a:cs typeface="+mn-cs"/>
              </a:rPr>
              <a:t> [Accessed 3 Feb. 2026].</a:t>
            </a:r>
          </a:p>
          <a:p>
            <a:endParaRPr lang="en-GB" dirty="0"/>
          </a:p>
        </p:txBody>
      </p:sp>
      <p:sp>
        <p:nvSpPr>
          <p:cNvPr id="4" name="Slide Number Placeholder 3"/>
          <p:cNvSpPr>
            <a:spLocks noGrp="1"/>
          </p:cNvSpPr>
          <p:nvPr>
            <p:ph type="sldNum" sz="quarter" idx="5"/>
          </p:nvPr>
        </p:nvSpPr>
        <p:spPr/>
        <p:txBody>
          <a:bodyPr/>
          <a:lstStyle/>
          <a:p>
            <a:fld id="{32C011D0-BFF8-4A5B-A2F2-9F3AF2ED9ED1}" type="slidenum">
              <a:rPr lang="en-GB" smtClean="0"/>
              <a:t>6</a:t>
            </a:fld>
            <a:endParaRPr lang="en-GB"/>
          </a:p>
        </p:txBody>
      </p:sp>
    </p:spTree>
    <p:extLst>
      <p:ext uri="{BB962C8B-B14F-4D97-AF65-F5344CB8AC3E}">
        <p14:creationId xmlns:p14="http://schemas.microsoft.com/office/powerpoint/2010/main" val="3639160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A430C0A-5464-4FE4-84EB-FF9C94016DF4}" type="datetimeFigureOut">
              <a:rPr lang="en-US" dirty="0"/>
              <a:t>2/11/26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2/11/26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0C6404-AD6E-4860-8E75-697CA40B95DA}" type="datetimeFigureOut">
              <a:rPr lang="en-US" dirty="0"/>
              <a:t>2/11/26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2/11/26</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2/11/26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2/11/26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2/11/26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609600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2/11/26</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chemeClr val="tx1">
                    <a:alpha val="70000"/>
                  </a:scheme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85000"/>
            </a:schemeClr>
          </a:solidFill>
        </p:spPr>
        <p:txBody>
          <a:bodyPr anchor="t"/>
          <a:lstStyle>
            <a:lvl1pPr marL="0" indent="0">
              <a:buNone/>
              <a:defRPr sz="3200">
                <a:solidFill>
                  <a:schemeClr val="bg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2/11/26</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chemeClr val="tx1">
                    <a:alpha val="70000"/>
                  </a:scheme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2/11/26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2/11/26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0000"/>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2/11/26</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10757-812D-4A56-8220-975C500B7AFE}"/>
              </a:ext>
            </a:extLst>
          </p:cNvPr>
          <p:cNvSpPr>
            <a:spLocks noGrp="1"/>
          </p:cNvSpPr>
          <p:nvPr>
            <p:ph type="ctrTitle"/>
          </p:nvPr>
        </p:nvSpPr>
        <p:spPr>
          <a:xfrm>
            <a:off x="1472610" y="200609"/>
            <a:ext cx="8991600" cy="3228391"/>
          </a:xfrm>
        </p:spPr>
        <p:txBody>
          <a:bodyPr>
            <a:normAutofit/>
          </a:bodyPr>
          <a:lstStyle/>
          <a:p>
            <a:pPr>
              <a:lnSpc>
                <a:spcPct val="150000"/>
              </a:lnSpc>
            </a:pPr>
            <a:r>
              <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Impact Of Loneliness And Social Isolation On Older Adults Over 65 in Residential Home Care in the UK</a:t>
            </a:r>
          </a:p>
        </p:txBody>
      </p:sp>
      <p:sp>
        <p:nvSpPr>
          <p:cNvPr id="3" name="Subtitle 2">
            <a:extLst>
              <a:ext uri="{FF2B5EF4-FFF2-40B4-BE49-F238E27FC236}">
                <a16:creationId xmlns:a16="http://schemas.microsoft.com/office/drawing/2014/main" id="{AFC34D33-89BB-474E-B5A2-68C5FE383AD8}"/>
              </a:ext>
            </a:extLst>
          </p:cNvPr>
          <p:cNvSpPr>
            <a:spLocks noGrp="1"/>
          </p:cNvSpPr>
          <p:nvPr>
            <p:ph type="subTitle" idx="1"/>
          </p:nvPr>
        </p:nvSpPr>
        <p:spPr>
          <a:xfrm>
            <a:off x="2492643" y="3429000"/>
            <a:ext cx="6951534" cy="2509935"/>
          </a:xfrm>
        </p:spPr>
        <p:txBody>
          <a:bodyPr>
            <a:normAutofit/>
          </a:bodyPr>
          <a:lstStyle/>
          <a:p>
            <a:r>
              <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Student Name: Nadeie Seaied</a:t>
            </a:r>
          </a:p>
          <a:p>
            <a:r>
              <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Student ID:2212621</a:t>
            </a:r>
          </a:p>
          <a:p>
            <a:r>
              <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Lecturer: Dr Zeno Leung</a:t>
            </a:r>
          </a:p>
          <a:p>
            <a:r>
              <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Module code</a:t>
            </a:r>
            <a:r>
              <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Wingdings" pitchFamily="2" charset="2"/>
              </a:rPr>
              <a:t>(</a:t>
            </a:r>
            <a:r>
              <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LCHS7008_BIRM )</a:t>
            </a:r>
          </a:p>
        </p:txBody>
      </p:sp>
    </p:spTree>
    <p:extLst>
      <p:ext uri="{BB962C8B-B14F-4D97-AF65-F5344CB8AC3E}">
        <p14:creationId xmlns:p14="http://schemas.microsoft.com/office/powerpoint/2010/main" val="885954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EF2F-52AF-4EB9-8363-E639D2C7CA65}"/>
              </a:ext>
            </a:extLst>
          </p:cNvPr>
          <p:cNvSpPr>
            <a:spLocks noGrp="1"/>
          </p:cNvSpPr>
          <p:nvPr>
            <p:ph type="title"/>
          </p:nvPr>
        </p:nvSpPr>
        <p:spPr>
          <a:xfrm>
            <a:off x="2231136" y="71553"/>
            <a:ext cx="7729728" cy="728489"/>
          </a:xfrm>
        </p:spPr>
        <p:txBody>
          <a:bodyPr>
            <a:norm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Prevalence</a:t>
            </a:r>
          </a:p>
        </p:txBody>
      </p:sp>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93991" y="954543"/>
            <a:ext cx="7729728" cy="5514392"/>
          </a:xfrm>
        </p:spPr>
        <p:txBody>
          <a:bodyPr>
            <a:noAutofit/>
          </a:bodyPr>
          <a:lstStyle/>
          <a:p>
            <a:r>
              <a:rPr lang="en-US" sz="2400" dirty="0">
                <a:solidFill>
                  <a:schemeClr val="tx1"/>
                </a:solidFill>
                <a:latin typeface="Times New Roman" panose="02020603050405020304" pitchFamily="18" charset="0"/>
                <a:cs typeface="Times New Roman" panose="02020603050405020304" pitchFamily="18" charset="0"/>
              </a:rPr>
              <a:t>Over 1 million older adults in England are chronically lonely (Age UK, 2024).</a:t>
            </a:r>
          </a:p>
          <a:p>
            <a:r>
              <a:rPr lang="en-US" sz="2400" dirty="0">
                <a:solidFill>
                  <a:schemeClr val="tx1"/>
                </a:solidFill>
                <a:latin typeface="Times New Roman" panose="02020603050405020304" pitchFamily="18" charset="0"/>
                <a:cs typeface="Times New Roman" panose="02020603050405020304" pitchFamily="18" charset="0"/>
              </a:rPr>
              <a:t>Rates are especially high among those in residential care (Huang et al., 2022).</a:t>
            </a:r>
          </a:p>
          <a:p>
            <a:r>
              <a:rPr lang="en-US" sz="2400" dirty="0">
                <a:solidFill>
                  <a:schemeClr val="tx1"/>
                </a:solidFill>
                <a:latin typeface="Times New Roman" panose="02020603050405020304" pitchFamily="18" charset="0"/>
                <a:cs typeface="Times New Roman" panose="02020603050405020304" pitchFamily="18" charset="0"/>
              </a:rPr>
              <a:t>Living in a communal setting does not prevent frequent loneliness (Huang et al., 2022).</a:t>
            </a:r>
          </a:p>
          <a:p>
            <a:r>
              <a:rPr lang="en-US" sz="2400" dirty="0">
                <a:solidFill>
                  <a:schemeClr val="tx1"/>
                </a:solidFill>
                <a:latin typeface="Times New Roman" panose="02020603050405020304" pitchFamily="18" charset="0"/>
                <a:cs typeface="Times New Roman" panose="02020603050405020304" pitchFamily="18" charset="0"/>
              </a:rPr>
              <a:t>Those with mobility or cognitive issues are at highest risk (Thomas, 2015).</a:t>
            </a:r>
          </a:p>
          <a:p>
            <a:r>
              <a:rPr lang="en-US" sz="2400" dirty="0">
                <a:solidFill>
                  <a:schemeClr val="tx1"/>
                </a:solidFill>
                <a:latin typeface="Times New Roman" panose="02020603050405020304" pitchFamily="18" charset="0"/>
                <a:cs typeface="Times New Roman" panose="02020603050405020304" pitchFamily="18" charset="0"/>
              </a:rPr>
              <a:t>Staffing shortages and task-focused care limit meaningful interaction (Care Quality Commission, 2018).</a:t>
            </a:r>
          </a:p>
          <a:p>
            <a:r>
              <a:rPr lang="en-US" sz="2400" dirty="0">
                <a:solidFill>
                  <a:schemeClr val="tx1"/>
                </a:solidFill>
                <a:latin typeface="Times New Roman" panose="02020603050405020304" pitchFamily="18" charset="0"/>
                <a:cs typeface="Times New Roman" panose="02020603050405020304" pitchFamily="18" charset="0"/>
              </a:rPr>
              <a:t>Loneliness increases risks of depression, cognitive decline, and early death (Huang et al., 2022).</a:t>
            </a:r>
          </a:p>
          <a:p>
            <a:r>
              <a:rPr lang="en-US" sz="2400" dirty="0">
                <a:solidFill>
                  <a:schemeClr val="tx1"/>
                </a:solidFill>
                <a:latin typeface="Times New Roman" panose="02020603050405020304" pitchFamily="18" charset="0"/>
                <a:cs typeface="Times New Roman" panose="02020603050405020304" pitchFamily="18" charset="0"/>
              </a:rPr>
              <a:t>This is a major public health issue within social care.</a:t>
            </a:r>
          </a:p>
        </p:txBody>
      </p:sp>
      <p:pic>
        <p:nvPicPr>
          <p:cNvPr id="4" name="Picture 3">
            <a:extLst>
              <a:ext uri="{FF2B5EF4-FFF2-40B4-BE49-F238E27FC236}">
                <a16:creationId xmlns:a16="http://schemas.microsoft.com/office/drawing/2014/main" id="{8CE9960D-31EF-4143-8A79-2805815F347A}"/>
              </a:ext>
            </a:extLst>
          </p:cNvPr>
          <p:cNvPicPr/>
          <p:nvPr/>
        </p:nvPicPr>
        <p:blipFill>
          <a:blip r:embed="rId3">
            <a:extLst>
              <a:ext uri="{28A0092B-C50C-407E-A947-70E740481C1C}">
                <a14:useLocalDpi xmlns:a14="http://schemas.microsoft.com/office/drawing/2010/main" val="0"/>
              </a:ext>
            </a:extLst>
          </a:blip>
          <a:stretch>
            <a:fillRect/>
          </a:stretch>
        </p:blipFill>
        <p:spPr bwMode="auto">
          <a:xfrm>
            <a:off x="8027580" y="1343608"/>
            <a:ext cx="3964101" cy="4478694"/>
          </a:xfrm>
          <a:prstGeom prst="rect">
            <a:avLst/>
          </a:prstGeom>
          <a:noFill/>
        </p:spPr>
      </p:pic>
      <p:sp>
        <p:nvSpPr>
          <p:cNvPr id="8" name="Rectangle 7">
            <a:extLst>
              <a:ext uri="{FF2B5EF4-FFF2-40B4-BE49-F238E27FC236}">
                <a16:creationId xmlns:a16="http://schemas.microsoft.com/office/drawing/2014/main" id="{EFC4A671-BD27-47F7-86C6-EFC933B1F04E}"/>
              </a:ext>
            </a:extLst>
          </p:cNvPr>
          <p:cNvSpPr/>
          <p:nvPr/>
        </p:nvSpPr>
        <p:spPr>
          <a:xfrm>
            <a:off x="8618610" y="6046766"/>
            <a:ext cx="3373072" cy="461665"/>
          </a:xfrm>
          <a:prstGeom prst="rect">
            <a:avLst/>
          </a:prstGeom>
        </p:spPr>
        <p:txBody>
          <a:bodyPr wrap="square">
            <a:spAutoFit/>
          </a:bodyPr>
          <a:lstStyle/>
          <a:p>
            <a:pPr algn="ctr"/>
            <a:r>
              <a:rPr lang="en-GB" sz="1200" b="1" i="1" dirty="0">
                <a:latin typeface="Times New Roman" panose="02020603050405020304" pitchFamily="18" charset="0"/>
                <a:ea typeface="Calibri" panose="020F0502020204030204" pitchFamily="34" charset="0"/>
              </a:rPr>
              <a:t>Who Reported Feeling Lonely in Life By Age Group (Thomas, 2015)</a:t>
            </a:r>
            <a:endParaRPr lang="en-GB" b="1" i="1" dirty="0"/>
          </a:p>
        </p:txBody>
      </p:sp>
    </p:spTree>
    <p:extLst>
      <p:ext uri="{BB962C8B-B14F-4D97-AF65-F5344CB8AC3E}">
        <p14:creationId xmlns:p14="http://schemas.microsoft.com/office/powerpoint/2010/main" val="19194208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EF2F-52AF-4EB9-8363-E639D2C7CA65}"/>
              </a:ext>
            </a:extLst>
          </p:cNvPr>
          <p:cNvSpPr>
            <a:spLocks noGrp="1"/>
          </p:cNvSpPr>
          <p:nvPr>
            <p:ph type="title"/>
          </p:nvPr>
        </p:nvSpPr>
        <p:spPr>
          <a:xfrm>
            <a:off x="2231136" y="82186"/>
            <a:ext cx="7729728" cy="728489"/>
          </a:xfrm>
        </p:spPr>
        <p:txBody>
          <a:bodyPr>
            <a:norm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Rationale of the Research</a:t>
            </a:r>
          </a:p>
        </p:txBody>
      </p:sp>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125890" y="982101"/>
            <a:ext cx="7529552" cy="5514392"/>
          </a:xfrm>
        </p:spPr>
        <p:txBody>
          <a:bodyPr>
            <a:normAutofit lnSpcReduction="10000"/>
          </a:bodyPr>
          <a:lstStyle/>
          <a:p>
            <a:r>
              <a:rPr lang="en-US" sz="2400" dirty="0">
                <a:solidFill>
                  <a:schemeClr val="tx1"/>
                </a:solidFill>
                <a:latin typeface="Times New Roman" panose="02020603050405020304" pitchFamily="18" charset="0"/>
                <a:cs typeface="Times New Roman" panose="02020603050405020304" pitchFamily="18" charset="0"/>
              </a:rPr>
              <a:t>Loneliness in UK care homes is a persistent, under-researched problem (</a:t>
            </a:r>
            <a:r>
              <a:rPr lang="en-US" sz="2400" dirty="0" err="1">
                <a:solidFill>
                  <a:schemeClr val="tx1"/>
                </a:solidFill>
                <a:latin typeface="Times New Roman" panose="02020603050405020304" pitchFamily="18" charset="0"/>
                <a:cs typeface="Times New Roman" panose="02020603050405020304" pitchFamily="18" charset="0"/>
              </a:rPr>
              <a:t>Chepchirchir</a:t>
            </a:r>
            <a:r>
              <a:rPr lang="en-US" sz="2400" dirty="0">
                <a:solidFill>
                  <a:schemeClr val="tx1"/>
                </a:solidFill>
                <a:latin typeface="Times New Roman" panose="02020603050405020304" pitchFamily="18" charset="0"/>
                <a:cs typeface="Times New Roman" panose="02020603050405020304" pitchFamily="18" charset="0"/>
              </a:rPr>
              <a:t>, 2024).</a:t>
            </a:r>
          </a:p>
          <a:p>
            <a:r>
              <a:rPr lang="en-US" sz="2400" dirty="0">
                <a:solidFill>
                  <a:schemeClr val="tx1"/>
                </a:solidFill>
                <a:latin typeface="Times New Roman" panose="02020603050405020304" pitchFamily="18" charset="0"/>
                <a:cs typeface="Times New Roman" panose="02020603050405020304" pitchFamily="18" charset="0"/>
              </a:rPr>
              <a:t>National policies recognize the issue but lack targeted research for this setting (HM Government, 2018).</a:t>
            </a:r>
          </a:p>
          <a:p>
            <a:r>
              <a:rPr lang="en-US" sz="2400" dirty="0">
                <a:solidFill>
                  <a:schemeClr val="tx1"/>
                </a:solidFill>
                <a:latin typeface="Times New Roman" panose="02020603050405020304" pitchFamily="18" charset="0"/>
                <a:cs typeface="Times New Roman" panose="02020603050405020304" pitchFamily="18" charset="0"/>
              </a:rPr>
              <a:t>Existing studies focus on community-dwelling seniors, not the unique care home environment (</a:t>
            </a:r>
            <a:r>
              <a:rPr lang="en-US" sz="2400" dirty="0" err="1">
                <a:solidFill>
                  <a:schemeClr val="tx1"/>
                </a:solidFill>
                <a:latin typeface="Times New Roman" panose="02020603050405020304" pitchFamily="18" charset="0"/>
                <a:cs typeface="Times New Roman" panose="02020603050405020304" pitchFamily="18" charset="0"/>
              </a:rPr>
              <a:t>Chepchirchir</a:t>
            </a:r>
            <a:r>
              <a:rPr lang="en-US" sz="2400" dirty="0">
                <a:solidFill>
                  <a:schemeClr val="tx1"/>
                </a:solidFill>
                <a:latin typeface="Times New Roman" panose="02020603050405020304" pitchFamily="18" charset="0"/>
                <a:cs typeface="Times New Roman" panose="02020603050405020304" pitchFamily="18" charset="0"/>
              </a:rPr>
              <a:t>, 2024).</a:t>
            </a:r>
          </a:p>
          <a:p>
            <a:r>
              <a:rPr lang="en-US" sz="2400" dirty="0">
                <a:solidFill>
                  <a:schemeClr val="tx1"/>
                </a:solidFill>
                <a:latin typeface="Times New Roman" panose="02020603050405020304" pitchFamily="18" charset="0"/>
                <a:cs typeface="Times New Roman" panose="02020603050405020304" pitchFamily="18" charset="0"/>
              </a:rPr>
              <a:t>The growing aging population will increase demand for residential care (</a:t>
            </a:r>
            <a:r>
              <a:rPr lang="en-US" sz="2400" dirty="0" err="1">
                <a:solidFill>
                  <a:schemeClr val="tx1"/>
                </a:solidFill>
                <a:latin typeface="Times New Roman" panose="02020603050405020304" pitchFamily="18" charset="0"/>
                <a:cs typeface="Times New Roman" panose="02020603050405020304" pitchFamily="18" charset="0"/>
              </a:rPr>
              <a:t>Newmyer</a:t>
            </a:r>
            <a:r>
              <a:rPr lang="en-US" sz="2400" dirty="0">
                <a:solidFill>
                  <a:schemeClr val="tx1"/>
                </a:solidFill>
                <a:latin typeface="Times New Roman" panose="02020603050405020304" pitchFamily="18" charset="0"/>
                <a:cs typeface="Times New Roman" panose="02020603050405020304" pitchFamily="18" charset="0"/>
              </a:rPr>
              <a:t> et al., 2022).</a:t>
            </a:r>
          </a:p>
          <a:p>
            <a:r>
              <a:rPr lang="en-US" sz="2400" dirty="0">
                <a:solidFill>
                  <a:schemeClr val="tx1"/>
                </a:solidFill>
                <a:latin typeface="Times New Roman" panose="02020603050405020304" pitchFamily="18" charset="0"/>
                <a:cs typeface="Times New Roman" panose="02020603050405020304" pitchFamily="18" charset="0"/>
              </a:rPr>
              <a:t>Loneliness directly harms mental health and increases healthcare use (</a:t>
            </a:r>
            <a:r>
              <a:rPr lang="en-US" sz="2400" dirty="0" err="1">
                <a:solidFill>
                  <a:schemeClr val="tx1"/>
                </a:solidFill>
                <a:latin typeface="Times New Roman" panose="02020603050405020304" pitchFamily="18" charset="0"/>
                <a:cs typeface="Times New Roman" panose="02020603050405020304" pitchFamily="18" charset="0"/>
              </a:rPr>
              <a:t>Chepchirchir</a:t>
            </a:r>
            <a:r>
              <a:rPr lang="en-US" sz="2400" dirty="0">
                <a:solidFill>
                  <a:schemeClr val="tx1"/>
                </a:solidFill>
                <a:latin typeface="Times New Roman" panose="02020603050405020304" pitchFamily="18" charset="0"/>
                <a:cs typeface="Times New Roman" panose="02020603050405020304" pitchFamily="18" charset="0"/>
              </a:rPr>
              <a:t>, 2024).</a:t>
            </a:r>
          </a:p>
          <a:p>
            <a:r>
              <a:rPr lang="en-US" sz="2400" dirty="0">
                <a:solidFill>
                  <a:schemeClr val="tx1"/>
                </a:solidFill>
                <a:latin typeface="Times New Roman" panose="02020603050405020304" pitchFamily="18" charset="0"/>
                <a:cs typeface="Times New Roman" panose="02020603050405020304" pitchFamily="18" charset="0"/>
              </a:rPr>
              <a:t>This research aims to fill a specific gap in evidence.</a:t>
            </a:r>
          </a:p>
          <a:p>
            <a:r>
              <a:rPr lang="en-US" sz="2400" dirty="0">
                <a:solidFill>
                  <a:schemeClr val="tx1"/>
                </a:solidFill>
                <a:latin typeface="Times New Roman" panose="02020603050405020304" pitchFamily="18" charset="0"/>
                <a:cs typeface="Times New Roman" panose="02020603050405020304" pitchFamily="18" charset="0"/>
              </a:rPr>
              <a:t>Goal is to inform tailored, sustainable interventions for resident well-being.</a:t>
            </a:r>
          </a:p>
        </p:txBody>
      </p:sp>
      <p:pic>
        <p:nvPicPr>
          <p:cNvPr id="4" name="Picture 3">
            <a:extLst>
              <a:ext uri="{FF2B5EF4-FFF2-40B4-BE49-F238E27FC236}">
                <a16:creationId xmlns:a16="http://schemas.microsoft.com/office/drawing/2014/main" id="{2F9662E0-7420-498E-ADFA-314961EBDD1C}"/>
              </a:ext>
            </a:extLst>
          </p:cNvPr>
          <p:cNvPicPr>
            <a:picLocks noChangeAspect="1"/>
          </p:cNvPicPr>
          <p:nvPr/>
        </p:nvPicPr>
        <p:blipFill>
          <a:blip r:embed="rId3"/>
          <a:stretch>
            <a:fillRect/>
          </a:stretch>
        </p:blipFill>
        <p:spPr>
          <a:xfrm>
            <a:off x="7527851" y="982101"/>
            <a:ext cx="4563990" cy="3033017"/>
          </a:xfrm>
          <a:prstGeom prst="rect">
            <a:avLst/>
          </a:prstGeom>
        </p:spPr>
      </p:pic>
      <p:pic>
        <p:nvPicPr>
          <p:cNvPr id="5" name="Picture 4">
            <a:extLst>
              <a:ext uri="{FF2B5EF4-FFF2-40B4-BE49-F238E27FC236}">
                <a16:creationId xmlns:a16="http://schemas.microsoft.com/office/drawing/2014/main" id="{71DDB201-E78A-4649-9ADC-2D0257FDDB12}"/>
              </a:ext>
            </a:extLst>
          </p:cNvPr>
          <p:cNvPicPr>
            <a:picLocks noChangeAspect="1"/>
          </p:cNvPicPr>
          <p:nvPr/>
        </p:nvPicPr>
        <p:blipFill>
          <a:blip r:embed="rId4"/>
          <a:stretch>
            <a:fillRect/>
          </a:stretch>
        </p:blipFill>
        <p:spPr>
          <a:xfrm>
            <a:off x="7527851" y="4015117"/>
            <a:ext cx="4563990" cy="2587701"/>
          </a:xfrm>
          <a:prstGeom prst="rect">
            <a:avLst/>
          </a:prstGeom>
        </p:spPr>
      </p:pic>
    </p:spTree>
    <p:extLst>
      <p:ext uri="{BB962C8B-B14F-4D97-AF65-F5344CB8AC3E}">
        <p14:creationId xmlns:p14="http://schemas.microsoft.com/office/powerpoint/2010/main" val="34244250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EF2F-52AF-4EB9-8363-E639D2C7CA65}"/>
              </a:ext>
            </a:extLst>
          </p:cNvPr>
          <p:cNvSpPr>
            <a:spLocks noGrp="1"/>
          </p:cNvSpPr>
          <p:nvPr>
            <p:ph type="title"/>
          </p:nvPr>
        </p:nvSpPr>
        <p:spPr>
          <a:xfrm>
            <a:off x="2231136" y="167250"/>
            <a:ext cx="7729728" cy="728489"/>
          </a:xfrm>
        </p:spPr>
        <p:txBody>
          <a:bodyPr>
            <a:norm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Research Question, Aim and Objectives</a:t>
            </a:r>
          </a:p>
        </p:txBody>
      </p:sp>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2231136" y="1343608"/>
            <a:ext cx="7729728" cy="5514392"/>
          </a:xfrm>
        </p:spPr>
        <p:txBody>
          <a:bodyPr>
            <a:normAutofit lnSpcReduction="10000"/>
          </a:bodyPr>
          <a:lstStyle/>
          <a:p>
            <a:pPr marL="0" marR="0" indent="0">
              <a:lnSpc>
                <a:spcPct val="115000"/>
              </a:lnSpc>
              <a:spcBef>
                <a:spcPts val="0"/>
              </a:spcBef>
              <a:spcAft>
                <a:spcPts val="1200"/>
              </a:spcAft>
              <a:buNone/>
            </a:pPr>
            <a:r>
              <a:rPr lang="en-GB" b="1"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Research Question</a:t>
            </a:r>
          </a:p>
          <a:p>
            <a:pPr>
              <a:lnSpc>
                <a:spcPct val="115000"/>
              </a:lnSpc>
              <a:spcBef>
                <a:spcPts val="0"/>
              </a:spcBef>
              <a:spcAft>
                <a:spcPts val="800"/>
              </a:spcAft>
            </a:pPr>
            <a:r>
              <a:rPr lang="en-GB"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What is the impact of loneliness and social isolation on adults aged over 65 living in residential care homes in the UK?</a:t>
            </a:r>
          </a:p>
          <a:p>
            <a:pPr marL="0" marR="0" indent="0">
              <a:lnSpc>
                <a:spcPct val="115000"/>
              </a:lnSpc>
              <a:spcBef>
                <a:spcPts val="0"/>
              </a:spcBef>
              <a:spcAft>
                <a:spcPts val="800"/>
              </a:spcAft>
              <a:buNone/>
            </a:pPr>
            <a:endParaRPr lang="en-GB"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15000"/>
              </a:lnSpc>
              <a:spcBef>
                <a:spcPts val="0"/>
              </a:spcBef>
              <a:spcAft>
                <a:spcPts val="1200"/>
              </a:spcAft>
              <a:buNone/>
            </a:pPr>
            <a:r>
              <a:rPr lang="en-GB" b="1"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Research Aim</a:t>
            </a:r>
          </a:p>
          <a:p>
            <a:pPr>
              <a:lnSpc>
                <a:spcPct val="115000"/>
              </a:lnSpc>
              <a:spcBef>
                <a:spcPts val="0"/>
              </a:spcBef>
              <a:spcAft>
                <a:spcPts val="800"/>
              </a:spcAft>
            </a:pPr>
            <a:r>
              <a:rPr lang="en-GB"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To explore the effects of loneliness and social isolation on the mental, emotional, and social well-being of older adults in UK residential care homes.</a:t>
            </a:r>
          </a:p>
          <a:p>
            <a:pPr marL="0" marR="0">
              <a:lnSpc>
                <a:spcPct val="115000"/>
              </a:lnSpc>
              <a:spcBef>
                <a:spcPts val="0"/>
              </a:spcBef>
              <a:spcAft>
                <a:spcPts val="800"/>
              </a:spcAft>
            </a:pPr>
            <a:endParaRPr lang="en-GB"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15000"/>
              </a:lnSpc>
              <a:spcBef>
                <a:spcPts val="0"/>
              </a:spcBef>
              <a:spcAft>
                <a:spcPts val="1200"/>
              </a:spcAft>
              <a:buNone/>
            </a:pPr>
            <a:r>
              <a:rPr lang="en-GB" b="1"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Research Objectives</a:t>
            </a:r>
          </a:p>
          <a:p>
            <a:pPr marL="342900" marR="0" lvl="0" indent="-342900">
              <a:lnSpc>
                <a:spcPct val="115000"/>
              </a:lnSpc>
              <a:spcBef>
                <a:spcPts val="0"/>
              </a:spcBef>
              <a:spcAft>
                <a:spcPts val="0"/>
              </a:spcAft>
              <a:buFont typeface="Symbol" panose="05050102010706020507" pitchFamily="18" charset="2"/>
              <a:buChar char=""/>
            </a:pPr>
            <a:r>
              <a:rPr lang="en-GB"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To examine the prevalence and key contributing factors of loneliness among care home residents aged over 65.</a:t>
            </a:r>
          </a:p>
          <a:p>
            <a:pPr marL="342900" marR="0" lvl="0" indent="-342900">
              <a:lnSpc>
                <a:spcPct val="115000"/>
              </a:lnSpc>
              <a:spcBef>
                <a:spcPts val="0"/>
              </a:spcBef>
              <a:spcAft>
                <a:spcPts val="0"/>
              </a:spcAft>
              <a:buFont typeface="Symbol" panose="05050102010706020507" pitchFamily="18" charset="2"/>
              <a:buChar char=""/>
            </a:pPr>
            <a:r>
              <a:rPr lang="en-GB"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To analyse the psychological and social impacts of loneliness and social isolation on older adults in residential care.</a:t>
            </a:r>
          </a:p>
          <a:p>
            <a:pPr marL="342900" marR="0" lvl="0" indent="-342900">
              <a:lnSpc>
                <a:spcPct val="115000"/>
              </a:lnSpc>
              <a:spcBef>
                <a:spcPts val="0"/>
              </a:spcBef>
              <a:spcAft>
                <a:spcPts val="800"/>
              </a:spcAft>
              <a:buFont typeface="Symbol" panose="05050102010706020507" pitchFamily="18" charset="2"/>
              <a:buChar char=""/>
            </a:pPr>
            <a:r>
              <a:rPr lang="en-GB"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To identify potential care-based strategies that could reduce loneliness and enhance social engagement within care homes.</a:t>
            </a:r>
          </a:p>
        </p:txBody>
      </p:sp>
    </p:spTree>
    <p:extLst>
      <p:ext uri="{BB962C8B-B14F-4D97-AF65-F5344CB8AC3E}">
        <p14:creationId xmlns:p14="http://schemas.microsoft.com/office/powerpoint/2010/main" val="19333417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EF2F-52AF-4EB9-8363-E639D2C7CA65}"/>
              </a:ext>
            </a:extLst>
          </p:cNvPr>
          <p:cNvSpPr>
            <a:spLocks noGrp="1"/>
          </p:cNvSpPr>
          <p:nvPr>
            <p:ph type="title"/>
          </p:nvPr>
        </p:nvSpPr>
        <p:spPr>
          <a:xfrm>
            <a:off x="2231136" y="167250"/>
            <a:ext cx="7729728" cy="728489"/>
          </a:xfrm>
        </p:spPr>
        <p:txBody>
          <a:bodyPr>
            <a:norm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Research Impact</a:t>
            </a:r>
          </a:p>
        </p:txBody>
      </p:sp>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200318" y="1343608"/>
            <a:ext cx="6827803" cy="5514392"/>
          </a:xfrm>
        </p:spPr>
        <p:txBody>
          <a:bodyPr>
            <a:normAutofit/>
          </a:bodyPr>
          <a:lstStyle/>
          <a:p>
            <a:r>
              <a:rPr lang="en-US" sz="2400" dirty="0">
                <a:solidFill>
                  <a:schemeClr val="tx1"/>
                </a:solidFill>
                <a:latin typeface="Times New Roman" panose="02020603050405020304" pitchFamily="18" charset="0"/>
                <a:cs typeface="Times New Roman" panose="02020603050405020304" pitchFamily="18" charset="0"/>
              </a:rPr>
              <a:t>Will inform the creation of more person-centered care strategies.</a:t>
            </a:r>
          </a:p>
          <a:p>
            <a:r>
              <a:rPr lang="en-US" sz="2400" dirty="0">
                <a:solidFill>
                  <a:schemeClr val="tx1"/>
                </a:solidFill>
                <a:latin typeface="Times New Roman" panose="02020603050405020304" pitchFamily="18" charset="0"/>
                <a:cs typeface="Times New Roman" panose="02020603050405020304" pitchFamily="18" charset="0"/>
              </a:rPr>
              <a:t>Provides evidence to care home providers and professionals on effective interventions.</a:t>
            </a:r>
          </a:p>
          <a:p>
            <a:r>
              <a:rPr lang="en-US" sz="2400" dirty="0">
                <a:solidFill>
                  <a:schemeClr val="tx1"/>
                </a:solidFill>
                <a:latin typeface="Times New Roman" panose="02020603050405020304" pitchFamily="18" charset="0"/>
                <a:cs typeface="Times New Roman" panose="02020603050405020304" pitchFamily="18" charset="0"/>
              </a:rPr>
              <a:t>Can improve activity planning, staff training, and social interaction models.</a:t>
            </a:r>
          </a:p>
          <a:p>
            <a:r>
              <a:rPr lang="en-GB" sz="2400" dirty="0">
                <a:latin typeface="Times New Roman" panose="02020603050405020304" pitchFamily="18" charset="0"/>
                <a:cs typeface="Times New Roman" panose="02020603050405020304" pitchFamily="18" charset="0"/>
              </a:rPr>
              <a:t>Provides information for the creation of creative, fact-based concepts to enhance inhabitants' general well-being (Fazio et al., 2018).</a:t>
            </a:r>
            <a:endParaRPr lang="en-US" sz="2400" dirty="0">
              <a:solidFill>
                <a:schemeClr val="tx1"/>
              </a:solidFill>
              <a:latin typeface="Times New Roman" panose="02020603050405020304" pitchFamily="18" charset="0"/>
              <a:cs typeface="Times New Roman" panose="02020603050405020304" pitchFamily="18" charset="0"/>
            </a:endParaRPr>
          </a:p>
          <a:p>
            <a:r>
              <a:rPr lang="en-US" sz="2400" dirty="0">
                <a:solidFill>
                  <a:schemeClr val="tx1"/>
                </a:solidFill>
                <a:latin typeface="Times New Roman" panose="02020603050405020304" pitchFamily="18" charset="0"/>
                <a:cs typeface="Times New Roman" panose="02020603050405020304" pitchFamily="18" charset="0"/>
              </a:rPr>
              <a:t>Evidence can strengthen national policies on aging and mental health in care settings.</a:t>
            </a:r>
          </a:p>
        </p:txBody>
      </p:sp>
      <p:pic>
        <p:nvPicPr>
          <p:cNvPr id="4" name="Picture 3">
            <a:extLst>
              <a:ext uri="{FF2B5EF4-FFF2-40B4-BE49-F238E27FC236}">
                <a16:creationId xmlns:a16="http://schemas.microsoft.com/office/drawing/2014/main" id="{E1F5279D-53ED-4153-B6C5-C7C8AB8067A5}"/>
              </a:ext>
            </a:extLst>
          </p:cNvPr>
          <p:cNvPicPr>
            <a:picLocks noChangeAspect="1"/>
          </p:cNvPicPr>
          <p:nvPr/>
        </p:nvPicPr>
        <p:blipFill>
          <a:blip r:embed="rId3"/>
          <a:stretch>
            <a:fillRect/>
          </a:stretch>
        </p:blipFill>
        <p:spPr>
          <a:xfrm>
            <a:off x="7572374" y="980521"/>
            <a:ext cx="4619625" cy="3328988"/>
          </a:xfrm>
          <a:prstGeom prst="rect">
            <a:avLst/>
          </a:prstGeom>
        </p:spPr>
      </p:pic>
      <p:pic>
        <p:nvPicPr>
          <p:cNvPr id="5" name="Picture 4">
            <a:extLst>
              <a:ext uri="{FF2B5EF4-FFF2-40B4-BE49-F238E27FC236}">
                <a16:creationId xmlns:a16="http://schemas.microsoft.com/office/drawing/2014/main" id="{F443FF49-7F57-421A-9630-D448E2A54CD2}"/>
              </a:ext>
            </a:extLst>
          </p:cNvPr>
          <p:cNvPicPr>
            <a:picLocks noChangeAspect="1"/>
          </p:cNvPicPr>
          <p:nvPr/>
        </p:nvPicPr>
        <p:blipFill rotWithShape="1">
          <a:blip r:embed="rId4"/>
          <a:srcRect b="16800"/>
          <a:stretch/>
        </p:blipFill>
        <p:spPr>
          <a:xfrm>
            <a:off x="7476681" y="4320142"/>
            <a:ext cx="4619626" cy="2370608"/>
          </a:xfrm>
          <a:prstGeom prst="rect">
            <a:avLst/>
          </a:prstGeom>
        </p:spPr>
      </p:pic>
    </p:spTree>
    <p:extLst>
      <p:ext uri="{BB962C8B-B14F-4D97-AF65-F5344CB8AC3E}">
        <p14:creationId xmlns:p14="http://schemas.microsoft.com/office/powerpoint/2010/main" val="8129345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EF2F-52AF-4EB9-8363-E639D2C7CA65}"/>
              </a:ext>
            </a:extLst>
          </p:cNvPr>
          <p:cNvSpPr>
            <a:spLocks noGrp="1"/>
          </p:cNvSpPr>
          <p:nvPr>
            <p:ph type="title"/>
          </p:nvPr>
        </p:nvSpPr>
        <p:spPr>
          <a:xfrm>
            <a:off x="2348094" y="167250"/>
            <a:ext cx="7729728" cy="428173"/>
          </a:xfrm>
        </p:spPr>
        <p:txBody>
          <a:bodyPr>
            <a:normAutofit fontScale="90000"/>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194079" y="754914"/>
            <a:ext cx="11803842" cy="5999634"/>
          </a:xfrm>
        </p:spPr>
        <p:txBody>
          <a:bodyPr>
            <a:normAutofit fontScale="92500" lnSpcReduction="20000"/>
          </a:bodyPr>
          <a:lstStyle/>
          <a:p>
            <a:pPr>
              <a:lnSpc>
                <a:spcPct val="120000"/>
              </a:lnSpc>
            </a:pPr>
            <a:r>
              <a:rPr lang="en-US" sz="1600" dirty="0">
                <a:solidFill>
                  <a:schemeClr val="tx1"/>
                </a:solidFill>
                <a:latin typeface="Times New Roman" panose="02020603050405020304" pitchFamily="18" charset="0"/>
                <a:cs typeface="Times New Roman" panose="02020603050405020304" pitchFamily="18" charset="0"/>
              </a:rPr>
              <a:t>Age UK (2024). AGE UK’S NEW REPORT SHOWS ‘YOU ARE NOT ALONE IN FEELING LONELY’. [online] Age UK. Available at: https://www.ageuk.org.uk/latest-press/articles/age-uks-new-report-shows-you-are-not-alone-in-feeling-lonely/ [Accessed 3 Feb. 2026].</a:t>
            </a:r>
          </a:p>
          <a:p>
            <a:pPr>
              <a:lnSpc>
                <a:spcPct val="120000"/>
              </a:lnSpc>
            </a:pPr>
            <a:r>
              <a:rPr lang="en-US" sz="1600" dirty="0" err="1">
                <a:solidFill>
                  <a:schemeClr val="tx1"/>
                </a:solidFill>
                <a:latin typeface="Times New Roman" panose="02020603050405020304" pitchFamily="18" charset="0"/>
                <a:cs typeface="Times New Roman" panose="02020603050405020304" pitchFamily="18" charset="0"/>
              </a:rPr>
              <a:t>Chepchirchir</a:t>
            </a:r>
            <a:r>
              <a:rPr lang="en-US" sz="1600" dirty="0">
                <a:solidFill>
                  <a:schemeClr val="tx1"/>
                </a:solidFill>
                <a:latin typeface="Times New Roman" panose="02020603050405020304" pitchFamily="18" charset="0"/>
                <a:cs typeface="Times New Roman" panose="02020603050405020304" pitchFamily="18" charset="0"/>
              </a:rPr>
              <a:t>, L. (2024). Loneliness Among the Elderly in Nursing Care Homes: A Scoping Review.</a:t>
            </a:r>
          </a:p>
          <a:p>
            <a:pPr>
              <a:lnSpc>
                <a:spcPct val="120000"/>
              </a:lnSpc>
            </a:pPr>
            <a:r>
              <a:rPr lang="en-US" sz="1600" dirty="0">
                <a:solidFill>
                  <a:schemeClr val="tx1"/>
                </a:solidFill>
                <a:latin typeface="Times New Roman" panose="02020603050405020304" pitchFamily="18" charset="0"/>
                <a:cs typeface="Times New Roman" panose="02020603050405020304" pitchFamily="18" charset="0"/>
              </a:rPr>
              <a:t>CQC (2018). Beyond Barriers: How Older People Move between Health and Social Care in England. [online] Available at: https://www.cqc.org.uk/sites/default/files/20180702_beyond_barriers.pdf [Accessed 3 Feb. 2026].</a:t>
            </a:r>
          </a:p>
          <a:p>
            <a:pPr>
              <a:lnSpc>
                <a:spcPct val="120000"/>
              </a:lnSpc>
            </a:pPr>
            <a:r>
              <a:rPr lang="en-US" sz="1600" dirty="0">
                <a:solidFill>
                  <a:schemeClr val="tx1"/>
                </a:solidFill>
                <a:latin typeface="Times New Roman" panose="02020603050405020304" pitchFamily="18" charset="0"/>
                <a:cs typeface="Times New Roman" panose="02020603050405020304" pitchFamily="18" charset="0"/>
              </a:rPr>
              <a:t>Gill, A.S. and Sullivan, S.S. (2025). Resonances of Feeling Alone: A Systematic Review Unveiling Older Persons' Loneliness and Its Mechanisms in Residential Care Facilities. Journal of advanced nursing.</a:t>
            </a:r>
          </a:p>
          <a:p>
            <a:pPr>
              <a:lnSpc>
                <a:spcPct val="120000"/>
              </a:lnSpc>
            </a:pPr>
            <a:r>
              <a:rPr lang="en-US" sz="1600" dirty="0">
                <a:solidFill>
                  <a:schemeClr val="tx1"/>
                </a:solidFill>
                <a:latin typeface="Times New Roman" panose="02020603050405020304" pitchFamily="18" charset="0"/>
                <a:cs typeface="Times New Roman" panose="02020603050405020304" pitchFamily="18" charset="0"/>
              </a:rPr>
              <a:t>HM Government (2018). A Connected Society a Strategy for Tackling Loneliness - Laying the Foundations for Change. [online] Available at: https://assets.publishing.service.gov.uk/media/5fb66cf98fa8f54aafb3c333/6.4882_DCMS_Loneliness_Strategy_web_Update_V2.pdf [Accessed 3 Feb. 2026].</a:t>
            </a:r>
          </a:p>
          <a:p>
            <a:pPr>
              <a:lnSpc>
                <a:spcPct val="120000"/>
              </a:lnSpc>
            </a:pPr>
            <a:r>
              <a:rPr lang="en-US" sz="1600" dirty="0">
                <a:solidFill>
                  <a:schemeClr val="tx1"/>
                </a:solidFill>
                <a:latin typeface="Times New Roman" panose="02020603050405020304" pitchFamily="18" charset="0"/>
                <a:cs typeface="Times New Roman" panose="02020603050405020304" pitchFamily="18" charset="0"/>
              </a:rPr>
              <a:t>Huang, P.H., Wang, S.Y., Hu, S.H. and Chuang, Y.H., (2022). Older residents' perceptions of loneliness in long‐term care facilities: A qualitative study. International Journal of Mental Health Nursing, 31(3), pp.601-610.</a:t>
            </a:r>
          </a:p>
          <a:p>
            <a:pPr>
              <a:lnSpc>
                <a:spcPct val="120000"/>
              </a:lnSpc>
            </a:pPr>
            <a:r>
              <a:rPr lang="en-US" sz="1600" dirty="0" err="1">
                <a:solidFill>
                  <a:schemeClr val="tx1"/>
                </a:solidFill>
                <a:latin typeface="Times New Roman" panose="02020603050405020304" pitchFamily="18" charset="0"/>
                <a:cs typeface="Times New Roman" panose="02020603050405020304" pitchFamily="18" charset="0"/>
              </a:rPr>
              <a:t>Newmyer</a:t>
            </a:r>
            <a:r>
              <a:rPr lang="en-US" sz="1600" dirty="0">
                <a:solidFill>
                  <a:schemeClr val="tx1"/>
                </a:solidFill>
                <a:latin typeface="Times New Roman" panose="02020603050405020304" pitchFamily="18" charset="0"/>
                <a:cs typeface="Times New Roman" panose="02020603050405020304" pitchFamily="18" charset="0"/>
              </a:rPr>
              <a:t>, L., </a:t>
            </a:r>
            <a:r>
              <a:rPr lang="en-US" sz="1600" dirty="0" err="1">
                <a:solidFill>
                  <a:schemeClr val="tx1"/>
                </a:solidFill>
                <a:latin typeface="Times New Roman" panose="02020603050405020304" pitchFamily="18" charset="0"/>
                <a:cs typeface="Times New Roman" panose="02020603050405020304" pitchFamily="18" charset="0"/>
              </a:rPr>
              <a:t>Verdery</a:t>
            </a:r>
            <a:r>
              <a:rPr lang="en-US" sz="1600" dirty="0">
                <a:solidFill>
                  <a:schemeClr val="tx1"/>
                </a:solidFill>
                <a:latin typeface="Times New Roman" panose="02020603050405020304" pitchFamily="18" charset="0"/>
                <a:cs typeface="Times New Roman" panose="02020603050405020304" pitchFamily="18" charset="0"/>
              </a:rPr>
              <a:t>, A.M., Wang, H. and Margolis, R., (2022). Population aging, demographic metabolism, and the rising tide of late middle age to older adult loneliness around the world. Population and Development Review, 48(3), pp.829-862.</a:t>
            </a:r>
          </a:p>
          <a:p>
            <a:pPr>
              <a:lnSpc>
                <a:spcPct val="120000"/>
              </a:lnSpc>
            </a:pPr>
            <a:r>
              <a:rPr lang="en-US" sz="1600" dirty="0" err="1">
                <a:solidFill>
                  <a:schemeClr val="tx1"/>
                </a:solidFill>
                <a:latin typeface="Times New Roman" panose="02020603050405020304" pitchFamily="18" charset="0"/>
                <a:cs typeface="Times New Roman" panose="02020603050405020304" pitchFamily="18" charset="0"/>
              </a:rPr>
              <a:t>Spilsbury</a:t>
            </a:r>
            <a:r>
              <a:rPr lang="en-US" sz="1600" dirty="0">
                <a:solidFill>
                  <a:schemeClr val="tx1"/>
                </a:solidFill>
                <a:latin typeface="Times New Roman" panose="02020603050405020304" pitchFamily="18" charset="0"/>
                <a:cs typeface="Times New Roman" panose="02020603050405020304" pitchFamily="18" charset="0"/>
              </a:rPr>
              <a:t>, K., Charlwood, A., Thompson, C., Haunch, K., </a:t>
            </a:r>
            <a:r>
              <a:rPr lang="en-US" sz="1600" dirty="0" err="1">
                <a:solidFill>
                  <a:schemeClr val="tx1"/>
                </a:solidFill>
                <a:latin typeface="Times New Roman" panose="02020603050405020304" pitchFamily="18" charset="0"/>
                <a:cs typeface="Times New Roman" panose="02020603050405020304" pitchFamily="18" charset="0"/>
              </a:rPr>
              <a:t>Valizade</a:t>
            </a:r>
            <a:r>
              <a:rPr lang="en-US" sz="1600" dirty="0">
                <a:solidFill>
                  <a:schemeClr val="tx1"/>
                </a:solidFill>
                <a:latin typeface="Times New Roman" panose="02020603050405020304" pitchFamily="18" charset="0"/>
                <a:cs typeface="Times New Roman" panose="02020603050405020304" pitchFamily="18" charset="0"/>
              </a:rPr>
              <a:t>, D., Devi, R., Jackson, C., </a:t>
            </a:r>
            <a:r>
              <a:rPr lang="en-US" sz="1600" dirty="0" err="1">
                <a:solidFill>
                  <a:schemeClr val="tx1"/>
                </a:solidFill>
                <a:latin typeface="Times New Roman" panose="02020603050405020304" pitchFamily="18" charset="0"/>
                <a:cs typeface="Times New Roman" panose="02020603050405020304" pitchFamily="18" charset="0"/>
              </a:rPr>
              <a:t>Alldred</a:t>
            </a:r>
            <a:r>
              <a:rPr lang="en-US" sz="1600" dirty="0">
                <a:solidFill>
                  <a:schemeClr val="tx1"/>
                </a:solidFill>
                <a:latin typeface="Times New Roman" panose="02020603050405020304" pitchFamily="18" charset="0"/>
                <a:cs typeface="Times New Roman" panose="02020603050405020304" pitchFamily="18" charset="0"/>
              </a:rPr>
              <a:t>, D.P., </a:t>
            </a:r>
            <a:r>
              <a:rPr lang="en-US" sz="1600" dirty="0" err="1">
                <a:solidFill>
                  <a:schemeClr val="tx1"/>
                </a:solidFill>
                <a:latin typeface="Times New Roman" panose="02020603050405020304" pitchFamily="18" charset="0"/>
                <a:cs typeface="Times New Roman" panose="02020603050405020304" pitchFamily="18" charset="0"/>
              </a:rPr>
              <a:t>Alldred</a:t>
            </a:r>
            <a:r>
              <a:rPr lang="en-US" sz="1600" dirty="0">
                <a:solidFill>
                  <a:schemeClr val="tx1"/>
                </a:solidFill>
                <a:latin typeface="Times New Roman" panose="02020603050405020304" pitchFamily="18" charset="0"/>
                <a:cs typeface="Times New Roman" panose="02020603050405020304" pitchFamily="18" charset="0"/>
              </a:rPr>
              <a:t>, D., Arthur, A. and Brown, L., (2024). Relationship between staff and quality of care in care homes: </a:t>
            </a:r>
            <a:r>
              <a:rPr lang="en-US" sz="1600" dirty="0" err="1">
                <a:solidFill>
                  <a:schemeClr val="tx1"/>
                </a:solidFill>
                <a:latin typeface="Times New Roman" panose="02020603050405020304" pitchFamily="18" charset="0"/>
                <a:cs typeface="Times New Roman" panose="02020603050405020304" pitchFamily="18" charset="0"/>
              </a:rPr>
              <a:t>StaRQ</a:t>
            </a:r>
            <a:r>
              <a:rPr lang="en-US" sz="1600" dirty="0">
                <a:solidFill>
                  <a:schemeClr val="tx1"/>
                </a:solidFill>
                <a:latin typeface="Times New Roman" panose="02020603050405020304" pitchFamily="18" charset="0"/>
                <a:cs typeface="Times New Roman" panose="02020603050405020304" pitchFamily="18" charset="0"/>
              </a:rPr>
              <a:t> mixed methods study. Health and social care delivery research, 12(8), pp.1-139.</a:t>
            </a:r>
          </a:p>
          <a:p>
            <a:pPr>
              <a:lnSpc>
                <a:spcPct val="120000"/>
              </a:lnSpc>
            </a:pPr>
            <a:r>
              <a:rPr lang="en-US" sz="1600" dirty="0">
                <a:solidFill>
                  <a:schemeClr val="tx1"/>
                </a:solidFill>
                <a:latin typeface="Times New Roman" panose="02020603050405020304" pitchFamily="18" charset="0"/>
                <a:cs typeface="Times New Roman" panose="02020603050405020304" pitchFamily="18" charset="0"/>
              </a:rPr>
              <a:t>Thomas, J. (2015). Measuring National Well-being: Insights into Loneliness, Older People and Well-being, 2015. [online] www.ons.gov.uk. Available at: https://www.ons.gov.uk/peoplepopulationandcommunity/wellbeing/articles/measuringnationalwellbeing/2015-10-01 [Accessed 3 Feb. 2026].</a:t>
            </a:r>
          </a:p>
        </p:txBody>
      </p:sp>
    </p:spTree>
    <p:extLst>
      <p:ext uri="{BB962C8B-B14F-4D97-AF65-F5344CB8AC3E}">
        <p14:creationId xmlns:p14="http://schemas.microsoft.com/office/powerpoint/2010/main" val="931797921"/>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71C241A9-A460-4AD1-916F-25308628A5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TM10001115[[fn=Parcel]]</Template>
  <TotalTime>41</TotalTime>
  <Words>2072</Words>
  <Application>Microsoft Macintosh PowerPoint</Application>
  <PresentationFormat>Widescreen</PresentationFormat>
  <Paragraphs>79</Paragraphs>
  <Slides>6</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Gill Sans MT</vt:lpstr>
      <vt:lpstr>Symbol</vt:lpstr>
      <vt:lpstr>Times New Roman</vt:lpstr>
      <vt:lpstr>Parcel</vt:lpstr>
      <vt:lpstr>The Impact Of Loneliness And Social Isolation On Older Adults Over 65 in Residential Home Care in the UK</vt:lpstr>
      <vt:lpstr>Prevalence</vt:lpstr>
      <vt:lpstr>Rationale of the Research</vt:lpstr>
      <vt:lpstr>Research Question, Aim and Objectives</vt:lpstr>
      <vt:lpstr>Research Impact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Nadeie Seaied (2212621)</cp:lastModifiedBy>
  <cp:revision>4</cp:revision>
  <dcterms:created xsi:type="dcterms:W3CDTF">2024-01-17T11:20:19Z</dcterms:created>
  <dcterms:modified xsi:type="dcterms:W3CDTF">2026-02-11T18:50:45Z</dcterms:modified>
</cp:coreProperties>
</file>