
<file path=[Content_Types].xml><?xml version="1.0" encoding="utf-8"?>
<Types xmlns="http://schemas.openxmlformats.org/package/2006/content-types">
  <Default Extension="fntdata" ContentType="application/x-fontdata"/>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0"/>
  </p:notesMasterIdLst>
  <p:sldIdLst>
    <p:sldId id="256" r:id="rId2"/>
    <p:sldId id="258" r:id="rId3"/>
    <p:sldId id="259" r:id="rId4"/>
    <p:sldId id="260" r:id="rId5"/>
    <p:sldId id="261" r:id="rId6"/>
    <p:sldId id="262" r:id="rId7"/>
    <p:sldId id="263" r:id="rId8"/>
    <p:sldId id="264" r:id="rId9"/>
  </p:sldIdLst>
  <p:sldSz cx="9144000" cy="5143500" type="screen16x9"/>
  <p:notesSz cx="6858000" cy="9144000"/>
  <p:embeddedFontLst>
    <p:embeddedFont>
      <p:font typeface="Proxima Nova"/>
      <p:regular r:id="rId11"/>
      <p:bold r:id="rId12"/>
      <p:italic r:id="rId13"/>
      <p:boldItalic r:id="rId14"/>
    </p:embeddedFont>
    <p:embeddedFont>
      <p:font typeface="Trebuchet MS" panose="020B0603020202020204" pitchFamily="34" charset="0"/>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456" y="9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font" Target="fonts/font6.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font" Target="fonts/font5.fntdata"/><Relationship Id="rId23" Type="http://schemas.microsoft.com/office/2016/11/relationships/changesInfo" Target="changesInfos/changesInfo1.xml"/><Relationship Id="rId10" Type="http://schemas.openxmlformats.org/officeDocument/2006/relationships/notesMaster" Target="notesMasters/notesMaster1.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ana Mirauta" userId="e43b976120bfbb1a" providerId="LiveId" clId="{9F44FD0F-8EE2-4B0B-81C1-81E40499CC69}"/>
    <pc:docChg chg="modSld">
      <pc:chgData name="Oana Mirauta" userId="e43b976120bfbb1a" providerId="LiveId" clId="{9F44FD0F-8EE2-4B0B-81C1-81E40499CC69}" dt="2024-11-05T18:18:41.309" v="115" actId="14100"/>
      <pc:docMkLst>
        <pc:docMk/>
      </pc:docMkLst>
      <pc:sldChg chg="modSp mod">
        <pc:chgData name="Oana Mirauta" userId="e43b976120bfbb1a" providerId="LiveId" clId="{9F44FD0F-8EE2-4B0B-81C1-81E40499CC69}" dt="2024-11-05T18:18:23.184" v="113" actId="20577"/>
        <pc:sldMkLst>
          <pc:docMk/>
          <pc:sldMk cId="0" sldId="256"/>
        </pc:sldMkLst>
        <pc:spChg chg="mod">
          <ac:chgData name="Oana Mirauta" userId="e43b976120bfbb1a" providerId="LiveId" clId="{9F44FD0F-8EE2-4B0B-81C1-81E40499CC69}" dt="2024-11-05T18:18:23.184" v="113" actId="20577"/>
          <ac:spMkLst>
            <pc:docMk/>
            <pc:sldMk cId="0" sldId="256"/>
            <ac:spMk id="60" creationId="{00000000-0000-0000-0000-000000000000}"/>
          </ac:spMkLst>
        </pc:spChg>
      </pc:sldChg>
      <pc:sldChg chg="modSp mod">
        <pc:chgData name="Oana Mirauta" userId="e43b976120bfbb1a" providerId="LiveId" clId="{9F44FD0F-8EE2-4B0B-81C1-81E40499CC69}" dt="2024-11-05T18:18:41.309" v="115" actId="14100"/>
        <pc:sldMkLst>
          <pc:docMk/>
          <pc:sldMk cId="0" sldId="257"/>
        </pc:sldMkLst>
        <pc:spChg chg="mod">
          <ac:chgData name="Oana Mirauta" userId="e43b976120bfbb1a" providerId="LiveId" clId="{9F44FD0F-8EE2-4B0B-81C1-81E40499CC69}" dt="2024-11-05T18:18:41.309" v="115" actId="14100"/>
          <ac:spMkLst>
            <pc:docMk/>
            <pc:sldMk cId="0" sldId="257"/>
            <ac:spMk id="6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307898f5acc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307898f5acc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this conference presentation, an initiative has been taken to gain an in-depth understanding of the contemporary theme of staff shortage And Labour challenges within the hotel and hospitality sector. This issue within the hospitality industry is causing significant barriers for the businesses operating in that sector in terms of operational efficiency and quality of their services.  The hospital industry has a negative reputation due to the fact it does not offer work-life balance to the Employees and has an unsuitable working environment.  As a result, it creates challenges for the recruitment and retention of skilful and talented employees. An unstable workforce and shortage of staff along with the challenges of labour create disruption for the hospitality businesses in terms of meeting the expectations of the customers in the peak seasons. This conference presentation will focus on highlighting the  challenges of staff shortage faced by the hospitality industry while providing some recommendations to develop an effective and skilful workforce.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07898f5acc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307898f5acc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literature on the contemporary theme of staff shortage and labour challenges within the hotel and hospitality sector emphasises the comprehensive relationship between the quality of the services and the challenges of the workforce. The increasing percentage of staff shortage issues within the hotel and hospitality sector is creating excessive work pressure on the employees as a result it is increasing their stress levels and burnout (</a:t>
            </a:r>
            <a:r>
              <a:rPr lang="en" sz="1200">
                <a:solidFill>
                  <a:srgbClr val="222222"/>
                </a:solidFill>
                <a:highlight>
                  <a:srgbClr val="FFFFFF"/>
                </a:highlight>
                <a:latin typeface="Times New Roman"/>
                <a:ea typeface="Times New Roman"/>
                <a:cs typeface="Times New Roman"/>
                <a:sym typeface="Times New Roman"/>
              </a:rPr>
              <a:t>Kwok, 2022</a:t>
            </a:r>
            <a:r>
              <a:rPr lang="en" sz="1200">
                <a:solidFill>
                  <a:schemeClr val="dk1"/>
                </a:solidFill>
                <a:latin typeface="Times New Roman"/>
                <a:ea typeface="Times New Roman"/>
                <a:cs typeface="Times New Roman"/>
                <a:sym typeface="Times New Roman"/>
              </a:rPr>
              <a:t>). According to a recent survey, it has been identified that the turnover rate of employees in the hotel and hospitality sector is over 70% (</a:t>
            </a:r>
            <a:r>
              <a:rPr lang="en" sz="1200">
                <a:solidFill>
                  <a:srgbClr val="222222"/>
                </a:solidFill>
                <a:highlight>
                  <a:srgbClr val="FFFFFF"/>
                </a:highlight>
                <a:latin typeface="Times New Roman"/>
                <a:ea typeface="Times New Roman"/>
                <a:cs typeface="Times New Roman"/>
                <a:sym typeface="Times New Roman"/>
              </a:rPr>
              <a:t>Liu-Lastres </a:t>
            </a:r>
            <a:r>
              <a:rPr lang="en" sz="1200" i="1">
                <a:solidFill>
                  <a:srgbClr val="222222"/>
                </a:solidFill>
                <a:highlight>
                  <a:srgbClr val="FFFFFF"/>
                </a:highlight>
                <a:latin typeface="Times New Roman"/>
                <a:ea typeface="Times New Roman"/>
                <a:cs typeface="Times New Roman"/>
                <a:sym typeface="Times New Roman"/>
              </a:rPr>
              <a:t>et al., </a:t>
            </a:r>
            <a:r>
              <a:rPr lang="en" sz="1200">
                <a:solidFill>
                  <a:srgbClr val="222222"/>
                </a:solidFill>
                <a:highlight>
                  <a:srgbClr val="FFFFFF"/>
                </a:highlight>
                <a:latin typeface="Times New Roman"/>
                <a:ea typeface="Times New Roman"/>
                <a:cs typeface="Times New Roman"/>
                <a:sym typeface="Times New Roman"/>
              </a:rPr>
              <a:t>2023</a:t>
            </a:r>
            <a:r>
              <a:rPr lang="en" sz="1200">
                <a:solidFill>
                  <a:schemeClr val="dk1"/>
                </a:solidFill>
                <a:latin typeface="Times New Roman"/>
                <a:ea typeface="Times New Roman"/>
                <a:cs typeface="Times New Roman"/>
                <a:sym typeface="Times New Roman"/>
              </a:rPr>
              <a:t>). As a result, it impacts the overall experiences of the customers negatively while utilising the services of the hospitality businesses.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Even </a:t>
            </a:r>
            <a:r>
              <a:rPr lang="en" sz="1200">
                <a:solidFill>
                  <a:srgbClr val="222222"/>
                </a:solidFill>
                <a:highlight>
                  <a:srgbClr val="FFFFFF"/>
                </a:highlight>
                <a:latin typeface="Times New Roman"/>
                <a:ea typeface="Times New Roman"/>
                <a:cs typeface="Times New Roman"/>
                <a:sym typeface="Times New Roman"/>
              </a:rPr>
              <a:t>Johnson (2020</a:t>
            </a:r>
            <a:r>
              <a:rPr lang="en" sz="1200">
                <a:solidFill>
                  <a:schemeClr val="dk1"/>
                </a:solidFill>
                <a:latin typeface="Times New Roman"/>
                <a:ea typeface="Times New Roman"/>
                <a:cs typeface="Times New Roman"/>
                <a:sym typeface="Times New Roman"/>
              </a:rPr>
              <a:t>), has identified that inefficient employees within the workplace increase the work pressure on the existing employees as a result it reduces the overall quality of the services. Consequently, it also decreases the overall service quality offered to the customers. This contributes towards the development of a negative reputation for the brand in the market.  However, hospitality businesses that have an effective and strong workforce are more likely to offer personalised services to the customers while increasing their overall satisfaction. Even  </a:t>
            </a:r>
            <a:r>
              <a:rPr lang="en" sz="1200">
                <a:solidFill>
                  <a:srgbClr val="222222"/>
                </a:solidFill>
                <a:highlight>
                  <a:srgbClr val="FFFFFF"/>
                </a:highlight>
                <a:latin typeface="Times New Roman"/>
                <a:ea typeface="Times New Roman"/>
                <a:cs typeface="Times New Roman"/>
                <a:sym typeface="Times New Roman"/>
              </a:rPr>
              <a:t>Whitter (2022), has stated that having an experienced and talented workforce helps to offer quick responses to the issues of the customers while paying attention to every detail helps to offer personalized services to them. This contributes towards the development of a strong brand image. </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highlight>
                  <a:srgbClr val="FFFFFF"/>
                </a:highlight>
                <a:latin typeface="Times New Roman"/>
                <a:ea typeface="Times New Roman"/>
                <a:cs typeface="Times New Roman"/>
                <a:sym typeface="Times New Roman"/>
              </a:rPr>
              <a:t>Heimerl </a:t>
            </a:r>
            <a:r>
              <a:rPr lang="en" sz="1200" i="1">
                <a:solidFill>
                  <a:srgbClr val="222222"/>
                </a:solidFill>
                <a:highlight>
                  <a:srgbClr val="FFFFFF"/>
                </a:highlight>
                <a:latin typeface="Times New Roman"/>
                <a:ea typeface="Times New Roman"/>
                <a:cs typeface="Times New Roman"/>
                <a:sym typeface="Times New Roman"/>
              </a:rPr>
              <a:t>et al., </a:t>
            </a:r>
            <a:r>
              <a:rPr lang="en" sz="1200">
                <a:solidFill>
                  <a:srgbClr val="222222"/>
                </a:solidFill>
                <a:highlight>
                  <a:srgbClr val="FFFFFF"/>
                </a:highlight>
                <a:latin typeface="Times New Roman"/>
                <a:ea typeface="Times New Roman"/>
                <a:cs typeface="Times New Roman"/>
                <a:sym typeface="Times New Roman"/>
              </a:rPr>
              <a:t>(2020</a:t>
            </a:r>
            <a:r>
              <a:rPr lang="en" sz="1200">
                <a:solidFill>
                  <a:schemeClr val="dk1"/>
                </a:solidFill>
                <a:latin typeface="Times New Roman"/>
                <a:ea typeface="Times New Roman"/>
                <a:cs typeface="Times New Roman"/>
                <a:sym typeface="Times New Roman"/>
              </a:rPr>
              <a:t>), have identified that due to shortage of staff, it prevents hospitality businesses from meeting the evolving demands of the customers during the peak season as a result it creates barriers for them in terms of generating a good amount of revenue. Therefore  </a:t>
            </a:r>
            <a:r>
              <a:rPr lang="en" sz="1200">
                <a:solidFill>
                  <a:srgbClr val="222222"/>
                </a:solidFill>
                <a:highlight>
                  <a:srgbClr val="FFFFFF"/>
                </a:highlight>
                <a:latin typeface="Times New Roman"/>
                <a:ea typeface="Times New Roman"/>
                <a:cs typeface="Times New Roman"/>
                <a:sym typeface="Times New Roman"/>
              </a:rPr>
              <a:t>Ndiuini and Baum (2021</a:t>
            </a:r>
            <a:r>
              <a:rPr lang="en" sz="1200">
                <a:solidFill>
                  <a:schemeClr val="dk1"/>
                </a:solidFill>
                <a:latin typeface="Times New Roman"/>
                <a:ea typeface="Times New Roman"/>
                <a:cs typeface="Times New Roman"/>
                <a:sym typeface="Times New Roman"/>
              </a:rPr>
              <a:t>), have suggested that hotels that invest a good amount of money in developing a positive culture within the workplace while offering various workshops and training programs for the development of the employees can help to enhance the overall percentage of retention. </a:t>
            </a:r>
            <a:endParaRPr sz="1200">
              <a:solidFill>
                <a:srgbClr val="222222"/>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307898f5acc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307898f5acc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Utilising the PESTEL analysis will allow to gain beneficial information and insights regarding the staff shortage and labour challenges within the hotel and hospitality sector.</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b="1" i="1">
                <a:solidFill>
                  <a:schemeClr val="dk1"/>
                </a:solidFill>
                <a:latin typeface="Times New Roman"/>
                <a:ea typeface="Times New Roman"/>
                <a:cs typeface="Times New Roman"/>
                <a:sym typeface="Times New Roman"/>
              </a:rPr>
              <a:t>Political factors: </a:t>
            </a:r>
            <a:r>
              <a:rPr lang="en" sz="1200">
                <a:solidFill>
                  <a:schemeClr val="dk1"/>
                </a:solidFill>
                <a:latin typeface="Times New Roman"/>
                <a:ea typeface="Times New Roman"/>
                <a:cs typeface="Times New Roman"/>
                <a:sym typeface="Times New Roman"/>
              </a:rPr>
              <a:t>The policies of the government such as immigration policies impact the liver market significantly.  The majority of the businesses within the hospital industry depend on foreign labourers but changes in the loss of immigration prevent them from recruiting foreign labourers resulting in staff shortages. For instance,  utilising the H-2B  visa program hospitality businesses in the US can hire foreign staff during peak season. However, it is not considered as a permanent solution  (</a:t>
            </a:r>
            <a:r>
              <a:rPr lang="en" sz="1200">
                <a:solidFill>
                  <a:srgbClr val="222222"/>
                </a:solidFill>
                <a:highlight>
                  <a:srgbClr val="FFFFFF"/>
                </a:highlight>
                <a:latin typeface="Times New Roman"/>
                <a:ea typeface="Times New Roman"/>
                <a:cs typeface="Times New Roman"/>
                <a:sym typeface="Times New Roman"/>
              </a:rPr>
              <a:t>Ndiuini and Baum, 2021)</a:t>
            </a: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b="1" i="1">
                <a:solidFill>
                  <a:schemeClr val="dk1"/>
                </a:solidFill>
                <a:latin typeface="Times New Roman"/>
                <a:ea typeface="Times New Roman"/>
                <a:cs typeface="Times New Roman"/>
                <a:sym typeface="Times New Roman"/>
              </a:rPr>
              <a:t>Economic factors: </a:t>
            </a:r>
            <a:r>
              <a:rPr lang="en" sz="1200">
                <a:solidFill>
                  <a:schemeClr val="dk1"/>
                </a:solidFill>
                <a:latin typeface="Times New Roman"/>
                <a:ea typeface="Times New Roman"/>
                <a:cs typeface="Times New Roman"/>
                <a:sym typeface="Times New Roman"/>
              </a:rPr>
              <a:t>Economic fluctuation offers both positive and negative impacts in terms of meeting the demand for staffing as during the downtown it prevents customers from utilising the services of the hospital business but during the recovery stage it increases the demand for Hospitality Services among the customers but due to shortage of staff majority of the demand are not met. Recruiting part-time and gig workers can help to meet the demands of the customers but it can lead to offering inconsistent quality of service to them (</a:t>
            </a:r>
            <a:r>
              <a:rPr lang="en" sz="1200">
                <a:solidFill>
                  <a:srgbClr val="222222"/>
                </a:solidFill>
                <a:highlight>
                  <a:srgbClr val="FFFFFF"/>
                </a:highlight>
                <a:latin typeface="Times New Roman"/>
                <a:ea typeface="Times New Roman"/>
                <a:cs typeface="Times New Roman"/>
                <a:sym typeface="Times New Roman"/>
              </a:rPr>
              <a:t>Khan </a:t>
            </a:r>
            <a:r>
              <a:rPr lang="en" sz="1200" i="1">
                <a:solidFill>
                  <a:srgbClr val="222222"/>
                </a:solidFill>
                <a:highlight>
                  <a:srgbClr val="FFFFFF"/>
                </a:highlight>
                <a:latin typeface="Times New Roman"/>
                <a:ea typeface="Times New Roman"/>
                <a:cs typeface="Times New Roman"/>
                <a:sym typeface="Times New Roman"/>
              </a:rPr>
              <a:t>et al., </a:t>
            </a:r>
            <a:r>
              <a:rPr lang="en" sz="1200">
                <a:solidFill>
                  <a:srgbClr val="222222"/>
                </a:solidFill>
                <a:highlight>
                  <a:srgbClr val="FFFFFF"/>
                </a:highlight>
                <a:latin typeface="Times New Roman"/>
                <a:ea typeface="Times New Roman"/>
                <a:cs typeface="Times New Roman"/>
                <a:sym typeface="Times New Roman"/>
              </a:rPr>
              <a:t>2020)</a:t>
            </a: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b="1" i="1">
                <a:solidFill>
                  <a:schemeClr val="dk1"/>
                </a:solidFill>
                <a:latin typeface="Times New Roman"/>
                <a:ea typeface="Times New Roman"/>
                <a:cs typeface="Times New Roman"/>
                <a:sym typeface="Times New Roman"/>
              </a:rPr>
              <a:t>Social factors: </a:t>
            </a:r>
            <a:r>
              <a:rPr lang="en" sz="1200">
                <a:solidFill>
                  <a:schemeClr val="dk1"/>
                </a:solidFill>
                <a:latin typeface="Times New Roman"/>
                <a:ea typeface="Times New Roman"/>
                <a:cs typeface="Times New Roman"/>
                <a:sym typeface="Times New Roman"/>
              </a:rPr>
              <a:t>These days the workers in the hospitality businesses demand a positive working culture,  competitive salary packages and flexible working schedules. Therefore, in order to meet the expectations of society, businesses in the hospitality industry need to offer opportunities for career development and flexible working schedules to the Employees.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b="1" i="1">
                <a:solidFill>
                  <a:schemeClr val="dk1"/>
                </a:solidFill>
                <a:latin typeface="Times New Roman"/>
                <a:ea typeface="Times New Roman"/>
                <a:cs typeface="Times New Roman"/>
                <a:sym typeface="Times New Roman"/>
              </a:rPr>
              <a:t>Technological factors:</a:t>
            </a:r>
            <a:r>
              <a:rPr lang="en" sz="1200">
                <a:solidFill>
                  <a:schemeClr val="dk1"/>
                </a:solidFill>
                <a:latin typeface="Times New Roman"/>
                <a:ea typeface="Times New Roman"/>
                <a:cs typeface="Times New Roman"/>
                <a:sym typeface="Times New Roman"/>
              </a:rPr>
              <a:t> In order to reduce excessive pressure on the staff within the hospitality industry businesses have incorporated digital technology to automate the majority of their tasks.  However, it requires a good amount of money for implementing it  within the business operation and in some cases employees also feel alienated in case it is not operated effectively (</a:t>
            </a:r>
            <a:r>
              <a:rPr lang="en" sz="1200">
                <a:solidFill>
                  <a:srgbClr val="222222"/>
                </a:solidFill>
                <a:highlight>
                  <a:srgbClr val="FFFFFF"/>
                </a:highlight>
                <a:latin typeface="Times New Roman"/>
                <a:ea typeface="Times New Roman"/>
                <a:cs typeface="Times New Roman"/>
                <a:sym typeface="Times New Roman"/>
              </a:rPr>
              <a:t>Tuomi and Ascenção, 2023)</a:t>
            </a:r>
            <a:r>
              <a:rPr lang="en" sz="1200">
                <a:solidFill>
                  <a:schemeClr val="dk1"/>
                </a:solidFill>
                <a:latin typeface="Times New Roman"/>
                <a:ea typeface="Times New Roman"/>
                <a:cs typeface="Times New Roman"/>
                <a:sym typeface="Times New Roman"/>
              </a:rPr>
              <a:t>. Implementing the digital technology effectively can help to offer Quality Services to the customers while streamlining the operations.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b="1" i="1">
                <a:solidFill>
                  <a:schemeClr val="dk1"/>
                </a:solidFill>
                <a:latin typeface="Times New Roman"/>
                <a:ea typeface="Times New Roman"/>
                <a:cs typeface="Times New Roman"/>
                <a:sym typeface="Times New Roman"/>
              </a:rPr>
              <a:t>Environmental factors:</a:t>
            </a:r>
            <a:r>
              <a:rPr lang="en" sz="1200">
                <a:solidFill>
                  <a:schemeClr val="dk1"/>
                </a:solidFill>
                <a:latin typeface="Times New Roman"/>
                <a:ea typeface="Times New Roman"/>
                <a:cs typeface="Times New Roman"/>
                <a:sym typeface="Times New Roman"/>
              </a:rPr>
              <a:t> The demand for incorporating sustainability within the businesses is increasing rapidly among the customers however due to shortage of staff it is creating challenges for meeting those demands.  Therefore it is important to offer training workshops to the existing employees for increasing their knowledge about eco-friendly practices for attracting the Eco conscious consumers (</a:t>
            </a:r>
            <a:r>
              <a:rPr lang="en" sz="1200">
                <a:solidFill>
                  <a:srgbClr val="222222"/>
                </a:solidFill>
                <a:highlight>
                  <a:srgbClr val="FFFFFF"/>
                </a:highlight>
                <a:latin typeface="Times New Roman"/>
                <a:ea typeface="Times New Roman"/>
                <a:cs typeface="Times New Roman"/>
                <a:sym typeface="Times New Roman"/>
              </a:rPr>
              <a:t>Moradeke </a:t>
            </a:r>
            <a:r>
              <a:rPr lang="en" sz="1200" i="1">
                <a:solidFill>
                  <a:srgbClr val="222222"/>
                </a:solidFill>
                <a:highlight>
                  <a:srgbClr val="FFFFFF"/>
                </a:highlight>
                <a:latin typeface="Times New Roman"/>
                <a:ea typeface="Times New Roman"/>
                <a:cs typeface="Times New Roman"/>
                <a:sym typeface="Times New Roman"/>
              </a:rPr>
              <a:t>et al., </a:t>
            </a:r>
            <a:r>
              <a:rPr lang="en" sz="1200">
                <a:solidFill>
                  <a:srgbClr val="222222"/>
                </a:solidFill>
                <a:highlight>
                  <a:srgbClr val="FFFFFF"/>
                </a:highlight>
                <a:latin typeface="Times New Roman"/>
                <a:ea typeface="Times New Roman"/>
                <a:cs typeface="Times New Roman"/>
                <a:sym typeface="Times New Roman"/>
              </a:rPr>
              <a:t>2021)</a:t>
            </a: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b="1" i="1">
                <a:solidFill>
                  <a:schemeClr val="dk1"/>
                </a:solidFill>
                <a:latin typeface="Times New Roman"/>
                <a:ea typeface="Times New Roman"/>
                <a:cs typeface="Times New Roman"/>
                <a:sym typeface="Times New Roman"/>
              </a:rPr>
              <a:t>Legal factors</a:t>
            </a:r>
            <a:r>
              <a:rPr lang="en" sz="1200">
                <a:solidFill>
                  <a:schemeClr val="dk1"/>
                </a:solidFill>
                <a:latin typeface="Times New Roman"/>
                <a:ea typeface="Times New Roman"/>
                <a:cs typeface="Times New Roman"/>
                <a:sym typeface="Times New Roman"/>
              </a:rPr>
              <a:t>: In order to prevent legal consequences and maintain the job satisfaction of the employees it is important for the hospitality businesses to adhere to all the labour laws and regulations. Utilizing an effective system for managing the work force can help to incorporate all the labour laws and regulations within their strategies while enhancing the overall efficiency of the operations.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307898f5acc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307898f5acc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Some recommendations for  eliminating the challenges of  staff shortage And Labour issues within the hotel and Hospitality industry are mentioned below: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b="1" i="1">
                <a:solidFill>
                  <a:schemeClr val="dk1"/>
                </a:solidFill>
                <a:latin typeface="Times New Roman"/>
                <a:ea typeface="Times New Roman"/>
                <a:cs typeface="Times New Roman"/>
                <a:sym typeface="Times New Roman"/>
              </a:rPr>
              <a:t>Effective strategy for recruitment: </a:t>
            </a:r>
            <a:r>
              <a:rPr lang="en" sz="1200">
                <a:solidFill>
                  <a:schemeClr val="dk1"/>
                </a:solidFill>
                <a:latin typeface="Times New Roman"/>
                <a:ea typeface="Times New Roman"/>
                <a:cs typeface="Times New Roman"/>
                <a:sym typeface="Times New Roman"/>
              </a:rPr>
              <a:t>Hospitality businesses need to develop strategic initiatives for recruiting talented and skilful employees from diverse backgrounds. Utilising social media platforms and industry-specific job boards will increase the visibility of the brand among potential candidates (</a:t>
            </a:r>
            <a:r>
              <a:rPr lang="en" sz="1200">
                <a:solidFill>
                  <a:srgbClr val="222222"/>
                </a:solidFill>
                <a:highlight>
                  <a:srgbClr val="FFFFFF"/>
                </a:highlight>
                <a:latin typeface="Times New Roman"/>
                <a:ea typeface="Times New Roman"/>
                <a:cs typeface="Times New Roman"/>
                <a:sym typeface="Times New Roman"/>
              </a:rPr>
              <a:t>Salvy </a:t>
            </a:r>
            <a:r>
              <a:rPr lang="en" sz="1200" i="1">
                <a:solidFill>
                  <a:srgbClr val="222222"/>
                </a:solidFill>
                <a:highlight>
                  <a:srgbClr val="FFFFFF"/>
                </a:highlight>
                <a:latin typeface="Times New Roman"/>
                <a:ea typeface="Times New Roman"/>
                <a:cs typeface="Times New Roman"/>
                <a:sym typeface="Times New Roman"/>
              </a:rPr>
              <a:t>et al., </a:t>
            </a:r>
            <a:r>
              <a:rPr lang="en" sz="1200">
                <a:solidFill>
                  <a:srgbClr val="222222"/>
                </a:solidFill>
                <a:highlight>
                  <a:srgbClr val="FFFFFF"/>
                </a:highlight>
                <a:latin typeface="Times New Roman"/>
                <a:ea typeface="Times New Roman"/>
                <a:cs typeface="Times New Roman"/>
                <a:sym typeface="Times New Roman"/>
              </a:rPr>
              <a:t>2020)</a:t>
            </a:r>
            <a:r>
              <a:rPr lang="en" sz="1200">
                <a:solidFill>
                  <a:schemeClr val="dk1"/>
                </a:solidFill>
                <a:latin typeface="Times New Roman"/>
                <a:ea typeface="Times New Roman"/>
                <a:cs typeface="Times New Roman"/>
                <a:sym typeface="Times New Roman"/>
              </a:rPr>
              <a:t>. Even offering intensive Hospitality programs to the locals can help to attract skilful candidates.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b="1" i="1">
                <a:solidFill>
                  <a:schemeClr val="dk1"/>
                </a:solidFill>
                <a:latin typeface="Times New Roman"/>
                <a:ea typeface="Times New Roman"/>
                <a:cs typeface="Times New Roman"/>
                <a:sym typeface="Times New Roman"/>
              </a:rPr>
              <a:t>Offering attractive salary packages and benefits:</a:t>
            </a:r>
            <a:r>
              <a:rPr lang="en" sz="1200">
                <a:solidFill>
                  <a:schemeClr val="dk1"/>
                </a:solidFill>
                <a:latin typeface="Times New Roman"/>
                <a:ea typeface="Times New Roman"/>
                <a:cs typeface="Times New Roman"/>
                <a:sym typeface="Times New Roman"/>
              </a:rPr>
              <a:t> Hospitality businesses need to re-access salary package structure to meet the demand of the potential candidate for receiving competitive wages.  offering flexible working schedules,  incentives, bonus packages,  competitive salaries and other benefits can help to attract and retain potential talent for a longer period of time.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b="1" i="1">
                <a:solidFill>
                  <a:schemeClr val="dk1"/>
                </a:solidFill>
                <a:latin typeface="Times New Roman"/>
                <a:ea typeface="Times New Roman"/>
                <a:cs typeface="Times New Roman"/>
                <a:sym typeface="Times New Roman"/>
              </a:rPr>
              <a:t>Offering training and development workshops</a:t>
            </a:r>
            <a:r>
              <a:rPr lang="en" sz="1200">
                <a:solidFill>
                  <a:schemeClr val="dk1"/>
                </a:solidFill>
                <a:latin typeface="Times New Roman"/>
                <a:ea typeface="Times New Roman"/>
                <a:cs typeface="Times New Roman"/>
                <a:sym typeface="Times New Roman"/>
              </a:rPr>
              <a:t>: Hospitality businesses need to invest a good amount of money in providing training and development workshops to the Employees to enhance their skills and abilities while contributing towards their career development for increasing their overall job satisfaction. It will help to create a positive culture within the workplace while returning the employees for a long term period (</a:t>
            </a:r>
            <a:r>
              <a:rPr lang="en" sz="1200">
                <a:solidFill>
                  <a:srgbClr val="222222"/>
                </a:solidFill>
                <a:highlight>
                  <a:srgbClr val="FFFFFF"/>
                </a:highlight>
                <a:latin typeface="Times New Roman"/>
                <a:ea typeface="Times New Roman"/>
                <a:cs typeface="Times New Roman"/>
                <a:sym typeface="Times New Roman"/>
              </a:rPr>
              <a:t>Saroyan and Amundsen, 2023).</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b="1" i="1">
                <a:solidFill>
                  <a:schemeClr val="dk1"/>
                </a:solidFill>
                <a:latin typeface="Times New Roman"/>
                <a:ea typeface="Times New Roman"/>
                <a:cs typeface="Times New Roman"/>
                <a:sym typeface="Times New Roman"/>
              </a:rPr>
              <a:t>Investing in digital technology</a:t>
            </a:r>
            <a:r>
              <a:rPr lang="en" sz="1200">
                <a:solidFill>
                  <a:schemeClr val="dk1"/>
                </a:solidFill>
                <a:latin typeface="Times New Roman"/>
                <a:ea typeface="Times New Roman"/>
                <a:cs typeface="Times New Roman"/>
                <a:sym typeface="Times New Roman"/>
              </a:rPr>
              <a:t>: Hospitality businesses need to invest their money in terms of incorporating digital technology within their business operation to eliminate the excessive pressure on the staff.  investing in digital technology will not only allow automatic majority of the task while reducing the workload from the staff but also helps to increase the efficiency of the operation by streamlining it.  It also helps to offer personalised services to the customers as a result it helps to increase their satisfaction level.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b="1" i="1">
                <a:solidFill>
                  <a:schemeClr val="dk1"/>
                </a:solidFill>
                <a:latin typeface="Times New Roman"/>
                <a:ea typeface="Times New Roman"/>
                <a:cs typeface="Times New Roman"/>
                <a:sym typeface="Times New Roman"/>
              </a:rPr>
              <a:t>Ensure fair labour practices</a:t>
            </a:r>
            <a:r>
              <a:rPr lang="en" sz="1200">
                <a:solidFill>
                  <a:schemeClr val="dk1"/>
                </a:solidFill>
                <a:latin typeface="Times New Roman"/>
                <a:ea typeface="Times New Roman"/>
                <a:cs typeface="Times New Roman"/>
                <a:sym typeface="Times New Roman"/>
              </a:rPr>
              <a:t>: Hospitality businesses need to incorporate all the labour laws and regulations to ensure the safety and well being of the employees while offering them flexible working schedules and comparative wages. As a result, it helps to decrease the overall percentage of turnover and enhance the jobs in the level of the employees.  It is important to ensure a continuous flow of information by practising transparent communication regarding the career path and each other's expectations for developing trust and loyalty among the employees.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307898f5acc_0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307898f5acc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this conference presentation, an approach was taken to gain an in-depth understanding of the contemporary theme of staff shortage and labour challenges within the hotel and hospitality sector. This conference presentation has been focused on highlighting the challenges of staff shortage faced by the hospitality industry while providing some recommendations to develop an effective and skilful workforce. in order to enhance the overall performance of the hotel and hospitality industry it is important that the organisation operating in that sector needs to adopt a comprehensive and effective approach that mainly focuses on offering competitive compensation along with effective training and development programmes for the employees. Even the management of the company also needs to develop effective strategies for recruitment.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307898f5acc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307898f5acc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highlight>
                  <a:srgbClr val="FFFFFF"/>
                </a:highlight>
                <a:latin typeface="Times New Roman"/>
                <a:ea typeface="Times New Roman"/>
                <a:cs typeface="Times New Roman"/>
                <a:sym typeface="Times New Roman"/>
              </a:rPr>
              <a:t>Salvy, S.J., Carandang, K., Vigen, C.L., Concha-Chavez, A., Sequeira, P.A., Blanchard, J., Diaz, J., Raymond, J. and Pyatak, E.A., (2020). Effectiveness of social media (Facebook), targeted mailing, and in-person solicitation for the recruitment of young adult in a diabetes self-management clinical trial. </a:t>
            </a:r>
            <a:r>
              <a:rPr lang="en" sz="1200" i="1">
                <a:solidFill>
                  <a:srgbClr val="222222"/>
                </a:solidFill>
                <a:highlight>
                  <a:srgbClr val="FFFFFF"/>
                </a:highlight>
                <a:latin typeface="Times New Roman"/>
                <a:ea typeface="Times New Roman"/>
                <a:cs typeface="Times New Roman"/>
                <a:sym typeface="Times New Roman"/>
              </a:rPr>
              <a:t>Clinical Trials</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17</a:t>
            </a:r>
            <a:r>
              <a:rPr lang="en" sz="1200">
                <a:solidFill>
                  <a:srgbClr val="222222"/>
                </a:solidFill>
                <a:highlight>
                  <a:srgbClr val="FFFFFF"/>
                </a:highlight>
                <a:latin typeface="Times New Roman"/>
                <a:ea typeface="Times New Roman"/>
                <a:cs typeface="Times New Roman"/>
                <a:sym typeface="Times New Roman"/>
              </a:rPr>
              <a:t>(6), pp.664-674.</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highlight>
                  <a:srgbClr val="FFFFFF"/>
                </a:highlight>
                <a:latin typeface="Times New Roman"/>
                <a:ea typeface="Times New Roman"/>
                <a:cs typeface="Times New Roman"/>
                <a:sym typeface="Times New Roman"/>
              </a:rPr>
              <a:t>Saroyan, A. and Amundsen, C. eds., (2023). </a:t>
            </a:r>
            <a:r>
              <a:rPr lang="en" sz="1200" i="1">
                <a:solidFill>
                  <a:srgbClr val="222222"/>
                </a:solidFill>
                <a:highlight>
                  <a:srgbClr val="FFFFFF"/>
                </a:highlight>
                <a:latin typeface="Times New Roman"/>
                <a:ea typeface="Times New Roman"/>
                <a:cs typeface="Times New Roman"/>
                <a:sym typeface="Times New Roman"/>
              </a:rPr>
              <a:t>Rethinking teaching in higher education: From a course design workshop to a faculty development framework</a:t>
            </a:r>
            <a:r>
              <a:rPr lang="en" sz="1200">
                <a:solidFill>
                  <a:srgbClr val="222222"/>
                </a:solidFill>
                <a:highlight>
                  <a:srgbClr val="FFFFFF"/>
                </a:highlight>
                <a:latin typeface="Times New Roman"/>
                <a:ea typeface="Times New Roman"/>
                <a:cs typeface="Times New Roman"/>
                <a:sym typeface="Times New Roman"/>
              </a:rPr>
              <a:t>. Taylor &amp; Francis.</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highlight>
                  <a:srgbClr val="FFFFFF"/>
                </a:highlight>
                <a:latin typeface="Times New Roman"/>
                <a:ea typeface="Times New Roman"/>
                <a:cs typeface="Times New Roman"/>
                <a:sym typeface="Times New Roman"/>
              </a:rPr>
              <a:t>Moradeke, F.T., Ishola, G.K. and Okikiola, O.L., (2021). Green training and development practices on environmental sustainability: evidence from WAMCO PLC. </a:t>
            </a:r>
            <a:r>
              <a:rPr lang="en" sz="1200" i="1">
                <a:solidFill>
                  <a:srgbClr val="222222"/>
                </a:solidFill>
                <a:highlight>
                  <a:srgbClr val="FFFFFF"/>
                </a:highlight>
                <a:latin typeface="Times New Roman"/>
                <a:ea typeface="Times New Roman"/>
                <a:cs typeface="Times New Roman"/>
                <a:sym typeface="Times New Roman"/>
              </a:rPr>
              <a:t>Journal of Educational Management and Social Sciences</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2</a:t>
            </a:r>
            <a:r>
              <a:rPr lang="en" sz="1200">
                <a:solidFill>
                  <a:srgbClr val="222222"/>
                </a:solidFill>
                <a:highlight>
                  <a:srgbClr val="FFFFFF"/>
                </a:highlight>
                <a:latin typeface="Times New Roman"/>
                <a:ea typeface="Times New Roman"/>
                <a:cs typeface="Times New Roman"/>
                <a:sym typeface="Times New Roman"/>
              </a:rPr>
              <a:t>(1), pp.1-19.</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highlight>
                  <a:srgbClr val="FFFFFF"/>
                </a:highlight>
                <a:latin typeface="Times New Roman"/>
                <a:ea typeface="Times New Roman"/>
                <a:cs typeface="Times New Roman"/>
                <a:sym typeface="Times New Roman"/>
              </a:rPr>
              <a:t>Tuomi, A. and Ascenção, M.P., (2023). Intelligent automation in hospitality: exploring the relative automatability of frontline food service tasks. </a:t>
            </a:r>
            <a:r>
              <a:rPr lang="en" sz="1200" i="1">
                <a:solidFill>
                  <a:srgbClr val="222222"/>
                </a:solidFill>
                <a:highlight>
                  <a:srgbClr val="FFFFFF"/>
                </a:highlight>
                <a:latin typeface="Times New Roman"/>
                <a:ea typeface="Times New Roman"/>
                <a:cs typeface="Times New Roman"/>
                <a:sym typeface="Times New Roman"/>
              </a:rPr>
              <a:t>Journal of Hospitality and Tourism Insights</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6</a:t>
            </a:r>
            <a:r>
              <a:rPr lang="en" sz="1200">
                <a:solidFill>
                  <a:srgbClr val="222222"/>
                </a:solidFill>
                <a:highlight>
                  <a:srgbClr val="FFFFFF"/>
                </a:highlight>
                <a:latin typeface="Times New Roman"/>
                <a:ea typeface="Times New Roman"/>
                <a:cs typeface="Times New Roman"/>
                <a:sym typeface="Times New Roman"/>
              </a:rPr>
              <a:t>(1), pp.151-173.</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highlight>
                  <a:srgbClr val="FFFFFF"/>
                </a:highlight>
                <a:latin typeface="Times New Roman"/>
                <a:ea typeface="Times New Roman"/>
                <a:cs typeface="Times New Roman"/>
                <a:sym typeface="Times New Roman"/>
              </a:rPr>
              <a:t>Khan, N., Hassan, A.U., Fahad, S. and Naushad, M., (2020). Factors affecting tourism industry and its impacts on global economy of the world. </a:t>
            </a:r>
            <a:r>
              <a:rPr lang="en" sz="1200" i="1">
                <a:solidFill>
                  <a:srgbClr val="222222"/>
                </a:solidFill>
                <a:highlight>
                  <a:srgbClr val="FFFFFF"/>
                </a:highlight>
                <a:latin typeface="Times New Roman"/>
                <a:ea typeface="Times New Roman"/>
                <a:cs typeface="Times New Roman"/>
                <a:sym typeface="Times New Roman"/>
              </a:rPr>
              <a:t>Available at SSRN 3559353</a:t>
            </a:r>
            <a:r>
              <a:rPr lang="en" sz="1200">
                <a:solidFill>
                  <a:srgbClr val="222222"/>
                </a:solidFill>
                <a:highlight>
                  <a:srgbClr val="FFFFFF"/>
                </a:highlight>
                <a:latin typeface="Times New Roman"/>
                <a:ea typeface="Times New Roman"/>
                <a:cs typeface="Times New Roman"/>
                <a:sym typeface="Times New Roman"/>
              </a:rPr>
              <a:t>.</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highlight>
                  <a:srgbClr val="FFFFFF"/>
                </a:highlight>
                <a:latin typeface="Times New Roman"/>
                <a:ea typeface="Times New Roman"/>
                <a:cs typeface="Times New Roman"/>
                <a:sym typeface="Times New Roman"/>
              </a:rPr>
              <a:t>Kwok, L., (2022). Labor shortage: a critical reflection and a call for industry-academia collaboration. </a:t>
            </a:r>
            <a:r>
              <a:rPr lang="en" sz="1200" i="1">
                <a:solidFill>
                  <a:srgbClr val="222222"/>
                </a:solidFill>
                <a:highlight>
                  <a:srgbClr val="FFFFFF"/>
                </a:highlight>
                <a:latin typeface="Times New Roman"/>
                <a:ea typeface="Times New Roman"/>
                <a:cs typeface="Times New Roman"/>
                <a:sym typeface="Times New Roman"/>
              </a:rPr>
              <a:t>International Journal of Contemporary Hospitality Management</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34</a:t>
            </a:r>
            <a:r>
              <a:rPr lang="en" sz="1200">
                <a:solidFill>
                  <a:srgbClr val="222222"/>
                </a:solidFill>
                <a:highlight>
                  <a:srgbClr val="FFFFFF"/>
                </a:highlight>
                <a:latin typeface="Times New Roman"/>
                <a:ea typeface="Times New Roman"/>
                <a:cs typeface="Times New Roman"/>
                <a:sym typeface="Times New Roman"/>
              </a:rPr>
              <a:t>(11), pp.3929-3943.</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highlight>
                  <a:srgbClr val="FFFFFF"/>
                </a:highlight>
                <a:latin typeface="Times New Roman"/>
                <a:ea typeface="Times New Roman"/>
                <a:cs typeface="Times New Roman"/>
                <a:sym typeface="Times New Roman"/>
              </a:rPr>
              <a:t>Liu-Lastres, B., Wen, H. and Huang, W.J., (2023). A reflection on the Great Resignation in the hospitality and tourism industry. </a:t>
            </a:r>
            <a:r>
              <a:rPr lang="en" sz="1200" i="1">
                <a:solidFill>
                  <a:srgbClr val="222222"/>
                </a:solidFill>
                <a:highlight>
                  <a:srgbClr val="FFFFFF"/>
                </a:highlight>
                <a:latin typeface="Times New Roman"/>
                <a:ea typeface="Times New Roman"/>
                <a:cs typeface="Times New Roman"/>
                <a:sym typeface="Times New Roman"/>
              </a:rPr>
              <a:t>International Journal of Contemporary Hospitality Management</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35</a:t>
            </a:r>
            <a:r>
              <a:rPr lang="en" sz="1200">
                <a:solidFill>
                  <a:srgbClr val="222222"/>
                </a:solidFill>
                <a:highlight>
                  <a:srgbClr val="FFFFFF"/>
                </a:highlight>
                <a:latin typeface="Times New Roman"/>
                <a:ea typeface="Times New Roman"/>
                <a:cs typeface="Times New Roman"/>
                <a:sym typeface="Times New Roman"/>
              </a:rPr>
              <a:t>(1), pp.235-249.</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highlight>
                  <a:srgbClr val="FFFFFF"/>
                </a:highlight>
                <a:latin typeface="Times New Roman"/>
                <a:ea typeface="Times New Roman"/>
                <a:cs typeface="Times New Roman"/>
                <a:sym typeface="Times New Roman"/>
              </a:rPr>
              <a:t>Johnson, A.G., (2020). We are not yet done exploring the hospitality workforce. </a:t>
            </a:r>
            <a:r>
              <a:rPr lang="en" sz="1200" i="1">
                <a:solidFill>
                  <a:srgbClr val="222222"/>
                </a:solidFill>
                <a:highlight>
                  <a:srgbClr val="FFFFFF"/>
                </a:highlight>
                <a:latin typeface="Times New Roman"/>
                <a:ea typeface="Times New Roman"/>
                <a:cs typeface="Times New Roman"/>
                <a:sym typeface="Times New Roman"/>
              </a:rPr>
              <a:t>International Journal of hospitality management</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86</a:t>
            </a:r>
            <a:r>
              <a:rPr lang="en" sz="1200">
                <a:solidFill>
                  <a:srgbClr val="222222"/>
                </a:solidFill>
                <a:highlight>
                  <a:srgbClr val="FFFFFF"/>
                </a:highlight>
                <a:latin typeface="Times New Roman"/>
                <a:ea typeface="Times New Roman"/>
                <a:cs typeface="Times New Roman"/>
                <a:sym typeface="Times New Roman"/>
              </a:rPr>
              <a:t>, p.102402.</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highlight>
                  <a:srgbClr val="FFFFFF"/>
                </a:highlight>
                <a:latin typeface="Times New Roman"/>
                <a:ea typeface="Times New Roman"/>
                <a:cs typeface="Times New Roman"/>
                <a:sym typeface="Times New Roman"/>
              </a:rPr>
              <a:t>Heimerl, P., Haid, M., Benedikt, L. and Scholl-Grissemann, U., (2020). Factors influencing job satisfaction in hospitality industry. </a:t>
            </a:r>
            <a:r>
              <a:rPr lang="en" sz="1200" i="1">
                <a:solidFill>
                  <a:srgbClr val="222222"/>
                </a:solidFill>
                <a:highlight>
                  <a:srgbClr val="FFFFFF"/>
                </a:highlight>
                <a:latin typeface="Times New Roman"/>
                <a:ea typeface="Times New Roman"/>
                <a:cs typeface="Times New Roman"/>
                <a:sym typeface="Times New Roman"/>
              </a:rPr>
              <a:t>SAGE open</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10</a:t>
            </a:r>
            <a:r>
              <a:rPr lang="en" sz="1200">
                <a:solidFill>
                  <a:srgbClr val="222222"/>
                </a:solidFill>
                <a:highlight>
                  <a:srgbClr val="FFFFFF"/>
                </a:highlight>
                <a:latin typeface="Times New Roman"/>
                <a:ea typeface="Times New Roman"/>
                <a:cs typeface="Times New Roman"/>
                <a:sym typeface="Times New Roman"/>
              </a:rPr>
              <a:t>(4), p.2158244020982998.</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highlight>
                  <a:srgbClr val="FFFFFF"/>
                </a:highlight>
                <a:latin typeface="Times New Roman"/>
                <a:ea typeface="Times New Roman"/>
                <a:cs typeface="Times New Roman"/>
                <a:sym typeface="Times New Roman"/>
              </a:rPr>
              <a:t>Ndiuini, A. and Baum, T., (2021). Underemployment and lived experiences of migrant workers in the hotel industry: policy and industry implications. </a:t>
            </a:r>
            <a:r>
              <a:rPr lang="en" sz="1200" i="1">
                <a:solidFill>
                  <a:srgbClr val="222222"/>
                </a:solidFill>
                <a:highlight>
                  <a:srgbClr val="FFFFFF"/>
                </a:highlight>
                <a:latin typeface="Times New Roman"/>
                <a:ea typeface="Times New Roman"/>
                <a:cs typeface="Times New Roman"/>
                <a:sym typeface="Times New Roman"/>
              </a:rPr>
              <a:t>Journal of Policy Research in Tourism, Leisure and Events</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13</a:t>
            </a:r>
            <a:r>
              <a:rPr lang="en" sz="1200">
                <a:solidFill>
                  <a:srgbClr val="222222"/>
                </a:solidFill>
                <a:highlight>
                  <a:srgbClr val="FFFFFF"/>
                </a:highlight>
                <a:latin typeface="Times New Roman"/>
                <a:ea typeface="Times New Roman"/>
                <a:cs typeface="Times New Roman"/>
                <a:sym typeface="Times New Roman"/>
              </a:rPr>
              <a:t>(1), pp.36-58.</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highlight>
                  <a:srgbClr val="FFFFFF"/>
                </a:highlight>
                <a:latin typeface="Times New Roman"/>
                <a:ea typeface="Times New Roman"/>
                <a:cs typeface="Times New Roman"/>
                <a:sym typeface="Times New Roman"/>
              </a:rPr>
              <a:t>Whitter, B., (2022). </a:t>
            </a:r>
            <a:r>
              <a:rPr lang="en" sz="1200" i="1">
                <a:solidFill>
                  <a:srgbClr val="222222"/>
                </a:solidFill>
                <a:highlight>
                  <a:srgbClr val="FFFFFF"/>
                </a:highlight>
                <a:latin typeface="Times New Roman"/>
                <a:ea typeface="Times New Roman"/>
                <a:cs typeface="Times New Roman"/>
                <a:sym typeface="Times New Roman"/>
              </a:rPr>
              <a:t>Employee experience: develop a happy, productive and supported workforce for exceptional individual and business performance</a:t>
            </a:r>
            <a:r>
              <a:rPr lang="en" sz="1200">
                <a:solidFill>
                  <a:srgbClr val="222222"/>
                </a:solidFill>
                <a:highlight>
                  <a:srgbClr val="FFFFFF"/>
                </a:highlight>
                <a:latin typeface="Times New Roman"/>
                <a:ea typeface="Times New Roman"/>
                <a:cs typeface="Times New Roman"/>
                <a:sym typeface="Times New Roman"/>
              </a:rPr>
              <a:t>. Kogan Page Publishers.</a:t>
            </a:r>
            <a:endParaRPr sz="1200">
              <a:solidFill>
                <a:srgbClr val="222222"/>
              </a:solidFill>
              <a:highlight>
                <a:srgbClr val="FFFFFF"/>
              </a:highlight>
              <a:latin typeface="Times New Roman"/>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endParaRPr sz="1600" b="1" u="sng">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307898f5acc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307898f5acc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cxnSp>
        <p:nvCxnSpPr>
          <p:cNvPr id="10" name="Google Shape;10;p2"/>
          <p:cNvCxnSpPr/>
          <p:nvPr/>
        </p:nvCxnSpPr>
        <p:spPr>
          <a:xfrm>
            <a:off x="0" y="2998150"/>
            <a:ext cx="9144000" cy="0"/>
          </a:xfrm>
          <a:prstGeom prst="straightConnector1">
            <a:avLst/>
          </a:prstGeom>
          <a:noFill/>
          <a:ln w="19050" cap="flat" cmpd="sng">
            <a:solidFill>
              <a:schemeClr val="lt2"/>
            </a:solidFill>
            <a:prstDash val="solid"/>
            <a:round/>
            <a:headEnd type="none" w="sm" len="sm"/>
            <a:tailEnd type="none" w="sm" len="sm"/>
          </a:ln>
        </p:spPr>
      </p:cxnSp>
      <p:sp>
        <p:nvSpPr>
          <p:cNvPr id="11" name="Google Shape;11;p2"/>
          <p:cNvSpPr txBox="1">
            <a:spLocks noGrp="1"/>
          </p:cNvSpPr>
          <p:nvPr>
            <p:ph type="ctrTitle"/>
          </p:nvPr>
        </p:nvSpPr>
        <p:spPr>
          <a:xfrm>
            <a:off x="510450" y="1257300"/>
            <a:ext cx="8123100" cy="15885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12" name="Google Shape;12;p2"/>
          <p:cNvSpPr txBox="1">
            <a:spLocks noGrp="1"/>
          </p:cNvSpPr>
          <p:nvPr>
            <p:ph type="subTitle" idx="1"/>
          </p:nvPr>
        </p:nvSpPr>
        <p:spPr>
          <a:xfrm>
            <a:off x="510450" y="3182313"/>
            <a:ext cx="8123100" cy="6300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400"/>
              <a:buNone/>
              <a:defRPr sz="2400">
                <a:solidFill>
                  <a:schemeClr val="lt1"/>
                </a:solidFill>
              </a:defRPr>
            </a:lvl1pPr>
            <a:lvl2pPr lvl="1">
              <a:lnSpc>
                <a:spcPct val="100000"/>
              </a:lnSpc>
              <a:spcBef>
                <a:spcPts val="0"/>
              </a:spcBef>
              <a:spcAft>
                <a:spcPts val="0"/>
              </a:spcAft>
              <a:buClr>
                <a:schemeClr val="lt1"/>
              </a:buClr>
              <a:buSzPts val="2400"/>
              <a:buNone/>
              <a:defRPr sz="2400">
                <a:solidFill>
                  <a:schemeClr val="lt1"/>
                </a:solidFill>
              </a:defRPr>
            </a:lvl2pPr>
            <a:lvl3pPr lvl="2">
              <a:lnSpc>
                <a:spcPct val="100000"/>
              </a:lnSpc>
              <a:spcBef>
                <a:spcPts val="0"/>
              </a:spcBef>
              <a:spcAft>
                <a:spcPts val="0"/>
              </a:spcAft>
              <a:buClr>
                <a:schemeClr val="lt1"/>
              </a:buClr>
              <a:buSzPts val="2400"/>
              <a:buNone/>
              <a:defRPr sz="2400">
                <a:solidFill>
                  <a:schemeClr val="lt1"/>
                </a:solidFill>
              </a:defRPr>
            </a:lvl3pPr>
            <a:lvl4pPr lvl="3">
              <a:lnSpc>
                <a:spcPct val="100000"/>
              </a:lnSpc>
              <a:spcBef>
                <a:spcPts val="0"/>
              </a:spcBef>
              <a:spcAft>
                <a:spcPts val="0"/>
              </a:spcAft>
              <a:buClr>
                <a:schemeClr val="lt1"/>
              </a:buClr>
              <a:buSzPts val="2400"/>
              <a:buNone/>
              <a:defRPr sz="2400">
                <a:solidFill>
                  <a:schemeClr val="lt1"/>
                </a:solidFill>
              </a:defRPr>
            </a:lvl4pPr>
            <a:lvl5pPr lvl="4">
              <a:lnSpc>
                <a:spcPct val="100000"/>
              </a:lnSpc>
              <a:spcBef>
                <a:spcPts val="0"/>
              </a:spcBef>
              <a:spcAft>
                <a:spcPts val="0"/>
              </a:spcAft>
              <a:buClr>
                <a:schemeClr val="lt1"/>
              </a:buClr>
              <a:buSzPts val="2400"/>
              <a:buNone/>
              <a:defRPr sz="2400">
                <a:solidFill>
                  <a:schemeClr val="lt1"/>
                </a:solidFill>
              </a:defRPr>
            </a:lvl5pPr>
            <a:lvl6pPr lvl="5">
              <a:lnSpc>
                <a:spcPct val="100000"/>
              </a:lnSpc>
              <a:spcBef>
                <a:spcPts val="0"/>
              </a:spcBef>
              <a:spcAft>
                <a:spcPts val="0"/>
              </a:spcAft>
              <a:buClr>
                <a:schemeClr val="lt1"/>
              </a:buClr>
              <a:buSzPts val="2400"/>
              <a:buNone/>
              <a:defRPr sz="2400">
                <a:solidFill>
                  <a:schemeClr val="lt1"/>
                </a:solidFill>
              </a:defRPr>
            </a:lvl6pPr>
            <a:lvl7pPr lvl="6">
              <a:lnSpc>
                <a:spcPct val="100000"/>
              </a:lnSpc>
              <a:spcBef>
                <a:spcPts val="0"/>
              </a:spcBef>
              <a:spcAft>
                <a:spcPts val="0"/>
              </a:spcAft>
              <a:buClr>
                <a:schemeClr val="lt1"/>
              </a:buClr>
              <a:buSzPts val="2400"/>
              <a:buNone/>
              <a:defRPr sz="2400">
                <a:solidFill>
                  <a:schemeClr val="lt1"/>
                </a:solidFill>
              </a:defRPr>
            </a:lvl7pPr>
            <a:lvl8pPr lvl="7">
              <a:lnSpc>
                <a:spcPct val="100000"/>
              </a:lnSpc>
              <a:spcBef>
                <a:spcPts val="0"/>
              </a:spcBef>
              <a:spcAft>
                <a:spcPts val="0"/>
              </a:spcAft>
              <a:buClr>
                <a:schemeClr val="lt1"/>
              </a:buClr>
              <a:buSzPts val="2400"/>
              <a:buNone/>
              <a:defRPr sz="2400">
                <a:solidFill>
                  <a:schemeClr val="lt1"/>
                </a:solidFill>
              </a:defRPr>
            </a:lvl8pPr>
            <a:lvl9pPr lvl="8">
              <a:lnSpc>
                <a:spcPct val="100000"/>
              </a:lnSpc>
              <a:spcBef>
                <a:spcPts val="0"/>
              </a:spcBef>
              <a:spcAft>
                <a:spcPts val="0"/>
              </a:spcAft>
              <a:buClr>
                <a:schemeClr val="lt1"/>
              </a:buClr>
              <a:buSzPts val="2400"/>
              <a:buNone/>
              <a:defRPr sz="2400">
                <a:solidFill>
                  <a:schemeClr val="lt1"/>
                </a:solidFill>
              </a:defRPr>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4"/>
        <p:cNvGrpSpPr/>
        <p:nvPr/>
      </p:nvGrpSpPr>
      <p:grpSpPr>
        <a:xfrm>
          <a:off x="0" y="0"/>
          <a:ext cx="0" cy="0"/>
          <a:chOff x="0" y="0"/>
          <a:chExt cx="0" cy="0"/>
        </a:xfrm>
      </p:grpSpPr>
      <p:cxnSp>
        <p:nvCxnSpPr>
          <p:cNvPr id="15" name="Google Shape;15;p3"/>
          <p:cNvCxnSpPr/>
          <p:nvPr/>
        </p:nvCxnSpPr>
        <p:spPr>
          <a:xfrm>
            <a:off x="0" y="2998150"/>
            <a:ext cx="9144000" cy="0"/>
          </a:xfrm>
          <a:prstGeom prst="straightConnector1">
            <a:avLst/>
          </a:prstGeom>
          <a:noFill/>
          <a:ln w="19050" cap="flat" cmpd="sng">
            <a:solidFill>
              <a:schemeClr val="lt2"/>
            </a:solidFill>
            <a:prstDash val="solid"/>
            <a:round/>
            <a:headEnd type="none" w="sm" len="sm"/>
            <a:tailEnd type="none" w="sm" len="sm"/>
          </a:ln>
        </p:spPr>
      </p:cxnSp>
      <p:sp>
        <p:nvSpPr>
          <p:cNvPr id="16" name="Google Shape;16;p3"/>
          <p:cNvSpPr txBox="1">
            <a:spLocks noGrp="1"/>
          </p:cNvSpPr>
          <p:nvPr>
            <p:ph type="title"/>
          </p:nvPr>
        </p:nvSpPr>
        <p:spPr>
          <a:xfrm>
            <a:off x="510450" y="2057400"/>
            <a:ext cx="8123100" cy="77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17" name="Google Shape;17;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1" name="Google Shape;21;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2" name="Google Shape;22;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5" name="Google Shape;25;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6" name="Google Shape;26;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0" name="Google Shape;30;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3" name="Google Shape;33;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35"/>
        <p:cNvGrpSpPr/>
        <p:nvPr/>
      </p:nvGrpSpPr>
      <p:grpSpPr>
        <a:xfrm>
          <a:off x="0" y="0"/>
          <a:ext cx="0" cy="0"/>
          <a:chOff x="0" y="0"/>
          <a:chExt cx="0" cy="0"/>
        </a:xfrm>
      </p:grpSpPr>
      <p:sp>
        <p:nvSpPr>
          <p:cNvPr id="36" name="Google Shape;36;p8"/>
          <p:cNvSpPr txBox="1">
            <a:spLocks noGrp="1"/>
          </p:cNvSpPr>
          <p:nvPr>
            <p:ph type="title"/>
          </p:nvPr>
        </p:nvSpPr>
        <p:spPr>
          <a:xfrm>
            <a:off x="490250" y="526350"/>
            <a:ext cx="57975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7" name="Google Shape;37;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9"/>
          <p:cNvSpPr/>
          <p:nvPr/>
        </p:nvSpPr>
        <p:spPr>
          <a:xfrm>
            <a:off x="4572000" y="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0" name="Google Shape;40;p9"/>
          <p:cNvCxnSpPr/>
          <p:nvPr/>
        </p:nvCxnSpPr>
        <p:spPr>
          <a:xfrm>
            <a:off x="5029675" y="4495500"/>
            <a:ext cx="468300" cy="0"/>
          </a:xfrm>
          <a:prstGeom prst="straightConnector1">
            <a:avLst/>
          </a:prstGeom>
          <a:noFill/>
          <a:ln w="19050" cap="flat" cmpd="sng">
            <a:solidFill>
              <a:schemeClr val="lt2"/>
            </a:solidFill>
            <a:prstDash val="solid"/>
            <a:round/>
            <a:headEnd type="none" w="sm" len="sm"/>
            <a:tailEnd type="none" w="sm" len="sm"/>
          </a:ln>
        </p:spPr>
      </p:cxnSp>
      <p:sp>
        <p:nvSpPr>
          <p:cNvPr id="41" name="Google Shape;41;p9"/>
          <p:cNvSpPr txBox="1">
            <a:spLocks noGrp="1"/>
          </p:cNvSpPr>
          <p:nvPr>
            <p:ph type="title"/>
          </p:nvPr>
        </p:nvSpPr>
        <p:spPr>
          <a:xfrm>
            <a:off x="265500" y="1205825"/>
            <a:ext cx="4045200" cy="1509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2" name="Google Shape;42;p9"/>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3" name="Google Shape;4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44" name="Google Shape;44;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311700" y="423682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2100"/>
              <a:buNone/>
              <a:defRPr sz="2100"/>
            </a:lvl1pPr>
          </a:lstStyle>
          <a:p>
            <a:endParaRPr/>
          </a:p>
        </p:txBody>
      </p:sp>
      <p:sp>
        <p:nvSpPr>
          <p:cNvPr id="47" name="Google Shape;47;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11"/>
          <p:cNvSpPr txBox="1">
            <a:spLocks noGrp="1"/>
          </p:cNvSpPr>
          <p:nvPr>
            <p:ph type="title" hasCustomPrompt="1"/>
          </p:nvPr>
        </p:nvSpPr>
        <p:spPr>
          <a:xfrm>
            <a:off x="311700" y="991475"/>
            <a:ext cx="8520600" cy="19179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14000"/>
              <a:buNone/>
              <a:defRPr sz="14000" b="1"/>
            </a:lvl1pPr>
            <a:lvl2pPr lvl="1" algn="ctr">
              <a:spcBef>
                <a:spcPts val="0"/>
              </a:spcBef>
              <a:spcAft>
                <a:spcPts val="0"/>
              </a:spcAft>
              <a:buSzPts val="14000"/>
              <a:buNone/>
              <a:defRPr sz="14000" b="1"/>
            </a:lvl2pPr>
            <a:lvl3pPr lvl="2" algn="ctr">
              <a:spcBef>
                <a:spcPts val="0"/>
              </a:spcBef>
              <a:spcAft>
                <a:spcPts val="0"/>
              </a:spcAft>
              <a:buSzPts val="14000"/>
              <a:buNone/>
              <a:defRPr sz="14000" b="1"/>
            </a:lvl3pPr>
            <a:lvl4pPr lvl="3" algn="ctr">
              <a:spcBef>
                <a:spcPts val="0"/>
              </a:spcBef>
              <a:spcAft>
                <a:spcPts val="0"/>
              </a:spcAft>
              <a:buSzPts val="14000"/>
              <a:buNone/>
              <a:defRPr sz="14000" b="1"/>
            </a:lvl4pPr>
            <a:lvl5pPr lvl="4" algn="ctr">
              <a:spcBef>
                <a:spcPts val="0"/>
              </a:spcBef>
              <a:spcAft>
                <a:spcPts val="0"/>
              </a:spcAft>
              <a:buSzPts val="14000"/>
              <a:buNone/>
              <a:defRPr sz="14000" b="1"/>
            </a:lvl5pPr>
            <a:lvl6pPr lvl="5" algn="ctr">
              <a:spcBef>
                <a:spcPts val="0"/>
              </a:spcBef>
              <a:spcAft>
                <a:spcPts val="0"/>
              </a:spcAft>
              <a:buSzPts val="14000"/>
              <a:buNone/>
              <a:defRPr sz="14000" b="1"/>
            </a:lvl6pPr>
            <a:lvl7pPr lvl="6" algn="ctr">
              <a:spcBef>
                <a:spcPts val="0"/>
              </a:spcBef>
              <a:spcAft>
                <a:spcPts val="0"/>
              </a:spcAft>
              <a:buSzPts val="14000"/>
              <a:buNone/>
              <a:defRPr sz="14000" b="1"/>
            </a:lvl7pPr>
            <a:lvl8pPr lvl="7" algn="ctr">
              <a:spcBef>
                <a:spcPts val="0"/>
              </a:spcBef>
              <a:spcAft>
                <a:spcPts val="0"/>
              </a:spcAft>
              <a:buSzPts val="14000"/>
              <a:buNone/>
              <a:defRPr sz="14000" b="1"/>
            </a:lvl8pPr>
            <a:lvl9pPr lvl="8" algn="ctr">
              <a:spcBef>
                <a:spcPts val="0"/>
              </a:spcBef>
              <a:spcAft>
                <a:spcPts val="0"/>
              </a:spcAft>
              <a:buSzPts val="14000"/>
              <a:buNone/>
              <a:defRPr sz="14000" b="1"/>
            </a:lvl9pPr>
          </a:lstStyle>
          <a:p>
            <a:r>
              <a:t>xx%</a:t>
            </a:r>
          </a:p>
        </p:txBody>
      </p:sp>
      <p:sp>
        <p:nvSpPr>
          <p:cNvPr id="51" name="Google Shape;51;p11"/>
          <p:cNvSpPr txBox="1">
            <a:spLocks noGrp="1"/>
          </p:cNvSpPr>
          <p:nvPr>
            <p:ph type="body" idx="1"/>
          </p:nvPr>
        </p:nvSpPr>
        <p:spPr>
          <a:xfrm>
            <a:off x="311700" y="3071300"/>
            <a:ext cx="8520600" cy="901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2" name="Google Shape;52;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pearmin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1pPr>
            <a:lvl2pPr lvl="1">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2pPr>
            <a:lvl3pPr lvl="2">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3pPr>
            <a:lvl4pPr lvl="3">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4pPr>
            <a:lvl5pPr lvl="4">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5pPr>
            <a:lvl6pPr lvl="5">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6pPr>
            <a:lvl7pPr lvl="6">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7pPr>
            <a:lvl8pPr lvl="7">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8pPr>
            <a:lvl9pPr lvl="8">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accent3"/>
              </a:buClr>
              <a:buSzPts val="1800"/>
              <a:buFont typeface="Proxima Nova"/>
              <a:buChar char="●"/>
              <a:defRPr sz="1800">
                <a:solidFill>
                  <a:schemeClr val="accent3"/>
                </a:solidFill>
                <a:latin typeface="Proxima Nova"/>
                <a:ea typeface="Proxima Nova"/>
                <a:cs typeface="Proxima Nova"/>
                <a:sym typeface="Proxima Nova"/>
              </a:defRPr>
            </a:lvl1pPr>
            <a:lvl2pPr marL="914400" lvl="1"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2pPr>
            <a:lvl3pPr marL="1371600" lvl="2"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3pPr>
            <a:lvl4pPr marL="1828800" lvl="3"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4pPr>
            <a:lvl5pPr marL="2286000" lvl="4"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5pPr>
            <a:lvl6pPr marL="2743200" lvl="5"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6pPr>
            <a:lvl7pPr marL="3200400" lvl="6"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7pPr>
            <a:lvl8pPr marL="3657600" lvl="7"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8pPr>
            <a:lvl9pPr marL="4114800" lvl="8"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Proxima Nova"/>
                <a:ea typeface="Proxima Nova"/>
                <a:cs typeface="Proxima Nova"/>
                <a:sym typeface="Proxima Nova"/>
              </a:defRPr>
            </a:lvl1pPr>
            <a:lvl2pPr lvl="1" algn="r">
              <a:buNone/>
              <a:defRPr sz="1000">
                <a:solidFill>
                  <a:schemeClr val="dk1"/>
                </a:solidFill>
                <a:latin typeface="Proxima Nova"/>
                <a:ea typeface="Proxima Nova"/>
                <a:cs typeface="Proxima Nova"/>
                <a:sym typeface="Proxima Nova"/>
              </a:defRPr>
            </a:lvl2pPr>
            <a:lvl3pPr lvl="2" algn="r">
              <a:buNone/>
              <a:defRPr sz="1000">
                <a:solidFill>
                  <a:schemeClr val="dk1"/>
                </a:solidFill>
                <a:latin typeface="Proxima Nova"/>
                <a:ea typeface="Proxima Nova"/>
                <a:cs typeface="Proxima Nova"/>
                <a:sym typeface="Proxima Nova"/>
              </a:defRPr>
            </a:lvl3pPr>
            <a:lvl4pPr lvl="3" algn="r">
              <a:buNone/>
              <a:defRPr sz="1000">
                <a:solidFill>
                  <a:schemeClr val="dk1"/>
                </a:solidFill>
                <a:latin typeface="Proxima Nova"/>
                <a:ea typeface="Proxima Nova"/>
                <a:cs typeface="Proxima Nova"/>
                <a:sym typeface="Proxima Nova"/>
              </a:defRPr>
            </a:lvl4pPr>
            <a:lvl5pPr lvl="4" algn="r">
              <a:buNone/>
              <a:defRPr sz="1000">
                <a:solidFill>
                  <a:schemeClr val="dk1"/>
                </a:solidFill>
                <a:latin typeface="Proxima Nova"/>
                <a:ea typeface="Proxima Nova"/>
                <a:cs typeface="Proxima Nova"/>
                <a:sym typeface="Proxima Nova"/>
              </a:defRPr>
            </a:lvl5pPr>
            <a:lvl6pPr lvl="5" algn="r">
              <a:buNone/>
              <a:defRPr sz="1000">
                <a:solidFill>
                  <a:schemeClr val="dk1"/>
                </a:solidFill>
                <a:latin typeface="Proxima Nova"/>
                <a:ea typeface="Proxima Nova"/>
                <a:cs typeface="Proxima Nova"/>
                <a:sym typeface="Proxima Nova"/>
              </a:defRPr>
            </a:lvl6pPr>
            <a:lvl7pPr lvl="6" algn="r">
              <a:buNone/>
              <a:defRPr sz="1000">
                <a:solidFill>
                  <a:schemeClr val="dk1"/>
                </a:solidFill>
                <a:latin typeface="Proxima Nova"/>
                <a:ea typeface="Proxima Nova"/>
                <a:cs typeface="Proxima Nova"/>
                <a:sym typeface="Proxima Nova"/>
              </a:defRPr>
            </a:lvl7pPr>
            <a:lvl8pPr lvl="7" algn="r">
              <a:buNone/>
              <a:defRPr sz="1000">
                <a:solidFill>
                  <a:schemeClr val="dk1"/>
                </a:solidFill>
                <a:latin typeface="Proxima Nova"/>
                <a:ea typeface="Proxima Nova"/>
                <a:cs typeface="Proxima Nova"/>
                <a:sym typeface="Proxima Nova"/>
              </a:defRPr>
            </a:lvl8pPr>
            <a:lvl9pPr lvl="8" algn="r">
              <a:buNone/>
              <a:defRPr sz="1000">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3"/>
          <p:cNvSpPr txBox="1">
            <a:spLocks noGrp="1"/>
          </p:cNvSpPr>
          <p:nvPr>
            <p:ph type="ctrTitle"/>
          </p:nvPr>
        </p:nvSpPr>
        <p:spPr>
          <a:xfrm>
            <a:off x="510450" y="275375"/>
            <a:ext cx="8123100" cy="1588500"/>
          </a:xfrm>
          <a:prstGeom prst="rect">
            <a:avLst/>
          </a:prstGeom>
          <a:solidFill>
            <a:schemeClr val="accent4"/>
          </a:solidFill>
        </p:spPr>
        <p:txBody>
          <a:bodyPr spcFirstLastPara="1" wrap="square" lIns="91425" tIns="91425" rIns="91425" bIns="91425" anchor="ctr" anchorCtr="0">
            <a:normAutofit/>
          </a:bodyPr>
          <a:lstStyle/>
          <a:p>
            <a:pPr marL="0" lvl="0" indent="0" algn="ctr" rtl="0">
              <a:lnSpc>
                <a:spcPct val="150000"/>
              </a:lnSpc>
              <a:spcBef>
                <a:spcPts val="0"/>
              </a:spcBef>
              <a:spcAft>
                <a:spcPts val="0"/>
              </a:spcAft>
              <a:buNone/>
            </a:pPr>
            <a:r>
              <a:rPr lang="en" sz="3000" b="1">
                <a:latin typeface="Trebuchet MS"/>
                <a:ea typeface="Trebuchet MS"/>
                <a:cs typeface="Trebuchet MS"/>
                <a:sym typeface="Trebuchet MS"/>
              </a:rPr>
              <a:t>Contemporary Themes In The Hotel And Hospitality Sector</a:t>
            </a:r>
            <a:endParaRPr sz="3000" b="1">
              <a:latin typeface="Trebuchet MS"/>
              <a:ea typeface="Trebuchet MS"/>
              <a:cs typeface="Trebuchet MS"/>
              <a:sym typeface="Trebuchet MS"/>
            </a:endParaRPr>
          </a:p>
        </p:txBody>
      </p:sp>
      <p:sp>
        <p:nvSpPr>
          <p:cNvPr id="60" name="Google Shape;60;p13"/>
          <p:cNvSpPr txBox="1">
            <a:spLocks noGrp="1"/>
          </p:cNvSpPr>
          <p:nvPr>
            <p:ph type="subTitle" idx="1"/>
          </p:nvPr>
        </p:nvSpPr>
        <p:spPr>
          <a:xfrm>
            <a:off x="510450" y="3279625"/>
            <a:ext cx="8123100" cy="1729929"/>
          </a:xfrm>
          <a:prstGeom prst="rect">
            <a:avLst/>
          </a:prstGeom>
          <a:solidFill>
            <a:schemeClr val="accent4"/>
          </a:solidFill>
        </p:spPr>
        <p:txBody>
          <a:bodyPr spcFirstLastPara="1" wrap="square" lIns="91425" tIns="91425" rIns="91425" bIns="91425" anchor="t" anchorCtr="0">
            <a:noAutofit/>
          </a:bodyPr>
          <a:lstStyle/>
          <a:p>
            <a:pPr marL="0" lvl="0" indent="0" algn="l" rtl="0">
              <a:lnSpc>
                <a:spcPct val="150000"/>
              </a:lnSpc>
              <a:spcBef>
                <a:spcPts val="0"/>
              </a:spcBef>
              <a:spcAft>
                <a:spcPts val="0"/>
              </a:spcAft>
              <a:buNone/>
            </a:pPr>
            <a:r>
              <a:rPr lang="en" sz="1600" b="1" dirty="0">
                <a:latin typeface="Trebuchet MS"/>
                <a:ea typeface="Trebuchet MS"/>
                <a:cs typeface="Trebuchet MS"/>
                <a:sym typeface="Trebuchet MS"/>
              </a:rPr>
              <a:t>Module Code: BMIH6001</a:t>
            </a:r>
            <a:endParaRPr sz="1600" b="1" dirty="0">
              <a:latin typeface="Trebuchet MS"/>
              <a:ea typeface="Trebuchet MS"/>
              <a:cs typeface="Trebuchet MS"/>
              <a:sym typeface="Trebuchet MS"/>
            </a:endParaRPr>
          </a:p>
          <a:p>
            <a:pPr marL="0" lvl="0" indent="0" algn="l" rtl="0">
              <a:lnSpc>
                <a:spcPct val="150000"/>
              </a:lnSpc>
              <a:spcBef>
                <a:spcPts val="0"/>
              </a:spcBef>
              <a:spcAft>
                <a:spcPts val="0"/>
              </a:spcAft>
              <a:buNone/>
            </a:pPr>
            <a:r>
              <a:rPr lang="en" sz="1600" b="1" dirty="0">
                <a:latin typeface="Trebuchet MS"/>
                <a:ea typeface="Trebuchet MS"/>
                <a:cs typeface="Trebuchet MS"/>
                <a:sym typeface="Trebuchet MS"/>
              </a:rPr>
              <a:t>Student Name: Oana Mihaela Mirauta </a:t>
            </a:r>
            <a:endParaRPr sz="1600" b="1" dirty="0">
              <a:latin typeface="Trebuchet MS"/>
              <a:ea typeface="Trebuchet MS"/>
              <a:cs typeface="Trebuchet MS"/>
              <a:sym typeface="Trebuchet MS"/>
            </a:endParaRPr>
          </a:p>
          <a:p>
            <a:pPr marL="0" lvl="0" indent="0" algn="l" rtl="0">
              <a:lnSpc>
                <a:spcPct val="150000"/>
              </a:lnSpc>
              <a:spcBef>
                <a:spcPts val="0"/>
              </a:spcBef>
              <a:spcAft>
                <a:spcPts val="0"/>
              </a:spcAft>
              <a:buNone/>
            </a:pPr>
            <a:r>
              <a:rPr lang="en" sz="1600" b="1" dirty="0">
                <a:latin typeface="Trebuchet MS"/>
                <a:ea typeface="Trebuchet MS"/>
                <a:cs typeface="Trebuchet MS"/>
                <a:sym typeface="Trebuchet MS"/>
              </a:rPr>
              <a:t>Student Id: 2124122</a:t>
            </a:r>
          </a:p>
          <a:p>
            <a:pPr marL="0" lvl="0" indent="0" algn="l" rtl="0">
              <a:lnSpc>
                <a:spcPct val="150000"/>
              </a:lnSpc>
              <a:spcBef>
                <a:spcPts val="0"/>
              </a:spcBef>
              <a:spcAft>
                <a:spcPts val="0"/>
              </a:spcAft>
              <a:buNone/>
            </a:pPr>
            <a:r>
              <a:rPr lang="en" sz="1600" b="1" dirty="0">
                <a:latin typeface="Trebuchet MS"/>
                <a:ea typeface="Trebuchet MS"/>
                <a:cs typeface="Trebuchet MS"/>
                <a:sym typeface="Trebuchet MS"/>
              </a:rPr>
              <a:t>Lecturer: Dr. Ernest Balutie Wavei</a:t>
            </a:r>
          </a:p>
          <a:p>
            <a:pPr marL="0" lvl="0" indent="0" algn="l" rtl="0">
              <a:lnSpc>
                <a:spcPct val="150000"/>
              </a:lnSpc>
              <a:spcBef>
                <a:spcPts val="0"/>
              </a:spcBef>
              <a:spcAft>
                <a:spcPts val="0"/>
              </a:spcAft>
              <a:buNone/>
            </a:pPr>
            <a:endParaRPr sz="1600" b="1" dirty="0">
              <a:latin typeface="Trebuchet MS"/>
              <a:ea typeface="Trebuchet MS"/>
              <a:cs typeface="Trebuchet MS"/>
              <a:sym typeface="Trebuchet MS"/>
            </a:endParaRPr>
          </a:p>
        </p:txBody>
      </p:sp>
      <p:pic>
        <p:nvPicPr>
          <p:cNvPr id="61" name="Google Shape;61;p13"/>
          <p:cNvPicPr preferRelativeResize="0"/>
          <p:nvPr/>
        </p:nvPicPr>
        <p:blipFill>
          <a:blip r:embed="rId3">
            <a:alphaModFix/>
          </a:blip>
          <a:stretch>
            <a:fillRect/>
          </a:stretch>
        </p:blipFill>
        <p:spPr>
          <a:xfrm>
            <a:off x="5330625" y="1674100"/>
            <a:ext cx="3302925" cy="2190924"/>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5"/>
          <p:cNvSpPr txBox="1">
            <a:spLocks noGrp="1"/>
          </p:cNvSpPr>
          <p:nvPr>
            <p:ph type="title"/>
          </p:nvPr>
        </p:nvSpPr>
        <p:spPr>
          <a:xfrm>
            <a:off x="311700" y="271875"/>
            <a:ext cx="8520600" cy="745800"/>
          </a:xfrm>
          <a:prstGeom prst="rect">
            <a:avLst/>
          </a:prstGeom>
          <a:solidFill>
            <a:schemeClr val="accent4"/>
          </a:solidFill>
        </p:spPr>
        <p:txBody>
          <a:bodyPr spcFirstLastPara="1" wrap="square" lIns="91425" tIns="91425" rIns="91425" bIns="91425" anchor="ctr" anchorCtr="0">
            <a:noAutofit/>
          </a:bodyPr>
          <a:lstStyle/>
          <a:p>
            <a:pPr marL="0" lvl="0" indent="0" algn="ctr" rtl="0">
              <a:lnSpc>
                <a:spcPct val="150000"/>
              </a:lnSpc>
              <a:spcBef>
                <a:spcPts val="0"/>
              </a:spcBef>
              <a:spcAft>
                <a:spcPts val="0"/>
              </a:spcAft>
              <a:buNone/>
            </a:pPr>
            <a:r>
              <a:rPr lang="en" sz="3600" b="1">
                <a:solidFill>
                  <a:schemeClr val="lt1"/>
                </a:solidFill>
                <a:latin typeface="Trebuchet MS"/>
                <a:ea typeface="Trebuchet MS"/>
                <a:cs typeface="Trebuchet MS"/>
                <a:sym typeface="Trebuchet MS"/>
              </a:rPr>
              <a:t>Introduction</a:t>
            </a:r>
            <a:endParaRPr sz="3600">
              <a:solidFill>
                <a:schemeClr val="lt1"/>
              </a:solidFill>
              <a:latin typeface="Trebuchet MS"/>
              <a:ea typeface="Trebuchet MS"/>
              <a:cs typeface="Trebuchet MS"/>
              <a:sym typeface="Trebuchet MS"/>
            </a:endParaRPr>
          </a:p>
        </p:txBody>
      </p:sp>
      <p:sp>
        <p:nvSpPr>
          <p:cNvPr id="73" name="Google Shape;73;p15"/>
          <p:cNvSpPr txBox="1">
            <a:spLocks noGrp="1"/>
          </p:cNvSpPr>
          <p:nvPr>
            <p:ph type="body" idx="1"/>
          </p:nvPr>
        </p:nvSpPr>
        <p:spPr>
          <a:xfrm>
            <a:off x="311700" y="1152475"/>
            <a:ext cx="4735200" cy="3815700"/>
          </a:xfrm>
          <a:prstGeom prst="rect">
            <a:avLst/>
          </a:prstGeom>
        </p:spPr>
        <p:txBody>
          <a:bodyPr spcFirstLastPara="1" wrap="square" lIns="91425" tIns="91425" rIns="91425" bIns="91425" anchor="t" anchorCtr="0">
            <a:noAutofit/>
          </a:bodyPr>
          <a:lstStyle/>
          <a:p>
            <a:pPr marL="457200" lvl="0" indent="-342900" algn="just" rtl="0">
              <a:lnSpc>
                <a:spcPct val="115000"/>
              </a:lnSpc>
              <a:spcBef>
                <a:spcPts val="0"/>
              </a:spcBef>
              <a:spcAft>
                <a:spcPts val="0"/>
              </a:spcAft>
              <a:buClr>
                <a:srgbClr val="000000"/>
              </a:buClr>
              <a:buSzPts val="1800"/>
              <a:buFont typeface="Trebuchet MS"/>
              <a:buChar char="●"/>
            </a:pPr>
            <a:r>
              <a:rPr lang="en">
                <a:solidFill>
                  <a:srgbClr val="000000"/>
                </a:solidFill>
                <a:latin typeface="Trebuchet MS"/>
                <a:ea typeface="Trebuchet MS"/>
                <a:cs typeface="Trebuchet MS"/>
                <a:sym typeface="Trebuchet MS"/>
              </a:rPr>
              <a:t>Gain an in-depth understanding of the contemporary theme of staff shortage And Labour challenges within the hotel and hospitality sector.</a:t>
            </a:r>
            <a:endParaRPr>
              <a:solidFill>
                <a:srgbClr val="000000"/>
              </a:solidFill>
              <a:latin typeface="Trebuchet MS"/>
              <a:ea typeface="Trebuchet MS"/>
              <a:cs typeface="Trebuchet MS"/>
              <a:sym typeface="Trebuchet MS"/>
            </a:endParaRPr>
          </a:p>
          <a:p>
            <a:pPr marL="457200" lvl="0" indent="-342900" algn="just" rtl="0">
              <a:lnSpc>
                <a:spcPct val="115000"/>
              </a:lnSpc>
              <a:spcBef>
                <a:spcPts val="0"/>
              </a:spcBef>
              <a:spcAft>
                <a:spcPts val="0"/>
              </a:spcAft>
              <a:buClr>
                <a:srgbClr val="000000"/>
              </a:buClr>
              <a:buSzPts val="1800"/>
              <a:buFont typeface="Trebuchet MS"/>
              <a:buChar char="●"/>
            </a:pPr>
            <a:r>
              <a:rPr lang="en">
                <a:solidFill>
                  <a:srgbClr val="000000"/>
                </a:solidFill>
                <a:latin typeface="Trebuchet MS"/>
                <a:ea typeface="Trebuchet MS"/>
                <a:cs typeface="Trebuchet MS"/>
                <a:sym typeface="Trebuchet MS"/>
              </a:rPr>
              <a:t>Hospital industry has a negative reputation as it does not offer work-life balance</a:t>
            </a:r>
            <a:endParaRPr>
              <a:solidFill>
                <a:srgbClr val="000000"/>
              </a:solidFill>
              <a:latin typeface="Trebuchet MS"/>
              <a:ea typeface="Trebuchet MS"/>
              <a:cs typeface="Trebuchet MS"/>
              <a:sym typeface="Trebuchet MS"/>
            </a:endParaRPr>
          </a:p>
          <a:p>
            <a:pPr marL="457200" lvl="0" indent="-342900" algn="just" rtl="0">
              <a:lnSpc>
                <a:spcPct val="115000"/>
              </a:lnSpc>
              <a:spcBef>
                <a:spcPts val="0"/>
              </a:spcBef>
              <a:spcAft>
                <a:spcPts val="0"/>
              </a:spcAft>
              <a:buClr>
                <a:srgbClr val="000000"/>
              </a:buClr>
              <a:buSzPts val="1800"/>
              <a:buFont typeface="Trebuchet MS"/>
              <a:buChar char="●"/>
            </a:pPr>
            <a:r>
              <a:rPr lang="en">
                <a:solidFill>
                  <a:srgbClr val="000000"/>
                </a:solidFill>
                <a:latin typeface="Trebuchet MS"/>
                <a:ea typeface="Trebuchet MS"/>
                <a:cs typeface="Trebuchet MS"/>
                <a:sym typeface="Trebuchet MS"/>
              </a:rPr>
              <a:t>Unstable workforce and shortage of staff along with the challenges of labour create disruption for the hospitality businesses.</a:t>
            </a:r>
            <a:endParaRPr>
              <a:solidFill>
                <a:srgbClr val="000000"/>
              </a:solidFill>
              <a:latin typeface="Trebuchet MS"/>
              <a:ea typeface="Trebuchet MS"/>
              <a:cs typeface="Trebuchet MS"/>
              <a:sym typeface="Trebuchet MS"/>
            </a:endParaRPr>
          </a:p>
        </p:txBody>
      </p:sp>
      <p:pic>
        <p:nvPicPr>
          <p:cNvPr id="74" name="Google Shape;74;p15"/>
          <p:cNvPicPr preferRelativeResize="0"/>
          <p:nvPr/>
        </p:nvPicPr>
        <p:blipFill>
          <a:blip r:embed="rId3">
            <a:alphaModFix/>
          </a:blip>
          <a:stretch>
            <a:fillRect/>
          </a:stretch>
        </p:blipFill>
        <p:spPr>
          <a:xfrm>
            <a:off x="5199300" y="2081913"/>
            <a:ext cx="3792300" cy="1956827"/>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6"/>
          <p:cNvSpPr txBox="1">
            <a:spLocks noGrp="1"/>
          </p:cNvSpPr>
          <p:nvPr>
            <p:ph type="title"/>
          </p:nvPr>
        </p:nvSpPr>
        <p:spPr>
          <a:xfrm>
            <a:off x="311700" y="179775"/>
            <a:ext cx="8520600" cy="837900"/>
          </a:xfrm>
          <a:prstGeom prst="rect">
            <a:avLst/>
          </a:prstGeom>
          <a:solidFill>
            <a:schemeClr val="accent4"/>
          </a:solidFill>
        </p:spPr>
        <p:txBody>
          <a:bodyPr spcFirstLastPara="1" wrap="square" lIns="91425" tIns="91425" rIns="91425" bIns="91425" anchor="ctr" anchorCtr="0">
            <a:noAutofit/>
          </a:bodyPr>
          <a:lstStyle/>
          <a:p>
            <a:pPr marL="0" lvl="0" indent="0" algn="ctr" rtl="0">
              <a:lnSpc>
                <a:spcPct val="150000"/>
              </a:lnSpc>
              <a:spcBef>
                <a:spcPts val="0"/>
              </a:spcBef>
              <a:spcAft>
                <a:spcPts val="0"/>
              </a:spcAft>
              <a:buNone/>
            </a:pPr>
            <a:r>
              <a:rPr lang="en" sz="3600" b="1">
                <a:solidFill>
                  <a:schemeClr val="lt1"/>
                </a:solidFill>
                <a:latin typeface="Trebuchet MS"/>
                <a:ea typeface="Trebuchet MS"/>
                <a:cs typeface="Trebuchet MS"/>
                <a:sym typeface="Trebuchet MS"/>
              </a:rPr>
              <a:t>Literature Review</a:t>
            </a:r>
            <a:endParaRPr sz="3600">
              <a:solidFill>
                <a:schemeClr val="lt1"/>
              </a:solidFill>
              <a:latin typeface="Trebuchet MS"/>
              <a:ea typeface="Trebuchet MS"/>
              <a:cs typeface="Trebuchet MS"/>
              <a:sym typeface="Trebuchet MS"/>
            </a:endParaRPr>
          </a:p>
        </p:txBody>
      </p:sp>
      <p:sp>
        <p:nvSpPr>
          <p:cNvPr id="80" name="Google Shape;80;p16"/>
          <p:cNvSpPr txBox="1">
            <a:spLocks noGrp="1"/>
          </p:cNvSpPr>
          <p:nvPr>
            <p:ph type="body" idx="1"/>
          </p:nvPr>
        </p:nvSpPr>
        <p:spPr>
          <a:xfrm>
            <a:off x="311700" y="1087450"/>
            <a:ext cx="5143200" cy="3815100"/>
          </a:xfrm>
          <a:prstGeom prst="rect">
            <a:avLst/>
          </a:prstGeom>
        </p:spPr>
        <p:txBody>
          <a:bodyPr spcFirstLastPara="1" wrap="square" lIns="91425" tIns="91425" rIns="91425" bIns="91425" anchor="t" anchorCtr="0">
            <a:noAutofit/>
          </a:bodyPr>
          <a:lstStyle/>
          <a:p>
            <a:pPr marL="457200" lvl="0" indent="-336550" algn="just" rtl="0">
              <a:lnSpc>
                <a:spcPct val="115000"/>
              </a:lnSpc>
              <a:spcBef>
                <a:spcPts val="0"/>
              </a:spcBef>
              <a:spcAft>
                <a:spcPts val="0"/>
              </a:spcAft>
              <a:buSzPts val="1700"/>
              <a:buFont typeface="Times New Roman"/>
              <a:buChar char="●"/>
            </a:pPr>
            <a:r>
              <a:rPr lang="en" sz="1700">
                <a:solidFill>
                  <a:srgbClr val="000000"/>
                </a:solidFill>
                <a:latin typeface="Times New Roman"/>
                <a:ea typeface="Times New Roman"/>
                <a:cs typeface="Times New Roman"/>
                <a:sym typeface="Times New Roman"/>
              </a:rPr>
              <a:t>Turnover rate of employees in the hotel and hospitality sector is over 70% (</a:t>
            </a:r>
            <a:r>
              <a:rPr lang="en" sz="1700">
                <a:solidFill>
                  <a:srgbClr val="222222"/>
                </a:solidFill>
                <a:highlight>
                  <a:srgbClr val="FFFFFF"/>
                </a:highlight>
                <a:latin typeface="Times New Roman"/>
                <a:ea typeface="Times New Roman"/>
                <a:cs typeface="Times New Roman"/>
                <a:sym typeface="Times New Roman"/>
              </a:rPr>
              <a:t>Liu-Lastres </a:t>
            </a:r>
            <a:r>
              <a:rPr lang="en" sz="1700" i="1">
                <a:solidFill>
                  <a:srgbClr val="222222"/>
                </a:solidFill>
                <a:highlight>
                  <a:srgbClr val="FFFFFF"/>
                </a:highlight>
                <a:latin typeface="Times New Roman"/>
                <a:ea typeface="Times New Roman"/>
                <a:cs typeface="Times New Roman"/>
                <a:sym typeface="Times New Roman"/>
              </a:rPr>
              <a:t>et al., </a:t>
            </a:r>
            <a:r>
              <a:rPr lang="en" sz="1700">
                <a:solidFill>
                  <a:srgbClr val="222222"/>
                </a:solidFill>
                <a:highlight>
                  <a:srgbClr val="FFFFFF"/>
                </a:highlight>
                <a:latin typeface="Times New Roman"/>
                <a:ea typeface="Times New Roman"/>
                <a:cs typeface="Times New Roman"/>
                <a:sym typeface="Times New Roman"/>
              </a:rPr>
              <a:t>2023</a:t>
            </a:r>
            <a:r>
              <a:rPr lang="en" sz="1700">
                <a:solidFill>
                  <a:srgbClr val="000000"/>
                </a:solidFill>
                <a:latin typeface="Times New Roman"/>
                <a:ea typeface="Times New Roman"/>
                <a:cs typeface="Times New Roman"/>
                <a:sym typeface="Times New Roman"/>
              </a:rPr>
              <a:t>).</a:t>
            </a:r>
            <a:endParaRPr sz="1700">
              <a:solidFill>
                <a:srgbClr val="000000"/>
              </a:solidFill>
              <a:latin typeface="Times New Roman"/>
              <a:ea typeface="Times New Roman"/>
              <a:cs typeface="Times New Roman"/>
              <a:sym typeface="Times New Roman"/>
            </a:endParaRPr>
          </a:p>
          <a:p>
            <a:pPr marL="457200" lvl="0" indent="-336550" algn="just" rtl="0">
              <a:lnSpc>
                <a:spcPct val="115000"/>
              </a:lnSpc>
              <a:spcBef>
                <a:spcPts val="0"/>
              </a:spcBef>
              <a:spcAft>
                <a:spcPts val="0"/>
              </a:spcAft>
              <a:buClr>
                <a:srgbClr val="222222"/>
              </a:buClr>
              <a:buSzPts val="1700"/>
              <a:buFont typeface="Times New Roman"/>
              <a:buChar char="●"/>
            </a:pPr>
            <a:r>
              <a:rPr lang="en" sz="1700">
                <a:solidFill>
                  <a:srgbClr val="222222"/>
                </a:solidFill>
                <a:highlight>
                  <a:srgbClr val="FFFFFF"/>
                </a:highlight>
                <a:latin typeface="Times New Roman"/>
                <a:ea typeface="Times New Roman"/>
                <a:cs typeface="Times New Roman"/>
                <a:sym typeface="Times New Roman"/>
              </a:rPr>
              <a:t>Experienced and talented workforce helps to offer quick responses to the issues of the customers while paying attention to every detail helps to offer personalized services to them (Whitter, 2022).</a:t>
            </a:r>
            <a:endParaRPr sz="1700">
              <a:solidFill>
                <a:srgbClr val="222222"/>
              </a:solidFill>
              <a:highlight>
                <a:srgbClr val="FFFFFF"/>
              </a:highlight>
              <a:latin typeface="Times New Roman"/>
              <a:ea typeface="Times New Roman"/>
              <a:cs typeface="Times New Roman"/>
              <a:sym typeface="Times New Roman"/>
            </a:endParaRPr>
          </a:p>
          <a:p>
            <a:pPr marL="457200" lvl="0" indent="-336550" algn="just" rtl="0">
              <a:lnSpc>
                <a:spcPct val="115000"/>
              </a:lnSpc>
              <a:spcBef>
                <a:spcPts val="0"/>
              </a:spcBef>
              <a:spcAft>
                <a:spcPts val="0"/>
              </a:spcAft>
              <a:buSzPts val="1700"/>
              <a:buFont typeface="Times New Roman"/>
              <a:buChar char="●"/>
            </a:pPr>
            <a:r>
              <a:rPr lang="en" sz="1700">
                <a:solidFill>
                  <a:srgbClr val="000000"/>
                </a:solidFill>
                <a:latin typeface="Times New Roman"/>
                <a:ea typeface="Times New Roman"/>
                <a:cs typeface="Times New Roman"/>
                <a:sym typeface="Times New Roman"/>
              </a:rPr>
              <a:t>Increasing percentage of staff shortage issues within the hotel and hospitality sector is creating excessive work pressure on the employees as a result it is increasing their stress levels and burnout (</a:t>
            </a:r>
            <a:r>
              <a:rPr lang="en" sz="1700">
                <a:solidFill>
                  <a:srgbClr val="222222"/>
                </a:solidFill>
                <a:highlight>
                  <a:srgbClr val="FFFFFF"/>
                </a:highlight>
                <a:latin typeface="Times New Roman"/>
                <a:ea typeface="Times New Roman"/>
                <a:cs typeface="Times New Roman"/>
                <a:sym typeface="Times New Roman"/>
              </a:rPr>
              <a:t>Kwok, 2022</a:t>
            </a:r>
            <a:r>
              <a:rPr lang="en" sz="1700">
                <a:solidFill>
                  <a:srgbClr val="000000"/>
                </a:solidFill>
                <a:latin typeface="Times New Roman"/>
                <a:ea typeface="Times New Roman"/>
                <a:cs typeface="Times New Roman"/>
                <a:sym typeface="Times New Roman"/>
              </a:rPr>
              <a:t>).</a:t>
            </a:r>
            <a:endParaRPr sz="1700">
              <a:solidFill>
                <a:srgbClr val="222222"/>
              </a:solidFill>
              <a:highlight>
                <a:srgbClr val="FFFFFF"/>
              </a:highlight>
              <a:latin typeface="Times New Roman"/>
              <a:ea typeface="Times New Roman"/>
              <a:cs typeface="Times New Roman"/>
              <a:sym typeface="Times New Roman"/>
            </a:endParaRPr>
          </a:p>
        </p:txBody>
      </p:sp>
      <p:pic>
        <p:nvPicPr>
          <p:cNvPr id="81" name="Google Shape;81;p16"/>
          <p:cNvPicPr preferRelativeResize="0"/>
          <p:nvPr/>
        </p:nvPicPr>
        <p:blipFill>
          <a:blip r:embed="rId3">
            <a:alphaModFix/>
          </a:blip>
          <a:stretch>
            <a:fillRect/>
          </a:stretch>
        </p:blipFill>
        <p:spPr>
          <a:xfrm>
            <a:off x="5774775" y="2169850"/>
            <a:ext cx="3057525" cy="14954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7"/>
          <p:cNvSpPr txBox="1">
            <a:spLocks noGrp="1"/>
          </p:cNvSpPr>
          <p:nvPr>
            <p:ph type="title"/>
          </p:nvPr>
        </p:nvSpPr>
        <p:spPr>
          <a:xfrm>
            <a:off x="311700" y="445025"/>
            <a:ext cx="8520600" cy="572700"/>
          </a:xfrm>
          <a:prstGeom prst="rect">
            <a:avLst/>
          </a:prstGeom>
          <a:solidFill>
            <a:schemeClr val="accent4"/>
          </a:solidFill>
        </p:spPr>
        <p:txBody>
          <a:bodyPr spcFirstLastPara="1" wrap="square" lIns="91425" tIns="91425" rIns="91425" bIns="91425" anchor="ctr" anchorCtr="0">
            <a:noAutofit/>
          </a:bodyPr>
          <a:lstStyle/>
          <a:p>
            <a:pPr marL="0" lvl="0" indent="0" algn="ctr" rtl="0">
              <a:lnSpc>
                <a:spcPct val="150000"/>
              </a:lnSpc>
              <a:spcBef>
                <a:spcPts val="0"/>
              </a:spcBef>
              <a:spcAft>
                <a:spcPts val="0"/>
              </a:spcAft>
              <a:buNone/>
            </a:pPr>
            <a:r>
              <a:rPr lang="en" sz="3000" b="1">
                <a:solidFill>
                  <a:schemeClr val="lt1"/>
                </a:solidFill>
                <a:latin typeface="Trebuchet MS"/>
                <a:ea typeface="Trebuchet MS"/>
                <a:cs typeface="Trebuchet MS"/>
                <a:sym typeface="Trebuchet MS"/>
              </a:rPr>
              <a:t>Application to the Hotel and Hospitality Sector</a:t>
            </a:r>
            <a:endParaRPr sz="3000">
              <a:solidFill>
                <a:schemeClr val="lt1"/>
              </a:solidFill>
              <a:latin typeface="Trebuchet MS"/>
              <a:ea typeface="Trebuchet MS"/>
              <a:cs typeface="Trebuchet MS"/>
              <a:sym typeface="Trebuchet MS"/>
            </a:endParaRPr>
          </a:p>
        </p:txBody>
      </p:sp>
      <p:sp>
        <p:nvSpPr>
          <p:cNvPr id="87" name="Google Shape;87;p1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42900" algn="just" rtl="0">
              <a:lnSpc>
                <a:spcPct val="115000"/>
              </a:lnSpc>
              <a:spcBef>
                <a:spcPts val="0"/>
              </a:spcBef>
              <a:spcAft>
                <a:spcPts val="0"/>
              </a:spcAft>
              <a:buSzPts val="1800"/>
              <a:buFont typeface="Times New Roman"/>
              <a:buChar char="●"/>
            </a:pPr>
            <a:r>
              <a:rPr lang="en">
                <a:solidFill>
                  <a:srgbClr val="000000"/>
                </a:solidFill>
                <a:latin typeface="Times New Roman"/>
                <a:ea typeface="Times New Roman"/>
                <a:cs typeface="Times New Roman"/>
                <a:sym typeface="Times New Roman"/>
              </a:rPr>
              <a:t>Utilising the H-2B  visa program hospitality businesses in the US can hire foreign staff during peak season but it is not considered as a permanent solution  (</a:t>
            </a:r>
            <a:r>
              <a:rPr lang="en">
                <a:solidFill>
                  <a:srgbClr val="222222"/>
                </a:solidFill>
                <a:highlight>
                  <a:srgbClr val="FFFFFF"/>
                </a:highlight>
                <a:latin typeface="Times New Roman"/>
                <a:ea typeface="Times New Roman"/>
                <a:cs typeface="Times New Roman"/>
                <a:sym typeface="Times New Roman"/>
              </a:rPr>
              <a:t>Ndiuini and Baum, 2021)</a:t>
            </a:r>
            <a:r>
              <a:rPr lang="en">
                <a:solidFill>
                  <a:srgbClr val="000000"/>
                </a:solidFill>
                <a:latin typeface="Times New Roman"/>
                <a:ea typeface="Times New Roman"/>
                <a:cs typeface="Times New Roman"/>
                <a:sym typeface="Times New Roman"/>
              </a:rPr>
              <a:t>. </a:t>
            </a:r>
            <a:endParaRPr>
              <a:solidFill>
                <a:srgbClr val="000000"/>
              </a:solidFill>
              <a:latin typeface="Times New Roman"/>
              <a:ea typeface="Times New Roman"/>
              <a:cs typeface="Times New Roman"/>
              <a:sym typeface="Times New Roman"/>
            </a:endParaRPr>
          </a:p>
          <a:p>
            <a:pPr marL="457200" lvl="0" indent="-342900" algn="just" rtl="0">
              <a:lnSpc>
                <a:spcPct val="115000"/>
              </a:lnSpc>
              <a:spcBef>
                <a:spcPts val="0"/>
              </a:spcBef>
              <a:spcAft>
                <a:spcPts val="0"/>
              </a:spcAft>
              <a:buClr>
                <a:srgbClr val="000000"/>
              </a:buClr>
              <a:buSzPts val="1800"/>
              <a:buFont typeface="Times New Roman"/>
              <a:buChar char="●"/>
            </a:pPr>
            <a:r>
              <a:rPr lang="en">
                <a:solidFill>
                  <a:srgbClr val="000000"/>
                </a:solidFill>
                <a:latin typeface="Times New Roman"/>
                <a:ea typeface="Times New Roman"/>
                <a:cs typeface="Times New Roman"/>
                <a:sym typeface="Times New Roman"/>
              </a:rPr>
              <a:t>Due to shortage of staff majority of the customers demands are not met during peak seasons.</a:t>
            </a:r>
            <a:endParaRPr>
              <a:solidFill>
                <a:srgbClr val="000000"/>
              </a:solidFill>
              <a:latin typeface="Times New Roman"/>
              <a:ea typeface="Times New Roman"/>
              <a:cs typeface="Times New Roman"/>
              <a:sym typeface="Times New Roman"/>
            </a:endParaRPr>
          </a:p>
          <a:p>
            <a:pPr marL="457200" lvl="0" indent="-342900" algn="just" rtl="0">
              <a:lnSpc>
                <a:spcPct val="115000"/>
              </a:lnSpc>
              <a:spcBef>
                <a:spcPts val="0"/>
              </a:spcBef>
              <a:spcAft>
                <a:spcPts val="0"/>
              </a:spcAft>
              <a:buClr>
                <a:srgbClr val="000000"/>
              </a:buClr>
              <a:buSzPts val="1800"/>
              <a:buFont typeface="Times New Roman"/>
              <a:buChar char="●"/>
            </a:pPr>
            <a:r>
              <a:rPr lang="en">
                <a:solidFill>
                  <a:srgbClr val="000000"/>
                </a:solidFill>
                <a:latin typeface="Times New Roman"/>
                <a:ea typeface="Times New Roman"/>
                <a:cs typeface="Times New Roman"/>
                <a:sym typeface="Times New Roman"/>
              </a:rPr>
              <a:t>Demand for incorporating sustainability within the businesses is increasing rapidly among the customers however due to shortage of staff it is creating challenges for meeting those demands  (</a:t>
            </a:r>
            <a:r>
              <a:rPr lang="en">
                <a:solidFill>
                  <a:srgbClr val="222222"/>
                </a:solidFill>
                <a:highlight>
                  <a:srgbClr val="FFFFFF"/>
                </a:highlight>
                <a:latin typeface="Times New Roman"/>
                <a:ea typeface="Times New Roman"/>
                <a:cs typeface="Times New Roman"/>
                <a:sym typeface="Times New Roman"/>
              </a:rPr>
              <a:t>Moradeke </a:t>
            </a:r>
            <a:r>
              <a:rPr lang="en" i="1">
                <a:solidFill>
                  <a:srgbClr val="222222"/>
                </a:solidFill>
                <a:highlight>
                  <a:srgbClr val="FFFFFF"/>
                </a:highlight>
                <a:latin typeface="Times New Roman"/>
                <a:ea typeface="Times New Roman"/>
                <a:cs typeface="Times New Roman"/>
                <a:sym typeface="Times New Roman"/>
              </a:rPr>
              <a:t>et al., </a:t>
            </a:r>
            <a:r>
              <a:rPr lang="en">
                <a:solidFill>
                  <a:srgbClr val="222222"/>
                </a:solidFill>
                <a:highlight>
                  <a:srgbClr val="FFFFFF"/>
                </a:highlight>
                <a:latin typeface="Times New Roman"/>
                <a:ea typeface="Times New Roman"/>
                <a:cs typeface="Times New Roman"/>
                <a:sym typeface="Times New Roman"/>
              </a:rPr>
              <a:t>2021)</a:t>
            </a:r>
            <a:r>
              <a:rPr lang="en">
                <a:solidFill>
                  <a:srgbClr val="000000"/>
                </a:solidFill>
                <a:latin typeface="Times New Roman"/>
                <a:ea typeface="Times New Roman"/>
                <a:cs typeface="Times New Roman"/>
                <a:sym typeface="Times New Roman"/>
              </a:rPr>
              <a:t>. </a:t>
            </a:r>
            <a:endParaRPr>
              <a:solidFill>
                <a:srgbClr val="000000"/>
              </a:solidFill>
              <a:latin typeface="Times New Roman"/>
              <a:ea typeface="Times New Roman"/>
              <a:cs typeface="Times New Roman"/>
              <a:sym typeface="Times New Roman"/>
            </a:endParaRPr>
          </a:p>
          <a:p>
            <a:pPr marL="457200" lvl="0" indent="-342900" algn="just" rtl="0">
              <a:lnSpc>
                <a:spcPct val="115000"/>
              </a:lnSpc>
              <a:spcBef>
                <a:spcPts val="0"/>
              </a:spcBef>
              <a:spcAft>
                <a:spcPts val="0"/>
              </a:spcAft>
              <a:buClr>
                <a:srgbClr val="000000"/>
              </a:buClr>
              <a:buSzPts val="1800"/>
              <a:buFont typeface="Times New Roman"/>
              <a:buChar char="●"/>
            </a:pPr>
            <a:r>
              <a:rPr lang="en">
                <a:solidFill>
                  <a:srgbClr val="000000"/>
                </a:solidFill>
                <a:latin typeface="Times New Roman"/>
                <a:ea typeface="Times New Roman"/>
                <a:cs typeface="Times New Roman"/>
                <a:sym typeface="Times New Roman"/>
              </a:rPr>
              <a:t>Hospitality businesses need to adhere to all the labour laws and regulations for preventing legal consequences.</a:t>
            </a:r>
            <a:endParaRPr>
              <a:solidFill>
                <a:srgbClr val="000000"/>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8"/>
          <p:cNvSpPr txBox="1">
            <a:spLocks noGrp="1"/>
          </p:cNvSpPr>
          <p:nvPr>
            <p:ph type="title"/>
          </p:nvPr>
        </p:nvSpPr>
        <p:spPr>
          <a:xfrm>
            <a:off x="311700" y="114000"/>
            <a:ext cx="8520600" cy="903900"/>
          </a:xfrm>
          <a:prstGeom prst="rect">
            <a:avLst/>
          </a:prstGeom>
          <a:solidFill>
            <a:schemeClr val="accent4"/>
          </a:solidFill>
        </p:spPr>
        <p:txBody>
          <a:bodyPr spcFirstLastPara="1" wrap="square" lIns="91425" tIns="91425" rIns="91425" bIns="91425" anchor="ctr" anchorCtr="0">
            <a:noAutofit/>
          </a:bodyPr>
          <a:lstStyle/>
          <a:p>
            <a:pPr marL="0" lvl="0" indent="0" algn="ctr" rtl="0">
              <a:lnSpc>
                <a:spcPct val="115000"/>
              </a:lnSpc>
              <a:spcBef>
                <a:spcPts val="0"/>
              </a:spcBef>
              <a:spcAft>
                <a:spcPts val="0"/>
              </a:spcAft>
              <a:buNone/>
            </a:pPr>
            <a:r>
              <a:rPr lang="en" sz="2500" b="1">
                <a:solidFill>
                  <a:schemeClr val="lt1"/>
                </a:solidFill>
                <a:latin typeface="Times New Roman"/>
                <a:ea typeface="Times New Roman"/>
                <a:cs typeface="Times New Roman"/>
                <a:sym typeface="Times New Roman"/>
              </a:rPr>
              <a:t>Evaluation of the Management Option and Future Policy for Staff Shortage and Labour Challenges</a:t>
            </a:r>
            <a:endParaRPr sz="4100">
              <a:solidFill>
                <a:schemeClr val="lt1"/>
              </a:solidFill>
            </a:endParaRPr>
          </a:p>
        </p:txBody>
      </p:sp>
      <p:sp>
        <p:nvSpPr>
          <p:cNvPr id="93" name="Google Shape;93;p18"/>
          <p:cNvSpPr txBox="1">
            <a:spLocks noGrp="1"/>
          </p:cNvSpPr>
          <p:nvPr>
            <p:ph type="body" idx="1"/>
          </p:nvPr>
        </p:nvSpPr>
        <p:spPr>
          <a:xfrm>
            <a:off x="311700" y="1152475"/>
            <a:ext cx="4722300" cy="37104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 sz="1500">
                <a:solidFill>
                  <a:srgbClr val="000000"/>
                </a:solidFill>
                <a:latin typeface="Times New Roman"/>
                <a:ea typeface="Times New Roman"/>
                <a:cs typeface="Times New Roman"/>
                <a:sym typeface="Times New Roman"/>
              </a:rPr>
              <a:t>Develop strategic initiatives for recruiting talented and skilful employees from diverse backgrounds</a:t>
            </a:r>
            <a:endParaRPr sz="150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 sz="1500">
                <a:solidFill>
                  <a:srgbClr val="000000"/>
                </a:solidFill>
                <a:latin typeface="Times New Roman"/>
                <a:ea typeface="Times New Roman"/>
                <a:cs typeface="Times New Roman"/>
                <a:sym typeface="Times New Roman"/>
              </a:rPr>
              <a:t>Re-access salary package structure to meet the demand of the potential candidate for receiving competitive wages. </a:t>
            </a:r>
            <a:endParaRPr sz="150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 sz="1500">
                <a:solidFill>
                  <a:srgbClr val="000000"/>
                </a:solidFill>
                <a:latin typeface="Times New Roman"/>
                <a:ea typeface="Times New Roman"/>
                <a:cs typeface="Times New Roman"/>
                <a:sym typeface="Times New Roman"/>
              </a:rPr>
              <a:t>Incorporate all the labour laws and regulations to ensure the safety and well being of the employees while offering them flexible working schedules</a:t>
            </a:r>
            <a:endParaRPr sz="150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 sz="1500">
                <a:solidFill>
                  <a:srgbClr val="000000"/>
                </a:solidFill>
                <a:latin typeface="Times New Roman"/>
                <a:ea typeface="Times New Roman"/>
                <a:cs typeface="Times New Roman"/>
                <a:sym typeface="Times New Roman"/>
              </a:rPr>
              <a:t>Invest a good amount of money in providing training and development workshops</a:t>
            </a:r>
            <a:endParaRPr sz="1500">
              <a:solidFill>
                <a:srgbClr val="000000"/>
              </a:solidFill>
              <a:latin typeface="Times New Roman"/>
              <a:ea typeface="Times New Roman"/>
              <a:cs typeface="Times New Roman"/>
              <a:sym typeface="Times New Roman"/>
            </a:endParaRPr>
          </a:p>
        </p:txBody>
      </p:sp>
      <p:pic>
        <p:nvPicPr>
          <p:cNvPr id="94" name="Google Shape;94;p18"/>
          <p:cNvPicPr preferRelativeResize="0"/>
          <p:nvPr/>
        </p:nvPicPr>
        <p:blipFill>
          <a:blip r:embed="rId3">
            <a:alphaModFix/>
          </a:blip>
          <a:stretch>
            <a:fillRect/>
          </a:stretch>
        </p:blipFill>
        <p:spPr>
          <a:xfrm>
            <a:off x="5313425" y="1735950"/>
            <a:ext cx="3518875" cy="19956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9"/>
          <p:cNvSpPr txBox="1">
            <a:spLocks noGrp="1"/>
          </p:cNvSpPr>
          <p:nvPr>
            <p:ph type="title"/>
          </p:nvPr>
        </p:nvSpPr>
        <p:spPr>
          <a:xfrm>
            <a:off x="311700" y="192925"/>
            <a:ext cx="8520600" cy="824700"/>
          </a:xfrm>
          <a:prstGeom prst="rect">
            <a:avLst/>
          </a:prstGeom>
          <a:solidFill>
            <a:schemeClr val="accent4"/>
          </a:solidFill>
        </p:spPr>
        <p:txBody>
          <a:bodyPr spcFirstLastPara="1" wrap="square" lIns="91425" tIns="91425" rIns="91425" bIns="91425" anchor="ctr" anchorCtr="0">
            <a:noAutofit/>
          </a:bodyPr>
          <a:lstStyle/>
          <a:p>
            <a:pPr marL="0" lvl="0" indent="0" algn="ctr" rtl="0">
              <a:lnSpc>
                <a:spcPct val="150000"/>
              </a:lnSpc>
              <a:spcBef>
                <a:spcPts val="0"/>
              </a:spcBef>
              <a:spcAft>
                <a:spcPts val="0"/>
              </a:spcAft>
              <a:buNone/>
            </a:pPr>
            <a:r>
              <a:rPr lang="en" sz="3600" b="1">
                <a:solidFill>
                  <a:schemeClr val="lt1"/>
                </a:solidFill>
                <a:latin typeface="Trebuchet MS"/>
                <a:ea typeface="Trebuchet MS"/>
                <a:cs typeface="Trebuchet MS"/>
                <a:sym typeface="Trebuchet MS"/>
              </a:rPr>
              <a:t>Conclusion</a:t>
            </a:r>
            <a:endParaRPr sz="3600">
              <a:solidFill>
                <a:schemeClr val="lt1"/>
              </a:solidFill>
              <a:latin typeface="Trebuchet MS"/>
              <a:ea typeface="Trebuchet MS"/>
              <a:cs typeface="Trebuchet MS"/>
              <a:sym typeface="Trebuchet MS"/>
            </a:endParaRPr>
          </a:p>
        </p:txBody>
      </p:sp>
      <p:sp>
        <p:nvSpPr>
          <p:cNvPr id="100" name="Google Shape;100;p1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74650" algn="just" rtl="0">
              <a:lnSpc>
                <a:spcPct val="150000"/>
              </a:lnSpc>
              <a:spcBef>
                <a:spcPts val="0"/>
              </a:spcBef>
              <a:spcAft>
                <a:spcPts val="0"/>
              </a:spcAft>
              <a:buClr>
                <a:srgbClr val="000000"/>
              </a:buClr>
              <a:buSzPts val="2300"/>
              <a:buFont typeface="Times New Roman"/>
              <a:buChar char="●"/>
            </a:pPr>
            <a:r>
              <a:rPr lang="en" sz="2300">
                <a:solidFill>
                  <a:srgbClr val="000000"/>
                </a:solidFill>
                <a:latin typeface="Times New Roman"/>
                <a:ea typeface="Times New Roman"/>
                <a:cs typeface="Times New Roman"/>
                <a:sym typeface="Times New Roman"/>
              </a:rPr>
              <a:t>Conference presentation has been focused on highlighting the challenges of staff shortage faced by the hospitality industry.</a:t>
            </a:r>
            <a:endParaRPr sz="2300">
              <a:solidFill>
                <a:srgbClr val="000000"/>
              </a:solidFill>
              <a:latin typeface="Times New Roman"/>
              <a:ea typeface="Times New Roman"/>
              <a:cs typeface="Times New Roman"/>
              <a:sym typeface="Times New Roman"/>
            </a:endParaRPr>
          </a:p>
          <a:p>
            <a:pPr marL="457200" lvl="0" indent="-374650" algn="just" rtl="0">
              <a:lnSpc>
                <a:spcPct val="150000"/>
              </a:lnSpc>
              <a:spcBef>
                <a:spcPts val="0"/>
              </a:spcBef>
              <a:spcAft>
                <a:spcPts val="0"/>
              </a:spcAft>
              <a:buClr>
                <a:srgbClr val="000000"/>
              </a:buClr>
              <a:buSzPts val="2300"/>
              <a:buFont typeface="Times New Roman"/>
              <a:buChar char="●"/>
            </a:pPr>
            <a:r>
              <a:rPr lang="en" sz="2300">
                <a:solidFill>
                  <a:srgbClr val="000000"/>
                </a:solidFill>
                <a:latin typeface="Times New Roman"/>
                <a:ea typeface="Times New Roman"/>
                <a:cs typeface="Times New Roman"/>
                <a:sym typeface="Times New Roman"/>
              </a:rPr>
              <a:t>Adopt a comprehensive and effective approach that mainly focuses on offering competitive compensation along with effective training and development programmes</a:t>
            </a:r>
            <a:endParaRPr sz="2300">
              <a:solidFill>
                <a:srgbClr val="000000"/>
              </a:solidFill>
              <a:latin typeface="Times New Roman"/>
              <a:ea typeface="Times New Roman"/>
              <a:cs typeface="Times New Roman"/>
              <a:sym typeface="Times New Roman"/>
            </a:endParaRPr>
          </a:p>
          <a:p>
            <a:pPr marL="457200" lvl="0" indent="-374650" algn="just" rtl="0">
              <a:lnSpc>
                <a:spcPct val="150000"/>
              </a:lnSpc>
              <a:spcBef>
                <a:spcPts val="0"/>
              </a:spcBef>
              <a:spcAft>
                <a:spcPts val="0"/>
              </a:spcAft>
              <a:buClr>
                <a:srgbClr val="000000"/>
              </a:buClr>
              <a:buSzPts val="2300"/>
              <a:buFont typeface="Times New Roman"/>
              <a:buChar char="●"/>
            </a:pPr>
            <a:r>
              <a:rPr lang="en" sz="2300">
                <a:solidFill>
                  <a:srgbClr val="000000"/>
                </a:solidFill>
                <a:latin typeface="Times New Roman"/>
                <a:ea typeface="Times New Roman"/>
                <a:cs typeface="Times New Roman"/>
                <a:sym typeface="Times New Roman"/>
              </a:rPr>
              <a:t>Develop effective strategies for recruitment. </a:t>
            </a:r>
            <a:endParaRPr sz="2300">
              <a:solidFill>
                <a:srgbClr val="000000"/>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20"/>
          <p:cNvSpPr txBox="1">
            <a:spLocks noGrp="1"/>
          </p:cNvSpPr>
          <p:nvPr>
            <p:ph type="title"/>
          </p:nvPr>
        </p:nvSpPr>
        <p:spPr>
          <a:xfrm>
            <a:off x="311700" y="245550"/>
            <a:ext cx="8520600" cy="772200"/>
          </a:xfrm>
          <a:prstGeom prst="rect">
            <a:avLst/>
          </a:prstGeom>
          <a:solidFill>
            <a:schemeClr val="accent4"/>
          </a:solidFill>
        </p:spPr>
        <p:txBody>
          <a:bodyPr spcFirstLastPara="1" wrap="square" lIns="91425" tIns="91425" rIns="91425" bIns="91425" anchor="ctr" anchorCtr="0">
            <a:noAutofit/>
          </a:bodyPr>
          <a:lstStyle/>
          <a:p>
            <a:pPr marL="0" lvl="0" indent="0" algn="ctr" rtl="0">
              <a:lnSpc>
                <a:spcPct val="150000"/>
              </a:lnSpc>
              <a:spcBef>
                <a:spcPts val="0"/>
              </a:spcBef>
              <a:spcAft>
                <a:spcPts val="0"/>
              </a:spcAft>
              <a:buNone/>
            </a:pPr>
            <a:r>
              <a:rPr lang="en" sz="3600" b="1">
                <a:solidFill>
                  <a:schemeClr val="lt1"/>
                </a:solidFill>
                <a:latin typeface="Trebuchet MS"/>
                <a:ea typeface="Trebuchet MS"/>
                <a:cs typeface="Trebuchet MS"/>
                <a:sym typeface="Trebuchet MS"/>
              </a:rPr>
              <a:t>Reference List</a:t>
            </a:r>
            <a:endParaRPr sz="3600">
              <a:solidFill>
                <a:schemeClr val="lt1"/>
              </a:solidFill>
              <a:latin typeface="Trebuchet MS"/>
              <a:ea typeface="Trebuchet MS"/>
              <a:cs typeface="Trebuchet MS"/>
              <a:sym typeface="Trebuchet MS"/>
            </a:endParaRPr>
          </a:p>
        </p:txBody>
      </p:sp>
      <p:sp>
        <p:nvSpPr>
          <p:cNvPr id="106" name="Google Shape;106;p2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11150" algn="just" rtl="0">
              <a:lnSpc>
                <a:spcPct val="130000"/>
              </a:lnSpc>
              <a:spcBef>
                <a:spcPts val="0"/>
              </a:spcBef>
              <a:spcAft>
                <a:spcPts val="0"/>
              </a:spcAft>
              <a:buClr>
                <a:srgbClr val="222222"/>
              </a:buClr>
              <a:buSzPts val="1300"/>
              <a:buFont typeface="Times New Roman"/>
              <a:buChar char="●"/>
            </a:pPr>
            <a:r>
              <a:rPr lang="en" sz="1300">
                <a:solidFill>
                  <a:srgbClr val="222222"/>
                </a:solidFill>
                <a:highlight>
                  <a:srgbClr val="FFFFFF"/>
                </a:highlight>
                <a:latin typeface="Times New Roman"/>
                <a:ea typeface="Times New Roman"/>
                <a:cs typeface="Times New Roman"/>
                <a:sym typeface="Times New Roman"/>
              </a:rPr>
              <a:t>Salvy, S.J., Carandang, K., Vigen, C.L., Concha-Chavez, A., Sequeira, P.A., Blanchard, J., Diaz, J., Raymond, J. and Pyatak, E.A., (2020). Effectiveness of social media (Facebook), targeted mailing, and in-person solicitation for the recruitment of young adult in a diabetes self-management clinical trial. </a:t>
            </a:r>
            <a:r>
              <a:rPr lang="en" sz="1300" i="1">
                <a:solidFill>
                  <a:srgbClr val="222222"/>
                </a:solidFill>
                <a:highlight>
                  <a:srgbClr val="FFFFFF"/>
                </a:highlight>
                <a:latin typeface="Times New Roman"/>
                <a:ea typeface="Times New Roman"/>
                <a:cs typeface="Times New Roman"/>
                <a:sym typeface="Times New Roman"/>
              </a:rPr>
              <a:t>Clinical Trials</a:t>
            </a:r>
            <a:r>
              <a:rPr lang="en" sz="1300">
                <a:solidFill>
                  <a:srgbClr val="222222"/>
                </a:solidFill>
                <a:highlight>
                  <a:srgbClr val="FFFFFF"/>
                </a:highlight>
                <a:latin typeface="Times New Roman"/>
                <a:ea typeface="Times New Roman"/>
                <a:cs typeface="Times New Roman"/>
                <a:sym typeface="Times New Roman"/>
              </a:rPr>
              <a:t>, </a:t>
            </a:r>
            <a:r>
              <a:rPr lang="en" sz="1300" i="1">
                <a:solidFill>
                  <a:srgbClr val="222222"/>
                </a:solidFill>
                <a:highlight>
                  <a:srgbClr val="FFFFFF"/>
                </a:highlight>
                <a:latin typeface="Times New Roman"/>
                <a:ea typeface="Times New Roman"/>
                <a:cs typeface="Times New Roman"/>
                <a:sym typeface="Times New Roman"/>
              </a:rPr>
              <a:t>17</a:t>
            </a:r>
            <a:r>
              <a:rPr lang="en" sz="1300">
                <a:solidFill>
                  <a:srgbClr val="222222"/>
                </a:solidFill>
                <a:highlight>
                  <a:srgbClr val="FFFFFF"/>
                </a:highlight>
                <a:latin typeface="Times New Roman"/>
                <a:ea typeface="Times New Roman"/>
                <a:cs typeface="Times New Roman"/>
                <a:sym typeface="Times New Roman"/>
              </a:rPr>
              <a:t>(6), pp.664-674.</a:t>
            </a:r>
            <a:endParaRPr sz="1300">
              <a:solidFill>
                <a:srgbClr val="222222"/>
              </a:solidFill>
              <a:highlight>
                <a:srgbClr val="FFFFFF"/>
              </a:highlight>
              <a:latin typeface="Times New Roman"/>
              <a:ea typeface="Times New Roman"/>
              <a:cs typeface="Times New Roman"/>
              <a:sym typeface="Times New Roman"/>
            </a:endParaRPr>
          </a:p>
          <a:p>
            <a:pPr marL="457200" lvl="0" indent="-311150" algn="just" rtl="0">
              <a:lnSpc>
                <a:spcPct val="130000"/>
              </a:lnSpc>
              <a:spcBef>
                <a:spcPts val="0"/>
              </a:spcBef>
              <a:spcAft>
                <a:spcPts val="0"/>
              </a:spcAft>
              <a:buClr>
                <a:srgbClr val="222222"/>
              </a:buClr>
              <a:buSzPts val="1300"/>
              <a:buFont typeface="Times New Roman"/>
              <a:buChar char="●"/>
            </a:pPr>
            <a:r>
              <a:rPr lang="en" sz="1300">
                <a:solidFill>
                  <a:srgbClr val="222222"/>
                </a:solidFill>
                <a:highlight>
                  <a:srgbClr val="FFFFFF"/>
                </a:highlight>
                <a:latin typeface="Times New Roman"/>
                <a:ea typeface="Times New Roman"/>
                <a:cs typeface="Times New Roman"/>
                <a:sym typeface="Times New Roman"/>
              </a:rPr>
              <a:t>Saroyan, A. and Amundsen, C. eds., (2023). </a:t>
            </a:r>
            <a:r>
              <a:rPr lang="en" sz="1300" i="1">
                <a:solidFill>
                  <a:srgbClr val="222222"/>
                </a:solidFill>
                <a:highlight>
                  <a:srgbClr val="FFFFFF"/>
                </a:highlight>
                <a:latin typeface="Times New Roman"/>
                <a:ea typeface="Times New Roman"/>
                <a:cs typeface="Times New Roman"/>
                <a:sym typeface="Times New Roman"/>
              </a:rPr>
              <a:t>Rethinking teaching in higher education: From a course design workshop to a faculty development framework</a:t>
            </a:r>
            <a:r>
              <a:rPr lang="en" sz="1300">
                <a:solidFill>
                  <a:srgbClr val="222222"/>
                </a:solidFill>
                <a:highlight>
                  <a:srgbClr val="FFFFFF"/>
                </a:highlight>
                <a:latin typeface="Times New Roman"/>
                <a:ea typeface="Times New Roman"/>
                <a:cs typeface="Times New Roman"/>
                <a:sym typeface="Times New Roman"/>
              </a:rPr>
              <a:t>. Taylor &amp; Francis.</a:t>
            </a:r>
            <a:endParaRPr sz="1300">
              <a:solidFill>
                <a:srgbClr val="222222"/>
              </a:solidFill>
              <a:highlight>
                <a:srgbClr val="FFFFFF"/>
              </a:highlight>
              <a:latin typeface="Times New Roman"/>
              <a:ea typeface="Times New Roman"/>
              <a:cs typeface="Times New Roman"/>
              <a:sym typeface="Times New Roman"/>
            </a:endParaRPr>
          </a:p>
          <a:p>
            <a:pPr marL="457200" lvl="0" indent="-311150" algn="just" rtl="0">
              <a:lnSpc>
                <a:spcPct val="130000"/>
              </a:lnSpc>
              <a:spcBef>
                <a:spcPts val="0"/>
              </a:spcBef>
              <a:spcAft>
                <a:spcPts val="0"/>
              </a:spcAft>
              <a:buClr>
                <a:srgbClr val="222222"/>
              </a:buClr>
              <a:buSzPts val="1300"/>
              <a:buFont typeface="Times New Roman"/>
              <a:buChar char="●"/>
            </a:pPr>
            <a:r>
              <a:rPr lang="en" sz="1300">
                <a:solidFill>
                  <a:srgbClr val="222222"/>
                </a:solidFill>
                <a:highlight>
                  <a:srgbClr val="FFFFFF"/>
                </a:highlight>
                <a:latin typeface="Times New Roman"/>
                <a:ea typeface="Times New Roman"/>
                <a:cs typeface="Times New Roman"/>
                <a:sym typeface="Times New Roman"/>
              </a:rPr>
              <a:t>Moradeke, F.T., Ishola, G.K. and Okikiola, O.L., (2021). Green training and development practices on environmental sustainability: evidence from WAMCO PLC. </a:t>
            </a:r>
            <a:r>
              <a:rPr lang="en" sz="1300" i="1">
                <a:solidFill>
                  <a:srgbClr val="222222"/>
                </a:solidFill>
                <a:highlight>
                  <a:srgbClr val="FFFFFF"/>
                </a:highlight>
                <a:latin typeface="Times New Roman"/>
                <a:ea typeface="Times New Roman"/>
                <a:cs typeface="Times New Roman"/>
                <a:sym typeface="Times New Roman"/>
              </a:rPr>
              <a:t>Journal of Educational Management and Social Sciences</a:t>
            </a:r>
            <a:r>
              <a:rPr lang="en" sz="1300">
                <a:solidFill>
                  <a:srgbClr val="222222"/>
                </a:solidFill>
                <a:highlight>
                  <a:srgbClr val="FFFFFF"/>
                </a:highlight>
                <a:latin typeface="Times New Roman"/>
                <a:ea typeface="Times New Roman"/>
                <a:cs typeface="Times New Roman"/>
                <a:sym typeface="Times New Roman"/>
              </a:rPr>
              <a:t>, </a:t>
            </a:r>
            <a:r>
              <a:rPr lang="en" sz="1300" i="1">
                <a:solidFill>
                  <a:srgbClr val="222222"/>
                </a:solidFill>
                <a:highlight>
                  <a:srgbClr val="FFFFFF"/>
                </a:highlight>
                <a:latin typeface="Times New Roman"/>
                <a:ea typeface="Times New Roman"/>
                <a:cs typeface="Times New Roman"/>
                <a:sym typeface="Times New Roman"/>
              </a:rPr>
              <a:t>2</a:t>
            </a:r>
            <a:r>
              <a:rPr lang="en" sz="1300">
                <a:solidFill>
                  <a:srgbClr val="222222"/>
                </a:solidFill>
                <a:highlight>
                  <a:srgbClr val="FFFFFF"/>
                </a:highlight>
                <a:latin typeface="Times New Roman"/>
                <a:ea typeface="Times New Roman"/>
                <a:cs typeface="Times New Roman"/>
                <a:sym typeface="Times New Roman"/>
              </a:rPr>
              <a:t>(1), pp.1-19.</a:t>
            </a:r>
            <a:endParaRPr sz="1300">
              <a:solidFill>
                <a:srgbClr val="222222"/>
              </a:solidFill>
              <a:highlight>
                <a:srgbClr val="FFFFFF"/>
              </a:highlight>
              <a:latin typeface="Times New Roman"/>
              <a:ea typeface="Times New Roman"/>
              <a:cs typeface="Times New Roman"/>
              <a:sym typeface="Times New Roman"/>
            </a:endParaRPr>
          </a:p>
          <a:p>
            <a:pPr marL="457200" lvl="0" indent="-311150" algn="just" rtl="0">
              <a:lnSpc>
                <a:spcPct val="130000"/>
              </a:lnSpc>
              <a:spcBef>
                <a:spcPts val="0"/>
              </a:spcBef>
              <a:spcAft>
                <a:spcPts val="0"/>
              </a:spcAft>
              <a:buClr>
                <a:srgbClr val="222222"/>
              </a:buClr>
              <a:buSzPts val="1300"/>
              <a:buFont typeface="Times New Roman"/>
              <a:buChar char="●"/>
            </a:pPr>
            <a:r>
              <a:rPr lang="en" sz="1300">
                <a:solidFill>
                  <a:srgbClr val="222222"/>
                </a:solidFill>
                <a:highlight>
                  <a:srgbClr val="FFFFFF"/>
                </a:highlight>
                <a:latin typeface="Times New Roman"/>
                <a:ea typeface="Times New Roman"/>
                <a:cs typeface="Times New Roman"/>
                <a:sym typeface="Times New Roman"/>
              </a:rPr>
              <a:t>Tuomi, A. and Ascenção, M.P., (2023). Intelligent automation in hospitality: exploring the relative automatability of frontline food service tasks. </a:t>
            </a:r>
            <a:r>
              <a:rPr lang="en" sz="1300" i="1">
                <a:solidFill>
                  <a:srgbClr val="222222"/>
                </a:solidFill>
                <a:highlight>
                  <a:srgbClr val="FFFFFF"/>
                </a:highlight>
                <a:latin typeface="Times New Roman"/>
                <a:ea typeface="Times New Roman"/>
                <a:cs typeface="Times New Roman"/>
                <a:sym typeface="Times New Roman"/>
              </a:rPr>
              <a:t>Journal of Hospitality and Tourism Insights</a:t>
            </a:r>
            <a:r>
              <a:rPr lang="en" sz="1300">
                <a:solidFill>
                  <a:srgbClr val="222222"/>
                </a:solidFill>
                <a:highlight>
                  <a:srgbClr val="FFFFFF"/>
                </a:highlight>
                <a:latin typeface="Times New Roman"/>
                <a:ea typeface="Times New Roman"/>
                <a:cs typeface="Times New Roman"/>
                <a:sym typeface="Times New Roman"/>
              </a:rPr>
              <a:t>, </a:t>
            </a:r>
            <a:r>
              <a:rPr lang="en" sz="1300" i="1">
                <a:solidFill>
                  <a:srgbClr val="222222"/>
                </a:solidFill>
                <a:highlight>
                  <a:srgbClr val="FFFFFF"/>
                </a:highlight>
                <a:latin typeface="Times New Roman"/>
                <a:ea typeface="Times New Roman"/>
                <a:cs typeface="Times New Roman"/>
                <a:sym typeface="Times New Roman"/>
              </a:rPr>
              <a:t>6</a:t>
            </a:r>
            <a:r>
              <a:rPr lang="en" sz="1300">
                <a:solidFill>
                  <a:srgbClr val="222222"/>
                </a:solidFill>
                <a:highlight>
                  <a:srgbClr val="FFFFFF"/>
                </a:highlight>
                <a:latin typeface="Times New Roman"/>
                <a:ea typeface="Times New Roman"/>
                <a:cs typeface="Times New Roman"/>
                <a:sym typeface="Times New Roman"/>
              </a:rPr>
              <a:t>(1), pp.151-173.</a:t>
            </a:r>
            <a:endParaRPr sz="1300">
              <a:solidFill>
                <a:srgbClr val="222222"/>
              </a:solidFill>
              <a:highlight>
                <a:srgbClr val="FFFFFF"/>
              </a:highlight>
              <a:latin typeface="Times New Roman"/>
              <a:ea typeface="Times New Roman"/>
              <a:cs typeface="Times New Roman"/>
              <a:sym typeface="Times New Roman"/>
            </a:endParaRPr>
          </a:p>
          <a:p>
            <a:pPr marL="457200" lvl="0" indent="-311150" algn="just" rtl="0">
              <a:lnSpc>
                <a:spcPct val="130000"/>
              </a:lnSpc>
              <a:spcBef>
                <a:spcPts val="0"/>
              </a:spcBef>
              <a:spcAft>
                <a:spcPts val="0"/>
              </a:spcAft>
              <a:buClr>
                <a:srgbClr val="222222"/>
              </a:buClr>
              <a:buSzPts val="1300"/>
              <a:buFont typeface="Times New Roman"/>
              <a:buChar char="●"/>
            </a:pPr>
            <a:r>
              <a:rPr lang="en" sz="1300">
                <a:solidFill>
                  <a:srgbClr val="222222"/>
                </a:solidFill>
                <a:highlight>
                  <a:srgbClr val="FFFFFF"/>
                </a:highlight>
                <a:latin typeface="Times New Roman"/>
                <a:ea typeface="Times New Roman"/>
                <a:cs typeface="Times New Roman"/>
                <a:sym typeface="Times New Roman"/>
              </a:rPr>
              <a:t>Khan, N., Hassan, A.U., Fahad, S. and Naushad, M., (2020). Factors affecting tourism industry and its impacts on global economy of the world. </a:t>
            </a:r>
            <a:r>
              <a:rPr lang="en" sz="1300" i="1">
                <a:solidFill>
                  <a:srgbClr val="222222"/>
                </a:solidFill>
                <a:highlight>
                  <a:srgbClr val="FFFFFF"/>
                </a:highlight>
                <a:latin typeface="Times New Roman"/>
                <a:ea typeface="Times New Roman"/>
                <a:cs typeface="Times New Roman"/>
                <a:sym typeface="Times New Roman"/>
              </a:rPr>
              <a:t>Available at SSRN 3559353</a:t>
            </a:r>
            <a:r>
              <a:rPr lang="en" sz="1300">
                <a:solidFill>
                  <a:srgbClr val="222222"/>
                </a:solidFill>
                <a:highlight>
                  <a:srgbClr val="FFFFFF"/>
                </a:highlight>
                <a:latin typeface="Times New Roman"/>
                <a:ea typeface="Times New Roman"/>
                <a:cs typeface="Times New Roman"/>
                <a:sym typeface="Times New Roman"/>
              </a:rPr>
              <a:t>.</a:t>
            </a:r>
            <a:endParaRPr sz="1300">
              <a:solidFill>
                <a:srgbClr val="222222"/>
              </a:solidFill>
              <a:highlight>
                <a:srgbClr val="FFFFFF"/>
              </a:highlight>
              <a:latin typeface="Times New Roman"/>
              <a:ea typeface="Times New Roman"/>
              <a:cs typeface="Times New Roman"/>
              <a:sym typeface="Times New Roman"/>
            </a:endParaRPr>
          </a:p>
          <a:p>
            <a:pPr marL="457200" lvl="0" indent="-311150" algn="just" rtl="0">
              <a:lnSpc>
                <a:spcPct val="130000"/>
              </a:lnSpc>
              <a:spcBef>
                <a:spcPts val="0"/>
              </a:spcBef>
              <a:spcAft>
                <a:spcPts val="0"/>
              </a:spcAft>
              <a:buClr>
                <a:srgbClr val="222222"/>
              </a:buClr>
              <a:buSzPts val="1300"/>
              <a:buFont typeface="Times New Roman"/>
              <a:buChar char="●"/>
            </a:pPr>
            <a:r>
              <a:rPr lang="en" sz="1300">
                <a:solidFill>
                  <a:srgbClr val="222222"/>
                </a:solidFill>
                <a:highlight>
                  <a:srgbClr val="FFFFFF"/>
                </a:highlight>
                <a:latin typeface="Times New Roman"/>
                <a:ea typeface="Times New Roman"/>
                <a:cs typeface="Times New Roman"/>
                <a:sym typeface="Times New Roman"/>
              </a:rPr>
              <a:t>Kwok, L., (2022). Labor shortage: a critical reflection and a call for industry-academia collaboration. </a:t>
            </a:r>
            <a:r>
              <a:rPr lang="en" sz="1300" i="1">
                <a:solidFill>
                  <a:srgbClr val="222222"/>
                </a:solidFill>
                <a:highlight>
                  <a:srgbClr val="FFFFFF"/>
                </a:highlight>
                <a:latin typeface="Times New Roman"/>
                <a:ea typeface="Times New Roman"/>
                <a:cs typeface="Times New Roman"/>
                <a:sym typeface="Times New Roman"/>
              </a:rPr>
              <a:t>International Journal of Contemporary Hospitality Management</a:t>
            </a:r>
            <a:r>
              <a:rPr lang="en" sz="1300">
                <a:solidFill>
                  <a:srgbClr val="222222"/>
                </a:solidFill>
                <a:highlight>
                  <a:srgbClr val="FFFFFF"/>
                </a:highlight>
                <a:latin typeface="Times New Roman"/>
                <a:ea typeface="Times New Roman"/>
                <a:cs typeface="Times New Roman"/>
                <a:sym typeface="Times New Roman"/>
              </a:rPr>
              <a:t>, </a:t>
            </a:r>
            <a:r>
              <a:rPr lang="en" sz="1300" i="1">
                <a:solidFill>
                  <a:srgbClr val="222222"/>
                </a:solidFill>
                <a:highlight>
                  <a:srgbClr val="FFFFFF"/>
                </a:highlight>
                <a:latin typeface="Times New Roman"/>
                <a:ea typeface="Times New Roman"/>
                <a:cs typeface="Times New Roman"/>
                <a:sym typeface="Times New Roman"/>
              </a:rPr>
              <a:t>34</a:t>
            </a:r>
            <a:r>
              <a:rPr lang="en" sz="1300">
                <a:solidFill>
                  <a:srgbClr val="222222"/>
                </a:solidFill>
                <a:highlight>
                  <a:srgbClr val="FFFFFF"/>
                </a:highlight>
                <a:latin typeface="Times New Roman"/>
                <a:ea typeface="Times New Roman"/>
                <a:cs typeface="Times New Roman"/>
                <a:sym typeface="Times New Roman"/>
              </a:rPr>
              <a:t>(11), pp.3929-3943.</a:t>
            </a:r>
            <a:endParaRPr sz="19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21"/>
          <p:cNvSpPr txBox="1">
            <a:spLocks noGrp="1"/>
          </p:cNvSpPr>
          <p:nvPr>
            <p:ph type="title"/>
          </p:nvPr>
        </p:nvSpPr>
        <p:spPr>
          <a:xfrm>
            <a:off x="311700" y="445025"/>
            <a:ext cx="8520600" cy="4207500"/>
          </a:xfrm>
          <a:prstGeom prst="rect">
            <a:avLst/>
          </a:prstGeom>
          <a:solidFill>
            <a:schemeClr val="accent4"/>
          </a:solidFill>
        </p:spPr>
        <p:txBody>
          <a:bodyPr spcFirstLastPara="1" wrap="square" lIns="91425" tIns="91425" rIns="91425" bIns="91425" anchor="ctr" anchorCtr="0">
            <a:normAutofit/>
          </a:bodyPr>
          <a:lstStyle/>
          <a:p>
            <a:pPr marL="0" lvl="0" indent="0" algn="ctr" rtl="0">
              <a:spcBef>
                <a:spcPts val="0"/>
              </a:spcBef>
              <a:spcAft>
                <a:spcPts val="0"/>
              </a:spcAft>
              <a:buNone/>
            </a:pPr>
            <a:r>
              <a:rPr lang="en" sz="10000" b="1">
                <a:solidFill>
                  <a:schemeClr val="lt1"/>
                </a:solidFill>
                <a:latin typeface="Trebuchet MS"/>
                <a:ea typeface="Trebuchet MS"/>
                <a:cs typeface="Trebuchet MS"/>
                <a:sym typeface="Trebuchet MS"/>
              </a:rPr>
              <a:t>THANK YOU </a:t>
            </a:r>
            <a:endParaRPr sz="10000" b="1">
              <a:solidFill>
                <a:schemeClr val="lt1"/>
              </a:solidFill>
              <a:latin typeface="Trebuchet MS"/>
              <a:ea typeface="Trebuchet MS"/>
              <a:cs typeface="Trebuchet MS"/>
              <a:sym typeface="Trebuchet MS"/>
            </a:endParaRPr>
          </a:p>
        </p:txBody>
      </p:sp>
    </p:spTree>
  </p:cSld>
  <p:clrMapOvr>
    <a:masterClrMapping/>
  </p:clrMapOvr>
</p:sld>
</file>

<file path=ppt/theme/theme1.xml><?xml version="1.0" encoding="utf-8"?>
<a:theme xmlns:a="http://schemas.openxmlformats.org/drawingml/2006/main" name="Spearmint">
  <a:themeElements>
    <a:clrScheme name="Spearmint">
      <a:dk1>
        <a:srgbClr val="202729"/>
      </a:dk1>
      <a:lt1>
        <a:srgbClr val="FFFFFF"/>
      </a:lt1>
      <a:dk2>
        <a:srgbClr val="4BA173"/>
      </a:dk2>
      <a:lt2>
        <a:srgbClr val="63D297"/>
      </a:lt2>
      <a:accent1>
        <a:srgbClr val="353744"/>
      </a:accent1>
      <a:accent2>
        <a:srgbClr val="424242"/>
      </a:accent2>
      <a:accent3>
        <a:srgbClr val="616161"/>
      </a:accent3>
      <a:accent4>
        <a:srgbClr val="999999"/>
      </a:accent4>
      <a:accent5>
        <a:srgbClr val="FF5252"/>
      </a:accent5>
      <a:accent6>
        <a:srgbClr val="FFF176"/>
      </a:accent6>
      <a:hlink>
        <a:srgbClr val="FF5252"/>
      </a:hlink>
      <a:folHlink>
        <a:srgbClr val="FF525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2693</Words>
  <Application>Microsoft Office PowerPoint</Application>
  <PresentationFormat>On-screen Show (16:9)</PresentationFormat>
  <Paragraphs>64</Paragraphs>
  <Slides>8</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Times New Roman</vt:lpstr>
      <vt:lpstr>Proxima Nova</vt:lpstr>
      <vt:lpstr>Trebuchet MS</vt:lpstr>
      <vt:lpstr>Arial</vt:lpstr>
      <vt:lpstr>Spearmint</vt:lpstr>
      <vt:lpstr>Contemporary Themes In The Hotel And Hospitality Sector</vt:lpstr>
      <vt:lpstr>Introduction</vt:lpstr>
      <vt:lpstr>Literature Review</vt:lpstr>
      <vt:lpstr>Application to the Hotel and Hospitality Sector</vt:lpstr>
      <vt:lpstr>Evaluation of the Management Option and Future Policy for Staff Shortage and Labour Challenges</vt:lpstr>
      <vt:lpstr>Conclusion</vt:lpstr>
      <vt:lpstr>Reference List</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Oana Mirauta</cp:lastModifiedBy>
  <cp:revision>2</cp:revision>
  <dcterms:modified xsi:type="dcterms:W3CDTF">2024-11-07T19:13:35Z</dcterms:modified>
</cp:coreProperties>
</file>