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8" r:id="rId5"/>
    <p:sldId id="307" r:id="rId6"/>
    <p:sldId id="310" r:id="rId7"/>
    <p:sldId id="312" r:id="rId8"/>
    <p:sldId id="309" r:id="rId9"/>
    <p:sldId id="313" r:id="rId10"/>
    <p:sldId id="315" r:id="rId11"/>
    <p:sldId id="314" r:id="rId12"/>
    <p:sldId id="316" r:id="rId13"/>
    <p:sldId id="317" r:id="rId14"/>
    <p:sldId id="318" r:id="rId15"/>
    <p:sldId id="324" r:id="rId16"/>
    <p:sldId id="325" r:id="rId17"/>
    <p:sldId id="321" r:id="rId18"/>
    <p:sldId id="322" r:id="rId19"/>
    <p:sldId id="323" r:id="rId20"/>
    <p:sldId id="285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93" autoAdjust="0"/>
  </p:normalViewPr>
  <p:slideViewPr>
    <p:cSldViewPr>
      <p:cViewPr varScale="1">
        <p:scale>
          <a:sx n="103" d="100"/>
          <a:sy n="103" d="100"/>
        </p:scale>
        <p:origin x="185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SerializeField</a:t>
            </a:r>
            <a:r>
              <a:rPr lang="en-GB" dirty="0"/>
              <a:t> makes the private/protected</a:t>
            </a:r>
            <a:r>
              <a:rPr lang="en-GB" baseline="0" dirty="0"/>
              <a:t> fields visible in the inspector window.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Some tutorials online will make all fields public. This is BAD practice.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950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https://docs.unity3d.com/Manual/ExecutionOrder.html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4984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8304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https://docs.unity3d.com/Manual/Prefabs.html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688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class-Transform.html" TargetMode="External"/><Relationship Id="rId2" Type="http://schemas.openxmlformats.org/officeDocument/2006/relationships/hyperlink" Target="https://docs.unity3d.com/Manual/Component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cs.unity3d.com/ScriptReference/GameObject.GetComponent.html" TargetMode="External"/><Relationship Id="rId4" Type="http://schemas.openxmlformats.org/officeDocument/2006/relationships/hyperlink" Target="https://docs.unity3d.com/ScriptReference/Transform.html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keywords/accessibility-level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ukcUv3pyXQ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Prefabs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classes-and-structs/properties#properties-with-backing-fields" TargetMode="External"/><Relationship Id="rId2" Type="http://schemas.openxmlformats.org/officeDocument/2006/relationships/hyperlink" Target="https://docs.microsoft.com/en-us/dotnet/csharp/programming-guide/classes-and-structs/auto-implemented-propertie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Movement </a:t>
            </a:r>
            <a:r>
              <a:rPr lang="en-GB"/>
              <a:t>&amp; Using Prefabs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08-Oct-2018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Script Classes</a:t>
            </a:r>
          </a:p>
          <a:p>
            <a:r>
              <a:rPr lang="en-GB" dirty="0"/>
              <a:t>Class Inheritance</a:t>
            </a:r>
          </a:p>
          <a:p>
            <a:r>
              <a:rPr lang="en-GB" dirty="0"/>
              <a:t>Moving Game Objects</a:t>
            </a:r>
          </a:p>
          <a:p>
            <a:r>
              <a:rPr lang="en-GB" dirty="0"/>
              <a:t>Reusing Prefabs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AA14EB1-FC6E-4ED0-9D89-00A19A803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Unity Game Objects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The most important concept in the Unity Editor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73A62E0-729D-41F3-BAC0-599224DF545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Every object in your game is a </a:t>
            </a:r>
            <a:r>
              <a:rPr lang="en-GB" dirty="0" err="1"/>
              <a:t>GameObject</a:t>
            </a:r>
            <a:r>
              <a:rPr lang="en-GB" dirty="0"/>
              <a:t>.</a:t>
            </a:r>
          </a:p>
          <a:p>
            <a:r>
              <a:rPr lang="en-GB" dirty="0"/>
              <a:t>Game objects contain </a:t>
            </a:r>
            <a:r>
              <a:rPr lang="en-GB" dirty="0">
                <a:hlinkClick r:id="rId2"/>
              </a:rPr>
              <a:t>components</a:t>
            </a:r>
            <a:r>
              <a:rPr lang="en-GB" dirty="0"/>
              <a:t>, usually many.</a:t>
            </a:r>
          </a:p>
          <a:p>
            <a:r>
              <a:rPr lang="en-GB" dirty="0"/>
              <a:t>You interact with a game object in your code via its components.</a:t>
            </a:r>
          </a:p>
          <a:p>
            <a:pPr lvl="1"/>
            <a:r>
              <a:rPr lang="en-GB" dirty="0"/>
              <a:t>The </a:t>
            </a:r>
            <a:r>
              <a:rPr lang="en-GB" dirty="0">
                <a:hlinkClick r:id="rId3"/>
              </a:rPr>
              <a:t>Transform</a:t>
            </a:r>
            <a:r>
              <a:rPr lang="en-GB" dirty="0"/>
              <a:t> component will give you access to its position, rotation and scale. </a:t>
            </a:r>
          </a:p>
          <a:p>
            <a:pPr lvl="2"/>
            <a:r>
              <a:rPr lang="en-GB" dirty="0"/>
              <a:t>In script you use the game object’s </a:t>
            </a:r>
            <a:r>
              <a:rPr lang="en-GB" dirty="0">
                <a:hlinkClick r:id="rId4"/>
              </a:rPr>
              <a:t>transform</a:t>
            </a:r>
            <a:r>
              <a:rPr lang="en-GB" dirty="0"/>
              <a:t> property,</a:t>
            </a:r>
          </a:p>
          <a:p>
            <a:pPr lvl="1"/>
            <a:r>
              <a:rPr lang="en-GB" dirty="0"/>
              <a:t>Other components are usually accessed in script using the </a:t>
            </a:r>
            <a:r>
              <a:rPr lang="en-GB" dirty="0" err="1">
                <a:hlinkClick r:id="rId5"/>
              </a:rPr>
              <a:t>GetComponent</a:t>
            </a:r>
            <a:r>
              <a:rPr lang="en-GB" dirty="0"/>
              <a:t>&lt;</a:t>
            </a:r>
            <a:r>
              <a:rPr lang="en-GB" dirty="0">
                <a:solidFill>
                  <a:srgbClr val="FF0000"/>
                </a:solidFill>
              </a:rPr>
              <a:t>Type</a:t>
            </a:r>
            <a:r>
              <a:rPr lang="en-GB" dirty="0"/>
              <a:t>&gt;() Method.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257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Members Accessibility Levels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10794564"/>
              </p:ext>
            </p:extLst>
          </p:nvPr>
        </p:nvGraphicFramePr>
        <p:xfrm>
          <a:off x="612775" y="1600200"/>
          <a:ext cx="8153400" cy="2123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3103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592236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Accessibility 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public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Access</a:t>
                      </a:r>
                      <a:r>
                        <a:rPr lang="en-GB" baseline="0" dirty="0"/>
                        <a:t> is not restricted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private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Access is limited to the containing class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protected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Access is</a:t>
                      </a:r>
                      <a:r>
                        <a:rPr lang="en-GB" baseline="0" dirty="0"/>
                        <a:t> limited to the containing class or any child classes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hlinkClick r:id="rId2"/>
                        </a:rPr>
                        <a:t>See more here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340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Fields</a:t>
            </a:r>
          </a:p>
        </p:txBody>
      </p:sp>
      <p:sp>
        <p:nvSpPr>
          <p:cNvPr id="4" name="Rectangle 3"/>
          <p:cNvSpPr/>
          <p:nvPr/>
        </p:nvSpPr>
        <p:spPr>
          <a:xfrm>
            <a:off x="1763688" y="5085184"/>
            <a:ext cx="2376264" cy="360040"/>
          </a:xfrm>
          <a:prstGeom prst="rect">
            <a:avLst/>
          </a:prstGeom>
          <a:solidFill>
            <a:srgbClr val="FFFF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Variables in your class, declare these as:</a:t>
            </a:r>
          </a:p>
          <a:p>
            <a:pPr lvl="1"/>
            <a:r>
              <a:rPr lang="en-GB" b="1" dirty="0"/>
              <a:t>Private</a:t>
            </a:r>
          </a:p>
          <a:p>
            <a:pPr lvl="1"/>
            <a:r>
              <a:rPr lang="en-GB" b="1" dirty="0"/>
              <a:t>Protected</a:t>
            </a:r>
            <a:r>
              <a:rPr lang="en-GB" dirty="0"/>
              <a:t> if they are to be inherited by a child class</a:t>
            </a:r>
          </a:p>
          <a:p>
            <a:pPr marL="594360" lvl="2" indent="0">
              <a:spcBef>
                <a:spcPts val="1200"/>
              </a:spcBef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abstract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2B91AF"/>
                </a:solidFill>
                <a:latin typeface="Consolas" panose="020B0609020204030204" pitchFamily="49" charset="0"/>
              </a:rPr>
              <a:t>Character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MonoBehaviour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…;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speed;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100" dirty="0"/>
          </a:p>
          <a:p>
            <a:r>
              <a:rPr lang="en-GB" dirty="0"/>
              <a:t>Fields are </a:t>
            </a:r>
            <a:r>
              <a:rPr lang="en-GB" b="1" i="1" dirty="0"/>
              <a:t>configurable from the Unity Inspector window</a:t>
            </a:r>
            <a:r>
              <a:rPr lang="en-GB" dirty="0"/>
              <a:t> but they must be marked as shown:</a:t>
            </a:r>
          </a:p>
          <a:p>
            <a:pPr marL="594360" lvl="2" indent="0">
              <a:spcBef>
                <a:spcPts val="1200"/>
              </a:spcBef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2B91AF"/>
                </a:solidFill>
                <a:latin typeface="Consolas" panose="020B0609020204030204" pitchFamily="49" charset="0"/>
              </a:rPr>
              <a:t>Player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: Character {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[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SerializeField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jetPackForce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84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1B3C1FC-CAB3-49DF-96B7-275EF2CBA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F6E0A1E-5B39-4644-BD83-04F0E691435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a base (parent) class to define specific functionality (data and behaviour)</a:t>
            </a:r>
          </a:p>
          <a:p>
            <a:r>
              <a:rPr lang="en-GB" dirty="0"/>
              <a:t>Derived (child) classes inherit the functionality.</a:t>
            </a:r>
          </a:p>
          <a:p>
            <a:pPr lvl="1"/>
            <a:r>
              <a:rPr lang="en-GB" dirty="0"/>
              <a:t>They can also override the functionality.</a:t>
            </a:r>
          </a:p>
          <a:p>
            <a:r>
              <a:rPr lang="en-GB" dirty="0"/>
              <a:t>Class Inheritance in Perky Penguin:</a:t>
            </a:r>
          </a:p>
          <a:p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2127854B-A28E-4F00-BC9B-4EF0340EA71B}"/>
              </a:ext>
            </a:extLst>
          </p:cNvPr>
          <p:cNvGrpSpPr/>
          <p:nvPr/>
        </p:nvGrpSpPr>
        <p:grpSpPr>
          <a:xfrm>
            <a:off x="1475656" y="4293232"/>
            <a:ext cx="5688632" cy="2304120"/>
            <a:chOff x="1475656" y="3789040"/>
            <a:chExt cx="5688632" cy="2304120"/>
          </a:xfrm>
        </p:grpSpPr>
        <p:sp>
          <p:nvSpPr>
            <p:cNvPr id="5" name="Rectangle 4" descr="r">
              <a:extLst>
                <a:ext uri="{FF2B5EF4-FFF2-40B4-BE49-F238E27FC236}">
                  <a16:creationId xmlns:a16="http://schemas.microsoft.com/office/drawing/2014/main" xmlns="" id="{93207707-F7F4-49B9-B055-74231690D189}"/>
                </a:ext>
              </a:extLst>
            </p:cNvPr>
            <p:cNvSpPr/>
            <p:nvPr/>
          </p:nvSpPr>
          <p:spPr>
            <a:xfrm>
              <a:off x="3203848" y="3789040"/>
              <a:ext cx="2160240" cy="86409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Character</a:t>
              </a:r>
            </a:p>
          </p:txBody>
        </p:sp>
        <p:sp>
          <p:nvSpPr>
            <p:cNvPr id="6" name="Rectangle 5" descr="r">
              <a:extLst>
                <a:ext uri="{FF2B5EF4-FFF2-40B4-BE49-F238E27FC236}">
                  <a16:creationId xmlns:a16="http://schemas.microsoft.com/office/drawing/2014/main" xmlns="" id="{5C53C5F7-6981-4753-B2B8-0BB2B6AE3202}"/>
                </a:ext>
              </a:extLst>
            </p:cNvPr>
            <p:cNvSpPr/>
            <p:nvPr/>
          </p:nvSpPr>
          <p:spPr>
            <a:xfrm>
              <a:off x="1475656" y="522906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Player</a:t>
              </a:r>
            </a:p>
            <a:p>
              <a:pPr algn="ctr"/>
              <a:r>
                <a:rPr lang="en-GB" dirty="0"/>
                <a:t>(Perky the Penguin)</a:t>
              </a:r>
            </a:p>
          </p:txBody>
        </p:sp>
        <p:sp>
          <p:nvSpPr>
            <p:cNvPr id="7" name="Rectangle 6" descr="r">
              <a:extLst>
                <a:ext uri="{FF2B5EF4-FFF2-40B4-BE49-F238E27FC236}">
                  <a16:creationId xmlns:a16="http://schemas.microsoft.com/office/drawing/2014/main" xmlns="" id="{58FBA2CC-0967-4D62-A36A-32F8D2FC59DB}"/>
                </a:ext>
              </a:extLst>
            </p:cNvPr>
            <p:cNvSpPr/>
            <p:nvPr/>
          </p:nvSpPr>
          <p:spPr>
            <a:xfrm>
              <a:off x="5004048" y="522906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Fish</a:t>
              </a:r>
            </a:p>
          </p:txBody>
        </p:sp>
        <p:cxnSp>
          <p:nvCxnSpPr>
            <p:cNvPr id="9" name="Connector: Elbow 8">
              <a:extLst>
                <a:ext uri="{FF2B5EF4-FFF2-40B4-BE49-F238E27FC236}">
                  <a16:creationId xmlns:a16="http://schemas.microsoft.com/office/drawing/2014/main" xmlns="" id="{7007BD66-2177-42B9-815A-D4D5F20F18A4}"/>
                </a:ext>
              </a:extLst>
            </p:cNvPr>
            <p:cNvCxnSpPr>
              <a:stCxn id="5" idx="2"/>
              <a:endCxn id="6" idx="0"/>
            </p:cNvCxnSpPr>
            <p:nvPr/>
          </p:nvCxnSpPr>
          <p:spPr>
            <a:xfrm rot="5400000">
              <a:off x="3131908" y="4077004"/>
              <a:ext cx="575928" cy="1728192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Connector: Elbow 10">
              <a:extLst>
                <a:ext uri="{FF2B5EF4-FFF2-40B4-BE49-F238E27FC236}">
                  <a16:creationId xmlns:a16="http://schemas.microsoft.com/office/drawing/2014/main" xmlns="" id="{EB751BD7-93B8-4F29-8E2A-8A5CCD8A93A8}"/>
                </a:ext>
              </a:extLst>
            </p:cNvPr>
            <p:cNvCxnSpPr>
              <a:stCxn id="5" idx="2"/>
              <a:endCxn id="7" idx="0"/>
            </p:cNvCxnSpPr>
            <p:nvPr/>
          </p:nvCxnSpPr>
          <p:spPr>
            <a:xfrm rot="16200000" flipH="1">
              <a:off x="4896104" y="4041000"/>
              <a:ext cx="575928" cy="1800200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0338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Inheritance in Perky Penguin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Base Class: </a:t>
            </a:r>
            <a:r>
              <a:rPr lang="en-GB" b="1" dirty="0"/>
              <a:t>Character Class</a:t>
            </a:r>
          </a:p>
          <a:p>
            <a:pPr lvl="1"/>
            <a:r>
              <a:rPr lang="en-GB" b="1" dirty="0"/>
              <a:t>Speed field </a:t>
            </a:r>
            <a:r>
              <a:rPr lang="en-GB" dirty="0"/>
              <a:t>to be inherited by all child classes</a:t>
            </a:r>
          </a:p>
          <a:p>
            <a:pPr lvl="1"/>
            <a:r>
              <a:rPr lang="en-GB" dirty="0"/>
              <a:t>Virtual methods: </a:t>
            </a:r>
            <a:r>
              <a:rPr lang="en-GB" b="1" dirty="0"/>
              <a:t>Start </a:t>
            </a:r>
            <a:r>
              <a:rPr lang="en-GB" dirty="0"/>
              <a:t>and</a:t>
            </a:r>
            <a:r>
              <a:rPr lang="en-GB" b="1" dirty="0"/>
              <a:t> Update</a:t>
            </a:r>
          </a:p>
          <a:p>
            <a:pPr lvl="2"/>
            <a:r>
              <a:rPr lang="en-GB" dirty="0"/>
              <a:t>Virtual means the child class </a:t>
            </a:r>
            <a:r>
              <a:rPr lang="en-GB" b="1" i="1" dirty="0"/>
              <a:t>can</a:t>
            </a:r>
            <a:r>
              <a:rPr lang="en-GB" dirty="0"/>
              <a:t> override the behaviour.</a:t>
            </a:r>
          </a:p>
          <a:p>
            <a:pPr lvl="1"/>
            <a:r>
              <a:rPr lang="en-GB" dirty="0"/>
              <a:t>Abstract method: </a:t>
            </a:r>
            <a:r>
              <a:rPr lang="en-GB" b="1" dirty="0"/>
              <a:t>Swim</a:t>
            </a:r>
          </a:p>
          <a:p>
            <a:pPr lvl="2"/>
            <a:r>
              <a:rPr lang="en-GB" dirty="0"/>
              <a:t>Abstract means that the child class </a:t>
            </a:r>
            <a:r>
              <a:rPr lang="en-GB" b="1" u="sng" dirty="0"/>
              <a:t>must</a:t>
            </a:r>
            <a:r>
              <a:rPr lang="en-GB" dirty="0"/>
              <a:t> implement their own version of this method.</a:t>
            </a:r>
          </a:p>
          <a:p>
            <a:r>
              <a:rPr lang="en-GB" dirty="0"/>
              <a:t>Child Classes:</a:t>
            </a:r>
          </a:p>
          <a:p>
            <a:pPr lvl="1"/>
            <a:r>
              <a:rPr lang="en-GB" b="1" dirty="0"/>
              <a:t>Player Class</a:t>
            </a:r>
            <a:r>
              <a:rPr lang="en-GB" dirty="0"/>
              <a:t>: swims with player input control</a:t>
            </a:r>
          </a:p>
          <a:p>
            <a:pPr lvl="1"/>
            <a:r>
              <a:rPr lang="en-GB" b="1" dirty="0"/>
              <a:t>Fish Class</a:t>
            </a:r>
            <a:r>
              <a:rPr lang="en-GB" dirty="0"/>
              <a:t>: swims automatically</a:t>
            </a:r>
          </a:p>
        </p:txBody>
      </p:sp>
    </p:spTree>
    <p:extLst>
      <p:ext uri="{BB962C8B-B14F-4D97-AF65-F5344CB8AC3E}">
        <p14:creationId xmlns:p14="http://schemas.microsoft.com/office/powerpoint/2010/main" val="478095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Update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Tracking/updating game logic, interactions, positions, animations, etc. is usually done in one of the Updates:</a:t>
            </a:r>
          </a:p>
          <a:p>
            <a:r>
              <a:rPr lang="en-GB" b="1" dirty="0"/>
              <a:t>Update</a:t>
            </a:r>
            <a:r>
              <a:rPr lang="en-GB" dirty="0"/>
              <a:t>: called once per frame. Main place for processing frame updates</a:t>
            </a:r>
          </a:p>
          <a:p>
            <a:r>
              <a:rPr lang="en-GB" b="1" dirty="0" err="1"/>
              <a:t>FixedUpdate</a:t>
            </a:r>
            <a:r>
              <a:rPr lang="en-GB" dirty="0"/>
              <a:t>: called more frequently than Update, every fixed frame rate.</a:t>
            </a:r>
          </a:p>
          <a:p>
            <a:pPr lvl="1"/>
            <a:r>
              <a:rPr lang="en-GB" dirty="0"/>
              <a:t>Use to adjust Physics for rigid body objects</a:t>
            </a:r>
          </a:p>
          <a:p>
            <a:pPr lvl="1"/>
            <a:r>
              <a:rPr lang="en-GB" dirty="0"/>
              <a:t>Do not need to adjust movement calculations for frame rate independence.</a:t>
            </a:r>
          </a:p>
          <a:p>
            <a:r>
              <a:rPr lang="en-GB" b="1" dirty="0" err="1"/>
              <a:t>LateUpdate</a:t>
            </a:r>
            <a:r>
              <a:rPr lang="en-GB" dirty="0"/>
              <a:t>: called after all Update functions have been called. Also called once per frame.</a:t>
            </a:r>
          </a:p>
          <a:p>
            <a:pPr lvl="1"/>
            <a:r>
              <a:rPr lang="en-GB" dirty="0"/>
              <a:t>A follow camera should always be implemented here because it needs to track objects that have moved in update. </a:t>
            </a:r>
          </a:p>
        </p:txBody>
      </p:sp>
      <p:sp>
        <p:nvSpPr>
          <p:cNvPr id="4" name="Action Button: Movie 3">
            <a:hlinkClick r:id="rId3" highlightClick="1"/>
          </p:cNvPr>
          <p:cNvSpPr/>
          <p:nvPr/>
        </p:nvSpPr>
        <p:spPr>
          <a:xfrm>
            <a:off x="7452320" y="6309320"/>
            <a:ext cx="576064" cy="36004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800230" y="6382543"/>
            <a:ext cx="36520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Difference between Update and </a:t>
            </a:r>
            <a:r>
              <a:rPr lang="en-GB" sz="1400" dirty="0" err="1"/>
              <a:t>FixedUpdate</a:t>
            </a:r>
            <a:r>
              <a:rPr lang="en-GB" sz="1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800363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a Camera Follow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9443" r="52751"/>
          <a:stretch/>
        </p:blipFill>
        <p:spPr>
          <a:xfrm>
            <a:off x="5476" y="4077072"/>
            <a:ext cx="4320480" cy="3298086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Camera follows Target (Player) at distance along x-axis.</a:t>
            </a:r>
          </a:p>
          <a:p>
            <a:pPr lvl="1"/>
            <a:r>
              <a:rPr lang="en-GB" dirty="0"/>
              <a:t>Calculate how far behind/ahead camera is at Start.</a:t>
            </a:r>
          </a:p>
          <a:p>
            <a:pPr lvl="1"/>
            <a:r>
              <a:rPr lang="en-GB" dirty="0"/>
              <a:t>In </a:t>
            </a:r>
            <a:r>
              <a:rPr lang="en-GB" dirty="0" err="1"/>
              <a:t>LateUpdate</a:t>
            </a:r>
            <a:r>
              <a:rPr lang="en-GB" dirty="0"/>
              <a:t> adjust camera’s position based on calculated offset.</a:t>
            </a:r>
          </a:p>
        </p:txBody>
      </p:sp>
      <p:pic>
        <p:nvPicPr>
          <p:cNvPr id="8" name="Content Placeholder 4"/>
          <p:cNvPicPr>
            <a:picLocks noChangeAspect="1"/>
          </p:cNvPicPr>
          <p:nvPr/>
        </p:nvPicPr>
        <p:blipFill rotWithShape="1">
          <a:blip r:embed="rId4"/>
          <a:srcRect l="51748" t="19132"/>
          <a:stretch/>
        </p:blipFill>
        <p:spPr>
          <a:xfrm>
            <a:off x="4712528" y="4077072"/>
            <a:ext cx="4431472" cy="3312368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3851920" y="4797152"/>
            <a:ext cx="1296144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39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Making Rate of Movement Independent of Computer’s Speed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Some computers can process code and graphics faster than others.</a:t>
            </a:r>
          </a:p>
          <a:p>
            <a:r>
              <a:rPr lang="en-GB" dirty="0"/>
              <a:t>If you apply the same speed value at every frame rate, you have frame rate dependency</a:t>
            </a:r>
          </a:p>
          <a:p>
            <a:pPr lvl="1"/>
            <a:r>
              <a:rPr lang="en-GB" dirty="0"/>
              <a:t>Movement code is dependent on the frame rate of the game (determined by the computer)</a:t>
            </a:r>
          </a:p>
          <a:p>
            <a:r>
              <a:rPr lang="en-GB" dirty="0"/>
              <a:t>You need to adjust movement code to make it </a:t>
            </a:r>
            <a:r>
              <a:rPr lang="en-GB" b="1" dirty="0"/>
              <a:t>frame rate independent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Scale the speed value higher or lower depending on how quickly the computer runs.</a:t>
            </a:r>
          </a:p>
          <a:p>
            <a:pPr lvl="1"/>
            <a:r>
              <a:rPr lang="en-GB" dirty="0"/>
              <a:t>Solution: </a:t>
            </a:r>
            <a:r>
              <a:rPr lang="en-GB" b="1" i="1" dirty="0"/>
              <a:t>multiply speed change by </a:t>
            </a:r>
            <a:r>
              <a:rPr lang="en-GB" b="1" i="1" dirty="0" err="1"/>
              <a:t>deltaTime</a:t>
            </a:r>
            <a:r>
              <a:rPr lang="en-GB" dirty="0"/>
              <a:t>.</a:t>
            </a:r>
          </a:p>
          <a:p>
            <a:pPr marL="640080" lvl="2" indent="0">
              <a:buNone/>
            </a:pPr>
            <a:r>
              <a:rPr lang="en-GB" i="1" dirty="0" err="1"/>
              <a:t>deltaTime</a:t>
            </a:r>
            <a:r>
              <a:rPr lang="en-GB" i="1" dirty="0"/>
              <a:t> is the time in seconds it took to complete the last frame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021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Platform Generator Concept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826" y="1631030"/>
            <a:ext cx="5645714" cy="307809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6177" y="1785590"/>
            <a:ext cx="262287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Half 2D Camera Height</a:t>
            </a:r>
          </a:p>
          <a:p>
            <a:r>
              <a:rPr lang="en-GB" sz="12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.main.orthographicSize</a:t>
            </a:r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/>
          </a:p>
          <a:p>
            <a:r>
              <a:rPr lang="en-GB" dirty="0"/>
              <a:t>Therefore</a:t>
            </a:r>
          </a:p>
          <a:p>
            <a:r>
              <a:rPr lang="en-GB" dirty="0"/>
              <a:t>Height = 2 x </a:t>
            </a:r>
            <a:r>
              <a:rPr lang="en-GB" sz="12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.main.orthographicSize</a:t>
            </a:r>
            <a:r>
              <a:rPr lang="en-GB" dirty="0"/>
              <a:t>;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2843808" y="1631030"/>
            <a:ext cx="0" cy="154080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060000" y="5020910"/>
            <a:ext cx="5644800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2974580" y="5105337"/>
            <a:ext cx="56119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.main.aspect</a:t>
            </a:r>
            <a:r>
              <a:rPr lang="en-GB" sz="1600" dirty="0"/>
              <a:t> = Camera Width </a:t>
            </a:r>
            <a:r>
              <a:rPr lang="en-GB" sz="1600" dirty="0">
                <a:sym typeface="Symbol" panose="05050102010706020507" pitchFamily="18" charset="2"/>
              </a:rPr>
              <a:t> Camera Height</a:t>
            </a:r>
          </a:p>
          <a:p>
            <a:r>
              <a:rPr lang="en-GB" sz="1600" dirty="0"/>
              <a:t>Therefore </a:t>
            </a:r>
          </a:p>
          <a:p>
            <a:pPr lvl="1"/>
            <a:r>
              <a:rPr lang="en-GB" sz="1600" dirty="0"/>
              <a:t>Camera Width = Camera Height x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.main.aspect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6477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Platform Generator Concept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57132" y="1533668"/>
            <a:ext cx="3528572" cy="192381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440" y="3501008"/>
            <a:ext cx="3528572" cy="19238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012" y="5473824"/>
            <a:ext cx="3528572" cy="192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04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Platform Generator </a:t>
            </a:r>
            <a:r>
              <a:rPr lang="en-GB" dirty="0"/>
              <a:t>Concept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Environment</a:t>
            </a:r>
          </a:p>
          <a:p>
            <a:pPr lvl="1"/>
            <a:r>
              <a:rPr lang="en-GB" dirty="0"/>
              <a:t>What blocks (platforms) define the environment</a:t>
            </a:r>
          </a:p>
          <a:p>
            <a:pPr lvl="1"/>
            <a:r>
              <a:rPr lang="en-GB" dirty="0"/>
              <a:t>What objects and frequency to generate</a:t>
            </a:r>
          </a:p>
          <a:p>
            <a:pPr lvl="1"/>
            <a:r>
              <a:rPr lang="en-GB" dirty="0"/>
              <a:t>Determines when to create blocks and objects</a:t>
            </a:r>
          </a:p>
          <a:p>
            <a:r>
              <a:rPr lang="en-GB" b="1" dirty="0" err="1"/>
              <a:t>EnvironmentBlockPrefab</a:t>
            </a:r>
            <a:r>
              <a:rPr lang="en-GB" dirty="0"/>
              <a:t>: blocks’ prefab settings</a:t>
            </a:r>
          </a:p>
          <a:p>
            <a:r>
              <a:rPr lang="en-GB" b="1" dirty="0"/>
              <a:t>Block</a:t>
            </a:r>
            <a:r>
              <a:rPr lang="en-GB" dirty="0"/>
              <a:t>: block’s game object script for interaction</a:t>
            </a:r>
          </a:p>
          <a:p>
            <a:r>
              <a:rPr lang="en-GB" b="1" dirty="0" err="1"/>
              <a:t>EnvironmentObjectPrefab</a:t>
            </a:r>
            <a:r>
              <a:rPr lang="en-GB" dirty="0"/>
              <a:t>: prefab settings for environment objects</a:t>
            </a:r>
          </a:p>
          <a:p>
            <a:r>
              <a:rPr lang="en-GB" b="1" dirty="0" err="1"/>
              <a:t>EnvironmentFactory</a:t>
            </a:r>
            <a:r>
              <a:rPr lang="en-GB" dirty="0"/>
              <a:t>: creates the blocks and environment objects when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64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Prefabs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3"/>
              </a:rPr>
              <a:t>Prefabs</a:t>
            </a:r>
            <a:r>
              <a:rPr lang="en-GB" dirty="0"/>
              <a:t> provide a way for you to reuse a Game Object multiple times.</a:t>
            </a:r>
          </a:p>
          <a:p>
            <a:r>
              <a:rPr lang="en-GB" dirty="0"/>
              <a:t>The prefab acts as a template game object from which you can create new object instances in the scene.</a:t>
            </a:r>
          </a:p>
          <a:p>
            <a:r>
              <a:rPr lang="en-GB" dirty="0"/>
              <a:t>Changes made to a prefab asset are reflected in all instances, but you can also override default properties and settings.</a:t>
            </a:r>
          </a:p>
          <a:p>
            <a:r>
              <a:rPr lang="en-GB" dirty="0"/>
              <a:t>Simply drag the game object you want to make a prefab into the project – assets window.</a:t>
            </a:r>
          </a:p>
          <a:p>
            <a:pPr lvl="1"/>
            <a:r>
              <a:rPr lang="en-GB" dirty="0"/>
              <a:t>If you are spawning from code, you can then delete the instance(s) in the hierarchy window.</a:t>
            </a:r>
          </a:p>
          <a:p>
            <a:pPr lvl="1"/>
            <a:r>
              <a:rPr lang="en-GB" dirty="0"/>
              <a:t>We will learn how to spawn prefabs in </a:t>
            </a:r>
            <a:r>
              <a:rPr lang="en-GB" dirty="0" smtClean="0"/>
              <a:t>code.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57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C#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 properties to expose field values to other script classes, objects, etc.</a:t>
            </a:r>
          </a:p>
          <a:p>
            <a:r>
              <a:rPr lang="en-GB" b="1" dirty="0"/>
              <a:t>Note</a:t>
            </a:r>
            <a:r>
              <a:rPr lang="en-GB" dirty="0"/>
              <a:t>: Properties are not accessible from the Inspector Window.</a:t>
            </a:r>
          </a:p>
          <a:p>
            <a:r>
              <a:rPr lang="en-GB" dirty="0"/>
              <a:t>Two types in C#</a:t>
            </a:r>
          </a:p>
          <a:p>
            <a:pPr lvl="1"/>
            <a:r>
              <a:rPr lang="en-GB" dirty="0">
                <a:hlinkClick r:id="rId2"/>
              </a:rPr>
              <a:t>Auto-implemented Properties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Properties with Backing Fields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47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Auto-Implemented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Simply contain get and set accessor methods.</a:t>
            </a:r>
          </a:p>
          <a:p>
            <a:pPr marL="1051560" lvl="3" indent="0">
              <a:spcBef>
                <a:spcPts val="120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Width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The get and set methods are public by default.</a:t>
            </a:r>
          </a:p>
          <a:p>
            <a:r>
              <a:rPr lang="en-GB" dirty="0"/>
              <a:t>You can change the access level e.g. adding private to set means:</a:t>
            </a:r>
          </a:p>
          <a:p>
            <a:pPr lvl="1"/>
            <a:r>
              <a:rPr lang="en-GB" dirty="0"/>
              <a:t>The property can only be set from the class it is defined in.</a:t>
            </a:r>
          </a:p>
          <a:p>
            <a:pPr lvl="1"/>
            <a:r>
              <a:rPr lang="en-GB" dirty="0"/>
              <a:t>The property is read-only to other classes</a:t>
            </a:r>
          </a:p>
          <a:p>
            <a:pPr marL="1051560" lvl="3" indent="0">
              <a:spcBef>
                <a:spcPts val="120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Width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850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with Backing Fields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backing fields stores the field value</a:t>
            </a:r>
          </a:p>
          <a:p>
            <a:pPr lvl="1"/>
            <a:r>
              <a:rPr lang="en-GB" dirty="0"/>
              <a:t>Get and set use the value in the backing field.</a:t>
            </a:r>
          </a:p>
          <a:p>
            <a:r>
              <a:rPr lang="en-GB" dirty="0"/>
              <a:t>Use for fields </a:t>
            </a:r>
            <a:r>
              <a:rPr lang="en-GB" dirty="0" smtClean="0"/>
              <a:t>you want:</a:t>
            </a:r>
          </a:p>
          <a:p>
            <a:pPr lvl="1"/>
            <a:r>
              <a:rPr lang="en-GB" dirty="0" smtClean="0"/>
              <a:t>Visible </a:t>
            </a:r>
            <a:r>
              <a:rPr lang="en-GB" dirty="0"/>
              <a:t>in the Inspector and also accessible to other classes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Perform additional operations on when setting/getting values</a:t>
            </a:r>
            <a:endParaRPr lang="en-GB" dirty="0"/>
          </a:p>
          <a:p>
            <a:r>
              <a:rPr lang="en-GB" dirty="0"/>
              <a:t>Excluding the set method </a:t>
            </a:r>
            <a:r>
              <a:rPr lang="en-GB" dirty="0" smtClean="0"/>
              <a:t>will make property read-only</a:t>
            </a:r>
            <a:endParaRPr lang="en-GB" dirty="0"/>
          </a:p>
          <a:p>
            <a:pPr marL="1051560" lvl="3" indent="0">
              <a:buNone/>
            </a:pP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SerializeField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 Makes accessible to Inspector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length = 1.0f;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backing field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Property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Length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length;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length = value;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610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12380</TotalTime>
  <Words>1022</Words>
  <Application>Microsoft Office PowerPoint</Application>
  <PresentationFormat>On-screen Show (4:3)</PresentationFormat>
  <Paragraphs>155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Movement &amp; Using Prefabs</vt:lpstr>
      <vt:lpstr>Today’s Lecture</vt:lpstr>
      <vt:lpstr>Unity Game Objects The most important concept in the Unity Editor</vt:lpstr>
      <vt:lpstr>Class Members Accessibility Levels</vt:lpstr>
      <vt:lpstr>Fields</vt:lpstr>
      <vt:lpstr>Class Inheritance</vt:lpstr>
      <vt:lpstr>Class Inheritance in Perky Penguin</vt:lpstr>
      <vt:lpstr>Unity’s Update Events</vt:lpstr>
      <vt:lpstr>Implementing a Camera Follow</vt:lpstr>
      <vt:lpstr>Making Rate of Movement Independent of Computer’s Speed</vt:lpstr>
      <vt:lpstr>The Platform Generator Concept</vt:lpstr>
      <vt:lpstr>Platform Generator Concept</vt:lpstr>
      <vt:lpstr>Platform Generator Concept Classes</vt:lpstr>
      <vt:lpstr>Prefabs</vt:lpstr>
      <vt:lpstr>C# Properties</vt:lpstr>
      <vt:lpstr>Auto-Implemented Properties</vt:lpstr>
      <vt:lpstr>Properties with Backing Fields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1299</cp:revision>
  <cp:lastPrinted>2014-09-29T16:21:25Z</cp:lastPrinted>
  <dcterms:created xsi:type="dcterms:W3CDTF">2013-09-18T07:00:31Z</dcterms:created>
  <dcterms:modified xsi:type="dcterms:W3CDTF">2018-10-08T06:22:47Z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