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4"/>
  </p:sldMasterIdLst>
  <p:notesMasterIdLst>
    <p:notesMasterId r:id="rId21"/>
  </p:notesMasterIdLst>
  <p:sldIdLst>
    <p:sldId id="310" r:id="rId5"/>
    <p:sldId id="324" r:id="rId6"/>
    <p:sldId id="356" r:id="rId7"/>
    <p:sldId id="361" r:id="rId8"/>
    <p:sldId id="365" r:id="rId9"/>
    <p:sldId id="369" r:id="rId10"/>
    <p:sldId id="355" r:id="rId11"/>
    <p:sldId id="323" r:id="rId12"/>
    <p:sldId id="357" r:id="rId13"/>
    <p:sldId id="359" r:id="rId14"/>
    <p:sldId id="363" r:id="rId15"/>
    <p:sldId id="366" r:id="rId16"/>
    <p:sldId id="367" r:id="rId17"/>
    <p:sldId id="327" r:id="rId18"/>
    <p:sldId id="364" r:id="rId19"/>
    <p:sldId id="368" r:id="rId20"/>
  </p:sldIdLst>
  <p:sldSz cx="12192000" cy="6858000"/>
  <p:notesSz cx="7099300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D3C3C51B-3B2D-832F-1B96-C4B89D3AF150}" name="Megan Rogers-Evans" initials="MRE" userId="S::m.rogers@uwtsd.ac.uk::111ad4f8-0884-42fd-b9cd-f4e625cd4716" providerId="AD"/>
  <p188:author id="{3E98D224-1FC9-E310-AA7F-2C85BB0CB205}" name="Catrin Morgan-Jones" initials="CMJ" userId="S::catrin.morgan-jones@uwtsd.ac.uk::f099b9d4-03d6-4bca-a5ad-705f3a1c64df" providerId="AD"/>
  <p188:author id="{216D5039-5FA4-949B-24DF-B667CF6B0AA0}" name="Cara Davies" initials="CD" userId="S::cara.davies@uwtsd.ac.uk::c43f7fad-58f6-4376-9c05-59209d924d9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B5C"/>
    <a:srgbClr val="013E5B"/>
    <a:srgbClr val="025680"/>
    <a:srgbClr val="08CAD4"/>
    <a:srgbClr val="FFFFFF"/>
    <a:srgbClr val="FFC000"/>
    <a:srgbClr val="FDD402"/>
    <a:srgbClr val="F8F8F8"/>
    <a:srgbClr val="D29500"/>
    <a:srgbClr val="259EB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49" autoAdjust="0"/>
    <p:restoredTop sz="96327" autoAdjust="0"/>
  </p:normalViewPr>
  <p:slideViewPr>
    <p:cSldViewPr snapToGrid="0">
      <p:cViewPr varScale="1">
        <p:scale>
          <a:sx n="85" d="100"/>
          <a:sy n="85" d="100"/>
        </p:scale>
        <p:origin x="30" y="60"/>
      </p:cViewPr>
      <p:guideLst>
        <p:guide orient="horz" pos="2160"/>
        <p:guide pos="3840"/>
      </p:guideLst>
    </p:cSldViewPr>
  </p:slideViewPr>
  <p:outlineViewPr>
    <p:cViewPr>
      <p:scale>
        <a:sx n="100" d="100"/>
        <a:sy n="100" d="100"/>
      </p:scale>
      <p:origin x="0" y="-3678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8/10/relationships/authors" Target="author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76363" cy="513508"/>
          </a:xfrm>
          <a:prstGeom prst="rect">
            <a:avLst/>
          </a:prstGeom>
        </p:spPr>
        <p:txBody>
          <a:bodyPr vert="horz" lIns="96067" tIns="48033" rIns="96067" bIns="48033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1295" y="0"/>
            <a:ext cx="3076363" cy="513508"/>
          </a:xfrm>
          <a:prstGeom prst="rect">
            <a:avLst/>
          </a:prstGeom>
        </p:spPr>
        <p:txBody>
          <a:bodyPr vert="horz" lIns="96067" tIns="48033" rIns="96067" bIns="48033" rtlCol="0"/>
          <a:lstStyle>
            <a:lvl1pPr algn="r">
              <a:defRPr sz="1300"/>
            </a:lvl1pPr>
          </a:lstStyle>
          <a:p>
            <a:fld id="{3ABE434F-8460-4424-BCAD-3BC088A5E4CB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79425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067" tIns="48033" rIns="96067" bIns="48033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9930" y="4925407"/>
            <a:ext cx="5679440" cy="4029879"/>
          </a:xfrm>
          <a:prstGeom prst="rect">
            <a:avLst/>
          </a:prstGeom>
        </p:spPr>
        <p:txBody>
          <a:bodyPr vert="horz" lIns="96067" tIns="48033" rIns="96067" bIns="48033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721106"/>
            <a:ext cx="3076363" cy="513507"/>
          </a:xfrm>
          <a:prstGeom prst="rect">
            <a:avLst/>
          </a:prstGeom>
        </p:spPr>
        <p:txBody>
          <a:bodyPr vert="horz" lIns="96067" tIns="48033" rIns="96067" bIns="48033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1295" y="9721106"/>
            <a:ext cx="3076363" cy="513507"/>
          </a:xfrm>
          <a:prstGeom prst="rect">
            <a:avLst/>
          </a:prstGeom>
        </p:spPr>
        <p:txBody>
          <a:bodyPr vert="horz" lIns="96067" tIns="48033" rIns="96067" bIns="48033" rtlCol="0" anchor="b"/>
          <a:lstStyle>
            <a:lvl1pPr algn="r">
              <a:defRPr sz="1300"/>
            </a:lvl1pPr>
          </a:lstStyle>
          <a:p>
            <a:fld id="{EF4132BD-642C-416E-B37E-A79EF2B365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3591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Picture combining new and old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890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7716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0299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3261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8661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477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9530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9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449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4132BD-642C-416E-B37E-A79EF2B365A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8299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1EAD8-D423-3FAA-023C-58A553DB3D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6217DA-A315-6FE9-0AC0-AF931CFC15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E218E7-53B5-5F04-EC15-FAE86F03A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BC0D3E-F469-08C2-664E-858DD437A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377054-4461-5DE8-1BBD-83F58D62E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7131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36BCC-60BF-9439-2A9C-EDA9F22239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0AF45-7788-3F54-6862-E77EE4A3A1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3E1567-F0EA-B699-D89D-20EA3B171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48BA28-F479-3972-C913-265506431E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39E5B6-9490-7DE1-6E10-3B5CBE202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3237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4EBAB1-FBC8-1F01-1667-3A8045CA3F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C6FE0D-2CD3-77ED-398E-BBBCC053EB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5542C-26B4-9577-FDDA-EC7C640DF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555CE0-3CB1-6DB1-4026-B32D0A23DF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36FBE7-CB35-C755-404C-A4095D2D9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738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7FDA9-C460-219C-F760-E9A943A20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DAE96-ED95-1EC2-06A3-465A45B93B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DD3854-CDAE-49E6-A997-0D30E521CC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E2859-4204-BCF4-848C-5FC181B45E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80FDF4-6E82-01AB-1F98-96622141A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177853-A470-A5A6-00DE-C81621DD0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044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0794A-89ED-8D10-C4E8-FF36C3A98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DEE84C-902C-CA9F-4026-BDCDFACCB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A9F08D-3FF4-2D5B-2C80-E0920A9C94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0C5BE58-6786-58ED-966F-53EDB47406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5E51E-2066-72EC-F5C8-49AFB8BDFE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C41FB80-5B1E-D0C8-A5CC-23BCF2DD23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5DF998-666E-5007-BEC4-4139335E8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EEEF06-CCF2-A47C-1C10-C8163A70F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29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3C164-2114-818C-76BA-DDBFD28656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D30BD6-6E86-0F79-9F12-785316F79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99C67E-622B-C130-715D-7D12832E2A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99C9E7-127A-87B9-70EB-E6ABA8FF4E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121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6BD1EF-BD6F-6C0B-9253-5AF409F31A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BB7FEF-32A3-7012-AF0F-D42950265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8A91B3-7A38-E03C-ECFB-99DB191AB0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875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71C69-BB99-7E87-8874-243CFA2C1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FEF08D-393A-4D6C-D240-3030960995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A20022-3E44-E64D-8E05-4A2C7868C7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B12EFC-6833-DEBB-B02F-83098CD7C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7431C-6BE7-648D-8627-81DA1A7AE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A7A3A8-CC5C-A95A-704B-CB0C189E7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21909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0830A-CD93-EBB1-9928-12C80C22F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E21524-1CBA-70AD-E42D-66F18BB7BB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F2F04F-8EB0-D69F-495C-777C1881D2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5F07DF-F187-627E-8FB4-B50562D09A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5E3E41-902B-2E19-AC7E-CBD251C0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60DBF4-21E3-9646-A3C0-259CBB56B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28749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44DE1-5303-52C0-F234-067C3CDE89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3ABE3A-5FC7-2B8D-7AB7-CB9776E52F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7009A8-913B-5E07-ADF0-3D19099D50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8ACADE-99FA-DA73-2313-FCD0EAB27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6F716-C00A-0837-1D61-E9BA35C17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131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05B4264-A9E2-67A5-B09B-8C801573CA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61A751-5EEF-A469-E8C5-E46D87E993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0DE34D-7E3B-FEC6-E70F-D09ECCEE0E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FF5302-5799-4F7D-A76D-6489F997A2BB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13A519-E989-4404-A772-7FEB64F796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352BBC-EBA3-60E5-E0A6-7ADB79D75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524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E1C84E-673B-B7A0-F703-6E9CDB98D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835B1B-7E04-05C4-B0AA-0155E44371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75F698-9632-A0B1-262E-7A579C38C2A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FF5302-5799-4F7D-A76D-6489F997A2BB}" type="datetimeFigureOut">
              <a:rPr lang="en-GB" smtClean="0"/>
              <a:t>23/10/2023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2189D7-0A96-2167-D61B-9BE4BB8D47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23392C-79E9-706A-70B7-42AD40191D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D61E34-2ED6-49BD-B40F-86EE3A0D11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8379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mailto:l.regan@uwtsd.ac.uk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youtu.be/vlBpDggX3iE?si=QbT_em0AoUFjRVC6" TargetMode="Externa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.be/vlBpDggX3iE?si=QbT_em0AoUFjRVC6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file:///C:\Users\l.regan\OneDrive%20-%20University%20of%20Wales%20Trinity%20Saint%20David\Documents\Arts%20Theory%20and%20reading%20material\independent-report-for-the-welsh-government-into-arts-in-education-in-the-schools-of-wales_0.pdf" TargetMode="External"/><Relationship Id="rId3" Type="http://schemas.openxmlformats.org/officeDocument/2006/relationships/hyperlink" Target="https://hwb.gov.wales/cwricwlwm-i-gymru/y-celfyddydau-mynegiannol/cynllunio-eich-cwricwlwm/" TargetMode="External"/><Relationship Id="rId7" Type="http://schemas.openxmlformats.org/officeDocument/2006/relationships/hyperlink" Target="https://ccea.org.uk/foundation-stage/curriculum/arts/drama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ccessart.org.uk/primary_art_curriculum_planning_advice_subject_lead/" TargetMode="External"/><Relationship Id="rId5" Type="http://schemas.openxmlformats.org/officeDocument/2006/relationships/hyperlink" Target="https://creativelearning.arts.wales/sites/default/files/2019-02/Strive-to-Excel_0.pdf" TargetMode="External"/><Relationship Id="rId4" Type="http://schemas.openxmlformats.org/officeDocument/2006/relationships/hyperlink" Target="https://arts.wales/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736C139-3CF6-0380-5C4B-FE3F12D64B0D}"/>
              </a:ext>
            </a:extLst>
          </p:cNvPr>
          <p:cNvSpPr/>
          <p:nvPr/>
        </p:nvSpPr>
        <p:spPr>
          <a:xfrm>
            <a:off x="38793" y="11490"/>
            <a:ext cx="6479264" cy="6859295"/>
          </a:xfrm>
          <a:prstGeom prst="rect">
            <a:avLst/>
          </a:prstGeom>
          <a:gradFill>
            <a:gsLst>
              <a:gs pos="0">
                <a:srgbClr val="013E5B"/>
              </a:gs>
              <a:gs pos="35000">
                <a:srgbClr val="013E5B"/>
              </a:gs>
              <a:gs pos="62000">
                <a:srgbClr val="024A6E"/>
              </a:gs>
              <a:gs pos="91000">
                <a:srgbClr val="025680">
                  <a:alpha val="0"/>
                </a:srgb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      </a:t>
            </a:r>
            <a:r>
              <a:rPr lang="en-GB" b="1" dirty="0" err="1"/>
              <a:t>Celfyddydau</a:t>
            </a:r>
            <a:r>
              <a:rPr lang="en-GB" b="1" dirty="0"/>
              <a:t> </a:t>
            </a:r>
            <a:r>
              <a:rPr lang="en-GB" b="1" dirty="0" err="1"/>
              <a:t>Mynegiannol</a:t>
            </a:r>
            <a:endParaRPr lang="en-GB" b="1" dirty="0"/>
          </a:p>
          <a:p>
            <a:r>
              <a:rPr lang="en-GB" dirty="0"/>
              <a:t>      Expressive Arts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4F114C3-F098-7C8E-3D32-A8F12D8DBF38}"/>
              </a:ext>
            </a:extLst>
          </p:cNvPr>
          <p:cNvSpPr/>
          <p:nvPr/>
        </p:nvSpPr>
        <p:spPr>
          <a:xfrm>
            <a:off x="363959" y="5258714"/>
            <a:ext cx="4094710" cy="15992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13F381-3A4C-17BC-A612-FC1CFE922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13054" y="3940855"/>
            <a:ext cx="3604359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UWTSD logo">
            <a:extLst>
              <a:ext uri="{FF2B5EF4-FFF2-40B4-BE49-F238E27FC236}">
                <a16:creationId xmlns:a16="http://schemas.microsoft.com/office/drawing/2014/main" id="{51E8694F-B599-840C-F1E0-1B5BBF9F42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959" y="405815"/>
            <a:ext cx="3406122" cy="1131564"/>
          </a:xfrm>
          <a:prstGeom prst="rect">
            <a:avLst/>
          </a:prstGeom>
        </p:spPr>
      </p:pic>
      <p:sp>
        <p:nvSpPr>
          <p:cNvPr id="9" name="Title 7">
            <a:extLst>
              <a:ext uri="{FF2B5EF4-FFF2-40B4-BE49-F238E27FC236}">
                <a16:creationId xmlns:a16="http://schemas.microsoft.com/office/drawing/2014/main" id="{AF8FE50D-3656-9965-C31D-3147A2FF3502}"/>
              </a:ext>
            </a:extLst>
          </p:cNvPr>
          <p:cNvSpPr txBox="1">
            <a:spLocks/>
          </p:cNvSpPr>
          <p:nvPr/>
        </p:nvSpPr>
        <p:spPr>
          <a:xfrm>
            <a:off x="316694" y="1705137"/>
            <a:ext cx="5625668" cy="151662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  <a:defRPr/>
            </a:pPr>
            <a:r>
              <a:rPr lang="en-US" sz="4100" b="1" dirty="0">
                <a:solidFill>
                  <a:schemeClr val="bg1"/>
                </a:solidFill>
              </a:rPr>
              <a:t>Lisa Mair Regan</a:t>
            </a:r>
          </a:p>
          <a:p>
            <a:pPr>
              <a:spcAft>
                <a:spcPts val="600"/>
              </a:spcAft>
              <a:defRPr/>
            </a:pPr>
            <a:r>
              <a:rPr lang="en-US" sz="4100" b="1" dirty="0">
                <a:solidFill>
                  <a:schemeClr val="bg1"/>
                </a:solidFill>
              </a:rPr>
              <a:t>ECAD6008</a:t>
            </a:r>
          </a:p>
        </p:txBody>
      </p:sp>
      <p:sp>
        <p:nvSpPr>
          <p:cNvPr id="10" name="Title 7">
            <a:extLst>
              <a:ext uri="{FF2B5EF4-FFF2-40B4-BE49-F238E27FC236}">
                <a16:creationId xmlns:a16="http://schemas.microsoft.com/office/drawing/2014/main" id="{445D8328-29FB-C71D-D84F-1FB2E185A202}"/>
              </a:ext>
            </a:extLst>
          </p:cNvPr>
          <p:cNvSpPr txBox="1">
            <a:spLocks/>
          </p:cNvSpPr>
          <p:nvPr/>
        </p:nvSpPr>
        <p:spPr>
          <a:xfrm>
            <a:off x="363959" y="5597372"/>
            <a:ext cx="3797075" cy="341092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  <a:defRPr/>
            </a:pPr>
            <a:r>
              <a:rPr lang="en-US" sz="1800" b="1" dirty="0">
                <a:solidFill>
                  <a:schemeClr val="bg1"/>
                </a:solidFill>
              </a:rPr>
              <a:t>Medi 2023 </a:t>
            </a:r>
            <a:r>
              <a:rPr lang="en-US" sz="1800" dirty="0">
                <a:solidFill>
                  <a:schemeClr val="bg1"/>
                </a:solidFill>
              </a:rPr>
              <a:t>September</a:t>
            </a:r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8DD9873-753E-3627-8891-95D892EA1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13053" y="5258714"/>
            <a:ext cx="3604359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7">
            <a:extLst>
              <a:ext uri="{FF2B5EF4-FFF2-40B4-BE49-F238E27FC236}">
                <a16:creationId xmlns:a16="http://schemas.microsoft.com/office/drawing/2014/main" id="{A2CDFB65-47E5-3FD1-AC16-505AAC3120AC}"/>
              </a:ext>
            </a:extLst>
          </p:cNvPr>
          <p:cNvSpPr txBox="1">
            <a:spLocks/>
          </p:cNvSpPr>
          <p:nvPr/>
        </p:nvSpPr>
        <p:spPr>
          <a:xfrm>
            <a:off x="384631" y="4429239"/>
            <a:ext cx="3844340" cy="341092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  <a:defRPr/>
            </a:pPr>
            <a:r>
              <a:rPr lang="en-GB" sz="3200" b="1" dirty="0">
                <a:solidFill>
                  <a:srgbClr val="FF00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l.regan@uwtsd.ac.uk</a:t>
            </a:r>
            <a:r>
              <a:rPr lang="en-GB" sz="3200" b="1" dirty="0">
                <a:solidFill>
                  <a:srgbClr val="FF0000"/>
                </a:solidFill>
              </a:rPr>
              <a:t>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7B00D40-DE3D-6906-05C2-C3EE98DC87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2260" y="1754099"/>
            <a:ext cx="4524274" cy="3843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07371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B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picture containing sky, outdoor, window, building&#10;&#10;Description automatically generated">
            <a:extLst>
              <a:ext uri="{FF2B5EF4-FFF2-40B4-BE49-F238E27FC236}">
                <a16:creationId xmlns:a16="http://schemas.microsoft.com/office/drawing/2014/main" id="{C089BC61-B296-B529-BB67-9F71BD9CC9E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6328" y="2225016"/>
            <a:ext cx="3635199" cy="2419881"/>
          </a:xfrm>
          <a:prstGeom prst="rect">
            <a:avLst/>
          </a:prstGeom>
        </p:spPr>
      </p:pic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6" name="Title 51">
            <a:extLst>
              <a:ext uri="{FF2B5EF4-FFF2-40B4-BE49-F238E27FC236}">
                <a16:creationId xmlns:a16="http://schemas.microsoft.com/office/drawing/2014/main" id="{9DAF4A6B-714C-1EC2-CFE8-238A00C927DA}"/>
              </a:ext>
            </a:extLst>
          </p:cNvPr>
          <p:cNvSpPr txBox="1">
            <a:spLocks/>
          </p:cNvSpPr>
          <p:nvPr/>
        </p:nvSpPr>
        <p:spPr>
          <a:xfrm>
            <a:off x="2093972" y="-523041"/>
            <a:ext cx="5285713" cy="127727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endParaRPr lang="en-GB" sz="3600" b="1" dirty="0">
              <a:solidFill>
                <a:prstClr val="white"/>
              </a:solidFill>
              <a:latin typeface="+mn-lt"/>
              <a:ea typeface="+mn-ea"/>
              <a:cs typeface="+mn-cs"/>
            </a:endParaRP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600" b="1" dirty="0">
                <a:solidFill>
                  <a:prstClr val="white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GB" sz="3600" b="1" dirty="0" err="1">
                <a:solidFill>
                  <a:prstClr val="white"/>
                </a:solidFill>
                <a:latin typeface="+mn-lt"/>
                <a:ea typeface="+mn-ea"/>
                <a:cs typeface="+mn-cs"/>
              </a:rPr>
              <a:t>Cynnwys</a:t>
            </a:r>
            <a:r>
              <a:rPr lang="en-GB" sz="3600" b="1" dirty="0">
                <a:solidFill>
                  <a:prstClr val="white"/>
                </a:solidFill>
                <a:latin typeface="+mn-lt"/>
                <a:ea typeface="+mn-ea"/>
                <a:cs typeface="+mn-cs"/>
              </a:rPr>
              <a:t> / </a:t>
            </a:r>
            <a:r>
              <a:rPr lang="en-GB" sz="3600" dirty="0">
                <a:solidFill>
                  <a:prstClr val="white"/>
                </a:solidFill>
                <a:latin typeface="+mn-lt"/>
                <a:ea typeface="+mn-ea"/>
                <a:cs typeface="+mn-cs"/>
              </a:rPr>
              <a:t>Content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61647FB-6307-98A2-4247-3F72DA358A24}"/>
              </a:ext>
            </a:extLst>
          </p:cNvPr>
          <p:cNvSpPr/>
          <p:nvPr/>
        </p:nvSpPr>
        <p:spPr>
          <a:xfrm>
            <a:off x="73422" y="648428"/>
            <a:ext cx="9686740" cy="5324535"/>
          </a:xfrm>
          <a:prstGeom prst="rect">
            <a:avLst/>
          </a:prstGeom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000" b="1" dirty="0" err="1">
                <a:solidFill>
                  <a:schemeClr val="bg1"/>
                </a:solidFill>
              </a:rPr>
              <a:t>Presenoldeb</a:t>
            </a:r>
            <a:r>
              <a:rPr lang="en-GB" sz="2000" b="1" dirty="0">
                <a:solidFill>
                  <a:schemeClr val="bg1"/>
                </a:solidFill>
              </a:rPr>
              <a:t> / </a:t>
            </a:r>
            <a:r>
              <a:rPr lang="en-GB" sz="2000" dirty="0">
                <a:solidFill>
                  <a:schemeClr val="bg1"/>
                </a:solidFill>
              </a:rPr>
              <a:t>Attendance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b="1" dirty="0" err="1">
                <a:solidFill>
                  <a:schemeClr val="bg1"/>
                </a:solidFill>
              </a:rPr>
              <a:t>Gêm</a:t>
            </a:r>
            <a:r>
              <a:rPr lang="en-GB" sz="2000" b="1" dirty="0">
                <a:solidFill>
                  <a:schemeClr val="bg1"/>
                </a:solidFill>
              </a:rPr>
              <a:t> </a:t>
            </a:r>
            <a:r>
              <a:rPr lang="en-GB" sz="2000" b="1" dirty="0" err="1">
                <a:solidFill>
                  <a:schemeClr val="bg1"/>
                </a:solidFill>
              </a:rPr>
              <a:t>cynhesu</a:t>
            </a:r>
            <a:r>
              <a:rPr lang="en-GB" sz="2000" b="1" dirty="0">
                <a:solidFill>
                  <a:schemeClr val="bg1"/>
                </a:solidFill>
              </a:rPr>
              <a:t> /  </a:t>
            </a:r>
            <a:r>
              <a:rPr lang="en-GB" sz="2000" dirty="0">
                <a:solidFill>
                  <a:schemeClr val="bg1"/>
                </a:solidFill>
              </a:rPr>
              <a:t>Warm up game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Pam </a:t>
            </a:r>
            <a:r>
              <a:rPr lang="en-GB" sz="2000" b="1" dirty="0" err="1">
                <a:solidFill>
                  <a:schemeClr val="bg1"/>
                </a:solidFill>
              </a:rPr>
              <a:t>dysgu’r</a:t>
            </a:r>
            <a:r>
              <a:rPr lang="en-GB" sz="2000" b="1" dirty="0">
                <a:solidFill>
                  <a:schemeClr val="bg1"/>
                </a:solidFill>
              </a:rPr>
              <a:t> </a:t>
            </a:r>
            <a:r>
              <a:rPr lang="en-GB" sz="2000" b="1" dirty="0" err="1">
                <a:solidFill>
                  <a:schemeClr val="bg1"/>
                </a:solidFill>
              </a:rPr>
              <a:t>Celfyddydau</a:t>
            </a:r>
            <a:r>
              <a:rPr lang="en-GB" sz="2000" b="1" dirty="0">
                <a:solidFill>
                  <a:schemeClr val="bg1"/>
                </a:solidFill>
              </a:rPr>
              <a:t>? / </a:t>
            </a:r>
            <a:r>
              <a:rPr lang="en-GB" sz="2000" dirty="0">
                <a:solidFill>
                  <a:schemeClr val="bg1"/>
                </a:solidFill>
              </a:rPr>
              <a:t>Why teach the Arts?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b="1" dirty="0" err="1">
                <a:solidFill>
                  <a:schemeClr val="bg1"/>
                </a:solidFill>
              </a:rPr>
              <a:t>Disgyblaethau</a:t>
            </a:r>
            <a:r>
              <a:rPr lang="en-GB" sz="2000" b="1" dirty="0">
                <a:solidFill>
                  <a:schemeClr val="bg1"/>
                </a:solidFill>
              </a:rPr>
              <a:t> /  </a:t>
            </a:r>
            <a:r>
              <a:rPr lang="en-GB" sz="2000" dirty="0">
                <a:solidFill>
                  <a:schemeClr val="bg1"/>
                </a:solidFill>
              </a:rPr>
              <a:t>Disciplines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b="1" dirty="0" err="1">
                <a:solidFill>
                  <a:schemeClr val="bg1"/>
                </a:solidFill>
              </a:rPr>
              <a:t>Datganiadau</a:t>
            </a:r>
            <a:r>
              <a:rPr lang="en-GB" sz="2000" b="1" dirty="0">
                <a:solidFill>
                  <a:schemeClr val="bg1"/>
                </a:solidFill>
              </a:rPr>
              <a:t> </a:t>
            </a:r>
            <a:r>
              <a:rPr lang="en-GB" sz="2000" b="1" dirty="0" err="1">
                <a:solidFill>
                  <a:schemeClr val="bg1"/>
                </a:solidFill>
              </a:rPr>
              <a:t>o’r</a:t>
            </a:r>
            <a:r>
              <a:rPr lang="en-GB" sz="2000" b="1" dirty="0">
                <a:solidFill>
                  <a:schemeClr val="bg1"/>
                </a:solidFill>
              </a:rPr>
              <a:t> </a:t>
            </a:r>
            <a:r>
              <a:rPr lang="en-GB" sz="2000" b="1" dirty="0" err="1">
                <a:solidFill>
                  <a:schemeClr val="bg1"/>
                </a:solidFill>
              </a:rPr>
              <a:t>Hyn</a:t>
            </a:r>
            <a:r>
              <a:rPr lang="en-GB" sz="2000" b="1" dirty="0">
                <a:solidFill>
                  <a:schemeClr val="bg1"/>
                </a:solidFill>
              </a:rPr>
              <a:t> </a:t>
            </a:r>
            <a:r>
              <a:rPr lang="en-GB" sz="2000" b="1" dirty="0" err="1">
                <a:solidFill>
                  <a:schemeClr val="bg1"/>
                </a:solidFill>
              </a:rPr>
              <a:t>sy’n</a:t>
            </a:r>
            <a:r>
              <a:rPr lang="en-GB" sz="2000" b="1" dirty="0">
                <a:solidFill>
                  <a:schemeClr val="bg1"/>
                </a:solidFill>
              </a:rPr>
              <a:t> </a:t>
            </a:r>
            <a:r>
              <a:rPr lang="en-GB" sz="2000" b="1" dirty="0" err="1">
                <a:solidFill>
                  <a:schemeClr val="bg1"/>
                </a:solidFill>
              </a:rPr>
              <a:t>Bwysig</a:t>
            </a:r>
            <a:r>
              <a:rPr lang="en-GB" sz="2000" b="1" dirty="0">
                <a:solidFill>
                  <a:schemeClr val="bg1"/>
                </a:solidFill>
              </a:rPr>
              <a:t>/ </a:t>
            </a:r>
            <a:r>
              <a:rPr lang="en-GB" sz="2000" dirty="0">
                <a:solidFill>
                  <a:schemeClr val="bg1"/>
                </a:solidFill>
              </a:rPr>
              <a:t>What Matters Statements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b="1" dirty="0" err="1">
                <a:solidFill>
                  <a:schemeClr val="bg1"/>
                </a:solidFill>
              </a:rPr>
              <a:t>Camau</a:t>
            </a:r>
            <a:r>
              <a:rPr lang="en-GB" sz="2000" b="1" dirty="0">
                <a:solidFill>
                  <a:schemeClr val="bg1"/>
                </a:solidFill>
              </a:rPr>
              <a:t> </a:t>
            </a:r>
            <a:r>
              <a:rPr lang="en-GB" sz="2000" b="1" dirty="0" err="1">
                <a:solidFill>
                  <a:schemeClr val="bg1"/>
                </a:solidFill>
              </a:rPr>
              <a:t>Cynnydd</a:t>
            </a:r>
            <a:r>
              <a:rPr lang="en-GB" sz="2000" b="1" dirty="0">
                <a:solidFill>
                  <a:schemeClr val="bg1"/>
                </a:solidFill>
              </a:rPr>
              <a:t> /  </a:t>
            </a:r>
            <a:r>
              <a:rPr lang="en-GB" sz="2000" dirty="0">
                <a:solidFill>
                  <a:schemeClr val="bg1"/>
                </a:solidFill>
              </a:rPr>
              <a:t>Progression Steps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b="1" dirty="0" err="1">
                <a:solidFill>
                  <a:schemeClr val="bg1"/>
                </a:solidFill>
              </a:rPr>
              <a:t>Cwricwlwm</a:t>
            </a:r>
            <a:r>
              <a:rPr lang="en-GB" sz="2000" b="1" dirty="0">
                <a:solidFill>
                  <a:schemeClr val="bg1"/>
                </a:solidFill>
              </a:rPr>
              <a:t> </a:t>
            </a:r>
            <a:r>
              <a:rPr lang="en-GB" sz="2000" b="1" dirty="0" err="1">
                <a:solidFill>
                  <a:schemeClr val="bg1"/>
                </a:solidFill>
              </a:rPr>
              <a:t>i</a:t>
            </a:r>
            <a:r>
              <a:rPr lang="en-GB" sz="2000" b="1" dirty="0">
                <a:solidFill>
                  <a:schemeClr val="bg1"/>
                </a:solidFill>
              </a:rPr>
              <a:t> </a:t>
            </a:r>
            <a:r>
              <a:rPr lang="en-GB" sz="2000" b="1" dirty="0" err="1">
                <a:solidFill>
                  <a:schemeClr val="bg1"/>
                </a:solidFill>
              </a:rPr>
              <a:t>Gymru</a:t>
            </a:r>
            <a:r>
              <a:rPr lang="en-GB" sz="2000" b="1" dirty="0">
                <a:solidFill>
                  <a:schemeClr val="bg1"/>
                </a:solidFill>
              </a:rPr>
              <a:t> (Drama) / Curriculum for Wales (Drama)</a:t>
            </a:r>
          </a:p>
          <a:p>
            <a:endParaRPr lang="en-GB" sz="2000" b="1" dirty="0">
              <a:solidFill>
                <a:schemeClr val="bg1"/>
              </a:solidFill>
            </a:endParaRPr>
          </a:p>
          <a:p>
            <a:r>
              <a:rPr lang="en-GB" sz="2000" b="1" dirty="0" err="1">
                <a:solidFill>
                  <a:schemeClr val="bg1"/>
                </a:solidFill>
              </a:rPr>
              <a:t>Gweithgareddau</a:t>
            </a:r>
            <a:r>
              <a:rPr lang="en-GB" sz="2000" b="1" dirty="0">
                <a:solidFill>
                  <a:schemeClr val="bg1"/>
                </a:solidFill>
              </a:rPr>
              <a:t> Drama /  </a:t>
            </a:r>
            <a:r>
              <a:rPr lang="en-GB" sz="2000" dirty="0">
                <a:solidFill>
                  <a:schemeClr val="bg1"/>
                </a:solidFill>
              </a:rPr>
              <a:t>Drama Activities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b="1" dirty="0">
                <a:solidFill>
                  <a:schemeClr val="bg1"/>
                </a:solidFill>
              </a:rPr>
              <a:t>Clo / </a:t>
            </a:r>
            <a:r>
              <a:rPr lang="en-GB" sz="2000" dirty="0">
                <a:solidFill>
                  <a:schemeClr val="bg1"/>
                </a:solidFill>
              </a:rPr>
              <a:t>Conclusion</a:t>
            </a:r>
          </a:p>
        </p:txBody>
      </p:sp>
      <p:pic>
        <p:nvPicPr>
          <p:cNvPr id="4" name="Picture 3" descr="A picture containing grass, outdoor, tree, plant&#10;&#10;Description automatically generated">
            <a:extLst>
              <a:ext uri="{FF2B5EF4-FFF2-40B4-BE49-F238E27FC236}">
                <a16:creationId xmlns:a16="http://schemas.microsoft.com/office/drawing/2014/main" id="{1C08F58D-1784-700E-D699-5E74A4391A6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999"/>
          <a:stretch/>
        </p:blipFill>
        <p:spPr>
          <a:xfrm>
            <a:off x="8556328" y="325"/>
            <a:ext cx="3635672" cy="2276592"/>
          </a:xfrm>
          <a:prstGeom prst="rect">
            <a:avLst/>
          </a:prstGeom>
        </p:spPr>
      </p:pic>
      <p:pic>
        <p:nvPicPr>
          <p:cNvPr id="1028" name="Picture 4" descr="SA1 Swansea Waterfront - IQ Building - Interior">
            <a:extLst>
              <a:ext uri="{FF2B5EF4-FFF2-40B4-BE49-F238E27FC236}">
                <a16:creationId xmlns:a16="http://schemas.microsoft.com/office/drawing/2014/main" id="{8F69F593-A803-E605-FE10-D22DDE655B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5855" y="4644897"/>
            <a:ext cx="3635672" cy="221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06264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B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591DE-75CE-9D46-1C89-D7669A24A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9363" y="2630975"/>
            <a:ext cx="4015154" cy="1325563"/>
          </a:xfrm>
        </p:spPr>
        <p:txBody>
          <a:bodyPr/>
          <a:lstStyle/>
          <a:p>
            <a:pPr algn="ctr"/>
            <a:r>
              <a:rPr lang="en-GB" b="1" dirty="0" err="1">
                <a:solidFill>
                  <a:schemeClr val="bg1"/>
                </a:solidFill>
              </a:rPr>
              <a:t>Gêm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Cynhesu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Warm up Game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B94531-1AD3-99C6-11E6-6895A1EE3734}"/>
              </a:ext>
            </a:extLst>
          </p:cNvPr>
          <p:cNvSpPr txBox="1"/>
          <p:nvPr/>
        </p:nvSpPr>
        <p:spPr>
          <a:xfrm>
            <a:off x="182880" y="112542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21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96C442-EDBF-F100-DFC5-F4BC9D5C7800}"/>
              </a:ext>
            </a:extLst>
          </p:cNvPr>
          <p:cNvSpPr txBox="1"/>
          <p:nvPr/>
        </p:nvSpPr>
        <p:spPr>
          <a:xfrm>
            <a:off x="11497994" y="53926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21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3EB2C1-82AF-0476-6040-E93D75FE8C53}"/>
              </a:ext>
            </a:extLst>
          </p:cNvPr>
          <p:cNvSpPr txBox="1"/>
          <p:nvPr/>
        </p:nvSpPr>
        <p:spPr>
          <a:xfrm>
            <a:off x="11497994" y="6219299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21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53D043-47DF-E0C2-8C3E-C65435526F1A}"/>
              </a:ext>
            </a:extLst>
          </p:cNvPr>
          <p:cNvSpPr txBox="1"/>
          <p:nvPr/>
        </p:nvSpPr>
        <p:spPr>
          <a:xfrm>
            <a:off x="103163" y="6160683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21</a:t>
            </a:r>
          </a:p>
        </p:txBody>
      </p:sp>
      <p:pic>
        <p:nvPicPr>
          <p:cNvPr id="8" name="Picture 7" descr="UWTSD logo">
            <a:extLst>
              <a:ext uri="{FF2B5EF4-FFF2-40B4-BE49-F238E27FC236}">
                <a16:creationId xmlns:a16="http://schemas.microsoft.com/office/drawing/2014/main" id="{B3B463A8-9B13-73B6-E18E-79C16D88A4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7557" y="6248170"/>
            <a:ext cx="1496885" cy="497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4491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B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591DE-75CE-9D46-1C89-D7669A24A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2601" y="2277565"/>
            <a:ext cx="6751321" cy="327042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Pam </a:t>
            </a:r>
            <a:r>
              <a:rPr lang="en-GB" b="1" dirty="0" err="1">
                <a:solidFill>
                  <a:schemeClr val="bg1"/>
                </a:solidFill>
              </a:rPr>
              <a:t>dysgu’r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Celfyddydau</a:t>
            </a:r>
            <a:r>
              <a:rPr lang="en-GB" b="1" dirty="0">
                <a:solidFill>
                  <a:schemeClr val="bg1"/>
                </a:solidFill>
              </a:rPr>
              <a:t>?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Y </a:t>
            </a:r>
            <a:r>
              <a:rPr lang="en-GB" b="1" dirty="0" err="1">
                <a:solidFill>
                  <a:schemeClr val="bg1"/>
                </a:solidFill>
              </a:rPr>
              <a:t>buddion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a’r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heriau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Why teach Expressive Arts?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Benefits and challenges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B94531-1AD3-99C6-11E6-6895A1EE3734}"/>
              </a:ext>
            </a:extLst>
          </p:cNvPr>
          <p:cNvSpPr txBox="1"/>
          <p:nvPr/>
        </p:nvSpPr>
        <p:spPr>
          <a:xfrm>
            <a:off x="182880" y="112542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96C442-EDBF-F100-DFC5-F4BC9D5C7800}"/>
              </a:ext>
            </a:extLst>
          </p:cNvPr>
          <p:cNvSpPr txBox="1"/>
          <p:nvPr/>
        </p:nvSpPr>
        <p:spPr>
          <a:xfrm>
            <a:off x="11497994" y="53926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3EB2C1-82AF-0476-6040-E93D75FE8C53}"/>
              </a:ext>
            </a:extLst>
          </p:cNvPr>
          <p:cNvSpPr txBox="1"/>
          <p:nvPr/>
        </p:nvSpPr>
        <p:spPr>
          <a:xfrm>
            <a:off x="11497994" y="6219299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53D043-47DF-E0C2-8C3E-C65435526F1A}"/>
              </a:ext>
            </a:extLst>
          </p:cNvPr>
          <p:cNvSpPr txBox="1"/>
          <p:nvPr/>
        </p:nvSpPr>
        <p:spPr>
          <a:xfrm>
            <a:off x="103163" y="6160683"/>
            <a:ext cx="7948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8" name="Picture 7" descr="UWTSD logo">
            <a:extLst>
              <a:ext uri="{FF2B5EF4-FFF2-40B4-BE49-F238E27FC236}">
                <a16:creationId xmlns:a16="http://schemas.microsoft.com/office/drawing/2014/main" id="{B3B463A8-9B13-73B6-E18E-79C16D88A4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7557" y="6248170"/>
            <a:ext cx="1496885" cy="49728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A72BBCB-07AC-AF7D-8F9C-BB805CB40156}"/>
              </a:ext>
            </a:extLst>
          </p:cNvPr>
          <p:cNvSpPr txBox="1"/>
          <p:nvPr/>
        </p:nvSpPr>
        <p:spPr>
          <a:xfrm>
            <a:off x="182880" y="179715"/>
            <a:ext cx="61347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err="1">
                <a:solidFill>
                  <a:schemeClr val="bg1"/>
                </a:solidFill>
              </a:rPr>
              <a:t>Dewch</a:t>
            </a:r>
            <a:r>
              <a:rPr lang="en-GB" sz="3200" b="1" dirty="0">
                <a:solidFill>
                  <a:schemeClr val="bg1"/>
                </a:solidFill>
              </a:rPr>
              <a:t> </a:t>
            </a:r>
            <a:r>
              <a:rPr lang="en-GB" sz="3200" b="1" dirty="0" err="1">
                <a:solidFill>
                  <a:schemeClr val="bg1"/>
                </a:solidFill>
              </a:rPr>
              <a:t>i</a:t>
            </a:r>
            <a:r>
              <a:rPr lang="en-GB" sz="3200" b="1" dirty="0">
                <a:solidFill>
                  <a:schemeClr val="bg1"/>
                </a:solidFill>
              </a:rPr>
              <a:t> </a:t>
            </a:r>
            <a:r>
              <a:rPr lang="en-GB" sz="3200" b="1" dirty="0" err="1">
                <a:solidFill>
                  <a:schemeClr val="bg1"/>
                </a:solidFill>
              </a:rPr>
              <a:t>drafod</a:t>
            </a:r>
            <a:r>
              <a:rPr lang="en-GB" sz="3200" b="1" dirty="0">
                <a:solidFill>
                  <a:schemeClr val="bg1"/>
                </a:solidFill>
              </a:rPr>
              <a:t> </a:t>
            </a:r>
            <a:r>
              <a:rPr lang="en-GB" sz="3200" dirty="0">
                <a:solidFill>
                  <a:schemeClr val="bg1"/>
                </a:solidFill>
              </a:rPr>
              <a:t>/ Let’s discuss</a:t>
            </a:r>
          </a:p>
        </p:txBody>
      </p:sp>
    </p:spTree>
    <p:extLst>
      <p:ext uri="{BB962C8B-B14F-4D97-AF65-F5344CB8AC3E}">
        <p14:creationId xmlns:p14="http://schemas.microsoft.com/office/powerpoint/2010/main" val="822961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B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7" name="Title 51">
            <a:extLst>
              <a:ext uri="{FF2B5EF4-FFF2-40B4-BE49-F238E27FC236}">
                <a16:creationId xmlns:a16="http://schemas.microsoft.com/office/drawing/2014/main" id="{1A2E9593-E8E5-6764-4354-1C63607D2C95}"/>
              </a:ext>
            </a:extLst>
          </p:cNvPr>
          <p:cNvSpPr txBox="1">
            <a:spLocks/>
          </p:cNvSpPr>
          <p:nvPr/>
        </p:nvSpPr>
        <p:spPr>
          <a:xfrm>
            <a:off x="-133350" y="2255749"/>
            <a:ext cx="11851964" cy="173893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400" i="1" dirty="0">
                <a:solidFill>
                  <a:schemeClr val="bg1"/>
                </a:solidFill>
                <a:latin typeface="+mn-lt"/>
                <a:cs typeface="Calibri" panose="020F0502020204030204" pitchFamily="34" charset="0"/>
              </a:rPr>
              <a:t>       </a:t>
            </a:r>
            <a:r>
              <a:rPr lang="en-GB" sz="34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Art has the role in education of helping 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4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        children become like themselves instead of more like everyone else.</a:t>
            </a:r>
            <a:endParaRPr lang="en-GB" sz="3400" b="0" i="1" dirty="0">
              <a:solidFill>
                <a:schemeClr val="bg1"/>
              </a:solidFill>
              <a:effectLst/>
              <a:cs typeface="Calibri" panose="020F0502020204030204" pitchFamily="34" charset="0"/>
            </a:endParaRPr>
          </a:p>
        </p:txBody>
      </p:sp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973894" y="288868"/>
            <a:ext cx="10089727" cy="907941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000" b="1" dirty="0">
                <a:solidFill>
                  <a:prstClr val="white"/>
                </a:solidFill>
                <a:latin typeface="+mn-lt"/>
                <a:ea typeface="+mn-ea"/>
                <a:cs typeface="+mn-cs"/>
              </a:rPr>
              <a:t>University of Wales Trinity Saint David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1800" i="1" kern="0" dirty="0">
                <a:solidFill>
                  <a:schemeClr val="bg1"/>
                </a:solidFill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Transforming Education, Transforming Lives</a:t>
            </a:r>
            <a:endParaRPr lang="en-GB" sz="1800" b="1" dirty="0">
              <a:solidFill>
                <a:prstClr val="white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 descr="A blue quote marks on a black background&#10;&#10;Description automatically generated">
            <a:extLst>
              <a:ext uri="{FF2B5EF4-FFF2-40B4-BE49-F238E27FC236}">
                <a16:creationId xmlns:a16="http://schemas.microsoft.com/office/drawing/2014/main" id="{C78941CF-364E-3803-7402-1E18C832F14C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63944" y="3227843"/>
            <a:ext cx="1722903" cy="1722903"/>
          </a:xfrm>
          <a:prstGeom prst="rect">
            <a:avLst/>
          </a:prstGeom>
          <a:effectLst>
            <a:reflection endPos="0" dist="50800" dir="5400000" sy="-100000" algn="bl" rotWithShape="0"/>
          </a:effectLst>
        </p:spPr>
      </p:pic>
      <p:pic>
        <p:nvPicPr>
          <p:cNvPr id="4" name="Picture 3" descr="A blue quote marks on a black background&#10;&#10;Description automatically generated">
            <a:extLst>
              <a:ext uri="{FF2B5EF4-FFF2-40B4-BE49-F238E27FC236}">
                <a16:creationId xmlns:a16="http://schemas.microsoft.com/office/drawing/2014/main" id="{66999DE7-9166-2987-44C2-49754562FD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56724" y="1196809"/>
            <a:ext cx="1767056" cy="172290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26BD754-842A-C33D-0201-068A96D44607}"/>
              </a:ext>
            </a:extLst>
          </p:cNvPr>
          <p:cNvSpPr txBox="1"/>
          <p:nvPr/>
        </p:nvSpPr>
        <p:spPr>
          <a:xfrm>
            <a:off x="619298" y="5922801"/>
            <a:ext cx="619298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b="1" dirty="0">
              <a:solidFill>
                <a:schemeClr val="bg1"/>
              </a:solidFill>
              <a:hlinkClick r:id="rId5"/>
            </a:endParaRPr>
          </a:p>
          <a:p>
            <a:r>
              <a:rPr lang="en-GB" b="1" dirty="0">
                <a:solidFill>
                  <a:schemeClr val="bg1"/>
                </a:solidFill>
                <a:hlinkClick r:id="rId5"/>
              </a:rPr>
              <a:t>https://youtu.be/vlBpDggX3iE?si=QbT_em0AoUFjRVC6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81959D-F8A0-343C-4040-D370C933FE9D}"/>
              </a:ext>
            </a:extLst>
          </p:cNvPr>
          <p:cNvSpPr txBox="1"/>
          <p:nvPr/>
        </p:nvSpPr>
        <p:spPr>
          <a:xfrm>
            <a:off x="5297978" y="4821382"/>
            <a:ext cx="46274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Sydney </a:t>
            </a:r>
            <a:r>
              <a:rPr lang="en-GB" dirty="0" err="1">
                <a:solidFill>
                  <a:schemeClr val="bg1"/>
                </a:solidFill>
              </a:rPr>
              <a:t>Gurewitz</a:t>
            </a:r>
            <a:r>
              <a:rPr lang="en-GB" dirty="0">
                <a:solidFill>
                  <a:schemeClr val="bg1"/>
                </a:solidFill>
              </a:rPr>
              <a:t> Clemens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2AFDEB-6344-B25E-1218-93FB94D4F7CC}"/>
              </a:ext>
            </a:extLst>
          </p:cNvPr>
          <p:cNvSpPr txBox="1"/>
          <p:nvPr/>
        </p:nvSpPr>
        <p:spPr>
          <a:xfrm>
            <a:off x="619298" y="5777929"/>
            <a:ext cx="26496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Sir Ken Robinson</a:t>
            </a:r>
          </a:p>
        </p:txBody>
      </p:sp>
    </p:spTree>
    <p:extLst>
      <p:ext uri="{BB962C8B-B14F-4D97-AF65-F5344CB8AC3E}">
        <p14:creationId xmlns:p14="http://schemas.microsoft.com/office/powerpoint/2010/main" val="26822725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B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7" name="Title 51">
            <a:extLst>
              <a:ext uri="{FF2B5EF4-FFF2-40B4-BE49-F238E27FC236}">
                <a16:creationId xmlns:a16="http://schemas.microsoft.com/office/drawing/2014/main" id="{1A2E9593-E8E5-6764-4354-1C63607D2C95}"/>
              </a:ext>
            </a:extLst>
          </p:cNvPr>
          <p:cNvSpPr txBox="1">
            <a:spLocks/>
          </p:cNvSpPr>
          <p:nvPr/>
        </p:nvSpPr>
        <p:spPr>
          <a:xfrm>
            <a:off x="-133350" y="2255749"/>
            <a:ext cx="11851964" cy="61555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400" i="1" dirty="0">
                <a:solidFill>
                  <a:schemeClr val="bg1"/>
                </a:solidFill>
                <a:latin typeface="+mn-lt"/>
                <a:cs typeface="Calibri" panose="020F0502020204030204" pitchFamily="34" charset="0"/>
              </a:rPr>
              <a:t>       </a:t>
            </a:r>
            <a:r>
              <a:rPr lang="en-GB" sz="3400" i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3400" b="0" i="1" dirty="0">
              <a:solidFill>
                <a:schemeClr val="bg1"/>
              </a:solidFill>
              <a:effectLst/>
              <a:cs typeface="Calibri" panose="020F0502020204030204" pitchFamily="34" charset="0"/>
            </a:endParaRPr>
          </a:p>
        </p:txBody>
      </p:sp>
      <p:sp>
        <p:nvSpPr>
          <p:cNvPr id="48" name="Title 51">
            <a:extLst>
              <a:ext uri="{FF2B5EF4-FFF2-40B4-BE49-F238E27FC236}">
                <a16:creationId xmlns:a16="http://schemas.microsoft.com/office/drawing/2014/main" id="{C90BA445-F040-9D61-C577-C3927CB30DEB}"/>
              </a:ext>
            </a:extLst>
          </p:cNvPr>
          <p:cNvSpPr txBox="1">
            <a:spLocks/>
          </p:cNvSpPr>
          <p:nvPr/>
        </p:nvSpPr>
        <p:spPr>
          <a:xfrm>
            <a:off x="973894" y="288868"/>
            <a:ext cx="10089727" cy="907941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000" b="1" dirty="0">
                <a:solidFill>
                  <a:prstClr val="white"/>
                </a:solidFill>
                <a:latin typeface="+mn-lt"/>
                <a:ea typeface="+mn-ea"/>
                <a:cs typeface="+mn-cs"/>
              </a:rPr>
              <a:t>University of Wales Trinity Saint David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1800" i="1" kern="0" dirty="0">
                <a:solidFill>
                  <a:schemeClr val="bg1"/>
                </a:solidFill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Transforming Education, Transforming Lives</a:t>
            </a:r>
            <a:endParaRPr lang="en-GB" sz="1800" b="1" dirty="0">
              <a:solidFill>
                <a:prstClr val="white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6BD754-842A-C33D-0201-068A96D44607}"/>
              </a:ext>
            </a:extLst>
          </p:cNvPr>
          <p:cNvSpPr txBox="1"/>
          <p:nvPr/>
        </p:nvSpPr>
        <p:spPr>
          <a:xfrm>
            <a:off x="3315738" y="2913707"/>
            <a:ext cx="619298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b="1" dirty="0">
              <a:solidFill>
                <a:schemeClr val="bg1"/>
              </a:solidFill>
              <a:hlinkClick r:id="rId4"/>
            </a:endParaRPr>
          </a:p>
          <a:p>
            <a:r>
              <a:rPr lang="en-GB" b="1" dirty="0">
                <a:solidFill>
                  <a:schemeClr val="bg1"/>
                </a:solidFill>
                <a:hlinkClick r:id="rId4"/>
              </a:rPr>
              <a:t>https://youtu.be/vlBpDggX3iE?si=QbT_em0AoUFjRVC6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92AFDEB-6344-B25E-1218-93FB94D4F7CC}"/>
              </a:ext>
            </a:extLst>
          </p:cNvPr>
          <p:cNvSpPr txBox="1"/>
          <p:nvPr/>
        </p:nvSpPr>
        <p:spPr>
          <a:xfrm>
            <a:off x="4771159" y="1808601"/>
            <a:ext cx="26496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Sir Ken Robinson</a:t>
            </a:r>
          </a:p>
        </p:txBody>
      </p:sp>
    </p:spTree>
    <p:extLst>
      <p:ext uri="{BB962C8B-B14F-4D97-AF65-F5344CB8AC3E}">
        <p14:creationId xmlns:p14="http://schemas.microsoft.com/office/powerpoint/2010/main" val="424473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B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31" name="Title 30">
            <a:extLst>
              <a:ext uri="{FF2B5EF4-FFF2-40B4-BE49-F238E27FC236}">
                <a16:creationId xmlns:a16="http://schemas.microsoft.com/office/drawing/2014/main" id="{770F6909-7532-42C2-B4F8-0B363B79B5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97458" y="60387"/>
            <a:ext cx="8475663" cy="615553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400" b="1" dirty="0" err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Cwricwlwm</a:t>
            </a:r>
            <a:r>
              <a:rPr lang="en-US" sz="34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</a:t>
            </a:r>
            <a:r>
              <a:rPr lang="en-US" sz="3400" b="1" dirty="0" err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i</a:t>
            </a:r>
            <a:r>
              <a:rPr lang="en-US" sz="34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</a:t>
            </a:r>
            <a:r>
              <a:rPr lang="en-US" sz="3400" b="1" dirty="0" err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Gymru</a:t>
            </a:r>
            <a:r>
              <a:rPr lang="en-US" sz="34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/ </a:t>
            </a:r>
            <a:r>
              <a:rPr lang="en-US" sz="3400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Curriculum for Wales</a:t>
            </a:r>
            <a:endParaRPr kumimoji="0" lang="en-GB" sz="340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98D4AC-83CB-D17F-D7D5-72BF2B422CC4}"/>
              </a:ext>
            </a:extLst>
          </p:cNvPr>
          <p:cNvSpPr txBox="1"/>
          <p:nvPr/>
        </p:nvSpPr>
        <p:spPr>
          <a:xfrm>
            <a:off x="782300" y="586791"/>
            <a:ext cx="879343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Disgyblaethau</a:t>
            </a:r>
            <a:r>
              <a:rPr lang="en-US" sz="28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  y </a:t>
            </a:r>
            <a:r>
              <a:rPr lang="en-US" sz="2800" b="1" dirty="0" err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Celfyddydau</a:t>
            </a:r>
            <a:r>
              <a:rPr lang="en-US" sz="28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 </a:t>
            </a:r>
            <a:r>
              <a:rPr lang="en-US" sz="2800" b="1" dirty="0" err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Mynegiannol</a:t>
            </a:r>
            <a:endParaRPr lang="en-US" sz="2800" b="1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  <a:p>
            <a:pPr algn="ctr"/>
            <a:r>
              <a:rPr lang="en-US" sz="2800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Disciplines Of Expressive Arts</a:t>
            </a:r>
            <a:endParaRPr lang="en-GB" sz="2800" dirty="0"/>
          </a:p>
        </p:txBody>
      </p:sp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551" y="0"/>
            <a:ext cx="3025708" cy="2014043"/>
          </a:xfrm>
          <a:prstGeom prst="rect">
            <a:avLst/>
          </a:prstGeom>
        </p:spPr>
      </p:pic>
      <p:pic>
        <p:nvPicPr>
          <p:cNvPr id="5" name="Picture 4" descr="A picture containing sky, outdoor, grass, building&#10;&#10;Description automatically generated">
            <a:extLst>
              <a:ext uri="{FF2B5EF4-FFF2-40B4-BE49-F238E27FC236}">
                <a16:creationId xmlns:a16="http://schemas.microsoft.com/office/drawing/2014/main" id="{BD0FFD53-C45A-0914-34D0-198068775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2592" y="4825226"/>
            <a:ext cx="3039408" cy="2032773"/>
          </a:xfrm>
          <a:prstGeom prst="rect">
            <a:avLst/>
          </a:prstGeom>
        </p:spPr>
      </p:pic>
      <p:pic>
        <p:nvPicPr>
          <p:cNvPr id="9" name="Picture 8" descr="A picture containing outdoor, grass, tree, sky&#10;&#10;Description automatically generated">
            <a:extLst>
              <a:ext uri="{FF2B5EF4-FFF2-40B4-BE49-F238E27FC236}">
                <a16:creationId xmlns:a16="http://schemas.microsoft.com/office/drawing/2014/main" id="{196D114C-D4D2-7C07-5F82-55176C394E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7180" y="1967432"/>
            <a:ext cx="3034820" cy="1999430"/>
          </a:xfrm>
          <a:prstGeom prst="rect">
            <a:avLst/>
          </a:prstGeom>
        </p:spPr>
      </p:pic>
      <p:pic>
        <p:nvPicPr>
          <p:cNvPr id="11" name="Picture 10" descr="A picture containing sky, outdoor, building, architecture&#10;&#10;Description automatically generated">
            <a:extLst>
              <a:ext uri="{FF2B5EF4-FFF2-40B4-BE49-F238E27FC236}">
                <a16:creationId xmlns:a16="http://schemas.microsoft.com/office/drawing/2014/main" id="{2D6AC516-E6DF-8603-E1DE-FDD0CE8FB20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94"/>
          <a:stretch/>
        </p:blipFill>
        <p:spPr>
          <a:xfrm>
            <a:off x="9152592" y="3827813"/>
            <a:ext cx="3039408" cy="137379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D278295-208E-CACA-22C5-8684F41A0B3E}"/>
              </a:ext>
            </a:extLst>
          </p:cNvPr>
          <p:cNvSpPr txBox="1"/>
          <p:nvPr/>
        </p:nvSpPr>
        <p:spPr>
          <a:xfrm>
            <a:off x="151354" y="1456006"/>
            <a:ext cx="8936375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b="1" dirty="0" err="1">
                <a:solidFill>
                  <a:schemeClr val="bg1"/>
                </a:solidFill>
              </a:rPr>
              <a:t>Celf</a:t>
            </a:r>
            <a:r>
              <a:rPr lang="en-GB" sz="5400" dirty="0">
                <a:solidFill>
                  <a:schemeClr val="bg1"/>
                </a:solidFill>
              </a:rPr>
              <a:t> / Art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b="1" dirty="0" err="1">
                <a:solidFill>
                  <a:schemeClr val="bg1"/>
                </a:solidFill>
              </a:rPr>
              <a:t>Cerddoriaeth</a:t>
            </a:r>
            <a:r>
              <a:rPr lang="en-GB" sz="5400" dirty="0">
                <a:solidFill>
                  <a:schemeClr val="bg1"/>
                </a:solidFill>
              </a:rPr>
              <a:t> / Music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b="1" dirty="0">
                <a:solidFill>
                  <a:schemeClr val="bg1"/>
                </a:solidFill>
              </a:rPr>
              <a:t>Dawns</a:t>
            </a:r>
            <a:r>
              <a:rPr lang="en-GB" sz="5400" dirty="0">
                <a:solidFill>
                  <a:schemeClr val="bg1"/>
                </a:solidFill>
              </a:rPr>
              <a:t> / Dance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b="1" dirty="0">
                <a:solidFill>
                  <a:schemeClr val="bg1"/>
                </a:solidFill>
              </a:rPr>
              <a:t>Drama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5400" b="1" dirty="0" err="1">
                <a:solidFill>
                  <a:schemeClr val="bg1"/>
                </a:solidFill>
              </a:rPr>
              <a:t>Ffilm</a:t>
            </a:r>
            <a:r>
              <a:rPr lang="en-GB" sz="5400" b="1" dirty="0">
                <a:solidFill>
                  <a:schemeClr val="bg1"/>
                </a:solidFill>
              </a:rPr>
              <a:t> </a:t>
            </a:r>
            <a:r>
              <a:rPr lang="en-GB" sz="5400" b="1" dirty="0" err="1">
                <a:solidFill>
                  <a:schemeClr val="bg1"/>
                </a:solidFill>
              </a:rPr>
              <a:t>a’r</a:t>
            </a:r>
            <a:r>
              <a:rPr lang="en-GB" sz="5400" b="1" dirty="0">
                <a:solidFill>
                  <a:schemeClr val="bg1"/>
                </a:solidFill>
              </a:rPr>
              <a:t> </a:t>
            </a:r>
            <a:r>
              <a:rPr lang="en-GB" sz="5400" b="1" dirty="0" err="1">
                <a:solidFill>
                  <a:schemeClr val="bg1"/>
                </a:solidFill>
              </a:rPr>
              <a:t>Cyfryngau</a:t>
            </a:r>
            <a:r>
              <a:rPr lang="en-GB" sz="5400" b="1" dirty="0">
                <a:solidFill>
                  <a:schemeClr val="bg1"/>
                </a:solidFill>
              </a:rPr>
              <a:t> </a:t>
            </a:r>
            <a:r>
              <a:rPr lang="en-GB" sz="5400" b="1" dirty="0" err="1">
                <a:solidFill>
                  <a:schemeClr val="bg1"/>
                </a:solidFill>
              </a:rPr>
              <a:t>Digidol</a:t>
            </a:r>
            <a:r>
              <a:rPr lang="en-GB" sz="5400" b="1" dirty="0">
                <a:solidFill>
                  <a:schemeClr val="bg1"/>
                </a:solidFill>
              </a:rPr>
              <a:t>/ </a:t>
            </a:r>
          </a:p>
          <a:p>
            <a:r>
              <a:rPr lang="en-GB" sz="5400" dirty="0">
                <a:solidFill>
                  <a:schemeClr val="bg1"/>
                </a:solidFill>
              </a:rPr>
              <a:t>    Film and Digital Media</a:t>
            </a:r>
          </a:p>
        </p:txBody>
      </p:sp>
    </p:spTree>
    <p:extLst>
      <p:ext uri="{BB962C8B-B14F-4D97-AF65-F5344CB8AC3E}">
        <p14:creationId xmlns:p14="http://schemas.microsoft.com/office/powerpoint/2010/main" val="119462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B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sp>
        <p:nvSpPr>
          <p:cNvPr id="31" name="Title 30">
            <a:extLst>
              <a:ext uri="{FF2B5EF4-FFF2-40B4-BE49-F238E27FC236}">
                <a16:creationId xmlns:a16="http://schemas.microsoft.com/office/drawing/2014/main" id="{770F6909-7532-42C2-B4F8-0B363B79B5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0175" y="199779"/>
            <a:ext cx="8475663" cy="55399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Y </a:t>
            </a:r>
            <a:r>
              <a:rPr lang="en-US" sz="3000" b="1" dirty="0" err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Celfyddydau</a:t>
            </a:r>
            <a:r>
              <a:rPr lang="en-US" sz="30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</a:t>
            </a:r>
            <a:r>
              <a:rPr lang="en-US" sz="3000" b="1" dirty="0" err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Mynegiannol</a:t>
            </a:r>
            <a:r>
              <a:rPr lang="en-US" sz="30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/ </a:t>
            </a:r>
            <a:r>
              <a:rPr lang="en-US" sz="3000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Expressive Arts </a:t>
            </a:r>
            <a:endParaRPr kumimoji="0" lang="en-GB" sz="300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598D4AC-83CB-D17F-D7D5-72BF2B422CC4}"/>
              </a:ext>
            </a:extLst>
          </p:cNvPr>
          <p:cNvSpPr txBox="1"/>
          <p:nvPr/>
        </p:nvSpPr>
        <p:spPr>
          <a:xfrm>
            <a:off x="198123" y="603563"/>
            <a:ext cx="87976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Datganiadau</a:t>
            </a:r>
            <a:r>
              <a:rPr lang="en-US" sz="24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o’r</a:t>
            </a:r>
            <a:r>
              <a:rPr lang="en-US" sz="24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hyn</a:t>
            </a:r>
            <a:r>
              <a:rPr lang="en-US" sz="24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sy’n</a:t>
            </a:r>
            <a:r>
              <a:rPr lang="en-US" sz="24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 </a:t>
            </a:r>
            <a:r>
              <a:rPr lang="en-US" sz="2400" b="1" dirty="0" err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bwysig</a:t>
            </a:r>
            <a:r>
              <a:rPr lang="en-US" sz="2400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 / Statements of what matters</a:t>
            </a:r>
            <a:r>
              <a:rPr lang="en-US" sz="2800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:</a:t>
            </a:r>
            <a:endParaRPr lang="en-GB" sz="2800" dirty="0"/>
          </a:p>
        </p:txBody>
      </p:sp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551" y="0"/>
            <a:ext cx="3025708" cy="2014043"/>
          </a:xfrm>
          <a:prstGeom prst="rect">
            <a:avLst/>
          </a:prstGeom>
        </p:spPr>
      </p:pic>
      <p:pic>
        <p:nvPicPr>
          <p:cNvPr id="5" name="Picture 4" descr="A picture containing sky, outdoor, grass, building&#10;&#10;Description automatically generated">
            <a:extLst>
              <a:ext uri="{FF2B5EF4-FFF2-40B4-BE49-F238E27FC236}">
                <a16:creationId xmlns:a16="http://schemas.microsoft.com/office/drawing/2014/main" id="{BD0FFD53-C45A-0914-34D0-198068775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2592" y="4825226"/>
            <a:ext cx="3039408" cy="2032773"/>
          </a:xfrm>
          <a:prstGeom prst="rect">
            <a:avLst/>
          </a:prstGeom>
        </p:spPr>
      </p:pic>
      <p:pic>
        <p:nvPicPr>
          <p:cNvPr id="9" name="Picture 8" descr="A picture containing outdoor, grass, tree, sky&#10;&#10;Description automatically generated">
            <a:extLst>
              <a:ext uri="{FF2B5EF4-FFF2-40B4-BE49-F238E27FC236}">
                <a16:creationId xmlns:a16="http://schemas.microsoft.com/office/drawing/2014/main" id="{196D114C-D4D2-7C07-5F82-55176C394E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7180" y="1967432"/>
            <a:ext cx="3034820" cy="1999430"/>
          </a:xfrm>
          <a:prstGeom prst="rect">
            <a:avLst/>
          </a:prstGeom>
        </p:spPr>
      </p:pic>
      <p:pic>
        <p:nvPicPr>
          <p:cNvPr id="11" name="Picture 10" descr="A picture containing sky, outdoor, building, architecture&#10;&#10;Description automatically generated">
            <a:extLst>
              <a:ext uri="{FF2B5EF4-FFF2-40B4-BE49-F238E27FC236}">
                <a16:creationId xmlns:a16="http://schemas.microsoft.com/office/drawing/2014/main" id="{2D6AC516-E6DF-8603-E1DE-FDD0CE8FB20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94"/>
          <a:stretch/>
        </p:blipFill>
        <p:spPr>
          <a:xfrm>
            <a:off x="9152592" y="3827813"/>
            <a:ext cx="3039408" cy="13737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CBAD1BD-6747-7CFB-8E14-83616058F101}"/>
              </a:ext>
            </a:extLst>
          </p:cNvPr>
          <p:cNvSpPr txBox="1"/>
          <p:nvPr/>
        </p:nvSpPr>
        <p:spPr>
          <a:xfrm>
            <a:off x="71098" y="3241911"/>
            <a:ext cx="8270915" cy="830997"/>
          </a:xfrm>
          <a:prstGeom prst="rect">
            <a:avLst/>
          </a:prstGeom>
          <a:noFill/>
          <a:ln w="38100">
            <a:noFill/>
          </a:ln>
        </p:spPr>
        <p:txBody>
          <a:bodyPr wrap="square" rtlCol="0" anchor="ctr" anchorCtr="0">
            <a:spAutoFit/>
          </a:bodyPr>
          <a:lstStyle/>
          <a:p>
            <a:endParaRPr lang="en-GB" sz="1600" b="1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  <a:p>
            <a:endParaRPr lang="en-US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1638E62-EFE0-F598-6588-8E5B6A651506}"/>
              </a:ext>
            </a:extLst>
          </p:cNvPr>
          <p:cNvSpPr/>
          <p:nvPr/>
        </p:nvSpPr>
        <p:spPr>
          <a:xfrm>
            <a:off x="151355" y="3063066"/>
            <a:ext cx="8676543" cy="1619909"/>
          </a:xfrm>
          <a:prstGeom prst="roundRect">
            <a:avLst/>
          </a:prstGeom>
          <a:solidFill>
            <a:srgbClr val="02568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fontAlgn="base"/>
            <a:r>
              <a:rPr lang="en-GB" sz="1600" b="1" i="0" dirty="0">
                <a:solidFill>
                  <a:schemeClr val="bg1"/>
                </a:solidFill>
                <a:effectLst/>
                <a:latin typeface="inherit"/>
              </a:rPr>
              <a:t>Mae </a:t>
            </a:r>
            <a:r>
              <a:rPr lang="en-GB" sz="1600" b="1" i="0" dirty="0" err="1">
                <a:solidFill>
                  <a:schemeClr val="bg1"/>
                </a:solidFill>
                <a:effectLst/>
                <a:latin typeface="inherit"/>
              </a:rPr>
              <a:t>ymateb</a:t>
            </a:r>
            <a:r>
              <a:rPr lang="en-GB" sz="1600" b="1" i="0" dirty="0">
                <a:solidFill>
                  <a:schemeClr val="bg1"/>
                </a:solidFill>
                <a:effectLst/>
                <a:latin typeface="inherit"/>
              </a:rPr>
              <a:t> a </a:t>
            </a:r>
            <a:r>
              <a:rPr lang="en-GB" sz="1600" b="1" i="0" dirty="0" err="1">
                <a:solidFill>
                  <a:schemeClr val="bg1"/>
                </a:solidFill>
                <a:effectLst/>
                <a:latin typeface="inherit"/>
              </a:rPr>
              <a:t>myfyrio</a:t>
            </a:r>
            <a:r>
              <a:rPr lang="en-GB" sz="1600" b="1" i="0" dirty="0">
                <a:solidFill>
                  <a:schemeClr val="bg1"/>
                </a:solidFill>
                <a:effectLst/>
                <a:latin typeface="inherit"/>
              </a:rPr>
              <a:t>, </a:t>
            </a:r>
            <a:r>
              <a:rPr lang="en-GB" sz="1600" b="1" i="0" dirty="0" err="1">
                <a:solidFill>
                  <a:schemeClr val="bg1"/>
                </a:solidFill>
                <a:effectLst/>
                <a:latin typeface="inherit"/>
              </a:rPr>
              <a:t>fel</a:t>
            </a:r>
            <a:r>
              <a:rPr lang="en-GB" sz="1600" b="1" i="0" dirty="0">
                <a:solidFill>
                  <a:schemeClr val="bg1"/>
                </a:solidFill>
                <a:effectLst/>
                <a:latin typeface="inherit"/>
              </a:rPr>
              <a:t> artist ac </a:t>
            </a:r>
            <a:r>
              <a:rPr lang="en-GB" sz="1600" b="1" i="0" dirty="0" err="1">
                <a:solidFill>
                  <a:schemeClr val="bg1"/>
                </a:solidFill>
                <a:effectLst/>
                <a:latin typeface="inherit"/>
              </a:rPr>
              <a:t>fel</a:t>
            </a:r>
            <a:r>
              <a:rPr lang="en-GB" sz="1600" b="1" i="0" dirty="0">
                <a:solidFill>
                  <a:schemeClr val="bg1"/>
                </a:solidFill>
                <a:effectLst/>
                <a:latin typeface="inherit"/>
              </a:rPr>
              <a:t> </a:t>
            </a:r>
            <a:r>
              <a:rPr lang="en-GB" sz="1600" b="1" i="0" dirty="0" err="1">
                <a:solidFill>
                  <a:schemeClr val="bg1"/>
                </a:solidFill>
                <a:effectLst/>
                <a:latin typeface="inherit"/>
              </a:rPr>
              <a:t>cynulleidfa</a:t>
            </a:r>
            <a:r>
              <a:rPr lang="en-GB" sz="1600" b="1" i="0" dirty="0">
                <a:solidFill>
                  <a:schemeClr val="bg1"/>
                </a:solidFill>
                <a:effectLst/>
                <a:latin typeface="inherit"/>
              </a:rPr>
              <a:t>, yn </a:t>
            </a:r>
            <a:r>
              <a:rPr lang="en-GB" sz="1600" b="1" i="0" dirty="0" err="1">
                <a:solidFill>
                  <a:schemeClr val="bg1"/>
                </a:solidFill>
                <a:effectLst/>
                <a:latin typeface="inherit"/>
              </a:rPr>
              <a:t>rhan</a:t>
            </a:r>
            <a:r>
              <a:rPr lang="en-GB" sz="1600" b="1" i="0" dirty="0">
                <a:solidFill>
                  <a:schemeClr val="bg1"/>
                </a:solidFill>
                <a:effectLst/>
                <a:latin typeface="inherit"/>
              </a:rPr>
              <a:t> </a:t>
            </a:r>
            <a:r>
              <a:rPr lang="en-GB" sz="1600" b="1" i="0" dirty="0" err="1">
                <a:solidFill>
                  <a:schemeClr val="bg1"/>
                </a:solidFill>
                <a:effectLst/>
                <a:latin typeface="inherit"/>
              </a:rPr>
              <a:t>hanfodol</a:t>
            </a:r>
            <a:r>
              <a:rPr lang="en-GB" sz="1600" b="1" i="0" dirty="0">
                <a:solidFill>
                  <a:schemeClr val="bg1"/>
                </a:solidFill>
                <a:effectLst/>
                <a:latin typeface="inherit"/>
              </a:rPr>
              <a:t> o </a:t>
            </a:r>
            <a:r>
              <a:rPr lang="en-GB" sz="1600" b="1" i="0" dirty="0" err="1">
                <a:solidFill>
                  <a:schemeClr val="bg1"/>
                </a:solidFill>
                <a:effectLst/>
                <a:latin typeface="inherit"/>
              </a:rPr>
              <a:t>ddysgu</a:t>
            </a:r>
            <a:r>
              <a:rPr lang="en-GB" sz="1600" b="1" i="0" dirty="0">
                <a:solidFill>
                  <a:schemeClr val="bg1"/>
                </a:solidFill>
                <a:effectLst/>
                <a:latin typeface="inherit"/>
              </a:rPr>
              <a:t> yn y </a:t>
            </a:r>
            <a:r>
              <a:rPr lang="en-GB" sz="1600" b="1" i="0" dirty="0" err="1">
                <a:solidFill>
                  <a:schemeClr val="bg1"/>
                </a:solidFill>
                <a:effectLst/>
                <a:latin typeface="inherit"/>
              </a:rPr>
              <a:t>celfyddydau</a:t>
            </a:r>
            <a:r>
              <a:rPr lang="en-GB" sz="1600" b="1" i="0" dirty="0">
                <a:solidFill>
                  <a:schemeClr val="bg1"/>
                </a:solidFill>
                <a:effectLst/>
                <a:latin typeface="inherit"/>
              </a:rPr>
              <a:t> </a:t>
            </a:r>
            <a:r>
              <a:rPr lang="en-GB" sz="1600" b="1" i="0" dirty="0" err="1">
                <a:solidFill>
                  <a:schemeClr val="bg1"/>
                </a:solidFill>
                <a:effectLst/>
                <a:latin typeface="inherit"/>
              </a:rPr>
              <a:t>mynegiannol</a:t>
            </a:r>
            <a:r>
              <a:rPr lang="en-GB" sz="1600" b="1" i="0" dirty="0">
                <a:solidFill>
                  <a:schemeClr val="bg1"/>
                </a:solidFill>
                <a:effectLst/>
                <a:latin typeface="inherit"/>
              </a:rPr>
              <a:t>.</a:t>
            </a:r>
          </a:p>
          <a:p>
            <a:pPr algn="l" fontAlgn="base"/>
            <a:endParaRPr lang="en-GB" sz="1600" b="1" dirty="0">
              <a:solidFill>
                <a:schemeClr val="bg1"/>
              </a:solidFill>
              <a:latin typeface="inherit"/>
            </a:endParaRPr>
          </a:p>
          <a:p>
            <a:pPr fontAlgn="base"/>
            <a:r>
              <a:rPr lang="en-GB" sz="1600" i="0" dirty="0">
                <a:solidFill>
                  <a:schemeClr val="bg1"/>
                </a:solidFill>
                <a:effectLst/>
                <a:latin typeface="inherit"/>
              </a:rPr>
              <a:t>Responding and reflecting, both as artist and audience, is a fundamental part of learning in the expressive arts.</a:t>
            </a:r>
            <a:endParaRPr lang="en-GB" sz="1600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l" fontAlgn="base"/>
            <a:endParaRPr lang="en-GB" sz="1600" b="1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8761DE4-93F8-B27A-671F-9D837AF08BD4}"/>
              </a:ext>
            </a:extLst>
          </p:cNvPr>
          <p:cNvSpPr/>
          <p:nvPr/>
        </p:nvSpPr>
        <p:spPr>
          <a:xfrm>
            <a:off x="151355" y="1186098"/>
            <a:ext cx="8676543" cy="1619909"/>
          </a:xfrm>
          <a:prstGeom prst="roundRect">
            <a:avLst/>
          </a:prstGeom>
          <a:solidFill>
            <a:srgbClr val="02568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fontAlgn="base"/>
            <a:r>
              <a:rPr lang="en-GB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Mae </a:t>
            </a:r>
            <a:r>
              <a:rPr lang="en-GB" sz="14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archwilio’r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4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celfyddydau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4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mynegiannol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yn </a:t>
            </a:r>
            <a:r>
              <a:rPr lang="en-GB" sz="14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hanfodol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er </a:t>
            </a:r>
            <a:r>
              <a:rPr lang="en-GB" sz="14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mwyn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4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dyfnhau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4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sgiliau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sz="14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gwybodaeth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4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gelfyddydol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, ac </a:t>
            </a:r>
            <a:r>
              <a:rPr lang="en-GB" sz="14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mae’n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4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galluogi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4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dysgwyr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4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i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4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ddod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yn </a:t>
            </a:r>
            <a:r>
              <a:rPr lang="en-GB" sz="14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unigolion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4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chwilfrydig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sz="14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chreadigol</a:t>
            </a:r>
            <a:r>
              <a:rPr lang="en-GB" sz="1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. </a:t>
            </a:r>
          </a:p>
          <a:p>
            <a:pPr fontAlgn="base"/>
            <a:endParaRPr lang="en-GB" sz="1400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fontAlgn="base"/>
            <a:r>
              <a:rPr lang="en-GB" sz="140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Exploring the </a:t>
            </a:r>
            <a:r>
              <a:rPr lang="en-GB" sz="1400" i="0" dirty="0">
                <a:solidFill>
                  <a:schemeClr val="bg1"/>
                </a:solidFill>
                <a:effectLst/>
                <a:latin typeface="inherit"/>
              </a:rPr>
              <a:t>expressive arts</a:t>
            </a:r>
            <a:r>
              <a:rPr lang="en-GB" sz="140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 is essential to developing artistic skills and knowledge and it enables learners to become curious and creative individuals.</a:t>
            </a:r>
          </a:p>
          <a:p>
            <a:pPr algn="l" fontAlgn="base"/>
            <a:endParaRPr lang="en-GB" sz="1400" b="1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D8569E8-E400-CCE8-8DB6-03982FB4E9DC}"/>
              </a:ext>
            </a:extLst>
          </p:cNvPr>
          <p:cNvSpPr/>
          <p:nvPr/>
        </p:nvSpPr>
        <p:spPr>
          <a:xfrm>
            <a:off x="210502" y="4940034"/>
            <a:ext cx="8676543" cy="1619909"/>
          </a:xfrm>
          <a:prstGeom prst="roundRect">
            <a:avLst/>
          </a:prstGeom>
          <a:solidFill>
            <a:srgbClr val="02568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 fontAlgn="base"/>
            <a:r>
              <a:rPr lang="en-GB" sz="1600" b="1" i="0" dirty="0">
                <a:solidFill>
                  <a:schemeClr val="bg1"/>
                </a:solidFill>
                <a:effectLst/>
                <a:latin typeface="inherit"/>
              </a:rPr>
              <a:t>Mae </a:t>
            </a:r>
            <a:r>
              <a:rPr lang="en-GB" sz="1600" b="1" i="0" dirty="0" err="1">
                <a:solidFill>
                  <a:schemeClr val="bg1"/>
                </a:solidFill>
                <a:effectLst/>
                <a:latin typeface="inherit"/>
              </a:rPr>
              <a:t>creu</a:t>
            </a:r>
            <a:r>
              <a:rPr lang="en-GB" sz="1600" b="1" i="0" dirty="0">
                <a:solidFill>
                  <a:schemeClr val="bg1"/>
                </a:solidFill>
                <a:effectLst/>
                <a:latin typeface="inherit"/>
              </a:rPr>
              <a:t> yn </a:t>
            </a:r>
            <a:r>
              <a:rPr lang="en-GB" sz="1600" b="1" i="0" dirty="0" err="1">
                <a:solidFill>
                  <a:schemeClr val="bg1"/>
                </a:solidFill>
                <a:effectLst/>
                <a:latin typeface="inherit"/>
              </a:rPr>
              <a:t>cyfuno</a:t>
            </a:r>
            <a:r>
              <a:rPr lang="en-GB" sz="1600" b="1" i="0" dirty="0">
                <a:solidFill>
                  <a:schemeClr val="bg1"/>
                </a:solidFill>
                <a:effectLst/>
                <a:latin typeface="inherit"/>
              </a:rPr>
              <a:t> </a:t>
            </a:r>
            <a:r>
              <a:rPr lang="en-GB" sz="1600" b="1" i="0" dirty="0" err="1">
                <a:solidFill>
                  <a:schemeClr val="bg1"/>
                </a:solidFill>
                <a:effectLst/>
                <a:latin typeface="inherit"/>
              </a:rPr>
              <a:t>sgiliau</a:t>
            </a:r>
            <a:r>
              <a:rPr lang="en-GB" sz="1600" b="1" i="0" dirty="0">
                <a:solidFill>
                  <a:schemeClr val="bg1"/>
                </a:solidFill>
                <a:effectLst/>
                <a:latin typeface="inherit"/>
              </a:rPr>
              <a:t> a </a:t>
            </a:r>
            <a:r>
              <a:rPr lang="en-GB" sz="1600" b="1" i="0" dirty="0" err="1">
                <a:solidFill>
                  <a:schemeClr val="bg1"/>
                </a:solidFill>
                <a:effectLst/>
                <a:latin typeface="inherit"/>
              </a:rPr>
              <a:t>gwybodaeth</a:t>
            </a:r>
            <a:r>
              <a:rPr lang="en-GB" sz="1600" b="1" i="0" dirty="0">
                <a:solidFill>
                  <a:schemeClr val="bg1"/>
                </a:solidFill>
                <a:effectLst/>
                <a:latin typeface="inherit"/>
              </a:rPr>
              <a:t>, </a:t>
            </a:r>
            <a:r>
              <a:rPr lang="en-GB" sz="1600" b="1" i="0" dirty="0" err="1">
                <a:solidFill>
                  <a:schemeClr val="bg1"/>
                </a:solidFill>
                <a:effectLst/>
                <a:latin typeface="inherit"/>
              </a:rPr>
              <a:t>gan</a:t>
            </a:r>
            <a:r>
              <a:rPr lang="en-GB" sz="1600" b="1" i="0" dirty="0">
                <a:solidFill>
                  <a:schemeClr val="bg1"/>
                </a:solidFill>
                <a:effectLst/>
                <a:latin typeface="inherit"/>
              </a:rPr>
              <a:t> </a:t>
            </a:r>
            <a:r>
              <a:rPr lang="en-GB" sz="1600" b="1" i="0" dirty="0" err="1">
                <a:solidFill>
                  <a:schemeClr val="bg1"/>
                </a:solidFill>
                <a:effectLst/>
                <a:latin typeface="inherit"/>
              </a:rPr>
              <a:t>dynnu</a:t>
            </a:r>
            <a:r>
              <a:rPr lang="en-GB" sz="1600" b="1" i="0" dirty="0">
                <a:solidFill>
                  <a:schemeClr val="bg1"/>
                </a:solidFill>
                <a:effectLst/>
                <a:latin typeface="inherit"/>
              </a:rPr>
              <a:t> </a:t>
            </a:r>
            <a:r>
              <a:rPr lang="en-GB" sz="1600" b="1" i="0" dirty="0" err="1">
                <a:solidFill>
                  <a:schemeClr val="bg1"/>
                </a:solidFill>
                <a:effectLst/>
                <a:latin typeface="inherit"/>
              </a:rPr>
              <a:t>ar</a:t>
            </a:r>
            <a:r>
              <a:rPr lang="en-GB" sz="1600" b="1" i="0" dirty="0">
                <a:solidFill>
                  <a:schemeClr val="bg1"/>
                </a:solidFill>
                <a:effectLst/>
                <a:latin typeface="inherit"/>
              </a:rPr>
              <a:t> y </a:t>
            </a:r>
            <a:r>
              <a:rPr lang="en-GB" sz="1600" b="1" i="0" dirty="0" err="1">
                <a:solidFill>
                  <a:schemeClr val="bg1"/>
                </a:solidFill>
                <a:effectLst/>
                <a:latin typeface="inherit"/>
              </a:rPr>
              <a:t>synhwyrau</a:t>
            </a:r>
            <a:r>
              <a:rPr lang="en-GB" sz="1600" b="1" i="0" dirty="0">
                <a:solidFill>
                  <a:schemeClr val="bg1"/>
                </a:solidFill>
                <a:effectLst/>
                <a:latin typeface="inherit"/>
              </a:rPr>
              <a:t>, </a:t>
            </a:r>
            <a:r>
              <a:rPr lang="en-GB" sz="1600" b="1" i="0" dirty="0" err="1">
                <a:solidFill>
                  <a:schemeClr val="bg1"/>
                </a:solidFill>
                <a:effectLst/>
                <a:latin typeface="inherit"/>
              </a:rPr>
              <a:t>ysbrydoliaeth</a:t>
            </a:r>
            <a:r>
              <a:rPr lang="en-GB" sz="1600" b="1" i="0" dirty="0">
                <a:solidFill>
                  <a:schemeClr val="bg1"/>
                </a:solidFill>
                <a:effectLst/>
                <a:latin typeface="inherit"/>
              </a:rPr>
              <a:t> a </a:t>
            </a:r>
            <a:r>
              <a:rPr lang="en-GB" sz="1600" b="1" i="0" dirty="0" err="1">
                <a:solidFill>
                  <a:schemeClr val="bg1"/>
                </a:solidFill>
                <a:effectLst/>
                <a:latin typeface="inherit"/>
              </a:rPr>
              <a:t>dychymyg</a:t>
            </a:r>
            <a:r>
              <a:rPr lang="en-GB" sz="1600" b="1" i="0" dirty="0">
                <a:solidFill>
                  <a:schemeClr val="bg1"/>
                </a:solidFill>
                <a:effectLst/>
                <a:latin typeface="inherit"/>
              </a:rPr>
              <a:t>.</a:t>
            </a:r>
          </a:p>
          <a:p>
            <a:pPr algn="l" fontAlgn="base"/>
            <a:endParaRPr lang="en-GB" sz="1600" b="1" dirty="0">
              <a:solidFill>
                <a:schemeClr val="bg1"/>
              </a:solidFill>
              <a:latin typeface="inherit"/>
            </a:endParaRPr>
          </a:p>
          <a:p>
            <a:pPr fontAlgn="base"/>
            <a:r>
              <a:rPr lang="en-GB" sz="1600" i="0" dirty="0">
                <a:solidFill>
                  <a:schemeClr val="bg1"/>
                </a:solidFill>
                <a:effectLst/>
                <a:latin typeface="inherit"/>
              </a:rPr>
              <a:t>Creating combines skills and knowledge, drawing on the senses, inspiration and imagination.</a:t>
            </a:r>
            <a:endParaRPr lang="en-GB" sz="1600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l" fontAlgn="base"/>
            <a:endParaRPr lang="en-GB" sz="1600" b="1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61364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B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sp>
        <p:nvSpPr>
          <p:cNvPr id="31" name="Title 30">
            <a:extLst>
              <a:ext uri="{FF2B5EF4-FFF2-40B4-BE49-F238E27FC236}">
                <a16:creationId xmlns:a16="http://schemas.microsoft.com/office/drawing/2014/main" id="{770F6909-7532-42C2-B4F8-0B363B79B5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0175" y="199779"/>
            <a:ext cx="8475663" cy="55399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Y </a:t>
            </a:r>
            <a:r>
              <a:rPr lang="en-US" sz="3000" b="1" dirty="0" err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Celfyddydau</a:t>
            </a:r>
            <a:r>
              <a:rPr lang="en-US" sz="30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</a:t>
            </a:r>
            <a:r>
              <a:rPr lang="en-US" sz="3000" b="1" dirty="0" err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Mynegiannol</a:t>
            </a:r>
            <a:r>
              <a:rPr lang="en-US" sz="30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/ </a:t>
            </a:r>
            <a:r>
              <a:rPr lang="en-US" sz="3000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Expressive Arts </a:t>
            </a:r>
            <a:endParaRPr kumimoji="0" lang="en-GB" sz="300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551" y="0"/>
            <a:ext cx="3025708" cy="2014043"/>
          </a:xfrm>
          <a:prstGeom prst="rect">
            <a:avLst/>
          </a:prstGeom>
        </p:spPr>
      </p:pic>
      <p:pic>
        <p:nvPicPr>
          <p:cNvPr id="5" name="Picture 4" descr="A picture containing sky, outdoor, grass, building&#10;&#10;Description automatically generated">
            <a:extLst>
              <a:ext uri="{FF2B5EF4-FFF2-40B4-BE49-F238E27FC236}">
                <a16:creationId xmlns:a16="http://schemas.microsoft.com/office/drawing/2014/main" id="{BD0FFD53-C45A-0914-34D0-198068775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2592" y="4825226"/>
            <a:ext cx="3039408" cy="2032773"/>
          </a:xfrm>
          <a:prstGeom prst="rect">
            <a:avLst/>
          </a:prstGeom>
        </p:spPr>
      </p:pic>
      <p:pic>
        <p:nvPicPr>
          <p:cNvPr id="9" name="Picture 8" descr="A picture containing outdoor, grass, tree, sky&#10;&#10;Description automatically generated">
            <a:extLst>
              <a:ext uri="{FF2B5EF4-FFF2-40B4-BE49-F238E27FC236}">
                <a16:creationId xmlns:a16="http://schemas.microsoft.com/office/drawing/2014/main" id="{196D114C-D4D2-7C07-5F82-55176C394E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7180" y="1967432"/>
            <a:ext cx="3034820" cy="1999430"/>
          </a:xfrm>
          <a:prstGeom prst="rect">
            <a:avLst/>
          </a:prstGeom>
        </p:spPr>
      </p:pic>
      <p:pic>
        <p:nvPicPr>
          <p:cNvPr id="11" name="Picture 10" descr="A picture containing sky, outdoor, building, architecture&#10;&#10;Description automatically generated">
            <a:extLst>
              <a:ext uri="{FF2B5EF4-FFF2-40B4-BE49-F238E27FC236}">
                <a16:creationId xmlns:a16="http://schemas.microsoft.com/office/drawing/2014/main" id="{2D6AC516-E6DF-8603-E1DE-FDD0CE8FB20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94"/>
          <a:stretch/>
        </p:blipFill>
        <p:spPr>
          <a:xfrm>
            <a:off x="9152592" y="3827813"/>
            <a:ext cx="3039408" cy="13737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CBAD1BD-6747-7CFB-8E14-83616058F101}"/>
              </a:ext>
            </a:extLst>
          </p:cNvPr>
          <p:cNvSpPr txBox="1"/>
          <p:nvPr/>
        </p:nvSpPr>
        <p:spPr>
          <a:xfrm>
            <a:off x="71098" y="3241911"/>
            <a:ext cx="8270915" cy="830997"/>
          </a:xfrm>
          <a:prstGeom prst="rect">
            <a:avLst/>
          </a:prstGeom>
          <a:noFill/>
          <a:ln w="38100">
            <a:noFill/>
          </a:ln>
        </p:spPr>
        <p:txBody>
          <a:bodyPr wrap="square" rtlCol="0" anchor="ctr" anchorCtr="0">
            <a:spAutoFit/>
          </a:bodyPr>
          <a:lstStyle/>
          <a:p>
            <a:endParaRPr lang="en-GB" sz="1600" b="1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  <a:p>
            <a:endParaRPr lang="en-US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1638E62-EFE0-F598-6588-8E5B6A651506}"/>
              </a:ext>
            </a:extLst>
          </p:cNvPr>
          <p:cNvSpPr/>
          <p:nvPr/>
        </p:nvSpPr>
        <p:spPr>
          <a:xfrm>
            <a:off x="210501" y="3017858"/>
            <a:ext cx="8676543" cy="1619909"/>
          </a:xfrm>
          <a:prstGeom prst="roundRect">
            <a:avLst/>
          </a:prstGeom>
          <a:solidFill>
            <a:srgbClr val="02568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</a:rPr>
              <a:t>Camau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</a:rPr>
              <a:t>Cynnydd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</a:rPr>
              <a:t> / </a:t>
            </a:r>
            <a:r>
              <a:rPr lang="en-GB" sz="2400" dirty="0" err="1">
                <a:solidFill>
                  <a:schemeClr val="bg1"/>
                </a:solidFill>
                <a:latin typeface="Arial" panose="020B0604020202020204" pitchFamily="34" charset="0"/>
              </a:rPr>
              <a:t>Progession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</a:rPr>
              <a:t> Steps</a:t>
            </a:r>
            <a:endParaRPr lang="en-GB" sz="2400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8761DE4-93F8-B27A-671F-9D837AF08BD4}"/>
              </a:ext>
            </a:extLst>
          </p:cNvPr>
          <p:cNvSpPr/>
          <p:nvPr/>
        </p:nvSpPr>
        <p:spPr>
          <a:xfrm>
            <a:off x="151355" y="1186098"/>
            <a:ext cx="8676543" cy="1619909"/>
          </a:xfrm>
          <a:prstGeom prst="roundRect">
            <a:avLst/>
          </a:prstGeom>
          <a:solidFill>
            <a:srgbClr val="02568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</a:rPr>
              <a:t>Egwyddorion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</a:rPr>
              <a:t>Cynnydd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</a:rPr>
              <a:t> / 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</a:rPr>
              <a:t>Principles of Progression</a:t>
            </a:r>
            <a:endParaRPr lang="en-GB" sz="2400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D8569E8-E400-CCE8-8DB6-03982FB4E9DC}"/>
              </a:ext>
            </a:extLst>
          </p:cNvPr>
          <p:cNvSpPr/>
          <p:nvPr/>
        </p:nvSpPr>
        <p:spPr>
          <a:xfrm>
            <a:off x="210502" y="4940034"/>
            <a:ext cx="8676543" cy="1619909"/>
          </a:xfrm>
          <a:prstGeom prst="roundRect">
            <a:avLst/>
          </a:prstGeom>
          <a:solidFill>
            <a:srgbClr val="02568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</a:rPr>
              <a:t>Disgrifiadau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</a:rPr>
              <a:t>Dysgu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</a:rPr>
              <a:t> / 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</a:rPr>
              <a:t>Descriptions of learning</a:t>
            </a:r>
            <a:endParaRPr lang="en-GB" sz="2400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00073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B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UWTSD logo">
            <a:extLst>
              <a:ext uri="{FF2B5EF4-FFF2-40B4-BE49-F238E27FC236}">
                <a16:creationId xmlns:a16="http://schemas.microsoft.com/office/drawing/2014/main" id="{99B6099B-D18D-4717-87FC-FD46AB4ED2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47" y="57285"/>
            <a:ext cx="1043131" cy="346544"/>
          </a:xfrm>
          <a:prstGeom prst="rect">
            <a:avLst/>
          </a:prstGeom>
        </p:spPr>
      </p:pic>
      <p:sp>
        <p:nvSpPr>
          <p:cNvPr id="31" name="Title 30">
            <a:extLst>
              <a:ext uri="{FF2B5EF4-FFF2-40B4-BE49-F238E27FC236}">
                <a16:creationId xmlns:a16="http://schemas.microsoft.com/office/drawing/2014/main" id="{770F6909-7532-42C2-B4F8-0B363B79B55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0175" y="199779"/>
            <a:ext cx="8475663" cy="55399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z="30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Y </a:t>
            </a:r>
            <a:r>
              <a:rPr lang="en-US" sz="3000" b="1" dirty="0" err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Celfyddydau</a:t>
            </a:r>
            <a:r>
              <a:rPr lang="en-US" sz="30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</a:t>
            </a:r>
            <a:r>
              <a:rPr lang="en-US" sz="3000" b="1" dirty="0" err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Mynegiannol</a:t>
            </a:r>
            <a:r>
              <a:rPr lang="en-US" sz="3000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 / </a:t>
            </a:r>
            <a:r>
              <a:rPr lang="en-US" sz="3000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latin typeface="+mn-lt"/>
                <a:cs typeface="Arial"/>
              </a:rPr>
              <a:t>Expressive Arts </a:t>
            </a:r>
            <a:endParaRPr kumimoji="0" lang="en-GB" sz="300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 descr="A picture containing sky, window, building, commercial building&#10;&#10;Description automatically generated">
            <a:extLst>
              <a:ext uri="{FF2B5EF4-FFF2-40B4-BE49-F238E27FC236}">
                <a16:creationId xmlns:a16="http://schemas.microsoft.com/office/drawing/2014/main" id="{D665713B-6A1D-A656-5EEE-DF3EE382617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3551" y="0"/>
            <a:ext cx="3025708" cy="2014043"/>
          </a:xfrm>
          <a:prstGeom prst="rect">
            <a:avLst/>
          </a:prstGeom>
        </p:spPr>
      </p:pic>
      <p:pic>
        <p:nvPicPr>
          <p:cNvPr id="5" name="Picture 4" descr="A picture containing sky, outdoor, grass, building&#10;&#10;Description automatically generated">
            <a:extLst>
              <a:ext uri="{FF2B5EF4-FFF2-40B4-BE49-F238E27FC236}">
                <a16:creationId xmlns:a16="http://schemas.microsoft.com/office/drawing/2014/main" id="{BD0FFD53-C45A-0914-34D0-1980687752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2592" y="4825226"/>
            <a:ext cx="3039408" cy="2032773"/>
          </a:xfrm>
          <a:prstGeom prst="rect">
            <a:avLst/>
          </a:prstGeom>
        </p:spPr>
      </p:pic>
      <p:pic>
        <p:nvPicPr>
          <p:cNvPr id="9" name="Picture 8" descr="A picture containing outdoor, grass, tree, sky&#10;&#10;Description automatically generated">
            <a:extLst>
              <a:ext uri="{FF2B5EF4-FFF2-40B4-BE49-F238E27FC236}">
                <a16:creationId xmlns:a16="http://schemas.microsoft.com/office/drawing/2014/main" id="{196D114C-D4D2-7C07-5F82-55176C394E3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7180" y="1967432"/>
            <a:ext cx="3034820" cy="1999430"/>
          </a:xfrm>
          <a:prstGeom prst="rect">
            <a:avLst/>
          </a:prstGeom>
        </p:spPr>
      </p:pic>
      <p:pic>
        <p:nvPicPr>
          <p:cNvPr id="11" name="Picture 10" descr="A picture containing sky, outdoor, building, architecture&#10;&#10;Description automatically generated">
            <a:extLst>
              <a:ext uri="{FF2B5EF4-FFF2-40B4-BE49-F238E27FC236}">
                <a16:creationId xmlns:a16="http://schemas.microsoft.com/office/drawing/2014/main" id="{2D6AC516-E6DF-8603-E1DE-FDD0CE8FB209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94"/>
          <a:stretch/>
        </p:blipFill>
        <p:spPr>
          <a:xfrm>
            <a:off x="9152592" y="3827813"/>
            <a:ext cx="3039408" cy="137379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CBAD1BD-6747-7CFB-8E14-83616058F101}"/>
              </a:ext>
            </a:extLst>
          </p:cNvPr>
          <p:cNvSpPr txBox="1"/>
          <p:nvPr/>
        </p:nvSpPr>
        <p:spPr>
          <a:xfrm>
            <a:off x="71098" y="3241911"/>
            <a:ext cx="8270915" cy="830997"/>
          </a:xfrm>
          <a:prstGeom prst="rect">
            <a:avLst/>
          </a:prstGeom>
          <a:noFill/>
          <a:ln w="38100">
            <a:noFill/>
          </a:ln>
        </p:spPr>
        <p:txBody>
          <a:bodyPr wrap="square" rtlCol="0" anchor="ctr" anchorCtr="0">
            <a:spAutoFit/>
          </a:bodyPr>
          <a:lstStyle/>
          <a:p>
            <a:endParaRPr lang="en-GB" sz="1600" b="1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  <a:p>
            <a:endParaRPr lang="en-US" sz="1600" dirty="0">
              <a:solidFill>
                <a:schemeClr val="bg1"/>
              </a:solidFill>
            </a:endParaRPr>
          </a:p>
          <a:p>
            <a:endParaRPr lang="en-GB" sz="1600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1638E62-EFE0-F598-6588-8E5B6A651506}"/>
              </a:ext>
            </a:extLst>
          </p:cNvPr>
          <p:cNvSpPr/>
          <p:nvPr/>
        </p:nvSpPr>
        <p:spPr>
          <a:xfrm>
            <a:off x="249295" y="3063066"/>
            <a:ext cx="8676543" cy="1619909"/>
          </a:xfrm>
          <a:prstGeom prst="roundRect">
            <a:avLst/>
          </a:prstGeom>
          <a:solidFill>
            <a:srgbClr val="02568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endParaRPr lang="en-GB" sz="2200" b="1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ctr" fontAlgn="base"/>
            <a:r>
              <a:rPr lang="en-GB" sz="22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Sgiliau</a:t>
            </a:r>
            <a:r>
              <a:rPr lang="en-GB" sz="22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2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Cyfannol</a:t>
            </a:r>
            <a:r>
              <a:rPr lang="en-GB" sz="22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/ </a:t>
            </a:r>
            <a:r>
              <a:rPr lang="en-GB" sz="220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Integral Skills</a:t>
            </a:r>
          </a:p>
          <a:p>
            <a:pPr algn="ctr" fontAlgn="base"/>
            <a:endParaRPr lang="en-GB" sz="1600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ctr" fontAlgn="base"/>
            <a:r>
              <a:rPr lang="en-GB" sz="1600" b="1" dirty="0" err="1">
                <a:solidFill>
                  <a:schemeClr val="bg1"/>
                </a:solidFill>
                <a:latin typeface="Arial" panose="020B0604020202020204" pitchFamily="34" charset="0"/>
              </a:rPr>
              <a:t>Creadigrwydd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</a:rPr>
              <a:t> ac </a:t>
            </a:r>
            <a:r>
              <a:rPr lang="en-GB" sz="1600" b="1" dirty="0" err="1">
                <a:solidFill>
                  <a:schemeClr val="bg1"/>
                </a:solidFill>
                <a:latin typeface="Arial" panose="020B0604020202020204" pitchFamily="34" charset="0"/>
              </a:rPr>
              <a:t>arloesedd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</a:rPr>
              <a:t>, </a:t>
            </a:r>
            <a:r>
              <a:rPr lang="en-GB" sz="1600" b="1" dirty="0" err="1">
                <a:solidFill>
                  <a:schemeClr val="bg1"/>
                </a:solidFill>
                <a:latin typeface="Arial" panose="020B0604020202020204" pitchFamily="34" charset="0"/>
              </a:rPr>
              <a:t>Meddwl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</a:rPr>
              <a:t> yn </a:t>
            </a:r>
            <a:r>
              <a:rPr lang="en-GB" sz="1600" b="1" dirty="0" err="1">
                <a:solidFill>
                  <a:schemeClr val="bg1"/>
                </a:solidFill>
                <a:latin typeface="Arial" panose="020B0604020202020204" pitchFamily="34" charset="0"/>
              </a:rPr>
              <a:t>feirniadol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</a:rPr>
              <a:t> a </a:t>
            </a:r>
            <a:r>
              <a:rPr lang="en-GB" sz="1600" b="1" dirty="0" err="1">
                <a:solidFill>
                  <a:schemeClr val="bg1"/>
                </a:solidFill>
                <a:latin typeface="Arial" panose="020B0604020202020204" pitchFamily="34" charset="0"/>
              </a:rPr>
              <a:t>datrys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GB" sz="1600" b="1" dirty="0" err="1">
                <a:solidFill>
                  <a:schemeClr val="bg1"/>
                </a:solidFill>
                <a:latin typeface="Arial" panose="020B0604020202020204" pitchFamily="34" charset="0"/>
              </a:rPr>
              <a:t>probelmau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</a:rPr>
              <a:t>, </a:t>
            </a:r>
            <a:r>
              <a:rPr lang="en-GB" sz="1600" b="1" dirty="0" err="1">
                <a:solidFill>
                  <a:schemeClr val="bg1"/>
                </a:solidFill>
                <a:latin typeface="Arial" panose="020B0604020202020204" pitchFamily="34" charset="0"/>
              </a:rPr>
              <a:t>Effeithiolrwydd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GB" sz="1600" b="1" dirty="0" err="1">
                <a:solidFill>
                  <a:schemeClr val="bg1"/>
                </a:solidFill>
                <a:latin typeface="Arial" panose="020B0604020202020204" pitchFamily="34" charset="0"/>
              </a:rPr>
              <a:t>Personol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</a:rPr>
              <a:t>, </a:t>
            </a:r>
            <a:r>
              <a:rPr lang="en-GB" sz="1600" b="1" dirty="0" err="1">
                <a:solidFill>
                  <a:schemeClr val="bg1"/>
                </a:solidFill>
                <a:latin typeface="Arial" panose="020B0604020202020204" pitchFamily="34" charset="0"/>
              </a:rPr>
              <a:t>Cynllunio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</a:rPr>
              <a:t> a </a:t>
            </a:r>
            <a:r>
              <a:rPr lang="en-GB" sz="1600" b="1" dirty="0" err="1">
                <a:solidFill>
                  <a:schemeClr val="bg1"/>
                </a:solidFill>
                <a:latin typeface="Arial" panose="020B0604020202020204" pitchFamily="34" charset="0"/>
              </a:rPr>
              <a:t>Threfnu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</a:rPr>
              <a:t>.</a:t>
            </a:r>
          </a:p>
          <a:p>
            <a:pPr algn="ctr" fontAlgn="base"/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</a:rPr>
              <a:t>Creativity and Innovation, Critical thinking and problem solving, personal effectiveness, planning and organising.</a:t>
            </a:r>
            <a:endParaRPr lang="en-GB" sz="1600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  <a:p>
            <a:pPr algn="ctr" fontAlgn="base"/>
            <a:endParaRPr lang="en-GB" sz="1600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8761DE4-93F8-B27A-671F-9D837AF08BD4}"/>
              </a:ext>
            </a:extLst>
          </p:cNvPr>
          <p:cNvSpPr/>
          <p:nvPr/>
        </p:nvSpPr>
        <p:spPr>
          <a:xfrm>
            <a:off x="151355" y="1186098"/>
            <a:ext cx="8676543" cy="1619909"/>
          </a:xfrm>
          <a:prstGeom prst="roundRect">
            <a:avLst/>
          </a:prstGeom>
          <a:solidFill>
            <a:srgbClr val="02568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</a:rPr>
              <a:t>Sgiliau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Arial" panose="020B0604020202020204" pitchFamily="34" charset="0"/>
              </a:rPr>
              <a:t>Trawsgwricwlaidd</a:t>
            </a:r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</a:rPr>
              <a:t> / 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</a:rPr>
              <a:t>Cross-Curricular Skills</a:t>
            </a:r>
          </a:p>
          <a:p>
            <a:pPr algn="ctr" fontAlgn="base"/>
            <a:r>
              <a:rPr lang="en-GB" sz="1600" b="1" dirty="0" err="1">
                <a:solidFill>
                  <a:schemeClr val="bg1"/>
                </a:solidFill>
                <a:latin typeface="Arial" panose="020B0604020202020204" pitchFamily="34" charset="0"/>
              </a:rPr>
              <a:t>Rhifedd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</a:rPr>
              <a:t>, </a:t>
            </a:r>
            <a:r>
              <a:rPr lang="en-GB" sz="1600" b="1" dirty="0" err="1">
                <a:solidFill>
                  <a:schemeClr val="bg1"/>
                </a:solidFill>
                <a:latin typeface="Arial" panose="020B0604020202020204" pitchFamily="34" charset="0"/>
              </a:rPr>
              <a:t>Llythrennedd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</a:rPr>
              <a:t>, </a:t>
            </a:r>
            <a:r>
              <a:rPr lang="en-GB" sz="1600" b="1" dirty="0" err="1">
                <a:solidFill>
                  <a:schemeClr val="bg1"/>
                </a:solidFill>
                <a:latin typeface="Arial" panose="020B0604020202020204" pitchFamily="34" charset="0"/>
              </a:rPr>
              <a:t>Cymhwysedd</a:t>
            </a:r>
            <a:r>
              <a:rPr lang="en-GB" sz="1600" b="1" dirty="0">
                <a:solidFill>
                  <a:schemeClr val="bg1"/>
                </a:solidFill>
                <a:latin typeface="Arial" panose="020B0604020202020204" pitchFamily="34" charset="0"/>
              </a:rPr>
              <a:t> </a:t>
            </a:r>
            <a:r>
              <a:rPr lang="en-GB" sz="1600" b="1" dirty="0" err="1">
                <a:solidFill>
                  <a:schemeClr val="bg1"/>
                </a:solidFill>
                <a:latin typeface="Arial" panose="020B0604020202020204" pitchFamily="34" charset="0"/>
              </a:rPr>
              <a:t>Digidol</a:t>
            </a:r>
            <a:endParaRPr lang="en-GB" sz="1600" b="1" dirty="0">
              <a:solidFill>
                <a:schemeClr val="bg1"/>
              </a:solidFill>
              <a:latin typeface="Arial" panose="020B0604020202020204" pitchFamily="34" charset="0"/>
            </a:endParaRPr>
          </a:p>
          <a:p>
            <a:pPr algn="ctr" fontAlgn="base"/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</a:rPr>
              <a:t>Numeracy, Literacy, Digital Competence.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9D8569E8-E400-CCE8-8DB6-03982FB4E9DC}"/>
              </a:ext>
            </a:extLst>
          </p:cNvPr>
          <p:cNvSpPr/>
          <p:nvPr/>
        </p:nvSpPr>
        <p:spPr>
          <a:xfrm>
            <a:off x="210502" y="4940034"/>
            <a:ext cx="8676543" cy="1619909"/>
          </a:xfrm>
          <a:prstGeom prst="roundRect">
            <a:avLst/>
          </a:prstGeom>
          <a:solidFill>
            <a:srgbClr val="02568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/>
            <a:r>
              <a:rPr lang="en-GB" sz="24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Ystyriaethau</a:t>
            </a:r>
            <a:r>
              <a:rPr lang="en-GB" sz="2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4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Penodol</a:t>
            </a:r>
            <a:r>
              <a:rPr lang="en-GB" sz="2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4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ar</a:t>
            </a:r>
            <a:r>
              <a:rPr lang="en-GB" sz="2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400" b="1" i="0" dirty="0" err="1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gyfer</a:t>
            </a:r>
            <a:r>
              <a:rPr lang="en-GB" sz="2400" b="1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 CM</a:t>
            </a:r>
          </a:p>
          <a:p>
            <a:pPr algn="ctr" fontAlgn="base"/>
            <a:r>
              <a:rPr lang="en-GB" sz="2400" i="0" dirty="0"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Specific Considerations for EA</a:t>
            </a:r>
          </a:p>
          <a:p>
            <a:pPr algn="ctr" fontAlgn="base"/>
            <a:r>
              <a:rPr lang="en-GB" sz="2400" b="1" dirty="0">
                <a:solidFill>
                  <a:schemeClr val="bg1"/>
                </a:solidFill>
                <a:latin typeface="Arial" panose="020B0604020202020204" pitchFamily="34" charset="0"/>
              </a:rPr>
              <a:t>Y BROSES GREADIGOL / </a:t>
            </a: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</a:rPr>
              <a:t>CREATIVE PROCESS</a:t>
            </a:r>
            <a:endParaRPr lang="en-GB" sz="2400" i="0" dirty="0"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869595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B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591DE-75CE-9D46-1C89-D7669A24A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0604" y="684413"/>
            <a:ext cx="4092205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8900" b="1" dirty="0">
                <a:solidFill>
                  <a:schemeClr val="bg1"/>
                </a:solidFill>
              </a:rPr>
              <a:t>DRAMA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Picture 7" descr="UWTSD logo">
            <a:extLst>
              <a:ext uri="{FF2B5EF4-FFF2-40B4-BE49-F238E27FC236}">
                <a16:creationId xmlns:a16="http://schemas.microsoft.com/office/drawing/2014/main" id="{B3B463A8-9B13-73B6-E18E-79C16D88A4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9470" y="6248170"/>
            <a:ext cx="1496885" cy="497288"/>
          </a:xfrm>
          <a:prstGeom prst="rect">
            <a:avLst/>
          </a:prstGeom>
        </p:spPr>
      </p:pic>
      <p:pic>
        <p:nvPicPr>
          <p:cNvPr id="18" name="Picture 17" descr="A blue quote marks on a black background&#10;&#10;Description automatically generated">
            <a:extLst>
              <a:ext uri="{FF2B5EF4-FFF2-40B4-BE49-F238E27FC236}">
                <a16:creationId xmlns:a16="http://schemas.microsoft.com/office/drawing/2014/main" id="{BFAF2D3E-A0D2-EC90-0B37-E269E0684EA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56724" y="1196809"/>
            <a:ext cx="1767056" cy="1722903"/>
          </a:xfrm>
          <a:prstGeom prst="rect">
            <a:avLst/>
          </a:prstGeom>
        </p:spPr>
      </p:pic>
      <p:pic>
        <p:nvPicPr>
          <p:cNvPr id="19" name="Picture 18" descr="A blue quote marks on a black background&#10;&#10;Description automatically generated">
            <a:extLst>
              <a:ext uri="{FF2B5EF4-FFF2-40B4-BE49-F238E27FC236}">
                <a16:creationId xmlns:a16="http://schemas.microsoft.com/office/drawing/2014/main" id="{D4F7A030-1109-E524-D176-42B59FA20FC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02169" y="3260987"/>
            <a:ext cx="1722903" cy="1722903"/>
          </a:xfrm>
          <a:prstGeom prst="rect">
            <a:avLst/>
          </a:prstGeom>
          <a:effectLst>
            <a:reflection endPos="0" dist="50800" dir="5400000" sy="-100000" algn="bl" rotWithShape="0"/>
          </a:effec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57A3CECD-BBA4-C332-39B0-003C4FC733DE}"/>
              </a:ext>
            </a:extLst>
          </p:cNvPr>
          <p:cNvSpPr txBox="1"/>
          <p:nvPr/>
        </p:nvSpPr>
        <p:spPr>
          <a:xfrm>
            <a:off x="2523781" y="1899195"/>
            <a:ext cx="7678388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3200" b="0" i="0" dirty="0">
                <a:solidFill>
                  <a:schemeClr val="bg1"/>
                </a:solidFill>
                <a:effectLst/>
                <a:latin typeface="var(--font)"/>
              </a:rPr>
              <a:t>I regard the theatre as the greatest of all art forms, the most immediate way in which a human being can share with another the sense of what it is to be a human being.</a:t>
            </a:r>
          </a:p>
          <a:p>
            <a:pPr algn="l"/>
            <a:endParaRPr lang="en-GB" sz="3200" b="0" i="0" dirty="0">
              <a:solidFill>
                <a:schemeClr val="bg1"/>
              </a:solidFill>
              <a:effectLst/>
              <a:latin typeface="var(--font)"/>
            </a:endParaRPr>
          </a:p>
          <a:p>
            <a:pPr algn="l"/>
            <a:r>
              <a:rPr lang="en-GB" sz="3200" dirty="0">
                <a:solidFill>
                  <a:schemeClr val="bg1"/>
                </a:solidFill>
                <a:latin typeface="var(--font)"/>
              </a:rPr>
              <a:t>					</a:t>
            </a:r>
            <a:r>
              <a:rPr lang="en-GB" sz="3200" b="0" i="0" dirty="0">
                <a:solidFill>
                  <a:schemeClr val="bg1"/>
                </a:solidFill>
                <a:effectLst/>
                <a:latin typeface="var(--font)"/>
              </a:rPr>
              <a:t>Oscar Wilde.</a:t>
            </a:r>
          </a:p>
        </p:txBody>
      </p:sp>
    </p:spTree>
    <p:extLst>
      <p:ext uri="{BB962C8B-B14F-4D97-AF65-F5344CB8AC3E}">
        <p14:creationId xmlns:p14="http://schemas.microsoft.com/office/powerpoint/2010/main" val="38389897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B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591DE-75CE-9D46-1C89-D7669A24A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8182" y="2606410"/>
            <a:ext cx="7201486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DRAMA A’R CWRICWLWM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DRAMA AND THE CURRICULUM</a:t>
            </a:r>
            <a:br>
              <a:rPr lang="en-GB" b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Picture 7" descr="UWTSD logo">
            <a:extLst>
              <a:ext uri="{FF2B5EF4-FFF2-40B4-BE49-F238E27FC236}">
                <a16:creationId xmlns:a16="http://schemas.microsoft.com/office/drawing/2014/main" id="{B3B463A8-9B13-73B6-E18E-79C16D88A4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7557" y="6248170"/>
            <a:ext cx="1496885" cy="49728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83A6BF7-0058-49FA-3A55-85A179CEC5AF}"/>
              </a:ext>
            </a:extLst>
          </p:cNvPr>
          <p:cNvSpPr txBox="1"/>
          <p:nvPr/>
        </p:nvSpPr>
        <p:spPr>
          <a:xfrm>
            <a:off x="2774030" y="4678485"/>
            <a:ext cx="304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chemeClr val="bg1"/>
                </a:solidFill>
              </a:rPr>
              <a:t>Cwricwlwm</a:t>
            </a:r>
            <a:r>
              <a:rPr lang="en-GB" b="1" dirty="0">
                <a:solidFill>
                  <a:schemeClr val="bg1"/>
                </a:solidFill>
              </a:rPr>
              <a:t> Drama </a:t>
            </a:r>
            <a:r>
              <a:rPr lang="en-GB" b="1" dirty="0" err="1">
                <a:solidFill>
                  <a:schemeClr val="bg1"/>
                </a:solidFill>
              </a:rPr>
              <a:t>Iwerddon</a:t>
            </a:r>
            <a:endParaRPr lang="en-GB" b="1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Irish Drama Curriculum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63C5CC-A741-B346-CE9B-324DDA688D61}"/>
              </a:ext>
            </a:extLst>
          </p:cNvPr>
          <p:cNvSpPr txBox="1"/>
          <p:nvPr/>
        </p:nvSpPr>
        <p:spPr>
          <a:xfrm>
            <a:off x="5775961" y="838097"/>
            <a:ext cx="3048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chemeClr val="bg1"/>
                </a:solidFill>
              </a:rPr>
              <a:t>Cwricwlwm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i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Gymru</a:t>
            </a:r>
            <a:endParaRPr lang="en-GB" b="1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Curriculum for Wales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C887FA-DEEF-56B2-2268-D508626048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247" y="3556503"/>
            <a:ext cx="2589783" cy="318895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A150A02-535F-2AE0-17CD-62C2D875F1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85849" y="0"/>
            <a:ext cx="3285670" cy="2176895"/>
          </a:xfrm>
          <a:prstGeom prst="rect">
            <a:avLst/>
          </a:prstGeom>
        </p:spPr>
      </p:pic>
      <p:pic>
        <p:nvPicPr>
          <p:cNvPr id="4098" name="Picture 2" descr="THE FOUR PURPOSES | Pembrokeprimary">
            <a:extLst>
              <a:ext uri="{FF2B5EF4-FFF2-40B4-BE49-F238E27FC236}">
                <a16:creationId xmlns:a16="http://schemas.microsoft.com/office/drawing/2014/main" id="{7AAB90CE-378C-F73E-F982-586669542A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6731" y="4223605"/>
            <a:ext cx="2638425" cy="262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222D482-1200-FD58-622C-8FF1FB53225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721" y="71228"/>
            <a:ext cx="3737264" cy="218007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922E471E-D2CF-E0E1-0434-AA525A13F1AE}"/>
              </a:ext>
            </a:extLst>
          </p:cNvPr>
          <p:cNvSpPr txBox="1"/>
          <p:nvPr/>
        </p:nvSpPr>
        <p:spPr>
          <a:xfrm>
            <a:off x="8436731" y="3777133"/>
            <a:ext cx="3048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Y 4 </a:t>
            </a:r>
            <a:r>
              <a:rPr lang="en-GB" b="1" dirty="0" err="1">
                <a:solidFill>
                  <a:schemeClr val="bg1"/>
                </a:solidFill>
              </a:rPr>
              <a:t>diben</a:t>
            </a:r>
            <a:r>
              <a:rPr lang="en-GB" b="1" dirty="0">
                <a:solidFill>
                  <a:schemeClr val="bg1"/>
                </a:solidFill>
              </a:rPr>
              <a:t> / </a:t>
            </a:r>
            <a:r>
              <a:rPr lang="en-GB" dirty="0">
                <a:solidFill>
                  <a:schemeClr val="bg1"/>
                </a:solidFill>
              </a:rPr>
              <a:t>The 4 Purposes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DA0A25A-3AA0-8A0C-CA15-7BEFAB035214}"/>
              </a:ext>
            </a:extLst>
          </p:cNvPr>
          <p:cNvSpPr txBox="1"/>
          <p:nvPr/>
        </p:nvSpPr>
        <p:spPr>
          <a:xfrm>
            <a:off x="100721" y="2306811"/>
            <a:ext cx="34110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chemeClr val="bg1"/>
                </a:solidFill>
              </a:rPr>
              <a:t>Meysydd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dysgu</a:t>
            </a:r>
            <a:r>
              <a:rPr lang="en-GB" b="1" dirty="0">
                <a:solidFill>
                  <a:schemeClr val="bg1"/>
                </a:solidFill>
              </a:rPr>
              <a:t> a </a:t>
            </a:r>
            <a:r>
              <a:rPr lang="en-GB" b="1" dirty="0" err="1">
                <a:solidFill>
                  <a:schemeClr val="bg1"/>
                </a:solidFill>
              </a:rPr>
              <a:t>phrofiad</a:t>
            </a:r>
            <a:endParaRPr lang="en-GB" b="1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Areas of Learning and Experience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17102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B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591DE-75CE-9D46-1C89-D7669A24A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5221" y="667788"/>
            <a:ext cx="9681557" cy="100584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900" b="1" dirty="0">
                <a:solidFill>
                  <a:schemeClr val="bg1"/>
                </a:solidFill>
              </a:rPr>
              <a:t>BUDDION DRAMA / BENEFITS OF DRAMA</a:t>
            </a:r>
            <a:br>
              <a:rPr lang="en-GB" b="1" dirty="0">
                <a:solidFill>
                  <a:schemeClr val="bg1"/>
                </a:solidFill>
              </a:rPr>
            </a:br>
            <a:br>
              <a:rPr lang="en-GB" b="1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Picture 7" descr="UWTSD logo">
            <a:extLst>
              <a:ext uri="{FF2B5EF4-FFF2-40B4-BE49-F238E27FC236}">
                <a16:creationId xmlns:a16="http://schemas.microsoft.com/office/drawing/2014/main" id="{B3B463A8-9B13-73B6-E18E-79C16D88A4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9470" y="6248170"/>
            <a:ext cx="1496885" cy="49728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4B4A476-C006-FC0F-0F26-E1C4C6603515}"/>
              </a:ext>
            </a:extLst>
          </p:cNvPr>
          <p:cNvSpPr txBox="1"/>
          <p:nvPr/>
        </p:nvSpPr>
        <p:spPr>
          <a:xfrm>
            <a:off x="2680854" y="1350464"/>
            <a:ext cx="19451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Codi </a:t>
            </a:r>
            <a:r>
              <a:rPr lang="en-GB" b="1" dirty="0" err="1">
                <a:solidFill>
                  <a:schemeClr val="bg1"/>
                </a:solidFill>
              </a:rPr>
              <a:t>hunan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hyder</a:t>
            </a:r>
            <a:r>
              <a:rPr lang="en-GB" b="1" dirty="0">
                <a:solidFill>
                  <a:schemeClr val="bg1"/>
                </a:solidFill>
              </a:rPr>
              <a:t> </a:t>
            </a:r>
          </a:p>
          <a:p>
            <a:r>
              <a:rPr lang="en-GB" dirty="0">
                <a:solidFill>
                  <a:schemeClr val="bg1"/>
                </a:solidFill>
              </a:rPr>
              <a:t>Build confidence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83B2D08-A389-9770-A0E6-582A0E2B6328}"/>
              </a:ext>
            </a:extLst>
          </p:cNvPr>
          <p:cNvSpPr txBox="1"/>
          <p:nvPr/>
        </p:nvSpPr>
        <p:spPr>
          <a:xfrm>
            <a:off x="7818120" y="1432916"/>
            <a:ext cx="246472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chemeClr val="bg1"/>
                </a:solidFill>
              </a:rPr>
              <a:t>Datblygu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Creadigrwydd</a:t>
            </a:r>
            <a:endParaRPr lang="en-GB" b="1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Develops Creativity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403397-A4FE-96F3-FBF3-6A791D3DC870}"/>
              </a:ext>
            </a:extLst>
          </p:cNvPr>
          <p:cNvSpPr txBox="1"/>
          <p:nvPr/>
        </p:nvSpPr>
        <p:spPr>
          <a:xfrm>
            <a:off x="678526" y="2804367"/>
            <a:ext cx="33999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chemeClr val="bg1"/>
                </a:solidFill>
              </a:rPr>
              <a:t>Datblygu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cyfeillgarwch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newydd</a:t>
            </a:r>
            <a:endParaRPr lang="en-GB" b="1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Develops new friendships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F77482-3495-D375-4B81-2B1F8FB167D9}"/>
              </a:ext>
            </a:extLst>
          </p:cNvPr>
          <p:cNvSpPr txBox="1"/>
          <p:nvPr/>
        </p:nvSpPr>
        <p:spPr>
          <a:xfrm>
            <a:off x="7365075" y="4414284"/>
            <a:ext cx="19451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chemeClr val="bg1"/>
                </a:solidFill>
              </a:rPr>
              <a:t>Datblygu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empathi</a:t>
            </a:r>
            <a:endParaRPr lang="en-GB" b="1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Develop empathy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1B19A0F-155D-7A1D-22D3-C95B27CB0A74}"/>
              </a:ext>
            </a:extLst>
          </p:cNvPr>
          <p:cNvSpPr txBox="1"/>
          <p:nvPr/>
        </p:nvSpPr>
        <p:spPr>
          <a:xfrm>
            <a:off x="4967200" y="2718726"/>
            <a:ext cx="46655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chemeClr val="bg1"/>
                </a:solidFill>
              </a:rPr>
              <a:t>Gwella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cyfathrebu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llafar</a:t>
            </a:r>
            <a:r>
              <a:rPr lang="en-GB" b="1" dirty="0">
                <a:solidFill>
                  <a:schemeClr val="bg1"/>
                </a:solidFill>
              </a:rPr>
              <a:t> a di-</a:t>
            </a:r>
            <a:r>
              <a:rPr lang="en-GB" b="1" dirty="0" err="1">
                <a:solidFill>
                  <a:schemeClr val="bg1"/>
                </a:solidFill>
              </a:rPr>
              <a:t>eiriau</a:t>
            </a:r>
            <a:endParaRPr lang="en-GB" b="1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Improves verbal and non-verbal communication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1B66138-555D-B33E-D806-EABCC171E23F}"/>
              </a:ext>
            </a:extLst>
          </p:cNvPr>
          <p:cNvSpPr txBox="1"/>
          <p:nvPr/>
        </p:nvSpPr>
        <p:spPr>
          <a:xfrm>
            <a:off x="2410692" y="4199673"/>
            <a:ext cx="35069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chemeClr val="bg1"/>
                </a:solidFill>
              </a:rPr>
              <a:t>Datblygu’r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gallu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i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ganolbwyntio</a:t>
            </a:r>
            <a:endParaRPr lang="en-GB" b="1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Develops concentration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19B7067-98BA-F531-8612-8ED2AD514EF2}"/>
              </a:ext>
            </a:extLst>
          </p:cNvPr>
          <p:cNvSpPr txBox="1"/>
          <p:nvPr/>
        </p:nvSpPr>
        <p:spPr>
          <a:xfrm>
            <a:off x="811875" y="5766262"/>
            <a:ext cx="42796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chemeClr val="bg1"/>
                </a:solidFill>
              </a:rPr>
              <a:t>Annog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cydweithio</a:t>
            </a:r>
            <a:r>
              <a:rPr lang="en-GB" b="1" dirty="0">
                <a:solidFill>
                  <a:schemeClr val="bg1"/>
                </a:solidFill>
              </a:rPr>
              <a:t> a </a:t>
            </a:r>
            <a:r>
              <a:rPr lang="en-GB" b="1" dirty="0" err="1">
                <a:solidFill>
                  <a:schemeClr val="bg1"/>
                </a:solidFill>
              </a:rPr>
              <a:t>gwaith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tîm</a:t>
            </a:r>
            <a:endParaRPr lang="en-GB" b="1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Encourages teamwork and collaboration</a:t>
            </a:r>
          </a:p>
        </p:txBody>
      </p:sp>
    </p:spTree>
    <p:extLst>
      <p:ext uri="{BB962C8B-B14F-4D97-AF65-F5344CB8AC3E}">
        <p14:creationId xmlns:p14="http://schemas.microsoft.com/office/powerpoint/2010/main" val="27328799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Right Triangle 43">
            <a:extLst>
              <a:ext uri="{FF2B5EF4-FFF2-40B4-BE49-F238E27FC236}">
                <a16:creationId xmlns:a16="http://schemas.microsoft.com/office/drawing/2014/main" id="{BEC16904-8082-4ACA-85C6-CB8B17C7B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0" y="-51703"/>
            <a:ext cx="12835004" cy="12904495"/>
          </a:xfrm>
          <a:prstGeom prst="rtTriangle">
            <a:avLst/>
          </a:prstGeom>
          <a:solidFill>
            <a:srgbClr val="013E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013E5B"/>
              </a:solidFill>
            </a:endParaRPr>
          </a:p>
        </p:txBody>
      </p:sp>
      <p:pic>
        <p:nvPicPr>
          <p:cNvPr id="41" name="Picture 40" descr="UWTSD logo">
            <a:extLst>
              <a:ext uri="{FF2B5EF4-FFF2-40B4-BE49-F238E27FC236}">
                <a16:creationId xmlns:a16="http://schemas.microsoft.com/office/drawing/2014/main" id="{351A063F-D19F-4126-8D0F-EB7DE7A24E4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355" y="115596"/>
            <a:ext cx="1043131" cy="346544"/>
          </a:xfrm>
          <a:prstGeom prst="rect">
            <a:avLst/>
          </a:prstGeom>
        </p:spPr>
      </p:pic>
      <p:sp>
        <p:nvSpPr>
          <p:cNvPr id="52" name="Title 51">
            <a:extLst>
              <a:ext uri="{FF2B5EF4-FFF2-40B4-BE49-F238E27FC236}">
                <a16:creationId xmlns:a16="http://schemas.microsoft.com/office/drawing/2014/main" id="{A9D5614C-F92C-4FDD-98E3-EF4E8AEDF0D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22064" y="98770"/>
            <a:ext cx="8485564" cy="553998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GWEITHGAREDDAU DRAMA / </a:t>
            </a:r>
            <a:r>
              <a:rPr kumimoji="0" lang="en-GB" sz="300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DRAMA ACTIVITIES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A5700B-7068-CBFF-026B-7FD4AD2747A9}"/>
              </a:ext>
            </a:extLst>
          </p:cNvPr>
          <p:cNvSpPr txBox="1"/>
          <p:nvPr/>
        </p:nvSpPr>
        <p:spPr>
          <a:xfrm>
            <a:off x="218340" y="652768"/>
            <a:ext cx="10156016" cy="7650341"/>
          </a:xfrm>
          <a:prstGeom prst="rect">
            <a:avLst/>
          </a:prstGeom>
          <a:noFill/>
        </p:spPr>
        <p:txBody>
          <a:bodyPr wrap="square" tIns="90000" bIns="90000" rtlCol="0">
            <a:spAutoFit/>
          </a:bodyPr>
          <a:lstStyle/>
          <a:p>
            <a:r>
              <a:rPr lang="en-GB" b="1" u="sng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One Word Story</a:t>
            </a:r>
          </a:p>
          <a:p>
            <a:endParaRPr lang="en-GB" b="1" dirty="0">
              <a:solidFill>
                <a:schemeClr val="bg1"/>
              </a:solidFill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b="1" dirty="0">
              <a:solidFill>
                <a:schemeClr val="bg1"/>
              </a:solidFill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b="1" dirty="0">
              <a:solidFill>
                <a:schemeClr val="bg1"/>
              </a:solidFill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r>
              <a:rPr lang="en-GB" b="1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Red Chair / Hot</a:t>
            </a:r>
            <a:r>
              <a:rPr lang="en-GB" b="1" dirty="0">
                <a:solidFill>
                  <a:schemeClr val="bg1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 Seating</a:t>
            </a:r>
          </a:p>
          <a:p>
            <a:endParaRPr lang="en-GB" b="1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b="1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  <a:p>
            <a:endParaRPr lang="en-GB" b="1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  <a:p>
            <a:r>
              <a:rPr lang="en-GB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The Expert    </a:t>
            </a:r>
            <a:r>
              <a:rPr lang="en-GB" b="1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/ Would I lie to you         </a:t>
            </a:r>
            <a:endParaRPr lang="en-GB" b="1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  <a:p>
            <a:r>
              <a:rPr lang="en-GB" b="1" dirty="0">
                <a:solidFill>
                  <a:schemeClr val="bg1"/>
                </a:solidFill>
                <a:uFill>
                  <a:solidFill>
                    <a:srgbClr val="002244"/>
                  </a:solidFill>
                </a:uFill>
                <a:cs typeface="Arial"/>
              </a:rPr>
              <a:t>                                                                                                                                           </a:t>
            </a:r>
            <a:endParaRPr lang="en-GB" dirty="0">
              <a:solidFill>
                <a:schemeClr val="bg1"/>
              </a:solidFill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solidFill>
                <a:schemeClr val="bg1"/>
              </a:solidFill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solidFill>
                  <a:schemeClr val="bg1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Mirror </a:t>
            </a:r>
            <a:r>
              <a:rPr lang="en-GB" b="1" dirty="0" err="1">
                <a:solidFill>
                  <a:schemeClr val="bg1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Mirror</a:t>
            </a:r>
            <a:endParaRPr lang="en-GB" b="1" dirty="0">
              <a:solidFill>
                <a:schemeClr val="bg1"/>
              </a:solidFill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solidFill>
                <a:schemeClr val="bg1"/>
              </a:solidFill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solidFill>
                <a:schemeClr val="bg1"/>
              </a:solidFill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Freeze Frames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solidFill>
                <a:schemeClr val="bg1"/>
              </a:solidFill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b="1" dirty="0">
              <a:solidFill>
                <a:schemeClr val="bg1"/>
              </a:solidFill>
              <a:effectLst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solidFill>
                  <a:schemeClr val="bg1"/>
                </a:solidFill>
                <a:ea typeface="DengXian" panose="02010600030101010101" pitchFamily="2" charset="-122"/>
                <a:cs typeface="Times New Roman" panose="02020603050405020304" pitchFamily="18" charset="0"/>
              </a:rPr>
              <a:t>Thought tracking</a:t>
            </a:r>
            <a:r>
              <a:rPr lang="en-GB" b="1" dirty="0">
                <a:solidFill>
                  <a:schemeClr val="bg1"/>
                </a:solidFill>
                <a:effectLst/>
                <a:ea typeface="DengXian" panose="02010600030101010101" pitchFamily="2" charset="-122"/>
                <a:cs typeface="Times New Roman" panose="02020603050405020304" pitchFamily="18" charset="0"/>
              </a:rPr>
              <a:t>                                                                                                                                                </a:t>
            </a:r>
            <a:endParaRPr lang="en-GB" sz="1800" dirty="0">
              <a:solidFill>
                <a:schemeClr val="bg1"/>
              </a:solidFill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solidFill>
                <a:schemeClr val="bg1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1800" dirty="0">
              <a:solidFill>
                <a:schemeClr val="bg1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1800" dirty="0">
              <a:solidFill>
                <a:schemeClr val="bg1"/>
              </a:solidFill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b="1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1800" b="1" dirty="0">
              <a:solidFill>
                <a:schemeClr val="bg1"/>
              </a:solidFill>
              <a:uFill>
                <a:solidFill>
                  <a:srgbClr val="002244"/>
                </a:solidFill>
              </a:uFill>
              <a:cs typeface="Arial"/>
            </a:endParaRP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E7F95EED-FA03-E66E-048A-7AB37999D6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3005" y="1456569"/>
            <a:ext cx="3068995" cy="5401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91183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B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591DE-75CE-9D46-1C89-D7669A24A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5660" y="376436"/>
            <a:ext cx="7201486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err="1">
                <a:solidFill>
                  <a:schemeClr val="bg1"/>
                </a:solidFill>
              </a:rPr>
              <a:t>Adnoddau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buddiol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dirty="0">
                <a:solidFill>
                  <a:schemeClr val="bg1"/>
                </a:solidFill>
              </a:rPr>
              <a:t>Beneficial resources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8" name="Picture 7" descr="UWTSD logo">
            <a:extLst>
              <a:ext uri="{FF2B5EF4-FFF2-40B4-BE49-F238E27FC236}">
                <a16:creationId xmlns:a16="http://schemas.microsoft.com/office/drawing/2014/main" id="{B3B463A8-9B13-73B6-E18E-79C16D88A4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7557" y="6248170"/>
            <a:ext cx="1496885" cy="49728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9FA1765-017D-CAF2-62D8-2915A9211B85}"/>
              </a:ext>
            </a:extLst>
          </p:cNvPr>
          <p:cNvSpPr txBox="1"/>
          <p:nvPr/>
        </p:nvSpPr>
        <p:spPr>
          <a:xfrm>
            <a:off x="672290" y="1192845"/>
            <a:ext cx="9775769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bg1"/>
                </a:solidFill>
              </a:rPr>
              <a:t>Gwefan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Llywodraeth</a:t>
            </a:r>
            <a:r>
              <a:rPr lang="en-GB" dirty="0">
                <a:solidFill>
                  <a:schemeClr val="bg1"/>
                </a:solidFill>
              </a:rPr>
              <a:t> Cymru / Welsh </a:t>
            </a:r>
            <a:r>
              <a:rPr lang="en-GB" dirty="0" err="1">
                <a:solidFill>
                  <a:schemeClr val="bg1"/>
                </a:solidFill>
              </a:rPr>
              <a:t>Governmenmt</a:t>
            </a:r>
            <a:r>
              <a:rPr lang="en-GB" dirty="0">
                <a:solidFill>
                  <a:schemeClr val="bg1"/>
                </a:solidFill>
              </a:rPr>
              <a:t> Website</a:t>
            </a:r>
          </a:p>
          <a:p>
            <a:r>
              <a:rPr lang="en-GB" dirty="0">
                <a:hlinkClick r:id="rId3"/>
              </a:rPr>
              <a:t>Y </a:t>
            </a:r>
            <a:r>
              <a:rPr lang="en-GB" dirty="0" err="1">
                <a:hlinkClick r:id="rId3"/>
              </a:rPr>
              <a:t>Celfyddydau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Mynegiannol</a:t>
            </a:r>
            <a:r>
              <a:rPr lang="en-GB" dirty="0">
                <a:hlinkClick r:id="rId3"/>
              </a:rPr>
              <a:t>: </a:t>
            </a:r>
            <a:r>
              <a:rPr lang="en-GB" dirty="0" err="1">
                <a:hlinkClick r:id="rId3"/>
              </a:rPr>
              <a:t>Cynllunio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eich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cwricwlwm</a:t>
            </a:r>
            <a:r>
              <a:rPr lang="en-GB" dirty="0">
                <a:hlinkClick r:id="rId3"/>
              </a:rPr>
              <a:t> - Hwb (</a:t>
            </a:r>
            <a:r>
              <a:rPr lang="en-GB" dirty="0" err="1">
                <a:hlinkClick r:id="rId3"/>
              </a:rPr>
              <a:t>gov.wales</a:t>
            </a:r>
            <a:r>
              <a:rPr lang="en-GB" dirty="0">
                <a:hlinkClick r:id="rId3"/>
              </a:rPr>
              <a:t>)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Gwefan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Cyngor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Celfyddydau</a:t>
            </a:r>
            <a:r>
              <a:rPr lang="en-GB" dirty="0">
                <a:solidFill>
                  <a:schemeClr val="bg1"/>
                </a:solidFill>
              </a:rPr>
              <a:t> Cymru / Arts Council of Wales</a:t>
            </a:r>
          </a:p>
          <a:p>
            <a:r>
              <a:rPr lang="en-GB" dirty="0">
                <a:hlinkClick r:id="rId4"/>
              </a:rPr>
              <a:t>Arts Council of Wales | Arts Council of Wales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A Quality Framework for Developing and Sustaining the arts in Wales</a:t>
            </a:r>
          </a:p>
          <a:p>
            <a:r>
              <a:rPr lang="en-GB" dirty="0">
                <a:hlinkClick r:id="rId5"/>
              </a:rPr>
              <a:t>Microsoft Word - Strive to Excel.doc (</a:t>
            </a:r>
            <a:r>
              <a:rPr lang="en-GB" dirty="0" err="1">
                <a:hlinkClick r:id="rId5"/>
              </a:rPr>
              <a:t>arts.wales</a:t>
            </a:r>
            <a:r>
              <a:rPr lang="en-GB" dirty="0">
                <a:hlinkClick r:id="rId5"/>
              </a:rPr>
              <a:t>)</a:t>
            </a:r>
            <a:endParaRPr lang="en-GB" dirty="0"/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Gwefan</a:t>
            </a:r>
            <a:r>
              <a:rPr lang="en-GB" dirty="0">
                <a:solidFill>
                  <a:schemeClr val="bg1"/>
                </a:solidFill>
              </a:rPr>
              <a:t> Access Art Website</a:t>
            </a:r>
          </a:p>
          <a:p>
            <a:r>
              <a:rPr lang="en-GB" dirty="0">
                <a:hlinkClick r:id="rId6"/>
              </a:rPr>
              <a:t>Primary Art National Curriculum KS1 &amp; 2: Guidance for Primary Art Subject Leads (accessart.org.uk)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Adnodd</a:t>
            </a:r>
            <a:r>
              <a:rPr lang="en-GB" dirty="0">
                <a:solidFill>
                  <a:schemeClr val="bg1"/>
                </a:solidFill>
              </a:rPr>
              <a:t>/Resource</a:t>
            </a:r>
          </a:p>
          <a:p>
            <a:r>
              <a:rPr lang="en-GB" dirty="0">
                <a:hlinkClick r:id="rId7"/>
              </a:rPr>
              <a:t>Drama | CCEA</a:t>
            </a: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  <a:hlinkClick r:id="rId8"/>
            </a:endParaRPr>
          </a:p>
          <a:p>
            <a:r>
              <a:rPr lang="en-GB" dirty="0">
                <a:solidFill>
                  <a:schemeClr val="bg1"/>
                </a:solidFill>
              </a:rPr>
              <a:t>An independent report for the Welsh Government into Arts in Education in the Schools of Wales</a:t>
            </a:r>
            <a:endParaRPr lang="en-GB" dirty="0">
              <a:solidFill>
                <a:schemeClr val="bg1"/>
              </a:solidFill>
              <a:hlinkClick r:id="rId8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>
                <a:solidFill>
                  <a:srgbClr val="0563C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independent-report-for-the-welsh-government-into-arts-in-education-in-the-schools-of-wales_0.pdf</a:t>
            </a:r>
            <a:r>
              <a:rPr lang="en-GB" dirty="0">
                <a:solidFill>
                  <a:schemeClr val="bg1"/>
                </a:solidFill>
              </a:rPr>
              <a:t>			                                                           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7057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3B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UWTSD logo">
            <a:extLst>
              <a:ext uri="{FF2B5EF4-FFF2-40B4-BE49-F238E27FC236}">
                <a16:creationId xmlns:a16="http://schemas.microsoft.com/office/drawing/2014/main" id="{B3B463A8-9B13-73B6-E18E-79C16D88A4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7557" y="6248170"/>
            <a:ext cx="1496885" cy="49728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9FA1765-017D-CAF2-62D8-2915A9211B85}"/>
              </a:ext>
            </a:extLst>
          </p:cNvPr>
          <p:cNvSpPr txBox="1"/>
          <p:nvPr/>
        </p:nvSpPr>
        <p:spPr>
          <a:xfrm>
            <a:off x="1711382" y="1847472"/>
            <a:ext cx="8159982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dirty="0">
                <a:solidFill>
                  <a:schemeClr val="bg1"/>
                </a:solidFill>
              </a:rPr>
              <a:t> 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sz="3200" dirty="0">
                <a:solidFill>
                  <a:schemeClr val="bg1"/>
                </a:solidFill>
              </a:rPr>
              <a:t>“Creativity is contagious. Pass it on.”</a:t>
            </a:r>
          </a:p>
          <a:p>
            <a:pPr algn="ctr"/>
            <a:r>
              <a:rPr lang="en-GB" sz="3200" dirty="0">
                <a:solidFill>
                  <a:schemeClr val="bg1"/>
                </a:solidFill>
              </a:rPr>
              <a:t>			        Albert Einstein</a:t>
            </a: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Title 51">
            <a:extLst>
              <a:ext uri="{FF2B5EF4-FFF2-40B4-BE49-F238E27FC236}">
                <a16:creationId xmlns:a16="http://schemas.microsoft.com/office/drawing/2014/main" id="{7A2B8C23-372C-699B-2CA0-8DBBBC84F521}"/>
              </a:ext>
            </a:extLst>
          </p:cNvPr>
          <p:cNvSpPr txBox="1">
            <a:spLocks/>
          </p:cNvSpPr>
          <p:nvPr/>
        </p:nvSpPr>
        <p:spPr>
          <a:xfrm>
            <a:off x="973894" y="288868"/>
            <a:ext cx="10089727" cy="907941"/>
          </a:xfrm>
          <a:prstGeom prst="rect">
            <a:avLst/>
          </a:prstGeo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3000" b="1" dirty="0">
                <a:solidFill>
                  <a:prstClr val="white"/>
                </a:solidFill>
                <a:latin typeface="+mn-lt"/>
                <a:ea typeface="+mn-ea"/>
                <a:cs typeface="+mn-cs"/>
              </a:rPr>
              <a:t>University of Wales Trinity Saint David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1800" i="1" kern="0" dirty="0">
                <a:solidFill>
                  <a:schemeClr val="bg1"/>
                </a:solidFill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Transforming Education, Transforming Lives</a:t>
            </a:r>
            <a:endParaRPr lang="en-GB" sz="1800" b="1" dirty="0">
              <a:solidFill>
                <a:prstClr val="white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55899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be874d81-1f4d-4e3b-a7a2-56dc8ed46b06">
      <Terms xmlns="http://schemas.microsoft.com/office/infopath/2007/PartnerControls"/>
    </lcf76f155ced4ddcb4097134ff3c332f>
    <SharedWithUsers xmlns="ccc31891-3512-414a-892c-9adca9c976e4">
      <UserInfo>
        <DisplayName>Catrin Morgan-Jones</DisplayName>
        <AccountId>10</AccountId>
        <AccountType/>
      </UserInfo>
      <UserInfo>
        <DisplayName>Sian E Williams</DisplayName>
        <AccountId>51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FF5859F85592E45843C5E4407C1D743" ma:contentTypeVersion="16" ma:contentTypeDescription="Create a new document." ma:contentTypeScope="" ma:versionID="871ebd6af2ef500e07d7b7d957b3528d">
  <xsd:schema xmlns:xsd="http://www.w3.org/2001/XMLSchema" xmlns:xs="http://www.w3.org/2001/XMLSchema" xmlns:p="http://schemas.microsoft.com/office/2006/metadata/properties" xmlns:ns2="be874d81-1f4d-4e3b-a7a2-56dc8ed46b06" xmlns:ns3="ccc31891-3512-414a-892c-9adca9c976e4" targetNamespace="http://schemas.microsoft.com/office/2006/metadata/properties" ma:root="true" ma:fieldsID="b6e566d41f68f57f7c594167210ad857" ns2:_="" ns3:_="">
    <xsd:import namespace="be874d81-1f4d-4e3b-a7a2-56dc8ed46b06"/>
    <xsd:import namespace="ccc31891-3512-414a-892c-9adca9c976e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2:lcf76f155ced4ddcb4097134ff3c332f" minOccurs="0"/>
                <xsd:element ref="ns3:SharedWithUsers" minOccurs="0"/>
                <xsd:element ref="ns3:SharedWithDetails" minOccurs="0"/>
                <xsd:element ref="ns2:MediaLengthInSecond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874d81-1f4d-4e3b-a7a2-56dc8ed46b0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c31891-3512-414a-892c-9adca9c976e4" elementFormDefault="qualified">
    <xsd:import namespace="http://schemas.microsoft.com/office/2006/documentManagement/types"/>
    <xsd:import namespace="http://schemas.microsoft.com/office/infopath/2007/PartnerControls"/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267652F-D9E4-4A5B-A163-328755314E5A}">
  <ds:schemaRefs>
    <ds:schemaRef ds:uri="http://schemas.openxmlformats.org/package/2006/metadata/core-properties"/>
    <ds:schemaRef ds:uri="ccc31891-3512-414a-892c-9adca9c976e4"/>
    <ds:schemaRef ds:uri="http://purl.org/dc/elements/1.1/"/>
    <ds:schemaRef ds:uri="http://www.w3.org/XML/1998/namespace"/>
    <ds:schemaRef ds:uri="http://purl.org/dc/dcmitype/"/>
    <ds:schemaRef ds:uri="http://schemas.microsoft.com/office/infopath/2007/PartnerControls"/>
    <ds:schemaRef ds:uri="http://schemas.microsoft.com/office/2006/documentManagement/types"/>
    <ds:schemaRef ds:uri="be874d81-1f4d-4e3b-a7a2-56dc8ed46b06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AFCBFA2B-08AA-4FC1-992B-332A4CD1A98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63DB0D2-9E50-401F-B5D8-B106C641B9E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874d81-1f4d-4e3b-a7a2-56dc8ed46b06"/>
    <ds:schemaRef ds:uri="ccc31891-3512-414a-892c-9adca9c976e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{F1063E62-7916-F14A-A834-F23FADC0DBBC}tf16401369</Template>
  <TotalTime>0</TotalTime>
  <Words>814</Words>
  <Application>Microsoft Office PowerPoint</Application>
  <PresentationFormat>Widescreen</PresentationFormat>
  <Paragraphs>178</Paragraphs>
  <Slides>16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inherit</vt:lpstr>
      <vt:lpstr>var(--font)</vt:lpstr>
      <vt:lpstr>Arial</vt:lpstr>
      <vt:lpstr>Calibri</vt:lpstr>
      <vt:lpstr>Calibri Light</vt:lpstr>
      <vt:lpstr>Office Theme</vt:lpstr>
      <vt:lpstr>PowerPoint Presentation</vt:lpstr>
      <vt:lpstr>PowerPoint Presentation</vt:lpstr>
      <vt:lpstr>Gêm Cynhesu Warm up Game</vt:lpstr>
      <vt:lpstr>Pam dysgu’r Celfyddydau? Y buddion a’r heriau  Why teach Expressive Arts? Benefits and challenges   </vt:lpstr>
      <vt:lpstr>PowerPoint Presentation</vt:lpstr>
      <vt:lpstr>PowerPoint Presentation</vt:lpstr>
      <vt:lpstr>Cwricwlwm i Gymru / Curriculum for Wales</vt:lpstr>
      <vt:lpstr>Y Celfyddydau Mynegiannol / Expressive Arts </vt:lpstr>
      <vt:lpstr>Y Celfyddydau Mynegiannol / Expressive Arts </vt:lpstr>
      <vt:lpstr>Y Celfyddydau Mynegiannol / Expressive Arts </vt:lpstr>
      <vt:lpstr>DRAMA  </vt:lpstr>
      <vt:lpstr>DRAMA A’R CWRICWLWM DRAMA AND THE CURRICULUM </vt:lpstr>
      <vt:lpstr>BUDDION DRAMA / BENEFITS OF DRAMA  </vt:lpstr>
      <vt:lpstr>GWEITHGAREDDAU DRAMA / DRAMA ACTIVITIES </vt:lpstr>
      <vt:lpstr>Adnoddau buddiol Beneficial resources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Cara Davies</dc:creator>
  <cp:lastModifiedBy>Lisa Regan</cp:lastModifiedBy>
  <cp:revision>325</cp:revision>
  <cp:lastPrinted>2023-03-07T13:24:20Z</cp:lastPrinted>
  <dcterms:created xsi:type="dcterms:W3CDTF">2020-12-09T14:33:44Z</dcterms:created>
  <dcterms:modified xsi:type="dcterms:W3CDTF">2023-10-23T04:51:39Z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0x0101000FF5859F85592E45843C5E4407C1D743</vt:lpwstr>
  </property>
  <property fmtid="{D5CDD505-2E9C-101B-9397-08002B2CF9AE}" pid="3" name="MediaServiceImageTags">
    <vt:lpwstr/>
  </property>
</Properties>
</file>