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84" d="100"/>
          <a:sy n="84" d="100"/>
        </p:scale>
        <p:origin x="629" y="5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8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5/21/2026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5/21/2026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5/21/2026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5/21/2026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5/21/2026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5/21/2026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5/21/2026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320040" cy="6858000"/>
          </a:xfrm>
          <a:prstGeom prst="rect">
            <a:avLst/>
          </a:prstGeom>
          <a:solidFill>
            <a:srgbClr val="006F5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685800" y="594360"/>
            <a:ext cx="10789920" cy="731520"/>
          </a:xfrm>
          <a:prstGeom prst="rect">
            <a:avLst/>
          </a:prstGeom>
          <a:noFill/>
        </p:spPr>
        <p:txBody>
          <a:bodyPr wrap="square">
            <a:normAutofit/>
          </a:bodyPr>
          <a:lstStyle/>
          <a:p>
            <a:pPr>
              <a:defRPr sz="3800" b="1">
                <a:solidFill>
                  <a:srgbClr val="1B2421"/>
                </a:solidFill>
                <a:latin typeface="Aptos"/>
              </a:defRPr>
            </a:pPr>
            <a:r>
              <a:rPr sz="3800" b="1"/>
              <a:t>Planning for Marketing Drivers of Change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13232" y="1325880"/>
            <a:ext cx="10789920" cy="411480"/>
          </a:xfrm>
          <a:prstGeom prst="rect">
            <a:avLst/>
          </a:prstGeom>
          <a:noFill/>
        </p:spPr>
        <p:txBody>
          <a:bodyPr wrap="square">
            <a:normAutofit/>
          </a:bodyPr>
          <a:lstStyle/>
          <a:p>
            <a:pPr>
              <a:defRPr sz="1750" b="0">
                <a:solidFill>
                  <a:srgbClr val="006F52"/>
                </a:solidFill>
                <a:latin typeface="Aptos"/>
              </a:defRPr>
            </a:pPr>
            <a:r>
              <a:rPr sz="1750" b="0" dirty="0"/>
              <a:t>Case Study: Nike | Key Driver: Sustainability and ESG</a:t>
            </a:r>
            <a:r>
              <a:rPr lang="zh-CN" altLang="en-US" sz="1750" b="0" dirty="0"/>
              <a:t>（</a:t>
            </a:r>
            <a:r>
              <a:rPr lang="en-GB" altLang="zh-CN" sz="1750" dirty="0"/>
              <a:t>Environmental, Social and Governance</a:t>
            </a:r>
            <a:r>
              <a:rPr lang="zh-CN" altLang="en-US" sz="1750" b="0" dirty="0"/>
              <a:t>）</a:t>
            </a:r>
            <a:endParaRPr sz="1750" b="0" dirty="0"/>
          </a:p>
        </p:txBody>
      </p:sp>
      <p:sp>
        <p:nvSpPr>
          <p:cNvPr id="6" name="Rounded Rectangle 5"/>
          <p:cNvSpPr/>
          <p:nvPr/>
        </p:nvSpPr>
        <p:spPr>
          <a:xfrm>
            <a:off x="713232" y="2331720"/>
            <a:ext cx="10789920" cy="1005840"/>
          </a:xfrm>
          <a:prstGeom prst="roundRect">
            <a:avLst/>
          </a:prstGeom>
          <a:solidFill>
            <a:srgbClr val="E2F2EC"/>
          </a:solidFill>
          <a:ln>
            <a:solidFill>
              <a:srgbClr val="C5DAD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228600" rIns="228600" rtlCol="0" anchor="ctr">
            <a:normAutofit/>
          </a:bodyPr>
          <a:lstStyle/>
          <a:p>
            <a:pPr algn="ctr">
              <a:defRPr sz="1750" b="0">
                <a:solidFill>
                  <a:srgbClr val="006F52"/>
                </a:solidFill>
                <a:latin typeface="Aptos"/>
              </a:defRPr>
            </a:pPr>
            <a:r>
              <a:rPr sz="1750" b="0"/>
              <a:t>Analytical focus: how sustainability and ESG reshape Nike’s marketing credibility, consumer value and change management response.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640080" y="4151376"/>
            <a:ext cx="11320272" cy="1956816"/>
          </a:xfrm>
          <a:prstGeom prst="rect">
            <a:avLst/>
          </a:prstGeom>
          <a:noFill/>
        </p:spPr>
        <p:txBody>
          <a:bodyPr wrap="square">
            <a:normAutofit fontScale="92500"/>
          </a:bodyPr>
          <a:lstStyle/>
          <a:p>
            <a:pPr>
              <a:spcAft>
                <a:spcPts val="500"/>
              </a:spcAft>
              <a:defRPr sz="2300" b="0">
                <a:solidFill>
                  <a:srgbClr val="1B2421"/>
                </a:solidFill>
                <a:latin typeface="Aptos"/>
              </a:defRPr>
            </a:pPr>
            <a:r>
              <a:rPr sz="2000" b="0" dirty="0"/>
              <a:t>• Siva Narendra Morla 2513831 — Introduction, Nike Background and ESG as a Marketing Change Driver</a:t>
            </a:r>
          </a:p>
          <a:p>
            <a:pPr>
              <a:spcAft>
                <a:spcPts val="500"/>
              </a:spcAft>
              <a:defRPr sz="2300" b="0">
                <a:solidFill>
                  <a:srgbClr val="1B2421"/>
                </a:solidFill>
                <a:latin typeface="Aptos"/>
              </a:defRPr>
            </a:pPr>
            <a:r>
              <a:rPr sz="2000" b="0" dirty="0"/>
              <a:t>• </a:t>
            </a:r>
            <a:r>
              <a:rPr sz="2000" b="0" dirty="0" err="1"/>
              <a:t>Yanmo</a:t>
            </a:r>
            <a:r>
              <a:rPr sz="2000" b="0" dirty="0"/>
              <a:t> Liu 2519987 — External Pressures, PESTLE and VUCA Analysis</a:t>
            </a:r>
          </a:p>
          <a:p>
            <a:pPr>
              <a:spcAft>
                <a:spcPts val="500"/>
              </a:spcAft>
              <a:defRPr sz="2300" b="0">
                <a:solidFill>
                  <a:srgbClr val="1B2421"/>
                </a:solidFill>
                <a:latin typeface="Aptos"/>
              </a:defRPr>
            </a:pPr>
            <a:r>
              <a:rPr sz="2000" b="0" dirty="0"/>
              <a:t>• </a:t>
            </a:r>
            <a:r>
              <a:rPr sz="2000" b="0" dirty="0" err="1"/>
              <a:t>Katukam</a:t>
            </a:r>
            <a:r>
              <a:rPr sz="2000" b="0" dirty="0"/>
              <a:t> Laxmi Krushika 2510032 — Marketing Challenges for Nike</a:t>
            </a:r>
          </a:p>
          <a:p>
            <a:pPr>
              <a:spcAft>
                <a:spcPts val="500"/>
              </a:spcAft>
              <a:defRPr sz="2300" b="0">
                <a:solidFill>
                  <a:srgbClr val="1B2421"/>
                </a:solidFill>
                <a:latin typeface="Aptos"/>
              </a:defRPr>
            </a:pPr>
            <a:r>
              <a:rPr sz="2000" b="0" dirty="0"/>
              <a:t>• Smit </a:t>
            </a:r>
            <a:r>
              <a:rPr sz="2000" b="0" dirty="0" err="1"/>
              <a:t>Bharatkumar</a:t>
            </a:r>
            <a:r>
              <a:rPr sz="2000" b="0" dirty="0"/>
              <a:t> Barot 2526323 — Nike’s Response and Change Management Evaluation</a:t>
            </a:r>
          </a:p>
          <a:p>
            <a:pPr>
              <a:spcAft>
                <a:spcPts val="500"/>
              </a:spcAft>
              <a:defRPr sz="2300" b="0">
                <a:solidFill>
                  <a:srgbClr val="1B2421"/>
                </a:solidFill>
                <a:latin typeface="Aptos"/>
              </a:defRPr>
            </a:pPr>
            <a:r>
              <a:rPr sz="2000" b="0" dirty="0"/>
              <a:t>• Samantha Hernandez 2518260 — Recommendations, Conclusion and References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228600"/>
          </a:xfrm>
          <a:prstGeom prst="rect">
            <a:avLst/>
          </a:prstGeom>
          <a:solidFill>
            <a:srgbClr val="006F5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48640" y="411480"/>
            <a:ext cx="11064240" cy="320040"/>
          </a:xfrm>
          <a:prstGeom prst="rect">
            <a:avLst/>
          </a:prstGeom>
          <a:noFill/>
        </p:spPr>
        <p:txBody>
          <a:bodyPr wrap="square">
            <a:normAutofit lnSpcReduction="10000"/>
          </a:bodyPr>
          <a:lstStyle/>
          <a:p>
            <a:pPr>
              <a:defRPr sz="1600" b="1">
                <a:solidFill>
                  <a:srgbClr val="006F52"/>
                </a:solidFill>
                <a:latin typeface="Aptos"/>
              </a:defRPr>
            </a:pPr>
            <a:r>
              <a:rPr sz="1600" b="1"/>
              <a:t>PART 1 | CASE INTRODUCTION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48640" y="749808"/>
            <a:ext cx="11064240" cy="640080"/>
          </a:xfrm>
          <a:prstGeom prst="rect">
            <a:avLst/>
          </a:prstGeom>
          <a:noFill/>
        </p:spPr>
        <p:txBody>
          <a:bodyPr wrap="square">
            <a:normAutofit/>
          </a:bodyPr>
          <a:lstStyle/>
          <a:p>
            <a:pPr>
              <a:defRPr sz="3000" b="1">
                <a:solidFill>
                  <a:srgbClr val="1B2421"/>
                </a:solidFill>
                <a:latin typeface="Aptos"/>
              </a:defRPr>
            </a:pPr>
            <a:r>
              <a:rPr sz="3000" b="1"/>
              <a:t>Why Nike?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1384280" y="6446520"/>
            <a:ext cx="457200" cy="182880"/>
          </a:xfrm>
          <a:prstGeom prst="rect">
            <a:avLst/>
          </a:prstGeom>
          <a:noFill/>
        </p:spPr>
        <p:txBody>
          <a:bodyPr wrap="square">
            <a:normAutofit fontScale="92500" lnSpcReduction="20000"/>
          </a:bodyPr>
          <a:lstStyle/>
          <a:p>
            <a:pPr algn="r">
              <a:defRPr sz="800" b="0">
                <a:solidFill>
                  <a:srgbClr val="5B6763"/>
                </a:solidFill>
              </a:defRPr>
            </a:pPr>
            <a:r>
              <a:rPr sz="800" b="0"/>
              <a:t>2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48640" y="2025396"/>
            <a:ext cx="10652760" cy="3886200"/>
          </a:xfrm>
          <a:prstGeom prst="rect">
            <a:avLst/>
          </a:prstGeom>
          <a:noFill/>
        </p:spPr>
        <p:txBody>
          <a:bodyPr wrap="square">
            <a:normAutofit/>
          </a:bodyPr>
          <a:lstStyle/>
          <a:p>
            <a:pPr>
              <a:spcAft>
                <a:spcPts val="700"/>
              </a:spcAft>
              <a:defRPr sz="2300" b="0">
                <a:solidFill>
                  <a:srgbClr val="1B2421"/>
                </a:solidFill>
                <a:latin typeface="Aptos"/>
              </a:defRPr>
            </a:pPr>
            <a:r>
              <a:rPr sz="2300" b="0" dirty="0"/>
              <a:t>• Nike is a global sportswear and footwear leader with exceptional brand visibility.</a:t>
            </a:r>
          </a:p>
          <a:p>
            <a:pPr>
              <a:spcAft>
                <a:spcPts val="700"/>
              </a:spcAft>
              <a:defRPr sz="2300" b="0">
                <a:solidFill>
                  <a:srgbClr val="1B2421"/>
                </a:solidFill>
                <a:latin typeface="Aptos"/>
              </a:defRPr>
            </a:pPr>
            <a:r>
              <a:rPr sz="2300" b="0" dirty="0"/>
              <a:t>• Marketing is central to Nike’s value creation: performance, culture, identity and aspiration.</a:t>
            </a:r>
          </a:p>
          <a:p>
            <a:pPr>
              <a:spcAft>
                <a:spcPts val="700"/>
              </a:spcAft>
              <a:defRPr sz="2300" b="0">
                <a:solidFill>
                  <a:srgbClr val="1B2421"/>
                </a:solidFill>
                <a:latin typeface="Aptos"/>
              </a:defRPr>
            </a:pPr>
            <a:r>
              <a:rPr sz="2300" b="0" dirty="0"/>
              <a:t>• Its operations involve materials, manufacturing, logistics and retail, creating ESG exposure across the value chain.</a:t>
            </a:r>
          </a:p>
          <a:p>
            <a:pPr>
              <a:spcAft>
                <a:spcPts val="700"/>
              </a:spcAft>
              <a:defRPr sz="2300" b="0">
                <a:solidFill>
                  <a:srgbClr val="1B2421"/>
                </a:solidFill>
                <a:latin typeface="Aptos"/>
              </a:defRPr>
            </a:pPr>
            <a:r>
              <a:rPr sz="2300" b="0" dirty="0"/>
              <a:t>• Because Nike’s brand is highly visible, sustainability pressure directly affects marketing credibility.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94360" y="5760720"/>
            <a:ext cx="10927080" cy="301752"/>
          </a:xfrm>
          <a:prstGeom prst="rect">
            <a:avLst/>
          </a:prstGeom>
          <a:noFill/>
        </p:spPr>
        <p:txBody>
          <a:bodyPr wrap="square">
            <a:normAutofit/>
          </a:bodyPr>
          <a:lstStyle/>
          <a:p>
            <a:pPr>
              <a:defRPr sz="1050" b="0">
                <a:solidFill>
                  <a:srgbClr val="5B6763"/>
                </a:solidFill>
                <a:latin typeface="Aptos"/>
              </a:defRPr>
            </a:pPr>
            <a:r>
              <a:rPr sz="1050" b="0"/>
              <a:t>Sources: Nike Move to Zero; Cameron and Green, 2015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228600"/>
          </a:xfrm>
          <a:prstGeom prst="rect">
            <a:avLst/>
          </a:prstGeom>
          <a:solidFill>
            <a:srgbClr val="006F5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48640" y="411480"/>
            <a:ext cx="11064240" cy="320040"/>
          </a:xfrm>
          <a:prstGeom prst="rect">
            <a:avLst/>
          </a:prstGeom>
          <a:noFill/>
        </p:spPr>
        <p:txBody>
          <a:bodyPr wrap="square">
            <a:normAutofit lnSpcReduction="10000"/>
          </a:bodyPr>
          <a:lstStyle/>
          <a:p>
            <a:pPr>
              <a:defRPr sz="1600" b="1">
                <a:solidFill>
                  <a:srgbClr val="006F52"/>
                </a:solidFill>
                <a:latin typeface="Aptos"/>
              </a:defRPr>
            </a:pPr>
            <a:r>
              <a:rPr sz="1600" b="1"/>
              <a:t>PART 1 | ISSUE DEFINITION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48640" y="749808"/>
            <a:ext cx="11064240" cy="640080"/>
          </a:xfrm>
          <a:prstGeom prst="rect">
            <a:avLst/>
          </a:prstGeom>
          <a:noFill/>
        </p:spPr>
        <p:txBody>
          <a:bodyPr wrap="square">
            <a:normAutofit/>
          </a:bodyPr>
          <a:lstStyle/>
          <a:p>
            <a:pPr>
              <a:defRPr sz="3000" b="1">
                <a:solidFill>
                  <a:srgbClr val="1B2421"/>
                </a:solidFill>
                <a:latin typeface="Aptos"/>
              </a:defRPr>
            </a:pPr>
            <a:r>
              <a:rPr sz="3000" b="1"/>
              <a:t>Selected Driver: Sustainability and ESG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1384280" y="6446520"/>
            <a:ext cx="457200" cy="182880"/>
          </a:xfrm>
          <a:prstGeom prst="rect">
            <a:avLst/>
          </a:prstGeom>
          <a:noFill/>
        </p:spPr>
        <p:txBody>
          <a:bodyPr wrap="square">
            <a:normAutofit fontScale="92500" lnSpcReduction="20000"/>
          </a:bodyPr>
          <a:lstStyle/>
          <a:p>
            <a:pPr algn="r">
              <a:defRPr sz="800" b="0">
                <a:solidFill>
                  <a:srgbClr val="5B6763"/>
                </a:solidFill>
              </a:defRPr>
            </a:pPr>
            <a:r>
              <a:rPr sz="800" b="0"/>
              <a:t>3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48640" y="1874520"/>
            <a:ext cx="10652760" cy="3886200"/>
          </a:xfrm>
          <a:prstGeom prst="rect">
            <a:avLst/>
          </a:prstGeom>
          <a:noFill/>
        </p:spPr>
        <p:txBody>
          <a:bodyPr wrap="square">
            <a:normAutofit/>
          </a:bodyPr>
          <a:lstStyle/>
          <a:p>
            <a:pPr>
              <a:spcAft>
                <a:spcPts val="700"/>
              </a:spcAft>
              <a:defRPr sz="2200" b="0">
                <a:solidFill>
                  <a:srgbClr val="1B2421"/>
                </a:solidFill>
                <a:latin typeface="Aptos"/>
              </a:defRPr>
            </a:pPr>
            <a:r>
              <a:rPr sz="2200" b="0" dirty="0"/>
              <a:t>• Sustainability is not just environmental protection; it is about maintaining long-term value while reducing harm.</a:t>
            </a:r>
          </a:p>
          <a:p>
            <a:pPr>
              <a:spcAft>
                <a:spcPts val="700"/>
              </a:spcAft>
              <a:defRPr sz="2200" b="0">
                <a:solidFill>
                  <a:srgbClr val="1B2421"/>
                </a:solidFill>
                <a:latin typeface="Aptos"/>
              </a:defRPr>
            </a:pPr>
            <a:r>
              <a:rPr sz="2200" b="0" dirty="0"/>
              <a:t>• ESG covers environmental, social and governance responsibilities across Nike’s strategy, operations and communication.</a:t>
            </a:r>
          </a:p>
          <a:p>
            <a:pPr>
              <a:spcAft>
                <a:spcPts val="700"/>
              </a:spcAft>
              <a:defRPr sz="2200" b="0">
                <a:solidFill>
                  <a:srgbClr val="1B2421"/>
                </a:solidFill>
                <a:latin typeface="Aptos"/>
              </a:defRPr>
            </a:pPr>
            <a:r>
              <a:rPr sz="2200" b="0" dirty="0"/>
              <a:t>• For Nike, ESG affects product innovation, brand reputation, consumer trust and marketing claims.</a:t>
            </a:r>
          </a:p>
          <a:p>
            <a:pPr>
              <a:spcAft>
                <a:spcPts val="700"/>
              </a:spcAft>
              <a:defRPr sz="2200" b="0">
                <a:solidFill>
                  <a:srgbClr val="1B2421"/>
                </a:solidFill>
                <a:latin typeface="Aptos"/>
              </a:defRPr>
            </a:pPr>
            <a:r>
              <a:rPr sz="2200" b="0" dirty="0"/>
              <a:t>• The marketing shift is from emotional persuasion towards evidence-based value communication.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94360" y="5760720"/>
            <a:ext cx="10927080" cy="301752"/>
          </a:xfrm>
          <a:prstGeom prst="rect">
            <a:avLst/>
          </a:prstGeom>
          <a:noFill/>
        </p:spPr>
        <p:txBody>
          <a:bodyPr wrap="square">
            <a:normAutofit/>
          </a:bodyPr>
          <a:lstStyle/>
          <a:p>
            <a:pPr>
              <a:defRPr sz="1050" b="0">
                <a:solidFill>
                  <a:srgbClr val="5B6763"/>
                </a:solidFill>
                <a:latin typeface="Aptos"/>
              </a:defRPr>
            </a:pPr>
            <a:r>
              <a:rPr sz="1050" b="0"/>
              <a:t>Sources: Belz and Peattie, 2012; FTC Green Guides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228600"/>
          </a:xfrm>
          <a:prstGeom prst="rect">
            <a:avLst/>
          </a:prstGeom>
          <a:solidFill>
            <a:srgbClr val="006F5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48640" y="411480"/>
            <a:ext cx="11064240" cy="320040"/>
          </a:xfrm>
          <a:prstGeom prst="rect">
            <a:avLst/>
          </a:prstGeom>
          <a:noFill/>
        </p:spPr>
        <p:txBody>
          <a:bodyPr wrap="square">
            <a:normAutofit lnSpcReduction="10000"/>
          </a:bodyPr>
          <a:lstStyle/>
          <a:p>
            <a:pPr>
              <a:defRPr sz="1600" b="1">
                <a:solidFill>
                  <a:srgbClr val="006F52"/>
                </a:solidFill>
                <a:latin typeface="Aptos"/>
              </a:defRPr>
            </a:pPr>
            <a:r>
              <a:rPr sz="1600" b="1"/>
              <a:t>PART 1 | MARKETING DEPARTMENT IMPACT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48640" y="749808"/>
            <a:ext cx="11064240" cy="640080"/>
          </a:xfrm>
          <a:prstGeom prst="rect">
            <a:avLst/>
          </a:prstGeom>
          <a:noFill/>
        </p:spPr>
        <p:txBody>
          <a:bodyPr wrap="square">
            <a:normAutofit/>
          </a:bodyPr>
          <a:lstStyle/>
          <a:p>
            <a:pPr>
              <a:defRPr sz="3000" b="1">
                <a:solidFill>
                  <a:srgbClr val="1B2421"/>
                </a:solidFill>
                <a:latin typeface="Aptos"/>
              </a:defRPr>
            </a:pPr>
            <a:r>
              <a:rPr sz="3000" b="1"/>
              <a:t>Why It Matters to Marketing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1384280" y="6446520"/>
            <a:ext cx="457200" cy="182880"/>
          </a:xfrm>
          <a:prstGeom prst="rect">
            <a:avLst/>
          </a:prstGeom>
          <a:noFill/>
        </p:spPr>
        <p:txBody>
          <a:bodyPr wrap="square">
            <a:normAutofit fontScale="92500" lnSpcReduction="20000"/>
          </a:bodyPr>
          <a:lstStyle/>
          <a:p>
            <a:pPr algn="r">
              <a:defRPr sz="800" b="0">
                <a:solidFill>
                  <a:srgbClr val="5B6763"/>
                </a:solidFill>
              </a:defRPr>
            </a:pPr>
            <a:r>
              <a:rPr sz="800" b="0"/>
              <a:t>4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94360" y="1975104"/>
            <a:ext cx="10652760" cy="3886200"/>
          </a:xfrm>
          <a:prstGeom prst="rect">
            <a:avLst/>
          </a:prstGeom>
          <a:noFill/>
        </p:spPr>
        <p:txBody>
          <a:bodyPr wrap="square">
            <a:normAutofit/>
          </a:bodyPr>
          <a:lstStyle/>
          <a:p>
            <a:pPr>
              <a:spcAft>
                <a:spcPts val="700"/>
              </a:spcAft>
              <a:defRPr sz="2300" b="0">
                <a:solidFill>
                  <a:srgbClr val="1B2421"/>
                </a:solidFill>
                <a:latin typeface="Aptos"/>
              </a:defRPr>
            </a:pPr>
            <a:r>
              <a:rPr sz="2300" b="0" dirty="0"/>
              <a:t>• Consumers expect responsibility, but they still judge Nike through performance, design, price and cultural relevance.</a:t>
            </a:r>
          </a:p>
          <a:p>
            <a:pPr>
              <a:spcAft>
                <a:spcPts val="700"/>
              </a:spcAft>
              <a:defRPr sz="2300" b="0">
                <a:solidFill>
                  <a:srgbClr val="1B2421"/>
                </a:solidFill>
                <a:latin typeface="Aptos"/>
              </a:defRPr>
            </a:pPr>
            <a:r>
              <a:rPr sz="2300" b="0" dirty="0"/>
              <a:t>• Sustainability claims must avoid vague language such as “green” unless supported by specific evidence.</a:t>
            </a:r>
          </a:p>
          <a:p>
            <a:pPr>
              <a:spcAft>
                <a:spcPts val="700"/>
              </a:spcAft>
              <a:defRPr sz="2300" b="0">
                <a:solidFill>
                  <a:srgbClr val="1B2421"/>
                </a:solidFill>
                <a:latin typeface="Aptos"/>
              </a:defRPr>
            </a:pPr>
            <a:r>
              <a:rPr sz="2300" b="0" dirty="0"/>
              <a:t>• ESG communication influences positioning, loyalty and perceived authenticity.</a:t>
            </a:r>
          </a:p>
          <a:p>
            <a:pPr>
              <a:spcAft>
                <a:spcPts val="700"/>
              </a:spcAft>
              <a:defRPr sz="2300" b="0">
                <a:solidFill>
                  <a:srgbClr val="1B2421"/>
                </a:solidFill>
                <a:latin typeface="Aptos"/>
              </a:defRPr>
            </a:pPr>
            <a:r>
              <a:rPr sz="2300" b="0" dirty="0"/>
              <a:t>• Marketing must work with sustainability, legal, product and supply-chain teams rather than operating alone.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94360" y="5760720"/>
            <a:ext cx="10927080" cy="301752"/>
          </a:xfrm>
          <a:prstGeom prst="rect">
            <a:avLst/>
          </a:prstGeom>
          <a:noFill/>
        </p:spPr>
        <p:txBody>
          <a:bodyPr wrap="square">
            <a:normAutofit/>
          </a:bodyPr>
          <a:lstStyle/>
          <a:p>
            <a:pPr>
              <a:defRPr sz="1050" b="0">
                <a:solidFill>
                  <a:srgbClr val="5B6763"/>
                </a:solidFill>
                <a:latin typeface="Aptos"/>
              </a:defRPr>
            </a:pPr>
            <a:r>
              <a:rPr sz="1050" b="0"/>
              <a:t>Sources: Danciu, 2013; Peattie and Crane, 2005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228600"/>
          </a:xfrm>
          <a:prstGeom prst="rect">
            <a:avLst/>
          </a:prstGeom>
          <a:solidFill>
            <a:srgbClr val="006F5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48640" y="411480"/>
            <a:ext cx="11064240" cy="320040"/>
          </a:xfrm>
          <a:prstGeom prst="rect">
            <a:avLst/>
          </a:prstGeom>
          <a:noFill/>
        </p:spPr>
        <p:txBody>
          <a:bodyPr wrap="square">
            <a:normAutofit lnSpcReduction="10000"/>
          </a:bodyPr>
          <a:lstStyle/>
          <a:p>
            <a:pPr>
              <a:defRPr sz="1600" b="1">
                <a:solidFill>
                  <a:srgbClr val="006F52"/>
                </a:solidFill>
                <a:latin typeface="Aptos"/>
              </a:defRPr>
            </a:pPr>
            <a:r>
              <a:rPr sz="1600" b="1"/>
              <a:t>NIKE AND THE ESG MARKETING ISSUE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48640" y="749808"/>
            <a:ext cx="11064240" cy="640080"/>
          </a:xfrm>
          <a:prstGeom prst="rect">
            <a:avLst/>
          </a:prstGeom>
          <a:noFill/>
        </p:spPr>
        <p:txBody>
          <a:bodyPr wrap="square">
            <a:normAutofit/>
          </a:bodyPr>
          <a:lstStyle/>
          <a:p>
            <a:pPr>
              <a:defRPr sz="3000" b="1">
                <a:solidFill>
                  <a:srgbClr val="1B2421"/>
                </a:solidFill>
                <a:latin typeface="Aptos"/>
              </a:defRPr>
            </a:pPr>
            <a:r>
              <a:rPr sz="3000" b="1"/>
              <a:t>Part 1 Summary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1384280" y="6446520"/>
            <a:ext cx="457200" cy="182880"/>
          </a:xfrm>
          <a:prstGeom prst="rect">
            <a:avLst/>
          </a:prstGeom>
          <a:noFill/>
        </p:spPr>
        <p:txBody>
          <a:bodyPr wrap="square">
            <a:normAutofit fontScale="92500" lnSpcReduction="20000"/>
          </a:bodyPr>
          <a:lstStyle/>
          <a:p>
            <a:pPr algn="r">
              <a:defRPr sz="800" b="0">
                <a:solidFill>
                  <a:srgbClr val="5B6763"/>
                </a:solidFill>
              </a:defRPr>
            </a:pPr>
            <a:r>
              <a:rPr sz="800" b="0"/>
              <a:t>5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48640" y="2304288"/>
            <a:ext cx="10652760" cy="3886200"/>
          </a:xfrm>
          <a:prstGeom prst="rect">
            <a:avLst/>
          </a:prstGeom>
          <a:noFill/>
        </p:spPr>
        <p:txBody>
          <a:bodyPr wrap="square">
            <a:normAutofit/>
          </a:bodyPr>
          <a:lstStyle/>
          <a:p>
            <a:pPr>
              <a:spcAft>
                <a:spcPts val="700"/>
              </a:spcAft>
              <a:defRPr sz="2300" b="0">
                <a:solidFill>
                  <a:srgbClr val="1B2421"/>
                </a:solidFill>
                <a:latin typeface="Aptos"/>
              </a:defRPr>
            </a:pPr>
            <a:r>
              <a:rPr sz="2300" b="0" dirty="0"/>
              <a:t>• Nike’s challenge is not simply to “talk about sustainability”.</a:t>
            </a:r>
          </a:p>
          <a:p>
            <a:pPr>
              <a:spcAft>
                <a:spcPts val="700"/>
              </a:spcAft>
              <a:defRPr sz="2300" b="0">
                <a:solidFill>
                  <a:srgbClr val="1B2421"/>
                </a:solidFill>
                <a:latin typeface="Aptos"/>
              </a:defRPr>
            </a:pPr>
            <a:r>
              <a:rPr sz="2300" b="0" dirty="0"/>
              <a:t>• It must prove that sustainability supports performance, innovation and credibility.</a:t>
            </a:r>
          </a:p>
          <a:p>
            <a:pPr>
              <a:spcAft>
                <a:spcPts val="700"/>
              </a:spcAft>
              <a:defRPr sz="2300" b="0">
                <a:solidFill>
                  <a:srgbClr val="1B2421"/>
                </a:solidFill>
                <a:latin typeface="Aptos"/>
              </a:defRPr>
            </a:pPr>
            <a:r>
              <a:rPr sz="2300" b="0" dirty="0"/>
              <a:t>• Marketing must connect ESG to sport, not present it as a separate corporate virtue message.</a:t>
            </a:r>
          </a:p>
          <a:p>
            <a:pPr>
              <a:spcAft>
                <a:spcPts val="700"/>
              </a:spcAft>
              <a:defRPr sz="2300" b="0">
                <a:solidFill>
                  <a:srgbClr val="1B2421"/>
                </a:solidFill>
                <a:latin typeface="Aptos"/>
              </a:defRPr>
            </a:pPr>
            <a:r>
              <a:rPr sz="2300" b="0" dirty="0"/>
              <a:t>• Credibility depends on measurable evidence, supply-chain transparency and realistic claims.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94360" y="5760720"/>
            <a:ext cx="10927080" cy="301752"/>
          </a:xfrm>
          <a:prstGeom prst="rect">
            <a:avLst/>
          </a:prstGeom>
          <a:noFill/>
        </p:spPr>
        <p:txBody>
          <a:bodyPr wrap="square">
            <a:normAutofit/>
          </a:bodyPr>
          <a:lstStyle/>
          <a:p>
            <a:pPr>
              <a:defRPr sz="1050" b="0">
                <a:solidFill>
                  <a:srgbClr val="5B6763"/>
                </a:solidFill>
                <a:latin typeface="Aptos"/>
              </a:defRPr>
            </a:pPr>
            <a:r>
              <a:rPr sz="1050" b="0"/>
              <a:t>Sources: Cameron and Green, 2015; Danciu, 2013; Peterson et al., 2025; Kotler et al., 2021; Belz and Peattie, 2012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228600"/>
          </a:xfrm>
          <a:prstGeom prst="rect">
            <a:avLst/>
          </a:prstGeom>
          <a:solidFill>
            <a:srgbClr val="006F5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48640" y="411480"/>
            <a:ext cx="11064240" cy="320040"/>
          </a:xfrm>
          <a:prstGeom prst="rect">
            <a:avLst/>
          </a:prstGeom>
          <a:noFill/>
        </p:spPr>
        <p:txBody>
          <a:bodyPr wrap="square">
            <a:normAutofit lnSpcReduction="10000"/>
          </a:bodyPr>
          <a:lstStyle/>
          <a:p>
            <a:pPr>
              <a:defRPr sz="1600" b="1">
                <a:solidFill>
                  <a:srgbClr val="006F52"/>
                </a:solidFill>
                <a:latin typeface="Aptos"/>
              </a:defRPr>
            </a:pPr>
            <a:r>
              <a:rPr sz="1600" b="1"/>
              <a:t>PART 2 | INDUSTRY ENVIRONMENT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48640" y="749808"/>
            <a:ext cx="11064240" cy="640080"/>
          </a:xfrm>
          <a:prstGeom prst="rect">
            <a:avLst/>
          </a:prstGeom>
          <a:noFill/>
        </p:spPr>
        <p:txBody>
          <a:bodyPr wrap="square">
            <a:normAutofit/>
          </a:bodyPr>
          <a:lstStyle/>
          <a:p>
            <a:pPr>
              <a:defRPr sz="3000" b="1">
                <a:solidFill>
                  <a:srgbClr val="1B2421"/>
                </a:solidFill>
                <a:latin typeface="Aptos"/>
              </a:defRPr>
            </a:pPr>
            <a:r>
              <a:rPr sz="3000" b="1"/>
              <a:t>Climate Change as a Brand Legitimacy Issue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1384280" y="6446520"/>
            <a:ext cx="457200" cy="182880"/>
          </a:xfrm>
          <a:prstGeom prst="rect">
            <a:avLst/>
          </a:prstGeom>
          <a:noFill/>
        </p:spPr>
        <p:txBody>
          <a:bodyPr wrap="square">
            <a:normAutofit fontScale="92500" lnSpcReduction="20000"/>
          </a:bodyPr>
          <a:lstStyle/>
          <a:p>
            <a:pPr algn="r">
              <a:defRPr sz="800" b="0">
                <a:solidFill>
                  <a:srgbClr val="5B6763"/>
                </a:solidFill>
              </a:defRPr>
            </a:pPr>
            <a:r>
              <a:rPr sz="800" b="0"/>
              <a:t>6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94360" y="1773936"/>
            <a:ext cx="10652760" cy="3886200"/>
          </a:xfrm>
          <a:prstGeom prst="rect">
            <a:avLst/>
          </a:prstGeom>
          <a:noFill/>
        </p:spPr>
        <p:txBody>
          <a:bodyPr wrap="square">
            <a:normAutofit/>
          </a:bodyPr>
          <a:lstStyle/>
          <a:p>
            <a:pPr>
              <a:spcAft>
                <a:spcPts val="700"/>
              </a:spcAft>
              <a:defRPr sz="2300" b="0">
                <a:solidFill>
                  <a:srgbClr val="1B2421"/>
                </a:solidFill>
                <a:latin typeface="Aptos"/>
              </a:defRPr>
            </a:pPr>
            <a:r>
              <a:rPr sz="2300" b="0" dirty="0"/>
              <a:t>• Climate change threatens sport through heat, poor air quality and extreme weather.</a:t>
            </a:r>
          </a:p>
          <a:p>
            <a:pPr>
              <a:spcAft>
                <a:spcPts val="700"/>
              </a:spcAft>
              <a:defRPr sz="2300" b="0">
                <a:solidFill>
                  <a:srgbClr val="1B2421"/>
                </a:solidFill>
                <a:latin typeface="Aptos"/>
              </a:defRPr>
            </a:pPr>
            <a:r>
              <a:rPr sz="2300" b="0" dirty="0"/>
              <a:t>• Nike frames sustainability as protecting the “future of sport”, creating a strong emotional narrative.</a:t>
            </a:r>
          </a:p>
          <a:p>
            <a:pPr>
              <a:spcAft>
                <a:spcPts val="700"/>
              </a:spcAft>
              <a:defRPr sz="2300" b="0">
                <a:solidFill>
                  <a:srgbClr val="1B2421"/>
                </a:solidFill>
                <a:latin typeface="Aptos"/>
              </a:defRPr>
            </a:pPr>
            <a:r>
              <a:rPr sz="2300" b="0" dirty="0"/>
              <a:t>• However, this also raises scrutiny: consumers may expect Nike’s operations to match its message.</a:t>
            </a:r>
          </a:p>
          <a:p>
            <a:pPr>
              <a:spcAft>
                <a:spcPts val="700"/>
              </a:spcAft>
              <a:defRPr sz="2300" b="0">
                <a:solidFill>
                  <a:srgbClr val="1B2421"/>
                </a:solidFill>
                <a:latin typeface="Aptos"/>
              </a:defRPr>
            </a:pPr>
            <a:r>
              <a:rPr sz="2300" b="0" dirty="0"/>
              <a:t>• A contradiction between climate-focused campaigns and high-volume production could weaken trust.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94360" y="5760720"/>
            <a:ext cx="10927080" cy="301752"/>
          </a:xfrm>
          <a:prstGeom prst="rect">
            <a:avLst/>
          </a:prstGeom>
          <a:noFill/>
        </p:spPr>
        <p:txBody>
          <a:bodyPr wrap="square">
            <a:normAutofit/>
          </a:bodyPr>
          <a:lstStyle/>
          <a:p>
            <a:pPr>
              <a:defRPr sz="1050" b="0">
                <a:solidFill>
                  <a:srgbClr val="5B6763"/>
                </a:solidFill>
                <a:latin typeface="Aptos"/>
              </a:defRPr>
            </a:pPr>
            <a:r>
              <a:rPr sz="1050" b="0"/>
              <a:t>Sources: Nike Move to Zero; Danciu, 2013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228600"/>
          </a:xfrm>
          <a:prstGeom prst="rect">
            <a:avLst/>
          </a:prstGeom>
          <a:solidFill>
            <a:srgbClr val="006F5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48640" y="411480"/>
            <a:ext cx="11064240" cy="320040"/>
          </a:xfrm>
          <a:prstGeom prst="rect">
            <a:avLst/>
          </a:prstGeom>
          <a:noFill/>
        </p:spPr>
        <p:txBody>
          <a:bodyPr wrap="square">
            <a:normAutofit lnSpcReduction="10000"/>
          </a:bodyPr>
          <a:lstStyle/>
          <a:p>
            <a:pPr>
              <a:defRPr sz="1600" b="1">
                <a:solidFill>
                  <a:srgbClr val="006F52"/>
                </a:solidFill>
                <a:latin typeface="Aptos"/>
              </a:defRPr>
            </a:pPr>
            <a:r>
              <a:rPr sz="1600" b="1"/>
              <a:t>PART 2 | PESTLE ANALYSIS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48640" y="749808"/>
            <a:ext cx="11064240" cy="640080"/>
          </a:xfrm>
          <a:prstGeom prst="rect">
            <a:avLst/>
          </a:prstGeom>
          <a:noFill/>
        </p:spPr>
        <p:txBody>
          <a:bodyPr wrap="square">
            <a:normAutofit/>
          </a:bodyPr>
          <a:lstStyle/>
          <a:p>
            <a:pPr>
              <a:defRPr sz="3000" b="1">
                <a:solidFill>
                  <a:srgbClr val="1B2421"/>
                </a:solidFill>
                <a:latin typeface="Aptos"/>
              </a:defRPr>
            </a:pPr>
            <a:r>
              <a:rPr sz="3000" b="1"/>
              <a:t>PESTLE Analysis: ESG Pressures on Nike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1384280" y="6446520"/>
            <a:ext cx="457200" cy="182880"/>
          </a:xfrm>
          <a:prstGeom prst="rect">
            <a:avLst/>
          </a:prstGeom>
          <a:noFill/>
        </p:spPr>
        <p:txBody>
          <a:bodyPr wrap="square">
            <a:normAutofit fontScale="92500" lnSpcReduction="20000"/>
          </a:bodyPr>
          <a:lstStyle/>
          <a:p>
            <a:pPr algn="r">
              <a:defRPr sz="800" b="0">
                <a:solidFill>
                  <a:srgbClr val="5B6763"/>
                </a:solidFill>
              </a:defRPr>
            </a:pPr>
            <a:r>
              <a:rPr sz="800" b="0"/>
              <a:t>7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758952" y="2071116"/>
            <a:ext cx="3246120" cy="1234440"/>
          </a:xfrm>
          <a:prstGeom prst="roundRect">
            <a:avLst/>
          </a:prstGeom>
          <a:solidFill>
            <a:srgbClr val="F7FAF8"/>
          </a:solidFill>
          <a:ln>
            <a:solidFill>
              <a:srgbClr val="C5DAD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137160" tIns="91440" rIns="137160" bIns="73152" rtlCol="0" anchor="ctr">
            <a:normAutofit fontScale="85000" lnSpcReduction="20000"/>
          </a:bodyPr>
          <a:lstStyle/>
          <a:p>
            <a:pPr algn="ctr">
              <a:defRPr sz="1650" b="0">
                <a:solidFill>
                  <a:srgbClr val="006F52"/>
                </a:solidFill>
                <a:latin typeface="Aptos"/>
              </a:defRPr>
            </a:pPr>
            <a:r>
              <a:rPr sz="1650" b="0"/>
              <a:t>Political</a:t>
            </a:r>
          </a:p>
          <a:p>
            <a:pPr>
              <a:spcBef>
                <a:spcPts val="300"/>
              </a:spcBef>
              <a:defRPr sz="1650" b="0">
                <a:solidFill>
                  <a:srgbClr val="1B2421"/>
                </a:solidFill>
                <a:latin typeface="Aptos"/>
              </a:defRPr>
            </a:pPr>
            <a:r>
              <a:rPr sz="1650" b="0"/>
              <a:t>Climate policy and public sustainability agendas raise expectations for visible responsibility.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4325112" y="2071116"/>
            <a:ext cx="3246120" cy="1234440"/>
          </a:xfrm>
          <a:prstGeom prst="roundRect">
            <a:avLst/>
          </a:prstGeom>
          <a:solidFill>
            <a:srgbClr val="F7FAF8"/>
          </a:solidFill>
          <a:ln>
            <a:solidFill>
              <a:srgbClr val="C5DAD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137160" tIns="91440" rIns="137160" bIns="73152" rtlCol="0" anchor="ctr">
            <a:normAutofit fontScale="92500" lnSpcReduction="10000"/>
          </a:bodyPr>
          <a:lstStyle/>
          <a:p>
            <a:pPr algn="ctr">
              <a:defRPr sz="1650" b="0">
                <a:solidFill>
                  <a:srgbClr val="006F52"/>
                </a:solidFill>
                <a:latin typeface="Aptos"/>
              </a:defRPr>
            </a:pPr>
            <a:r>
              <a:rPr sz="1650" b="0"/>
              <a:t>Economic</a:t>
            </a:r>
          </a:p>
          <a:p>
            <a:pPr>
              <a:spcBef>
                <a:spcPts val="300"/>
              </a:spcBef>
              <a:defRPr sz="1650" b="0">
                <a:solidFill>
                  <a:srgbClr val="1B2421"/>
                </a:solidFill>
                <a:latin typeface="Aptos"/>
              </a:defRPr>
            </a:pPr>
            <a:r>
              <a:rPr sz="1650" b="0"/>
              <a:t>Sustainable materials and supplier monitoring can increase costs, so value must be justified.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7891272" y="2071116"/>
            <a:ext cx="3246120" cy="1234440"/>
          </a:xfrm>
          <a:prstGeom prst="roundRect">
            <a:avLst/>
          </a:prstGeom>
          <a:solidFill>
            <a:srgbClr val="F7FAF8"/>
          </a:solidFill>
          <a:ln>
            <a:solidFill>
              <a:srgbClr val="C5DAD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137160" tIns="91440" rIns="137160" bIns="73152" rtlCol="0" anchor="ctr">
            <a:normAutofit fontScale="92500" lnSpcReduction="10000"/>
          </a:bodyPr>
          <a:lstStyle/>
          <a:p>
            <a:pPr algn="ctr">
              <a:defRPr sz="1650" b="0">
                <a:solidFill>
                  <a:srgbClr val="006F52"/>
                </a:solidFill>
                <a:latin typeface="Aptos"/>
              </a:defRPr>
            </a:pPr>
            <a:r>
              <a:rPr sz="1650" b="0"/>
              <a:t>Social</a:t>
            </a:r>
          </a:p>
          <a:p>
            <a:pPr>
              <a:spcBef>
                <a:spcPts val="300"/>
              </a:spcBef>
              <a:defRPr sz="1650" b="0">
                <a:solidFill>
                  <a:srgbClr val="1B2421"/>
                </a:solidFill>
                <a:latin typeface="Aptos"/>
              </a:defRPr>
            </a:pPr>
            <a:r>
              <a:rPr sz="1650" b="0"/>
              <a:t>Consumers expect responsible brands, but still buy through style, comfort, identity and price.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758952" y="3625596"/>
            <a:ext cx="3246120" cy="1234440"/>
          </a:xfrm>
          <a:prstGeom prst="roundRect">
            <a:avLst/>
          </a:prstGeom>
          <a:solidFill>
            <a:srgbClr val="F7FAF8"/>
          </a:solidFill>
          <a:ln>
            <a:solidFill>
              <a:srgbClr val="C5DAD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137160" tIns="91440" rIns="137160" bIns="73152" rtlCol="0" anchor="ctr">
            <a:normAutofit fontScale="92500" lnSpcReduction="10000"/>
          </a:bodyPr>
          <a:lstStyle/>
          <a:p>
            <a:pPr algn="ctr">
              <a:defRPr sz="1650" b="0">
                <a:solidFill>
                  <a:srgbClr val="006F52"/>
                </a:solidFill>
                <a:latin typeface="Aptos"/>
              </a:defRPr>
            </a:pPr>
            <a:r>
              <a:rPr sz="1650" b="0"/>
              <a:t>Technological</a:t>
            </a:r>
          </a:p>
          <a:p>
            <a:pPr>
              <a:spcBef>
                <a:spcPts val="300"/>
              </a:spcBef>
              <a:defRPr sz="1650" b="0">
                <a:solidFill>
                  <a:srgbClr val="1B2421"/>
                </a:solidFill>
                <a:latin typeface="Aptos"/>
              </a:defRPr>
            </a:pPr>
            <a:r>
              <a:rPr sz="1650" b="0"/>
              <a:t>Material innovation, data tracking and circular design create new evidence for marketing.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4325112" y="3625596"/>
            <a:ext cx="3246120" cy="1234440"/>
          </a:xfrm>
          <a:prstGeom prst="roundRect">
            <a:avLst/>
          </a:prstGeom>
          <a:solidFill>
            <a:srgbClr val="F7FAF8"/>
          </a:solidFill>
          <a:ln>
            <a:solidFill>
              <a:srgbClr val="C5DAD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137160" tIns="91440" rIns="137160" bIns="73152" rtlCol="0" anchor="ctr">
            <a:normAutofit lnSpcReduction="10000"/>
          </a:bodyPr>
          <a:lstStyle/>
          <a:p>
            <a:pPr algn="ctr">
              <a:defRPr sz="1650" b="0">
                <a:solidFill>
                  <a:srgbClr val="006F52"/>
                </a:solidFill>
                <a:latin typeface="Aptos"/>
              </a:defRPr>
            </a:pPr>
            <a:r>
              <a:rPr sz="1650" b="0"/>
              <a:t>Legal</a:t>
            </a:r>
          </a:p>
          <a:p>
            <a:pPr>
              <a:spcBef>
                <a:spcPts val="300"/>
              </a:spcBef>
              <a:defRPr sz="1650" b="0">
                <a:solidFill>
                  <a:srgbClr val="1B2421"/>
                </a:solidFill>
                <a:latin typeface="Aptos"/>
              </a:defRPr>
            </a:pPr>
            <a:r>
              <a:rPr sz="1650" b="0"/>
              <a:t>Greenwashing rules require claims to be accurate, specific and evidenced.</a:t>
            </a:r>
          </a:p>
        </p:txBody>
      </p:sp>
      <p:sp>
        <p:nvSpPr>
          <p:cNvPr id="11" name="Rounded Rectangle 10"/>
          <p:cNvSpPr/>
          <p:nvPr/>
        </p:nvSpPr>
        <p:spPr>
          <a:xfrm>
            <a:off x="7891272" y="3625596"/>
            <a:ext cx="3246120" cy="1234440"/>
          </a:xfrm>
          <a:prstGeom prst="roundRect">
            <a:avLst/>
          </a:prstGeom>
          <a:solidFill>
            <a:srgbClr val="F7FAF8"/>
          </a:solidFill>
          <a:ln>
            <a:solidFill>
              <a:srgbClr val="C5DAD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137160" tIns="91440" rIns="137160" bIns="73152" rtlCol="0" anchor="ctr">
            <a:normAutofit lnSpcReduction="10000"/>
          </a:bodyPr>
          <a:lstStyle/>
          <a:p>
            <a:pPr algn="ctr">
              <a:defRPr sz="1650" b="0">
                <a:solidFill>
                  <a:srgbClr val="006F52"/>
                </a:solidFill>
                <a:latin typeface="Aptos"/>
              </a:defRPr>
            </a:pPr>
            <a:r>
              <a:rPr sz="1650" b="0"/>
              <a:t>Environmental</a:t>
            </a:r>
          </a:p>
          <a:p>
            <a:pPr>
              <a:spcBef>
                <a:spcPts val="300"/>
              </a:spcBef>
              <a:defRPr sz="1650" b="0">
                <a:solidFill>
                  <a:srgbClr val="1B2421"/>
                </a:solidFill>
                <a:latin typeface="Aptos"/>
              </a:defRPr>
            </a:pPr>
            <a:r>
              <a:rPr sz="1650" b="0"/>
              <a:t>Emissions, waste and resource use challenge the legitimacy of high-volume sportswear.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594360" y="5760720"/>
            <a:ext cx="10927080" cy="301752"/>
          </a:xfrm>
          <a:prstGeom prst="rect">
            <a:avLst/>
          </a:prstGeom>
          <a:noFill/>
        </p:spPr>
        <p:txBody>
          <a:bodyPr wrap="square">
            <a:normAutofit/>
          </a:bodyPr>
          <a:lstStyle/>
          <a:p>
            <a:pPr>
              <a:defRPr sz="1050" b="0">
                <a:solidFill>
                  <a:srgbClr val="5B6763"/>
                </a:solidFill>
                <a:latin typeface="Aptos"/>
              </a:defRPr>
            </a:pPr>
            <a:r>
              <a:rPr sz="1050" b="0"/>
              <a:t>Sources: Danciu, 2013; Bogojević, 2025; White et al., 2019; FTC Green Guides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228600"/>
          </a:xfrm>
          <a:prstGeom prst="rect">
            <a:avLst/>
          </a:prstGeom>
          <a:solidFill>
            <a:srgbClr val="006F5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48640" y="411480"/>
            <a:ext cx="11064240" cy="320040"/>
          </a:xfrm>
          <a:prstGeom prst="rect">
            <a:avLst/>
          </a:prstGeom>
          <a:noFill/>
        </p:spPr>
        <p:txBody>
          <a:bodyPr wrap="square">
            <a:normAutofit lnSpcReduction="10000"/>
          </a:bodyPr>
          <a:lstStyle/>
          <a:p>
            <a:pPr>
              <a:defRPr sz="1600" b="1">
                <a:solidFill>
                  <a:srgbClr val="006F52"/>
                </a:solidFill>
                <a:latin typeface="Aptos"/>
              </a:defRPr>
            </a:pPr>
            <a:r>
              <a:rPr sz="1600" b="1"/>
              <a:t>PART 2 | VUCA ANALYSIS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48640" y="749808"/>
            <a:ext cx="11064240" cy="640080"/>
          </a:xfrm>
          <a:prstGeom prst="rect">
            <a:avLst/>
          </a:prstGeom>
          <a:noFill/>
        </p:spPr>
        <p:txBody>
          <a:bodyPr wrap="square">
            <a:normAutofit/>
          </a:bodyPr>
          <a:lstStyle/>
          <a:p>
            <a:pPr>
              <a:defRPr sz="3000" b="1">
                <a:solidFill>
                  <a:srgbClr val="1B2421"/>
                </a:solidFill>
                <a:latin typeface="Aptos"/>
              </a:defRPr>
            </a:pPr>
            <a:r>
              <a:rPr sz="3000" b="1"/>
              <a:t>VUCA Analysis: Why ESG Marketing Is Difficult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1384280" y="6446520"/>
            <a:ext cx="457200" cy="182880"/>
          </a:xfrm>
          <a:prstGeom prst="rect">
            <a:avLst/>
          </a:prstGeom>
          <a:noFill/>
        </p:spPr>
        <p:txBody>
          <a:bodyPr wrap="square">
            <a:normAutofit fontScale="92500" lnSpcReduction="20000"/>
          </a:bodyPr>
          <a:lstStyle/>
          <a:p>
            <a:pPr algn="r">
              <a:defRPr sz="800" b="0">
                <a:solidFill>
                  <a:srgbClr val="5B6763"/>
                </a:solidFill>
              </a:defRPr>
            </a:pPr>
            <a:r>
              <a:rPr sz="800" b="0"/>
              <a:t>8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731520" y="2107692"/>
            <a:ext cx="5166360" cy="1234440"/>
          </a:xfrm>
          <a:prstGeom prst="roundRect">
            <a:avLst/>
          </a:prstGeom>
          <a:solidFill>
            <a:srgbClr val="F7FAF8"/>
          </a:solidFill>
          <a:ln>
            <a:solidFill>
              <a:srgbClr val="C5DAD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137160" tIns="91440" rIns="137160" bIns="73152" rtlCol="0" anchor="ctr">
            <a:normAutofit/>
          </a:bodyPr>
          <a:lstStyle/>
          <a:p>
            <a:pPr algn="ctr">
              <a:defRPr sz="1650" b="0">
                <a:solidFill>
                  <a:srgbClr val="006F52"/>
                </a:solidFill>
                <a:latin typeface="Aptos"/>
              </a:defRPr>
            </a:pPr>
            <a:r>
              <a:rPr sz="1650" b="0"/>
              <a:t>Volatility</a:t>
            </a:r>
          </a:p>
          <a:p>
            <a:pPr>
              <a:spcBef>
                <a:spcPts val="300"/>
              </a:spcBef>
              <a:defRPr sz="1650" b="0">
                <a:solidFill>
                  <a:srgbClr val="1B2421"/>
                </a:solidFill>
                <a:latin typeface="Aptos"/>
              </a:defRPr>
            </a:pPr>
            <a:r>
              <a:rPr sz="1650" b="0"/>
              <a:t>Sustainability trends and public expectations change quickly, making campaign planning less stable.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6217920" y="2107692"/>
            <a:ext cx="5166360" cy="1234440"/>
          </a:xfrm>
          <a:prstGeom prst="roundRect">
            <a:avLst/>
          </a:prstGeom>
          <a:solidFill>
            <a:srgbClr val="F7FAF8"/>
          </a:solidFill>
          <a:ln>
            <a:solidFill>
              <a:srgbClr val="C5DAD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137160" tIns="91440" rIns="137160" bIns="73152" rtlCol="0" anchor="ctr">
            <a:normAutofit/>
          </a:bodyPr>
          <a:lstStyle/>
          <a:p>
            <a:pPr algn="ctr">
              <a:defRPr sz="1650" b="0">
                <a:solidFill>
                  <a:srgbClr val="006F52"/>
                </a:solidFill>
                <a:latin typeface="Aptos"/>
              </a:defRPr>
            </a:pPr>
            <a:r>
              <a:rPr sz="1650" b="0"/>
              <a:t>Uncertainty</a:t>
            </a:r>
          </a:p>
          <a:p>
            <a:pPr>
              <a:spcBef>
                <a:spcPts val="300"/>
              </a:spcBef>
              <a:defRPr sz="1650" b="0">
                <a:solidFill>
                  <a:srgbClr val="1B2421"/>
                </a:solidFill>
                <a:latin typeface="Aptos"/>
              </a:defRPr>
            </a:pPr>
            <a:r>
              <a:rPr sz="1650" b="0"/>
              <a:t>Future regulation, consumer reactions and competitor moves are difficult to predict.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731520" y="3753612"/>
            <a:ext cx="5166360" cy="1234440"/>
          </a:xfrm>
          <a:prstGeom prst="roundRect">
            <a:avLst/>
          </a:prstGeom>
          <a:solidFill>
            <a:srgbClr val="F7FAF8"/>
          </a:solidFill>
          <a:ln>
            <a:solidFill>
              <a:srgbClr val="C5DAD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137160" tIns="91440" rIns="137160" bIns="73152" rtlCol="0" anchor="ctr">
            <a:normAutofit/>
          </a:bodyPr>
          <a:lstStyle/>
          <a:p>
            <a:pPr algn="ctr">
              <a:defRPr sz="1650" b="0">
                <a:solidFill>
                  <a:srgbClr val="006F52"/>
                </a:solidFill>
                <a:latin typeface="Aptos"/>
              </a:defRPr>
            </a:pPr>
            <a:r>
              <a:rPr sz="1650" b="0"/>
              <a:t>Complexity</a:t>
            </a:r>
          </a:p>
          <a:p>
            <a:pPr>
              <a:spcBef>
                <a:spcPts val="300"/>
              </a:spcBef>
              <a:defRPr sz="1650" b="0">
                <a:solidFill>
                  <a:srgbClr val="1B2421"/>
                </a:solidFill>
                <a:latin typeface="Aptos"/>
              </a:defRPr>
            </a:pPr>
            <a:r>
              <a:rPr sz="1650" b="0"/>
              <a:t>Nike’s global supply chain makes ESG performance difficult to verify, simplify and communicate.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6217920" y="3753612"/>
            <a:ext cx="5166360" cy="1234440"/>
          </a:xfrm>
          <a:prstGeom prst="roundRect">
            <a:avLst/>
          </a:prstGeom>
          <a:solidFill>
            <a:srgbClr val="F7FAF8"/>
          </a:solidFill>
          <a:ln>
            <a:solidFill>
              <a:srgbClr val="C5DAD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137160" tIns="91440" rIns="137160" bIns="73152" rtlCol="0" anchor="ctr">
            <a:normAutofit/>
          </a:bodyPr>
          <a:lstStyle/>
          <a:p>
            <a:pPr algn="ctr">
              <a:defRPr sz="1650" b="0">
                <a:solidFill>
                  <a:srgbClr val="006F52"/>
                </a:solidFill>
                <a:latin typeface="Aptos"/>
              </a:defRPr>
            </a:pPr>
            <a:r>
              <a:rPr sz="1650" b="0"/>
              <a:t>Ambiguity</a:t>
            </a:r>
          </a:p>
          <a:p>
            <a:pPr>
              <a:spcBef>
                <a:spcPts val="300"/>
              </a:spcBef>
              <a:defRPr sz="1650" b="0">
                <a:solidFill>
                  <a:srgbClr val="1B2421"/>
                </a:solidFill>
                <a:latin typeface="Aptos"/>
              </a:defRPr>
            </a:pPr>
            <a:r>
              <a:rPr sz="1650" b="0"/>
              <a:t>Terms such as “sustainable” and “eco-friendly” can mean different things to consumers and regulators.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594360" y="5760720"/>
            <a:ext cx="10927080" cy="301752"/>
          </a:xfrm>
          <a:prstGeom prst="rect">
            <a:avLst/>
          </a:prstGeom>
          <a:noFill/>
        </p:spPr>
        <p:txBody>
          <a:bodyPr wrap="square">
            <a:normAutofit/>
          </a:bodyPr>
          <a:lstStyle/>
          <a:p>
            <a:pPr>
              <a:defRPr sz="1050" b="0">
                <a:solidFill>
                  <a:srgbClr val="5B6763"/>
                </a:solidFill>
                <a:latin typeface="Aptos"/>
              </a:defRPr>
            </a:pPr>
            <a:r>
              <a:rPr sz="1050" b="0"/>
              <a:t>Sources: Bennett and Lemoine, 2014; Burnes, 2014; Hayes, 2014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228600"/>
          </a:xfrm>
          <a:prstGeom prst="rect">
            <a:avLst/>
          </a:prstGeom>
          <a:solidFill>
            <a:srgbClr val="006F5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48640" y="411480"/>
            <a:ext cx="11064240" cy="320040"/>
          </a:xfrm>
          <a:prstGeom prst="rect">
            <a:avLst/>
          </a:prstGeom>
          <a:noFill/>
        </p:spPr>
        <p:txBody>
          <a:bodyPr wrap="square">
            <a:normAutofit lnSpcReduction="10000"/>
          </a:bodyPr>
          <a:lstStyle/>
          <a:p>
            <a:pPr>
              <a:defRPr sz="1600" b="1">
                <a:solidFill>
                  <a:srgbClr val="006F52"/>
                </a:solidFill>
                <a:latin typeface="Aptos"/>
              </a:defRPr>
            </a:pPr>
            <a:r>
              <a:rPr sz="1600" b="1"/>
              <a:t>PART 2 | STRATEGIC IMPLICATIONS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48640" y="749808"/>
            <a:ext cx="11064240" cy="640080"/>
          </a:xfrm>
          <a:prstGeom prst="rect">
            <a:avLst/>
          </a:prstGeom>
          <a:noFill/>
        </p:spPr>
        <p:txBody>
          <a:bodyPr wrap="square">
            <a:normAutofit/>
          </a:bodyPr>
          <a:lstStyle/>
          <a:p>
            <a:pPr>
              <a:defRPr sz="3000" b="1">
                <a:solidFill>
                  <a:srgbClr val="1B2421"/>
                </a:solidFill>
                <a:latin typeface="Aptos"/>
              </a:defRPr>
            </a:pPr>
            <a:r>
              <a:rPr sz="3000" b="1"/>
              <a:t>What PESTLE and VUCA Mean for Nike Marketing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1384280" y="6446520"/>
            <a:ext cx="457200" cy="182880"/>
          </a:xfrm>
          <a:prstGeom prst="rect">
            <a:avLst/>
          </a:prstGeom>
          <a:noFill/>
        </p:spPr>
        <p:txBody>
          <a:bodyPr wrap="square">
            <a:normAutofit fontScale="92500" lnSpcReduction="20000"/>
          </a:bodyPr>
          <a:lstStyle/>
          <a:p>
            <a:pPr algn="r">
              <a:defRPr sz="800" b="0">
                <a:solidFill>
                  <a:srgbClr val="5B6763"/>
                </a:solidFill>
              </a:defRPr>
            </a:pPr>
            <a:r>
              <a:rPr sz="800" b="0"/>
              <a:t>9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94360" y="1956816"/>
            <a:ext cx="10652760" cy="3886200"/>
          </a:xfrm>
          <a:prstGeom prst="rect">
            <a:avLst/>
          </a:prstGeom>
          <a:noFill/>
        </p:spPr>
        <p:txBody>
          <a:bodyPr wrap="square">
            <a:normAutofit/>
          </a:bodyPr>
          <a:lstStyle/>
          <a:p>
            <a:pPr>
              <a:spcAft>
                <a:spcPts val="700"/>
              </a:spcAft>
              <a:defRPr sz="2200" b="0">
                <a:solidFill>
                  <a:srgbClr val="1B2421"/>
                </a:solidFill>
                <a:latin typeface="Aptos"/>
              </a:defRPr>
            </a:pPr>
            <a:r>
              <a:rPr sz="2200" b="0"/>
              <a:t>• ESG changes marketing from a communication function into a cross-functional accountability process.</a:t>
            </a:r>
          </a:p>
          <a:p>
            <a:pPr>
              <a:spcAft>
                <a:spcPts val="700"/>
              </a:spcAft>
              <a:defRPr sz="2200" b="0">
                <a:solidFill>
                  <a:srgbClr val="1B2421"/>
                </a:solidFill>
                <a:latin typeface="Aptos"/>
              </a:defRPr>
            </a:pPr>
            <a:r>
              <a:rPr sz="2200" b="0"/>
              <a:t>• Nike must translate technical ESG information into simple, consumer-relevant value without losing accuracy.</a:t>
            </a:r>
          </a:p>
          <a:p>
            <a:pPr>
              <a:spcAft>
                <a:spcPts val="700"/>
              </a:spcAft>
              <a:defRPr sz="2200" b="0">
                <a:solidFill>
                  <a:srgbClr val="1B2421"/>
                </a:solidFill>
                <a:latin typeface="Aptos"/>
              </a:defRPr>
            </a:pPr>
            <a:r>
              <a:rPr sz="2200" b="0"/>
              <a:t>• The brand must balance emotional purpose with proof, because sustainability claims are easy to challenge.</a:t>
            </a:r>
          </a:p>
          <a:p>
            <a:pPr>
              <a:spcAft>
                <a:spcPts val="700"/>
              </a:spcAft>
              <a:defRPr sz="2200" b="0">
                <a:solidFill>
                  <a:srgbClr val="1B2421"/>
                </a:solidFill>
                <a:latin typeface="Aptos"/>
              </a:defRPr>
            </a:pPr>
            <a:r>
              <a:rPr sz="2200" b="0"/>
              <a:t>• The strongest positioning is sustainability as performance innovation, not sustainability as moral instruction.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94360" y="5760720"/>
            <a:ext cx="10927080" cy="301752"/>
          </a:xfrm>
          <a:prstGeom prst="rect">
            <a:avLst/>
          </a:prstGeom>
          <a:noFill/>
        </p:spPr>
        <p:txBody>
          <a:bodyPr wrap="square">
            <a:normAutofit/>
          </a:bodyPr>
          <a:lstStyle/>
          <a:p>
            <a:pPr>
              <a:defRPr sz="1050" b="0">
                <a:solidFill>
                  <a:srgbClr val="5B6763"/>
                </a:solidFill>
                <a:latin typeface="Aptos"/>
              </a:defRPr>
            </a:pPr>
            <a:r>
              <a:rPr sz="1050" b="0"/>
              <a:t>Sources: White et al., 2019; Bennett and Lemoine, 2014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228600"/>
          </a:xfrm>
          <a:prstGeom prst="rect">
            <a:avLst/>
          </a:prstGeom>
          <a:solidFill>
            <a:srgbClr val="006F5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48640" y="411480"/>
            <a:ext cx="11064240" cy="320040"/>
          </a:xfrm>
          <a:prstGeom prst="rect">
            <a:avLst/>
          </a:prstGeom>
          <a:noFill/>
        </p:spPr>
        <p:txBody>
          <a:bodyPr wrap="square">
            <a:normAutofit lnSpcReduction="10000"/>
          </a:bodyPr>
          <a:lstStyle/>
          <a:p>
            <a:pPr>
              <a:defRPr sz="1600" b="1">
                <a:solidFill>
                  <a:srgbClr val="006F52"/>
                </a:solidFill>
                <a:latin typeface="Aptos"/>
              </a:defRPr>
            </a:pPr>
            <a:r>
              <a:rPr sz="1600" b="1"/>
              <a:t>PART 2 | MARKETING RULES CHANGING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48640" y="749808"/>
            <a:ext cx="11064240" cy="640080"/>
          </a:xfrm>
          <a:prstGeom prst="rect">
            <a:avLst/>
          </a:prstGeom>
          <a:noFill/>
        </p:spPr>
        <p:txBody>
          <a:bodyPr wrap="square">
            <a:normAutofit/>
          </a:bodyPr>
          <a:lstStyle/>
          <a:p>
            <a:pPr>
              <a:defRPr sz="3000" b="1">
                <a:solidFill>
                  <a:srgbClr val="1B2421"/>
                </a:solidFill>
                <a:latin typeface="Aptos"/>
              </a:defRPr>
            </a:pPr>
            <a:r>
              <a:rPr sz="3000" b="1"/>
              <a:t>Regulation and Greenwashing Risk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1384280" y="6446520"/>
            <a:ext cx="457200" cy="182880"/>
          </a:xfrm>
          <a:prstGeom prst="rect">
            <a:avLst/>
          </a:prstGeom>
          <a:noFill/>
        </p:spPr>
        <p:txBody>
          <a:bodyPr wrap="square">
            <a:normAutofit fontScale="92500" lnSpcReduction="20000"/>
          </a:bodyPr>
          <a:lstStyle/>
          <a:p>
            <a:pPr algn="r">
              <a:defRPr sz="800" b="0">
                <a:solidFill>
                  <a:srgbClr val="5B6763"/>
                </a:solidFill>
              </a:defRPr>
            </a:pPr>
            <a:r>
              <a:rPr sz="800" b="0"/>
              <a:t>10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48640" y="2176272"/>
            <a:ext cx="10652760" cy="3886200"/>
          </a:xfrm>
          <a:prstGeom prst="rect">
            <a:avLst/>
          </a:prstGeom>
          <a:noFill/>
        </p:spPr>
        <p:txBody>
          <a:bodyPr wrap="square">
            <a:normAutofit/>
          </a:bodyPr>
          <a:lstStyle/>
          <a:p>
            <a:pPr>
              <a:spcAft>
                <a:spcPts val="700"/>
              </a:spcAft>
              <a:defRPr sz="2300" b="0">
                <a:solidFill>
                  <a:srgbClr val="1B2421"/>
                </a:solidFill>
                <a:latin typeface="Aptos"/>
              </a:defRPr>
            </a:pPr>
            <a:r>
              <a:rPr sz="2300" b="0" dirty="0"/>
              <a:t>• Regulators increasingly challenge claims that are vague, exaggerated or difficult to verify.</a:t>
            </a:r>
          </a:p>
          <a:p>
            <a:pPr>
              <a:spcAft>
                <a:spcPts val="700"/>
              </a:spcAft>
              <a:defRPr sz="2300" b="0">
                <a:solidFill>
                  <a:srgbClr val="1B2421"/>
                </a:solidFill>
                <a:latin typeface="Aptos"/>
              </a:defRPr>
            </a:pPr>
            <a:r>
              <a:rPr sz="2300" b="0" dirty="0"/>
              <a:t>• Marketing claims must be accurate, specific, evidenced and understandable.</a:t>
            </a:r>
          </a:p>
          <a:p>
            <a:pPr>
              <a:spcAft>
                <a:spcPts val="700"/>
              </a:spcAft>
              <a:defRPr sz="2300" b="0">
                <a:solidFill>
                  <a:srgbClr val="1B2421"/>
                </a:solidFill>
                <a:latin typeface="Aptos"/>
              </a:defRPr>
            </a:pPr>
            <a:r>
              <a:rPr sz="2300" b="0" dirty="0"/>
              <a:t>• This reduces creative freedom, but it protects the brand from legal and reputational damage.</a:t>
            </a:r>
          </a:p>
          <a:p>
            <a:pPr>
              <a:spcAft>
                <a:spcPts val="700"/>
              </a:spcAft>
              <a:defRPr sz="2300" b="0">
                <a:solidFill>
                  <a:srgbClr val="1B2421"/>
                </a:solidFill>
                <a:latin typeface="Aptos"/>
              </a:defRPr>
            </a:pPr>
            <a:r>
              <a:rPr sz="2300" b="0" dirty="0"/>
              <a:t>• The key tension is persuasive simplicity versus factual accuracy.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94360" y="5760720"/>
            <a:ext cx="10927080" cy="301752"/>
          </a:xfrm>
          <a:prstGeom prst="rect">
            <a:avLst/>
          </a:prstGeom>
          <a:noFill/>
        </p:spPr>
        <p:txBody>
          <a:bodyPr wrap="square">
            <a:normAutofit/>
          </a:bodyPr>
          <a:lstStyle/>
          <a:p>
            <a:pPr>
              <a:defRPr sz="1050" b="0">
                <a:solidFill>
                  <a:srgbClr val="5B6763"/>
                </a:solidFill>
                <a:latin typeface="Aptos"/>
              </a:defRPr>
            </a:pPr>
            <a:r>
              <a:rPr sz="1050" b="0"/>
              <a:t>Sources: FTC Green Guides; CMA Green Claims Code; Bogojević, 2025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228600"/>
          </a:xfrm>
          <a:prstGeom prst="rect">
            <a:avLst/>
          </a:prstGeom>
          <a:solidFill>
            <a:srgbClr val="006F5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48640" y="411480"/>
            <a:ext cx="11064240" cy="320040"/>
          </a:xfrm>
          <a:prstGeom prst="rect">
            <a:avLst/>
          </a:prstGeom>
          <a:noFill/>
        </p:spPr>
        <p:txBody>
          <a:bodyPr wrap="square">
            <a:normAutofit lnSpcReduction="10000"/>
          </a:bodyPr>
          <a:lstStyle/>
          <a:p>
            <a:pPr>
              <a:defRPr sz="1600" b="1">
                <a:solidFill>
                  <a:srgbClr val="006F52"/>
                </a:solidFill>
                <a:latin typeface="Aptos"/>
              </a:defRPr>
            </a:pPr>
            <a:r>
              <a:rPr sz="1600" b="1"/>
              <a:t>PART 2 | CUSTOMERS AND VALUE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48640" y="749808"/>
            <a:ext cx="11064240" cy="640080"/>
          </a:xfrm>
          <a:prstGeom prst="rect">
            <a:avLst/>
          </a:prstGeom>
          <a:noFill/>
        </p:spPr>
        <p:txBody>
          <a:bodyPr wrap="square">
            <a:normAutofit fontScale="92500"/>
          </a:bodyPr>
          <a:lstStyle/>
          <a:p>
            <a:pPr>
              <a:defRPr sz="2700" b="1">
                <a:solidFill>
                  <a:srgbClr val="1B2421"/>
                </a:solidFill>
                <a:latin typeface="Aptos"/>
              </a:defRPr>
            </a:pPr>
            <a:r>
              <a:rPr sz="2700" b="1"/>
              <a:t>Consumer Behaviour: Values Do Not Automatically Become Purchases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1384280" y="6446520"/>
            <a:ext cx="457200" cy="182880"/>
          </a:xfrm>
          <a:prstGeom prst="rect">
            <a:avLst/>
          </a:prstGeom>
          <a:noFill/>
        </p:spPr>
        <p:txBody>
          <a:bodyPr wrap="square">
            <a:normAutofit fontScale="92500" lnSpcReduction="20000"/>
          </a:bodyPr>
          <a:lstStyle/>
          <a:p>
            <a:pPr algn="r">
              <a:defRPr sz="800" b="0">
                <a:solidFill>
                  <a:srgbClr val="5B6763"/>
                </a:solidFill>
              </a:defRPr>
            </a:pPr>
            <a:r>
              <a:rPr sz="800" b="0"/>
              <a:t>11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94360" y="2221992"/>
            <a:ext cx="10652760" cy="3886200"/>
          </a:xfrm>
          <a:prstGeom prst="rect">
            <a:avLst/>
          </a:prstGeom>
          <a:noFill/>
        </p:spPr>
        <p:txBody>
          <a:bodyPr wrap="square">
            <a:normAutofit/>
          </a:bodyPr>
          <a:lstStyle/>
          <a:p>
            <a:pPr>
              <a:spcAft>
                <a:spcPts val="700"/>
              </a:spcAft>
              <a:defRPr sz="2300" b="0">
                <a:solidFill>
                  <a:srgbClr val="1B2421"/>
                </a:solidFill>
                <a:latin typeface="Aptos"/>
              </a:defRPr>
            </a:pPr>
            <a:r>
              <a:rPr sz="2300" b="0" dirty="0"/>
              <a:t>• Younger consumers may support environmental responsibility in principle.</a:t>
            </a:r>
          </a:p>
          <a:p>
            <a:pPr>
              <a:spcAft>
                <a:spcPts val="700"/>
              </a:spcAft>
              <a:defRPr sz="2300" b="0">
                <a:solidFill>
                  <a:srgbClr val="1B2421"/>
                </a:solidFill>
                <a:latin typeface="Aptos"/>
              </a:defRPr>
            </a:pPr>
            <a:r>
              <a:rPr sz="2300" b="0" dirty="0"/>
              <a:t>• However, sportswear purchases are still shaped by comfort, style, performance, trend and price.</a:t>
            </a:r>
          </a:p>
          <a:p>
            <a:pPr>
              <a:spcAft>
                <a:spcPts val="700"/>
              </a:spcAft>
              <a:defRPr sz="2300" b="0">
                <a:solidFill>
                  <a:srgbClr val="1B2421"/>
                </a:solidFill>
                <a:latin typeface="Aptos"/>
              </a:defRPr>
            </a:pPr>
            <a:r>
              <a:rPr sz="2300" b="0" dirty="0"/>
              <a:t>• This creates an attitude–</a:t>
            </a:r>
            <a:r>
              <a:rPr sz="2300" b="0" dirty="0" err="1"/>
              <a:t>behaviour</a:t>
            </a:r>
            <a:r>
              <a:rPr sz="2300" b="0" dirty="0"/>
              <a:t> gap in sustainable consumption.</a:t>
            </a:r>
          </a:p>
          <a:p>
            <a:pPr>
              <a:spcAft>
                <a:spcPts val="700"/>
              </a:spcAft>
              <a:defRPr sz="2300" b="0">
                <a:solidFill>
                  <a:srgbClr val="1B2421"/>
                </a:solidFill>
                <a:latin typeface="Aptos"/>
              </a:defRPr>
            </a:pPr>
            <a:r>
              <a:rPr sz="2300" b="0" dirty="0"/>
              <a:t>• Nike must make ESG personally useful, not only ethically desirable.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94360" y="5760720"/>
            <a:ext cx="10927080" cy="301752"/>
          </a:xfrm>
          <a:prstGeom prst="rect">
            <a:avLst/>
          </a:prstGeom>
          <a:noFill/>
        </p:spPr>
        <p:txBody>
          <a:bodyPr wrap="square">
            <a:normAutofit/>
          </a:bodyPr>
          <a:lstStyle/>
          <a:p>
            <a:pPr>
              <a:defRPr sz="1050" b="0">
                <a:solidFill>
                  <a:srgbClr val="5B6763"/>
                </a:solidFill>
                <a:latin typeface="Aptos"/>
              </a:defRPr>
            </a:pPr>
            <a:r>
              <a:rPr sz="1050" b="0"/>
              <a:t>Sources: Kotler et al., 2021; White et al., 2019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228600"/>
          </a:xfrm>
          <a:prstGeom prst="rect">
            <a:avLst/>
          </a:prstGeom>
          <a:solidFill>
            <a:srgbClr val="006F5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48640" y="411480"/>
            <a:ext cx="11064240" cy="320040"/>
          </a:xfrm>
          <a:prstGeom prst="rect">
            <a:avLst/>
          </a:prstGeom>
          <a:noFill/>
        </p:spPr>
        <p:txBody>
          <a:bodyPr wrap="square">
            <a:normAutofit lnSpcReduction="10000"/>
          </a:bodyPr>
          <a:lstStyle/>
          <a:p>
            <a:pPr>
              <a:defRPr sz="1600" b="1">
                <a:solidFill>
                  <a:srgbClr val="006F52"/>
                </a:solidFill>
                <a:latin typeface="Aptos"/>
              </a:defRPr>
            </a:pPr>
            <a:r>
              <a:rPr sz="1600" b="1"/>
              <a:t>PART 2 | COMPETITIVE DISRUPTION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48640" y="749808"/>
            <a:ext cx="11064240" cy="640080"/>
          </a:xfrm>
          <a:prstGeom prst="rect">
            <a:avLst/>
          </a:prstGeom>
          <a:noFill/>
        </p:spPr>
        <p:txBody>
          <a:bodyPr wrap="square">
            <a:normAutofit/>
          </a:bodyPr>
          <a:lstStyle/>
          <a:p>
            <a:pPr>
              <a:defRPr sz="3000" b="1">
                <a:solidFill>
                  <a:srgbClr val="1B2421"/>
                </a:solidFill>
                <a:latin typeface="Aptos"/>
              </a:defRPr>
            </a:pPr>
            <a:r>
              <a:rPr sz="3000" b="1"/>
              <a:t>Competitive Pressure: Differentiation or Imitation?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1384280" y="6446520"/>
            <a:ext cx="457200" cy="182880"/>
          </a:xfrm>
          <a:prstGeom prst="rect">
            <a:avLst/>
          </a:prstGeom>
          <a:noFill/>
        </p:spPr>
        <p:txBody>
          <a:bodyPr wrap="square">
            <a:normAutofit fontScale="92500" lnSpcReduction="20000"/>
          </a:bodyPr>
          <a:lstStyle/>
          <a:p>
            <a:pPr algn="r">
              <a:defRPr sz="800" b="0">
                <a:solidFill>
                  <a:srgbClr val="5B6763"/>
                </a:solidFill>
              </a:defRPr>
            </a:pPr>
            <a:r>
              <a:rPr sz="800" b="0"/>
              <a:t>12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94360" y="2249424"/>
            <a:ext cx="10652760" cy="3886200"/>
          </a:xfrm>
          <a:prstGeom prst="rect">
            <a:avLst/>
          </a:prstGeom>
          <a:noFill/>
        </p:spPr>
        <p:txBody>
          <a:bodyPr wrap="square">
            <a:normAutofit/>
          </a:bodyPr>
          <a:lstStyle/>
          <a:p>
            <a:pPr>
              <a:spcAft>
                <a:spcPts val="700"/>
              </a:spcAft>
              <a:defRPr sz="2300" b="0">
                <a:solidFill>
                  <a:srgbClr val="1B2421"/>
                </a:solidFill>
                <a:latin typeface="Aptos"/>
              </a:defRPr>
            </a:pPr>
            <a:r>
              <a:rPr sz="2300" b="0" dirty="0"/>
              <a:t>• Adidas, Puma, lululemon and On Running also use sustainability in positioning.</a:t>
            </a:r>
          </a:p>
          <a:p>
            <a:pPr>
              <a:spcAft>
                <a:spcPts val="700"/>
              </a:spcAft>
              <a:defRPr sz="2300" b="0">
                <a:solidFill>
                  <a:srgbClr val="1B2421"/>
                </a:solidFill>
                <a:latin typeface="Aptos"/>
              </a:defRPr>
            </a:pPr>
            <a:r>
              <a:rPr sz="2300" b="0" dirty="0"/>
              <a:t>• ESG is becoming a category expectation rather than a premium extra.</a:t>
            </a:r>
          </a:p>
          <a:p>
            <a:pPr>
              <a:spcAft>
                <a:spcPts val="700"/>
              </a:spcAft>
              <a:defRPr sz="2300" b="0">
                <a:solidFill>
                  <a:srgbClr val="1B2421"/>
                </a:solidFill>
                <a:latin typeface="Aptos"/>
              </a:defRPr>
            </a:pPr>
            <a:r>
              <a:rPr sz="2300" b="0" dirty="0"/>
              <a:t>• If Nike’s sustainability message is generic, it may not strengthen differentiation.</a:t>
            </a:r>
          </a:p>
          <a:p>
            <a:pPr>
              <a:spcAft>
                <a:spcPts val="700"/>
              </a:spcAft>
              <a:defRPr sz="2300" b="0">
                <a:solidFill>
                  <a:srgbClr val="1B2421"/>
                </a:solidFill>
                <a:latin typeface="Aptos"/>
              </a:defRPr>
            </a:pPr>
            <a:r>
              <a:rPr sz="2300" b="0" dirty="0"/>
              <a:t>• Nike must connect ESG to distinctive assets: performance, athlete culture, innovation and global community.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94360" y="5760720"/>
            <a:ext cx="10927080" cy="301752"/>
          </a:xfrm>
          <a:prstGeom prst="rect">
            <a:avLst/>
          </a:prstGeom>
          <a:noFill/>
        </p:spPr>
        <p:txBody>
          <a:bodyPr wrap="square">
            <a:normAutofit/>
          </a:bodyPr>
          <a:lstStyle/>
          <a:p>
            <a:pPr>
              <a:defRPr sz="1050" b="0">
                <a:solidFill>
                  <a:srgbClr val="5B6763"/>
                </a:solidFill>
                <a:latin typeface="Aptos"/>
              </a:defRPr>
            </a:pPr>
            <a:r>
              <a:rPr sz="1050" b="0"/>
              <a:t>Sources: Kim and Mauborgne, 2004; company sustainability communications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228600"/>
          </a:xfrm>
          <a:prstGeom prst="rect">
            <a:avLst/>
          </a:prstGeom>
          <a:solidFill>
            <a:srgbClr val="006F5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48640" y="411480"/>
            <a:ext cx="11064240" cy="320040"/>
          </a:xfrm>
          <a:prstGeom prst="rect">
            <a:avLst/>
          </a:prstGeom>
          <a:noFill/>
        </p:spPr>
        <p:txBody>
          <a:bodyPr wrap="square">
            <a:normAutofit lnSpcReduction="10000"/>
          </a:bodyPr>
          <a:lstStyle/>
          <a:p>
            <a:pPr>
              <a:defRPr sz="1600" b="1">
                <a:solidFill>
                  <a:srgbClr val="006F52"/>
                </a:solidFill>
                <a:latin typeface="Aptos"/>
              </a:defRPr>
            </a:pPr>
            <a:r>
              <a:rPr sz="1600" b="1"/>
              <a:t>WHAT IS PUSHING NIKE TO CHANGE?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48640" y="749808"/>
            <a:ext cx="11064240" cy="640080"/>
          </a:xfrm>
          <a:prstGeom prst="rect">
            <a:avLst/>
          </a:prstGeom>
          <a:noFill/>
        </p:spPr>
        <p:txBody>
          <a:bodyPr wrap="square">
            <a:normAutofit/>
          </a:bodyPr>
          <a:lstStyle/>
          <a:p>
            <a:pPr>
              <a:defRPr sz="3000" b="1">
                <a:solidFill>
                  <a:srgbClr val="1B2421"/>
                </a:solidFill>
                <a:latin typeface="Aptos"/>
              </a:defRPr>
            </a:pPr>
            <a:r>
              <a:rPr sz="3000" b="1"/>
              <a:t>Part 2 Summary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1384280" y="6446520"/>
            <a:ext cx="457200" cy="182880"/>
          </a:xfrm>
          <a:prstGeom prst="rect">
            <a:avLst/>
          </a:prstGeom>
          <a:noFill/>
        </p:spPr>
        <p:txBody>
          <a:bodyPr wrap="square">
            <a:normAutofit fontScale="92500" lnSpcReduction="20000"/>
          </a:bodyPr>
          <a:lstStyle/>
          <a:p>
            <a:pPr algn="r">
              <a:defRPr sz="800" b="0">
                <a:solidFill>
                  <a:srgbClr val="5B6763"/>
                </a:solidFill>
              </a:defRPr>
            </a:pPr>
            <a:r>
              <a:rPr sz="800" b="0"/>
              <a:t>13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94360" y="1997964"/>
            <a:ext cx="10652760" cy="3886200"/>
          </a:xfrm>
          <a:prstGeom prst="rect">
            <a:avLst/>
          </a:prstGeom>
          <a:noFill/>
        </p:spPr>
        <p:txBody>
          <a:bodyPr wrap="square">
            <a:normAutofit/>
          </a:bodyPr>
          <a:lstStyle/>
          <a:p>
            <a:pPr>
              <a:spcAft>
                <a:spcPts val="700"/>
              </a:spcAft>
              <a:defRPr sz="2300" b="0">
                <a:solidFill>
                  <a:srgbClr val="1B2421"/>
                </a:solidFill>
                <a:latin typeface="Aptos"/>
              </a:defRPr>
            </a:pPr>
            <a:r>
              <a:rPr sz="2300" b="0" dirty="0"/>
              <a:t>• PESTLE shows ESG is driven by linked political, economic, social, technological, legal and environmental forces.</a:t>
            </a:r>
          </a:p>
          <a:p>
            <a:pPr>
              <a:spcAft>
                <a:spcPts val="700"/>
              </a:spcAft>
              <a:defRPr sz="2300" b="0">
                <a:solidFill>
                  <a:srgbClr val="1B2421"/>
                </a:solidFill>
                <a:latin typeface="Aptos"/>
              </a:defRPr>
            </a:pPr>
            <a:r>
              <a:rPr sz="2300" b="0" dirty="0"/>
              <a:t>• VUCA explains why the issue is difficult: fast-changing expectations, uncertain regulation, complex supply chains and ambiguous claims.</a:t>
            </a:r>
          </a:p>
          <a:p>
            <a:pPr>
              <a:spcAft>
                <a:spcPts val="700"/>
              </a:spcAft>
              <a:defRPr sz="2300" b="0">
                <a:solidFill>
                  <a:srgbClr val="1B2421"/>
                </a:solidFill>
                <a:latin typeface="Aptos"/>
              </a:defRPr>
            </a:pPr>
            <a:r>
              <a:rPr sz="2300" b="0" dirty="0"/>
              <a:t>• Consumer pressure demands values without losing performance.</a:t>
            </a:r>
          </a:p>
          <a:p>
            <a:pPr>
              <a:spcAft>
                <a:spcPts val="700"/>
              </a:spcAft>
              <a:defRPr sz="2300" b="0">
                <a:solidFill>
                  <a:srgbClr val="1B2421"/>
                </a:solidFill>
                <a:latin typeface="Aptos"/>
              </a:defRPr>
            </a:pPr>
            <a:r>
              <a:rPr sz="2300" b="0" dirty="0"/>
              <a:t>• Competitive pressure turns ESG from a nice extra into a basic condition of legitimacy.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94360" y="5760720"/>
            <a:ext cx="10927080" cy="301752"/>
          </a:xfrm>
          <a:prstGeom prst="rect">
            <a:avLst/>
          </a:prstGeom>
          <a:noFill/>
        </p:spPr>
        <p:txBody>
          <a:bodyPr wrap="square">
            <a:normAutofit/>
          </a:bodyPr>
          <a:lstStyle/>
          <a:p>
            <a:pPr>
              <a:defRPr sz="1050" b="0">
                <a:solidFill>
                  <a:srgbClr val="5B6763"/>
                </a:solidFill>
                <a:latin typeface="Aptos"/>
              </a:defRPr>
            </a:pPr>
            <a:r>
              <a:rPr sz="1050" b="0"/>
              <a:t>Sources: Peattie and Crane, 2005; Bogojević, 2025; Wang et al., 2022; White et al., 2019; Ottman, 2011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228600"/>
          </a:xfrm>
          <a:prstGeom prst="rect">
            <a:avLst/>
          </a:prstGeom>
          <a:solidFill>
            <a:srgbClr val="006F5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48640" y="411480"/>
            <a:ext cx="11064240" cy="320040"/>
          </a:xfrm>
          <a:prstGeom prst="rect">
            <a:avLst/>
          </a:prstGeom>
          <a:noFill/>
        </p:spPr>
        <p:txBody>
          <a:bodyPr wrap="square">
            <a:normAutofit lnSpcReduction="10000"/>
          </a:bodyPr>
          <a:lstStyle/>
          <a:p>
            <a:pPr>
              <a:defRPr sz="1600" b="1">
                <a:solidFill>
                  <a:srgbClr val="006F52"/>
                </a:solidFill>
                <a:latin typeface="Aptos"/>
              </a:defRPr>
            </a:pPr>
            <a:r>
              <a:rPr sz="1600" b="1"/>
              <a:t>PART 3 | INTERNAL MARKETING CHALLENGES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48640" y="749808"/>
            <a:ext cx="11064240" cy="640080"/>
          </a:xfrm>
          <a:prstGeom prst="rect">
            <a:avLst/>
          </a:prstGeom>
          <a:noFill/>
        </p:spPr>
        <p:txBody>
          <a:bodyPr wrap="square">
            <a:normAutofit/>
          </a:bodyPr>
          <a:lstStyle/>
          <a:p>
            <a:pPr>
              <a:defRPr sz="2700" b="1">
                <a:solidFill>
                  <a:srgbClr val="1B2421"/>
                </a:solidFill>
                <a:latin typeface="Aptos"/>
              </a:defRPr>
            </a:pPr>
            <a:r>
              <a:rPr sz="2700" b="1"/>
              <a:t>Challenge 1: Credibility Gap Between Message and Practice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1384280" y="6446520"/>
            <a:ext cx="457200" cy="182880"/>
          </a:xfrm>
          <a:prstGeom prst="rect">
            <a:avLst/>
          </a:prstGeom>
          <a:noFill/>
        </p:spPr>
        <p:txBody>
          <a:bodyPr wrap="square">
            <a:normAutofit fontScale="92500" lnSpcReduction="20000"/>
          </a:bodyPr>
          <a:lstStyle/>
          <a:p>
            <a:pPr algn="r">
              <a:defRPr sz="800" b="0">
                <a:solidFill>
                  <a:srgbClr val="5B6763"/>
                </a:solidFill>
              </a:defRPr>
            </a:pPr>
            <a:r>
              <a:rPr sz="800" b="0"/>
              <a:t>14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48640" y="2103120"/>
            <a:ext cx="10652760" cy="3886200"/>
          </a:xfrm>
          <a:prstGeom prst="rect">
            <a:avLst/>
          </a:prstGeom>
          <a:noFill/>
        </p:spPr>
        <p:txBody>
          <a:bodyPr wrap="square">
            <a:normAutofit/>
          </a:bodyPr>
          <a:lstStyle/>
          <a:p>
            <a:pPr>
              <a:spcAft>
                <a:spcPts val="700"/>
              </a:spcAft>
              <a:defRPr sz="2300" b="0">
                <a:solidFill>
                  <a:srgbClr val="1B2421"/>
                </a:solidFill>
                <a:latin typeface="Aptos"/>
              </a:defRPr>
            </a:pPr>
            <a:r>
              <a:rPr sz="2300" b="0" dirty="0"/>
              <a:t>• Nike’s brand power makes ESG claims highly visible and easy to </a:t>
            </a:r>
            <a:r>
              <a:rPr sz="2300" b="0" dirty="0" err="1"/>
              <a:t>scrutinise</a:t>
            </a:r>
            <a:r>
              <a:rPr sz="2300" b="0" dirty="0"/>
              <a:t>.</a:t>
            </a:r>
          </a:p>
          <a:p>
            <a:pPr>
              <a:spcAft>
                <a:spcPts val="700"/>
              </a:spcAft>
              <a:defRPr sz="2300" b="0">
                <a:solidFill>
                  <a:srgbClr val="1B2421"/>
                </a:solidFill>
                <a:latin typeface="Aptos"/>
              </a:defRPr>
            </a:pPr>
            <a:r>
              <a:rPr sz="2300" b="0" dirty="0"/>
              <a:t>• Large-scale global operations create tension between sustainability messaging and consumption growth.</a:t>
            </a:r>
          </a:p>
          <a:p>
            <a:pPr>
              <a:spcAft>
                <a:spcPts val="700"/>
              </a:spcAft>
              <a:defRPr sz="2300" b="0">
                <a:solidFill>
                  <a:srgbClr val="1B2421"/>
                </a:solidFill>
                <a:latin typeface="Aptos"/>
              </a:defRPr>
            </a:pPr>
            <a:r>
              <a:rPr sz="2300" b="0" dirty="0"/>
              <a:t>• If campaigns appear stronger than operational evidence, consumer trust may decline.</a:t>
            </a:r>
          </a:p>
          <a:p>
            <a:pPr>
              <a:spcAft>
                <a:spcPts val="700"/>
              </a:spcAft>
              <a:defRPr sz="2300" b="0">
                <a:solidFill>
                  <a:srgbClr val="1B2421"/>
                </a:solidFill>
                <a:latin typeface="Aptos"/>
              </a:defRPr>
            </a:pPr>
            <a:r>
              <a:rPr sz="2300" b="0" dirty="0"/>
              <a:t>• This is especially risky because Nike’s brand relies on authenticity and emotional connection.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94360" y="5760720"/>
            <a:ext cx="10927080" cy="301752"/>
          </a:xfrm>
          <a:prstGeom prst="rect">
            <a:avLst/>
          </a:prstGeom>
          <a:noFill/>
        </p:spPr>
        <p:txBody>
          <a:bodyPr wrap="square">
            <a:normAutofit/>
          </a:bodyPr>
          <a:lstStyle/>
          <a:p>
            <a:pPr>
              <a:defRPr sz="1050" b="0">
                <a:solidFill>
                  <a:srgbClr val="5B6763"/>
                </a:solidFill>
                <a:latin typeface="Aptos"/>
              </a:defRPr>
            </a:pPr>
            <a:r>
              <a:rPr sz="1050" b="0"/>
              <a:t>Sources: Delmas and Burbano, 2011; Peattie and Crane, 2005; Nike, 2024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228600"/>
          </a:xfrm>
          <a:prstGeom prst="rect">
            <a:avLst/>
          </a:prstGeom>
          <a:solidFill>
            <a:srgbClr val="006F5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48640" y="411480"/>
            <a:ext cx="11064240" cy="320040"/>
          </a:xfrm>
          <a:prstGeom prst="rect">
            <a:avLst/>
          </a:prstGeom>
          <a:noFill/>
        </p:spPr>
        <p:txBody>
          <a:bodyPr wrap="square">
            <a:normAutofit lnSpcReduction="10000"/>
          </a:bodyPr>
          <a:lstStyle/>
          <a:p>
            <a:pPr>
              <a:defRPr sz="1600" b="1">
                <a:solidFill>
                  <a:srgbClr val="006F52"/>
                </a:solidFill>
                <a:latin typeface="Aptos"/>
              </a:defRPr>
            </a:pPr>
            <a:r>
              <a:rPr sz="1600" b="1"/>
              <a:t>PART 3 | DATA AND COMMUNICATION CHALLENGE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48640" y="749808"/>
            <a:ext cx="11064240" cy="640080"/>
          </a:xfrm>
          <a:prstGeom prst="rect">
            <a:avLst/>
          </a:prstGeom>
          <a:noFill/>
        </p:spPr>
        <p:txBody>
          <a:bodyPr wrap="square">
            <a:normAutofit/>
          </a:bodyPr>
          <a:lstStyle/>
          <a:p>
            <a:pPr>
              <a:defRPr sz="2700" b="1">
                <a:solidFill>
                  <a:srgbClr val="1B2421"/>
                </a:solidFill>
                <a:latin typeface="Aptos"/>
              </a:defRPr>
            </a:pPr>
            <a:r>
              <a:rPr sz="2700" b="1"/>
              <a:t>Challenge 2: Supply-Chain Complexity and Message Simplification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1384280" y="6446520"/>
            <a:ext cx="457200" cy="182880"/>
          </a:xfrm>
          <a:prstGeom prst="rect">
            <a:avLst/>
          </a:prstGeom>
          <a:noFill/>
        </p:spPr>
        <p:txBody>
          <a:bodyPr wrap="square">
            <a:normAutofit fontScale="92500" lnSpcReduction="20000"/>
          </a:bodyPr>
          <a:lstStyle/>
          <a:p>
            <a:pPr algn="r">
              <a:defRPr sz="800" b="0">
                <a:solidFill>
                  <a:srgbClr val="5B6763"/>
                </a:solidFill>
              </a:defRPr>
            </a:pPr>
            <a:r>
              <a:rPr sz="800" b="0"/>
              <a:t>15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94360" y="2176272"/>
            <a:ext cx="10652760" cy="3886200"/>
          </a:xfrm>
          <a:prstGeom prst="rect">
            <a:avLst/>
          </a:prstGeom>
          <a:noFill/>
        </p:spPr>
        <p:txBody>
          <a:bodyPr wrap="square">
            <a:normAutofit/>
          </a:bodyPr>
          <a:lstStyle/>
          <a:p>
            <a:pPr>
              <a:spcAft>
                <a:spcPts val="700"/>
              </a:spcAft>
              <a:defRPr sz="2300" b="0">
                <a:solidFill>
                  <a:srgbClr val="1B2421"/>
                </a:solidFill>
                <a:latin typeface="Aptos"/>
              </a:defRPr>
            </a:pPr>
            <a:r>
              <a:rPr sz="2300" b="0" dirty="0"/>
              <a:t>• Nike’s impact is distributed across suppliers, materials, transport, retail and product end-of-life.</a:t>
            </a:r>
          </a:p>
          <a:p>
            <a:pPr>
              <a:spcAft>
                <a:spcPts val="700"/>
              </a:spcAft>
              <a:defRPr sz="2300" b="0">
                <a:solidFill>
                  <a:srgbClr val="1B2421"/>
                </a:solidFill>
                <a:latin typeface="Aptos"/>
              </a:defRPr>
            </a:pPr>
            <a:r>
              <a:rPr sz="2300" b="0" dirty="0"/>
              <a:t>• Consumers need simple messages, while ESG performance is complex and data-heavy.</a:t>
            </a:r>
          </a:p>
          <a:p>
            <a:pPr>
              <a:spcAft>
                <a:spcPts val="700"/>
              </a:spcAft>
              <a:defRPr sz="2300" b="0">
                <a:solidFill>
                  <a:srgbClr val="1B2421"/>
                </a:solidFill>
                <a:latin typeface="Aptos"/>
              </a:defRPr>
            </a:pPr>
            <a:r>
              <a:rPr sz="2300" b="0" dirty="0"/>
              <a:t>• Oversimplification can improve clarity but may remove necessary evidence.</a:t>
            </a:r>
          </a:p>
          <a:p>
            <a:pPr>
              <a:spcAft>
                <a:spcPts val="700"/>
              </a:spcAft>
              <a:defRPr sz="2300" b="0">
                <a:solidFill>
                  <a:srgbClr val="1B2421"/>
                </a:solidFill>
                <a:latin typeface="Aptos"/>
              </a:defRPr>
            </a:pPr>
            <a:r>
              <a:rPr sz="2300" b="0" dirty="0"/>
              <a:t>• Too much data can reduce engagement and make campaigns less memorable.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94360" y="5760720"/>
            <a:ext cx="10927080" cy="301752"/>
          </a:xfrm>
          <a:prstGeom prst="rect">
            <a:avLst/>
          </a:prstGeom>
          <a:noFill/>
        </p:spPr>
        <p:txBody>
          <a:bodyPr wrap="square">
            <a:normAutofit/>
          </a:bodyPr>
          <a:lstStyle/>
          <a:p>
            <a:pPr>
              <a:defRPr sz="1050" b="0">
                <a:solidFill>
                  <a:srgbClr val="5B6763"/>
                </a:solidFill>
                <a:latin typeface="Aptos"/>
              </a:defRPr>
            </a:pPr>
            <a:r>
              <a:rPr sz="1050" b="0"/>
              <a:t>Sources: Nike Impact Report; Cameron and Green, 2015; Lyon and Montgomery, 2015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228600"/>
          </a:xfrm>
          <a:prstGeom prst="rect">
            <a:avLst/>
          </a:prstGeom>
          <a:solidFill>
            <a:srgbClr val="006F5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48640" y="411480"/>
            <a:ext cx="11064240" cy="320040"/>
          </a:xfrm>
          <a:prstGeom prst="rect">
            <a:avLst/>
          </a:prstGeom>
          <a:noFill/>
        </p:spPr>
        <p:txBody>
          <a:bodyPr wrap="square">
            <a:normAutofit lnSpcReduction="10000"/>
          </a:bodyPr>
          <a:lstStyle/>
          <a:p>
            <a:pPr>
              <a:defRPr sz="1600" b="1">
                <a:solidFill>
                  <a:srgbClr val="006F52"/>
                </a:solidFill>
                <a:latin typeface="Aptos"/>
              </a:defRPr>
            </a:pPr>
            <a:r>
              <a:rPr sz="1600" b="1"/>
              <a:t>PART 3 | VALUE PROPOSITION TENSION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48640" y="749808"/>
            <a:ext cx="11064240" cy="640080"/>
          </a:xfrm>
          <a:prstGeom prst="rect">
            <a:avLst/>
          </a:prstGeom>
          <a:noFill/>
        </p:spPr>
        <p:txBody>
          <a:bodyPr wrap="square">
            <a:normAutofit/>
          </a:bodyPr>
          <a:lstStyle/>
          <a:p>
            <a:pPr>
              <a:defRPr sz="3000" b="1">
                <a:solidFill>
                  <a:srgbClr val="1B2421"/>
                </a:solidFill>
                <a:latin typeface="Aptos"/>
              </a:defRPr>
            </a:pPr>
            <a:r>
              <a:rPr sz="3000" b="1"/>
              <a:t>Challenge 3: Performance–Sustainability Tension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1384280" y="6446520"/>
            <a:ext cx="457200" cy="182880"/>
          </a:xfrm>
          <a:prstGeom prst="rect">
            <a:avLst/>
          </a:prstGeom>
          <a:noFill/>
        </p:spPr>
        <p:txBody>
          <a:bodyPr wrap="square">
            <a:normAutofit fontScale="92500" lnSpcReduction="20000"/>
          </a:bodyPr>
          <a:lstStyle/>
          <a:p>
            <a:pPr algn="r">
              <a:defRPr sz="800" b="0">
                <a:solidFill>
                  <a:srgbClr val="5B6763"/>
                </a:solidFill>
              </a:defRPr>
            </a:pPr>
            <a:r>
              <a:rPr sz="800" b="0"/>
              <a:t>16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94360" y="2002536"/>
            <a:ext cx="10652760" cy="3886200"/>
          </a:xfrm>
          <a:prstGeom prst="rect">
            <a:avLst/>
          </a:prstGeom>
          <a:noFill/>
        </p:spPr>
        <p:txBody>
          <a:bodyPr wrap="square">
            <a:normAutofit/>
          </a:bodyPr>
          <a:lstStyle/>
          <a:p>
            <a:pPr>
              <a:spcAft>
                <a:spcPts val="700"/>
              </a:spcAft>
              <a:defRPr sz="2300" b="0">
                <a:solidFill>
                  <a:srgbClr val="1B2421"/>
                </a:solidFill>
                <a:latin typeface="Aptos"/>
              </a:defRPr>
            </a:pPr>
            <a:r>
              <a:rPr sz="2300" b="0" dirty="0"/>
              <a:t>• Nike’s core value proposition is still performance, comfort, design and cultural status.</a:t>
            </a:r>
          </a:p>
          <a:p>
            <a:pPr>
              <a:spcAft>
                <a:spcPts val="700"/>
              </a:spcAft>
              <a:defRPr sz="2300" b="0">
                <a:solidFill>
                  <a:srgbClr val="1B2421"/>
                </a:solidFill>
                <a:latin typeface="Aptos"/>
              </a:defRPr>
            </a:pPr>
            <a:r>
              <a:rPr sz="2300" b="0" dirty="0"/>
              <a:t>• Sustainability cannot weaken these benefits or mainstream customers may reject it.</a:t>
            </a:r>
          </a:p>
          <a:p>
            <a:pPr>
              <a:spcAft>
                <a:spcPts val="700"/>
              </a:spcAft>
              <a:defRPr sz="2300" b="0">
                <a:solidFill>
                  <a:srgbClr val="1B2421"/>
                </a:solidFill>
                <a:latin typeface="Aptos"/>
              </a:defRPr>
            </a:pPr>
            <a:r>
              <a:rPr sz="2300" b="0" dirty="0"/>
              <a:t>• A purely ethical message may not persuade sportswear consumers at scale.</a:t>
            </a:r>
          </a:p>
          <a:p>
            <a:pPr>
              <a:spcAft>
                <a:spcPts val="700"/>
              </a:spcAft>
              <a:defRPr sz="2300" b="0">
                <a:solidFill>
                  <a:srgbClr val="1B2421"/>
                </a:solidFill>
                <a:latin typeface="Aptos"/>
              </a:defRPr>
            </a:pPr>
            <a:r>
              <a:rPr sz="2300" b="0" dirty="0"/>
              <a:t>• Nike must frame sustainability as innovation that improves, protects or extends performance value.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94360" y="5760720"/>
            <a:ext cx="10927080" cy="301752"/>
          </a:xfrm>
          <a:prstGeom prst="rect">
            <a:avLst/>
          </a:prstGeom>
          <a:noFill/>
        </p:spPr>
        <p:txBody>
          <a:bodyPr wrap="square">
            <a:normAutofit/>
          </a:bodyPr>
          <a:lstStyle/>
          <a:p>
            <a:pPr>
              <a:defRPr sz="1050" b="0">
                <a:solidFill>
                  <a:srgbClr val="5B6763"/>
                </a:solidFill>
                <a:latin typeface="Aptos"/>
              </a:defRPr>
            </a:pPr>
            <a:r>
              <a:rPr sz="1050" b="0"/>
              <a:t>Sources: Aaker, 2015; White et al., 2019; Nike product communications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228600"/>
          </a:xfrm>
          <a:prstGeom prst="rect">
            <a:avLst/>
          </a:prstGeom>
          <a:solidFill>
            <a:srgbClr val="006F5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48640" y="411480"/>
            <a:ext cx="11064240" cy="320040"/>
          </a:xfrm>
          <a:prstGeom prst="rect">
            <a:avLst/>
          </a:prstGeom>
          <a:noFill/>
        </p:spPr>
        <p:txBody>
          <a:bodyPr wrap="square">
            <a:normAutofit lnSpcReduction="10000"/>
          </a:bodyPr>
          <a:lstStyle/>
          <a:p>
            <a:pPr>
              <a:defRPr sz="1600" b="1">
                <a:solidFill>
                  <a:srgbClr val="006F52"/>
                </a:solidFill>
                <a:latin typeface="Aptos"/>
              </a:defRPr>
            </a:pPr>
            <a:r>
              <a:rPr sz="1600" b="1"/>
              <a:t>PART 3 | GOVERNANCE CHALLENGE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48640" y="749808"/>
            <a:ext cx="11064240" cy="640080"/>
          </a:xfrm>
          <a:prstGeom prst="rect">
            <a:avLst/>
          </a:prstGeom>
          <a:noFill/>
        </p:spPr>
        <p:txBody>
          <a:bodyPr wrap="square">
            <a:normAutofit/>
          </a:bodyPr>
          <a:lstStyle/>
          <a:p>
            <a:pPr>
              <a:defRPr sz="3000" b="1">
                <a:solidFill>
                  <a:srgbClr val="1B2421"/>
                </a:solidFill>
                <a:latin typeface="Aptos"/>
              </a:defRPr>
            </a:pPr>
            <a:r>
              <a:rPr sz="3000" b="1"/>
              <a:t>Challenge 4: Marketing Control and Internal Governance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1384280" y="6446520"/>
            <a:ext cx="457200" cy="182880"/>
          </a:xfrm>
          <a:prstGeom prst="rect">
            <a:avLst/>
          </a:prstGeom>
          <a:noFill/>
        </p:spPr>
        <p:txBody>
          <a:bodyPr wrap="square">
            <a:normAutofit fontScale="92500" lnSpcReduction="20000"/>
          </a:bodyPr>
          <a:lstStyle/>
          <a:p>
            <a:pPr algn="r">
              <a:defRPr sz="800" b="0">
                <a:solidFill>
                  <a:srgbClr val="5B6763"/>
                </a:solidFill>
              </a:defRPr>
            </a:pPr>
            <a:r>
              <a:rPr sz="800" b="0"/>
              <a:t>17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94360" y="2157984"/>
            <a:ext cx="10652760" cy="3886200"/>
          </a:xfrm>
          <a:prstGeom prst="rect">
            <a:avLst/>
          </a:prstGeom>
          <a:noFill/>
        </p:spPr>
        <p:txBody>
          <a:bodyPr wrap="square">
            <a:normAutofit/>
          </a:bodyPr>
          <a:lstStyle/>
          <a:p>
            <a:pPr>
              <a:spcAft>
                <a:spcPts val="700"/>
              </a:spcAft>
              <a:defRPr sz="2300" b="0">
                <a:solidFill>
                  <a:srgbClr val="1B2421"/>
                </a:solidFill>
                <a:latin typeface="Aptos"/>
              </a:defRPr>
            </a:pPr>
            <a:r>
              <a:rPr sz="2300" b="0" dirty="0"/>
              <a:t>• Traditional brand campaigns often </a:t>
            </a:r>
            <a:r>
              <a:rPr sz="2300" b="0" dirty="0" err="1"/>
              <a:t>prioritise</a:t>
            </a:r>
            <a:r>
              <a:rPr sz="2300" b="0" dirty="0"/>
              <a:t> emotional impact, speed and simplicity.</a:t>
            </a:r>
          </a:p>
          <a:p>
            <a:pPr>
              <a:spcAft>
                <a:spcPts val="700"/>
              </a:spcAft>
              <a:defRPr sz="2300" b="0">
                <a:solidFill>
                  <a:srgbClr val="1B2421"/>
                </a:solidFill>
                <a:latin typeface="Aptos"/>
              </a:defRPr>
            </a:pPr>
            <a:r>
              <a:rPr sz="2300" b="0" dirty="0"/>
              <a:t>• ESG campaigns require evidence, qualification and cross-functional approval.</a:t>
            </a:r>
          </a:p>
          <a:p>
            <a:pPr>
              <a:spcAft>
                <a:spcPts val="700"/>
              </a:spcAft>
              <a:defRPr sz="2300" b="0">
                <a:solidFill>
                  <a:srgbClr val="1B2421"/>
                </a:solidFill>
                <a:latin typeface="Aptos"/>
              </a:defRPr>
            </a:pPr>
            <a:r>
              <a:rPr sz="2300" b="0" dirty="0"/>
              <a:t>• This creates tension between creative marketing and risk management.</a:t>
            </a:r>
          </a:p>
          <a:p>
            <a:pPr>
              <a:spcAft>
                <a:spcPts val="700"/>
              </a:spcAft>
              <a:defRPr sz="2300" b="0">
                <a:solidFill>
                  <a:srgbClr val="1B2421"/>
                </a:solidFill>
                <a:latin typeface="Aptos"/>
              </a:defRPr>
            </a:pPr>
            <a:r>
              <a:rPr sz="2300" b="0" dirty="0"/>
              <a:t>• Stronger governance may slow campaigns but reduces greenwashing and reputational risk.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94360" y="5760720"/>
            <a:ext cx="10927080" cy="301752"/>
          </a:xfrm>
          <a:prstGeom prst="rect">
            <a:avLst/>
          </a:prstGeom>
          <a:noFill/>
        </p:spPr>
        <p:txBody>
          <a:bodyPr wrap="square">
            <a:normAutofit/>
          </a:bodyPr>
          <a:lstStyle/>
          <a:p>
            <a:pPr>
              <a:defRPr sz="1050" b="0">
                <a:solidFill>
                  <a:srgbClr val="5B6763"/>
                </a:solidFill>
                <a:latin typeface="Aptos"/>
              </a:defRPr>
            </a:pPr>
            <a:r>
              <a:rPr sz="1050" b="0"/>
              <a:t>Sources: Buchanan and Badham, 2008; FTC Green Guides; Seele and Gatti, 2017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228600"/>
          </a:xfrm>
          <a:prstGeom prst="rect">
            <a:avLst/>
          </a:prstGeom>
          <a:solidFill>
            <a:srgbClr val="006F5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48640" y="411480"/>
            <a:ext cx="11064240" cy="320040"/>
          </a:xfrm>
          <a:prstGeom prst="rect">
            <a:avLst/>
          </a:prstGeom>
          <a:noFill/>
        </p:spPr>
        <p:txBody>
          <a:bodyPr wrap="square">
            <a:normAutofit lnSpcReduction="10000"/>
          </a:bodyPr>
          <a:lstStyle/>
          <a:p>
            <a:pPr>
              <a:defRPr sz="1600" b="1">
                <a:solidFill>
                  <a:srgbClr val="006F52"/>
                </a:solidFill>
                <a:latin typeface="Aptos"/>
              </a:defRPr>
            </a:pPr>
            <a:r>
              <a:rPr sz="1600" b="1"/>
              <a:t>MAIN MARKETING CHALLENGES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48640" y="749808"/>
            <a:ext cx="11064240" cy="640080"/>
          </a:xfrm>
          <a:prstGeom prst="rect">
            <a:avLst/>
          </a:prstGeom>
          <a:noFill/>
        </p:spPr>
        <p:txBody>
          <a:bodyPr wrap="square">
            <a:normAutofit/>
          </a:bodyPr>
          <a:lstStyle/>
          <a:p>
            <a:pPr>
              <a:defRPr sz="3000" b="1">
                <a:solidFill>
                  <a:srgbClr val="1B2421"/>
                </a:solidFill>
                <a:latin typeface="Aptos"/>
              </a:defRPr>
            </a:pPr>
            <a:r>
              <a:rPr sz="3000" b="1"/>
              <a:t>Part 3 Summary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1384280" y="6446520"/>
            <a:ext cx="457200" cy="182880"/>
          </a:xfrm>
          <a:prstGeom prst="rect">
            <a:avLst/>
          </a:prstGeom>
          <a:noFill/>
        </p:spPr>
        <p:txBody>
          <a:bodyPr wrap="square">
            <a:normAutofit fontScale="92500" lnSpcReduction="20000"/>
          </a:bodyPr>
          <a:lstStyle/>
          <a:p>
            <a:pPr algn="r">
              <a:defRPr sz="800" b="0">
                <a:solidFill>
                  <a:srgbClr val="5B6763"/>
                </a:solidFill>
              </a:defRPr>
            </a:pPr>
            <a:r>
              <a:rPr sz="800" b="0"/>
              <a:t>18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94360" y="2176272"/>
            <a:ext cx="10652760" cy="3886200"/>
          </a:xfrm>
          <a:prstGeom prst="rect">
            <a:avLst/>
          </a:prstGeom>
          <a:noFill/>
        </p:spPr>
        <p:txBody>
          <a:bodyPr wrap="square">
            <a:normAutofit/>
          </a:bodyPr>
          <a:lstStyle/>
          <a:p>
            <a:pPr>
              <a:spcAft>
                <a:spcPts val="700"/>
              </a:spcAft>
              <a:defRPr sz="2300" b="0">
                <a:solidFill>
                  <a:srgbClr val="1B2421"/>
                </a:solidFill>
                <a:latin typeface="Aptos"/>
              </a:defRPr>
            </a:pPr>
            <a:r>
              <a:rPr sz="2300" b="0" dirty="0"/>
              <a:t>• Credibility gap: brand story must match measurable progress.</a:t>
            </a:r>
          </a:p>
          <a:p>
            <a:pPr>
              <a:spcAft>
                <a:spcPts val="700"/>
              </a:spcAft>
              <a:defRPr sz="2300" b="0">
                <a:solidFill>
                  <a:srgbClr val="1B2421"/>
                </a:solidFill>
                <a:latin typeface="Aptos"/>
              </a:defRPr>
            </a:pPr>
            <a:r>
              <a:rPr sz="2300" b="0" dirty="0"/>
              <a:t>• Supply-chain complexity: technical evidence must become clear consumer value.</a:t>
            </a:r>
          </a:p>
          <a:p>
            <a:pPr>
              <a:spcAft>
                <a:spcPts val="700"/>
              </a:spcAft>
              <a:defRPr sz="2300" b="0">
                <a:solidFill>
                  <a:srgbClr val="1B2421"/>
                </a:solidFill>
                <a:latin typeface="Aptos"/>
              </a:defRPr>
            </a:pPr>
            <a:r>
              <a:rPr sz="2300" b="0" dirty="0"/>
              <a:t>• Performance tension: sustainability must support, not dilute, Nike’s value proposition.</a:t>
            </a:r>
          </a:p>
          <a:p>
            <a:pPr>
              <a:spcAft>
                <a:spcPts val="700"/>
              </a:spcAft>
              <a:defRPr sz="2300" b="0">
                <a:solidFill>
                  <a:srgbClr val="1B2421"/>
                </a:solidFill>
                <a:latin typeface="Aptos"/>
              </a:defRPr>
            </a:pPr>
            <a:r>
              <a:rPr sz="2300" b="0" dirty="0"/>
              <a:t>• Cross-functional control: ESG claims require legal, product and sustainability input.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94360" y="5760720"/>
            <a:ext cx="10927080" cy="301752"/>
          </a:xfrm>
          <a:prstGeom prst="rect">
            <a:avLst/>
          </a:prstGeom>
          <a:noFill/>
        </p:spPr>
        <p:txBody>
          <a:bodyPr wrap="square">
            <a:normAutofit/>
          </a:bodyPr>
          <a:lstStyle/>
          <a:p>
            <a:pPr>
              <a:defRPr sz="1050" b="0">
                <a:solidFill>
                  <a:srgbClr val="5B6763"/>
                </a:solidFill>
                <a:latin typeface="Aptos"/>
              </a:defRPr>
            </a:pPr>
            <a:r>
              <a:rPr sz="1050" b="0"/>
              <a:t>Sources: Leonidou and Skarmeas, 2017; Delmas and Burbano, 2011; Lyon and Montgomery, 2015; Berrone et al., 2017; Seele and Gatti, 2017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228600"/>
          </a:xfrm>
          <a:prstGeom prst="rect">
            <a:avLst/>
          </a:prstGeom>
          <a:solidFill>
            <a:srgbClr val="006F5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48640" y="411480"/>
            <a:ext cx="11064240" cy="320040"/>
          </a:xfrm>
          <a:prstGeom prst="rect">
            <a:avLst/>
          </a:prstGeom>
          <a:noFill/>
        </p:spPr>
        <p:txBody>
          <a:bodyPr wrap="square">
            <a:normAutofit lnSpcReduction="10000"/>
          </a:bodyPr>
          <a:lstStyle/>
          <a:p>
            <a:pPr>
              <a:defRPr sz="1600" b="1">
                <a:solidFill>
                  <a:srgbClr val="006F52"/>
                </a:solidFill>
                <a:latin typeface="Aptos"/>
              </a:defRPr>
            </a:pPr>
            <a:r>
              <a:rPr sz="1600" b="1"/>
              <a:t>PART 4 | CURRENT STRATEGY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48640" y="749808"/>
            <a:ext cx="11064240" cy="640080"/>
          </a:xfrm>
          <a:prstGeom prst="rect">
            <a:avLst/>
          </a:prstGeom>
          <a:noFill/>
        </p:spPr>
        <p:txBody>
          <a:bodyPr wrap="square">
            <a:normAutofit/>
          </a:bodyPr>
          <a:lstStyle/>
          <a:p>
            <a:pPr>
              <a:defRPr sz="3000" b="1">
                <a:solidFill>
                  <a:srgbClr val="1B2421"/>
                </a:solidFill>
                <a:latin typeface="Aptos"/>
              </a:defRPr>
            </a:pPr>
            <a:r>
              <a:rPr sz="3000" b="1"/>
              <a:t>Nike’s Current Response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1384280" y="6446520"/>
            <a:ext cx="457200" cy="182880"/>
          </a:xfrm>
          <a:prstGeom prst="rect">
            <a:avLst/>
          </a:prstGeom>
          <a:noFill/>
        </p:spPr>
        <p:txBody>
          <a:bodyPr wrap="square">
            <a:normAutofit fontScale="92500" lnSpcReduction="20000"/>
          </a:bodyPr>
          <a:lstStyle/>
          <a:p>
            <a:pPr algn="r">
              <a:defRPr sz="800" b="0">
                <a:solidFill>
                  <a:srgbClr val="5B6763"/>
                </a:solidFill>
              </a:defRPr>
            </a:pPr>
            <a:r>
              <a:rPr sz="800" b="0"/>
              <a:t>19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94360" y="2404872"/>
            <a:ext cx="10652760" cy="3886200"/>
          </a:xfrm>
          <a:prstGeom prst="rect">
            <a:avLst/>
          </a:prstGeom>
          <a:noFill/>
        </p:spPr>
        <p:txBody>
          <a:bodyPr wrap="square">
            <a:normAutofit/>
          </a:bodyPr>
          <a:lstStyle/>
          <a:p>
            <a:pPr>
              <a:spcAft>
                <a:spcPts val="700"/>
              </a:spcAft>
              <a:defRPr sz="2300" b="0">
                <a:solidFill>
                  <a:srgbClr val="1B2421"/>
                </a:solidFill>
                <a:latin typeface="Aptos"/>
              </a:defRPr>
            </a:pPr>
            <a:r>
              <a:rPr sz="2300" b="0" dirty="0"/>
              <a:t>• Move to Zero presents Nike’s journey toward lower carbon and lower waste.</a:t>
            </a:r>
          </a:p>
          <a:p>
            <a:pPr>
              <a:spcAft>
                <a:spcPts val="700"/>
              </a:spcAft>
              <a:defRPr sz="2300" b="0">
                <a:solidFill>
                  <a:srgbClr val="1B2421"/>
                </a:solidFill>
                <a:latin typeface="Aptos"/>
              </a:defRPr>
            </a:pPr>
            <a:r>
              <a:rPr sz="2300" b="0" dirty="0"/>
              <a:t>• Nike links sustainability to the future of sport and product innovation.</a:t>
            </a:r>
          </a:p>
          <a:p>
            <a:pPr>
              <a:spcAft>
                <a:spcPts val="700"/>
              </a:spcAft>
              <a:defRPr sz="2300" b="0">
                <a:solidFill>
                  <a:srgbClr val="1B2421"/>
                </a:solidFill>
                <a:latin typeface="Aptos"/>
              </a:defRPr>
            </a:pPr>
            <a:r>
              <a:rPr sz="2300" b="0" dirty="0"/>
              <a:t>• The approach includes materials, circular design, waste reduction and reporting.</a:t>
            </a:r>
          </a:p>
          <a:p>
            <a:pPr>
              <a:spcAft>
                <a:spcPts val="700"/>
              </a:spcAft>
              <a:defRPr sz="2300" b="0">
                <a:solidFill>
                  <a:srgbClr val="1B2421"/>
                </a:solidFill>
                <a:latin typeface="Aptos"/>
              </a:defRPr>
            </a:pPr>
            <a:r>
              <a:rPr sz="2300" b="0" dirty="0"/>
              <a:t>• This creates a strong narrative platform, but it must be supported by visible progress.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94360" y="5760720"/>
            <a:ext cx="10927080" cy="301752"/>
          </a:xfrm>
          <a:prstGeom prst="rect">
            <a:avLst/>
          </a:prstGeom>
          <a:noFill/>
        </p:spPr>
        <p:txBody>
          <a:bodyPr wrap="square">
            <a:normAutofit/>
          </a:bodyPr>
          <a:lstStyle/>
          <a:p>
            <a:pPr>
              <a:defRPr sz="1050" b="0">
                <a:solidFill>
                  <a:srgbClr val="5B6763"/>
                </a:solidFill>
                <a:latin typeface="Aptos"/>
              </a:defRPr>
            </a:pPr>
            <a:r>
              <a:rPr sz="1050" b="0"/>
              <a:t>Sources: Nike Move to Zero; Nike Impact Report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228600"/>
          </a:xfrm>
          <a:prstGeom prst="rect">
            <a:avLst/>
          </a:prstGeom>
          <a:solidFill>
            <a:srgbClr val="006F5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48640" y="411480"/>
            <a:ext cx="11064240" cy="320040"/>
          </a:xfrm>
          <a:prstGeom prst="rect">
            <a:avLst/>
          </a:prstGeom>
          <a:noFill/>
        </p:spPr>
        <p:txBody>
          <a:bodyPr wrap="square">
            <a:normAutofit lnSpcReduction="10000"/>
          </a:bodyPr>
          <a:lstStyle/>
          <a:p>
            <a:pPr>
              <a:defRPr sz="1600" b="1">
                <a:solidFill>
                  <a:srgbClr val="006F52"/>
                </a:solidFill>
                <a:latin typeface="Aptos"/>
              </a:defRPr>
            </a:pPr>
            <a:r>
              <a:rPr sz="1600" b="1"/>
              <a:t>PART 4 | CRITICAL EVALUATION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48640" y="749808"/>
            <a:ext cx="11064240" cy="640080"/>
          </a:xfrm>
          <a:prstGeom prst="rect">
            <a:avLst/>
          </a:prstGeom>
          <a:noFill/>
        </p:spPr>
        <p:txBody>
          <a:bodyPr wrap="square">
            <a:normAutofit/>
          </a:bodyPr>
          <a:lstStyle/>
          <a:p>
            <a:pPr>
              <a:defRPr sz="3000" b="1">
                <a:solidFill>
                  <a:srgbClr val="1B2421"/>
                </a:solidFill>
                <a:latin typeface="Aptos"/>
              </a:defRPr>
            </a:pPr>
            <a:r>
              <a:rPr sz="3000" b="1"/>
              <a:t>Strengths of Nike’s Approach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1384280" y="6446520"/>
            <a:ext cx="457200" cy="182880"/>
          </a:xfrm>
          <a:prstGeom prst="rect">
            <a:avLst/>
          </a:prstGeom>
          <a:noFill/>
        </p:spPr>
        <p:txBody>
          <a:bodyPr wrap="square">
            <a:normAutofit fontScale="92500" lnSpcReduction="20000"/>
          </a:bodyPr>
          <a:lstStyle/>
          <a:p>
            <a:pPr algn="r">
              <a:defRPr sz="800" b="0">
                <a:solidFill>
                  <a:srgbClr val="5B6763"/>
                </a:solidFill>
              </a:defRPr>
            </a:pPr>
            <a:r>
              <a:rPr sz="800" b="0"/>
              <a:t>20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94360" y="2249424"/>
            <a:ext cx="10652760" cy="3886200"/>
          </a:xfrm>
          <a:prstGeom prst="rect">
            <a:avLst/>
          </a:prstGeom>
          <a:noFill/>
        </p:spPr>
        <p:txBody>
          <a:bodyPr wrap="square">
            <a:normAutofit/>
          </a:bodyPr>
          <a:lstStyle/>
          <a:p>
            <a:pPr>
              <a:spcAft>
                <a:spcPts val="700"/>
              </a:spcAft>
              <a:defRPr sz="2300" b="0">
                <a:solidFill>
                  <a:srgbClr val="1B2421"/>
                </a:solidFill>
                <a:latin typeface="Aptos"/>
              </a:defRPr>
            </a:pPr>
            <a:r>
              <a:rPr sz="2300" b="0" dirty="0"/>
              <a:t>• Emotional relevance: climate change is linked to sport and athlete participation.</a:t>
            </a:r>
          </a:p>
          <a:p>
            <a:pPr>
              <a:spcAft>
                <a:spcPts val="700"/>
              </a:spcAft>
              <a:defRPr sz="2300" b="0">
                <a:solidFill>
                  <a:srgbClr val="1B2421"/>
                </a:solidFill>
                <a:latin typeface="Aptos"/>
              </a:defRPr>
            </a:pPr>
            <a:r>
              <a:rPr sz="2300" b="0" dirty="0"/>
              <a:t>• Innovation fit: sustainability can be framed as part of product development.</a:t>
            </a:r>
          </a:p>
          <a:p>
            <a:pPr>
              <a:spcAft>
                <a:spcPts val="700"/>
              </a:spcAft>
              <a:defRPr sz="2300" b="0">
                <a:solidFill>
                  <a:srgbClr val="1B2421"/>
                </a:solidFill>
                <a:latin typeface="Aptos"/>
              </a:defRPr>
            </a:pPr>
            <a:r>
              <a:rPr sz="2300" b="0" dirty="0"/>
              <a:t>• Brand reach: global campaigns can shape consumer expectations at scale.</a:t>
            </a:r>
          </a:p>
          <a:p>
            <a:pPr>
              <a:spcAft>
                <a:spcPts val="700"/>
              </a:spcAft>
              <a:defRPr sz="2300" b="0">
                <a:solidFill>
                  <a:srgbClr val="1B2421"/>
                </a:solidFill>
                <a:latin typeface="Aptos"/>
              </a:defRPr>
            </a:pPr>
            <a:r>
              <a:rPr sz="2300" b="0" dirty="0"/>
              <a:t>• Brand identity: ESG can strengthen Nike if it remains tied to performance and culture.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94360" y="5760720"/>
            <a:ext cx="10927080" cy="301752"/>
          </a:xfrm>
          <a:prstGeom prst="rect">
            <a:avLst/>
          </a:prstGeom>
          <a:noFill/>
        </p:spPr>
        <p:txBody>
          <a:bodyPr wrap="square">
            <a:normAutofit/>
          </a:bodyPr>
          <a:lstStyle/>
          <a:p>
            <a:pPr>
              <a:defRPr sz="1050" b="0">
                <a:solidFill>
                  <a:srgbClr val="5B6763"/>
                </a:solidFill>
                <a:latin typeface="Aptos"/>
              </a:defRPr>
            </a:pPr>
            <a:r>
              <a:rPr sz="1050" b="0"/>
              <a:t>Sources: Aaker, 2015; Nike, 2024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228600"/>
          </a:xfrm>
          <a:prstGeom prst="rect">
            <a:avLst/>
          </a:prstGeom>
          <a:solidFill>
            <a:srgbClr val="006F5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48640" y="411480"/>
            <a:ext cx="11064240" cy="320040"/>
          </a:xfrm>
          <a:prstGeom prst="rect">
            <a:avLst/>
          </a:prstGeom>
          <a:noFill/>
        </p:spPr>
        <p:txBody>
          <a:bodyPr wrap="square">
            <a:normAutofit lnSpcReduction="10000"/>
          </a:bodyPr>
          <a:lstStyle/>
          <a:p>
            <a:pPr>
              <a:defRPr sz="1600" b="1">
                <a:solidFill>
                  <a:srgbClr val="006F52"/>
                </a:solidFill>
                <a:latin typeface="Aptos"/>
              </a:defRPr>
            </a:pPr>
            <a:r>
              <a:rPr sz="1600" b="1"/>
              <a:t>PART 4 | CRITICAL EVALUATION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48640" y="749808"/>
            <a:ext cx="11064240" cy="640080"/>
          </a:xfrm>
          <a:prstGeom prst="rect">
            <a:avLst/>
          </a:prstGeom>
          <a:noFill/>
        </p:spPr>
        <p:txBody>
          <a:bodyPr wrap="square">
            <a:normAutofit/>
          </a:bodyPr>
          <a:lstStyle/>
          <a:p>
            <a:pPr>
              <a:defRPr sz="3000" b="1">
                <a:solidFill>
                  <a:srgbClr val="1B2421"/>
                </a:solidFill>
                <a:latin typeface="Aptos"/>
              </a:defRPr>
            </a:pPr>
            <a:r>
              <a:rPr sz="3000" b="1"/>
              <a:t>Weaknesses and Risks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1384280" y="6446520"/>
            <a:ext cx="457200" cy="182880"/>
          </a:xfrm>
          <a:prstGeom prst="rect">
            <a:avLst/>
          </a:prstGeom>
          <a:noFill/>
        </p:spPr>
        <p:txBody>
          <a:bodyPr wrap="square">
            <a:normAutofit fontScale="92500" lnSpcReduction="20000"/>
          </a:bodyPr>
          <a:lstStyle/>
          <a:p>
            <a:pPr algn="r">
              <a:defRPr sz="800" b="0">
                <a:solidFill>
                  <a:srgbClr val="5B6763"/>
                </a:solidFill>
              </a:defRPr>
            </a:pPr>
            <a:r>
              <a:rPr sz="800" b="0"/>
              <a:t>21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94360" y="2359152"/>
            <a:ext cx="10652760" cy="3886200"/>
          </a:xfrm>
          <a:prstGeom prst="rect">
            <a:avLst/>
          </a:prstGeom>
          <a:noFill/>
        </p:spPr>
        <p:txBody>
          <a:bodyPr wrap="square">
            <a:normAutofit/>
          </a:bodyPr>
          <a:lstStyle/>
          <a:p>
            <a:pPr>
              <a:spcAft>
                <a:spcPts val="700"/>
              </a:spcAft>
              <a:defRPr sz="2300" b="0">
                <a:solidFill>
                  <a:srgbClr val="1B2421"/>
                </a:solidFill>
                <a:latin typeface="Aptos"/>
              </a:defRPr>
            </a:pPr>
            <a:r>
              <a:rPr sz="2300" b="0" dirty="0"/>
              <a:t>• Broad sustainability messaging can feel vague or selectively positive.</a:t>
            </a:r>
          </a:p>
          <a:p>
            <a:pPr>
              <a:spcAft>
                <a:spcPts val="700"/>
              </a:spcAft>
              <a:defRPr sz="2300" b="0">
                <a:solidFill>
                  <a:srgbClr val="1B2421"/>
                </a:solidFill>
                <a:latin typeface="Aptos"/>
              </a:defRPr>
            </a:pPr>
            <a:r>
              <a:rPr sz="2300" b="0" dirty="0"/>
              <a:t>• Consumers may struggle to see measurable product-level impact.</a:t>
            </a:r>
          </a:p>
          <a:p>
            <a:pPr>
              <a:spcAft>
                <a:spcPts val="700"/>
              </a:spcAft>
              <a:defRPr sz="2300" b="0">
                <a:solidFill>
                  <a:srgbClr val="1B2421"/>
                </a:solidFill>
                <a:latin typeface="Aptos"/>
              </a:defRPr>
            </a:pPr>
            <a:r>
              <a:rPr sz="2300" b="0" dirty="0"/>
              <a:t>• Nike’s global scale makes criticism difficult to avoid, even when progress exists.</a:t>
            </a:r>
          </a:p>
          <a:p>
            <a:pPr>
              <a:spcAft>
                <a:spcPts val="700"/>
              </a:spcAft>
              <a:defRPr sz="2300" b="0">
                <a:solidFill>
                  <a:srgbClr val="1B2421"/>
                </a:solidFill>
                <a:latin typeface="Aptos"/>
              </a:defRPr>
            </a:pPr>
            <a:r>
              <a:rPr sz="2300" b="0" dirty="0"/>
              <a:t>• Campaign ambition can run ahead of operational progress.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94360" y="5760720"/>
            <a:ext cx="10927080" cy="301752"/>
          </a:xfrm>
          <a:prstGeom prst="rect">
            <a:avLst/>
          </a:prstGeom>
          <a:noFill/>
        </p:spPr>
        <p:txBody>
          <a:bodyPr wrap="square">
            <a:normAutofit/>
          </a:bodyPr>
          <a:lstStyle/>
          <a:p>
            <a:pPr>
              <a:defRPr sz="1050" b="0">
                <a:solidFill>
                  <a:srgbClr val="5B6763"/>
                </a:solidFill>
                <a:latin typeface="Aptos"/>
              </a:defRPr>
            </a:pPr>
            <a:r>
              <a:rPr sz="1050" b="0"/>
              <a:t>Sources: FTC Green Guides; Peattie and Crane, 2005; Lyon and Montgomery, 2015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228600"/>
          </a:xfrm>
          <a:prstGeom prst="rect">
            <a:avLst/>
          </a:prstGeom>
          <a:solidFill>
            <a:srgbClr val="006F5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48640" y="411480"/>
            <a:ext cx="11064240" cy="320040"/>
          </a:xfrm>
          <a:prstGeom prst="rect">
            <a:avLst/>
          </a:prstGeom>
          <a:noFill/>
        </p:spPr>
        <p:txBody>
          <a:bodyPr wrap="square">
            <a:normAutofit lnSpcReduction="10000"/>
          </a:bodyPr>
          <a:lstStyle/>
          <a:p>
            <a:pPr>
              <a:defRPr sz="1600" b="1">
                <a:solidFill>
                  <a:srgbClr val="006F52"/>
                </a:solidFill>
                <a:latin typeface="Aptos"/>
              </a:defRPr>
            </a:pPr>
            <a:r>
              <a:rPr sz="1600" b="1"/>
              <a:t>PART 4 | CHANGE MANAGEMENT THEORY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48640" y="749808"/>
            <a:ext cx="11064240" cy="640080"/>
          </a:xfrm>
          <a:prstGeom prst="rect">
            <a:avLst/>
          </a:prstGeom>
          <a:noFill/>
        </p:spPr>
        <p:txBody>
          <a:bodyPr wrap="square">
            <a:normAutofit/>
          </a:bodyPr>
          <a:lstStyle/>
          <a:p>
            <a:pPr>
              <a:defRPr sz="3000" b="1">
                <a:solidFill>
                  <a:srgbClr val="1B2421"/>
                </a:solidFill>
                <a:latin typeface="Aptos"/>
              </a:defRPr>
            </a:pPr>
            <a:r>
              <a:rPr sz="3000" b="1"/>
              <a:t>Kotter’s Change Model Applied to Nike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1384280" y="6446520"/>
            <a:ext cx="457200" cy="182880"/>
          </a:xfrm>
          <a:prstGeom prst="rect">
            <a:avLst/>
          </a:prstGeom>
          <a:noFill/>
        </p:spPr>
        <p:txBody>
          <a:bodyPr wrap="square">
            <a:normAutofit fontScale="92500" lnSpcReduction="20000"/>
          </a:bodyPr>
          <a:lstStyle/>
          <a:p>
            <a:pPr algn="r">
              <a:defRPr sz="800" b="0">
                <a:solidFill>
                  <a:srgbClr val="5B6763"/>
                </a:solidFill>
              </a:defRPr>
            </a:pPr>
            <a:r>
              <a:rPr sz="800" b="0"/>
              <a:t>22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94360" y="2221992"/>
            <a:ext cx="10652760" cy="3886200"/>
          </a:xfrm>
          <a:prstGeom prst="rect">
            <a:avLst/>
          </a:prstGeom>
          <a:noFill/>
        </p:spPr>
        <p:txBody>
          <a:bodyPr wrap="square">
            <a:normAutofit/>
          </a:bodyPr>
          <a:lstStyle/>
          <a:p>
            <a:pPr>
              <a:spcAft>
                <a:spcPts val="700"/>
              </a:spcAft>
              <a:defRPr sz="2300" b="0">
                <a:solidFill>
                  <a:srgbClr val="1B2421"/>
                </a:solidFill>
                <a:latin typeface="Aptos"/>
              </a:defRPr>
            </a:pPr>
            <a:r>
              <a:rPr sz="2300" b="0" dirty="0"/>
              <a:t>• Create urgency: ESG pressure reshapes legitimacy and competition in sportswear.</a:t>
            </a:r>
          </a:p>
          <a:p>
            <a:pPr>
              <a:spcAft>
                <a:spcPts val="700"/>
              </a:spcAft>
              <a:defRPr sz="2300" b="0">
                <a:solidFill>
                  <a:srgbClr val="1B2421"/>
                </a:solidFill>
                <a:latin typeface="Aptos"/>
              </a:defRPr>
            </a:pPr>
            <a:r>
              <a:rPr sz="2300" b="0" dirty="0"/>
              <a:t>• Build coalition: marketing, product, legal and supply chain must work together.</a:t>
            </a:r>
          </a:p>
          <a:p>
            <a:pPr>
              <a:spcAft>
                <a:spcPts val="700"/>
              </a:spcAft>
              <a:defRPr sz="2300" b="0">
                <a:solidFill>
                  <a:srgbClr val="1B2421"/>
                </a:solidFill>
                <a:latin typeface="Aptos"/>
              </a:defRPr>
            </a:pPr>
            <a:r>
              <a:rPr sz="2300" b="0" dirty="0"/>
              <a:t>• Form vision: sustainability should become part of Nike’s innovation identity.</a:t>
            </a:r>
          </a:p>
          <a:p>
            <a:pPr>
              <a:spcAft>
                <a:spcPts val="700"/>
              </a:spcAft>
              <a:defRPr sz="2300" b="0">
                <a:solidFill>
                  <a:srgbClr val="1B2421"/>
                </a:solidFill>
                <a:latin typeface="Aptos"/>
              </a:defRPr>
            </a:pPr>
            <a:r>
              <a:rPr sz="2300" b="0" dirty="0"/>
              <a:t>• Anchor change: ESG must become a routine decision criterion, not just a campaign theme.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94360" y="5760720"/>
            <a:ext cx="10927080" cy="301752"/>
          </a:xfrm>
          <a:prstGeom prst="rect">
            <a:avLst/>
          </a:prstGeom>
          <a:noFill/>
        </p:spPr>
        <p:txBody>
          <a:bodyPr wrap="square">
            <a:normAutofit/>
          </a:bodyPr>
          <a:lstStyle/>
          <a:p>
            <a:pPr>
              <a:defRPr sz="1050" b="0">
                <a:solidFill>
                  <a:srgbClr val="5B6763"/>
                </a:solidFill>
                <a:latin typeface="Aptos"/>
              </a:defRPr>
            </a:pPr>
            <a:r>
              <a:rPr sz="1050" b="0"/>
              <a:t>Sources: Kotter, 2009; Cameron and Green, 2015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228600"/>
          </a:xfrm>
          <a:prstGeom prst="rect">
            <a:avLst/>
          </a:prstGeom>
          <a:solidFill>
            <a:srgbClr val="006F5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48640" y="411480"/>
            <a:ext cx="11064240" cy="320040"/>
          </a:xfrm>
          <a:prstGeom prst="rect">
            <a:avLst/>
          </a:prstGeom>
          <a:noFill/>
        </p:spPr>
        <p:txBody>
          <a:bodyPr wrap="square">
            <a:normAutofit lnSpcReduction="10000"/>
          </a:bodyPr>
          <a:lstStyle/>
          <a:p>
            <a:pPr>
              <a:defRPr sz="1600" b="1">
                <a:solidFill>
                  <a:srgbClr val="006F52"/>
                </a:solidFill>
                <a:latin typeface="Aptos"/>
              </a:defRPr>
            </a:pPr>
            <a:r>
              <a:rPr sz="1600" b="1"/>
              <a:t>PART 4 | DEEPER EVALUATION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48640" y="749808"/>
            <a:ext cx="11064240" cy="640080"/>
          </a:xfrm>
          <a:prstGeom prst="rect">
            <a:avLst/>
          </a:prstGeom>
          <a:noFill/>
        </p:spPr>
        <p:txBody>
          <a:bodyPr wrap="square">
            <a:normAutofit/>
          </a:bodyPr>
          <a:lstStyle/>
          <a:p>
            <a:pPr>
              <a:defRPr sz="3000" b="1">
                <a:solidFill>
                  <a:srgbClr val="1B2421"/>
                </a:solidFill>
                <a:latin typeface="Aptos"/>
              </a:defRPr>
            </a:pPr>
            <a:r>
              <a:rPr sz="3000" b="1"/>
              <a:t>Planned and Emergent Change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1384280" y="6446520"/>
            <a:ext cx="457200" cy="182880"/>
          </a:xfrm>
          <a:prstGeom prst="rect">
            <a:avLst/>
          </a:prstGeom>
          <a:noFill/>
        </p:spPr>
        <p:txBody>
          <a:bodyPr wrap="square">
            <a:normAutofit fontScale="92500" lnSpcReduction="20000"/>
          </a:bodyPr>
          <a:lstStyle/>
          <a:p>
            <a:pPr algn="r">
              <a:defRPr sz="800" b="0">
                <a:solidFill>
                  <a:srgbClr val="5B6763"/>
                </a:solidFill>
              </a:defRPr>
            </a:pPr>
            <a:r>
              <a:rPr sz="800" b="0"/>
              <a:t>23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48640" y="1975104"/>
            <a:ext cx="10652760" cy="3886200"/>
          </a:xfrm>
          <a:prstGeom prst="rect">
            <a:avLst/>
          </a:prstGeom>
          <a:noFill/>
        </p:spPr>
        <p:txBody>
          <a:bodyPr wrap="square">
            <a:normAutofit/>
          </a:bodyPr>
          <a:lstStyle/>
          <a:p>
            <a:pPr>
              <a:spcAft>
                <a:spcPts val="700"/>
              </a:spcAft>
              <a:defRPr sz="2300" b="0">
                <a:solidFill>
                  <a:srgbClr val="1B2421"/>
                </a:solidFill>
                <a:latin typeface="Aptos"/>
              </a:defRPr>
            </a:pPr>
            <a:r>
              <a:rPr sz="2300" b="0" dirty="0"/>
              <a:t>• Planned change appears in targets, reporting, product initiatives and structured campaigns.</a:t>
            </a:r>
          </a:p>
          <a:p>
            <a:pPr>
              <a:spcAft>
                <a:spcPts val="700"/>
              </a:spcAft>
              <a:defRPr sz="2300" b="0">
                <a:solidFill>
                  <a:srgbClr val="1B2421"/>
                </a:solidFill>
                <a:latin typeface="Aptos"/>
              </a:defRPr>
            </a:pPr>
            <a:r>
              <a:rPr sz="2300" b="0" dirty="0"/>
              <a:t>• Emergent change appears in shifting consumer expectations, regulation and competitor moves.</a:t>
            </a:r>
          </a:p>
          <a:p>
            <a:pPr>
              <a:spcAft>
                <a:spcPts val="700"/>
              </a:spcAft>
              <a:defRPr sz="2300" b="0">
                <a:solidFill>
                  <a:srgbClr val="1B2421"/>
                </a:solidFill>
                <a:latin typeface="Aptos"/>
              </a:defRPr>
            </a:pPr>
            <a:r>
              <a:rPr sz="2300" b="0" dirty="0"/>
              <a:t>• A purely planned approach may become too slow in a volatile ESG environment.</a:t>
            </a:r>
          </a:p>
          <a:p>
            <a:pPr>
              <a:spcAft>
                <a:spcPts val="700"/>
              </a:spcAft>
              <a:defRPr sz="2300" b="0">
                <a:solidFill>
                  <a:srgbClr val="1B2421"/>
                </a:solidFill>
                <a:latin typeface="Aptos"/>
              </a:defRPr>
            </a:pPr>
            <a:r>
              <a:rPr sz="2300" b="0" dirty="0"/>
              <a:t>• A purely reactive approach may weaken brand consistency and strategic control.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94360" y="5760720"/>
            <a:ext cx="10927080" cy="301752"/>
          </a:xfrm>
          <a:prstGeom prst="rect">
            <a:avLst/>
          </a:prstGeom>
          <a:noFill/>
        </p:spPr>
        <p:txBody>
          <a:bodyPr wrap="square">
            <a:normAutofit/>
          </a:bodyPr>
          <a:lstStyle/>
          <a:p>
            <a:pPr>
              <a:defRPr sz="1050" b="0">
                <a:solidFill>
                  <a:srgbClr val="5B6763"/>
                </a:solidFill>
                <a:latin typeface="Aptos"/>
              </a:defRPr>
            </a:pPr>
            <a:r>
              <a:rPr sz="1050" b="0"/>
              <a:t>Sources: Burnes, 2014; Hayes, 2014; Bennett and Lemoine, 2014</a:t>
            </a: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228600"/>
          </a:xfrm>
          <a:prstGeom prst="rect">
            <a:avLst/>
          </a:prstGeom>
          <a:solidFill>
            <a:srgbClr val="006F5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48640" y="411480"/>
            <a:ext cx="11064240" cy="320040"/>
          </a:xfrm>
          <a:prstGeom prst="rect">
            <a:avLst/>
          </a:prstGeom>
          <a:noFill/>
        </p:spPr>
        <p:txBody>
          <a:bodyPr wrap="square">
            <a:normAutofit lnSpcReduction="10000"/>
          </a:bodyPr>
          <a:lstStyle/>
          <a:p>
            <a:pPr>
              <a:defRPr sz="1600" b="1">
                <a:solidFill>
                  <a:srgbClr val="006F52"/>
                </a:solidFill>
                <a:latin typeface="Aptos"/>
              </a:defRPr>
            </a:pPr>
            <a:r>
              <a:rPr sz="1600" b="1"/>
              <a:t>EVALUATION OF NIKE’S ADAPTATION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48640" y="749808"/>
            <a:ext cx="11064240" cy="640080"/>
          </a:xfrm>
          <a:prstGeom prst="rect">
            <a:avLst/>
          </a:prstGeom>
          <a:noFill/>
        </p:spPr>
        <p:txBody>
          <a:bodyPr wrap="square">
            <a:normAutofit/>
          </a:bodyPr>
          <a:lstStyle/>
          <a:p>
            <a:pPr>
              <a:defRPr sz="3000" b="1">
                <a:solidFill>
                  <a:srgbClr val="1B2421"/>
                </a:solidFill>
                <a:latin typeface="Aptos"/>
              </a:defRPr>
            </a:pPr>
            <a:r>
              <a:rPr sz="3000" b="1"/>
              <a:t>Part 4 Summary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1384280" y="6446520"/>
            <a:ext cx="457200" cy="182880"/>
          </a:xfrm>
          <a:prstGeom prst="rect">
            <a:avLst/>
          </a:prstGeom>
          <a:noFill/>
        </p:spPr>
        <p:txBody>
          <a:bodyPr wrap="square">
            <a:normAutofit fontScale="92500" lnSpcReduction="20000"/>
          </a:bodyPr>
          <a:lstStyle/>
          <a:p>
            <a:pPr algn="r">
              <a:defRPr sz="800" b="0">
                <a:solidFill>
                  <a:srgbClr val="5B6763"/>
                </a:solidFill>
              </a:defRPr>
            </a:pPr>
            <a:r>
              <a:rPr sz="800" b="0"/>
              <a:t>24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94360" y="2025396"/>
            <a:ext cx="10652760" cy="3886200"/>
          </a:xfrm>
          <a:prstGeom prst="rect">
            <a:avLst/>
          </a:prstGeom>
          <a:noFill/>
        </p:spPr>
        <p:txBody>
          <a:bodyPr wrap="square">
            <a:normAutofit/>
          </a:bodyPr>
          <a:lstStyle/>
          <a:p>
            <a:pPr>
              <a:spcAft>
                <a:spcPts val="700"/>
              </a:spcAft>
              <a:defRPr sz="2300" b="0">
                <a:solidFill>
                  <a:srgbClr val="1B2421"/>
                </a:solidFill>
                <a:latin typeface="Aptos"/>
              </a:defRPr>
            </a:pPr>
            <a:r>
              <a:rPr sz="2300" b="0" dirty="0"/>
              <a:t>• Nike has a strong ESG narrative, but narrative is not enough.</a:t>
            </a:r>
          </a:p>
          <a:p>
            <a:pPr>
              <a:spcAft>
                <a:spcPts val="700"/>
              </a:spcAft>
              <a:defRPr sz="2300" b="0">
                <a:solidFill>
                  <a:srgbClr val="1B2421"/>
                </a:solidFill>
                <a:latin typeface="Aptos"/>
              </a:defRPr>
            </a:pPr>
            <a:r>
              <a:rPr sz="2300" b="0" dirty="0"/>
              <a:t>• Marketing must translate verified sustainability evidence into consumer-relevant value.</a:t>
            </a:r>
          </a:p>
          <a:p>
            <a:pPr>
              <a:spcAft>
                <a:spcPts val="700"/>
              </a:spcAft>
              <a:defRPr sz="2300" b="0">
                <a:solidFill>
                  <a:srgbClr val="1B2421"/>
                </a:solidFill>
                <a:latin typeface="Aptos"/>
              </a:defRPr>
            </a:pPr>
            <a:r>
              <a:rPr sz="2300" b="0" dirty="0"/>
              <a:t>• Change management must connect strategy, people, processes and communication.</a:t>
            </a:r>
          </a:p>
          <a:p>
            <a:pPr>
              <a:spcAft>
                <a:spcPts val="700"/>
              </a:spcAft>
              <a:defRPr sz="2300" b="0">
                <a:solidFill>
                  <a:srgbClr val="1B2421"/>
                </a:solidFill>
                <a:latin typeface="Aptos"/>
              </a:defRPr>
            </a:pPr>
            <a:r>
              <a:rPr sz="2300" b="0" dirty="0"/>
              <a:t>• The real shift is from campaign message to operating capability.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94360" y="5760720"/>
            <a:ext cx="10927080" cy="301752"/>
          </a:xfrm>
          <a:prstGeom prst="rect">
            <a:avLst/>
          </a:prstGeom>
          <a:noFill/>
        </p:spPr>
        <p:txBody>
          <a:bodyPr wrap="square">
            <a:normAutofit/>
          </a:bodyPr>
          <a:lstStyle/>
          <a:p>
            <a:pPr>
              <a:defRPr sz="1050" b="0">
                <a:solidFill>
                  <a:srgbClr val="5B6763"/>
                </a:solidFill>
                <a:latin typeface="Aptos"/>
              </a:defRPr>
            </a:pPr>
            <a:r>
              <a:rPr sz="1050" b="0"/>
              <a:t>Sources: Kotter, 2009; Burnes, 2014; Hayes, 2014; Buchanan and Badham, 2008; Lewin, 1951</a:t>
            </a: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228600"/>
          </a:xfrm>
          <a:prstGeom prst="rect">
            <a:avLst/>
          </a:prstGeom>
          <a:solidFill>
            <a:srgbClr val="006F5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48640" y="411480"/>
            <a:ext cx="11064240" cy="320040"/>
          </a:xfrm>
          <a:prstGeom prst="rect">
            <a:avLst/>
          </a:prstGeom>
          <a:noFill/>
        </p:spPr>
        <p:txBody>
          <a:bodyPr wrap="square">
            <a:normAutofit lnSpcReduction="10000"/>
          </a:bodyPr>
          <a:lstStyle/>
          <a:p>
            <a:pPr>
              <a:defRPr sz="1600" b="1">
                <a:solidFill>
                  <a:srgbClr val="006F52"/>
                </a:solidFill>
                <a:latin typeface="Aptos"/>
              </a:defRPr>
            </a:pPr>
            <a:r>
              <a:rPr sz="1600" b="1"/>
              <a:t>PART 5 | PRACTICAL RESPONSE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48640" y="749808"/>
            <a:ext cx="11064240" cy="640080"/>
          </a:xfrm>
          <a:prstGeom prst="rect">
            <a:avLst/>
          </a:prstGeom>
          <a:noFill/>
        </p:spPr>
        <p:txBody>
          <a:bodyPr wrap="square">
            <a:normAutofit/>
          </a:bodyPr>
          <a:lstStyle/>
          <a:p>
            <a:pPr>
              <a:defRPr sz="3000" b="1">
                <a:solidFill>
                  <a:srgbClr val="1B2421"/>
                </a:solidFill>
                <a:latin typeface="Aptos"/>
              </a:defRPr>
            </a:pPr>
            <a:r>
              <a:rPr sz="3000" b="1"/>
              <a:t>Recommendations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1384280" y="6446520"/>
            <a:ext cx="457200" cy="182880"/>
          </a:xfrm>
          <a:prstGeom prst="rect">
            <a:avLst/>
          </a:prstGeom>
          <a:noFill/>
        </p:spPr>
        <p:txBody>
          <a:bodyPr wrap="square">
            <a:normAutofit fontScale="92500" lnSpcReduction="20000"/>
          </a:bodyPr>
          <a:lstStyle/>
          <a:p>
            <a:pPr algn="r">
              <a:defRPr sz="800" b="0">
                <a:solidFill>
                  <a:srgbClr val="5B6763"/>
                </a:solidFill>
              </a:defRPr>
            </a:pPr>
            <a:r>
              <a:rPr sz="800" b="0"/>
              <a:t>25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48640" y="1993392"/>
            <a:ext cx="10652760" cy="3886200"/>
          </a:xfrm>
          <a:prstGeom prst="rect">
            <a:avLst/>
          </a:prstGeom>
          <a:noFill/>
        </p:spPr>
        <p:txBody>
          <a:bodyPr wrap="square">
            <a:normAutofit/>
          </a:bodyPr>
          <a:lstStyle/>
          <a:p>
            <a:pPr>
              <a:spcAft>
                <a:spcPts val="700"/>
              </a:spcAft>
              <a:defRPr sz="2300" b="0">
                <a:solidFill>
                  <a:srgbClr val="1B2421"/>
                </a:solidFill>
                <a:latin typeface="Aptos"/>
              </a:defRPr>
            </a:pPr>
            <a:r>
              <a:rPr sz="2300" b="0" dirty="0"/>
              <a:t>• Use product-level ESG evidence in campaigns, not only brand-level promises.</a:t>
            </a:r>
          </a:p>
          <a:p>
            <a:pPr>
              <a:spcAft>
                <a:spcPts val="700"/>
              </a:spcAft>
              <a:defRPr sz="2300" b="0">
                <a:solidFill>
                  <a:srgbClr val="1B2421"/>
                </a:solidFill>
                <a:latin typeface="Aptos"/>
              </a:defRPr>
            </a:pPr>
            <a:r>
              <a:rPr sz="2300" b="0" dirty="0"/>
              <a:t>• Avoid vague claims unless clearly qualified and supported by evidence.</a:t>
            </a:r>
          </a:p>
          <a:p>
            <a:pPr>
              <a:spcAft>
                <a:spcPts val="700"/>
              </a:spcAft>
              <a:defRPr sz="2300" b="0">
                <a:solidFill>
                  <a:srgbClr val="1B2421"/>
                </a:solidFill>
                <a:latin typeface="Aptos"/>
              </a:defRPr>
            </a:pPr>
            <a:r>
              <a:rPr sz="2300" b="0" dirty="0"/>
              <a:t>• Connect sustainability directly to performance, durability and consumer benefit.</a:t>
            </a:r>
          </a:p>
          <a:p>
            <a:pPr>
              <a:spcAft>
                <a:spcPts val="700"/>
              </a:spcAft>
              <a:defRPr sz="2300" b="0">
                <a:solidFill>
                  <a:srgbClr val="1B2421"/>
                </a:solidFill>
                <a:latin typeface="Aptos"/>
              </a:defRPr>
            </a:pPr>
            <a:r>
              <a:rPr sz="2300" b="0" dirty="0"/>
              <a:t>• Create an internal ESG claim approval process across marketing, legal, product and sustainability teams.</a:t>
            </a:r>
          </a:p>
          <a:p>
            <a:pPr>
              <a:spcAft>
                <a:spcPts val="700"/>
              </a:spcAft>
              <a:defRPr sz="2300" b="0">
                <a:solidFill>
                  <a:srgbClr val="1B2421"/>
                </a:solidFill>
                <a:latin typeface="Aptos"/>
              </a:defRPr>
            </a:pPr>
            <a:r>
              <a:rPr sz="2300" b="0" dirty="0"/>
              <a:t>• Report limitations honestly to strengthen trust, not just achievements.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94360" y="5760720"/>
            <a:ext cx="10927080" cy="301752"/>
          </a:xfrm>
          <a:prstGeom prst="rect">
            <a:avLst/>
          </a:prstGeom>
          <a:noFill/>
        </p:spPr>
        <p:txBody>
          <a:bodyPr wrap="square">
            <a:normAutofit/>
          </a:bodyPr>
          <a:lstStyle/>
          <a:p>
            <a:pPr>
              <a:defRPr sz="1050" b="0">
                <a:solidFill>
                  <a:srgbClr val="5B6763"/>
                </a:solidFill>
                <a:latin typeface="Aptos"/>
              </a:defRPr>
            </a:pPr>
            <a:r>
              <a:rPr sz="1050" b="0"/>
              <a:t>Sources: Porter and Kramer, 2011; Aaker, 2015; Foreman et al., 2014; Polonsky, 2011</a:t>
            </a: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228600"/>
          </a:xfrm>
          <a:prstGeom prst="rect">
            <a:avLst/>
          </a:prstGeom>
          <a:solidFill>
            <a:srgbClr val="006F5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48640" y="411480"/>
            <a:ext cx="11064240" cy="320040"/>
          </a:xfrm>
          <a:prstGeom prst="rect">
            <a:avLst/>
          </a:prstGeom>
          <a:noFill/>
        </p:spPr>
        <p:txBody>
          <a:bodyPr wrap="square">
            <a:normAutofit lnSpcReduction="10000"/>
          </a:bodyPr>
          <a:lstStyle/>
          <a:p>
            <a:pPr>
              <a:defRPr sz="1600" b="1">
                <a:solidFill>
                  <a:srgbClr val="006F52"/>
                </a:solidFill>
                <a:latin typeface="Aptos"/>
              </a:defRPr>
            </a:pPr>
            <a:r>
              <a:rPr sz="1600" b="1"/>
              <a:t>PART 5 | KEY ARGUMENT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48640" y="749808"/>
            <a:ext cx="11064240" cy="640080"/>
          </a:xfrm>
          <a:prstGeom prst="rect">
            <a:avLst/>
          </a:prstGeom>
          <a:noFill/>
        </p:spPr>
        <p:txBody>
          <a:bodyPr wrap="square">
            <a:normAutofit/>
          </a:bodyPr>
          <a:lstStyle/>
          <a:p>
            <a:pPr>
              <a:defRPr sz="3000" b="1">
                <a:solidFill>
                  <a:srgbClr val="1B2421"/>
                </a:solidFill>
                <a:latin typeface="Aptos"/>
              </a:defRPr>
            </a:pPr>
            <a:r>
              <a:rPr sz="3000" b="1"/>
              <a:t>Final Conclusion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1384280" y="6446520"/>
            <a:ext cx="457200" cy="182880"/>
          </a:xfrm>
          <a:prstGeom prst="rect">
            <a:avLst/>
          </a:prstGeom>
          <a:noFill/>
        </p:spPr>
        <p:txBody>
          <a:bodyPr wrap="square">
            <a:normAutofit fontScale="92500" lnSpcReduction="20000"/>
          </a:bodyPr>
          <a:lstStyle/>
          <a:p>
            <a:pPr algn="r">
              <a:defRPr sz="800" b="0">
                <a:solidFill>
                  <a:srgbClr val="5B6763"/>
                </a:solidFill>
              </a:defRPr>
            </a:pPr>
            <a:r>
              <a:rPr sz="800" b="0"/>
              <a:t>26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94360" y="1847088"/>
            <a:ext cx="10652760" cy="3886200"/>
          </a:xfrm>
          <a:prstGeom prst="rect">
            <a:avLst/>
          </a:prstGeom>
          <a:noFill/>
        </p:spPr>
        <p:txBody>
          <a:bodyPr wrap="square">
            <a:normAutofit/>
          </a:bodyPr>
          <a:lstStyle/>
          <a:p>
            <a:pPr>
              <a:spcAft>
                <a:spcPts val="700"/>
              </a:spcAft>
              <a:defRPr sz="2200" b="0">
                <a:solidFill>
                  <a:srgbClr val="1B2421"/>
                </a:solidFill>
                <a:latin typeface="Aptos"/>
              </a:defRPr>
            </a:pPr>
            <a:r>
              <a:rPr sz="2200" b="0" dirty="0"/>
              <a:t>• Sustainability and ESG reshape Nike’s brand trust, product communication and competitive positioning.</a:t>
            </a:r>
          </a:p>
          <a:p>
            <a:pPr>
              <a:spcAft>
                <a:spcPts val="700"/>
              </a:spcAft>
              <a:defRPr sz="2200" b="0">
                <a:solidFill>
                  <a:srgbClr val="1B2421"/>
                </a:solidFill>
                <a:latin typeface="Aptos"/>
              </a:defRPr>
            </a:pPr>
            <a:r>
              <a:rPr sz="2200" b="0" dirty="0"/>
              <a:t>• PESTLE shows that ESG pressure comes from multiple external forces, not one isolated environmental concern.</a:t>
            </a:r>
          </a:p>
          <a:p>
            <a:pPr>
              <a:spcAft>
                <a:spcPts val="700"/>
              </a:spcAft>
              <a:defRPr sz="2200" b="0">
                <a:solidFill>
                  <a:srgbClr val="1B2421"/>
                </a:solidFill>
                <a:latin typeface="Aptos"/>
              </a:defRPr>
            </a:pPr>
            <a:r>
              <a:rPr sz="2200" b="0" dirty="0"/>
              <a:t>• VUCA shows why Nike must manage uncertainty, complexity and ambiguity in sustainability claims.</a:t>
            </a:r>
          </a:p>
          <a:p>
            <a:pPr>
              <a:spcAft>
                <a:spcPts val="700"/>
              </a:spcAft>
              <a:defRPr sz="2200" b="0">
                <a:solidFill>
                  <a:srgbClr val="1B2421"/>
                </a:solidFill>
                <a:latin typeface="Aptos"/>
              </a:defRPr>
            </a:pPr>
            <a:r>
              <a:rPr sz="2200" b="0" dirty="0"/>
              <a:t>• Nike’s opportunity is to make sustainability part of performance innovation; its risk is unsupported promotional messaging.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94360" y="5760720"/>
            <a:ext cx="10927080" cy="301752"/>
          </a:xfrm>
          <a:prstGeom prst="rect">
            <a:avLst/>
          </a:prstGeom>
          <a:noFill/>
        </p:spPr>
        <p:txBody>
          <a:bodyPr wrap="square">
            <a:normAutofit/>
          </a:bodyPr>
          <a:lstStyle/>
          <a:p>
            <a:pPr>
              <a:defRPr sz="1050" b="0">
                <a:solidFill>
                  <a:srgbClr val="5B6763"/>
                </a:solidFill>
                <a:latin typeface="Aptos"/>
              </a:defRPr>
            </a:pPr>
            <a:r>
              <a:rPr sz="1050" b="0"/>
              <a:t>Sources: Nike; Peattie and Crane; module handbook</a:t>
            </a: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228600"/>
          </a:xfrm>
          <a:prstGeom prst="rect">
            <a:avLst/>
          </a:prstGeom>
          <a:solidFill>
            <a:srgbClr val="006F5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48640" y="411480"/>
            <a:ext cx="11064240" cy="320040"/>
          </a:xfrm>
          <a:prstGeom prst="rect">
            <a:avLst/>
          </a:prstGeom>
          <a:noFill/>
        </p:spPr>
        <p:txBody>
          <a:bodyPr wrap="square">
            <a:normAutofit lnSpcReduction="10000"/>
          </a:bodyPr>
          <a:lstStyle/>
          <a:p>
            <a:pPr>
              <a:defRPr sz="1600" b="1">
                <a:solidFill>
                  <a:srgbClr val="006F52"/>
                </a:solidFill>
                <a:latin typeface="Aptos"/>
              </a:defRPr>
            </a:pPr>
            <a:r>
              <a:rPr sz="1600" b="1"/>
              <a:t>ASSESSMENT ALIGNMENT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48640" y="749808"/>
            <a:ext cx="11064240" cy="640080"/>
          </a:xfrm>
          <a:prstGeom prst="rect">
            <a:avLst/>
          </a:prstGeom>
          <a:noFill/>
        </p:spPr>
        <p:txBody>
          <a:bodyPr wrap="square">
            <a:normAutofit/>
          </a:bodyPr>
          <a:lstStyle/>
          <a:p>
            <a:pPr>
              <a:defRPr sz="3000" b="1">
                <a:solidFill>
                  <a:srgbClr val="1B2421"/>
                </a:solidFill>
                <a:latin typeface="Aptos"/>
              </a:defRPr>
            </a:pPr>
            <a:r>
              <a:rPr sz="3000" b="1"/>
              <a:t>Academic Sources by Presenter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1384280" y="6446520"/>
            <a:ext cx="457200" cy="182880"/>
          </a:xfrm>
          <a:prstGeom prst="rect">
            <a:avLst/>
          </a:prstGeom>
          <a:noFill/>
        </p:spPr>
        <p:txBody>
          <a:bodyPr wrap="square">
            <a:normAutofit fontScale="92500" lnSpcReduction="20000"/>
          </a:bodyPr>
          <a:lstStyle/>
          <a:p>
            <a:pPr algn="r">
              <a:defRPr sz="800" b="0">
                <a:solidFill>
                  <a:srgbClr val="5B6763"/>
                </a:solidFill>
              </a:defRPr>
            </a:pPr>
            <a:r>
              <a:rPr sz="800" b="0"/>
              <a:t>27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777240" y="1901952"/>
            <a:ext cx="10652760" cy="658368"/>
          </a:xfrm>
          <a:prstGeom prst="roundRect">
            <a:avLst/>
          </a:prstGeom>
          <a:solidFill>
            <a:srgbClr val="F7FAF8"/>
          </a:solidFill>
          <a:ln>
            <a:solidFill>
              <a:srgbClr val="C5DAD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182880" rIns="182880" rtlCol="0" anchor="ctr">
            <a:normAutofit/>
          </a:bodyPr>
          <a:lstStyle/>
          <a:p>
            <a:pPr algn="ctr">
              <a:defRPr sz="1750" b="0">
                <a:solidFill>
                  <a:srgbClr val="1B2421"/>
                </a:solidFill>
                <a:latin typeface="Aptos"/>
              </a:defRPr>
            </a:pPr>
            <a:r>
              <a:rPr sz="1750" b="0"/>
              <a:t>Siva Narendra Morla  |  Cameron &amp; Green; Danciu; Peterson et al.; Kotler et al.; Belz &amp; Peattie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777240" y="2651760"/>
            <a:ext cx="10652760" cy="658368"/>
          </a:xfrm>
          <a:prstGeom prst="roundRect">
            <a:avLst/>
          </a:prstGeom>
          <a:solidFill>
            <a:srgbClr val="F7FAF8"/>
          </a:solidFill>
          <a:ln>
            <a:solidFill>
              <a:srgbClr val="C5DAD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182880" rIns="182880" rtlCol="0" anchor="ctr">
            <a:normAutofit/>
          </a:bodyPr>
          <a:lstStyle/>
          <a:p>
            <a:pPr algn="ctr">
              <a:defRPr sz="1750" b="0">
                <a:solidFill>
                  <a:srgbClr val="1B2421"/>
                </a:solidFill>
                <a:latin typeface="Aptos"/>
              </a:defRPr>
            </a:pPr>
            <a:r>
              <a:rPr sz="1750" b="0"/>
              <a:t>Yanmo Liu  |  Peattie &amp; Crane; Bogojević; Wang et al.; White et al.; Ottman; Bennett &amp; Lemoine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777240" y="3401568"/>
            <a:ext cx="10652760" cy="658368"/>
          </a:xfrm>
          <a:prstGeom prst="roundRect">
            <a:avLst/>
          </a:prstGeom>
          <a:solidFill>
            <a:srgbClr val="F7FAF8"/>
          </a:solidFill>
          <a:ln>
            <a:solidFill>
              <a:srgbClr val="C5DAD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182880" rIns="182880" rtlCol="0" anchor="ctr">
            <a:normAutofit lnSpcReduction="10000"/>
          </a:bodyPr>
          <a:lstStyle/>
          <a:p>
            <a:pPr algn="ctr">
              <a:defRPr sz="1750" b="0">
                <a:solidFill>
                  <a:srgbClr val="1B2421"/>
                </a:solidFill>
                <a:latin typeface="Aptos"/>
              </a:defRPr>
            </a:pPr>
            <a:r>
              <a:rPr sz="1750" b="0"/>
              <a:t>Katukam Laxmi Krushika  |  Leonidou &amp; Skarmeas; Delmas &amp; Burbano; Lyon &amp; Montgomery; Berrone et al.; Seele &amp; Gatti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777240" y="4151375"/>
            <a:ext cx="10652760" cy="658368"/>
          </a:xfrm>
          <a:prstGeom prst="roundRect">
            <a:avLst/>
          </a:prstGeom>
          <a:solidFill>
            <a:srgbClr val="F7FAF8"/>
          </a:solidFill>
          <a:ln>
            <a:solidFill>
              <a:srgbClr val="C5DAD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182880" rIns="182880" rtlCol="0" anchor="ctr">
            <a:normAutofit/>
          </a:bodyPr>
          <a:lstStyle/>
          <a:p>
            <a:pPr algn="ctr">
              <a:defRPr sz="1750" b="0">
                <a:solidFill>
                  <a:srgbClr val="1B2421"/>
                </a:solidFill>
                <a:latin typeface="Aptos"/>
              </a:defRPr>
            </a:pPr>
            <a:r>
              <a:rPr sz="1750" b="0"/>
              <a:t>Smit Bharatkumar Barot  |  Kotter; Burnes; Hayes; Buchanan &amp; Badham; Lewin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777240" y="4901184"/>
            <a:ext cx="10652760" cy="658368"/>
          </a:xfrm>
          <a:prstGeom prst="roundRect">
            <a:avLst/>
          </a:prstGeom>
          <a:solidFill>
            <a:srgbClr val="F7FAF8"/>
          </a:solidFill>
          <a:ln>
            <a:solidFill>
              <a:srgbClr val="C5DAD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182880" rIns="182880" rtlCol="0" anchor="ctr">
            <a:normAutofit/>
          </a:bodyPr>
          <a:lstStyle/>
          <a:p>
            <a:pPr algn="ctr">
              <a:defRPr sz="1750" b="0">
                <a:solidFill>
                  <a:srgbClr val="1B2421"/>
                </a:solidFill>
                <a:latin typeface="Aptos"/>
              </a:defRPr>
            </a:pPr>
            <a:r>
              <a:rPr sz="1750" b="0"/>
              <a:t>Samantha Hernandez  |  Porter &amp; Kramer; Aaker; Kim &amp; Mauborgne; Foreman et al.; Polonsky</a:t>
            </a: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228600"/>
          </a:xfrm>
          <a:prstGeom prst="rect">
            <a:avLst/>
          </a:prstGeom>
          <a:solidFill>
            <a:srgbClr val="006F5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48640" y="411480"/>
            <a:ext cx="11064240" cy="320040"/>
          </a:xfrm>
          <a:prstGeom prst="rect">
            <a:avLst/>
          </a:prstGeom>
          <a:noFill/>
        </p:spPr>
        <p:txBody>
          <a:bodyPr wrap="square">
            <a:normAutofit lnSpcReduction="10000"/>
          </a:bodyPr>
          <a:lstStyle/>
          <a:p>
            <a:pPr>
              <a:defRPr sz="1600" b="1">
                <a:solidFill>
                  <a:srgbClr val="006F52"/>
                </a:solidFill>
                <a:latin typeface="Aptos"/>
              </a:defRPr>
            </a:pPr>
            <a:r>
              <a:rPr sz="1600" b="1"/>
              <a:t>REFERENCE LIST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48640" y="749808"/>
            <a:ext cx="11064240" cy="640080"/>
          </a:xfrm>
          <a:prstGeom prst="rect">
            <a:avLst/>
          </a:prstGeom>
          <a:noFill/>
        </p:spPr>
        <p:txBody>
          <a:bodyPr wrap="square">
            <a:normAutofit/>
          </a:bodyPr>
          <a:lstStyle/>
          <a:p>
            <a:pPr>
              <a:defRPr sz="3000" b="1">
                <a:solidFill>
                  <a:srgbClr val="1B2421"/>
                </a:solidFill>
                <a:latin typeface="Aptos"/>
              </a:defRPr>
            </a:pPr>
            <a:r>
              <a:rPr sz="3000" b="1" dirty="0"/>
              <a:t>Harvard References 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1384280" y="6446520"/>
            <a:ext cx="457200" cy="182880"/>
          </a:xfrm>
          <a:prstGeom prst="rect">
            <a:avLst/>
          </a:prstGeom>
          <a:noFill/>
        </p:spPr>
        <p:txBody>
          <a:bodyPr wrap="square">
            <a:normAutofit fontScale="92500" lnSpcReduction="20000"/>
          </a:bodyPr>
          <a:lstStyle/>
          <a:p>
            <a:pPr algn="r">
              <a:defRPr sz="800" b="0">
                <a:solidFill>
                  <a:srgbClr val="5B6763"/>
                </a:solidFill>
              </a:defRPr>
            </a:pPr>
            <a:r>
              <a:rPr sz="800" b="0"/>
              <a:t>28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48640" y="2231136"/>
            <a:ext cx="11018520" cy="5074920"/>
          </a:xfrm>
          <a:prstGeom prst="rect">
            <a:avLst/>
          </a:prstGeom>
          <a:noFill/>
        </p:spPr>
        <p:txBody>
          <a:bodyPr wrap="square">
            <a:normAutofit/>
          </a:bodyPr>
          <a:lstStyle/>
          <a:p>
            <a:pPr>
              <a:spcAft>
                <a:spcPts val="280"/>
              </a:spcAft>
              <a:defRPr sz="1100" b="0">
                <a:solidFill>
                  <a:srgbClr val="1B2421"/>
                </a:solidFill>
                <a:latin typeface="Aptos"/>
              </a:defRPr>
            </a:pPr>
            <a:r>
              <a:rPr sz="1100" b="0" dirty="0"/>
              <a:t>Aaker, D. (2015) “Brand personalities are like snowflakes”, Marketing News, 49(7), pp. 20–21.</a:t>
            </a:r>
          </a:p>
          <a:p>
            <a:pPr>
              <a:spcAft>
                <a:spcPts val="280"/>
              </a:spcAft>
              <a:defRPr sz="1100" b="0">
                <a:solidFill>
                  <a:srgbClr val="1B2421"/>
                </a:solidFill>
                <a:latin typeface="Aptos"/>
              </a:defRPr>
            </a:pPr>
            <a:r>
              <a:rPr sz="1100" b="0" dirty="0"/>
              <a:t>Belz, F.M. and Peattie, K. (2012) Sustainability Marketing: A Global Perspective. 2nd </a:t>
            </a:r>
            <a:r>
              <a:rPr sz="1100" b="0" dirty="0" err="1"/>
              <a:t>edn</a:t>
            </a:r>
            <a:r>
              <a:rPr sz="1100" b="0" dirty="0"/>
              <a:t>. Chichester: Wiley.</a:t>
            </a:r>
          </a:p>
          <a:p>
            <a:pPr>
              <a:spcAft>
                <a:spcPts val="280"/>
              </a:spcAft>
              <a:defRPr sz="1100" b="0">
                <a:solidFill>
                  <a:srgbClr val="1B2421"/>
                </a:solidFill>
                <a:latin typeface="Aptos"/>
              </a:defRPr>
            </a:pPr>
            <a:r>
              <a:rPr sz="1100" b="0" dirty="0"/>
              <a:t>Bennett, N. and Lemoine, G.J. (2014) “What VUCA really means for you”, Harvard Business Review, 92(1/2), p. 27.</a:t>
            </a:r>
          </a:p>
          <a:p>
            <a:pPr>
              <a:spcAft>
                <a:spcPts val="280"/>
              </a:spcAft>
              <a:defRPr sz="1100" b="0">
                <a:solidFill>
                  <a:srgbClr val="1B2421"/>
                </a:solidFill>
                <a:latin typeface="Aptos"/>
              </a:defRPr>
            </a:pPr>
            <a:r>
              <a:rPr sz="1100" b="0" dirty="0"/>
              <a:t>Berrone, P., </a:t>
            </a:r>
            <a:r>
              <a:rPr sz="1100" b="0" dirty="0" err="1"/>
              <a:t>Fosfuri</a:t>
            </a:r>
            <a:r>
              <a:rPr sz="1100" b="0" dirty="0"/>
              <a:t>, A. and Gelabert, L. (2017) “Does greenwashing pay off?”, Journal of Business Ethics, 144(2), pp. 363–379.</a:t>
            </a:r>
          </a:p>
          <a:p>
            <a:pPr>
              <a:spcAft>
                <a:spcPts val="280"/>
              </a:spcAft>
              <a:defRPr sz="1100" b="0">
                <a:solidFill>
                  <a:srgbClr val="1B2421"/>
                </a:solidFill>
                <a:latin typeface="Aptos"/>
              </a:defRPr>
            </a:pPr>
            <a:r>
              <a:rPr sz="1100" b="0" dirty="0"/>
              <a:t>Bogojević, S. (2025) “Regulating greenwashing: where market rules meet climate action”, Journal of Environmental Law, 37(2), pp. 169–174.</a:t>
            </a:r>
          </a:p>
          <a:p>
            <a:pPr>
              <a:spcAft>
                <a:spcPts val="280"/>
              </a:spcAft>
              <a:defRPr sz="1100" b="0">
                <a:solidFill>
                  <a:srgbClr val="1B2421"/>
                </a:solidFill>
                <a:latin typeface="Aptos"/>
              </a:defRPr>
            </a:pPr>
            <a:r>
              <a:rPr sz="1100" b="0" dirty="0"/>
              <a:t>Buchanan, D.A. and Badham, R.J. (2008) Power, Politics, and Organizational Change. 2nd </a:t>
            </a:r>
            <a:r>
              <a:rPr sz="1100" b="0" dirty="0" err="1"/>
              <a:t>edn</a:t>
            </a:r>
            <a:r>
              <a:rPr sz="1100" b="0" dirty="0"/>
              <a:t>. London: Sage.</a:t>
            </a:r>
          </a:p>
          <a:p>
            <a:pPr>
              <a:spcAft>
                <a:spcPts val="280"/>
              </a:spcAft>
              <a:defRPr sz="1100" b="0">
                <a:solidFill>
                  <a:srgbClr val="1B2421"/>
                </a:solidFill>
                <a:latin typeface="Aptos"/>
              </a:defRPr>
            </a:pPr>
            <a:r>
              <a:rPr sz="1100" b="0" dirty="0"/>
              <a:t>Burnes, B. (2014) Managing Change. 6th </a:t>
            </a:r>
            <a:r>
              <a:rPr sz="1100" b="0" dirty="0" err="1"/>
              <a:t>edn</a:t>
            </a:r>
            <a:r>
              <a:rPr sz="1100" b="0" dirty="0"/>
              <a:t>. Harlow: Pearson.</a:t>
            </a:r>
          </a:p>
          <a:p>
            <a:pPr>
              <a:spcAft>
                <a:spcPts val="280"/>
              </a:spcAft>
              <a:defRPr sz="1100" b="0">
                <a:solidFill>
                  <a:srgbClr val="1B2421"/>
                </a:solidFill>
                <a:latin typeface="Aptos"/>
              </a:defRPr>
            </a:pPr>
            <a:r>
              <a:rPr sz="1100" b="0" dirty="0"/>
              <a:t>Cameron, E. and Green, M. (2015) Making Sense of Change Management. 4th </a:t>
            </a:r>
            <a:r>
              <a:rPr sz="1100" b="0" dirty="0" err="1"/>
              <a:t>edn</a:t>
            </a:r>
            <a:r>
              <a:rPr sz="1100" b="0" dirty="0"/>
              <a:t>. London: Kogan Page.</a:t>
            </a:r>
          </a:p>
          <a:p>
            <a:pPr>
              <a:spcAft>
                <a:spcPts val="280"/>
              </a:spcAft>
              <a:defRPr sz="1100" b="0">
                <a:solidFill>
                  <a:srgbClr val="1B2421"/>
                </a:solidFill>
                <a:latin typeface="Aptos"/>
              </a:defRPr>
            </a:pPr>
            <a:r>
              <a:rPr sz="1100" b="0" dirty="0"/>
              <a:t>Danciu, V. (2013) “The future of marketing: an appropriate response to environment changes”, Theoretical and Applied Economics, 20(5), pp. 33–52.</a:t>
            </a:r>
          </a:p>
          <a:p>
            <a:pPr>
              <a:spcAft>
                <a:spcPts val="280"/>
              </a:spcAft>
              <a:defRPr sz="1100" b="0">
                <a:solidFill>
                  <a:srgbClr val="1B2421"/>
                </a:solidFill>
                <a:latin typeface="Aptos"/>
              </a:defRPr>
            </a:pPr>
            <a:r>
              <a:rPr sz="1100" b="0" dirty="0"/>
              <a:t>Delmas, M.A. and Burbano, V.C. (2011) “The drivers of greenwashing”, California Management Review, 54(1), pp. 64–87.</a:t>
            </a:r>
          </a:p>
          <a:p>
            <a:pPr>
              <a:spcAft>
                <a:spcPts val="280"/>
              </a:spcAft>
              <a:defRPr sz="1100" b="0">
                <a:solidFill>
                  <a:srgbClr val="1B2421"/>
                </a:solidFill>
                <a:latin typeface="Aptos"/>
              </a:defRPr>
            </a:pPr>
            <a:r>
              <a:rPr sz="1100" b="0" dirty="0"/>
              <a:t>Foreman, J. et al. (2014) “The performance implications of customer and competitor orientations”, Journal of Marketing Theory and Practice, 22(4), pp. 349–366.</a:t>
            </a:r>
          </a:p>
          <a:p>
            <a:pPr>
              <a:spcAft>
                <a:spcPts val="280"/>
              </a:spcAft>
              <a:defRPr sz="1100" b="0">
                <a:solidFill>
                  <a:srgbClr val="1B2421"/>
                </a:solidFill>
                <a:latin typeface="Aptos"/>
              </a:defRPr>
            </a:pPr>
            <a:r>
              <a:rPr sz="1100" b="0" dirty="0"/>
              <a:t>Hayes, J. (2014) The Theory and Practice of Change Management. 4th </a:t>
            </a:r>
            <a:r>
              <a:rPr sz="1100" b="0" dirty="0" err="1"/>
              <a:t>edn</a:t>
            </a:r>
            <a:r>
              <a:rPr sz="1100" b="0" dirty="0"/>
              <a:t>. Basingstoke: Palgrave Macmillan.</a:t>
            </a:r>
          </a:p>
          <a:p>
            <a:pPr>
              <a:spcAft>
                <a:spcPts val="280"/>
              </a:spcAft>
              <a:defRPr sz="1100" b="0">
                <a:solidFill>
                  <a:srgbClr val="1B2421"/>
                </a:solidFill>
                <a:latin typeface="Aptos"/>
              </a:defRPr>
            </a:pPr>
            <a:r>
              <a:rPr sz="1100" b="0" dirty="0"/>
              <a:t>Kim, W.C. and Mauborgne, R. (2004) “Blue ocean strategy”, Harvard Business Review, 82(10), pp. 76–84.</a:t>
            </a: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228600"/>
          </a:xfrm>
          <a:prstGeom prst="rect">
            <a:avLst/>
          </a:prstGeom>
          <a:solidFill>
            <a:srgbClr val="006F5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48640" y="411480"/>
            <a:ext cx="11064240" cy="320040"/>
          </a:xfrm>
          <a:prstGeom prst="rect">
            <a:avLst/>
          </a:prstGeom>
          <a:noFill/>
        </p:spPr>
        <p:txBody>
          <a:bodyPr wrap="square">
            <a:normAutofit lnSpcReduction="10000"/>
          </a:bodyPr>
          <a:lstStyle/>
          <a:p>
            <a:pPr>
              <a:defRPr sz="1600" b="1">
                <a:solidFill>
                  <a:srgbClr val="006F52"/>
                </a:solidFill>
                <a:latin typeface="Aptos"/>
              </a:defRPr>
            </a:pPr>
            <a:r>
              <a:rPr sz="1600" b="1"/>
              <a:t>REFERENCE LIST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48640" y="749808"/>
            <a:ext cx="11064240" cy="640080"/>
          </a:xfrm>
          <a:prstGeom prst="rect">
            <a:avLst/>
          </a:prstGeom>
          <a:noFill/>
        </p:spPr>
        <p:txBody>
          <a:bodyPr wrap="square">
            <a:normAutofit/>
          </a:bodyPr>
          <a:lstStyle/>
          <a:p>
            <a:pPr>
              <a:defRPr sz="3000" b="1">
                <a:solidFill>
                  <a:srgbClr val="1B2421"/>
                </a:solidFill>
                <a:latin typeface="Aptos"/>
              </a:defRPr>
            </a:pPr>
            <a:r>
              <a:rPr sz="3000" b="1" dirty="0"/>
              <a:t>Harvard References 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1384280" y="6446520"/>
            <a:ext cx="457200" cy="182880"/>
          </a:xfrm>
          <a:prstGeom prst="rect">
            <a:avLst/>
          </a:prstGeom>
          <a:noFill/>
        </p:spPr>
        <p:txBody>
          <a:bodyPr wrap="square">
            <a:normAutofit fontScale="92500" lnSpcReduction="20000"/>
          </a:bodyPr>
          <a:lstStyle/>
          <a:p>
            <a:pPr algn="r">
              <a:defRPr sz="800" b="0">
                <a:solidFill>
                  <a:srgbClr val="5B6763"/>
                </a:solidFill>
              </a:defRPr>
            </a:pPr>
            <a:r>
              <a:rPr sz="800" b="0"/>
              <a:t>29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48640" y="2139696"/>
            <a:ext cx="11018520" cy="5074920"/>
          </a:xfrm>
          <a:prstGeom prst="rect">
            <a:avLst/>
          </a:prstGeom>
          <a:noFill/>
        </p:spPr>
        <p:txBody>
          <a:bodyPr wrap="square">
            <a:normAutofit/>
          </a:bodyPr>
          <a:lstStyle/>
          <a:p>
            <a:pPr>
              <a:spcAft>
                <a:spcPts val="250"/>
              </a:spcAft>
              <a:defRPr sz="1100" b="0">
                <a:solidFill>
                  <a:srgbClr val="1B2421"/>
                </a:solidFill>
                <a:latin typeface="Aptos"/>
              </a:defRPr>
            </a:pPr>
            <a:r>
              <a:rPr sz="1100" b="0" dirty="0"/>
              <a:t>Kotler, P., </a:t>
            </a:r>
            <a:r>
              <a:rPr sz="1100" b="0" dirty="0" err="1"/>
              <a:t>Kartajaya</a:t>
            </a:r>
            <a:r>
              <a:rPr sz="1100" b="0" dirty="0"/>
              <a:t>, H. and Setiawan, I. (2021) Marketing 5.0: Technology for Humanity. Hoboken: Wiley.</a:t>
            </a:r>
          </a:p>
          <a:p>
            <a:pPr>
              <a:spcAft>
                <a:spcPts val="250"/>
              </a:spcAft>
              <a:defRPr sz="1100" b="0">
                <a:solidFill>
                  <a:srgbClr val="1B2421"/>
                </a:solidFill>
                <a:latin typeface="Aptos"/>
              </a:defRPr>
            </a:pPr>
            <a:r>
              <a:rPr sz="1100" b="0" dirty="0"/>
              <a:t>Kotter, J.P. (2009) Leading Change. Boston: Harvard Business Press.</a:t>
            </a:r>
          </a:p>
          <a:p>
            <a:pPr>
              <a:spcAft>
                <a:spcPts val="250"/>
              </a:spcAft>
              <a:defRPr sz="1100" b="0">
                <a:solidFill>
                  <a:srgbClr val="1B2421"/>
                </a:solidFill>
                <a:latin typeface="Aptos"/>
              </a:defRPr>
            </a:pPr>
            <a:r>
              <a:rPr sz="1100" b="0" dirty="0" err="1"/>
              <a:t>Leonidou</a:t>
            </a:r>
            <a:r>
              <a:rPr sz="1100" b="0" dirty="0"/>
              <a:t>, C.N. and </a:t>
            </a:r>
            <a:r>
              <a:rPr sz="1100" b="0" dirty="0" err="1"/>
              <a:t>Skarmeas</a:t>
            </a:r>
            <a:r>
              <a:rPr sz="1100" b="0" dirty="0"/>
              <a:t>, D. (2017) “Gray shades of green: causes and consequences of green skepticism”, Journal of Business Ethics, 144(2), pp. 401–415.</a:t>
            </a:r>
          </a:p>
          <a:p>
            <a:pPr>
              <a:spcAft>
                <a:spcPts val="250"/>
              </a:spcAft>
              <a:defRPr sz="1100" b="0">
                <a:solidFill>
                  <a:srgbClr val="1B2421"/>
                </a:solidFill>
                <a:latin typeface="Aptos"/>
              </a:defRPr>
            </a:pPr>
            <a:r>
              <a:rPr sz="1100" b="0" dirty="0"/>
              <a:t>Lewin, K. (1951) Field Theory in Social Science. New York: Harper &amp; Row.</a:t>
            </a:r>
          </a:p>
          <a:p>
            <a:pPr>
              <a:spcAft>
                <a:spcPts val="250"/>
              </a:spcAft>
              <a:defRPr sz="1100" b="0">
                <a:solidFill>
                  <a:srgbClr val="1B2421"/>
                </a:solidFill>
                <a:latin typeface="Aptos"/>
              </a:defRPr>
            </a:pPr>
            <a:r>
              <a:rPr sz="1100" b="0" dirty="0"/>
              <a:t>Lyon, T.P. and Montgomery, A.W. (2015) “The means and end of greenwash”, Organization &amp; Environment, 28(2), pp. 223–249.</a:t>
            </a:r>
          </a:p>
          <a:p>
            <a:pPr>
              <a:spcAft>
                <a:spcPts val="250"/>
              </a:spcAft>
              <a:defRPr sz="1100" b="0">
                <a:solidFill>
                  <a:srgbClr val="1B2421"/>
                </a:solidFill>
                <a:latin typeface="Aptos"/>
              </a:defRPr>
            </a:pPr>
            <a:r>
              <a:rPr sz="1100" b="0" dirty="0"/>
              <a:t>Ottman, J.A. (2011) The New Rules of Green Marketing. Sheffield: Greenleaf Publishing.</a:t>
            </a:r>
          </a:p>
          <a:p>
            <a:pPr>
              <a:spcAft>
                <a:spcPts val="250"/>
              </a:spcAft>
              <a:defRPr sz="1100" b="0">
                <a:solidFill>
                  <a:srgbClr val="1B2421"/>
                </a:solidFill>
                <a:latin typeface="Aptos"/>
              </a:defRPr>
            </a:pPr>
            <a:r>
              <a:rPr sz="1100" b="0" dirty="0"/>
              <a:t>Peattie, K. and Crane, A. (2005) “Green marketing: legend, myth, farce or prophesy?”, Qualitative Market Research, 8(4), pp. 357–370.</a:t>
            </a:r>
          </a:p>
          <a:p>
            <a:pPr>
              <a:spcAft>
                <a:spcPts val="250"/>
              </a:spcAft>
              <a:defRPr sz="1100" b="0">
                <a:solidFill>
                  <a:srgbClr val="1B2421"/>
                </a:solidFill>
                <a:latin typeface="Aptos"/>
              </a:defRPr>
            </a:pPr>
            <a:r>
              <a:rPr sz="1100" b="0" dirty="0"/>
              <a:t>Peterson, M., </a:t>
            </a:r>
            <a:r>
              <a:rPr sz="1100" b="0" dirty="0" err="1"/>
              <a:t>Tronvoll</a:t>
            </a:r>
            <a:r>
              <a:rPr sz="1100" b="0" dirty="0"/>
              <a:t>, B. and Fehrer, J. (2025) “Theories of sustainability”, AMS Review, 15, pp. 3–22.</a:t>
            </a:r>
          </a:p>
          <a:p>
            <a:pPr>
              <a:spcAft>
                <a:spcPts val="250"/>
              </a:spcAft>
              <a:defRPr sz="1100" b="0">
                <a:solidFill>
                  <a:srgbClr val="1B2421"/>
                </a:solidFill>
                <a:latin typeface="Aptos"/>
              </a:defRPr>
            </a:pPr>
            <a:r>
              <a:rPr sz="1100" b="0" dirty="0"/>
              <a:t>Polonsky, M.J. (2011) “Transformative green marketing: impediments and opportunities”, Journal of Business Research, 64(12), pp. 1311–1319.</a:t>
            </a:r>
          </a:p>
          <a:p>
            <a:pPr>
              <a:spcAft>
                <a:spcPts val="250"/>
              </a:spcAft>
              <a:defRPr sz="1100" b="0">
                <a:solidFill>
                  <a:srgbClr val="1B2421"/>
                </a:solidFill>
                <a:latin typeface="Aptos"/>
              </a:defRPr>
            </a:pPr>
            <a:r>
              <a:rPr sz="1100" b="0" dirty="0"/>
              <a:t>Porter, M.E. and Kramer, M.R. (2011) “Creating shared value”, Harvard Business Review, 89(1/2), pp. 62–77.</a:t>
            </a:r>
          </a:p>
          <a:p>
            <a:pPr>
              <a:spcAft>
                <a:spcPts val="250"/>
              </a:spcAft>
              <a:defRPr sz="1100" b="0">
                <a:solidFill>
                  <a:srgbClr val="1B2421"/>
                </a:solidFill>
                <a:latin typeface="Aptos"/>
              </a:defRPr>
            </a:pPr>
            <a:r>
              <a:rPr sz="1100" b="0" dirty="0"/>
              <a:t>Seele, P. and Gatti, L. (2017) “Greenwashing revisited”, Business Strategy and the Environment, 26(2), pp. 239–252.</a:t>
            </a:r>
          </a:p>
          <a:p>
            <a:pPr>
              <a:spcAft>
                <a:spcPts val="250"/>
              </a:spcAft>
              <a:defRPr sz="1100" b="0">
                <a:solidFill>
                  <a:srgbClr val="1B2421"/>
                </a:solidFill>
                <a:latin typeface="Aptos"/>
              </a:defRPr>
            </a:pPr>
            <a:r>
              <a:rPr sz="1100" b="0" dirty="0"/>
              <a:t>Wang, Z., Ni, D. and Zheng, K. (2022) “False-claims ban regulation in greenwashing”, Sustainability, 14(20), article 13655.</a:t>
            </a:r>
          </a:p>
          <a:p>
            <a:pPr>
              <a:spcAft>
                <a:spcPts val="250"/>
              </a:spcAft>
              <a:defRPr sz="1100" b="0">
                <a:solidFill>
                  <a:srgbClr val="1B2421"/>
                </a:solidFill>
                <a:latin typeface="Aptos"/>
              </a:defRPr>
            </a:pPr>
            <a:r>
              <a:rPr sz="1100" b="0" dirty="0"/>
              <a:t>White, K., Habib, R. and Hardisty, D.J. (2019) “How to SHIFT consumer behaviors to be more sustainable”, Journal of Marketing, 83(3), pp. 22–49.</a:t>
            </a:r>
          </a:p>
          <a:p>
            <a:pPr>
              <a:spcAft>
                <a:spcPts val="250"/>
              </a:spcAft>
              <a:defRPr sz="1100" b="0">
                <a:solidFill>
                  <a:srgbClr val="1B2421"/>
                </a:solidFill>
                <a:latin typeface="Aptos"/>
              </a:defRPr>
            </a:pPr>
            <a:r>
              <a:rPr sz="1100" b="0" dirty="0"/>
              <a:t>Additional corporate and regulatory sources: Nike Impact Report; Nike Move to Zero; FTC Green Guides; CMA Green Claims Code.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</TotalTime>
  <Words>3186</Words>
  <Application>Microsoft Office PowerPoint</Application>
  <PresentationFormat>宽屏</PresentationFormat>
  <Paragraphs>262</Paragraphs>
  <Slides>29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2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29</vt:i4>
      </vt:variant>
    </vt:vector>
  </HeadingPairs>
  <TitlesOfParts>
    <vt:vector size="32" baseType="lpstr">
      <vt:lpstr>Arial</vt:lpstr>
      <vt:lpstr>Calibri</vt:lpstr>
      <vt:lpstr>Office Theme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a96929</cp:lastModifiedBy>
  <cp:revision>4</cp:revision>
  <dcterms:created xsi:type="dcterms:W3CDTF">2013-01-27T09:14:16Z</dcterms:created>
  <dcterms:modified xsi:type="dcterms:W3CDTF">2026-05-21T17:02:03Z</dcterms:modified>
  <cp:category/>
</cp:coreProperties>
</file>