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8" r:id="rId4"/>
    <p:sldId id="259" r:id="rId5"/>
    <p:sldId id="260" r:id="rId6"/>
    <p:sldId id="261"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94660"/>
  </p:normalViewPr>
  <p:slideViewPr>
    <p:cSldViewPr snapToGrid="0" showGuides="1">
      <p:cViewPr>
        <p:scale>
          <a:sx n="96" d="100"/>
          <a:sy n="96" d="100"/>
        </p:scale>
        <p:origin x="106" y="19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4/27/2026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86587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4/27/2026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77267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4/27/2026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54472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4/27/2026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71703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4/27/2026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975862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4/27/2026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829249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4/27/2026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02058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4/27/2026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123639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4/27/2026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220807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4/27/2026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365170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4/27/2026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1409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4/27/2026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2681161"/>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B76FE8-13CF-F1A5-318E-FF7506AE76C8}"/>
              </a:ext>
            </a:extLst>
          </p:cNvPr>
          <p:cNvSpPr>
            <a:spLocks noGrp="1"/>
          </p:cNvSpPr>
          <p:nvPr>
            <p:ph type="ctrTitle"/>
          </p:nvPr>
        </p:nvSpPr>
        <p:spPr>
          <a:xfrm>
            <a:off x="703400" y="871758"/>
            <a:ext cx="5227171" cy="3871143"/>
          </a:xfrm>
        </p:spPr>
        <p:txBody>
          <a:bodyPr>
            <a:normAutofit/>
          </a:bodyPr>
          <a:lstStyle/>
          <a:p>
            <a:r>
              <a:rPr lang="en-GB" err="1"/>
              <a:t>mENDLER</a:t>
            </a:r>
            <a:r>
              <a:rPr lang="en-GB"/>
              <a:t> &amp; Curwin </a:t>
            </a:r>
          </a:p>
        </p:txBody>
      </p:sp>
      <p:sp>
        <p:nvSpPr>
          <p:cNvPr id="3" name="Subtitle 2">
            <a:extLst>
              <a:ext uri="{FF2B5EF4-FFF2-40B4-BE49-F238E27FC236}">
                <a16:creationId xmlns:a16="http://schemas.microsoft.com/office/drawing/2014/main" id="{BED03808-C689-620C-D696-7D8D918B2FC9}"/>
              </a:ext>
            </a:extLst>
          </p:cNvPr>
          <p:cNvSpPr>
            <a:spLocks noGrp="1"/>
          </p:cNvSpPr>
          <p:nvPr>
            <p:ph type="subTitle" idx="1"/>
          </p:nvPr>
        </p:nvSpPr>
        <p:spPr>
          <a:xfrm>
            <a:off x="721688" y="4785543"/>
            <a:ext cx="4857857" cy="1005657"/>
          </a:xfrm>
        </p:spPr>
        <p:txBody>
          <a:bodyPr>
            <a:normAutofit/>
          </a:bodyPr>
          <a:lstStyle/>
          <a:p>
            <a:r>
              <a:rPr lang="en-GB" dirty="0"/>
              <a:t>2008</a:t>
            </a:r>
            <a:endParaRPr lang="en-GB"/>
          </a:p>
        </p:txBody>
      </p:sp>
      <p:cxnSp>
        <p:nvCxnSpPr>
          <p:cNvPr id="28" name="Straight Connector 27">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C8A39D52-2B39-CCAF-4298-34CE744DDA86}"/>
              </a:ext>
            </a:extLst>
          </p:cNvPr>
          <p:cNvPicPr>
            <a:picLocks noChangeAspect="1"/>
          </p:cNvPicPr>
          <p:nvPr/>
        </p:nvPicPr>
        <p:blipFill>
          <a:blip r:embed="rId2"/>
          <a:srcRect l="18958" r="18958"/>
          <a:stretch>
            <a:fillRect/>
          </a:stretch>
        </p:blipFill>
        <p:spPr>
          <a:xfrm>
            <a:off x="6515100" y="10"/>
            <a:ext cx="5676900" cy="6857990"/>
          </a:xfrm>
          <a:prstGeom prst="rect">
            <a:avLst/>
          </a:prstGeom>
        </p:spPr>
      </p:pic>
    </p:spTree>
    <p:extLst>
      <p:ext uri="{BB962C8B-B14F-4D97-AF65-F5344CB8AC3E}">
        <p14:creationId xmlns:p14="http://schemas.microsoft.com/office/powerpoint/2010/main" val="317347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A5C4A-51E3-4C7A-F981-3658CD8C5D35}"/>
              </a:ext>
            </a:extLst>
          </p:cNvPr>
          <p:cNvSpPr>
            <a:spLocks noGrp="1"/>
          </p:cNvSpPr>
          <p:nvPr>
            <p:ph type="title"/>
          </p:nvPr>
        </p:nvSpPr>
        <p:spPr/>
        <p:txBody>
          <a:bodyPr/>
          <a:lstStyle/>
          <a:p>
            <a:r>
              <a:rPr lang="en-GB" dirty="0"/>
              <a:t>Introduction – Discipline with Dignity</a:t>
            </a:r>
          </a:p>
        </p:txBody>
      </p:sp>
      <p:sp>
        <p:nvSpPr>
          <p:cNvPr id="3" name="Content Placeholder 2">
            <a:extLst>
              <a:ext uri="{FF2B5EF4-FFF2-40B4-BE49-F238E27FC236}">
                <a16:creationId xmlns:a16="http://schemas.microsoft.com/office/drawing/2014/main" id="{EDD4F33B-42C1-4870-FC0C-F9D2CB1AAF27}"/>
              </a:ext>
            </a:extLst>
          </p:cNvPr>
          <p:cNvSpPr>
            <a:spLocks noGrp="1"/>
          </p:cNvSpPr>
          <p:nvPr>
            <p:ph idx="1"/>
          </p:nvPr>
        </p:nvSpPr>
        <p:spPr/>
        <p:txBody>
          <a:bodyPr/>
          <a:lstStyle/>
          <a:p>
            <a:r>
              <a:rPr lang="en-GB" dirty="0"/>
              <a:t>Mendler &amp; Curwin are educational theorists in classroom management and behaviour.</a:t>
            </a:r>
          </a:p>
          <a:p>
            <a:endParaRPr lang="en-GB" dirty="0"/>
          </a:p>
          <a:p>
            <a:r>
              <a:rPr lang="en-GB" dirty="0"/>
              <a:t>The model focuses on respectful interaction between students and teachers.</a:t>
            </a:r>
          </a:p>
          <a:p>
            <a:endParaRPr lang="en-GB" dirty="0"/>
          </a:p>
          <a:p>
            <a:r>
              <a:rPr lang="en-GB" dirty="0"/>
              <a:t>They developed the Discipline with Dignity model in 2008.</a:t>
            </a:r>
          </a:p>
        </p:txBody>
      </p:sp>
    </p:spTree>
    <p:extLst>
      <p:ext uri="{BB962C8B-B14F-4D97-AF65-F5344CB8AC3E}">
        <p14:creationId xmlns:p14="http://schemas.microsoft.com/office/powerpoint/2010/main" val="3794382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ACDD5-3672-F26D-54DB-A9E32C8F231B}"/>
              </a:ext>
            </a:extLst>
          </p:cNvPr>
          <p:cNvSpPr>
            <a:spLocks noGrp="1"/>
          </p:cNvSpPr>
          <p:nvPr>
            <p:ph type="title"/>
          </p:nvPr>
        </p:nvSpPr>
        <p:spPr/>
        <p:txBody>
          <a:bodyPr/>
          <a:lstStyle/>
          <a:p>
            <a:r>
              <a:rPr lang="en-GB" dirty="0"/>
              <a:t>Who are they? – Allen Mendler</a:t>
            </a:r>
          </a:p>
        </p:txBody>
      </p:sp>
      <p:sp>
        <p:nvSpPr>
          <p:cNvPr id="3" name="Content Placeholder 2">
            <a:extLst>
              <a:ext uri="{FF2B5EF4-FFF2-40B4-BE49-F238E27FC236}">
                <a16:creationId xmlns:a16="http://schemas.microsoft.com/office/drawing/2014/main" id="{BD6054CE-FB80-F148-7706-6B74D3EB83D4}"/>
              </a:ext>
            </a:extLst>
          </p:cNvPr>
          <p:cNvSpPr>
            <a:spLocks noGrp="1"/>
          </p:cNvSpPr>
          <p:nvPr>
            <p:ph idx="1"/>
          </p:nvPr>
        </p:nvSpPr>
        <p:spPr/>
        <p:txBody>
          <a:bodyPr/>
          <a:lstStyle/>
          <a:p>
            <a:r>
              <a:rPr lang="en-GB" dirty="0"/>
              <a:t>Education Author and educator born on October 21</a:t>
            </a:r>
            <a:r>
              <a:rPr lang="en-GB" baseline="30000" dirty="0"/>
              <a:t>st</a:t>
            </a:r>
            <a:r>
              <a:rPr lang="en-GB" dirty="0"/>
              <a:t> 1949 in New York, New York. He received his PhD in school psychology from Union Institute, in 1980. He spent over 25 ears developing discipline with dignity classroom management methodology. </a:t>
            </a:r>
          </a:p>
          <a:p>
            <a:endParaRPr lang="en-GB" dirty="0"/>
          </a:p>
          <a:p>
            <a:r>
              <a:rPr lang="en-GB" dirty="0"/>
              <a:t>Mendler's emphasis is on developing effective frameworks and strategies for educators to manage behaviour and classrooms. </a:t>
            </a:r>
          </a:p>
          <a:p>
            <a:endParaRPr lang="en-GB" dirty="0"/>
          </a:p>
          <a:p>
            <a:r>
              <a:rPr lang="en-GB" dirty="0"/>
              <a:t>He has written 8 books to date all relating to the Discipline with Dignity model.</a:t>
            </a:r>
          </a:p>
        </p:txBody>
      </p:sp>
    </p:spTree>
    <p:extLst>
      <p:ext uri="{BB962C8B-B14F-4D97-AF65-F5344CB8AC3E}">
        <p14:creationId xmlns:p14="http://schemas.microsoft.com/office/powerpoint/2010/main" val="11003946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45CB2-B471-44E5-A428-BCDE7A105F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2773F4-3B75-9298-65D1-29B94BCB5AC5}"/>
              </a:ext>
            </a:extLst>
          </p:cNvPr>
          <p:cNvSpPr>
            <a:spLocks noGrp="1"/>
          </p:cNvSpPr>
          <p:nvPr>
            <p:ph type="title"/>
          </p:nvPr>
        </p:nvSpPr>
        <p:spPr/>
        <p:txBody>
          <a:bodyPr/>
          <a:lstStyle/>
          <a:p>
            <a:r>
              <a:rPr lang="en-GB" dirty="0"/>
              <a:t>Who are they? – Richard Curwin</a:t>
            </a:r>
          </a:p>
        </p:txBody>
      </p:sp>
      <p:sp>
        <p:nvSpPr>
          <p:cNvPr id="3" name="Content Placeholder 2">
            <a:extLst>
              <a:ext uri="{FF2B5EF4-FFF2-40B4-BE49-F238E27FC236}">
                <a16:creationId xmlns:a16="http://schemas.microsoft.com/office/drawing/2014/main" id="{5EAEEE6D-2871-C759-04DB-BE68E99AB667}"/>
              </a:ext>
            </a:extLst>
          </p:cNvPr>
          <p:cNvSpPr>
            <a:spLocks noGrp="1"/>
          </p:cNvSpPr>
          <p:nvPr>
            <p:ph idx="1"/>
          </p:nvPr>
        </p:nvSpPr>
        <p:spPr/>
        <p:txBody>
          <a:bodyPr/>
          <a:lstStyle/>
          <a:p>
            <a:r>
              <a:rPr lang="en-GB" dirty="0"/>
              <a:t>Richard Curwin was born on the 25</a:t>
            </a:r>
            <a:r>
              <a:rPr lang="en-GB" baseline="30000" dirty="0"/>
              <a:t>th</a:t>
            </a:r>
            <a:r>
              <a:rPr lang="en-GB" dirty="0"/>
              <a:t> May 1944, died December 26</a:t>
            </a:r>
            <a:r>
              <a:rPr lang="en-GB" baseline="30000" dirty="0"/>
              <a:t>th</a:t>
            </a:r>
            <a:r>
              <a:rPr lang="en-GB" dirty="0"/>
              <a:t>, 2018. Curwin was an expert in the fields of school discipline and classroom management. B.A in English, M.A in education and an Educational Doctorate from the university of Amherst. He taught 7</a:t>
            </a:r>
            <a:r>
              <a:rPr lang="en-GB" baseline="30000" dirty="0"/>
              <a:t>th</a:t>
            </a:r>
            <a:r>
              <a:rPr lang="en-GB" dirty="0"/>
              <a:t> grade English and a class for emotionally disturbed children. Richard later served as a professor of education in multiple institutes.</a:t>
            </a:r>
          </a:p>
          <a:p>
            <a:endParaRPr lang="en-GB" dirty="0"/>
          </a:p>
          <a:p>
            <a:r>
              <a:rPr lang="en-GB" dirty="0"/>
              <a:t>Richard also developed the Discipline with Dignity framework with Allen. He presented on the subject in many different countries around the globe.</a:t>
            </a:r>
          </a:p>
          <a:p>
            <a:r>
              <a:rPr lang="en-GB" dirty="0"/>
              <a:t>Richard wrote 28 books in his lifetime mostly relating to classroom management.</a:t>
            </a:r>
          </a:p>
          <a:p>
            <a:endParaRPr lang="en-GB" dirty="0"/>
          </a:p>
          <a:p>
            <a:endParaRPr lang="en-GB" dirty="0"/>
          </a:p>
        </p:txBody>
      </p:sp>
    </p:spTree>
    <p:extLst>
      <p:ext uri="{BB962C8B-B14F-4D97-AF65-F5344CB8AC3E}">
        <p14:creationId xmlns:p14="http://schemas.microsoft.com/office/powerpoint/2010/main" val="1113410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95BADF2-E06E-BE34-A27D-88D6FD98EE7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22B22C-BCA6-895C-F73D-DD42D5541287}"/>
              </a:ext>
            </a:extLst>
          </p:cNvPr>
          <p:cNvSpPr>
            <a:spLocks noGrp="1"/>
          </p:cNvSpPr>
          <p:nvPr>
            <p:ph type="title"/>
          </p:nvPr>
        </p:nvSpPr>
        <p:spPr>
          <a:xfrm>
            <a:off x="704088" y="905256"/>
            <a:ext cx="2834979" cy="5218679"/>
          </a:xfrm>
        </p:spPr>
        <p:txBody>
          <a:bodyPr>
            <a:normAutofit/>
          </a:bodyPr>
          <a:lstStyle/>
          <a:p>
            <a:r>
              <a:rPr lang="en-GB" sz="3200" dirty="0"/>
              <a:t>What is the Discipline with dignity model?</a:t>
            </a:r>
          </a:p>
        </p:txBody>
      </p:sp>
      <p:sp>
        <p:nvSpPr>
          <p:cNvPr id="3" name="Content Placeholder 2">
            <a:extLst>
              <a:ext uri="{FF2B5EF4-FFF2-40B4-BE49-F238E27FC236}">
                <a16:creationId xmlns:a16="http://schemas.microsoft.com/office/drawing/2014/main" id="{557E82F9-D2C6-B8AA-BE78-5068C26EE47D}"/>
              </a:ext>
            </a:extLst>
          </p:cNvPr>
          <p:cNvSpPr>
            <a:spLocks noGrp="1"/>
          </p:cNvSpPr>
          <p:nvPr>
            <p:ph idx="1"/>
          </p:nvPr>
        </p:nvSpPr>
        <p:spPr>
          <a:xfrm>
            <a:off x="3843866" y="905256"/>
            <a:ext cx="7644046" cy="5256243"/>
          </a:xfrm>
        </p:spPr>
        <p:txBody>
          <a:bodyPr>
            <a:normAutofit/>
          </a:bodyPr>
          <a:lstStyle/>
          <a:p>
            <a:r>
              <a:rPr lang="en-GB" dirty="0"/>
              <a:t>The discipline with dignity model is based upon the belief that the most effective and respected teachers express their beliefs, demands, and expectations within the context of clear values and goals that benefit learning. </a:t>
            </a:r>
          </a:p>
          <a:p>
            <a:endParaRPr lang="en-GB" dirty="0"/>
          </a:p>
          <a:p>
            <a:r>
              <a:rPr lang="en-GB" dirty="0"/>
              <a:t>The model argues that effective behaviour management should maintain the learner’s dignity while encouraging personal responsibility. Rather than relying on punishment or authoritarian control, teachers should build respectful relationships, understand the reasons behind behaviour, and use fair consequences to guide students towards better choices.</a:t>
            </a:r>
          </a:p>
        </p:txBody>
      </p:sp>
      <p:cxnSp>
        <p:nvCxnSpPr>
          <p:cNvPr id="10" name="Straight Connector 9">
            <a:extLst>
              <a:ext uri="{FF2B5EF4-FFF2-40B4-BE49-F238E27FC236}">
                <a16:creationId xmlns:a16="http://schemas.microsoft.com/office/drawing/2014/main" id="{033715A5-8048-453E-A44A-0F17BBB481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7282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B26A32A-E499-6F7E-8069-0B110D0176A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31F499-B4E9-F2A8-FBDE-89198F124B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62B182-3959-CAC2-24B8-C5EC1ED88E81}"/>
              </a:ext>
            </a:extLst>
          </p:cNvPr>
          <p:cNvSpPr>
            <a:spLocks noGrp="1"/>
          </p:cNvSpPr>
          <p:nvPr>
            <p:ph type="title"/>
          </p:nvPr>
        </p:nvSpPr>
        <p:spPr>
          <a:xfrm>
            <a:off x="704088" y="905256"/>
            <a:ext cx="2834979" cy="5218679"/>
          </a:xfrm>
        </p:spPr>
        <p:txBody>
          <a:bodyPr>
            <a:normAutofit/>
          </a:bodyPr>
          <a:lstStyle/>
          <a:p>
            <a:r>
              <a:rPr lang="en-GB" sz="3200"/>
              <a:t>What is the Discipline with dignity model?</a:t>
            </a:r>
            <a:endParaRPr lang="en-GB" sz="3200" dirty="0"/>
          </a:p>
        </p:txBody>
      </p:sp>
      <p:sp>
        <p:nvSpPr>
          <p:cNvPr id="3" name="Content Placeholder 2">
            <a:extLst>
              <a:ext uri="{FF2B5EF4-FFF2-40B4-BE49-F238E27FC236}">
                <a16:creationId xmlns:a16="http://schemas.microsoft.com/office/drawing/2014/main" id="{B60D1CBB-19D7-E677-8190-8129285B1E8D}"/>
              </a:ext>
            </a:extLst>
          </p:cNvPr>
          <p:cNvSpPr>
            <a:spLocks noGrp="1"/>
          </p:cNvSpPr>
          <p:nvPr>
            <p:ph idx="1"/>
          </p:nvPr>
        </p:nvSpPr>
        <p:spPr>
          <a:xfrm>
            <a:off x="3843866" y="905256"/>
            <a:ext cx="7644046" cy="5256243"/>
          </a:xfrm>
        </p:spPr>
        <p:txBody>
          <a:bodyPr>
            <a:normAutofit fontScale="85000" lnSpcReduction="20000"/>
          </a:bodyPr>
          <a:lstStyle/>
          <a:p>
            <a:r>
              <a:rPr lang="en-GB" b="1" dirty="0"/>
              <a:t>Respect and dignity:</a:t>
            </a:r>
            <a:r>
              <a:rPr lang="en-GB" dirty="0"/>
              <a:t> Correct behaviour without humiliating or embarrassing students.</a:t>
            </a:r>
          </a:p>
          <a:p>
            <a:endParaRPr lang="en-GB" dirty="0"/>
          </a:p>
          <a:p>
            <a:r>
              <a:rPr lang="en-GB" b="1" dirty="0"/>
              <a:t>Responsibility:</a:t>
            </a:r>
            <a:r>
              <a:rPr lang="en-GB" dirty="0"/>
              <a:t> Encourage learners to take ownership of their actions</a:t>
            </a:r>
          </a:p>
          <a:p>
            <a:endParaRPr lang="en-GB" dirty="0"/>
          </a:p>
          <a:p>
            <a:r>
              <a:rPr lang="en-GB" b="1" dirty="0"/>
              <a:t>Choice:</a:t>
            </a:r>
            <a:r>
              <a:rPr lang="en-GB" dirty="0"/>
              <a:t> Provide students with options so they feel some control over their behaviour.</a:t>
            </a:r>
          </a:p>
          <a:p>
            <a:endParaRPr lang="en-GB" dirty="0"/>
          </a:p>
          <a:p>
            <a:r>
              <a:rPr lang="en-GB" b="1" dirty="0"/>
              <a:t>Consequences over punishment:</a:t>
            </a:r>
            <a:r>
              <a:rPr lang="en-GB" dirty="0"/>
              <a:t> Use logical, fair consequences instead of punitive discipline.</a:t>
            </a:r>
          </a:p>
          <a:p>
            <a:endParaRPr lang="en-GB" dirty="0"/>
          </a:p>
          <a:p>
            <a:r>
              <a:rPr lang="en-GB" b="1" dirty="0"/>
              <a:t>Relationship-building:</a:t>
            </a:r>
            <a:r>
              <a:rPr lang="en-GB" dirty="0"/>
              <a:t> Positive teacher–student relationships reduce behavioural issues.</a:t>
            </a:r>
          </a:p>
          <a:p>
            <a:endParaRPr lang="en-GB" dirty="0"/>
          </a:p>
          <a:p>
            <a:r>
              <a:rPr lang="en-GB" b="1" dirty="0"/>
              <a:t>Behaviour as communication:</a:t>
            </a:r>
            <a:r>
              <a:rPr lang="en-GB" dirty="0"/>
              <a:t> Disruptive behaviour may signal unmet needs, frustration, or disengagement.</a:t>
            </a:r>
            <a:endParaRPr lang="en-GB" b="1" dirty="0"/>
          </a:p>
        </p:txBody>
      </p:sp>
      <p:cxnSp>
        <p:nvCxnSpPr>
          <p:cNvPr id="10" name="Straight Connector 9">
            <a:extLst>
              <a:ext uri="{FF2B5EF4-FFF2-40B4-BE49-F238E27FC236}">
                <a16:creationId xmlns:a16="http://schemas.microsoft.com/office/drawing/2014/main" id="{E7B81665-94FF-2E16-88CC-3628F0E328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3364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D78D7D6-FB11-5369-C926-233D2F0CE424}"/>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cxnSp>
        <p:nvCxnSpPr>
          <p:cNvPr id="17" name="Straight Connector 16">
            <a:extLst>
              <a:ext uri="{FF2B5EF4-FFF2-40B4-BE49-F238E27FC236}">
                <a16:creationId xmlns:a16="http://schemas.microsoft.com/office/drawing/2014/main" id="{22F20000-FD86-48F6-9363-FEC90C932D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72AE332-6ACA-45BE-875F-91A291D4A4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30864117-D744-1BC8-661E-070EC6568FDE}"/>
              </a:ext>
            </a:extLst>
          </p:cNvPr>
          <p:cNvSpPr>
            <a:spLocks noGrp="1"/>
          </p:cNvSpPr>
          <p:nvPr>
            <p:ph type="title"/>
          </p:nvPr>
        </p:nvSpPr>
        <p:spPr>
          <a:xfrm>
            <a:off x="702129" y="914760"/>
            <a:ext cx="3678485" cy="3543764"/>
          </a:xfrm>
        </p:spPr>
        <p:txBody>
          <a:bodyPr>
            <a:normAutofit/>
          </a:bodyPr>
          <a:lstStyle/>
          <a:p>
            <a:r>
              <a:rPr lang="en-GB" dirty="0"/>
              <a:t>How can we put this into practice.</a:t>
            </a:r>
          </a:p>
        </p:txBody>
      </p:sp>
      <p:sp>
        <p:nvSpPr>
          <p:cNvPr id="3" name="Content Placeholder 2">
            <a:extLst>
              <a:ext uri="{FF2B5EF4-FFF2-40B4-BE49-F238E27FC236}">
                <a16:creationId xmlns:a16="http://schemas.microsoft.com/office/drawing/2014/main" id="{A7C722F3-8660-2F8D-51D6-28BCF4E5D9F7}"/>
              </a:ext>
            </a:extLst>
          </p:cNvPr>
          <p:cNvSpPr>
            <a:spLocks noGrp="1"/>
          </p:cNvSpPr>
          <p:nvPr>
            <p:ph idx="1"/>
          </p:nvPr>
        </p:nvSpPr>
        <p:spPr>
          <a:xfrm>
            <a:off x="4773168" y="993228"/>
            <a:ext cx="6720840" cy="4935981"/>
          </a:xfrm>
        </p:spPr>
        <p:txBody>
          <a:bodyPr>
            <a:normAutofit lnSpcReduction="10000"/>
          </a:bodyPr>
          <a:lstStyle/>
          <a:p>
            <a:endParaRPr lang="en-GB" sz="1400" b="1" dirty="0"/>
          </a:p>
          <a:p>
            <a:pPr marL="0" indent="0">
              <a:buNone/>
            </a:pPr>
            <a:r>
              <a:rPr lang="en-GB" sz="1600" b="1" dirty="0"/>
              <a:t>Set clear boundaries at the start and follow the structure below:</a:t>
            </a:r>
          </a:p>
          <a:p>
            <a:endParaRPr lang="en-GB" sz="1600" b="1" dirty="0"/>
          </a:p>
          <a:p>
            <a:r>
              <a:rPr lang="en-GB" sz="1600" b="1" dirty="0"/>
              <a:t>Prevention Stage</a:t>
            </a:r>
            <a:r>
              <a:rPr lang="en-GB" sz="1600" dirty="0"/>
              <a:t> – Teacher develops rules/consequences regarding student behaviour and makes them very clear to the students.</a:t>
            </a:r>
          </a:p>
          <a:p>
            <a:endParaRPr lang="en-GB" sz="1600" dirty="0"/>
          </a:p>
          <a:p>
            <a:r>
              <a:rPr lang="en-GB" sz="1600" b="1" dirty="0"/>
              <a:t>Action Stage </a:t>
            </a:r>
            <a:r>
              <a:rPr lang="en-GB" sz="1600" dirty="0"/>
              <a:t>– Warning is given for inappropriate behaviour if a rule is broken after the first warning the teacher does no discuss the reason. Does not allow the student to offer excuses. Consequence is implemented without exception</a:t>
            </a:r>
          </a:p>
          <a:p>
            <a:endParaRPr lang="en-GB" sz="1600" dirty="0"/>
          </a:p>
          <a:p>
            <a:r>
              <a:rPr lang="en-GB" sz="1600" b="1" dirty="0"/>
              <a:t>Resolution Stage </a:t>
            </a:r>
            <a:r>
              <a:rPr lang="en-GB" sz="1600" dirty="0"/>
              <a:t>– If the problem/behaviour persists and set consequences are not effective the teacher holds a conference with the student to create a mutually acceptable plan that will hep them get along better in class.</a:t>
            </a:r>
          </a:p>
          <a:p>
            <a:pPr>
              <a:lnSpc>
                <a:spcPct val="100000"/>
              </a:lnSpc>
            </a:pPr>
            <a:endParaRPr lang="en-GB" sz="1400" b="1" dirty="0"/>
          </a:p>
        </p:txBody>
      </p:sp>
    </p:spTree>
    <p:extLst>
      <p:ext uri="{BB962C8B-B14F-4D97-AF65-F5344CB8AC3E}">
        <p14:creationId xmlns:p14="http://schemas.microsoft.com/office/powerpoint/2010/main" val="3480246032"/>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0</TotalTime>
  <Words>544</Words>
  <Application>Microsoft Office PowerPoint</Application>
  <PresentationFormat>Widescreen</PresentationFormat>
  <Paragraphs>44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Calisto MT</vt:lpstr>
      <vt:lpstr>Univers Condensed</vt:lpstr>
      <vt:lpstr>ChronicleVTI</vt:lpstr>
      <vt:lpstr>mENDLER &amp; Curwin </vt:lpstr>
      <vt:lpstr>Introduction – Discipline with Dignity</vt:lpstr>
      <vt:lpstr>Who are they? – Allen Mendler</vt:lpstr>
      <vt:lpstr>Who are they? – Richard Curwin</vt:lpstr>
      <vt:lpstr>What is the Discipline with dignity model?</vt:lpstr>
      <vt:lpstr>What is the Discipline with dignity model?</vt:lpstr>
      <vt:lpstr>How can we put this into practice.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Ashley Pullen</dc:creator>
  <cp:lastModifiedBy>Ashley Pullen</cp:lastModifiedBy>
  <cp:revision>3</cp:revision>
  <dcterms:created xsi:type="dcterms:W3CDTF">2026-04-27T17:44:17Z</dcterms:created>
  <dcterms:modified xsi:type="dcterms:W3CDTF">2026-04-27T18:58:52Z</dcterms:modified>
</cp:coreProperties>
</file>