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12192000"/>
  <p:embeddedFontLst>
    <p:embeddedFont>
      <p:font typeface="Inter" panose="02000503000000020004" pitchFamily="2" charset="0"/>
      <p:regular r:id="rId43"/>
      <p:bold r:id="rId44"/>
      <p:italic r:id="rId45"/>
      <p:boldItalic r:id="rId46"/>
    </p:embeddedFont>
    <p:embeddedFont>
      <p:font typeface="Inter Bold" panose="02000503000000020004" pitchFamily="2" charset="0"/>
      <p:bold r:id="rId47"/>
    </p:embeddedFont>
    <p:embeddedFont>
      <p:font typeface="Inter Light" panose="02000503000000020004" pitchFamily="2" charset="0"/>
      <p:regular r:id="rId48"/>
      <p:italic r:id="rId4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8" d="100"/>
          <a:sy n="78" d="100"/>
        </p:scale>
        <p:origin x="8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cheng Liu" userId="b561909b-1fc9-4629-899b-7e36c528a276" providerId="ADAL" clId="{935FA28E-D5FA-4055-B083-0895BC1F4F7E}"/>
    <pc:docChg chg="undo custSel modSld">
      <pc:chgData name="Xicheng Liu" userId="b561909b-1fc9-4629-899b-7e36c528a276" providerId="ADAL" clId="{935FA28E-D5FA-4055-B083-0895BC1F4F7E}" dt="2026-10-26T22:12:38.562" v="351" actId="20577"/>
      <pc:docMkLst>
        <pc:docMk/>
      </pc:docMkLst>
      <pc:sldChg chg="modSp mod">
        <pc:chgData name="Xicheng Liu" userId="b561909b-1fc9-4629-899b-7e36c528a276" providerId="ADAL" clId="{935FA28E-D5FA-4055-B083-0895BC1F4F7E}" dt="2026-10-26T22:11:01.412" v="325" actId="20577"/>
        <pc:sldMkLst>
          <pc:docMk/>
          <pc:sldMk cId="0" sldId="256"/>
        </pc:sldMkLst>
        <pc:spChg chg="mod">
          <ac:chgData name="Xicheng Liu" userId="b561909b-1fc9-4629-899b-7e36c528a276" providerId="ADAL" clId="{935FA28E-D5FA-4055-B083-0895BC1F4F7E}" dt="2026-10-26T22:11:01.412" v="325" actId="20577"/>
          <ac:spMkLst>
            <pc:docMk/>
            <pc:sldMk cId="0" sldId="256"/>
            <ac:spMk id="4" creationId="{00000000-0000-0000-0000-000000000000}"/>
          </ac:spMkLst>
        </pc:spChg>
      </pc:sldChg>
      <pc:sldChg chg="modSp mod">
        <pc:chgData name="Xicheng Liu" userId="b561909b-1fc9-4629-899b-7e36c528a276" providerId="ADAL" clId="{935FA28E-D5FA-4055-B083-0895BC1F4F7E}" dt="2026-10-25T16:12:05.178" v="20" actId="1035"/>
        <pc:sldMkLst>
          <pc:docMk/>
          <pc:sldMk cId="0" sldId="260"/>
        </pc:sldMkLst>
        <pc:spChg chg="mod">
          <ac:chgData name="Xicheng Liu" userId="b561909b-1fc9-4629-899b-7e36c528a276" providerId="ADAL" clId="{935FA28E-D5FA-4055-B083-0895BC1F4F7E}" dt="2026-10-25T16:11:53.036" v="1" actId="403"/>
          <ac:spMkLst>
            <pc:docMk/>
            <pc:sldMk cId="0" sldId="260"/>
            <ac:spMk id="5" creationId="{00000000-0000-0000-0000-000000000000}"/>
          </ac:spMkLst>
        </pc:spChg>
        <pc:spChg chg="mod">
          <ac:chgData name="Xicheng Liu" userId="b561909b-1fc9-4629-899b-7e36c528a276" providerId="ADAL" clId="{935FA28E-D5FA-4055-B083-0895BC1F4F7E}" dt="2026-10-25T16:11:53.036" v="1" actId="403"/>
          <ac:spMkLst>
            <pc:docMk/>
            <pc:sldMk cId="0" sldId="260"/>
            <ac:spMk id="6" creationId="{00000000-0000-0000-0000-000000000000}"/>
          </ac:spMkLst>
        </pc:spChg>
        <pc:spChg chg="mod">
          <ac:chgData name="Xicheng Liu" userId="b561909b-1fc9-4629-899b-7e36c528a276" providerId="ADAL" clId="{935FA28E-D5FA-4055-B083-0895BC1F4F7E}" dt="2026-10-25T16:12:05.178" v="20" actId="1035"/>
          <ac:spMkLst>
            <pc:docMk/>
            <pc:sldMk cId="0" sldId="260"/>
            <ac:spMk id="8" creationId="{00000000-0000-0000-0000-000000000000}"/>
          </ac:spMkLst>
        </pc:spChg>
        <pc:spChg chg="mod">
          <ac:chgData name="Xicheng Liu" userId="b561909b-1fc9-4629-899b-7e36c528a276" providerId="ADAL" clId="{935FA28E-D5FA-4055-B083-0895BC1F4F7E}" dt="2026-10-25T16:12:05.178" v="20" actId="1035"/>
          <ac:spMkLst>
            <pc:docMk/>
            <pc:sldMk cId="0" sldId="260"/>
            <ac:spMk id="9" creationId="{00000000-0000-0000-0000-000000000000}"/>
          </ac:spMkLst>
        </pc:spChg>
        <pc:spChg chg="mod">
          <ac:chgData name="Xicheng Liu" userId="b561909b-1fc9-4629-899b-7e36c528a276" providerId="ADAL" clId="{935FA28E-D5FA-4055-B083-0895BC1F4F7E}" dt="2026-10-25T16:11:53.036" v="1" actId="403"/>
          <ac:spMkLst>
            <pc:docMk/>
            <pc:sldMk cId="0" sldId="260"/>
            <ac:spMk id="11" creationId="{00000000-0000-0000-0000-000000000000}"/>
          </ac:spMkLst>
        </pc:spChg>
        <pc:spChg chg="mod">
          <ac:chgData name="Xicheng Liu" userId="b561909b-1fc9-4629-899b-7e36c528a276" providerId="ADAL" clId="{935FA28E-D5FA-4055-B083-0895BC1F4F7E}" dt="2026-10-25T16:11:53.066" v="2" actId="27636"/>
          <ac:spMkLst>
            <pc:docMk/>
            <pc:sldMk cId="0" sldId="260"/>
            <ac:spMk id="12" creationId="{00000000-0000-0000-0000-000000000000}"/>
          </ac:spMkLst>
        </pc:spChg>
      </pc:sldChg>
      <pc:sldChg chg="modSp mod">
        <pc:chgData name="Xicheng Liu" userId="b561909b-1fc9-4629-899b-7e36c528a276" providerId="ADAL" clId="{935FA28E-D5FA-4055-B083-0895BC1F4F7E}" dt="2026-10-25T16:12:28.952" v="43" actId="27636"/>
        <pc:sldMkLst>
          <pc:docMk/>
          <pc:sldMk cId="0" sldId="262"/>
        </pc:sldMkLst>
        <pc:spChg chg="mod">
          <ac:chgData name="Xicheng Liu" userId="b561909b-1fc9-4629-899b-7e36c528a276" providerId="ADAL" clId="{935FA28E-D5FA-4055-B083-0895BC1F4F7E}" dt="2026-10-25T16:12:19.917" v="28" actId="404"/>
          <ac:spMkLst>
            <pc:docMk/>
            <pc:sldMk cId="0" sldId="262"/>
            <ac:spMk id="6" creationId="{00000000-0000-0000-0000-000000000000}"/>
          </ac:spMkLst>
        </pc:spChg>
        <pc:spChg chg="mod">
          <ac:chgData name="Xicheng Liu" userId="b561909b-1fc9-4629-899b-7e36c528a276" providerId="ADAL" clId="{935FA28E-D5FA-4055-B083-0895BC1F4F7E}" dt="2026-10-25T16:12:19.917" v="28" actId="404"/>
          <ac:spMkLst>
            <pc:docMk/>
            <pc:sldMk cId="0" sldId="262"/>
            <ac:spMk id="7" creationId="{00000000-0000-0000-0000-000000000000}"/>
          </ac:spMkLst>
        </pc:spChg>
        <pc:spChg chg="mod">
          <ac:chgData name="Xicheng Liu" userId="b561909b-1fc9-4629-899b-7e36c528a276" providerId="ADAL" clId="{935FA28E-D5FA-4055-B083-0895BC1F4F7E}" dt="2026-10-25T16:12:24.245" v="41" actId="1036"/>
          <ac:spMkLst>
            <pc:docMk/>
            <pc:sldMk cId="0" sldId="262"/>
            <ac:spMk id="8" creationId="{00000000-0000-0000-0000-000000000000}"/>
          </ac:spMkLst>
        </pc:spChg>
        <pc:spChg chg="mod">
          <ac:chgData name="Xicheng Liu" userId="b561909b-1fc9-4629-899b-7e36c528a276" providerId="ADAL" clId="{935FA28E-D5FA-4055-B083-0895BC1F4F7E}" dt="2026-10-25T16:12:28.952" v="43" actId="27636"/>
          <ac:spMkLst>
            <pc:docMk/>
            <pc:sldMk cId="0" sldId="262"/>
            <ac:spMk id="9" creationId="{00000000-0000-0000-0000-000000000000}"/>
          </ac:spMkLst>
        </pc:spChg>
        <pc:picChg chg="mod">
          <ac:chgData name="Xicheng Liu" userId="b561909b-1fc9-4629-899b-7e36c528a276" providerId="ADAL" clId="{935FA28E-D5FA-4055-B083-0895BC1F4F7E}" dt="2026-10-25T16:12:11.451" v="21" actId="1076"/>
          <ac:picMkLst>
            <pc:docMk/>
            <pc:sldMk cId="0" sldId="262"/>
            <ac:picMk id="5" creationId="{00000000-0000-0000-0000-000000000000}"/>
          </ac:picMkLst>
        </pc:picChg>
      </pc:sldChg>
      <pc:sldChg chg="modSp mod">
        <pc:chgData name="Xicheng Liu" userId="b561909b-1fc9-4629-899b-7e36c528a276" providerId="ADAL" clId="{935FA28E-D5FA-4055-B083-0895BC1F4F7E}" dt="2026-10-25T16:12:40.316" v="46" actId="27636"/>
        <pc:sldMkLst>
          <pc:docMk/>
          <pc:sldMk cId="0" sldId="264"/>
        </pc:sldMkLst>
        <pc:spChg chg="mod">
          <ac:chgData name="Xicheng Liu" userId="b561909b-1fc9-4629-899b-7e36c528a276" providerId="ADAL" clId="{935FA28E-D5FA-4055-B083-0895BC1F4F7E}" dt="2026-10-25T16:12:40.300" v="45" actId="403"/>
          <ac:spMkLst>
            <pc:docMk/>
            <pc:sldMk cId="0" sldId="264"/>
            <ac:spMk id="5" creationId="{00000000-0000-0000-0000-000000000000}"/>
          </ac:spMkLst>
        </pc:spChg>
        <pc:spChg chg="mod">
          <ac:chgData name="Xicheng Liu" userId="b561909b-1fc9-4629-899b-7e36c528a276" providerId="ADAL" clId="{935FA28E-D5FA-4055-B083-0895BC1F4F7E}" dt="2026-10-25T16:12:40.300" v="45" actId="403"/>
          <ac:spMkLst>
            <pc:docMk/>
            <pc:sldMk cId="0" sldId="264"/>
            <ac:spMk id="8" creationId="{00000000-0000-0000-0000-000000000000}"/>
          </ac:spMkLst>
        </pc:spChg>
        <pc:spChg chg="mod">
          <ac:chgData name="Xicheng Liu" userId="b561909b-1fc9-4629-899b-7e36c528a276" providerId="ADAL" clId="{935FA28E-D5FA-4055-B083-0895BC1F4F7E}" dt="2026-10-25T16:12:40.300" v="45" actId="403"/>
          <ac:spMkLst>
            <pc:docMk/>
            <pc:sldMk cId="0" sldId="264"/>
            <ac:spMk id="11" creationId="{00000000-0000-0000-0000-000000000000}"/>
          </ac:spMkLst>
        </pc:spChg>
        <pc:spChg chg="mod">
          <ac:chgData name="Xicheng Liu" userId="b561909b-1fc9-4629-899b-7e36c528a276" providerId="ADAL" clId="{935FA28E-D5FA-4055-B083-0895BC1F4F7E}" dt="2026-10-25T16:12:40.300" v="45" actId="403"/>
          <ac:spMkLst>
            <pc:docMk/>
            <pc:sldMk cId="0" sldId="264"/>
            <ac:spMk id="14" creationId="{00000000-0000-0000-0000-000000000000}"/>
          </ac:spMkLst>
        </pc:spChg>
        <pc:spChg chg="mod">
          <ac:chgData name="Xicheng Liu" userId="b561909b-1fc9-4629-899b-7e36c528a276" providerId="ADAL" clId="{935FA28E-D5FA-4055-B083-0895BC1F4F7E}" dt="2026-10-25T16:12:40.316" v="46" actId="27636"/>
          <ac:spMkLst>
            <pc:docMk/>
            <pc:sldMk cId="0" sldId="264"/>
            <ac:spMk id="15" creationId="{00000000-0000-0000-0000-000000000000}"/>
          </ac:spMkLst>
        </pc:spChg>
      </pc:sldChg>
      <pc:sldChg chg="modSp mod">
        <pc:chgData name="Xicheng Liu" userId="b561909b-1fc9-4629-899b-7e36c528a276" providerId="ADAL" clId="{935FA28E-D5FA-4055-B083-0895BC1F4F7E}" dt="2026-10-26T22:11:30.522" v="336" actId="20577"/>
        <pc:sldMkLst>
          <pc:docMk/>
          <pc:sldMk cId="0" sldId="266"/>
        </pc:sldMkLst>
        <pc:spChg chg="mod">
          <ac:chgData name="Xicheng Liu" userId="b561909b-1fc9-4629-899b-7e36c528a276" providerId="ADAL" clId="{935FA28E-D5FA-4055-B083-0895BC1F4F7E}" dt="2026-10-25T16:12:49.394" v="49" actId="403"/>
          <ac:spMkLst>
            <pc:docMk/>
            <pc:sldMk cId="0" sldId="266"/>
            <ac:spMk id="5" creationId="{00000000-0000-0000-0000-000000000000}"/>
          </ac:spMkLst>
        </pc:spChg>
        <pc:spChg chg="mod">
          <ac:chgData name="Xicheng Liu" userId="b561909b-1fc9-4629-899b-7e36c528a276" providerId="ADAL" clId="{935FA28E-D5FA-4055-B083-0895BC1F4F7E}" dt="2026-10-25T16:12:49.394" v="49" actId="403"/>
          <ac:spMkLst>
            <pc:docMk/>
            <pc:sldMk cId="0" sldId="266"/>
            <ac:spMk id="7" creationId="{00000000-0000-0000-0000-000000000000}"/>
          </ac:spMkLst>
        </pc:spChg>
        <pc:spChg chg="mod">
          <ac:chgData name="Xicheng Liu" userId="b561909b-1fc9-4629-899b-7e36c528a276" providerId="ADAL" clId="{935FA28E-D5FA-4055-B083-0895BC1F4F7E}" dt="2026-10-25T16:12:49.394" v="49" actId="403"/>
          <ac:spMkLst>
            <pc:docMk/>
            <pc:sldMk cId="0" sldId="266"/>
            <ac:spMk id="8" creationId="{00000000-0000-0000-0000-000000000000}"/>
          </ac:spMkLst>
        </pc:spChg>
        <pc:spChg chg="mod">
          <ac:chgData name="Xicheng Liu" userId="b561909b-1fc9-4629-899b-7e36c528a276" providerId="ADAL" clId="{935FA28E-D5FA-4055-B083-0895BC1F4F7E}" dt="2026-10-25T16:12:55.812" v="53" actId="1036"/>
          <ac:spMkLst>
            <pc:docMk/>
            <pc:sldMk cId="0" sldId="266"/>
            <ac:spMk id="10" creationId="{00000000-0000-0000-0000-000000000000}"/>
          </ac:spMkLst>
        </pc:spChg>
        <pc:spChg chg="mod">
          <ac:chgData name="Xicheng Liu" userId="b561909b-1fc9-4629-899b-7e36c528a276" providerId="ADAL" clId="{935FA28E-D5FA-4055-B083-0895BC1F4F7E}" dt="2026-10-25T16:12:55.812" v="53" actId="1036"/>
          <ac:spMkLst>
            <pc:docMk/>
            <pc:sldMk cId="0" sldId="266"/>
            <ac:spMk id="11" creationId="{00000000-0000-0000-0000-000000000000}"/>
          </ac:spMkLst>
        </pc:spChg>
        <pc:spChg chg="mod">
          <ac:chgData name="Xicheng Liu" userId="b561909b-1fc9-4629-899b-7e36c528a276" providerId="ADAL" clId="{935FA28E-D5FA-4055-B083-0895BC1F4F7E}" dt="2026-10-25T16:13:01.753" v="60" actId="1036"/>
          <ac:spMkLst>
            <pc:docMk/>
            <pc:sldMk cId="0" sldId="266"/>
            <ac:spMk id="13" creationId="{00000000-0000-0000-0000-000000000000}"/>
          </ac:spMkLst>
        </pc:spChg>
        <pc:spChg chg="mod">
          <ac:chgData name="Xicheng Liu" userId="b561909b-1fc9-4629-899b-7e36c528a276" providerId="ADAL" clId="{935FA28E-D5FA-4055-B083-0895BC1F4F7E}" dt="2026-10-25T16:13:01.753" v="60" actId="1036"/>
          <ac:spMkLst>
            <pc:docMk/>
            <pc:sldMk cId="0" sldId="266"/>
            <ac:spMk id="14" creationId="{00000000-0000-0000-0000-000000000000}"/>
          </ac:spMkLst>
        </pc:spChg>
        <pc:spChg chg="mod">
          <ac:chgData name="Xicheng Liu" userId="b561909b-1fc9-4629-899b-7e36c528a276" providerId="ADAL" clId="{935FA28E-D5FA-4055-B083-0895BC1F4F7E}" dt="2026-10-25T16:12:49.394" v="49" actId="403"/>
          <ac:spMkLst>
            <pc:docMk/>
            <pc:sldMk cId="0" sldId="266"/>
            <ac:spMk id="15" creationId="{00000000-0000-0000-0000-000000000000}"/>
          </ac:spMkLst>
        </pc:spChg>
        <pc:spChg chg="mod">
          <ac:chgData name="Xicheng Liu" userId="b561909b-1fc9-4629-899b-7e36c528a276" providerId="ADAL" clId="{935FA28E-D5FA-4055-B083-0895BC1F4F7E}" dt="2026-10-25T16:12:49.394" v="49" actId="403"/>
          <ac:spMkLst>
            <pc:docMk/>
            <pc:sldMk cId="0" sldId="266"/>
            <ac:spMk id="17" creationId="{00000000-0000-0000-0000-000000000000}"/>
          </ac:spMkLst>
        </pc:spChg>
        <pc:spChg chg="mod">
          <ac:chgData name="Xicheng Liu" userId="b561909b-1fc9-4629-899b-7e36c528a276" providerId="ADAL" clId="{935FA28E-D5FA-4055-B083-0895BC1F4F7E}" dt="2026-10-26T22:11:30.522" v="336" actId="20577"/>
          <ac:spMkLst>
            <pc:docMk/>
            <pc:sldMk cId="0" sldId="266"/>
            <ac:spMk id="18" creationId="{00000000-0000-0000-0000-000000000000}"/>
          </ac:spMkLst>
        </pc:spChg>
        <pc:picChg chg="mod">
          <ac:chgData name="Xicheng Liu" userId="b561909b-1fc9-4629-899b-7e36c528a276" providerId="ADAL" clId="{935FA28E-D5FA-4055-B083-0895BC1F4F7E}" dt="2026-10-25T16:12:55.812" v="53" actId="1036"/>
          <ac:picMkLst>
            <pc:docMk/>
            <pc:sldMk cId="0" sldId="266"/>
            <ac:picMk id="9" creationId="{00000000-0000-0000-0000-000000000000}"/>
          </ac:picMkLst>
        </pc:picChg>
        <pc:picChg chg="mod">
          <ac:chgData name="Xicheng Liu" userId="b561909b-1fc9-4629-899b-7e36c528a276" providerId="ADAL" clId="{935FA28E-D5FA-4055-B083-0895BC1F4F7E}" dt="2026-10-25T16:13:01.753" v="60" actId="1036"/>
          <ac:picMkLst>
            <pc:docMk/>
            <pc:sldMk cId="0" sldId="266"/>
            <ac:picMk id="12" creationId="{00000000-0000-0000-0000-000000000000}"/>
          </ac:picMkLst>
        </pc:picChg>
      </pc:sldChg>
      <pc:sldChg chg="modSp mod">
        <pc:chgData name="Xicheng Liu" userId="b561909b-1fc9-4629-899b-7e36c528a276" providerId="ADAL" clId="{935FA28E-D5FA-4055-B083-0895BC1F4F7E}" dt="2026-10-25T16:13:52.727" v="115" actId="27636"/>
        <pc:sldMkLst>
          <pc:docMk/>
          <pc:sldMk cId="0" sldId="269"/>
        </pc:sldMkLst>
        <pc:spChg chg="mod">
          <ac:chgData name="Xicheng Liu" userId="b561909b-1fc9-4629-899b-7e36c528a276" providerId="ADAL" clId="{935FA28E-D5FA-4055-B083-0895BC1F4F7E}" dt="2026-10-25T16:13:11.081" v="62" actId="403"/>
          <ac:spMkLst>
            <pc:docMk/>
            <pc:sldMk cId="0" sldId="269"/>
            <ac:spMk id="3" creationId="{00000000-0000-0000-0000-000000000000}"/>
          </ac:spMkLst>
        </pc:spChg>
        <pc:spChg chg="mod">
          <ac:chgData name="Xicheng Liu" userId="b561909b-1fc9-4629-899b-7e36c528a276" providerId="ADAL" clId="{935FA28E-D5FA-4055-B083-0895BC1F4F7E}" dt="2026-10-25T16:13:11.081" v="62" actId="403"/>
          <ac:spMkLst>
            <pc:docMk/>
            <pc:sldMk cId="0" sldId="269"/>
            <ac:spMk id="4" creationId="{00000000-0000-0000-0000-000000000000}"/>
          </ac:spMkLst>
        </pc:spChg>
        <pc:spChg chg="mod">
          <ac:chgData name="Xicheng Liu" userId="b561909b-1fc9-4629-899b-7e36c528a276" providerId="ADAL" clId="{935FA28E-D5FA-4055-B083-0895BC1F4F7E}" dt="2026-10-25T16:13:33.107" v="106" actId="1036"/>
          <ac:spMkLst>
            <pc:docMk/>
            <pc:sldMk cId="0" sldId="269"/>
            <ac:spMk id="5" creationId="{00000000-0000-0000-0000-000000000000}"/>
          </ac:spMkLst>
        </pc:spChg>
        <pc:spChg chg="mod">
          <ac:chgData name="Xicheng Liu" userId="b561909b-1fc9-4629-899b-7e36c528a276" providerId="ADAL" clId="{935FA28E-D5FA-4055-B083-0895BC1F4F7E}" dt="2026-10-25T16:13:33.107" v="106" actId="1036"/>
          <ac:spMkLst>
            <pc:docMk/>
            <pc:sldMk cId="0" sldId="269"/>
            <ac:spMk id="6" creationId="{00000000-0000-0000-0000-000000000000}"/>
          </ac:spMkLst>
        </pc:spChg>
        <pc:spChg chg="mod">
          <ac:chgData name="Xicheng Liu" userId="b561909b-1fc9-4629-899b-7e36c528a276" providerId="ADAL" clId="{935FA28E-D5FA-4055-B083-0895BC1F4F7E}" dt="2026-10-25T16:13:23.115" v="96" actId="1036"/>
          <ac:spMkLst>
            <pc:docMk/>
            <pc:sldMk cId="0" sldId="269"/>
            <ac:spMk id="7" creationId="{00000000-0000-0000-0000-000000000000}"/>
          </ac:spMkLst>
        </pc:spChg>
        <pc:spChg chg="mod">
          <ac:chgData name="Xicheng Liu" userId="b561909b-1fc9-4629-899b-7e36c528a276" providerId="ADAL" clId="{935FA28E-D5FA-4055-B083-0895BC1F4F7E}" dt="2026-10-25T16:13:52.727" v="115" actId="27636"/>
          <ac:spMkLst>
            <pc:docMk/>
            <pc:sldMk cId="0" sldId="269"/>
            <ac:spMk id="8" creationId="{00000000-0000-0000-0000-000000000000}"/>
          </ac:spMkLst>
        </pc:spChg>
      </pc:sldChg>
      <pc:sldChg chg="modSp mod">
        <pc:chgData name="Xicheng Liu" userId="b561909b-1fc9-4629-899b-7e36c528a276" providerId="ADAL" clId="{935FA28E-D5FA-4055-B083-0895BC1F4F7E}" dt="2026-10-26T22:12:38.562" v="351" actId="20577"/>
        <pc:sldMkLst>
          <pc:docMk/>
          <pc:sldMk cId="0" sldId="270"/>
        </pc:sldMkLst>
        <pc:spChg chg="mod">
          <ac:chgData name="Xicheng Liu" userId="b561909b-1fc9-4629-899b-7e36c528a276" providerId="ADAL" clId="{935FA28E-D5FA-4055-B083-0895BC1F4F7E}" dt="2026-10-26T22:12:38.562" v="351" actId="20577"/>
          <ac:spMkLst>
            <pc:docMk/>
            <pc:sldMk cId="0" sldId="270"/>
            <ac:spMk id="4" creationId="{00000000-0000-0000-0000-000000000000}"/>
          </ac:spMkLst>
        </pc:spChg>
      </pc:sldChg>
      <pc:sldChg chg="addSp delSp modSp mod">
        <pc:chgData name="Xicheng Liu" userId="b561909b-1fc9-4629-899b-7e36c528a276" providerId="ADAL" clId="{935FA28E-D5FA-4055-B083-0895BC1F4F7E}" dt="2026-10-25T16:14:19.568" v="121" actId="27636"/>
        <pc:sldMkLst>
          <pc:docMk/>
          <pc:sldMk cId="0" sldId="275"/>
        </pc:sldMkLst>
        <pc:spChg chg="mod">
          <ac:chgData name="Xicheng Liu" userId="b561909b-1fc9-4629-899b-7e36c528a276" providerId="ADAL" clId="{935FA28E-D5FA-4055-B083-0895BC1F4F7E}" dt="2026-10-25T16:14:19.558" v="120" actId="403"/>
          <ac:spMkLst>
            <pc:docMk/>
            <pc:sldMk cId="0" sldId="275"/>
            <ac:spMk id="5" creationId="{00000000-0000-0000-0000-000000000000}"/>
          </ac:spMkLst>
        </pc:spChg>
        <pc:spChg chg="mod">
          <ac:chgData name="Xicheng Liu" userId="b561909b-1fc9-4629-899b-7e36c528a276" providerId="ADAL" clId="{935FA28E-D5FA-4055-B083-0895BC1F4F7E}" dt="2026-10-25T16:14:19.558" v="120" actId="403"/>
          <ac:spMkLst>
            <pc:docMk/>
            <pc:sldMk cId="0" sldId="275"/>
            <ac:spMk id="6" creationId="{00000000-0000-0000-0000-000000000000}"/>
          </ac:spMkLst>
        </pc:spChg>
        <pc:spChg chg="mod">
          <ac:chgData name="Xicheng Liu" userId="b561909b-1fc9-4629-899b-7e36c528a276" providerId="ADAL" clId="{935FA28E-D5FA-4055-B083-0895BC1F4F7E}" dt="2026-10-25T16:14:19.558" v="120" actId="403"/>
          <ac:spMkLst>
            <pc:docMk/>
            <pc:sldMk cId="0" sldId="275"/>
            <ac:spMk id="7" creationId="{00000000-0000-0000-0000-000000000000}"/>
          </ac:spMkLst>
        </pc:spChg>
        <pc:spChg chg="mod">
          <ac:chgData name="Xicheng Liu" userId="b561909b-1fc9-4629-899b-7e36c528a276" providerId="ADAL" clId="{935FA28E-D5FA-4055-B083-0895BC1F4F7E}" dt="2026-10-25T16:14:19.558" v="120" actId="403"/>
          <ac:spMkLst>
            <pc:docMk/>
            <pc:sldMk cId="0" sldId="275"/>
            <ac:spMk id="8" creationId="{00000000-0000-0000-0000-000000000000}"/>
          </ac:spMkLst>
        </pc:spChg>
        <pc:spChg chg="mod">
          <ac:chgData name="Xicheng Liu" userId="b561909b-1fc9-4629-899b-7e36c528a276" providerId="ADAL" clId="{935FA28E-D5FA-4055-B083-0895BC1F4F7E}" dt="2026-10-25T16:14:19.558" v="120" actId="403"/>
          <ac:spMkLst>
            <pc:docMk/>
            <pc:sldMk cId="0" sldId="275"/>
            <ac:spMk id="9" creationId="{00000000-0000-0000-0000-000000000000}"/>
          </ac:spMkLst>
        </pc:spChg>
        <pc:spChg chg="mod">
          <ac:chgData name="Xicheng Liu" userId="b561909b-1fc9-4629-899b-7e36c528a276" providerId="ADAL" clId="{935FA28E-D5FA-4055-B083-0895BC1F4F7E}" dt="2026-10-25T16:14:19.558" v="120" actId="403"/>
          <ac:spMkLst>
            <pc:docMk/>
            <pc:sldMk cId="0" sldId="275"/>
            <ac:spMk id="10" creationId="{00000000-0000-0000-0000-000000000000}"/>
          </ac:spMkLst>
        </pc:spChg>
        <pc:spChg chg="mod">
          <ac:chgData name="Xicheng Liu" userId="b561909b-1fc9-4629-899b-7e36c528a276" providerId="ADAL" clId="{935FA28E-D5FA-4055-B083-0895BC1F4F7E}" dt="2026-10-25T16:14:19.558" v="120" actId="403"/>
          <ac:spMkLst>
            <pc:docMk/>
            <pc:sldMk cId="0" sldId="275"/>
            <ac:spMk id="12" creationId="{00000000-0000-0000-0000-000000000000}"/>
          </ac:spMkLst>
        </pc:spChg>
        <pc:spChg chg="mod">
          <ac:chgData name="Xicheng Liu" userId="b561909b-1fc9-4629-899b-7e36c528a276" providerId="ADAL" clId="{935FA28E-D5FA-4055-B083-0895BC1F4F7E}" dt="2026-10-25T16:14:19.568" v="121" actId="27636"/>
          <ac:spMkLst>
            <pc:docMk/>
            <pc:sldMk cId="0" sldId="275"/>
            <ac:spMk id="13" creationId="{00000000-0000-0000-0000-000000000000}"/>
          </ac:spMkLst>
        </pc:spChg>
        <pc:spChg chg="add del mod">
          <ac:chgData name="Xicheng Liu" userId="b561909b-1fc9-4629-899b-7e36c528a276" providerId="ADAL" clId="{935FA28E-D5FA-4055-B083-0895BC1F4F7E}" dt="2026-10-25T16:14:15.478" v="118"/>
          <ac:spMkLst>
            <pc:docMk/>
            <pc:sldMk cId="0" sldId="275"/>
            <ac:spMk id="14" creationId="{ECD32830-FDD9-2E3A-C33B-56F7DFAE90A1}"/>
          </ac:spMkLst>
        </pc:spChg>
      </pc:sldChg>
      <pc:sldChg chg="delSp modSp mod">
        <pc:chgData name="Xicheng Liu" userId="b561909b-1fc9-4629-899b-7e36c528a276" providerId="ADAL" clId="{935FA28E-D5FA-4055-B083-0895BC1F4F7E}" dt="2026-10-25T16:14:31.145" v="131" actId="27636"/>
        <pc:sldMkLst>
          <pc:docMk/>
          <pc:sldMk cId="0" sldId="277"/>
        </pc:sldMkLst>
        <pc:spChg chg="mod">
          <ac:chgData name="Xicheng Liu" userId="b561909b-1fc9-4629-899b-7e36c528a276" providerId="ADAL" clId="{935FA28E-D5FA-4055-B083-0895BC1F4F7E}" dt="2026-10-25T16:14:31.145" v="131" actId="27636"/>
          <ac:spMkLst>
            <pc:docMk/>
            <pc:sldMk cId="0" sldId="277"/>
            <ac:spMk id="5" creationId="{00000000-0000-0000-0000-000000000000}"/>
          </ac:spMkLst>
        </pc:spChg>
        <pc:picChg chg="del">
          <ac:chgData name="Xicheng Liu" userId="b561909b-1fc9-4629-899b-7e36c528a276" providerId="ADAL" clId="{935FA28E-D5FA-4055-B083-0895BC1F4F7E}" dt="2026-10-25T16:14:24.762" v="122" actId="478"/>
          <ac:picMkLst>
            <pc:docMk/>
            <pc:sldMk cId="0" sldId="277"/>
            <ac:picMk id="6" creationId="{00000000-0000-0000-0000-000000000000}"/>
          </ac:picMkLst>
        </pc:picChg>
      </pc:sldChg>
      <pc:sldChg chg="modSp mod">
        <pc:chgData name="Xicheng Liu" userId="b561909b-1fc9-4629-899b-7e36c528a276" providerId="ADAL" clId="{935FA28E-D5FA-4055-B083-0895BC1F4F7E}" dt="2026-10-25T16:14:53.176" v="160" actId="1036"/>
        <pc:sldMkLst>
          <pc:docMk/>
          <pc:sldMk cId="0" sldId="280"/>
        </pc:sldMkLst>
        <pc:spChg chg="mod">
          <ac:chgData name="Xicheng Liu" userId="b561909b-1fc9-4629-899b-7e36c528a276" providerId="ADAL" clId="{935FA28E-D5FA-4055-B083-0895BC1F4F7E}" dt="2026-10-25T16:14:42.927" v="134" actId="403"/>
          <ac:spMkLst>
            <pc:docMk/>
            <pc:sldMk cId="0" sldId="280"/>
            <ac:spMk id="6" creationId="{00000000-0000-0000-0000-000000000000}"/>
          </ac:spMkLst>
        </pc:spChg>
        <pc:spChg chg="mod">
          <ac:chgData name="Xicheng Liu" userId="b561909b-1fc9-4629-899b-7e36c528a276" providerId="ADAL" clId="{935FA28E-D5FA-4055-B083-0895BC1F4F7E}" dt="2026-10-25T16:14:53.176" v="160" actId="1036"/>
          <ac:spMkLst>
            <pc:docMk/>
            <pc:sldMk cId="0" sldId="280"/>
            <ac:spMk id="7" creationId="{00000000-0000-0000-0000-000000000000}"/>
          </ac:spMkLst>
        </pc:spChg>
        <pc:spChg chg="mod">
          <ac:chgData name="Xicheng Liu" userId="b561909b-1fc9-4629-899b-7e36c528a276" providerId="ADAL" clId="{935FA28E-D5FA-4055-B083-0895BC1F4F7E}" dt="2026-10-25T16:14:53.176" v="160" actId="1036"/>
          <ac:spMkLst>
            <pc:docMk/>
            <pc:sldMk cId="0" sldId="280"/>
            <ac:spMk id="9" creationId="{00000000-0000-0000-0000-000000000000}"/>
          </ac:spMkLst>
        </pc:spChg>
        <pc:picChg chg="mod">
          <ac:chgData name="Xicheng Liu" userId="b561909b-1fc9-4629-899b-7e36c528a276" providerId="ADAL" clId="{935FA28E-D5FA-4055-B083-0895BC1F4F7E}" dt="2026-10-25T16:14:53.176" v="160" actId="1036"/>
          <ac:picMkLst>
            <pc:docMk/>
            <pc:sldMk cId="0" sldId="280"/>
            <ac:picMk id="8" creationId="{00000000-0000-0000-0000-000000000000}"/>
          </ac:picMkLst>
        </pc:picChg>
      </pc:sldChg>
      <pc:sldChg chg="modSp mod">
        <pc:chgData name="Xicheng Liu" userId="b561909b-1fc9-4629-899b-7e36c528a276" providerId="ADAL" clId="{935FA28E-D5FA-4055-B083-0895BC1F4F7E}" dt="2026-10-25T16:15:40.341" v="212" actId="27636"/>
        <pc:sldMkLst>
          <pc:docMk/>
          <pc:sldMk cId="0" sldId="281"/>
        </pc:sldMkLst>
        <pc:spChg chg="mod">
          <ac:chgData name="Xicheng Liu" userId="b561909b-1fc9-4629-899b-7e36c528a276" providerId="ADAL" clId="{935FA28E-D5FA-4055-B083-0895BC1F4F7E}" dt="2026-10-25T16:15:22.833" v="188" actId="1076"/>
          <ac:spMkLst>
            <pc:docMk/>
            <pc:sldMk cId="0" sldId="281"/>
            <ac:spMk id="6" creationId="{00000000-0000-0000-0000-000000000000}"/>
          </ac:spMkLst>
        </pc:spChg>
        <pc:spChg chg="mod">
          <ac:chgData name="Xicheng Liu" userId="b561909b-1fc9-4629-899b-7e36c528a276" providerId="ADAL" clId="{935FA28E-D5FA-4055-B083-0895BC1F4F7E}" dt="2026-10-25T16:15:28.371" v="194" actId="1036"/>
          <ac:spMkLst>
            <pc:docMk/>
            <pc:sldMk cId="0" sldId="281"/>
            <ac:spMk id="7" creationId="{00000000-0000-0000-0000-000000000000}"/>
          </ac:spMkLst>
        </pc:spChg>
        <pc:spChg chg="mod">
          <ac:chgData name="Xicheng Liu" userId="b561909b-1fc9-4629-899b-7e36c528a276" providerId="ADAL" clId="{935FA28E-D5FA-4055-B083-0895BC1F4F7E}" dt="2026-10-25T16:15:25.538" v="189" actId="1076"/>
          <ac:spMkLst>
            <pc:docMk/>
            <pc:sldMk cId="0" sldId="281"/>
            <ac:spMk id="8" creationId="{00000000-0000-0000-0000-000000000000}"/>
          </ac:spMkLst>
        </pc:spChg>
        <pc:spChg chg="mod">
          <ac:chgData name="Xicheng Liu" userId="b561909b-1fc9-4629-899b-7e36c528a276" providerId="ADAL" clId="{935FA28E-D5FA-4055-B083-0895BC1F4F7E}" dt="2026-10-25T16:15:31.321" v="199" actId="1035"/>
          <ac:spMkLst>
            <pc:docMk/>
            <pc:sldMk cId="0" sldId="281"/>
            <ac:spMk id="9" creationId="{00000000-0000-0000-0000-000000000000}"/>
          </ac:spMkLst>
        </pc:spChg>
        <pc:spChg chg="mod">
          <ac:chgData name="Xicheng Liu" userId="b561909b-1fc9-4629-899b-7e36c528a276" providerId="ADAL" clId="{935FA28E-D5FA-4055-B083-0895BC1F4F7E}" dt="2026-10-25T16:15:40.341" v="212" actId="27636"/>
          <ac:spMkLst>
            <pc:docMk/>
            <pc:sldMk cId="0" sldId="281"/>
            <ac:spMk id="10" creationId="{00000000-0000-0000-0000-000000000000}"/>
          </ac:spMkLst>
        </pc:spChg>
      </pc:sldChg>
      <pc:sldChg chg="modSp mod">
        <pc:chgData name="Xicheng Liu" userId="b561909b-1fc9-4629-899b-7e36c528a276" providerId="ADAL" clId="{935FA28E-D5FA-4055-B083-0895BC1F4F7E}" dt="2026-10-25T16:15:51.281" v="216" actId="27636"/>
        <pc:sldMkLst>
          <pc:docMk/>
          <pc:sldMk cId="0" sldId="283"/>
        </pc:sldMkLst>
        <pc:spChg chg="mod">
          <ac:chgData name="Xicheng Liu" userId="b561909b-1fc9-4629-899b-7e36c528a276" providerId="ADAL" clId="{935FA28E-D5FA-4055-B083-0895BC1F4F7E}" dt="2026-10-25T16:15:51.274" v="215" actId="403"/>
          <ac:spMkLst>
            <pc:docMk/>
            <pc:sldMk cId="0" sldId="283"/>
            <ac:spMk id="5" creationId="{00000000-0000-0000-0000-000000000000}"/>
          </ac:spMkLst>
        </pc:spChg>
        <pc:spChg chg="mod">
          <ac:chgData name="Xicheng Liu" userId="b561909b-1fc9-4629-899b-7e36c528a276" providerId="ADAL" clId="{935FA28E-D5FA-4055-B083-0895BC1F4F7E}" dt="2026-10-25T16:15:51.274" v="215" actId="403"/>
          <ac:spMkLst>
            <pc:docMk/>
            <pc:sldMk cId="0" sldId="283"/>
            <ac:spMk id="6" creationId="{00000000-0000-0000-0000-000000000000}"/>
          </ac:spMkLst>
        </pc:spChg>
        <pc:spChg chg="mod">
          <ac:chgData name="Xicheng Liu" userId="b561909b-1fc9-4629-899b-7e36c528a276" providerId="ADAL" clId="{935FA28E-D5FA-4055-B083-0895BC1F4F7E}" dt="2026-10-25T16:15:51.274" v="215" actId="403"/>
          <ac:spMkLst>
            <pc:docMk/>
            <pc:sldMk cId="0" sldId="283"/>
            <ac:spMk id="7" creationId="{00000000-0000-0000-0000-000000000000}"/>
          </ac:spMkLst>
        </pc:spChg>
        <pc:spChg chg="mod">
          <ac:chgData name="Xicheng Liu" userId="b561909b-1fc9-4629-899b-7e36c528a276" providerId="ADAL" clId="{935FA28E-D5FA-4055-B083-0895BC1F4F7E}" dt="2026-10-25T16:15:51.274" v="215" actId="403"/>
          <ac:spMkLst>
            <pc:docMk/>
            <pc:sldMk cId="0" sldId="283"/>
            <ac:spMk id="8" creationId="{00000000-0000-0000-0000-000000000000}"/>
          </ac:spMkLst>
        </pc:spChg>
        <pc:spChg chg="mod">
          <ac:chgData name="Xicheng Liu" userId="b561909b-1fc9-4629-899b-7e36c528a276" providerId="ADAL" clId="{935FA28E-D5FA-4055-B083-0895BC1F4F7E}" dt="2026-10-25T16:15:51.274" v="215" actId="403"/>
          <ac:spMkLst>
            <pc:docMk/>
            <pc:sldMk cId="0" sldId="283"/>
            <ac:spMk id="11" creationId="{00000000-0000-0000-0000-000000000000}"/>
          </ac:spMkLst>
        </pc:spChg>
        <pc:spChg chg="mod">
          <ac:chgData name="Xicheng Liu" userId="b561909b-1fc9-4629-899b-7e36c528a276" providerId="ADAL" clId="{935FA28E-D5FA-4055-B083-0895BC1F4F7E}" dt="2026-10-25T16:15:51.274" v="215" actId="403"/>
          <ac:spMkLst>
            <pc:docMk/>
            <pc:sldMk cId="0" sldId="283"/>
            <ac:spMk id="12" creationId="{00000000-0000-0000-0000-000000000000}"/>
          </ac:spMkLst>
        </pc:spChg>
        <pc:spChg chg="mod">
          <ac:chgData name="Xicheng Liu" userId="b561909b-1fc9-4629-899b-7e36c528a276" providerId="ADAL" clId="{935FA28E-D5FA-4055-B083-0895BC1F4F7E}" dt="2026-10-25T16:15:51.274" v="215" actId="403"/>
          <ac:spMkLst>
            <pc:docMk/>
            <pc:sldMk cId="0" sldId="283"/>
            <ac:spMk id="13" creationId="{00000000-0000-0000-0000-000000000000}"/>
          </ac:spMkLst>
        </pc:spChg>
        <pc:spChg chg="mod">
          <ac:chgData name="Xicheng Liu" userId="b561909b-1fc9-4629-899b-7e36c528a276" providerId="ADAL" clId="{935FA28E-D5FA-4055-B083-0895BC1F4F7E}" dt="2026-10-25T16:15:51.274" v="215" actId="403"/>
          <ac:spMkLst>
            <pc:docMk/>
            <pc:sldMk cId="0" sldId="283"/>
            <ac:spMk id="14" creationId="{00000000-0000-0000-0000-000000000000}"/>
          </ac:spMkLst>
        </pc:spChg>
        <pc:spChg chg="mod">
          <ac:chgData name="Xicheng Liu" userId="b561909b-1fc9-4629-899b-7e36c528a276" providerId="ADAL" clId="{935FA28E-D5FA-4055-B083-0895BC1F4F7E}" dt="2026-10-25T16:15:51.274" v="215" actId="403"/>
          <ac:spMkLst>
            <pc:docMk/>
            <pc:sldMk cId="0" sldId="283"/>
            <ac:spMk id="15" creationId="{00000000-0000-0000-0000-000000000000}"/>
          </ac:spMkLst>
        </pc:spChg>
        <pc:spChg chg="mod">
          <ac:chgData name="Xicheng Liu" userId="b561909b-1fc9-4629-899b-7e36c528a276" providerId="ADAL" clId="{935FA28E-D5FA-4055-B083-0895BC1F4F7E}" dt="2026-10-25T16:15:51.281" v="216" actId="27636"/>
          <ac:spMkLst>
            <pc:docMk/>
            <pc:sldMk cId="0" sldId="283"/>
            <ac:spMk id="17" creationId="{00000000-0000-0000-0000-000000000000}"/>
          </ac:spMkLst>
        </pc:spChg>
      </pc:sldChg>
      <pc:sldChg chg="modSp mod">
        <pc:chgData name="Xicheng Liu" userId="b561909b-1fc9-4629-899b-7e36c528a276" providerId="ADAL" clId="{935FA28E-D5FA-4055-B083-0895BC1F4F7E}" dt="2026-10-26T22:11:49.071" v="344" actId="20577"/>
        <pc:sldMkLst>
          <pc:docMk/>
          <pc:sldMk cId="0" sldId="289"/>
        </pc:sldMkLst>
        <pc:spChg chg="mod">
          <ac:chgData name="Xicheng Liu" userId="b561909b-1fc9-4629-899b-7e36c528a276" providerId="ADAL" clId="{935FA28E-D5FA-4055-B083-0895BC1F4F7E}" dt="2026-10-26T22:11:49.071" v="344" actId="20577"/>
          <ac:spMkLst>
            <pc:docMk/>
            <pc:sldMk cId="0" sldId="289"/>
            <ac:spMk id="6" creationId="{00000000-0000-0000-0000-000000000000}"/>
          </ac:spMkLst>
        </pc:spChg>
      </pc:sldChg>
      <pc:sldChg chg="modSp mod">
        <pc:chgData name="Xicheng Liu" userId="b561909b-1fc9-4629-899b-7e36c528a276" providerId="ADAL" clId="{935FA28E-D5FA-4055-B083-0895BC1F4F7E}" dt="2026-10-25T16:16:08.410" v="220" actId="404"/>
        <pc:sldMkLst>
          <pc:docMk/>
          <pc:sldMk cId="0" sldId="291"/>
        </pc:sldMkLst>
        <pc:graphicFrameChg chg="modGraphic">
          <ac:chgData name="Xicheng Liu" userId="b561909b-1fc9-4629-899b-7e36c528a276" providerId="ADAL" clId="{935FA28E-D5FA-4055-B083-0895BC1F4F7E}" dt="2026-10-25T16:16:08.410" v="220" actId="404"/>
          <ac:graphicFrameMkLst>
            <pc:docMk/>
            <pc:sldMk cId="0" sldId="291"/>
            <ac:graphicFrameMk id="37" creationId="{00000000-0000-0000-0000-000000000000}"/>
          </ac:graphicFrameMkLst>
        </pc:graphicFrameChg>
      </pc:sldChg>
      <pc:sldChg chg="modSp mod">
        <pc:chgData name="Xicheng Liu" userId="b561909b-1fc9-4629-899b-7e36c528a276" providerId="ADAL" clId="{935FA28E-D5FA-4055-B083-0895BC1F4F7E}" dt="2026-10-25T16:17:14.782" v="318" actId="1036"/>
        <pc:sldMkLst>
          <pc:docMk/>
          <pc:sldMk cId="0" sldId="293"/>
        </pc:sldMkLst>
        <pc:spChg chg="mod">
          <ac:chgData name="Xicheng Liu" userId="b561909b-1fc9-4629-899b-7e36c528a276" providerId="ADAL" clId="{935FA28E-D5FA-4055-B083-0895BC1F4F7E}" dt="2026-10-25T16:16:19.355" v="221" actId="403"/>
          <ac:spMkLst>
            <pc:docMk/>
            <pc:sldMk cId="0" sldId="293"/>
            <ac:spMk id="5" creationId="{00000000-0000-0000-0000-000000000000}"/>
          </ac:spMkLst>
        </pc:spChg>
        <pc:spChg chg="mod">
          <ac:chgData name="Xicheng Liu" userId="b561909b-1fc9-4629-899b-7e36c528a276" providerId="ADAL" clId="{935FA28E-D5FA-4055-B083-0895BC1F4F7E}" dt="2026-10-25T16:16:19.355" v="221" actId="403"/>
          <ac:spMkLst>
            <pc:docMk/>
            <pc:sldMk cId="0" sldId="293"/>
            <ac:spMk id="7" creationId="{00000000-0000-0000-0000-000000000000}"/>
          </ac:spMkLst>
        </pc:spChg>
        <pc:spChg chg="mod">
          <ac:chgData name="Xicheng Liu" userId="b561909b-1fc9-4629-899b-7e36c528a276" providerId="ADAL" clId="{935FA28E-D5FA-4055-B083-0895BC1F4F7E}" dt="2026-10-25T16:17:02.461" v="299" actId="403"/>
          <ac:spMkLst>
            <pc:docMk/>
            <pc:sldMk cId="0" sldId="293"/>
            <ac:spMk id="8" creationId="{00000000-0000-0000-0000-000000000000}"/>
          </ac:spMkLst>
        </pc:spChg>
        <pc:spChg chg="mod">
          <ac:chgData name="Xicheng Liu" userId="b561909b-1fc9-4629-899b-7e36c528a276" providerId="ADAL" clId="{935FA28E-D5FA-4055-B083-0895BC1F4F7E}" dt="2026-10-25T16:17:09.669" v="309" actId="1036"/>
          <ac:spMkLst>
            <pc:docMk/>
            <pc:sldMk cId="0" sldId="293"/>
            <ac:spMk id="9" creationId="{00000000-0000-0000-0000-000000000000}"/>
          </ac:spMkLst>
        </pc:spChg>
        <pc:spChg chg="mod">
          <ac:chgData name="Xicheng Liu" userId="b561909b-1fc9-4629-899b-7e36c528a276" providerId="ADAL" clId="{935FA28E-D5FA-4055-B083-0895BC1F4F7E}" dt="2026-10-25T16:17:09.669" v="309" actId="1036"/>
          <ac:spMkLst>
            <pc:docMk/>
            <pc:sldMk cId="0" sldId="293"/>
            <ac:spMk id="10" creationId="{00000000-0000-0000-0000-000000000000}"/>
          </ac:spMkLst>
        </pc:spChg>
        <pc:spChg chg="mod">
          <ac:chgData name="Xicheng Liu" userId="b561909b-1fc9-4629-899b-7e36c528a276" providerId="ADAL" clId="{935FA28E-D5FA-4055-B083-0895BC1F4F7E}" dt="2026-10-25T16:17:09.669" v="309" actId="1036"/>
          <ac:spMkLst>
            <pc:docMk/>
            <pc:sldMk cId="0" sldId="293"/>
            <ac:spMk id="11"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2"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3" creationId="{00000000-0000-0000-0000-000000000000}"/>
          </ac:spMkLst>
        </pc:spChg>
        <pc:spChg chg="mod">
          <ac:chgData name="Xicheng Liu" userId="b561909b-1fc9-4629-899b-7e36c528a276" providerId="ADAL" clId="{935FA28E-D5FA-4055-B083-0895BC1F4F7E}" dt="2026-10-25T16:17:12.751" v="315" actId="1036"/>
          <ac:spMkLst>
            <pc:docMk/>
            <pc:sldMk cId="0" sldId="293"/>
            <ac:spMk id="14"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5"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6" creationId="{00000000-0000-0000-0000-000000000000}"/>
          </ac:spMkLst>
        </pc:spChg>
        <pc:spChg chg="mod">
          <ac:chgData name="Xicheng Liu" userId="b561909b-1fc9-4629-899b-7e36c528a276" providerId="ADAL" clId="{935FA28E-D5FA-4055-B083-0895BC1F4F7E}" dt="2026-10-25T16:17:14.782" v="318" actId="1036"/>
          <ac:spMkLst>
            <pc:docMk/>
            <pc:sldMk cId="0" sldId="293"/>
            <ac:spMk id="17" creationId="{00000000-0000-0000-0000-000000000000}"/>
          </ac:spMkLst>
        </pc:spChg>
        <pc:spChg chg="mod">
          <ac:chgData name="Xicheng Liu" userId="b561909b-1fc9-4629-899b-7e36c528a276" providerId="ADAL" clId="{935FA28E-D5FA-4055-B083-0895BC1F4F7E}" dt="2026-10-25T16:16:19.355" v="221" actId="403"/>
          <ac:spMkLst>
            <pc:docMk/>
            <pc:sldMk cId="0" sldId="293"/>
            <ac:spMk id="18" creationId="{00000000-0000-0000-0000-000000000000}"/>
          </ac:spMkLst>
        </pc:spChg>
        <pc:spChg chg="mod">
          <ac:chgData name="Xicheng Liu" userId="b561909b-1fc9-4629-899b-7e36c528a276" providerId="ADAL" clId="{935FA28E-D5FA-4055-B083-0895BC1F4F7E}" dt="2026-10-25T16:16:50.257" v="281" actId="403"/>
          <ac:spMkLst>
            <pc:docMk/>
            <pc:sldMk cId="0" sldId="293"/>
            <ac:spMk id="19" creationId="{00000000-0000-0000-0000-000000000000}"/>
          </ac:spMkLst>
        </pc:spChg>
        <pc:spChg chg="mod">
          <ac:chgData name="Xicheng Liu" userId="b561909b-1fc9-4629-899b-7e36c528a276" providerId="ADAL" clId="{935FA28E-D5FA-4055-B083-0895BC1F4F7E}" dt="2026-10-25T16:16:55.703" v="298" actId="1036"/>
          <ac:spMkLst>
            <pc:docMk/>
            <pc:sldMk cId="0" sldId="293"/>
            <ac:spMk id="20" creationId="{00000000-0000-0000-0000-000000000000}"/>
          </ac:spMkLst>
        </pc:spChg>
        <pc:spChg chg="mod">
          <ac:chgData name="Xicheng Liu" userId="b561909b-1fc9-4629-899b-7e36c528a276" providerId="ADAL" clId="{935FA28E-D5FA-4055-B083-0895BC1F4F7E}" dt="2026-10-25T16:16:55.703" v="298" actId="1036"/>
          <ac:spMkLst>
            <pc:docMk/>
            <pc:sldMk cId="0" sldId="293"/>
            <ac:spMk id="22" creationId="{00000000-0000-0000-0000-000000000000}"/>
          </ac:spMkLst>
        </pc:spChg>
        <pc:picChg chg="mod">
          <ac:chgData name="Xicheng Liu" userId="b561909b-1fc9-4629-899b-7e36c528a276" providerId="ADAL" clId="{935FA28E-D5FA-4055-B083-0895BC1F4F7E}" dt="2026-10-25T16:16:55.703" v="298" actId="1036"/>
          <ac:picMkLst>
            <pc:docMk/>
            <pc:sldMk cId="0" sldId="293"/>
            <ac:picMk id="21" creationId="{00000000-0000-0000-0000-000000000000}"/>
          </ac:picMkLst>
        </pc:picChg>
      </pc:sldChg>
      <pc:sldChg chg="modSp mod">
        <pc:chgData name="Xicheng Liu" userId="b561909b-1fc9-4629-899b-7e36c528a276" providerId="ADAL" clId="{935FA28E-D5FA-4055-B083-0895BC1F4F7E}" dt="2026-10-25T16:17:22.127" v="321" actId="403"/>
        <pc:sldMkLst>
          <pc:docMk/>
          <pc:sldMk cId="0" sldId="294"/>
        </pc:sldMkLst>
        <pc:graphicFrameChg chg="modGraphic">
          <ac:chgData name="Xicheng Liu" userId="b561909b-1fc9-4629-899b-7e36c528a276" providerId="ADAL" clId="{935FA28E-D5FA-4055-B083-0895BC1F4F7E}" dt="2026-10-25T16:17:22.127" v="321" actId="403"/>
          <ac:graphicFrameMkLst>
            <pc:docMk/>
            <pc:sldMk cId="0" sldId="294"/>
            <ac:graphicFrameMk id="40" creationId="{00000000-0000-0000-0000-000000000000}"/>
          </ac:graphicFrameMkLst>
        </pc:graphicFrameChg>
      </pc:sldChg>
      <pc:sldChg chg="delSp mod">
        <pc:chgData name="Xicheng Liu" userId="b561909b-1fc9-4629-899b-7e36c528a276" providerId="ADAL" clId="{935FA28E-D5FA-4055-B083-0895BC1F4F7E}" dt="2026-10-26T22:12:00.514" v="345" actId="478"/>
        <pc:sldMkLst>
          <pc:docMk/>
          <pc:sldMk cId="0" sldId="295"/>
        </pc:sldMkLst>
        <pc:spChg chg="del">
          <ac:chgData name="Xicheng Liu" userId="b561909b-1fc9-4629-899b-7e36c528a276" providerId="ADAL" clId="{935FA28E-D5FA-4055-B083-0895BC1F4F7E}" dt="2026-10-26T22:12:00.514" v="345" actId="478"/>
          <ac:spMkLst>
            <pc:docMk/>
            <pc:sldMk cId="0" sldId="295"/>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8041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txBody>
          <a:bodyPr/>
          <a:lstStyle/>
          <a:p>
            <a:endParaRPr lang="en-GB"/>
          </a:p>
        </p:txBody>
      </p:sp>
      <p:sp>
        <p:nvSpPr>
          <p:cNvPr id="3" name="Shape 1"/>
          <p:cNvSpPr/>
          <p:nvPr/>
        </p:nvSpPr>
        <p:spPr>
          <a:xfrm>
            <a:off x="0" y="0"/>
            <a:ext cx="12191695" cy="68580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1208286"/>
            <a:ext cx="6296860" cy="2953147"/>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Meaning and Authenticity: Evaluating the Debate</a:t>
            </a:r>
            <a:endParaRPr lang="en-US" sz="4650" dirty="0"/>
          </a:p>
        </p:txBody>
      </p:sp>
      <p:sp>
        <p:nvSpPr>
          <p:cNvPr id="4" name="Text 1"/>
          <p:cNvSpPr/>
          <p:nvPr/>
        </p:nvSpPr>
        <p:spPr>
          <a:xfrm>
            <a:off x="661475" y="4515842"/>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Part 3 - Can spirituality at work be recovered as an intrinsic good — or has the instrumentalist critique made that impossible?</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661475" y="1323181"/>
            <a:ext cx="2132356"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394023"/>
            <a:ext cx="2458579"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SESSION OVERVIEW</a:t>
            </a:r>
            <a:endParaRPr lang="en-US" sz="1450" dirty="0"/>
          </a:p>
        </p:txBody>
      </p:sp>
      <p:sp>
        <p:nvSpPr>
          <p:cNvPr id="4" name="Text 2"/>
          <p:cNvSpPr/>
          <p:nvPr/>
        </p:nvSpPr>
        <p:spPr>
          <a:xfrm>
            <a:off x="661475" y="1776611"/>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What We're Asking Today</a:t>
            </a:r>
            <a:endParaRPr lang="en-US" sz="4650" dirty="0"/>
          </a:p>
        </p:txBody>
      </p:sp>
      <p:sp>
        <p:nvSpPr>
          <p:cNvPr id="5" name="Shape 3"/>
          <p:cNvSpPr/>
          <p:nvPr/>
        </p:nvSpPr>
        <p:spPr>
          <a:xfrm>
            <a:off x="661475"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6" name="Text 4"/>
          <p:cNvSpPr/>
          <p:nvPr/>
        </p:nvSpPr>
        <p:spPr>
          <a:xfrm>
            <a:off x="750075"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1</a:t>
            </a:r>
            <a:endParaRPr lang="en-US" sz="2750" dirty="0"/>
          </a:p>
        </p:txBody>
      </p:sp>
      <p:sp>
        <p:nvSpPr>
          <p:cNvPr id="7" name="Text 5"/>
          <p:cNvSpPr/>
          <p:nvPr/>
        </p:nvSpPr>
        <p:spPr>
          <a:xfrm>
            <a:off x="1429310" y="2950468"/>
            <a:ext cx="2658202" cy="1845965"/>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Can meaning be provided by organisations, or only uncovered by persons?</a:t>
            </a:r>
            <a:endParaRPr lang="en-US" sz="2300" dirty="0"/>
          </a:p>
        </p:txBody>
      </p:sp>
      <p:sp>
        <p:nvSpPr>
          <p:cNvPr id="8" name="Shape 6"/>
          <p:cNvSpPr/>
          <p:nvPr/>
        </p:nvSpPr>
        <p:spPr>
          <a:xfrm>
            <a:off x="4382779"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9" name="Text 7"/>
          <p:cNvSpPr/>
          <p:nvPr/>
        </p:nvSpPr>
        <p:spPr>
          <a:xfrm>
            <a:off x="4471380"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2</a:t>
            </a:r>
            <a:endParaRPr lang="en-US" sz="2750" dirty="0"/>
          </a:p>
        </p:txBody>
      </p:sp>
      <p:sp>
        <p:nvSpPr>
          <p:cNvPr id="10" name="Text 8"/>
          <p:cNvSpPr/>
          <p:nvPr/>
        </p:nvSpPr>
        <p:spPr>
          <a:xfrm>
            <a:off x="5150614" y="2950468"/>
            <a:ext cx="2658202" cy="2215158"/>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Does 'technical' vs 'authentic' spirituality give us a way to tell genuine from corrupt?</a:t>
            </a:r>
            <a:endParaRPr lang="en-US" sz="2300" dirty="0"/>
          </a:p>
        </p:txBody>
      </p:sp>
      <p:sp>
        <p:nvSpPr>
          <p:cNvPr id="11" name="Shape 9"/>
          <p:cNvSpPr/>
          <p:nvPr/>
        </p:nvSpPr>
        <p:spPr>
          <a:xfrm>
            <a:off x="8104084" y="2869307"/>
            <a:ext cx="531601" cy="531614"/>
          </a:xfrm>
          <a:prstGeom prst="roundRect">
            <a:avLst>
              <a:gd name="adj" fmla="val 18667"/>
            </a:avLst>
          </a:prstGeom>
          <a:solidFill>
            <a:srgbClr val="F2EEEE"/>
          </a:solidFill>
          <a:ln w="12700">
            <a:solidFill>
              <a:srgbClr val="D8D4D4"/>
            </a:solidFill>
            <a:prstDash val="solid"/>
          </a:ln>
        </p:spPr>
        <p:txBody>
          <a:bodyPr/>
          <a:lstStyle/>
          <a:p>
            <a:endParaRPr lang="en-GB"/>
          </a:p>
        </p:txBody>
      </p:sp>
      <p:sp>
        <p:nvSpPr>
          <p:cNvPr id="12" name="Text 10"/>
          <p:cNvSpPr/>
          <p:nvPr/>
        </p:nvSpPr>
        <p:spPr>
          <a:xfrm>
            <a:off x="8192684" y="2913608"/>
            <a:ext cx="354401" cy="443012"/>
          </a:xfrm>
          <a:prstGeom prst="rect">
            <a:avLst/>
          </a:prstGeom>
          <a:noFill/>
          <a:ln/>
        </p:spPr>
        <p:txBody>
          <a:bodyPr wrap="none" lIns="0" tIns="0" rIns="0" bIns="0" rtlCol="0" anchor="ctr"/>
          <a:lstStyle/>
          <a:p>
            <a:pPr marL="0" indent="0" algn="ctr">
              <a:lnSpc>
                <a:spcPct val="100000"/>
              </a:lnSpc>
              <a:buNone/>
            </a:pPr>
            <a:r>
              <a:rPr lang="en-US" sz="2750" b="1" dirty="0">
                <a:solidFill>
                  <a:srgbClr val="3C3939"/>
                </a:solidFill>
                <a:latin typeface="Inter Bold" pitchFamily="34" charset="0"/>
                <a:ea typeface="Inter Bold" pitchFamily="34" charset="-122"/>
                <a:cs typeface="Inter Bold" pitchFamily="34" charset="-120"/>
              </a:rPr>
              <a:t>3</a:t>
            </a:r>
            <a:endParaRPr lang="en-US" sz="2750" dirty="0"/>
          </a:p>
        </p:txBody>
      </p:sp>
      <p:sp>
        <p:nvSpPr>
          <p:cNvPr id="13" name="Text 11"/>
          <p:cNvSpPr/>
          <p:nvPr/>
        </p:nvSpPr>
        <p:spPr>
          <a:xfrm>
            <a:off x="8871919" y="2950468"/>
            <a:ext cx="2658202" cy="2584351"/>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What would count as compelling evidence that non-instrumental workplace spirituality is possible?</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661475" y="739477"/>
            <a:ext cx="2132753"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810320"/>
            <a:ext cx="2458976"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PRIMARY READINGS</a:t>
            </a:r>
            <a:endParaRPr lang="en-US" sz="1450" dirty="0"/>
          </a:p>
        </p:txBody>
      </p:sp>
      <p:sp>
        <p:nvSpPr>
          <p:cNvPr id="4" name="Text 2"/>
          <p:cNvSpPr/>
          <p:nvPr/>
        </p:nvSpPr>
        <p:spPr>
          <a:xfrm>
            <a:off x="661475" y="1192907"/>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Today's Sources</a:t>
            </a:r>
            <a:endParaRPr lang="en-US" sz="4650" dirty="0"/>
          </a:p>
        </p:txBody>
      </p:sp>
      <p:sp>
        <p:nvSpPr>
          <p:cNvPr id="5" name="Shape 3"/>
          <p:cNvSpPr/>
          <p:nvPr/>
        </p:nvSpPr>
        <p:spPr>
          <a:xfrm>
            <a:off x="661475" y="2285603"/>
            <a:ext cx="5316206" cy="1802705"/>
          </a:xfrm>
          <a:prstGeom prst="roundRect">
            <a:avLst>
              <a:gd name="adj" fmla="val 5505"/>
            </a:avLst>
          </a:prstGeom>
          <a:solidFill>
            <a:srgbClr val="FFFFFF"/>
          </a:solidFill>
          <a:ln w="31749">
            <a:solidFill>
              <a:srgbClr val="D8D4D4"/>
            </a:solidFill>
            <a:prstDash val="solid"/>
          </a:ln>
        </p:spPr>
        <p:txBody>
          <a:bodyPr/>
          <a:lstStyle/>
          <a:p>
            <a:endParaRPr lang="en-GB"/>
          </a:p>
        </p:txBody>
      </p:sp>
      <p:sp>
        <p:nvSpPr>
          <p:cNvPr id="6" name="Text 4"/>
          <p:cNvSpPr/>
          <p:nvPr/>
        </p:nvSpPr>
        <p:spPr>
          <a:xfrm>
            <a:off x="929458" y="2553593"/>
            <a:ext cx="4780240"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Lips-Wiersma &amp; Morris (2009)</a:t>
            </a:r>
            <a:endParaRPr lang="en-US" sz="2300" dirty="0"/>
          </a:p>
        </p:txBody>
      </p:sp>
      <p:sp>
        <p:nvSpPr>
          <p:cNvPr id="7" name="Text 5"/>
          <p:cNvSpPr/>
          <p:nvPr/>
        </p:nvSpPr>
        <p:spPr>
          <a:xfrm>
            <a:off x="929458" y="3064470"/>
            <a:ext cx="4780240"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Meaningful work: made, not managed</a:t>
            </a:r>
            <a:endParaRPr lang="en-US" sz="1850" dirty="0"/>
          </a:p>
        </p:txBody>
      </p:sp>
      <p:sp>
        <p:nvSpPr>
          <p:cNvPr id="8" name="Shape 6"/>
          <p:cNvSpPr/>
          <p:nvPr/>
        </p:nvSpPr>
        <p:spPr>
          <a:xfrm>
            <a:off x="6213915" y="2285603"/>
            <a:ext cx="5316305" cy="1802705"/>
          </a:xfrm>
          <a:prstGeom prst="roundRect">
            <a:avLst>
              <a:gd name="adj" fmla="val 5505"/>
            </a:avLst>
          </a:prstGeom>
          <a:solidFill>
            <a:srgbClr val="FFFFFF"/>
          </a:solidFill>
          <a:ln w="31749">
            <a:solidFill>
              <a:srgbClr val="D8D4D4"/>
            </a:solidFill>
            <a:prstDash val="solid"/>
          </a:ln>
        </p:spPr>
        <p:txBody>
          <a:bodyPr/>
          <a:lstStyle/>
          <a:p>
            <a:endParaRPr lang="en-GB"/>
          </a:p>
        </p:txBody>
      </p:sp>
      <p:sp>
        <p:nvSpPr>
          <p:cNvPr id="9" name="Text 7"/>
          <p:cNvSpPr/>
          <p:nvPr/>
        </p:nvSpPr>
        <p:spPr>
          <a:xfrm>
            <a:off x="6481898" y="2553593"/>
            <a:ext cx="4780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Driscoll &amp; Wiebe (2007)</a:t>
            </a:r>
            <a:endParaRPr lang="en-US" sz="2300" dirty="0"/>
          </a:p>
        </p:txBody>
      </p:sp>
      <p:sp>
        <p:nvSpPr>
          <p:cNvPr id="10" name="Text 8"/>
          <p:cNvSpPr/>
          <p:nvPr/>
        </p:nvSpPr>
        <p:spPr>
          <a:xfrm>
            <a:off x="6481898" y="3064470"/>
            <a:ext cx="4780339"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Ellul's technique and the corruption of spirituality</a:t>
            </a:r>
            <a:endParaRPr lang="en-US" sz="1850" dirty="0"/>
          </a:p>
        </p:txBody>
      </p:sp>
      <p:sp>
        <p:nvSpPr>
          <p:cNvPr id="11" name="Shape 9"/>
          <p:cNvSpPr/>
          <p:nvPr/>
        </p:nvSpPr>
        <p:spPr>
          <a:xfrm>
            <a:off x="661475" y="4324548"/>
            <a:ext cx="5316206" cy="1793974"/>
          </a:xfrm>
          <a:prstGeom prst="roundRect">
            <a:avLst>
              <a:gd name="adj" fmla="val 5532"/>
            </a:avLst>
          </a:prstGeom>
          <a:solidFill>
            <a:srgbClr val="FFFFFF"/>
          </a:solidFill>
          <a:ln w="31749">
            <a:solidFill>
              <a:srgbClr val="D8D4D4"/>
            </a:solidFill>
            <a:prstDash val="solid"/>
          </a:ln>
        </p:spPr>
        <p:txBody>
          <a:bodyPr/>
          <a:lstStyle/>
          <a:p>
            <a:endParaRPr lang="en-GB"/>
          </a:p>
        </p:txBody>
      </p:sp>
      <p:sp>
        <p:nvSpPr>
          <p:cNvPr id="12" name="Text 10"/>
          <p:cNvSpPr/>
          <p:nvPr/>
        </p:nvSpPr>
        <p:spPr>
          <a:xfrm>
            <a:off x="929458" y="4592538"/>
            <a:ext cx="4780240" cy="738386"/>
          </a:xfrm>
          <a:prstGeom prst="rect">
            <a:avLst/>
          </a:prstGeom>
          <a:noFill/>
          <a:ln/>
        </p:spPr>
        <p:txBody>
          <a:bodyPr wrap="square" lIns="0" tIns="0" rIns="0" bIns="0" rtlCol="0" anchor="t">
            <a:normAutofit/>
          </a:bodyPr>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Wolf &amp; Feldbauer-Durstmüller (2023)</a:t>
            </a:r>
            <a:endParaRPr lang="en-US" sz="2300" dirty="0"/>
          </a:p>
        </p:txBody>
      </p:sp>
      <p:sp>
        <p:nvSpPr>
          <p:cNvPr id="13" name="Text 11"/>
          <p:cNvSpPr/>
          <p:nvPr/>
        </p:nvSpPr>
        <p:spPr>
          <a:xfrm>
            <a:off x="929458" y="5472609"/>
            <a:ext cx="4780240"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Critical spirituality as a field</a:t>
            </a:r>
            <a:endParaRPr lang="en-US" sz="1850" dirty="0"/>
          </a:p>
        </p:txBody>
      </p:sp>
      <p:sp>
        <p:nvSpPr>
          <p:cNvPr id="14" name="Shape 12"/>
          <p:cNvSpPr/>
          <p:nvPr/>
        </p:nvSpPr>
        <p:spPr>
          <a:xfrm>
            <a:off x="6213915" y="4324548"/>
            <a:ext cx="5316305" cy="1793974"/>
          </a:xfrm>
          <a:prstGeom prst="roundRect">
            <a:avLst>
              <a:gd name="adj" fmla="val 5532"/>
            </a:avLst>
          </a:prstGeom>
          <a:solidFill>
            <a:srgbClr val="FFFFFF"/>
          </a:solidFill>
          <a:ln w="31749">
            <a:solidFill>
              <a:srgbClr val="D8D4D4"/>
            </a:solidFill>
            <a:prstDash val="solid"/>
          </a:ln>
        </p:spPr>
        <p:txBody>
          <a:bodyPr/>
          <a:lstStyle/>
          <a:p>
            <a:endParaRPr lang="en-GB"/>
          </a:p>
        </p:txBody>
      </p:sp>
      <p:sp>
        <p:nvSpPr>
          <p:cNvPr id="15" name="Text 13"/>
          <p:cNvSpPr/>
          <p:nvPr/>
        </p:nvSpPr>
        <p:spPr>
          <a:xfrm>
            <a:off x="6481898" y="4592538"/>
            <a:ext cx="4780339"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Lips-Wiersma &amp; Mills (2014)</a:t>
            </a:r>
            <a:endParaRPr lang="en-US" sz="2300" dirty="0"/>
          </a:p>
        </p:txBody>
      </p:sp>
      <p:sp>
        <p:nvSpPr>
          <p:cNvPr id="16" name="Text 14"/>
          <p:cNvSpPr/>
          <p:nvPr/>
        </p:nvSpPr>
        <p:spPr>
          <a:xfrm>
            <a:off x="6481898" y="5103416"/>
            <a:ext cx="4780339" cy="377924"/>
          </a:xfrm>
          <a:prstGeom prst="rect">
            <a:avLst/>
          </a:prstGeom>
          <a:noFill/>
          <a:ln/>
        </p:spPr>
        <p:txBody>
          <a:bodyPr wrap="none" lIns="0" tIns="0" rIns="0" bIns="0" rtlCol="0" anchor="t"/>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existential turn: the self that gets lost</a:t>
            </a:r>
            <a:endParaRPr lang="en-US" sz="1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661475" y="745927"/>
            <a:ext cx="2205677" cy="323056"/>
          </a:xfrm>
          <a:prstGeom prst="roundRect">
            <a:avLst>
              <a:gd name="adj" fmla="val 22117"/>
            </a:avLst>
          </a:prstGeom>
          <a:solidFill>
            <a:srgbClr val="E1E1EA"/>
          </a:solidFill>
          <a:ln/>
        </p:spPr>
        <p:txBody>
          <a:bodyPr/>
          <a:lstStyle/>
          <a:p>
            <a:endParaRPr lang="en-GB"/>
          </a:p>
        </p:txBody>
      </p:sp>
      <p:sp>
        <p:nvSpPr>
          <p:cNvPr id="3" name="Text 1"/>
          <p:cNvSpPr/>
          <p:nvPr/>
        </p:nvSpPr>
        <p:spPr>
          <a:xfrm>
            <a:off x="788968" y="809625"/>
            <a:ext cx="2560276"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LEARNING OBJECTIVES</a:t>
            </a:r>
            <a:endParaRPr lang="en-US" sz="1300" dirty="0"/>
          </a:p>
        </p:txBody>
      </p:sp>
      <p:sp>
        <p:nvSpPr>
          <p:cNvPr id="4" name="Text 2"/>
          <p:cNvSpPr/>
          <p:nvPr/>
        </p:nvSpPr>
        <p:spPr>
          <a:xfrm>
            <a:off x="661475" y="1145480"/>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By the End of This Session</a:t>
            </a:r>
            <a:endParaRPr lang="en-US" sz="4150" dirty="0"/>
          </a:p>
        </p:txBody>
      </p:sp>
      <p:sp>
        <p:nvSpPr>
          <p:cNvPr id="5" name="Text 3"/>
          <p:cNvSpPr/>
          <p:nvPr/>
        </p:nvSpPr>
        <p:spPr>
          <a:xfrm>
            <a:off x="661475" y="2096988"/>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01</a:t>
            </a:r>
            <a:endParaRPr lang="en-US" sz="1650" dirty="0"/>
          </a:p>
        </p:txBody>
      </p:sp>
      <p:sp>
        <p:nvSpPr>
          <p:cNvPr id="6" name="Shape 4"/>
          <p:cNvSpPr/>
          <p:nvPr/>
        </p:nvSpPr>
        <p:spPr>
          <a:xfrm>
            <a:off x="661475" y="2432943"/>
            <a:ext cx="5338728" cy="25400"/>
          </a:xfrm>
          <a:prstGeom prst="rect">
            <a:avLst/>
          </a:prstGeom>
          <a:solidFill>
            <a:srgbClr val="1B1B27"/>
          </a:solidFill>
          <a:ln/>
        </p:spPr>
        <p:txBody>
          <a:bodyPr/>
          <a:lstStyle/>
          <a:p>
            <a:endParaRPr lang="en-GB"/>
          </a:p>
        </p:txBody>
      </p:sp>
      <p:sp>
        <p:nvSpPr>
          <p:cNvPr id="7" name="Text 5"/>
          <p:cNvSpPr/>
          <p:nvPr/>
        </p:nvSpPr>
        <p:spPr>
          <a:xfrm>
            <a:off x="661475" y="2590006"/>
            <a:ext cx="5338728"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Meaningful work vs management of meaning</a:t>
            </a:r>
            <a:endParaRPr lang="en-US" sz="2050" dirty="0"/>
          </a:p>
        </p:txBody>
      </p:sp>
      <p:sp>
        <p:nvSpPr>
          <p:cNvPr id="8" name="Text 6"/>
          <p:cNvSpPr/>
          <p:nvPr/>
        </p:nvSpPr>
        <p:spPr>
          <a:xfrm>
            <a:off x="661475" y="3369171"/>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Explain Lips-Wiersma &amp; Morris's argument that meaning must be made, not received</a:t>
            </a:r>
            <a:endParaRPr lang="en-US" sz="1650" dirty="0"/>
          </a:p>
        </p:txBody>
      </p:sp>
      <p:sp>
        <p:nvSpPr>
          <p:cNvPr id="9" name="Text 7"/>
          <p:cNvSpPr/>
          <p:nvPr/>
        </p:nvSpPr>
        <p:spPr>
          <a:xfrm>
            <a:off x="6191492" y="2096988"/>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02</a:t>
            </a:r>
            <a:endParaRPr lang="en-US" sz="1650" dirty="0"/>
          </a:p>
        </p:txBody>
      </p:sp>
      <p:sp>
        <p:nvSpPr>
          <p:cNvPr id="10" name="Shape 8"/>
          <p:cNvSpPr/>
          <p:nvPr/>
        </p:nvSpPr>
        <p:spPr>
          <a:xfrm>
            <a:off x="6191492" y="2432943"/>
            <a:ext cx="5338728" cy="25400"/>
          </a:xfrm>
          <a:prstGeom prst="rect">
            <a:avLst/>
          </a:prstGeom>
          <a:solidFill>
            <a:srgbClr val="1B1B27"/>
          </a:solidFill>
          <a:ln/>
        </p:spPr>
        <p:txBody>
          <a:bodyPr/>
          <a:lstStyle/>
          <a:p>
            <a:endParaRPr lang="en-GB"/>
          </a:p>
        </p:txBody>
      </p:sp>
      <p:sp>
        <p:nvSpPr>
          <p:cNvPr id="11" name="Text 9"/>
          <p:cNvSpPr/>
          <p:nvPr/>
        </p:nvSpPr>
        <p:spPr>
          <a:xfrm>
            <a:off x="6191492" y="2590006"/>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Ellul's technique</a:t>
            </a:r>
            <a:endParaRPr lang="en-US" sz="2050" dirty="0"/>
          </a:p>
        </p:txBody>
      </p:sp>
      <p:sp>
        <p:nvSpPr>
          <p:cNvPr id="12" name="Text 10"/>
          <p:cNvSpPr/>
          <p:nvPr/>
        </p:nvSpPr>
        <p:spPr>
          <a:xfrm>
            <a:off x="6191492" y="3036987"/>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Analyse 'technical' vs 'authentic' spirituality as rival characterisations of the movement</a:t>
            </a:r>
            <a:endParaRPr lang="en-US" sz="1650" dirty="0"/>
          </a:p>
        </p:txBody>
      </p:sp>
      <p:sp>
        <p:nvSpPr>
          <p:cNvPr id="13" name="Text 11"/>
          <p:cNvSpPr/>
          <p:nvPr/>
        </p:nvSpPr>
        <p:spPr>
          <a:xfrm>
            <a:off x="661475" y="4366220"/>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03</a:t>
            </a:r>
            <a:endParaRPr lang="en-US" sz="1650" dirty="0"/>
          </a:p>
        </p:txBody>
      </p:sp>
      <p:sp>
        <p:nvSpPr>
          <p:cNvPr id="14" name="Shape 12"/>
          <p:cNvSpPr/>
          <p:nvPr/>
        </p:nvSpPr>
        <p:spPr>
          <a:xfrm>
            <a:off x="661475" y="4702175"/>
            <a:ext cx="5338728" cy="25400"/>
          </a:xfrm>
          <a:prstGeom prst="rect">
            <a:avLst/>
          </a:prstGeom>
          <a:solidFill>
            <a:srgbClr val="1B1B27"/>
          </a:solidFill>
          <a:ln/>
        </p:spPr>
        <p:txBody>
          <a:bodyPr/>
          <a:lstStyle/>
          <a:p>
            <a:endParaRPr lang="en-GB"/>
          </a:p>
        </p:txBody>
      </p:sp>
      <p:sp>
        <p:nvSpPr>
          <p:cNvPr id="15" name="Text 13"/>
          <p:cNvSpPr/>
          <p:nvPr/>
        </p:nvSpPr>
        <p:spPr>
          <a:xfrm>
            <a:off x="661475" y="4859238"/>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Three approaches</a:t>
            </a:r>
            <a:endParaRPr lang="en-US" sz="2050" dirty="0"/>
          </a:p>
        </p:txBody>
      </p:sp>
      <p:sp>
        <p:nvSpPr>
          <p:cNvPr id="16" name="Text 14"/>
          <p:cNvSpPr/>
          <p:nvPr/>
        </p:nvSpPr>
        <p:spPr>
          <a:xfrm>
            <a:off x="661475" y="5306219"/>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Compare positive, critical and existential approaches to workplace spirituality</a:t>
            </a:r>
            <a:endParaRPr lang="en-US" sz="1650" dirty="0"/>
          </a:p>
        </p:txBody>
      </p:sp>
      <p:sp>
        <p:nvSpPr>
          <p:cNvPr id="17" name="Text 15"/>
          <p:cNvSpPr/>
          <p:nvPr/>
        </p:nvSpPr>
        <p:spPr>
          <a:xfrm>
            <a:off x="6191492" y="4366220"/>
            <a:ext cx="425241" cy="265807"/>
          </a:xfrm>
          <a:prstGeom prst="rect">
            <a:avLst/>
          </a:prstGeom>
          <a:noFill/>
          <a:ln/>
        </p:spPr>
        <p:txBody>
          <a:bodyPr wrap="none" lIns="0" tIns="0" rIns="0" bIns="0" rtlCol="0" anchor="ctr"/>
          <a:lstStyle/>
          <a:p>
            <a:pPr marL="0" indent="0" algn="l">
              <a:lnSpc>
                <a:spcPct val="100000"/>
              </a:lnSpc>
              <a:buNone/>
            </a:pPr>
            <a:r>
              <a:rPr lang="en-US" sz="1650" dirty="0">
                <a:solidFill>
                  <a:srgbClr val="3C3939"/>
                </a:solidFill>
                <a:latin typeface="Inter Light" pitchFamily="34" charset="0"/>
                <a:ea typeface="Inter Light" pitchFamily="34" charset="-122"/>
                <a:cs typeface="Inter Light" pitchFamily="34" charset="-120"/>
              </a:rPr>
              <a:t>04</a:t>
            </a:r>
            <a:endParaRPr lang="en-US" sz="1650" dirty="0"/>
          </a:p>
        </p:txBody>
      </p:sp>
      <p:sp>
        <p:nvSpPr>
          <p:cNvPr id="18" name="Shape 16"/>
          <p:cNvSpPr/>
          <p:nvPr/>
        </p:nvSpPr>
        <p:spPr>
          <a:xfrm>
            <a:off x="6191492" y="4702175"/>
            <a:ext cx="5338728" cy="25400"/>
          </a:xfrm>
          <a:prstGeom prst="rect">
            <a:avLst/>
          </a:prstGeom>
          <a:solidFill>
            <a:srgbClr val="1B1B27"/>
          </a:solidFill>
          <a:ln/>
        </p:spPr>
        <p:txBody>
          <a:bodyPr/>
          <a:lstStyle/>
          <a:p>
            <a:endParaRPr lang="en-GB"/>
          </a:p>
        </p:txBody>
      </p:sp>
      <p:sp>
        <p:nvSpPr>
          <p:cNvPr id="19" name="Text 17"/>
          <p:cNvSpPr/>
          <p:nvPr/>
        </p:nvSpPr>
        <p:spPr>
          <a:xfrm>
            <a:off x="6191492" y="4859238"/>
            <a:ext cx="533872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Evaluate the evidence</a:t>
            </a:r>
            <a:endParaRPr lang="en-US" sz="2050" dirty="0"/>
          </a:p>
        </p:txBody>
      </p:sp>
      <p:sp>
        <p:nvSpPr>
          <p:cNvPr id="20" name="Text 18"/>
          <p:cNvSpPr/>
          <p:nvPr/>
        </p:nvSpPr>
        <p:spPr>
          <a:xfrm>
            <a:off x="6191492" y="5306219"/>
            <a:ext cx="533872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Appraise what the texts concede about the limits of their own evidence</a:t>
            </a:r>
            <a:endParaRPr lang="en-US" sz="1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679748"/>
            <a:ext cx="6296860"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Three Terms, Three Levels</a:t>
            </a:r>
            <a:endParaRPr lang="en-US" sz="34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432818"/>
            <a:ext cx="6296860" cy="1493242"/>
          </a:xfrm>
          <a:prstGeom prst="rect">
            <a:avLst/>
          </a:prstGeom>
        </p:spPr>
      </p:pic>
      <p:sp>
        <p:nvSpPr>
          <p:cNvPr id="5" name="Text 1"/>
          <p:cNvSpPr/>
          <p:nvPr/>
        </p:nvSpPr>
        <p:spPr>
          <a:xfrm>
            <a:off x="5505808" y="1629073"/>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Meaningfulness</a:t>
            </a:r>
            <a:endParaRPr lang="en-US" sz="2000" dirty="0"/>
          </a:p>
        </p:txBody>
      </p:sp>
      <p:sp>
        <p:nvSpPr>
          <p:cNvPr id="6" name="Text 2"/>
          <p:cNvSpPr/>
          <p:nvPr/>
        </p:nvSpPr>
        <p:spPr>
          <a:xfrm>
            <a:off x="5505808" y="1985665"/>
            <a:ext cx="5828162" cy="744141"/>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a:t>
            </a:r>
            <a:r>
              <a:rPr lang="en-US" sz="1600" b="1" dirty="0">
                <a:solidFill>
                  <a:srgbClr val="3C3939"/>
                </a:solidFill>
                <a:latin typeface="Inter Bold" pitchFamily="34" charset="0"/>
                <a:ea typeface="Inter Bold" pitchFamily="34" charset="-122"/>
                <a:cs typeface="Inter Bold" pitchFamily="34" charset="-120"/>
              </a:rPr>
              <a:t>subjective experience</a:t>
            </a:r>
            <a:r>
              <a:rPr lang="en-US" sz="1600" dirty="0">
                <a:solidFill>
                  <a:srgbClr val="3C3939"/>
                </a:solidFill>
                <a:latin typeface="Inter" pitchFamily="34" charset="0"/>
                <a:ea typeface="Inter" pitchFamily="34" charset="-122"/>
                <a:cs typeface="Inter" pitchFamily="34" charset="-120"/>
              </a:rPr>
              <a:t> of existential significance — something that happens to a person, not a property of a job description. </a:t>
            </a:r>
            <a:r>
              <a:rPr lang="en-US" sz="1600" i="1" dirty="0">
                <a:solidFill>
                  <a:srgbClr val="3C3939"/>
                </a:solidFill>
                <a:latin typeface="Inter" pitchFamily="34" charset="0"/>
                <a:ea typeface="Inter" pitchFamily="34" charset="-122"/>
                <a:cs typeface="Inter" pitchFamily="34" charset="-120"/>
              </a:rPr>
              <a:t>(Lips-Wiersma &amp; Morris, 2009)</a:t>
            </a:r>
            <a:endParaRPr lang="en-US" sz="16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3058914"/>
            <a:ext cx="6296860" cy="1493242"/>
          </a:xfrm>
          <a:prstGeom prst="rect">
            <a:avLst/>
          </a:prstGeom>
        </p:spPr>
      </p:pic>
      <p:sp>
        <p:nvSpPr>
          <p:cNvPr id="8" name="Text 3"/>
          <p:cNvSpPr/>
          <p:nvPr/>
        </p:nvSpPr>
        <p:spPr>
          <a:xfrm>
            <a:off x="5505808" y="3138433"/>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Technique</a:t>
            </a:r>
            <a:endParaRPr lang="en-US" sz="2000" dirty="0"/>
          </a:p>
        </p:txBody>
      </p:sp>
      <p:sp>
        <p:nvSpPr>
          <p:cNvPr id="9" name="Text 4"/>
          <p:cNvSpPr/>
          <p:nvPr/>
        </p:nvSpPr>
        <p:spPr>
          <a:xfrm>
            <a:off x="5505808" y="3436657"/>
            <a:ext cx="5828162" cy="744141"/>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Not machinery, but a </a:t>
            </a:r>
            <a:r>
              <a:rPr lang="en-US" sz="1600" b="1" dirty="0">
                <a:solidFill>
                  <a:srgbClr val="3C3939"/>
                </a:solidFill>
                <a:latin typeface="Inter Bold" pitchFamily="34" charset="0"/>
                <a:ea typeface="Inter Bold" pitchFamily="34" charset="-122"/>
                <a:cs typeface="Inter Bold" pitchFamily="34" charset="-120"/>
              </a:rPr>
              <a:t>mode of thinking</a:t>
            </a:r>
            <a:r>
              <a:rPr lang="en-US" sz="1600" dirty="0">
                <a:solidFill>
                  <a:srgbClr val="3C3939"/>
                </a:solidFill>
                <a:latin typeface="Inter" pitchFamily="34" charset="0"/>
                <a:ea typeface="Inter" pitchFamily="34" charset="-122"/>
                <a:cs typeface="Inter" pitchFamily="34" charset="-120"/>
              </a:rPr>
              <a:t>: the systematic pursuit of the most efficient method in every field, treating whatever does not serve results as waste. </a:t>
            </a:r>
            <a:r>
              <a:rPr lang="en-US" sz="1600" i="1" dirty="0">
                <a:solidFill>
                  <a:srgbClr val="3C3939"/>
                </a:solidFill>
                <a:latin typeface="Inter" pitchFamily="34" charset="0"/>
                <a:ea typeface="Inter" pitchFamily="34" charset="-122"/>
                <a:cs typeface="Inter" pitchFamily="34" charset="-120"/>
              </a:rPr>
              <a:t>(Ellul, via Driscoll &amp; Wiebe, 2007)</a:t>
            </a:r>
            <a:endParaRPr lang="en-US" sz="16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685010"/>
            <a:ext cx="6296860" cy="1493242"/>
          </a:xfrm>
          <a:prstGeom prst="rect">
            <a:avLst/>
          </a:prstGeom>
        </p:spPr>
      </p:pic>
      <p:sp>
        <p:nvSpPr>
          <p:cNvPr id="11" name="Text 5"/>
          <p:cNvSpPr/>
          <p:nvPr/>
        </p:nvSpPr>
        <p:spPr>
          <a:xfrm>
            <a:off x="5505808" y="4881265"/>
            <a:ext cx="5828162" cy="276920"/>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Authentic Spirituality</a:t>
            </a:r>
            <a:endParaRPr lang="en-US" sz="2000" dirty="0"/>
          </a:p>
        </p:txBody>
      </p:sp>
      <p:sp>
        <p:nvSpPr>
          <p:cNvPr id="12" name="Text 6"/>
          <p:cNvSpPr/>
          <p:nvPr/>
        </p:nvSpPr>
        <p:spPr>
          <a:xfrm>
            <a:off x="5505808" y="5237857"/>
            <a:ext cx="5828162" cy="744141"/>
          </a:xfrm>
          <a:prstGeom prst="rect">
            <a:avLst/>
          </a:prstGeom>
          <a:noFill/>
          <a:ln/>
        </p:spPr>
        <p:txBody>
          <a:bodyPr wrap="square" lIns="0" tIns="0" rIns="0" bIns="0" rtlCol="0" anchor="t">
            <a:normAutofit fontScale="92500" lnSpcReduction="10000"/>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Spirituality whose </a:t>
            </a:r>
            <a:r>
              <a:rPr lang="en-US" sz="1600" b="1" dirty="0">
                <a:solidFill>
                  <a:srgbClr val="3C3939"/>
                </a:solidFill>
                <a:latin typeface="Inter Bold" pitchFamily="34" charset="0"/>
                <a:ea typeface="Inter Bold" pitchFamily="34" charset="-122"/>
                <a:cs typeface="Inter Bold" pitchFamily="34" charset="-120"/>
              </a:rPr>
              <a:t>primary end is human welfare</a:t>
            </a:r>
            <a:r>
              <a:rPr lang="en-US" sz="1600" dirty="0">
                <a:solidFill>
                  <a:srgbClr val="3C3939"/>
                </a:solidFill>
                <a:latin typeface="Inter" pitchFamily="34" charset="0"/>
                <a:ea typeface="Inter" pitchFamily="34" charset="-122"/>
                <a:cs typeface="Inter" pitchFamily="34" charset="-120"/>
              </a:rPr>
              <a:t>, not performance — one that transforms management rather than serving it. </a:t>
            </a:r>
            <a:r>
              <a:rPr lang="en-US" sz="1600" i="1" dirty="0">
                <a:solidFill>
                  <a:srgbClr val="3C3939"/>
                </a:solidFill>
                <a:latin typeface="Inter" pitchFamily="34" charset="0"/>
                <a:ea typeface="Inter" pitchFamily="34" charset="-122"/>
                <a:cs typeface="Inter" pitchFamily="34" charset="-120"/>
              </a:rPr>
              <a:t>(Driscoll &amp; Wiebe, 2007)</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661475" y="1584127"/>
            <a:ext cx="1523069" cy="358973"/>
          </a:xfrm>
          <a:prstGeom prst="roundRect">
            <a:avLst>
              <a:gd name="adj" fmla="val 22115"/>
            </a:avLst>
          </a:prstGeom>
          <a:solidFill>
            <a:srgbClr val="E1E1EA"/>
          </a:solidFill>
          <a:ln/>
        </p:spPr>
        <p:txBody>
          <a:bodyPr/>
          <a:lstStyle/>
          <a:p>
            <a:endParaRPr lang="en-GB"/>
          </a:p>
        </p:txBody>
      </p:sp>
      <p:sp>
        <p:nvSpPr>
          <p:cNvPr id="3" name="Text 1"/>
          <p:cNvSpPr/>
          <p:nvPr/>
        </p:nvSpPr>
        <p:spPr>
          <a:xfrm>
            <a:off x="803156" y="1654969"/>
            <a:ext cx="1849292"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CORE THESIS</a:t>
            </a:r>
            <a:endParaRPr lang="en-US" sz="1450" dirty="0"/>
          </a:p>
        </p:txBody>
      </p:sp>
      <p:sp>
        <p:nvSpPr>
          <p:cNvPr id="4" name="Text 2"/>
          <p:cNvSpPr/>
          <p:nvPr/>
        </p:nvSpPr>
        <p:spPr>
          <a:xfrm>
            <a:off x="1015875" y="2474714"/>
            <a:ext cx="105143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instrumentalist critique does not force us to abandon workplace spirituality — it forces us to </a:t>
            </a:r>
            <a:r>
              <a:rPr lang="en-US" sz="1850" b="1" dirty="0">
                <a:solidFill>
                  <a:srgbClr val="3C3939"/>
                </a:solidFill>
                <a:latin typeface="Inter Bold" pitchFamily="34" charset="0"/>
                <a:ea typeface="Inter Bold" pitchFamily="34" charset="-122"/>
                <a:cs typeface="Inter Bold" pitchFamily="34" charset="-120"/>
              </a:rPr>
              <a:t>discriminate</a:t>
            </a:r>
            <a:r>
              <a:rPr lang="en-US" sz="1850" dirty="0">
                <a:solidFill>
                  <a:srgbClr val="3C3939"/>
                </a:solidFill>
                <a:latin typeface="Inter" pitchFamily="34" charset="0"/>
                <a:ea typeface="Inter" pitchFamily="34" charset="-122"/>
                <a:cs typeface="Inter" pitchFamily="34" charset="-120"/>
              </a:rPr>
              <a:t>. Meaning that is prescribed, managed or used as a technique ceases to be meaning in the existential sense.</a:t>
            </a:r>
            <a:endParaRPr lang="en-US" sz="1850" dirty="0"/>
          </a:p>
        </p:txBody>
      </p:sp>
      <p:sp>
        <p:nvSpPr>
          <p:cNvPr id="5" name="Shape 3"/>
          <p:cNvSpPr/>
          <p:nvPr/>
        </p:nvSpPr>
        <p:spPr>
          <a:xfrm>
            <a:off x="661475" y="2208907"/>
            <a:ext cx="31749" cy="1665387"/>
          </a:xfrm>
          <a:prstGeom prst="roundRect">
            <a:avLst>
              <a:gd name="adj" fmla="val 50000"/>
            </a:avLst>
          </a:prstGeom>
          <a:solidFill>
            <a:srgbClr val="1B1B27"/>
          </a:solidFill>
          <a:ln/>
        </p:spPr>
        <p:txBody>
          <a:bodyPr/>
          <a:lstStyle/>
          <a:p>
            <a:endParaRPr lang="en-GB"/>
          </a:p>
        </p:txBody>
      </p:sp>
      <p:sp>
        <p:nvSpPr>
          <p:cNvPr id="6" name="Text 4"/>
          <p:cNvSpPr/>
          <p:nvPr/>
        </p:nvSpPr>
        <p:spPr>
          <a:xfrm>
            <a:off x="661475" y="4140101"/>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day concludes that a non-instrumental workplace spirituality is </a:t>
            </a:r>
            <a:r>
              <a:rPr lang="en-US" sz="1850" b="1" dirty="0">
                <a:solidFill>
                  <a:srgbClr val="3C3939"/>
                </a:solidFill>
                <a:latin typeface="Inter Bold" pitchFamily="34" charset="0"/>
                <a:ea typeface="Inter Bold" pitchFamily="34" charset="-122"/>
                <a:cs typeface="Inter Bold" pitchFamily="34" charset="-120"/>
              </a:rPr>
              <a:t>conceivable and defensible in principle</a:t>
            </a:r>
            <a:r>
              <a:rPr lang="en-US" sz="1850" dirty="0">
                <a:solidFill>
                  <a:srgbClr val="3C3939"/>
                </a:solidFill>
                <a:latin typeface="Inter" pitchFamily="34" charset="0"/>
                <a:ea typeface="Inter" pitchFamily="34" charset="-122"/>
                <a:cs typeface="Inter" pitchFamily="34" charset="-120"/>
              </a:rPr>
              <a:t> — but the evidence for its reality is still thin, the criteria for authenticity are difficult to apply, and the sceptic's performativity objection remains open.</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661475" y="1363563"/>
            <a:ext cx="919536" cy="233263"/>
          </a:xfrm>
          <a:prstGeom prst="roundRect">
            <a:avLst>
              <a:gd name="adj" fmla="val 22122"/>
            </a:avLst>
          </a:prstGeom>
          <a:solidFill>
            <a:srgbClr val="E1E1EA"/>
          </a:solidFill>
          <a:ln/>
        </p:spPr>
        <p:txBody>
          <a:bodyPr/>
          <a:lstStyle/>
          <a:p>
            <a:endParaRPr lang="en-GB"/>
          </a:p>
        </p:txBody>
      </p:sp>
      <p:sp>
        <p:nvSpPr>
          <p:cNvPr id="3" name="Text 1"/>
          <p:cNvSpPr/>
          <p:nvPr/>
        </p:nvSpPr>
        <p:spPr>
          <a:xfrm>
            <a:off x="753548" y="1409601"/>
            <a:ext cx="1344976" cy="141188"/>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KEY POINT 1</a:t>
            </a:r>
            <a:endParaRPr lang="en-US" sz="950" dirty="0"/>
          </a:p>
        </p:txBody>
      </p:sp>
      <p:sp>
        <p:nvSpPr>
          <p:cNvPr id="4" name="Text 2"/>
          <p:cNvSpPr/>
          <p:nvPr/>
        </p:nvSpPr>
        <p:spPr>
          <a:xfrm>
            <a:off x="661475" y="1636713"/>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Meaningful Work vs the 'Management of Meaning'</a:t>
            </a:r>
            <a:endParaRPr lang="en-US" sz="3000" dirty="0"/>
          </a:p>
        </p:txBody>
      </p:sp>
      <p:pic>
        <p:nvPicPr>
          <p:cNvPr id="5" name="Image 0" descr="preencoded.png"/>
          <p:cNvPicPr>
            <a:picLocks noChangeAspect="1"/>
          </p:cNvPicPr>
          <p:nvPr/>
        </p:nvPicPr>
        <p:blipFill>
          <a:blip r:embed="rId3"/>
          <a:stretch>
            <a:fillRect/>
          </a:stretch>
        </p:blipFill>
        <p:spPr>
          <a:xfrm>
            <a:off x="1121243" y="2433488"/>
            <a:ext cx="4506701" cy="3003649"/>
          </a:xfrm>
          <a:prstGeom prst="rect">
            <a:avLst/>
          </a:prstGeom>
        </p:spPr>
      </p:pic>
      <p:sp>
        <p:nvSpPr>
          <p:cNvPr id="6" name="Text 3"/>
          <p:cNvSpPr/>
          <p:nvPr/>
        </p:nvSpPr>
        <p:spPr>
          <a:xfrm>
            <a:off x="6303524" y="2482255"/>
            <a:ext cx="5232948" cy="239911"/>
          </a:xfrm>
          <a:prstGeom prst="rect">
            <a:avLst/>
          </a:prstGeom>
          <a:noFill/>
          <a:ln/>
        </p:spPr>
        <p:txBody>
          <a:bodyPr wrap="none" lIns="0" tIns="0" rIns="0" bIns="0" rtlCol="0" anchor="t"/>
          <a:lstStyle/>
          <a:p>
            <a:pPr marL="0" indent="0" algn="l">
              <a:lnSpc>
                <a:spcPct val="104000"/>
              </a:lnSpc>
              <a:buNone/>
            </a:pPr>
            <a:r>
              <a:rPr lang="en-US" b="1" dirty="0">
                <a:solidFill>
                  <a:srgbClr val="1B1B27"/>
                </a:solidFill>
                <a:latin typeface="Inter Bold" pitchFamily="34" charset="0"/>
                <a:ea typeface="Inter Bold" pitchFamily="34" charset="-122"/>
                <a:cs typeface="Inter Bold" pitchFamily="34" charset="-120"/>
              </a:rPr>
              <a:t>The Managerialist View</a:t>
            </a:r>
            <a:endParaRPr lang="en-US" dirty="0"/>
          </a:p>
        </p:txBody>
      </p:sp>
      <p:sp>
        <p:nvSpPr>
          <p:cNvPr id="7" name="Text 4"/>
          <p:cNvSpPr/>
          <p:nvPr/>
        </p:nvSpPr>
        <p:spPr>
          <a:xfrm>
            <a:off x="6303524" y="2821980"/>
            <a:ext cx="5232948" cy="1013520"/>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Research since the 1980s has focused on ways to </a:t>
            </a:r>
            <a:r>
              <a:rPr lang="en-US" sz="1600" b="1" dirty="0">
                <a:solidFill>
                  <a:srgbClr val="3C3939"/>
                </a:solidFill>
                <a:latin typeface="Inter Bold" pitchFamily="34" charset="0"/>
                <a:ea typeface="Inter Bold" pitchFamily="34" charset="-122"/>
                <a:cs typeface="Inter Bold" pitchFamily="34" charset="-120"/>
              </a:rPr>
              <a:t>'provide and manage meaning'</a:t>
            </a:r>
            <a:r>
              <a:rPr lang="en-US" sz="1600" dirty="0">
                <a:solidFill>
                  <a:srgbClr val="3C3939"/>
                </a:solidFill>
                <a:latin typeface="Inter" pitchFamily="34" charset="0"/>
                <a:ea typeface="Inter" pitchFamily="34" charset="-122"/>
                <a:cs typeface="Inter" pitchFamily="34" charset="-120"/>
              </a:rPr>
              <a:t> through leadership and organisational culture — treating employees as recipients of meaning supplied from above.</a:t>
            </a:r>
            <a:endParaRPr lang="en-US" sz="1600" dirty="0"/>
          </a:p>
        </p:txBody>
      </p:sp>
      <p:sp>
        <p:nvSpPr>
          <p:cNvPr id="8" name="Text 5"/>
          <p:cNvSpPr/>
          <p:nvPr/>
        </p:nvSpPr>
        <p:spPr>
          <a:xfrm>
            <a:off x="6303524" y="4100685"/>
            <a:ext cx="5232948" cy="239911"/>
          </a:xfrm>
          <a:prstGeom prst="rect">
            <a:avLst/>
          </a:prstGeom>
          <a:noFill/>
          <a:ln/>
        </p:spPr>
        <p:txBody>
          <a:bodyPr wrap="none" lIns="0" tIns="0" rIns="0" bIns="0" rtlCol="0" anchor="t"/>
          <a:lstStyle/>
          <a:p>
            <a:pPr marL="0" indent="0" algn="l">
              <a:lnSpc>
                <a:spcPct val="104000"/>
              </a:lnSpc>
              <a:buNone/>
            </a:pPr>
            <a:r>
              <a:rPr lang="en-US" b="1" dirty="0">
                <a:solidFill>
                  <a:srgbClr val="1B1B27"/>
                </a:solidFill>
                <a:latin typeface="Inter Bold" pitchFamily="34" charset="0"/>
                <a:ea typeface="Inter Bold" pitchFamily="34" charset="-122"/>
                <a:cs typeface="Inter Bold" pitchFamily="34" charset="-120"/>
              </a:rPr>
              <a:t>The Humanities View</a:t>
            </a:r>
            <a:endParaRPr lang="en-US" dirty="0"/>
          </a:p>
        </p:txBody>
      </p:sp>
      <p:sp>
        <p:nvSpPr>
          <p:cNvPr id="9" name="Text 6"/>
          <p:cNvSpPr/>
          <p:nvPr/>
        </p:nvSpPr>
        <p:spPr>
          <a:xfrm>
            <a:off x="6303524" y="4440410"/>
            <a:ext cx="5232948" cy="1013520"/>
          </a:xfrm>
          <a:prstGeom prst="rect">
            <a:avLst/>
          </a:prstGeom>
          <a:noFill/>
          <a:ln/>
        </p:spPr>
        <p:txBody>
          <a:bodyPr wrap="square" lIns="0" tIns="0" rIns="0" bIns="0" rtlCol="0" anchor="t">
            <a:normAutofit lnSpcReduction="10000"/>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An essential condition of being human is the </a:t>
            </a:r>
            <a:r>
              <a:rPr lang="en-US" sz="1600" b="1" dirty="0">
                <a:solidFill>
                  <a:srgbClr val="3C3939"/>
                </a:solidFill>
                <a:latin typeface="Inter Bold" pitchFamily="34" charset="0"/>
                <a:ea typeface="Inter Bold" pitchFamily="34" charset="-122"/>
                <a:cs typeface="Inter Bold" pitchFamily="34" charset="-120"/>
              </a:rPr>
              <a:t>will to meaning</a:t>
            </a:r>
            <a:r>
              <a:rPr lang="en-US" sz="1600" dirty="0">
                <a:solidFill>
                  <a:srgbClr val="3C3939"/>
                </a:solidFill>
                <a:latin typeface="Inter" pitchFamily="34" charset="0"/>
                <a:ea typeface="Inter" pitchFamily="34" charset="-122"/>
                <a:cs typeface="Inter" pitchFamily="34" charset="-120"/>
              </a:rPr>
              <a:t>. Meaning 'has to be made, not received or found' (Kekes, 1986). If it is prescribed, it is no longer meaningful in the existential sense (Frankl, 1959).</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77202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Lips-Wiersma &amp; Morris: The Action Research</a:t>
            </a:r>
            <a:endParaRPr lang="en-US" sz="4150" dirty="0"/>
          </a:p>
        </p:txBody>
      </p:sp>
      <p:sp>
        <p:nvSpPr>
          <p:cNvPr id="3" name="Shape 1"/>
          <p:cNvSpPr/>
          <p:nvPr/>
        </p:nvSpPr>
        <p:spPr>
          <a:xfrm>
            <a:off x="661475" y="2483644"/>
            <a:ext cx="5338728" cy="1543943"/>
          </a:xfrm>
          <a:prstGeom prst="roundRect">
            <a:avLst>
              <a:gd name="adj" fmla="val 5785"/>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886795" y="2708970"/>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214 participants</a:t>
            </a:r>
            <a:endParaRPr lang="en-US" sz="2050" dirty="0"/>
          </a:p>
        </p:txBody>
      </p:sp>
      <p:sp>
        <p:nvSpPr>
          <p:cNvPr id="5" name="Text 3"/>
          <p:cNvSpPr/>
          <p:nvPr/>
        </p:nvSpPr>
        <p:spPr>
          <a:xfrm>
            <a:off x="886795" y="3155950"/>
            <a:ext cx="488808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Across 16 workshops in Western countries, mixed backgrounds</a:t>
            </a:r>
            <a:endParaRPr lang="en-US" sz="1650" dirty="0"/>
          </a:p>
        </p:txBody>
      </p:sp>
      <p:sp>
        <p:nvSpPr>
          <p:cNvPr id="6" name="Shape 4"/>
          <p:cNvSpPr/>
          <p:nvPr/>
        </p:nvSpPr>
        <p:spPr>
          <a:xfrm>
            <a:off x="6191492" y="2483644"/>
            <a:ext cx="5338728" cy="1543943"/>
          </a:xfrm>
          <a:prstGeom prst="roundRect">
            <a:avLst>
              <a:gd name="adj" fmla="val 5785"/>
            </a:avLst>
          </a:prstGeom>
          <a:solidFill>
            <a:srgbClr val="F2EEEE"/>
          </a:solidFill>
          <a:ln w="12700">
            <a:solidFill>
              <a:srgbClr val="D8D4D4"/>
            </a:solidFill>
            <a:prstDash val="solid"/>
          </a:ln>
        </p:spPr>
        <p:txBody>
          <a:bodyPr/>
          <a:lstStyle/>
          <a:p>
            <a:endParaRPr lang="en-GB"/>
          </a:p>
        </p:txBody>
      </p:sp>
      <p:sp>
        <p:nvSpPr>
          <p:cNvPr id="7" name="Text 5"/>
          <p:cNvSpPr/>
          <p:nvPr/>
        </p:nvSpPr>
        <p:spPr>
          <a:xfrm>
            <a:off x="6416812" y="2708970"/>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Non-prescriptive design</a:t>
            </a:r>
            <a:endParaRPr lang="en-US" sz="2050" dirty="0"/>
          </a:p>
        </p:txBody>
      </p:sp>
      <p:sp>
        <p:nvSpPr>
          <p:cNvPr id="8" name="Text 6"/>
          <p:cNvSpPr/>
          <p:nvPr/>
        </p:nvSpPr>
        <p:spPr>
          <a:xfrm>
            <a:off x="6416812" y="3155950"/>
            <a:ext cx="4888088"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Participants invited to rewrite the framework and test it against their own working lives</a:t>
            </a:r>
            <a:endParaRPr lang="en-US" sz="1650" dirty="0"/>
          </a:p>
        </p:txBody>
      </p:sp>
      <p:sp>
        <p:nvSpPr>
          <p:cNvPr id="9" name="Shape 7"/>
          <p:cNvSpPr/>
          <p:nvPr/>
        </p:nvSpPr>
        <p:spPr>
          <a:xfrm>
            <a:off x="661475" y="421888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10" name="Text 8"/>
          <p:cNvSpPr/>
          <p:nvPr/>
        </p:nvSpPr>
        <p:spPr>
          <a:xfrm>
            <a:off x="886795" y="444420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Key finding</a:t>
            </a:r>
            <a:endParaRPr lang="en-US" sz="2050" dirty="0"/>
          </a:p>
        </p:txBody>
      </p:sp>
      <p:sp>
        <p:nvSpPr>
          <p:cNvPr id="11" name="Text 9"/>
          <p:cNvSpPr/>
          <p:nvPr/>
        </p:nvSpPr>
        <p:spPr>
          <a:xfrm>
            <a:off x="886795" y="4891187"/>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Participants resisted being told what meaning should be — meaning-making was 'a place of quite strong independence'</a:t>
            </a:r>
            <a:endParaRPr lang="en-US" sz="1650" dirty="0"/>
          </a:p>
        </p:txBody>
      </p:sp>
      <p:sp>
        <p:nvSpPr>
          <p:cNvPr id="12" name="Shape 10"/>
          <p:cNvSpPr/>
          <p:nvPr/>
        </p:nvSpPr>
        <p:spPr>
          <a:xfrm>
            <a:off x="6191492" y="4218880"/>
            <a:ext cx="5338728"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13" name="Text 11"/>
          <p:cNvSpPr/>
          <p:nvPr/>
        </p:nvSpPr>
        <p:spPr>
          <a:xfrm>
            <a:off x="6416812" y="4444206"/>
            <a:ext cx="4888088"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Awareness</a:t>
            </a:r>
            <a:endParaRPr lang="en-US" sz="2050" dirty="0"/>
          </a:p>
        </p:txBody>
      </p:sp>
      <p:sp>
        <p:nvSpPr>
          <p:cNvPr id="14" name="Text 12"/>
          <p:cNvSpPr/>
          <p:nvPr/>
        </p:nvSpPr>
        <p:spPr>
          <a:xfrm>
            <a:off x="6416812" y="4891187"/>
            <a:ext cx="4888088"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Employees were 'clearly aware of when meaningful work was treated as a technique or exchange'</a:t>
            </a:r>
            <a:endParaRPr lang="en-US" sz="16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80337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Four Sources of Meaningful Work</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72345"/>
            <a:ext cx="502034" cy="502047"/>
          </a:xfrm>
          <a:prstGeom prst="rect">
            <a:avLst/>
          </a:prstGeom>
        </p:spPr>
      </p:pic>
      <p:sp>
        <p:nvSpPr>
          <p:cNvPr id="4" name="Text 1"/>
          <p:cNvSpPr/>
          <p:nvPr/>
        </p:nvSpPr>
        <p:spPr>
          <a:xfrm>
            <a:off x="661475" y="2487712"/>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Developing &amp; Becoming Self</a:t>
            </a:r>
            <a:endParaRPr lang="en-US" sz="1950" dirty="0"/>
          </a:p>
        </p:txBody>
      </p:sp>
      <p:sp>
        <p:nvSpPr>
          <p:cNvPr id="5" name="Text 2"/>
          <p:cNvSpPr/>
          <p:nvPr/>
        </p:nvSpPr>
        <p:spPr>
          <a:xfrm>
            <a:off x="661475" y="2903835"/>
            <a:ext cx="5327715" cy="59432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Moral development, personal growth, staying true to oneself</a:t>
            </a:r>
            <a:endParaRPr lang="en-US"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02505" y="1772345"/>
            <a:ext cx="502034" cy="502047"/>
          </a:xfrm>
          <a:prstGeom prst="rect">
            <a:avLst/>
          </a:prstGeom>
        </p:spPr>
      </p:pic>
      <p:sp>
        <p:nvSpPr>
          <p:cNvPr id="7" name="Text 3"/>
          <p:cNvSpPr/>
          <p:nvPr/>
        </p:nvSpPr>
        <p:spPr>
          <a:xfrm>
            <a:off x="6202505" y="2487712"/>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Unity with Others</a:t>
            </a:r>
            <a:endParaRPr lang="en-US" sz="1950" dirty="0"/>
          </a:p>
        </p:txBody>
      </p:sp>
      <p:sp>
        <p:nvSpPr>
          <p:cNvPr id="8" name="Text 4"/>
          <p:cNvSpPr/>
          <p:nvPr/>
        </p:nvSpPr>
        <p:spPr>
          <a:xfrm>
            <a:off x="6202505" y="2903835"/>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Sharing values, belonging, working together</a:t>
            </a:r>
            <a:endParaRPr lang="en-US"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475" y="3839567"/>
            <a:ext cx="502034" cy="502047"/>
          </a:xfrm>
          <a:prstGeom prst="rect">
            <a:avLst/>
          </a:prstGeom>
        </p:spPr>
      </p:pic>
      <p:sp>
        <p:nvSpPr>
          <p:cNvPr id="10" name="Text 5"/>
          <p:cNvSpPr/>
          <p:nvPr/>
        </p:nvSpPr>
        <p:spPr>
          <a:xfrm>
            <a:off x="661475" y="4554934"/>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Expressing Full Potential</a:t>
            </a:r>
            <a:endParaRPr lang="en-US" sz="1950" dirty="0"/>
          </a:p>
        </p:txBody>
      </p:sp>
      <p:sp>
        <p:nvSpPr>
          <p:cNvPr id="11" name="Text 6"/>
          <p:cNvSpPr/>
          <p:nvPr/>
        </p:nvSpPr>
        <p:spPr>
          <a:xfrm>
            <a:off x="661475" y="4971058"/>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Creating, achieving, influencing</a:t>
            </a:r>
            <a:endParaRPr lang="en-US"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202505" y="3839567"/>
            <a:ext cx="502034" cy="502047"/>
          </a:xfrm>
          <a:prstGeom prst="rect">
            <a:avLst/>
          </a:prstGeom>
        </p:spPr>
      </p:pic>
      <p:sp>
        <p:nvSpPr>
          <p:cNvPr id="13" name="Text 7"/>
          <p:cNvSpPr/>
          <p:nvPr/>
        </p:nvSpPr>
        <p:spPr>
          <a:xfrm>
            <a:off x="6202505" y="4554934"/>
            <a:ext cx="5327715"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Serving Others</a:t>
            </a:r>
            <a:endParaRPr lang="en-US" sz="1950" dirty="0"/>
          </a:p>
        </p:txBody>
      </p:sp>
      <p:sp>
        <p:nvSpPr>
          <p:cNvPr id="14" name="Text 8"/>
          <p:cNvSpPr/>
          <p:nvPr/>
        </p:nvSpPr>
        <p:spPr>
          <a:xfrm>
            <a:off x="6202505" y="4971058"/>
            <a:ext cx="5327715" cy="297160"/>
          </a:xfrm>
          <a:prstGeom prst="rect">
            <a:avLst/>
          </a:prstGeom>
          <a:noFill/>
          <a:ln/>
        </p:spPr>
        <p:txBody>
          <a:bodyPr wrap="none" lIns="0" tIns="0" rIns="0" bIns="0" rtlCol="0" anchor="t"/>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Making a difference, meeting the needs of humanity</a:t>
            </a:r>
            <a:endParaRPr lang="en-US" dirty="0"/>
          </a:p>
        </p:txBody>
      </p:sp>
      <p:sp>
        <p:nvSpPr>
          <p:cNvPr id="15" name="Text 9"/>
          <p:cNvSpPr/>
          <p:nvPr/>
        </p:nvSpPr>
        <p:spPr>
          <a:xfrm>
            <a:off x="661475" y="5460206"/>
            <a:ext cx="10868745" cy="594320"/>
          </a:xfrm>
          <a:prstGeom prst="rect">
            <a:avLst/>
          </a:prstGeom>
          <a:noFill/>
          <a:ln/>
        </p:spPr>
        <p:txBody>
          <a:bodyPr wrap="square" lIns="0" tIns="0" rIns="0" bIns="0" rtlCol="0" anchor="t">
            <a:normAutofit fontScale="92500" lnSpcReduction="10000"/>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At the centre: </a:t>
            </a:r>
            <a:r>
              <a:rPr lang="en-US" b="1" dirty="0">
                <a:solidFill>
                  <a:srgbClr val="3C3939"/>
                </a:solidFill>
                <a:latin typeface="Inter Bold" pitchFamily="34" charset="0"/>
                <a:ea typeface="Inter Bold" pitchFamily="34" charset="-122"/>
                <a:cs typeface="Inter Bold" pitchFamily="34" charset="-120"/>
              </a:rPr>
              <a:t>inspiration</a:t>
            </a:r>
            <a:r>
              <a:rPr lang="en-US" dirty="0">
                <a:solidFill>
                  <a:srgbClr val="3C3939"/>
                </a:solidFill>
                <a:latin typeface="Inter" pitchFamily="34" charset="0"/>
                <a:ea typeface="Inter" pitchFamily="34" charset="-122"/>
                <a:cs typeface="Inter" pitchFamily="34" charset="-120"/>
              </a:rPr>
              <a:t> towards an ideal — balanced against the honest articulation of </a:t>
            </a:r>
            <a:r>
              <a:rPr lang="en-US" b="1" dirty="0">
                <a:solidFill>
                  <a:srgbClr val="3C3939"/>
                </a:solidFill>
                <a:latin typeface="Inter Bold" pitchFamily="34" charset="0"/>
                <a:ea typeface="Inter Bold" pitchFamily="34" charset="-122"/>
                <a:cs typeface="Inter Bold" pitchFamily="34" charset="-120"/>
              </a:rPr>
              <a:t>reality</a:t>
            </a:r>
            <a:r>
              <a:rPr lang="en-US" dirty="0">
                <a:solidFill>
                  <a:srgbClr val="3C3939"/>
                </a:solidFill>
                <a:latin typeface="Inter" pitchFamily="34" charset="0"/>
                <a:ea typeface="Inter" pitchFamily="34" charset="-122"/>
                <a:cs typeface="Inter" pitchFamily="34" charset="-120"/>
              </a:rPr>
              <a:t>. Suppressing reality leads to cynicism.</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015875" y="1651496"/>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'We argue that far from needing to be provided with meaning, employees </a:t>
            </a:r>
            <a:r>
              <a:rPr lang="en-US" sz="1850" b="1" dirty="0">
                <a:solidFill>
                  <a:srgbClr val="3C3939"/>
                </a:solidFill>
                <a:latin typeface="Inter Bold" pitchFamily="34" charset="0"/>
                <a:ea typeface="Inter Bold" pitchFamily="34" charset="-122"/>
                <a:cs typeface="Inter Bold" pitchFamily="34" charset="-120"/>
              </a:rPr>
              <a:t>already have their own rich meaning</a:t>
            </a:r>
            <a:r>
              <a:rPr lang="en-US" sz="1850" dirty="0">
                <a:solidFill>
                  <a:srgbClr val="3C3939"/>
                </a:solidFill>
                <a:latin typeface="Inter" pitchFamily="34" charset="0"/>
                <a:ea typeface="Inter" pitchFamily="34" charset="-122"/>
                <a:cs typeface="Inter" pitchFamily="34" charset="-120"/>
              </a:rPr>
              <a:t>. We hold that it is respectful, and that it acknowledges the dignity of the individual, to engage with existing meanings, and to work with them in organisational contexts.'</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Lips-Wiersma &amp; Morris (2009)</a:t>
            </a:r>
            <a:endParaRPr lang="en-US" sz="1850" dirty="0"/>
          </a:p>
        </p:txBody>
      </p:sp>
      <p:sp>
        <p:nvSpPr>
          <p:cNvPr id="3" name="Shape 1"/>
          <p:cNvSpPr/>
          <p:nvPr/>
        </p:nvSpPr>
        <p:spPr>
          <a:xfrm>
            <a:off x="661475" y="1385689"/>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33853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employee is not an empty vessel waiting to be filled. The managerialist picture is both </a:t>
            </a:r>
            <a:r>
              <a:rPr lang="en-US" sz="1850" b="1" dirty="0">
                <a:solidFill>
                  <a:srgbClr val="3C3939"/>
                </a:solidFill>
                <a:latin typeface="Inter Bold" pitchFamily="34" charset="0"/>
                <a:ea typeface="Inter Bold" pitchFamily="34" charset="-122"/>
                <a:cs typeface="Inter Bold" pitchFamily="34" charset="-120"/>
              </a:rPr>
              <a:t>presumptuous and redundant</a:t>
            </a:r>
            <a:r>
              <a:rPr lang="en-US" sz="1850" dirty="0">
                <a:solidFill>
                  <a:srgbClr val="3C3939"/>
                </a:solidFill>
                <a:latin typeface="Inter" pitchFamily="34" charset="0"/>
                <a:ea typeface="Inter" pitchFamily="34" charset="-122"/>
                <a:cs typeface="Inter" pitchFamily="34" charset="-120"/>
              </a:rPr>
              <a:t>. The respectful organisational move is engagement — not provision.</a:t>
            </a:r>
            <a:endParaRPr lang="en-US" sz="1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661475" y="812800"/>
            <a:ext cx="1828457"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62409"/>
            <a:ext cx="2239609"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DISCUSSION QUESTION 1</a:t>
            </a:r>
            <a:endParaRPr lang="en-US" sz="1000" dirty="0"/>
          </a:p>
        </p:txBody>
      </p:sp>
      <p:sp>
        <p:nvSpPr>
          <p:cNvPr id="4" name="Text 2"/>
          <p:cNvSpPr/>
          <p:nvPr/>
        </p:nvSpPr>
        <p:spPr>
          <a:xfrm>
            <a:off x="661475" y="1110456"/>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Can Organisations Provide Meaning?</a:t>
            </a:r>
            <a:endParaRPr lang="en-US" sz="3250" dirty="0"/>
          </a:p>
        </p:txBody>
      </p:sp>
      <p:sp>
        <p:nvSpPr>
          <p:cNvPr id="5" name="Text 3"/>
          <p:cNvSpPr/>
          <p:nvPr/>
        </p:nvSpPr>
        <p:spPr>
          <a:xfrm>
            <a:off x="661475" y="1916509"/>
            <a:ext cx="5232666"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Three possible answers</a:t>
            </a:r>
            <a:endParaRPr lang="en-US" sz="2000"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2310209"/>
            <a:ext cx="248041" cy="248047"/>
          </a:xfrm>
          <a:prstGeom prst="rect">
            <a:avLst/>
          </a:prstGeom>
        </p:spPr>
      </p:pic>
      <p:sp>
        <p:nvSpPr>
          <p:cNvPr id="7" name="Text 4"/>
          <p:cNvSpPr/>
          <p:nvPr/>
        </p:nvSpPr>
        <p:spPr>
          <a:xfrm>
            <a:off x="1198830" y="2305149"/>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 cannot be managed at all</a:t>
            </a:r>
            <a:endParaRPr lang="en-US" sz="2000" dirty="0"/>
          </a:p>
        </p:txBody>
      </p:sp>
      <p:sp>
        <p:nvSpPr>
          <p:cNvPr id="8" name="Text 5"/>
          <p:cNvSpPr/>
          <p:nvPr/>
        </p:nvSpPr>
        <p:spPr>
          <a:xfrm>
            <a:off x="1198830" y="2679303"/>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Prescribed meaning is a contradiction in terms — organisations can only create conditions for meaning-making</a:t>
            </a:r>
            <a:endParaRPr lang="en-US" sz="1600" dirty="0"/>
          </a:p>
        </p:txBody>
      </p:sp>
      <p:pic>
        <p:nvPicPr>
          <p:cNvPr id="9"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3619811"/>
            <a:ext cx="248041" cy="248047"/>
          </a:xfrm>
          <a:prstGeom prst="rect">
            <a:avLst/>
          </a:prstGeom>
        </p:spPr>
      </p:pic>
      <p:sp>
        <p:nvSpPr>
          <p:cNvPr id="10" name="Text 6"/>
          <p:cNvSpPr/>
          <p:nvPr/>
        </p:nvSpPr>
        <p:spPr>
          <a:xfrm>
            <a:off x="1198830" y="3614751"/>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Meaning can be supported, not supplied</a:t>
            </a:r>
            <a:endParaRPr lang="en-US" sz="2000" dirty="0"/>
          </a:p>
        </p:txBody>
      </p:sp>
      <p:sp>
        <p:nvSpPr>
          <p:cNvPr id="11" name="Text 7"/>
          <p:cNvSpPr/>
          <p:nvPr/>
        </p:nvSpPr>
        <p:spPr>
          <a:xfrm>
            <a:off x="1198830" y="3988905"/>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Organisations shift from supplying meaning to enabling meaning-making — a helpful framework, not a finished product</a:t>
            </a:r>
            <a:endParaRPr lang="en-US" sz="1600" dirty="0"/>
          </a:p>
        </p:txBody>
      </p:sp>
      <p:pic>
        <p:nvPicPr>
          <p:cNvPr id="12"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3485" y="4968325"/>
            <a:ext cx="248041" cy="248047"/>
          </a:xfrm>
          <a:prstGeom prst="rect">
            <a:avLst/>
          </a:prstGeom>
        </p:spPr>
      </p:pic>
      <p:sp>
        <p:nvSpPr>
          <p:cNvPr id="13" name="Text 8"/>
          <p:cNvSpPr/>
          <p:nvPr/>
        </p:nvSpPr>
        <p:spPr>
          <a:xfrm>
            <a:off x="1198830" y="4963265"/>
            <a:ext cx="4695311"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The sceptical rejoinder</a:t>
            </a:r>
            <a:endParaRPr lang="en-US" sz="2000" dirty="0"/>
          </a:p>
        </p:txBody>
      </p:sp>
      <p:sp>
        <p:nvSpPr>
          <p:cNvPr id="14" name="Text 9"/>
          <p:cNvSpPr/>
          <p:nvPr/>
        </p:nvSpPr>
        <p:spPr>
          <a:xfrm>
            <a:off x="1198830" y="5337419"/>
            <a:ext cx="4695311"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Whatever organisations offer will be reabsorbed into performativity — 'targeting the worker's spirit as a final frontier to be colonised' (Fenwick &amp; Lange, 1998)</a:t>
            </a:r>
            <a:endParaRPr lang="en-US" sz="1600" dirty="0"/>
          </a:p>
        </p:txBody>
      </p:sp>
      <p:sp>
        <p:nvSpPr>
          <p:cNvPr id="15" name="Shape 10"/>
          <p:cNvSpPr/>
          <p:nvPr/>
        </p:nvSpPr>
        <p:spPr>
          <a:xfrm>
            <a:off x="6303904" y="1930995"/>
            <a:ext cx="5232666" cy="740767"/>
          </a:xfrm>
          <a:prstGeom prst="roundRect">
            <a:avLst>
              <a:gd name="adj" fmla="val 9377"/>
            </a:avLst>
          </a:prstGeom>
          <a:solidFill>
            <a:srgbClr val="D9D9D9"/>
          </a:solidFill>
          <a:ln/>
        </p:spPr>
        <p:txBody>
          <a:bodyPr/>
          <a:lstStyle/>
          <a:p>
            <a:endParaRPr lang="en-GB" sz="2400"/>
          </a:p>
        </p:txBody>
      </p:sp>
      <p:pic>
        <p:nvPicPr>
          <p:cNvPr id="16" name="Image 3" descr="preencoded.png"/>
          <p:cNvPicPr>
            <a:picLocks noChangeAspect="1"/>
          </p:cNvPicPr>
          <p:nvPr/>
        </p:nvPicPr>
        <p:blipFill>
          <a:blip r:embed="rId4"/>
          <a:stretch>
            <a:fillRect/>
          </a:stretch>
        </p:blipFill>
        <p:spPr>
          <a:xfrm>
            <a:off x="6469198" y="2114748"/>
            <a:ext cx="206667" cy="165298"/>
          </a:xfrm>
          <a:prstGeom prst="rect">
            <a:avLst/>
          </a:prstGeom>
        </p:spPr>
      </p:pic>
      <p:sp>
        <p:nvSpPr>
          <p:cNvPr id="17" name="Text 11"/>
          <p:cNvSpPr/>
          <p:nvPr/>
        </p:nvSpPr>
        <p:spPr>
          <a:xfrm>
            <a:off x="6841160" y="2076450"/>
            <a:ext cx="4530116" cy="449858"/>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000000"/>
                </a:solidFill>
                <a:latin typeface="Inter" pitchFamily="34" charset="0"/>
                <a:ea typeface="Inter" pitchFamily="34" charset="-122"/>
                <a:cs typeface="Inter" pitchFamily="34" charset="-120"/>
              </a:rPr>
              <a:t>Has anyone ever had meaning 'provided' by an employer — and did it feel like meaning?</a:t>
            </a:r>
            <a:endParaRPr lang="en-US" sz="1600" dirty="0"/>
          </a:p>
        </p:txBody>
      </p:sp>
      <p:sp>
        <p:nvSpPr>
          <p:cNvPr id="18" name="Text 12"/>
          <p:cNvSpPr/>
          <p:nvPr/>
        </p:nvSpPr>
        <p:spPr>
          <a:xfrm>
            <a:off x="6303904" y="2801938"/>
            <a:ext cx="5232666" cy="449858"/>
          </a:xfrm>
          <a:prstGeom prst="rect">
            <a:avLst/>
          </a:prstGeom>
          <a:noFill/>
          <a:ln/>
        </p:spPr>
        <p:txBody>
          <a:bodyPr wrap="square" lIns="0" tIns="0" rIns="0" bIns="0" rtlCol="0" anchor="t">
            <a:normAutofit fontScale="85000" lnSpcReduction="10000"/>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Recall Part 1's humanistic case and Part 2's charge of normative control. What does your own experience suggest?</a:t>
            </a:r>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Shape 0"/>
          <p:cNvSpPr/>
          <p:nvPr/>
        </p:nvSpPr>
        <p:spPr>
          <a:xfrm>
            <a:off x="661475" y="1350764"/>
            <a:ext cx="1453618" cy="358973"/>
          </a:xfrm>
          <a:prstGeom prst="roundRect">
            <a:avLst>
              <a:gd name="adj" fmla="val 22115"/>
            </a:avLst>
          </a:prstGeom>
          <a:solidFill>
            <a:srgbClr val="E1E1EA"/>
          </a:solidFill>
          <a:ln/>
        </p:spPr>
        <p:txBody>
          <a:bodyPr/>
          <a:lstStyle/>
          <a:p>
            <a:endParaRPr lang="en-GB"/>
          </a:p>
        </p:txBody>
      </p:sp>
      <p:sp>
        <p:nvSpPr>
          <p:cNvPr id="4" name="Text 1"/>
          <p:cNvSpPr/>
          <p:nvPr/>
        </p:nvSpPr>
        <p:spPr>
          <a:xfrm>
            <a:off x="803156" y="1421606"/>
            <a:ext cx="1779841"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KEY POINT 2</a:t>
            </a:r>
            <a:endParaRPr lang="en-US" sz="1450" dirty="0"/>
          </a:p>
        </p:txBody>
      </p:sp>
      <p:sp>
        <p:nvSpPr>
          <p:cNvPr id="5" name="Text 2"/>
          <p:cNvSpPr/>
          <p:nvPr/>
        </p:nvSpPr>
        <p:spPr>
          <a:xfrm>
            <a:off x="661475" y="1804194"/>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Existential Turn: The Self That Gets Lost</a:t>
            </a:r>
            <a:endParaRPr lang="en-US" sz="4650" dirty="0"/>
          </a:p>
        </p:txBody>
      </p:sp>
      <p:sp>
        <p:nvSpPr>
          <p:cNvPr id="6" name="Text 3"/>
          <p:cNvSpPr/>
          <p:nvPr/>
        </p:nvSpPr>
        <p:spPr>
          <a:xfrm>
            <a:off x="661475" y="4373463"/>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Lips-Wiersma &amp; Mills (2014) go behind the debate to ask: </a:t>
            </a:r>
            <a:r>
              <a:rPr lang="en-US" sz="1850" b="1" dirty="0">
                <a:solidFill>
                  <a:srgbClr val="3C3939"/>
                </a:solidFill>
                <a:latin typeface="Inter Bold" pitchFamily="34" charset="0"/>
                <a:ea typeface="Inter Bold" pitchFamily="34" charset="-122"/>
                <a:cs typeface="Inter Bold" pitchFamily="34" charset="-120"/>
              </a:rPr>
              <a:t>what does each side assume about human nature?</a:t>
            </a:r>
            <a:endParaRPr lang="en-US" sz="1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61475" y="685502"/>
            <a:ext cx="10868745" cy="1453555"/>
          </a:xfrm>
          <a:prstGeom prst="rect">
            <a:avLst/>
          </a:prstGeom>
          <a:noFill/>
          <a:ln/>
        </p:spPr>
        <p:txBody>
          <a:bodyPr wrap="square" lIns="0" tIns="0" rIns="0" bIns="0" rtlCol="0" anchor="t">
            <a:normAutofit/>
          </a:bodyPr>
          <a:lstStyle/>
          <a:p>
            <a:pPr marL="0" indent="0" algn="l">
              <a:lnSpc>
                <a:spcPct val="104000"/>
              </a:lnSpc>
              <a:buNone/>
            </a:pPr>
            <a:r>
              <a:rPr lang="en-US" sz="4550" b="1" dirty="0">
                <a:solidFill>
                  <a:srgbClr val="1B1B27"/>
                </a:solidFill>
                <a:latin typeface="Inter Bold" pitchFamily="34" charset="0"/>
                <a:ea typeface="Inter Bold" pitchFamily="34" charset="-122"/>
                <a:cs typeface="Inter Bold" pitchFamily="34" charset="-120"/>
              </a:rPr>
              <a:t>Three Approaches to Workplace Spirituality</a:t>
            </a:r>
            <a:endParaRPr lang="en-US" sz="4550" dirty="0"/>
          </a:p>
        </p:txBody>
      </p:sp>
      <p:sp>
        <p:nvSpPr>
          <p:cNvPr id="3" name="Shape 1"/>
          <p:cNvSpPr/>
          <p:nvPr/>
        </p:nvSpPr>
        <p:spPr>
          <a:xfrm>
            <a:off x="661475" y="2596952"/>
            <a:ext cx="10868745" cy="3575546"/>
          </a:xfrm>
          <a:prstGeom prst="roundRect">
            <a:avLst>
              <a:gd name="adj" fmla="val 2732"/>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609652"/>
            <a:ext cx="3614449" cy="3550146"/>
          </a:xfrm>
          <a:custGeom>
            <a:avLst/>
            <a:gdLst/>
            <a:ahLst/>
            <a:cxnLst/>
            <a:rect l="l" t="t" r="r" b="b"/>
            <a:pathLst>
              <a:path w="3614449" h="3550146">
                <a:moveTo>
                  <a:pt x="81404" y="0"/>
                </a:moveTo>
                <a:lnTo>
                  <a:pt x="3614449" y="0"/>
                </a:lnTo>
                <a:lnTo>
                  <a:pt x="3614449" y="3550146"/>
                </a:lnTo>
                <a:lnTo>
                  <a:pt x="81404" y="3550146"/>
                </a:lnTo>
                <a:arcTo wR="81404" hR="81406" stAng="5400000" swAng="5400000"/>
                <a:lnTo>
                  <a:pt x="0" y="81406"/>
                </a:lnTo>
                <a:arcTo wR="81404" hR="81406" stAng="10800000" swAng="5400000"/>
                <a:close/>
              </a:path>
            </a:pathLst>
          </a:custGeom>
          <a:solidFill>
            <a:srgbClr val="F2EEEE"/>
          </a:solidFill>
          <a:ln/>
        </p:spPr>
        <p:txBody>
          <a:bodyPr/>
          <a:lstStyle/>
          <a:p>
            <a:endParaRPr lang="en-GB"/>
          </a:p>
        </p:txBody>
      </p:sp>
      <p:sp>
        <p:nvSpPr>
          <p:cNvPr id="5" name="Text 3"/>
          <p:cNvSpPr/>
          <p:nvPr/>
        </p:nvSpPr>
        <p:spPr>
          <a:xfrm>
            <a:off x="906737"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Positive WPS</a:t>
            </a:r>
            <a:endParaRPr lang="en-US" sz="2250" dirty="0"/>
          </a:p>
        </p:txBody>
      </p:sp>
      <p:sp>
        <p:nvSpPr>
          <p:cNvPr id="6" name="Text 4"/>
          <p:cNvSpPr/>
          <p:nvPr/>
        </p:nvSpPr>
        <p:spPr>
          <a:xfrm>
            <a:off x="906737" y="3342878"/>
            <a:ext cx="3149323" cy="2215158"/>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Grounded in positivism. Studies the </a:t>
            </a:r>
            <a:r>
              <a:rPr lang="en-US" sz="1800" b="1" dirty="0">
                <a:solidFill>
                  <a:srgbClr val="3C3939"/>
                </a:solidFill>
                <a:latin typeface="Inter Bold" pitchFamily="34" charset="0"/>
                <a:ea typeface="Inter Bold" pitchFamily="34" charset="-122"/>
                <a:cs typeface="Inter Bold" pitchFamily="34" charset="-120"/>
              </a:rPr>
              <a:t>happy or productive employee</a:t>
            </a:r>
            <a:r>
              <a:rPr lang="en-US" sz="1800" dirty="0">
                <a:solidFill>
                  <a:srgbClr val="3C3939"/>
                </a:solidFill>
                <a:latin typeface="Inter" pitchFamily="34" charset="0"/>
                <a:ea typeface="Inter" pitchFamily="34" charset="-122"/>
                <a:cs typeface="Inter" pitchFamily="34" charset="-120"/>
              </a:rPr>
              <a:t>. Assumes a fixed, essential self and a relatively depoliticised organisation.</a:t>
            </a:r>
            <a:endParaRPr lang="en-US" sz="1800" dirty="0"/>
          </a:p>
        </p:txBody>
      </p:sp>
      <p:sp>
        <p:nvSpPr>
          <p:cNvPr id="7" name="Shape 5"/>
          <p:cNvSpPr/>
          <p:nvPr/>
        </p:nvSpPr>
        <p:spPr>
          <a:xfrm>
            <a:off x="4288623" y="2609652"/>
            <a:ext cx="3614449" cy="3550146"/>
          </a:xfrm>
          <a:prstGeom prst="rect">
            <a:avLst/>
          </a:prstGeom>
          <a:solidFill>
            <a:srgbClr val="F2EEEE"/>
          </a:solidFill>
          <a:ln/>
        </p:spPr>
        <p:txBody>
          <a:bodyPr/>
          <a:lstStyle/>
          <a:p>
            <a:endParaRPr lang="en-GB"/>
          </a:p>
        </p:txBody>
      </p:sp>
      <p:sp>
        <p:nvSpPr>
          <p:cNvPr id="8" name="Shape 6"/>
          <p:cNvSpPr/>
          <p:nvPr/>
        </p:nvSpPr>
        <p:spPr>
          <a:xfrm>
            <a:off x="4288623" y="2609652"/>
            <a:ext cx="31749" cy="3550146"/>
          </a:xfrm>
          <a:prstGeom prst="roundRect">
            <a:avLst>
              <a:gd name="adj" fmla="val 50000"/>
            </a:avLst>
          </a:prstGeom>
          <a:solidFill>
            <a:srgbClr val="D8D4D4"/>
          </a:solidFill>
          <a:ln/>
        </p:spPr>
        <p:txBody>
          <a:bodyPr/>
          <a:lstStyle/>
          <a:p>
            <a:endParaRPr lang="en-GB"/>
          </a:p>
        </p:txBody>
      </p:sp>
      <p:sp>
        <p:nvSpPr>
          <p:cNvPr id="9" name="Text 7"/>
          <p:cNvSpPr/>
          <p:nvPr/>
        </p:nvSpPr>
        <p:spPr>
          <a:xfrm>
            <a:off x="4521186"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Critical WPS</a:t>
            </a:r>
            <a:endParaRPr lang="en-US" sz="2250" dirty="0"/>
          </a:p>
        </p:txBody>
      </p:sp>
      <p:sp>
        <p:nvSpPr>
          <p:cNvPr id="10" name="Text 8"/>
          <p:cNvSpPr/>
          <p:nvPr/>
        </p:nvSpPr>
        <p:spPr>
          <a:xfrm>
            <a:off x="4521186" y="3342878"/>
            <a:ext cx="3149323" cy="2584351"/>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Grounded in radical structuralism. Studies the </a:t>
            </a:r>
            <a:r>
              <a:rPr lang="en-US" sz="1800" b="1" dirty="0">
                <a:solidFill>
                  <a:srgbClr val="3C3939"/>
                </a:solidFill>
                <a:latin typeface="Inter Bold" pitchFamily="34" charset="0"/>
                <a:ea typeface="Inter Bold" pitchFamily="34" charset="-122"/>
                <a:cs typeface="Inter Bold" pitchFamily="34" charset="-120"/>
              </a:rPr>
              <a:t>rational resistant employee</a:t>
            </a:r>
            <a:r>
              <a:rPr lang="en-US" sz="1800" dirty="0">
                <a:solidFill>
                  <a:srgbClr val="3C3939"/>
                </a:solidFill>
                <a:latin typeface="Inter" pitchFamily="34" charset="0"/>
                <a:ea typeface="Inter" pitchFamily="34" charset="-122"/>
                <a:cs typeface="Inter" pitchFamily="34" charset="-120"/>
              </a:rPr>
              <a:t>. Focuses on misuse and managerial control — but still under-theorises the person.</a:t>
            </a:r>
            <a:endParaRPr lang="en-US" sz="1800" dirty="0"/>
          </a:p>
        </p:txBody>
      </p:sp>
      <p:sp>
        <p:nvSpPr>
          <p:cNvPr id="11" name="Shape 9"/>
          <p:cNvSpPr/>
          <p:nvPr/>
        </p:nvSpPr>
        <p:spPr>
          <a:xfrm>
            <a:off x="7903072" y="2609652"/>
            <a:ext cx="3614449" cy="3550146"/>
          </a:xfrm>
          <a:custGeom>
            <a:avLst/>
            <a:gdLst/>
            <a:ahLst/>
            <a:cxnLst/>
            <a:rect l="l" t="t" r="r" b="b"/>
            <a:pathLst>
              <a:path w="3614449" h="3550146">
                <a:moveTo>
                  <a:pt x="0" y="0"/>
                </a:moveTo>
                <a:lnTo>
                  <a:pt x="3533045" y="0"/>
                </a:lnTo>
                <a:arcTo wR="81404" hR="81406" stAng="16200000" swAng="5400000"/>
                <a:lnTo>
                  <a:pt x="3614449" y="3468740"/>
                </a:lnTo>
                <a:arcTo wR="81404" hR="81406" stAng="0" swAng="5400000"/>
                <a:lnTo>
                  <a:pt x="0" y="3550146"/>
                </a:lnTo>
                <a:lnTo>
                  <a:pt x="0" y="0"/>
                </a:lnTo>
                <a:close/>
              </a:path>
            </a:pathLst>
          </a:custGeom>
          <a:solidFill>
            <a:srgbClr val="F2EEEE"/>
          </a:solidFill>
          <a:ln/>
        </p:spPr>
        <p:txBody>
          <a:bodyPr/>
          <a:lstStyle/>
          <a:p>
            <a:endParaRPr lang="en-GB"/>
          </a:p>
        </p:txBody>
      </p:sp>
      <p:sp>
        <p:nvSpPr>
          <p:cNvPr id="12" name="Shape 10"/>
          <p:cNvSpPr/>
          <p:nvPr/>
        </p:nvSpPr>
        <p:spPr>
          <a:xfrm>
            <a:off x="7903072" y="2609652"/>
            <a:ext cx="31749" cy="3550146"/>
          </a:xfrm>
          <a:prstGeom prst="roundRect">
            <a:avLst>
              <a:gd name="adj" fmla="val 50000"/>
            </a:avLst>
          </a:prstGeom>
          <a:solidFill>
            <a:srgbClr val="D8D4D4"/>
          </a:solidFill>
          <a:ln/>
        </p:spPr>
        <p:txBody>
          <a:bodyPr/>
          <a:lstStyle/>
          <a:p>
            <a:endParaRPr lang="en-GB"/>
          </a:p>
        </p:txBody>
      </p:sp>
      <p:sp>
        <p:nvSpPr>
          <p:cNvPr id="13" name="Text 11"/>
          <p:cNvSpPr/>
          <p:nvPr/>
        </p:nvSpPr>
        <p:spPr>
          <a:xfrm>
            <a:off x="8135635" y="2842220"/>
            <a:ext cx="3149323" cy="363339"/>
          </a:xfrm>
          <a:prstGeom prst="rect">
            <a:avLst/>
          </a:prstGeom>
          <a:noFill/>
          <a:ln/>
        </p:spPr>
        <p:txBody>
          <a:bodyPr wrap="none" lIns="0" tIns="0" rIns="0" bIns="0" rtlCol="0" anchor="t"/>
          <a:lstStyle/>
          <a:p>
            <a:pPr marL="0" indent="0" algn="l">
              <a:lnSpc>
                <a:spcPct val="104000"/>
              </a:lnSpc>
              <a:buNone/>
            </a:pPr>
            <a:r>
              <a:rPr lang="en-US" sz="2250" b="1" dirty="0">
                <a:solidFill>
                  <a:srgbClr val="3C3939"/>
                </a:solidFill>
                <a:latin typeface="Inter Bold" pitchFamily="34" charset="0"/>
                <a:ea typeface="Inter Bold" pitchFamily="34" charset="-122"/>
                <a:cs typeface="Inter Bold" pitchFamily="34" charset="-120"/>
              </a:rPr>
              <a:t>Existential WPS</a:t>
            </a:r>
            <a:endParaRPr lang="en-US" sz="2250" dirty="0"/>
          </a:p>
        </p:txBody>
      </p:sp>
      <p:sp>
        <p:nvSpPr>
          <p:cNvPr id="14" name="Text 12"/>
          <p:cNvSpPr/>
          <p:nvPr/>
        </p:nvSpPr>
        <p:spPr>
          <a:xfrm>
            <a:off x="8135635" y="3342878"/>
            <a:ext cx="3149323" cy="1845965"/>
          </a:xfrm>
          <a:prstGeom prst="rect">
            <a:avLst/>
          </a:prstGeom>
          <a:noFill/>
          <a:ln/>
        </p:spPr>
        <p:txBody>
          <a:bodyPr wrap="square" lIns="0" tIns="0" rIns="0" bIns="0" rtlCol="0" anchor="t">
            <a:normAutofit/>
          </a:bodyPr>
          <a:lstStyle/>
          <a:p>
            <a:pPr marL="0" indent="0" algn="l">
              <a:lnSpc>
                <a:spcPct val="132000"/>
              </a:lnSpc>
              <a:buNone/>
            </a:pPr>
            <a:r>
              <a:rPr lang="en-US" sz="1800" dirty="0">
                <a:solidFill>
                  <a:srgbClr val="3C3939"/>
                </a:solidFill>
                <a:latin typeface="Inter" pitchFamily="34" charset="0"/>
                <a:ea typeface="Inter" pitchFamily="34" charset="-122"/>
                <a:cs typeface="Inter" pitchFamily="34" charset="-120"/>
              </a:rPr>
              <a:t>Focuses on </a:t>
            </a:r>
            <a:r>
              <a:rPr lang="en-US" sz="1800" b="1" dirty="0">
                <a:solidFill>
                  <a:srgbClr val="3C3939"/>
                </a:solidFill>
                <a:latin typeface="Inter Bold" pitchFamily="34" charset="0"/>
                <a:ea typeface="Inter Bold" pitchFamily="34" charset="-122"/>
                <a:cs typeface="Inter Bold" pitchFamily="34" charset="-120"/>
              </a:rPr>
              <a:t>the self that gets lost</a:t>
            </a:r>
            <a:r>
              <a:rPr lang="en-US" sz="1800" dirty="0">
                <a:solidFill>
                  <a:srgbClr val="3C3939"/>
                </a:solidFill>
                <a:latin typeface="Inter" pitchFamily="34" charset="0"/>
                <a:ea typeface="Inter" pitchFamily="34" charset="-122"/>
                <a:cs typeface="Inter" pitchFamily="34" charset="-120"/>
              </a:rPr>
              <a:t> — and can be found. Mixed motives are a natural part of being human, not a failure to be corrected.</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661475" y="938510"/>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'Lancelot' Retreat Study</a:t>
            </a:r>
            <a:endParaRPr lang="en-US" sz="3450" dirty="0"/>
          </a:p>
        </p:txBody>
      </p:sp>
      <p:sp>
        <p:nvSpPr>
          <p:cNvPr id="3" name="Text 1"/>
          <p:cNvSpPr/>
          <p:nvPr/>
        </p:nvSpPr>
        <p:spPr>
          <a:xfrm>
            <a:off x="661475" y="1824434"/>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What participants said</a:t>
            </a:r>
            <a:endParaRPr lang="en-US" sz="2000" dirty="0"/>
          </a:p>
        </p:txBody>
      </p:sp>
      <p:sp>
        <p:nvSpPr>
          <p:cNvPr id="4" name="Text 2"/>
          <p:cNvSpPr/>
          <p:nvPr/>
        </p:nvSpPr>
        <p:spPr>
          <a:xfrm>
            <a:off x="661475" y="2234208"/>
            <a:ext cx="4540136" cy="124023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They did not describe a hidden 'spiritual part' excluded by work. They described </a:t>
            </a:r>
            <a:r>
              <a:rPr lang="en-US" sz="1600" b="1" dirty="0">
                <a:solidFill>
                  <a:srgbClr val="3C3939"/>
                </a:solidFill>
                <a:latin typeface="Inter Bold" pitchFamily="34" charset="0"/>
                <a:ea typeface="Inter Bold" pitchFamily="34" charset="-122"/>
                <a:cs typeface="Inter Bold" pitchFamily="34" charset="-120"/>
              </a:rPr>
              <a:t>'a self that was there but would regularly get lost'</a:t>
            </a:r>
            <a:r>
              <a:rPr lang="en-US" sz="1600" dirty="0">
                <a:solidFill>
                  <a:srgbClr val="3C3939"/>
                </a:solidFill>
                <a:latin typeface="Inter" pitchFamily="34" charset="0"/>
                <a:ea typeface="Inter" pitchFamily="34" charset="-122"/>
                <a:cs typeface="Inter" pitchFamily="34" charset="-120"/>
              </a:rPr>
              <a:t> — lost in acceleration, survival mode, and organisational instrumentality.</a:t>
            </a:r>
            <a:endParaRPr lang="en-US" sz="1600" dirty="0"/>
          </a:p>
        </p:txBody>
      </p:sp>
      <p:sp>
        <p:nvSpPr>
          <p:cNvPr id="5" name="Text 3"/>
          <p:cNvSpPr/>
          <p:nvPr/>
        </p:nvSpPr>
        <p:spPr>
          <a:xfrm>
            <a:off x="661475" y="3811581"/>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What the retreats offered</a:t>
            </a:r>
            <a:endParaRPr lang="en-US" sz="2000" dirty="0"/>
          </a:p>
        </p:txBody>
      </p:sp>
      <p:sp>
        <p:nvSpPr>
          <p:cNvPr id="6" name="Text 4"/>
          <p:cNvSpPr/>
          <p:nvPr/>
        </p:nvSpPr>
        <p:spPr>
          <a:xfrm>
            <a:off x="661475" y="4221355"/>
            <a:ext cx="4540136" cy="496094"/>
          </a:xfrm>
          <a:prstGeom prst="rect">
            <a:avLst/>
          </a:prstGeom>
          <a:noFill/>
          <a:ln/>
        </p:spPr>
        <p:txBody>
          <a:bodyPr wrap="square" lIns="0" tIns="0" rIns="0" bIns="0" rtlCol="0" anchor="t">
            <a:no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A legitimised space to voice deeper meanings: 'the other can aid in making us present to ourselves.'</a:t>
            </a:r>
            <a:endParaRPr lang="en-US" sz="1600" dirty="0"/>
          </a:p>
        </p:txBody>
      </p:sp>
      <p:sp>
        <p:nvSpPr>
          <p:cNvPr id="7" name="Text 5"/>
          <p:cNvSpPr/>
          <p:nvPr/>
        </p:nvSpPr>
        <p:spPr>
          <a:xfrm>
            <a:off x="661475" y="5171316"/>
            <a:ext cx="4540136" cy="276920"/>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The limit</a:t>
            </a:r>
            <a:endParaRPr lang="en-US" sz="2000" dirty="0"/>
          </a:p>
        </p:txBody>
      </p:sp>
      <p:sp>
        <p:nvSpPr>
          <p:cNvPr id="8" name="Text 6"/>
          <p:cNvSpPr/>
          <p:nvPr/>
        </p:nvSpPr>
        <p:spPr>
          <a:xfrm>
            <a:off x="661474" y="5581090"/>
            <a:ext cx="5505861" cy="1004536"/>
          </a:xfrm>
          <a:prstGeom prst="rect">
            <a:avLst/>
          </a:prstGeom>
          <a:noFill/>
          <a:ln/>
        </p:spPr>
        <p:txBody>
          <a:bodyPr wrap="square" lIns="0" tIns="0" rIns="0" bIns="0" rtlCol="0" anchor="t">
            <a:normAutofit/>
          </a:bodyPr>
          <a:lstStyle/>
          <a:p>
            <a:pPr marL="0" indent="0" algn="l">
              <a:lnSpc>
                <a:spcPct val="117000"/>
              </a:lnSpc>
              <a:buNone/>
            </a:pPr>
            <a:r>
              <a:rPr lang="en-US" sz="1600" dirty="0">
                <a:solidFill>
                  <a:srgbClr val="3C3939"/>
                </a:solidFill>
                <a:latin typeface="Inter" pitchFamily="34" charset="0"/>
                <a:ea typeface="Inter" pitchFamily="34" charset="-122"/>
                <a:cs typeface="Inter" pitchFamily="34" charset="-120"/>
              </a:rPr>
              <a:t>Retreats could not change organisation-level assumptions — and in 2009, they were discontinued because participants were </a:t>
            </a:r>
            <a:r>
              <a:rPr lang="en-US" sz="1600" b="1" dirty="0">
                <a:solidFill>
                  <a:srgbClr val="3C3939"/>
                </a:solidFill>
                <a:latin typeface="Inter Bold" pitchFamily="34" charset="0"/>
                <a:ea typeface="Inter Bold" pitchFamily="34" charset="-122"/>
                <a:cs typeface="Inter Bold" pitchFamily="34" charset="-120"/>
              </a:rPr>
              <a:t>too busy to enrol</a:t>
            </a:r>
            <a:r>
              <a:rPr lang="en-US" sz="1600" dirty="0">
                <a:solidFill>
                  <a:srgbClr val="3C3939"/>
                </a:solidFill>
                <a:latin typeface="Inter" pitchFamily="34" charset="0"/>
                <a:ea typeface="Inter" pitchFamily="34" charset="-122"/>
                <a:cs typeface="Inter" pitchFamily="34" charset="-120"/>
              </a:rPr>
              <a:t>.</a:t>
            </a:r>
            <a:endParaRPr lang="en-US" sz="1600" dirty="0"/>
          </a:p>
        </p:txBody>
      </p:sp>
      <p:pic>
        <p:nvPicPr>
          <p:cNvPr id="9" name="Image 0" descr="preencoded.png"/>
          <p:cNvPicPr>
            <a:picLocks noChangeAspect="1"/>
          </p:cNvPicPr>
          <p:nvPr/>
        </p:nvPicPr>
        <p:blipFill>
          <a:blip r:embed="rId3"/>
          <a:stretch>
            <a:fillRect/>
          </a:stretch>
        </p:blipFill>
        <p:spPr>
          <a:xfrm>
            <a:off x="6377225" y="2329557"/>
            <a:ext cx="4422069" cy="295195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1015875" y="1518543"/>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'EWPS assumes that instrumentality does not take part </a:t>
            </a:r>
            <a:r>
              <a:rPr lang="en-US" sz="1850" b="1" dirty="0">
                <a:solidFill>
                  <a:srgbClr val="3C3939"/>
                </a:solidFill>
                <a:latin typeface="Inter Bold" pitchFamily="34" charset="0"/>
                <a:ea typeface="Inter Bold" pitchFamily="34" charset="-122"/>
                <a:cs typeface="Inter Bold" pitchFamily="34" charset="-120"/>
              </a:rPr>
              <a:t>outside of</a:t>
            </a:r>
            <a:r>
              <a:rPr lang="en-US" sz="1850" dirty="0">
                <a:solidFill>
                  <a:srgbClr val="3C3939"/>
                </a:solidFill>
                <a:latin typeface="Inter" pitchFamily="34" charset="0"/>
                <a:ea typeface="Inter" pitchFamily="34" charset="-122"/>
                <a:cs typeface="Inter" pitchFamily="34" charset="-120"/>
              </a:rPr>
              <a:t> the human condition but is a </a:t>
            </a:r>
            <a:r>
              <a:rPr lang="en-US" sz="1850" b="1" dirty="0">
                <a:solidFill>
                  <a:srgbClr val="3C3939"/>
                </a:solidFill>
                <a:latin typeface="Inter Bold" pitchFamily="34" charset="0"/>
                <a:ea typeface="Inter Bold" pitchFamily="34" charset="-122"/>
                <a:cs typeface="Inter Bold" pitchFamily="34" charset="-120"/>
              </a:rPr>
              <a:t>creation of</a:t>
            </a:r>
            <a:r>
              <a:rPr lang="en-US" sz="1850" dirty="0">
                <a:solidFill>
                  <a:srgbClr val="3C3939"/>
                </a:solidFill>
                <a:latin typeface="Inter" pitchFamily="34" charset="0"/>
                <a:ea typeface="Inter" pitchFamily="34" charset="-122"/>
                <a:cs typeface="Inter" pitchFamily="34" charset="-120"/>
              </a:rPr>
              <a:t> the human condition.'</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Lips-Wiersma &amp; Mills (2014)</a:t>
            </a:r>
            <a:endParaRPr lang="en-US" sz="1850" dirty="0"/>
          </a:p>
        </p:txBody>
      </p:sp>
      <p:sp>
        <p:nvSpPr>
          <p:cNvPr id="3" name="Shape 1"/>
          <p:cNvSpPr/>
          <p:nvPr/>
        </p:nvSpPr>
        <p:spPr>
          <a:xfrm>
            <a:off x="661475" y="1252736"/>
            <a:ext cx="31749" cy="1931194"/>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3449737"/>
            <a:ext cx="108687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This reverses the moral geography of Parts 1 and 2. Instrumentality is not done </a:t>
            </a:r>
            <a:r>
              <a:rPr lang="en-US" sz="1850" i="1" dirty="0">
                <a:solidFill>
                  <a:srgbClr val="3C3939"/>
                </a:solidFill>
                <a:latin typeface="Inter" pitchFamily="34" charset="0"/>
                <a:ea typeface="Inter" pitchFamily="34" charset="-122"/>
                <a:cs typeface="Inter" pitchFamily="34" charset="-120"/>
              </a:rPr>
              <a:t>to</a:t>
            </a:r>
            <a:r>
              <a:rPr lang="en-US" sz="1850" dirty="0">
                <a:solidFill>
                  <a:srgbClr val="3C3939"/>
                </a:solidFill>
                <a:latin typeface="Inter" pitchFamily="34" charset="0"/>
                <a:ea typeface="Inter" pitchFamily="34" charset="-122"/>
                <a:cs typeface="Inter" pitchFamily="34" charset="-120"/>
              </a:rPr>
              <a:t> innocent persons by organisations — it is </a:t>
            </a:r>
            <a:r>
              <a:rPr lang="en-US" sz="1850" b="1" dirty="0">
                <a:solidFill>
                  <a:srgbClr val="3C3939"/>
                </a:solidFill>
                <a:latin typeface="Inter Bold" pitchFamily="34" charset="0"/>
                <a:ea typeface="Inter Bold" pitchFamily="34" charset="-122"/>
                <a:cs typeface="Inter Bold" pitchFamily="34" charset="-120"/>
              </a:rPr>
              <a:t>in us</a:t>
            </a:r>
            <a:r>
              <a:rPr lang="en-US" sz="1850" dirty="0">
                <a:solidFill>
                  <a:srgbClr val="3C3939"/>
                </a:solidFill>
                <a:latin typeface="Inter" pitchFamily="34" charset="0"/>
                <a:ea typeface="Inter" pitchFamily="34" charset="-122"/>
                <a:cs typeface="Inter" pitchFamily="34" charset="-120"/>
              </a:rPr>
              <a:t>. The dream of a perfectly non-instrumental workplace spirituality is therefore not merely unrealistic but conceptually confused.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test of any spirituality initiative: does it enable </a:t>
            </a:r>
            <a:r>
              <a:rPr lang="en-US" sz="1850" b="1" dirty="0">
                <a:solidFill>
                  <a:srgbClr val="3C3939"/>
                </a:solidFill>
                <a:latin typeface="Inter Bold" pitchFamily="34" charset="0"/>
                <a:ea typeface="Inter Bold" pitchFamily="34" charset="-122"/>
                <a:cs typeface="Inter Bold" pitchFamily="34" charset="-120"/>
              </a:rPr>
              <a:t>existential reflection</a:t>
            </a:r>
            <a:r>
              <a:rPr lang="en-US" sz="1850" dirty="0">
                <a:solidFill>
                  <a:srgbClr val="3C3939"/>
                </a:solidFill>
                <a:latin typeface="Inter" pitchFamily="34" charset="0"/>
                <a:ea typeface="Inter" pitchFamily="34" charset="-122"/>
                <a:cs typeface="Inter" pitchFamily="34" charset="-120"/>
              </a:rPr>
              <a:t> — not whether it produces happy or resistant employees?</a:t>
            </a:r>
            <a:endParaRPr lang="en-US" sz="18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1350764"/>
            <a:ext cx="1455106" cy="358973"/>
          </a:xfrm>
          <a:prstGeom prst="roundRect">
            <a:avLst>
              <a:gd name="adj" fmla="val 22115"/>
            </a:avLst>
          </a:prstGeom>
          <a:solidFill>
            <a:srgbClr val="E1E1EA"/>
          </a:solidFill>
          <a:ln/>
        </p:spPr>
        <p:txBody>
          <a:bodyPr/>
          <a:lstStyle/>
          <a:p>
            <a:endParaRPr lang="en-GB"/>
          </a:p>
        </p:txBody>
      </p:sp>
      <p:sp>
        <p:nvSpPr>
          <p:cNvPr id="4" name="Text 1"/>
          <p:cNvSpPr/>
          <p:nvPr/>
        </p:nvSpPr>
        <p:spPr>
          <a:xfrm>
            <a:off x="5375041" y="1421606"/>
            <a:ext cx="1781329" cy="217289"/>
          </a:xfrm>
          <a:prstGeom prst="rect">
            <a:avLst/>
          </a:prstGeom>
          <a:noFill/>
          <a:ln/>
        </p:spPr>
        <p:txBody>
          <a:bodyPr wrap="none" lIns="0" tIns="0" rIns="0" bIns="0" rtlCol="0" anchor="t"/>
          <a:lstStyle/>
          <a:p>
            <a:pPr marL="0" indent="0" algn="l">
              <a:lnSpc>
                <a:spcPct val="96000"/>
              </a:lnSpc>
              <a:buNone/>
            </a:pPr>
            <a:r>
              <a:rPr lang="en-US" sz="1450" dirty="0">
                <a:solidFill>
                  <a:srgbClr val="3C3939"/>
                </a:solidFill>
                <a:latin typeface="Inter" pitchFamily="34" charset="0"/>
                <a:ea typeface="Inter" pitchFamily="34" charset="-122"/>
                <a:cs typeface="Inter" pitchFamily="34" charset="-120"/>
              </a:rPr>
              <a:t>KEY POINT 3</a:t>
            </a:r>
            <a:endParaRPr lang="en-US" sz="1450" dirty="0"/>
          </a:p>
        </p:txBody>
      </p:sp>
      <p:sp>
        <p:nvSpPr>
          <p:cNvPr id="5" name="Text 2"/>
          <p:cNvSpPr/>
          <p:nvPr/>
        </p:nvSpPr>
        <p:spPr>
          <a:xfrm>
            <a:off x="5233360" y="1804194"/>
            <a:ext cx="6296860" cy="2214860"/>
          </a:xfrm>
          <a:prstGeom prst="rect">
            <a:avLst/>
          </a:prstGeom>
          <a:noFill/>
          <a:ln/>
        </p:spPr>
        <p:txBody>
          <a:bodyPr wrap="square" lIns="0" tIns="0" rIns="0" bIns="0" rtlCol="0" anchor="t">
            <a:normAutofit/>
          </a:bodyPr>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Technique and the Corruption of Spirituality</a:t>
            </a:r>
            <a:endParaRPr lang="en-US" sz="4650" dirty="0"/>
          </a:p>
        </p:txBody>
      </p:sp>
      <p:sp>
        <p:nvSpPr>
          <p:cNvPr id="6" name="Text 3"/>
          <p:cNvSpPr/>
          <p:nvPr/>
        </p:nvSpPr>
        <p:spPr>
          <a:xfrm>
            <a:off x="5233360" y="4373463"/>
            <a:ext cx="6296860"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Driscoll &amp; Wiebe (2007) use Jacques Ellul's philosophy of technique to argue that the workplace spirituality movement has </a:t>
            </a:r>
            <a:r>
              <a:rPr lang="en-US" sz="1850" b="1" dirty="0">
                <a:solidFill>
                  <a:srgbClr val="3C3939"/>
                </a:solidFill>
                <a:latin typeface="Inter Bold" pitchFamily="34" charset="0"/>
                <a:ea typeface="Inter Bold" pitchFamily="34" charset="-122"/>
                <a:cs typeface="Inter Bold" pitchFamily="34" charset="-120"/>
              </a:rPr>
              <a:t>not escaped the technical imperative</a:t>
            </a:r>
            <a:r>
              <a:rPr lang="en-US" sz="1850" dirty="0">
                <a:solidFill>
                  <a:srgbClr val="3C3939"/>
                </a:solidFill>
                <a:latin typeface="Inter" pitchFamily="34" charset="0"/>
                <a:ea typeface="Inter" pitchFamily="34" charset="-122"/>
                <a:cs typeface="Inter" pitchFamily="34" charset="-120"/>
              </a:rPr>
              <a:t>.</a:t>
            </a:r>
            <a:endParaRPr lang="en-US" sz="18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661475" y="1158180"/>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What Is Ellul's 'Technique'?</a:t>
            </a:r>
            <a:endParaRPr lang="en-US" sz="4650" dirty="0"/>
          </a:p>
        </p:txBody>
      </p:sp>
      <p:sp>
        <p:nvSpPr>
          <p:cNvPr id="3" name="Text 1"/>
          <p:cNvSpPr/>
          <p:nvPr/>
        </p:nvSpPr>
        <p:spPr>
          <a:xfrm>
            <a:off x="1015875" y="2634754"/>
            <a:ext cx="10514345" cy="1399580"/>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totality of methods rationally arrived at and having absolute efficiency in every field of human activity.'</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Ellul (1954/1964), reported by Driscoll &amp; Wiebe (2007)</a:t>
            </a:r>
            <a:endParaRPr lang="en-US" sz="1850" dirty="0"/>
          </a:p>
        </p:txBody>
      </p:sp>
      <p:sp>
        <p:nvSpPr>
          <p:cNvPr id="4" name="Shape 2"/>
          <p:cNvSpPr/>
          <p:nvPr/>
        </p:nvSpPr>
        <p:spPr>
          <a:xfrm>
            <a:off x="661475" y="2368947"/>
            <a:ext cx="31749" cy="1931194"/>
          </a:xfrm>
          <a:prstGeom prst="roundRect">
            <a:avLst>
              <a:gd name="adj" fmla="val 50000"/>
            </a:avLst>
          </a:prstGeom>
          <a:solidFill>
            <a:srgbClr val="1B1B27"/>
          </a:solidFill>
          <a:ln/>
        </p:spPr>
        <p:txBody>
          <a:bodyPr/>
          <a:lstStyle/>
          <a:p>
            <a:endParaRPr lang="en-GB"/>
          </a:p>
        </p:txBody>
      </p:sp>
      <p:sp>
        <p:nvSpPr>
          <p:cNvPr id="5" name="Text 3"/>
          <p:cNvSpPr/>
          <p:nvPr/>
        </p:nvSpPr>
        <p:spPr>
          <a:xfrm>
            <a:off x="661475" y="456594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Technique is not machinery — it is a </a:t>
            </a:r>
            <a:r>
              <a:rPr lang="en-US" sz="1850" b="1" dirty="0">
                <a:solidFill>
                  <a:srgbClr val="3C3939"/>
                </a:solidFill>
                <a:latin typeface="Inter Bold" pitchFamily="34" charset="0"/>
                <a:ea typeface="Inter Bold" pitchFamily="34" charset="-122"/>
                <a:cs typeface="Inter Bold" pitchFamily="34" charset="-120"/>
              </a:rPr>
              <a:t>dominating mode of rationality</a:t>
            </a:r>
            <a:r>
              <a:rPr lang="en-US" sz="1850" dirty="0">
                <a:solidFill>
                  <a:srgbClr val="3C3939"/>
                </a:solidFill>
                <a:latin typeface="Inter" pitchFamily="34" charset="0"/>
                <a:ea typeface="Inter" pitchFamily="34" charset="-122"/>
                <a:cs typeface="Inter" pitchFamily="34" charset="-120"/>
              </a:rPr>
              <a:t>. It was once a means; in modern society it has become a reality in itself. The technician worships results. Crucially: technique does not abolish spirituality — it </a:t>
            </a:r>
            <a:r>
              <a:rPr lang="en-US" sz="1850" b="1" dirty="0">
                <a:solidFill>
                  <a:srgbClr val="3C3939"/>
                </a:solidFill>
                <a:latin typeface="Inter Bold" pitchFamily="34" charset="0"/>
                <a:ea typeface="Inter Bold" pitchFamily="34" charset="-122"/>
                <a:cs typeface="Inter Bold" pitchFamily="34" charset="-120"/>
              </a:rPr>
              <a:t>absorbs</a:t>
            </a:r>
            <a:r>
              <a:rPr lang="en-US" sz="1850" dirty="0">
                <a:solidFill>
                  <a:srgbClr val="3C3939"/>
                </a:solidFill>
                <a:latin typeface="Inter" pitchFamily="34" charset="0"/>
                <a:ea typeface="Inter" pitchFamily="34" charset="-122"/>
                <a:cs typeface="Inter" pitchFamily="34" charset="-120"/>
              </a:rPr>
              <a:t> it.</a:t>
            </a:r>
            <a:endParaRPr lang="en-US" sz="18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475" y="66784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Three Hallmarks of Technique in the Movement</a:t>
            </a:r>
            <a:endParaRPr lang="en-US" sz="41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2379464"/>
            <a:ext cx="3495389" cy="3810695"/>
          </a:xfrm>
          <a:prstGeom prst="rect">
            <a:avLst/>
          </a:prstGeom>
        </p:spPr>
      </p:pic>
      <p:sp>
        <p:nvSpPr>
          <p:cNvPr id="4" name="Text 1"/>
          <p:cNvSpPr/>
          <p:nvPr/>
        </p:nvSpPr>
        <p:spPr>
          <a:xfrm>
            <a:off x="2249729"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1</a:t>
            </a:r>
            <a:endParaRPr lang="en-US" sz="2500" dirty="0"/>
          </a:p>
        </p:txBody>
      </p:sp>
      <p:sp>
        <p:nvSpPr>
          <p:cNvPr id="5" name="Text 2"/>
          <p:cNvSpPr/>
          <p:nvPr/>
        </p:nvSpPr>
        <p:spPr>
          <a:xfrm>
            <a:off x="899495" y="3234035"/>
            <a:ext cx="30193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Results and Facts</a:t>
            </a:r>
            <a:endParaRPr lang="en-US" sz="2050" dirty="0"/>
          </a:p>
        </p:txBody>
      </p:sp>
      <p:sp>
        <p:nvSpPr>
          <p:cNvPr id="6" name="Text 3"/>
          <p:cNvSpPr/>
          <p:nvPr/>
        </p:nvSpPr>
        <p:spPr>
          <a:xfrm>
            <a:off x="899495" y="3681016"/>
            <a:ext cx="301934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Spirituality marketed as a driver of performance and shareholder value — 'productivity of Soul and Spirit'; spiritual leadership as 'a lead indicator of future financial performance'</a:t>
            </a:r>
            <a:endParaRPr lang="en-US" sz="16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8153" y="2379464"/>
            <a:ext cx="3495389" cy="3810695"/>
          </a:xfrm>
          <a:prstGeom prst="rect">
            <a:avLst/>
          </a:prstGeom>
        </p:spPr>
      </p:pic>
      <p:sp>
        <p:nvSpPr>
          <p:cNvPr id="8" name="Text 4"/>
          <p:cNvSpPr/>
          <p:nvPr/>
        </p:nvSpPr>
        <p:spPr>
          <a:xfrm>
            <a:off x="5936407"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2</a:t>
            </a:r>
            <a:endParaRPr lang="en-US" sz="2500" dirty="0"/>
          </a:p>
        </p:txBody>
      </p:sp>
      <p:sp>
        <p:nvSpPr>
          <p:cNvPr id="9" name="Text 5"/>
          <p:cNvSpPr/>
          <p:nvPr/>
        </p:nvSpPr>
        <p:spPr>
          <a:xfrm>
            <a:off x="4586173" y="3234035"/>
            <a:ext cx="301934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Experts</a:t>
            </a:r>
            <a:endParaRPr lang="en-US" sz="2050" dirty="0"/>
          </a:p>
        </p:txBody>
      </p:sp>
      <p:sp>
        <p:nvSpPr>
          <p:cNvPr id="10" name="Text 6"/>
          <p:cNvSpPr/>
          <p:nvPr/>
        </p:nvSpPr>
        <p:spPr>
          <a:xfrm>
            <a:off x="4586173" y="3681016"/>
            <a:ext cx="3019349" cy="2262088"/>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3,000–4,000 corporate chaplains in the US; consultants and coaches; the Academy of Management's Management, Spirituality and Religion interest group (founded 2000)</a:t>
            </a:r>
            <a:endParaRPr lang="en-US" sz="16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4831" y="2379464"/>
            <a:ext cx="3495389" cy="3810695"/>
          </a:xfrm>
          <a:prstGeom prst="rect">
            <a:avLst/>
          </a:prstGeom>
        </p:spPr>
      </p:pic>
      <p:sp>
        <p:nvSpPr>
          <p:cNvPr id="12" name="Text 7"/>
          <p:cNvSpPr/>
          <p:nvPr/>
        </p:nvSpPr>
        <p:spPr>
          <a:xfrm>
            <a:off x="9623085" y="2518073"/>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3</a:t>
            </a:r>
            <a:endParaRPr lang="en-US" sz="2500" dirty="0"/>
          </a:p>
        </p:txBody>
      </p:sp>
      <p:sp>
        <p:nvSpPr>
          <p:cNvPr id="13" name="Text 8"/>
          <p:cNvSpPr/>
          <p:nvPr/>
        </p:nvSpPr>
        <p:spPr>
          <a:xfrm>
            <a:off x="8272851" y="3234035"/>
            <a:ext cx="3019349"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Broadening Until Dissolution</a:t>
            </a:r>
            <a:endParaRPr lang="en-US" sz="2050" dirty="0"/>
          </a:p>
        </p:txBody>
      </p:sp>
      <p:sp>
        <p:nvSpPr>
          <p:cNvPr id="14" name="Text 9"/>
          <p:cNvSpPr/>
          <p:nvPr/>
        </p:nvSpPr>
        <p:spPr>
          <a:xfrm>
            <a:off x="8272851" y="4013200"/>
            <a:ext cx="3019349"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Definitions multiply (one ran to 116 words); fewer than 20% of 100 books and 100 journals mentioned God or a Divine Presence — spirituality loses its critical edge</a:t>
            </a:r>
            <a:endParaRPr lang="en-US" sz="16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1015875" y="1651496"/>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'The very assimilation of ideas into the technical framework which renders them </a:t>
            </a:r>
            <a:r>
              <a:rPr lang="en-US" sz="1850" b="1" dirty="0">
                <a:solidFill>
                  <a:srgbClr val="3C3939"/>
                </a:solidFill>
                <a:latin typeface="Inter Bold" pitchFamily="34" charset="0"/>
                <a:ea typeface="Inter Bold" pitchFamily="34" charset="-122"/>
                <a:cs typeface="Inter Bold" pitchFamily="34" charset="-120"/>
              </a:rPr>
              <a:t>materially effective</a:t>
            </a:r>
            <a:r>
              <a:rPr lang="en-US" sz="1850" dirty="0">
                <a:solidFill>
                  <a:srgbClr val="3C3939"/>
                </a:solidFill>
                <a:latin typeface="Inter" pitchFamily="34" charset="0"/>
                <a:ea typeface="Inter" pitchFamily="34" charset="-122"/>
                <a:cs typeface="Inter" pitchFamily="34" charset="-120"/>
              </a:rPr>
              <a:t> makes them </a:t>
            </a:r>
            <a:r>
              <a:rPr lang="en-US" sz="1850" b="1" dirty="0">
                <a:solidFill>
                  <a:srgbClr val="3C3939"/>
                </a:solidFill>
                <a:latin typeface="Inter Bold" pitchFamily="34" charset="0"/>
                <a:ea typeface="Inter Bold" pitchFamily="34" charset="-122"/>
                <a:cs typeface="Inter Bold" pitchFamily="34" charset="-120"/>
              </a:rPr>
              <a:t>spiritually worthless</a:t>
            </a:r>
            <a:r>
              <a:rPr lang="en-US" sz="1850" dirty="0">
                <a:solidFill>
                  <a:srgbClr val="3C3939"/>
                </a:solidFill>
                <a:latin typeface="Inter" pitchFamily="34" charset="0"/>
                <a:ea typeface="Inter" pitchFamily="34" charset="-122"/>
                <a:cs typeface="Inter" pitchFamily="34" charset="-120"/>
              </a:rPr>
              <a:t>. This does not mean that ideas have no worthwhile effect on the public at all. They have a great effect, but not the effect their creators intended.'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Ellul, quoted in Driscoll &amp; Wiebe (2007)</a:t>
            </a:r>
            <a:endParaRPr lang="en-US" sz="1850" dirty="0"/>
          </a:p>
        </p:txBody>
      </p:sp>
      <p:sp>
        <p:nvSpPr>
          <p:cNvPr id="3" name="Shape 1"/>
          <p:cNvSpPr/>
          <p:nvPr/>
        </p:nvSpPr>
        <p:spPr>
          <a:xfrm>
            <a:off x="661475" y="1385689"/>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338538"/>
            <a:ext cx="1086874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This is a theory of </a:t>
            </a:r>
            <a:r>
              <a:rPr lang="en-US" sz="1850" b="1" dirty="0">
                <a:solidFill>
                  <a:srgbClr val="3C3939"/>
                </a:solidFill>
                <a:latin typeface="Inter Bold" pitchFamily="34" charset="0"/>
                <a:ea typeface="Inter Bold" pitchFamily="34" charset="-122"/>
                <a:cs typeface="Inter Bold" pitchFamily="34" charset="-120"/>
              </a:rPr>
              <a:t>corruption without hypocrisy</a:t>
            </a:r>
            <a:r>
              <a:rPr lang="en-US" sz="1850" dirty="0">
                <a:solidFill>
                  <a:srgbClr val="3C3939"/>
                </a:solidFill>
                <a:latin typeface="Inter" pitchFamily="34" charset="0"/>
                <a:ea typeface="Inter" pitchFamily="34" charset="-122"/>
                <a:cs typeface="Inter" pitchFamily="34" charset="-120"/>
              </a:rPr>
              <a:t>. No one need intend harm. The technicians mean well — but the medium of technique converts spiritual content into an instrument even when the messenger is sincere.</a:t>
            </a:r>
            <a:endParaRPr lang="en-US" sz="18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661475" y="765373"/>
            <a:ext cx="2253201" cy="305098"/>
          </a:xfrm>
          <a:prstGeom prst="roundRect">
            <a:avLst>
              <a:gd name="adj" fmla="val 22117"/>
            </a:avLst>
          </a:prstGeom>
          <a:solidFill>
            <a:srgbClr val="E1E1EA"/>
          </a:solidFill>
          <a:ln/>
        </p:spPr>
        <p:txBody>
          <a:bodyPr/>
          <a:lstStyle/>
          <a:p>
            <a:endParaRPr lang="en-GB"/>
          </a:p>
        </p:txBody>
      </p:sp>
      <p:sp>
        <p:nvSpPr>
          <p:cNvPr id="3" name="Text 1"/>
          <p:cNvSpPr/>
          <p:nvPr/>
        </p:nvSpPr>
        <p:spPr>
          <a:xfrm>
            <a:off x="781923" y="825599"/>
            <a:ext cx="2621889" cy="184646"/>
          </a:xfrm>
          <a:prstGeom prst="rect">
            <a:avLst/>
          </a:prstGeom>
          <a:noFill/>
          <a:ln/>
        </p:spPr>
        <p:txBody>
          <a:bodyPr wrap="none" lIns="0" tIns="0" rIns="0" bIns="0" rtlCol="0" anchor="t"/>
          <a:lstStyle/>
          <a:p>
            <a:pPr marL="0" indent="0" algn="l">
              <a:lnSpc>
                <a:spcPct val="96000"/>
              </a:lnSpc>
              <a:buNone/>
            </a:pPr>
            <a:r>
              <a:rPr lang="en-US" sz="1250" dirty="0">
                <a:solidFill>
                  <a:srgbClr val="3C3939"/>
                </a:solidFill>
                <a:latin typeface="Inter" pitchFamily="34" charset="0"/>
                <a:ea typeface="Inter" pitchFamily="34" charset="-122"/>
                <a:cs typeface="Inter" pitchFamily="34" charset="-120"/>
              </a:rPr>
              <a:t>DISCUSSION QUESTION 2</a:t>
            </a:r>
            <a:endParaRPr lang="en-US" sz="1250" dirty="0"/>
          </a:p>
        </p:txBody>
      </p:sp>
      <p:sp>
        <p:nvSpPr>
          <p:cNvPr id="4" name="Text 2"/>
          <p:cNvSpPr/>
          <p:nvPr/>
        </p:nvSpPr>
        <p:spPr>
          <a:xfrm>
            <a:off x="661475" y="1138734"/>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Technical vs Authentic Spirituality</a:t>
            </a:r>
            <a:endParaRPr lang="en-US" sz="3950" dirty="0"/>
          </a:p>
        </p:txBody>
      </p:sp>
      <p:sp>
        <p:nvSpPr>
          <p:cNvPr id="5" name="Text 3"/>
          <p:cNvSpPr/>
          <p:nvPr/>
        </p:nvSpPr>
        <p:spPr>
          <a:xfrm>
            <a:off x="661475" y="2192933"/>
            <a:ext cx="5189408" cy="31373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Technical Spirituality</a:t>
            </a:r>
            <a:endParaRPr lang="en-US" sz="2400" dirty="0"/>
          </a:p>
        </p:txBody>
      </p:sp>
      <p:sp>
        <p:nvSpPr>
          <p:cNvPr id="6" name="Text 4"/>
          <p:cNvSpPr/>
          <p:nvPr/>
        </p:nvSpPr>
        <p:spPr>
          <a:xfrm>
            <a:off x="661475" y="2677319"/>
            <a:ext cx="5189408" cy="891480"/>
          </a:xfrm>
          <a:prstGeom prst="rect">
            <a:avLst/>
          </a:prstGeom>
          <a:noFill/>
          <a:ln/>
        </p:spPr>
        <p:txBody>
          <a:bodyPr wrap="square" lIns="0" tIns="0" rIns="0" bIns="0" rtlCol="0" anchor="t">
            <a:noAutofit/>
          </a:bodyPr>
          <a:lstStyle/>
          <a:p>
            <a:pPr marL="0" indent="0" algn="l">
              <a:lnSpc>
                <a:spcPct val="123000"/>
              </a:lnSpc>
              <a:buNone/>
            </a:pPr>
            <a:r>
              <a:rPr lang="en-US" dirty="0">
                <a:solidFill>
                  <a:srgbClr val="3C3939"/>
                </a:solidFill>
                <a:latin typeface="Inter" pitchFamily="34" charset="0"/>
                <a:ea typeface="Inter" pitchFamily="34" charset="-122"/>
                <a:cs typeface="Inter" pitchFamily="34" charset="-120"/>
              </a:rPr>
              <a:t>Spirituality subordinated to results, delivered by experts, broadened until it dissolves. Human welfare is secondary to performance.</a:t>
            </a:r>
            <a:endParaRPr lang="en-US" dirty="0"/>
          </a:p>
        </p:txBody>
      </p:sp>
      <p:sp>
        <p:nvSpPr>
          <p:cNvPr id="7" name="Shape 5"/>
          <p:cNvSpPr/>
          <p:nvPr/>
        </p:nvSpPr>
        <p:spPr>
          <a:xfrm>
            <a:off x="661475" y="3810992"/>
            <a:ext cx="5189408" cy="25400"/>
          </a:xfrm>
          <a:prstGeom prst="roundRect">
            <a:avLst>
              <a:gd name="adj" fmla="val 49999"/>
            </a:avLst>
          </a:prstGeom>
          <a:solidFill>
            <a:srgbClr val="3C3939">
              <a:alpha val="50000"/>
            </a:srgbClr>
          </a:solidFill>
          <a:ln/>
        </p:spPr>
        <p:txBody>
          <a:bodyPr/>
          <a:lstStyle/>
          <a:p>
            <a:endParaRPr lang="en-GB" sz="2400"/>
          </a:p>
        </p:txBody>
      </p:sp>
      <p:sp>
        <p:nvSpPr>
          <p:cNvPr id="8" name="Text 6"/>
          <p:cNvSpPr/>
          <p:nvPr/>
        </p:nvSpPr>
        <p:spPr>
          <a:xfrm>
            <a:off x="661475" y="4078585"/>
            <a:ext cx="5189408" cy="313730"/>
          </a:xfrm>
          <a:prstGeom prst="rect">
            <a:avLst/>
          </a:prstGeom>
          <a:noFill/>
          <a:ln/>
        </p:spPr>
        <p:txBody>
          <a:bodyPr wrap="none" lIns="0" tIns="0" rIns="0" bIns="0" rtlCol="0" anchor="t"/>
          <a:lstStyle/>
          <a:p>
            <a:pPr marL="0" indent="0" algn="l">
              <a:lnSpc>
                <a:spcPct val="104000"/>
              </a:lnSpc>
              <a:buNone/>
            </a:pPr>
            <a:r>
              <a:rPr lang="en-US" sz="2400" b="1" dirty="0">
                <a:solidFill>
                  <a:srgbClr val="1B1B27"/>
                </a:solidFill>
                <a:latin typeface="Inter Bold" pitchFamily="34" charset="0"/>
                <a:ea typeface="Inter Bold" pitchFamily="34" charset="-122"/>
                <a:cs typeface="Inter Bold" pitchFamily="34" charset="-120"/>
              </a:rPr>
              <a:t>Authentic Spirituality</a:t>
            </a:r>
            <a:endParaRPr lang="en-US" sz="2400" dirty="0"/>
          </a:p>
        </p:txBody>
      </p:sp>
      <p:sp>
        <p:nvSpPr>
          <p:cNvPr id="9" name="Text 7"/>
          <p:cNvSpPr/>
          <p:nvPr/>
        </p:nvSpPr>
        <p:spPr>
          <a:xfrm>
            <a:off x="661475" y="4562971"/>
            <a:ext cx="5189408" cy="1188641"/>
          </a:xfrm>
          <a:prstGeom prst="rect">
            <a:avLst/>
          </a:prstGeom>
          <a:noFill/>
          <a:ln/>
        </p:spPr>
        <p:txBody>
          <a:bodyPr wrap="square" lIns="0" tIns="0" rIns="0" bIns="0" rtlCol="0" anchor="t">
            <a:noAutofit/>
          </a:bodyPr>
          <a:lstStyle/>
          <a:p>
            <a:pPr marL="0" indent="0" algn="l">
              <a:lnSpc>
                <a:spcPct val="123000"/>
              </a:lnSpc>
              <a:buNone/>
            </a:pPr>
            <a:r>
              <a:rPr lang="en-US" b="1" dirty="0">
                <a:solidFill>
                  <a:srgbClr val="3C3939"/>
                </a:solidFill>
                <a:latin typeface="Inter Bold" pitchFamily="34" charset="0"/>
                <a:ea typeface="Inter Bold" pitchFamily="34" charset="-122"/>
                <a:cs typeface="Inter Bold" pitchFamily="34" charset="-120"/>
              </a:rPr>
              <a:t>'Needs to have human welfare as a primary end.'</a:t>
            </a:r>
            <a:r>
              <a:rPr lang="en-US" dirty="0">
                <a:solidFill>
                  <a:srgbClr val="3C3939"/>
                </a:solidFill>
                <a:latin typeface="Inter" pitchFamily="34" charset="0"/>
                <a:ea typeface="Inter" pitchFamily="34" charset="-122"/>
                <a:cs typeface="Inter" pitchFamily="34" charset="-120"/>
              </a:rPr>
              <a:t> Profit is 'not a purpose but a goal'. Prepared to question economic growth itself — even to accept lower profits.</a:t>
            </a:r>
            <a:endParaRPr lang="en-US" dirty="0"/>
          </a:p>
        </p:txBody>
      </p:sp>
      <p:sp>
        <p:nvSpPr>
          <p:cNvPr id="10" name="Shape 8"/>
          <p:cNvSpPr/>
          <p:nvPr/>
        </p:nvSpPr>
        <p:spPr>
          <a:xfrm>
            <a:off x="6347162" y="2214265"/>
            <a:ext cx="5189408" cy="1299071"/>
          </a:xfrm>
          <a:prstGeom prst="roundRect">
            <a:avLst>
              <a:gd name="adj" fmla="val 6493"/>
            </a:avLst>
          </a:prstGeom>
          <a:solidFill>
            <a:srgbClr val="D9D9D9"/>
          </a:solidFill>
          <a:ln/>
        </p:spPr>
        <p:txBody>
          <a:bodyPr/>
          <a:lstStyle/>
          <a:p>
            <a:endParaRPr lang="en-GB" sz="2400"/>
          </a:p>
        </p:txBody>
      </p:sp>
      <p:pic>
        <p:nvPicPr>
          <p:cNvPr id="11" name="Image 0" descr="preencoded.png"/>
          <p:cNvPicPr>
            <a:picLocks noChangeAspect="1"/>
          </p:cNvPicPr>
          <p:nvPr/>
        </p:nvPicPr>
        <p:blipFill>
          <a:blip r:embed="rId3"/>
          <a:stretch>
            <a:fillRect/>
          </a:stretch>
        </p:blipFill>
        <p:spPr>
          <a:xfrm>
            <a:off x="6547976" y="2475309"/>
            <a:ext cx="251017" cy="200819"/>
          </a:xfrm>
          <a:prstGeom prst="rect">
            <a:avLst/>
          </a:prstGeom>
        </p:spPr>
      </p:pic>
      <p:sp>
        <p:nvSpPr>
          <p:cNvPr id="12" name="Text 9"/>
          <p:cNvSpPr/>
          <p:nvPr/>
        </p:nvSpPr>
        <p:spPr>
          <a:xfrm>
            <a:off x="6999807" y="2418060"/>
            <a:ext cx="4335949" cy="891480"/>
          </a:xfrm>
          <a:prstGeom prst="rect">
            <a:avLst/>
          </a:prstGeom>
          <a:noFill/>
          <a:ln/>
        </p:spPr>
        <p:txBody>
          <a:bodyPr wrap="square" lIns="0" tIns="0" rIns="0" bIns="0" rtlCol="0" anchor="t">
            <a:noAutofit/>
          </a:bodyPr>
          <a:lstStyle/>
          <a:p>
            <a:pPr marL="0" indent="0" algn="l">
              <a:lnSpc>
                <a:spcPct val="123000"/>
              </a:lnSpc>
              <a:buNone/>
            </a:pPr>
            <a:r>
              <a:rPr lang="en-US" dirty="0">
                <a:solidFill>
                  <a:srgbClr val="000000"/>
                </a:solidFill>
                <a:latin typeface="Inter" pitchFamily="34" charset="0"/>
                <a:ea typeface="Inter" pitchFamily="34" charset="-122"/>
                <a:cs typeface="Inter" pitchFamily="34" charset="-120"/>
              </a:rPr>
              <a:t>Sort real examples from the readings into the two columns. Does the sorting begin to break down?</a:t>
            </a:r>
            <a:endParaRPr lang="en-US" dirty="0"/>
          </a:p>
        </p:txBody>
      </p:sp>
      <p:sp>
        <p:nvSpPr>
          <p:cNvPr id="13" name="Text 10"/>
          <p:cNvSpPr/>
          <p:nvPr/>
        </p:nvSpPr>
        <p:spPr>
          <a:xfrm>
            <a:off x="6347162" y="3705324"/>
            <a:ext cx="5189408" cy="2233712"/>
          </a:xfrm>
          <a:prstGeom prst="rect">
            <a:avLst/>
          </a:prstGeom>
          <a:noFill/>
          <a:ln/>
        </p:spPr>
        <p:txBody>
          <a:bodyPr wrap="square" lIns="0" tIns="0" rIns="0" bIns="0" rtlCol="0" anchor="t">
            <a:normAutofit fontScale="92500" lnSpcReduction="10000"/>
          </a:bodyPr>
          <a:lstStyle/>
          <a:p>
            <a:pPr marL="0" indent="0" algn="l">
              <a:lnSpc>
                <a:spcPct val="123000"/>
              </a:lnSpc>
              <a:spcAft>
                <a:spcPts val="1200"/>
              </a:spcAft>
              <a:buNone/>
            </a:pPr>
            <a:r>
              <a:rPr lang="en-US" dirty="0">
                <a:solidFill>
                  <a:srgbClr val="3C3939"/>
                </a:solidFill>
                <a:latin typeface="Inter" pitchFamily="34" charset="0"/>
                <a:ea typeface="Inter" pitchFamily="34" charset="-122"/>
                <a:cs typeface="Inter" pitchFamily="34" charset="-120"/>
              </a:rPr>
              <a:t>Chaplaincy programmes run on 'process management principles'. Buddhist mindfulness used for organisational benefit. Meditation taught as a productivity tool.</a:t>
            </a:r>
            <a:endParaRPr lang="en-US" dirty="0"/>
          </a:p>
          <a:p>
            <a:pPr marL="0" indent="0" algn="l">
              <a:lnSpc>
                <a:spcPct val="123000"/>
              </a:lnSpc>
              <a:buNone/>
            </a:pPr>
            <a:r>
              <a:rPr lang="en-US" dirty="0">
                <a:solidFill>
                  <a:srgbClr val="3C3939"/>
                </a:solidFill>
                <a:latin typeface="Inter" pitchFamily="34" charset="0"/>
                <a:ea typeface="Inter" pitchFamily="34" charset="-122"/>
                <a:cs typeface="Inter" pitchFamily="34" charset="-120"/>
              </a:rPr>
              <a:t>If authenticity is a matter of inner motive, can any research method — or any employee — ever be certain which spirituality is actually in place?</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475" y="787598"/>
            <a:ext cx="10868745" cy="701477"/>
          </a:xfrm>
          <a:prstGeom prst="rect">
            <a:avLst/>
          </a:prstGeom>
          <a:noFill/>
          <a:ln/>
        </p:spPr>
        <p:txBody>
          <a:bodyPr wrap="none" lIns="0" tIns="0" rIns="0" bIns="0" rtlCol="0" anchor="t"/>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The Criterion: Direction of Ends</a:t>
            </a:r>
            <a:endParaRPr lang="en-US" sz="4400" dirty="0"/>
          </a:p>
        </p:txBody>
      </p:sp>
      <p:pic>
        <p:nvPicPr>
          <p:cNvPr id="3" name="Image 0" descr="preencoded.png"/>
          <p:cNvPicPr>
            <a:picLocks noChangeAspect="1"/>
          </p:cNvPicPr>
          <p:nvPr/>
        </p:nvPicPr>
        <p:blipFill>
          <a:blip r:embed="rId3"/>
          <a:stretch>
            <a:fillRect/>
          </a:stretch>
        </p:blipFill>
        <p:spPr>
          <a:xfrm>
            <a:off x="661475" y="1915517"/>
            <a:ext cx="3622882" cy="897830"/>
          </a:xfrm>
          <a:prstGeom prst="rect">
            <a:avLst/>
          </a:prstGeom>
        </p:spPr>
      </p:pic>
      <p:sp>
        <p:nvSpPr>
          <p:cNvPr id="4" name="Text 1"/>
          <p:cNvSpPr/>
          <p:nvPr/>
        </p:nvSpPr>
        <p:spPr>
          <a:xfrm>
            <a:off x="885902"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Whose interest comes first?</a:t>
            </a:r>
            <a:endParaRPr lang="en-US" sz="2200" dirty="0"/>
          </a:p>
        </p:txBody>
      </p:sp>
      <p:sp>
        <p:nvSpPr>
          <p:cNvPr id="5" name="Text 2"/>
          <p:cNvSpPr/>
          <p:nvPr/>
        </p:nvSpPr>
        <p:spPr>
          <a:xfrm>
            <a:off x="885902"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The diagnostic question for any spirituality initiative</a:t>
            </a:r>
            <a:endParaRPr lang="en-US" sz="1750" dirty="0"/>
          </a:p>
        </p:txBody>
      </p:sp>
      <p:pic>
        <p:nvPicPr>
          <p:cNvPr id="6" name="Image 1" descr="preencoded.png"/>
          <p:cNvPicPr>
            <a:picLocks noChangeAspect="1"/>
          </p:cNvPicPr>
          <p:nvPr/>
        </p:nvPicPr>
        <p:blipFill>
          <a:blip r:embed="rId4"/>
          <a:stretch>
            <a:fillRect/>
          </a:stretch>
        </p:blipFill>
        <p:spPr>
          <a:xfrm>
            <a:off x="4284357" y="1915517"/>
            <a:ext cx="3622882" cy="897830"/>
          </a:xfrm>
          <a:prstGeom prst="rect">
            <a:avLst/>
          </a:prstGeom>
        </p:spPr>
      </p:pic>
      <p:sp>
        <p:nvSpPr>
          <p:cNvPr id="7" name="Text 3"/>
          <p:cNvSpPr/>
          <p:nvPr/>
        </p:nvSpPr>
        <p:spPr>
          <a:xfrm>
            <a:off x="4508784"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Human welfare as primary end</a:t>
            </a:r>
            <a:endParaRPr lang="en-US" sz="2200" dirty="0"/>
          </a:p>
        </p:txBody>
      </p:sp>
      <p:sp>
        <p:nvSpPr>
          <p:cNvPr id="8" name="Text 4"/>
          <p:cNvSpPr/>
          <p:nvPr/>
        </p:nvSpPr>
        <p:spPr>
          <a:xfrm>
            <a:off x="4508784"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Authentic — spirituality transforms management</a:t>
            </a:r>
            <a:endParaRPr lang="en-US" sz="1750" dirty="0"/>
          </a:p>
        </p:txBody>
      </p:sp>
      <p:pic>
        <p:nvPicPr>
          <p:cNvPr id="9" name="Image 2" descr="preencoded.png"/>
          <p:cNvPicPr>
            <a:picLocks noChangeAspect="1"/>
          </p:cNvPicPr>
          <p:nvPr/>
        </p:nvPicPr>
        <p:blipFill>
          <a:blip r:embed="rId5"/>
          <a:stretch>
            <a:fillRect/>
          </a:stretch>
        </p:blipFill>
        <p:spPr>
          <a:xfrm>
            <a:off x="7907239" y="1915517"/>
            <a:ext cx="3622882" cy="897830"/>
          </a:xfrm>
          <a:prstGeom prst="rect">
            <a:avLst/>
          </a:prstGeom>
        </p:spPr>
      </p:pic>
      <p:sp>
        <p:nvSpPr>
          <p:cNvPr id="10" name="Text 5"/>
          <p:cNvSpPr/>
          <p:nvPr/>
        </p:nvSpPr>
        <p:spPr>
          <a:xfrm>
            <a:off x="8131666" y="3026569"/>
            <a:ext cx="3174028" cy="701477"/>
          </a:xfrm>
          <a:prstGeom prst="rect">
            <a:avLst/>
          </a:prstGeom>
          <a:noFill/>
          <a:ln/>
        </p:spPr>
        <p:txBody>
          <a:bodyPr wrap="square" lIns="0" tIns="0" rIns="0" bIns="0" rtlCol="0" anchor="t">
            <a:normAutofit/>
          </a:bodyPr>
          <a:lstStyle/>
          <a:p>
            <a:pPr marL="0" indent="0" algn="l">
              <a:lnSpc>
                <a:spcPct val="104000"/>
              </a:lnSpc>
              <a:buNone/>
            </a:pPr>
            <a:r>
              <a:rPr lang="en-US" sz="2200" b="1" dirty="0">
                <a:solidFill>
                  <a:srgbClr val="3C3939"/>
                </a:solidFill>
                <a:latin typeface="Inter Bold" pitchFamily="34" charset="0"/>
                <a:ea typeface="Inter Bold" pitchFamily="34" charset="-122"/>
                <a:cs typeface="Inter Bold" pitchFamily="34" charset="-120"/>
              </a:rPr>
              <a:t>Performance as primary end</a:t>
            </a:r>
            <a:endParaRPr lang="en-US" sz="2200" dirty="0"/>
          </a:p>
        </p:txBody>
      </p:sp>
      <p:sp>
        <p:nvSpPr>
          <p:cNvPr id="11" name="Text 6"/>
          <p:cNvSpPr/>
          <p:nvPr/>
        </p:nvSpPr>
        <p:spPr>
          <a:xfrm>
            <a:off x="8131666" y="3855938"/>
            <a:ext cx="3174028" cy="700088"/>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Technical — spirituality serves management</a:t>
            </a:r>
            <a:endParaRPr lang="en-US" sz="1750" dirty="0"/>
          </a:p>
        </p:txBody>
      </p:sp>
      <p:sp>
        <p:nvSpPr>
          <p:cNvPr id="12" name="Text 7"/>
          <p:cNvSpPr/>
          <p:nvPr/>
        </p:nvSpPr>
        <p:spPr>
          <a:xfrm>
            <a:off x="661475" y="5020270"/>
            <a:ext cx="10868745" cy="1050131"/>
          </a:xfrm>
          <a:prstGeom prst="rect">
            <a:avLst/>
          </a:prstGeom>
          <a:noFill/>
          <a:ln/>
        </p:spPr>
        <p:txBody>
          <a:bodyPr wrap="square" lIns="0" tIns="0" rIns="0" bIns="0" rtlCol="0" anchor="t">
            <a:normAutofit/>
          </a:bodyPr>
          <a:lstStyle/>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But Driscoll &amp; Wiebe (2007) concede: outcomes 'might appear similar, especially in the short term'. The distinction points to </a:t>
            </a:r>
            <a:r>
              <a:rPr lang="en-US" sz="1750" b="1" dirty="0">
                <a:solidFill>
                  <a:srgbClr val="3C3939"/>
                </a:solidFill>
                <a:latin typeface="Inter Bold" pitchFamily="34" charset="0"/>
                <a:ea typeface="Inter Bold" pitchFamily="34" charset="-122"/>
                <a:cs typeface="Inter Bold" pitchFamily="34" charset="-120"/>
              </a:rPr>
              <a:t>motives and structures that are hard to observe</a:t>
            </a:r>
            <a:r>
              <a:rPr lang="en-US" sz="1750" dirty="0">
                <a:solidFill>
                  <a:srgbClr val="3C3939"/>
                </a:solidFill>
                <a:latin typeface="Inter" pitchFamily="34" charset="0"/>
                <a:ea typeface="Inter" pitchFamily="34" charset="-122"/>
                <a:cs typeface="Inter" pitchFamily="34" charset="-120"/>
              </a:rPr>
              <a:t> — which is why they call for longitudinal study.</a:t>
            </a:r>
            <a:endParaRPr lang="en-US" sz="17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661475" y="785019"/>
            <a:ext cx="1095348" cy="269180"/>
          </a:xfrm>
          <a:prstGeom prst="roundRect">
            <a:avLst>
              <a:gd name="adj" fmla="val 22119"/>
            </a:avLst>
          </a:prstGeom>
          <a:solidFill>
            <a:srgbClr val="E1E1EA"/>
          </a:solidFill>
          <a:ln/>
        </p:spPr>
        <p:txBody>
          <a:bodyPr/>
          <a:lstStyle/>
          <a:p>
            <a:endParaRPr lang="en-GB"/>
          </a:p>
        </p:txBody>
      </p:sp>
      <p:sp>
        <p:nvSpPr>
          <p:cNvPr id="3" name="Text 1"/>
          <p:cNvSpPr/>
          <p:nvPr/>
        </p:nvSpPr>
        <p:spPr>
          <a:xfrm>
            <a:off x="767735" y="838101"/>
            <a:ext cx="1492411" cy="163016"/>
          </a:xfrm>
          <a:prstGeom prst="rect">
            <a:avLst/>
          </a:prstGeom>
          <a:noFill/>
          <a:ln/>
        </p:spPr>
        <p:txBody>
          <a:bodyPr wrap="none" lIns="0" tIns="0" rIns="0" bIns="0" rtlCol="0" anchor="t"/>
          <a:lstStyle/>
          <a:p>
            <a:pPr marL="0" indent="0" algn="l">
              <a:lnSpc>
                <a:spcPct val="96000"/>
              </a:lnSpc>
              <a:buNone/>
            </a:pPr>
            <a:r>
              <a:rPr lang="en-US" sz="1100" dirty="0">
                <a:solidFill>
                  <a:srgbClr val="3C3939"/>
                </a:solidFill>
                <a:latin typeface="Inter" pitchFamily="34" charset="0"/>
                <a:ea typeface="Inter" pitchFamily="34" charset="-122"/>
                <a:cs typeface="Inter" pitchFamily="34" charset="-120"/>
              </a:rPr>
              <a:t>KEY POINT 4</a:t>
            </a:r>
            <a:endParaRPr lang="en-US" sz="1100" dirty="0"/>
          </a:p>
        </p:txBody>
      </p:sp>
      <p:sp>
        <p:nvSpPr>
          <p:cNvPr id="4" name="Text 2"/>
          <p:cNvSpPr/>
          <p:nvPr/>
        </p:nvSpPr>
        <p:spPr>
          <a:xfrm>
            <a:off x="661475" y="1107281"/>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Critical Spirituality as a Field</a:t>
            </a:r>
            <a:endParaRPr lang="en-US" sz="3450" dirty="0"/>
          </a:p>
        </p:txBody>
      </p:sp>
      <p:sp>
        <p:nvSpPr>
          <p:cNvPr id="5" name="Text 3"/>
          <p:cNvSpPr/>
          <p:nvPr/>
        </p:nvSpPr>
        <p:spPr>
          <a:xfrm>
            <a:off x="661474" y="2140085"/>
            <a:ext cx="9581751" cy="2938327"/>
          </a:xfrm>
          <a:prstGeom prst="rect">
            <a:avLst/>
          </a:prstGeom>
          <a:noFill/>
          <a:ln/>
        </p:spPr>
        <p:txBody>
          <a:bodyPr wrap="square" lIns="0" tIns="0" rIns="0" bIns="0" rtlCol="0" anchor="t">
            <a:normAutofit/>
          </a:bodyPr>
          <a:lstStyle/>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Wolf &amp; Feldbauer-Durstmüller (2023) provide an integrative review of 31 sources across management, healthcare, pedagogy, theology and philosophy.</a:t>
            </a:r>
            <a:endParaRPr lang="en-US" sz="2000" dirty="0"/>
          </a:p>
          <a:p>
            <a:pPr marL="0" indent="0" algn="l">
              <a:lnSpc>
                <a:spcPct val="117000"/>
              </a:lnSpc>
              <a:spcAft>
                <a:spcPts val="900"/>
              </a:spcAft>
              <a:buNone/>
            </a:pPr>
            <a:r>
              <a:rPr lang="en-US" sz="2000" dirty="0">
                <a:solidFill>
                  <a:srgbClr val="3C3939"/>
                </a:solidFill>
                <a:latin typeface="Inter" pitchFamily="34" charset="0"/>
                <a:ea typeface="Inter" pitchFamily="34" charset="-122"/>
                <a:cs typeface="Inter" pitchFamily="34" charset="-120"/>
              </a:rPr>
              <a:t>They map the field's central controversy: the </a:t>
            </a:r>
            <a:r>
              <a:rPr lang="en-US" sz="2000" b="1" dirty="0">
                <a:solidFill>
                  <a:srgbClr val="3C3939"/>
                </a:solidFill>
                <a:latin typeface="Inter Bold" pitchFamily="34" charset="0"/>
                <a:ea typeface="Inter Bold" pitchFamily="34" charset="-122"/>
                <a:cs typeface="Inter Bold" pitchFamily="34" charset="-120"/>
              </a:rPr>
              <a:t>majority</a:t>
            </a:r>
            <a:r>
              <a:rPr lang="en-US" sz="2000" dirty="0">
                <a:solidFill>
                  <a:srgbClr val="3C3939"/>
                </a:solidFill>
                <a:latin typeface="Inter" pitchFamily="34" charset="0"/>
                <a:ea typeface="Inter" pitchFamily="34" charset="-122"/>
                <a:cs typeface="Inter" pitchFamily="34" charset="-120"/>
              </a:rPr>
              <a:t> treat spirituality as a management tool; </a:t>
            </a:r>
            <a:r>
              <a:rPr lang="en-US" sz="2000" b="1" dirty="0">
                <a:solidFill>
                  <a:srgbClr val="3C3939"/>
                </a:solidFill>
                <a:latin typeface="Inter Bold" pitchFamily="34" charset="0"/>
                <a:ea typeface="Inter Bold" pitchFamily="34" charset="-122"/>
                <a:cs typeface="Inter Bold" pitchFamily="34" charset="-120"/>
              </a:rPr>
              <a:t>critical approaches</a:t>
            </a:r>
            <a:r>
              <a:rPr lang="en-US" sz="2000" dirty="0">
                <a:solidFill>
                  <a:srgbClr val="3C3939"/>
                </a:solidFill>
                <a:latin typeface="Inter" pitchFamily="34" charset="0"/>
                <a:ea typeface="Inter" pitchFamily="34" charset="-122"/>
                <a:cs typeface="Inter" pitchFamily="34" charset="-120"/>
              </a:rPr>
              <a:t> pursue a serious debate about the meaning of life and work.</a:t>
            </a:r>
            <a:endParaRPr lang="en-US" sz="2000" dirty="0"/>
          </a:p>
          <a:p>
            <a:pPr marL="0" indent="0" algn="l">
              <a:lnSpc>
                <a:spcPct val="117000"/>
              </a:lnSpc>
              <a:buNone/>
            </a:pPr>
            <a:r>
              <a:rPr lang="en-US" sz="2000" dirty="0">
                <a:solidFill>
                  <a:srgbClr val="3C3939"/>
                </a:solidFill>
                <a:latin typeface="Inter" pitchFamily="34" charset="0"/>
                <a:ea typeface="Inter" pitchFamily="34" charset="-122"/>
                <a:cs typeface="Inter" pitchFamily="34" charset="-120"/>
              </a:rPr>
              <a:t>Critical spirituality is not merely negative — it has </a:t>
            </a:r>
            <a:r>
              <a:rPr lang="en-US" sz="2000" b="1" dirty="0">
                <a:solidFill>
                  <a:srgbClr val="3C3939"/>
                </a:solidFill>
                <a:latin typeface="Inter Bold" pitchFamily="34" charset="0"/>
                <a:ea typeface="Inter Bold" pitchFamily="34" charset="-122"/>
                <a:cs typeface="Inter Bold" pitchFamily="34" charset="-120"/>
              </a:rPr>
              <a:t>'developmental and emancipatory elements'</a:t>
            </a:r>
            <a:r>
              <a:rPr lang="en-US" sz="2000" dirty="0">
                <a:solidFill>
                  <a:srgbClr val="3C3939"/>
                </a:solidFill>
                <a:latin typeface="Inter" pitchFamily="34" charset="0"/>
                <a:ea typeface="Inter" pitchFamily="34" charset="-122"/>
                <a:cs typeface="Inter" pitchFamily="34" charset="-120"/>
              </a:rPr>
              <a:t>.</a:t>
            </a:r>
            <a:endParaRPr 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661475" y="731540"/>
            <a:ext cx="10868745" cy="590649"/>
          </a:xfrm>
          <a:prstGeom prst="rect">
            <a:avLst/>
          </a:prstGeom>
          <a:noFill/>
          <a:ln/>
        </p:spPr>
        <p:txBody>
          <a:bodyPr wrap="none" lIns="0" tIns="0" rIns="0" bIns="0" rtlCol="0" anchor="t"/>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Four Key Themes of Critical Spirituality</a:t>
            </a:r>
            <a:endParaRPr lang="en-US" sz="3700" dirty="0"/>
          </a:p>
        </p:txBody>
      </p:sp>
      <p:sp>
        <p:nvSpPr>
          <p:cNvPr id="3" name="Shape 1"/>
          <p:cNvSpPr/>
          <p:nvPr/>
        </p:nvSpPr>
        <p:spPr>
          <a:xfrm>
            <a:off x="661475" y="1624608"/>
            <a:ext cx="5358770" cy="2039243"/>
          </a:xfrm>
          <a:prstGeom prst="roundRect">
            <a:avLst>
              <a:gd name="adj" fmla="val 3893"/>
            </a:avLst>
          </a:prstGeom>
          <a:solidFill>
            <a:srgbClr val="F2EEEE"/>
          </a:solidFill>
          <a:ln w="6350">
            <a:solidFill>
              <a:srgbClr val="D8D4D4"/>
            </a:solidFill>
            <a:prstDash val="solid"/>
          </a:ln>
        </p:spPr>
        <p:txBody>
          <a:bodyPr/>
          <a:lstStyle/>
          <a:p>
            <a:endParaRPr lang="en-GB"/>
          </a:p>
        </p:txBody>
      </p:sp>
      <p:sp>
        <p:nvSpPr>
          <p:cNvPr id="4" name="Shape 2"/>
          <p:cNvSpPr/>
          <p:nvPr/>
        </p:nvSpPr>
        <p:spPr>
          <a:xfrm>
            <a:off x="856832" y="1819970"/>
            <a:ext cx="567021" cy="567035"/>
          </a:xfrm>
          <a:prstGeom prst="ellipse">
            <a:avLst/>
          </a:prstGeom>
          <a:solidFill>
            <a:srgbClr val="1B1B27"/>
          </a:solidFill>
          <a:ln/>
        </p:spPr>
        <p:txBody>
          <a:bodyPr/>
          <a:lstStyle/>
          <a:p>
            <a:endParaRPr lang="en-GB"/>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2800" y="1975842"/>
            <a:ext cx="255085" cy="255091"/>
          </a:xfrm>
          <a:prstGeom prst="rect">
            <a:avLst/>
          </a:prstGeom>
        </p:spPr>
      </p:pic>
      <p:sp>
        <p:nvSpPr>
          <p:cNvPr id="6" name="Text 3"/>
          <p:cNvSpPr/>
          <p:nvPr/>
        </p:nvSpPr>
        <p:spPr>
          <a:xfrm>
            <a:off x="856832" y="2538214"/>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Political, Social &amp; Economic Context</a:t>
            </a:r>
            <a:endParaRPr lang="en-US" sz="1850" dirty="0"/>
          </a:p>
        </p:txBody>
      </p:sp>
      <p:sp>
        <p:nvSpPr>
          <p:cNvPr id="7" name="Text 4"/>
          <p:cNvSpPr/>
          <p:nvPr/>
        </p:nvSpPr>
        <p:spPr>
          <a:xfrm>
            <a:off x="856832" y="2924175"/>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Spirituality must engage the world beyond the interior search for meaning</a:t>
            </a:r>
            <a:endParaRPr lang="en-US" sz="1450" dirty="0"/>
          </a:p>
        </p:txBody>
      </p:sp>
      <p:sp>
        <p:nvSpPr>
          <p:cNvPr id="8" name="Shape 5"/>
          <p:cNvSpPr/>
          <p:nvPr/>
        </p:nvSpPr>
        <p:spPr>
          <a:xfrm>
            <a:off x="6171450" y="1624608"/>
            <a:ext cx="5358770" cy="2039243"/>
          </a:xfrm>
          <a:prstGeom prst="roundRect">
            <a:avLst>
              <a:gd name="adj" fmla="val 3893"/>
            </a:avLst>
          </a:prstGeom>
          <a:solidFill>
            <a:srgbClr val="F2EEEE"/>
          </a:solidFill>
          <a:ln w="6350">
            <a:solidFill>
              <a:srgbClr val="D8D4D4"/>
            </a:solidFill>
            <a:prstDash val="solid"/>
          </a:ln>
        </p:spPr>
        <p:txBody>
          <a:bodyPr/>
          <a:lstStyle/>
          <a:p>
            <a:endParaRPr lang="en-GB"/>
          </a:p>
        </p:txBody>
      </p:sp>
      <p:sp>
        <p:nvSpPr>
          <p:cNvPr id="9" name="Shape 6"/>
          <p:cNvSpPr/>
          <p:nvPr/>
        </p:nvSpPr>
        <p:spPr>
          <a:xfrm>
            <a:off x="6366807" y="1819970"/>
            <a:ext cx="567021" cy="567035"/>
          </a:xfrm>
          <a:prstGeom prst="ellipse">
            <a:avLst/>
          </a:prstGeom>
          <a:solidFill>
            <a:srgbClr val="1B1B27"/>
          </a:solidFill>
          <a:ln/>
        </p:spPr>
        <p:txBody>
          <a:bodyPr/>
          <a:lstStyle/>
          <a:p>
            <a:endParaRPr lang="en-GB"/>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22775" y="1975842"/>
            <a:ext cx="255085" cy="255091"/>
          </a:xfrm>
          <a:prstGeom prst="rect">
            <a:avLst/>
          </a:prstGeom>
        </p:spPr>
      </p:pic>
      <p:sp>
        <p:nvSpPr>
          <p:cNvPr id="11" name="Text 7"/>
          <p:cNvSpPr/>
          <p:nvPr/>
        </p:nvSpPr>
        <p:spPr>
          <a:xfrm>
            <a:off x="6366807" y="2538214"/>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Values &amp; Purposes of Organisations</a:t>
            </a:r>
            <a:endParaRPr lang="en-US" sz="1850" dirty="0"/>
          </a:p>
        </p:txBody>
      </p:sp>
      <p:sp>
        <p:nvSpPr>
          <p:cNvPr id="12" name="Text 8"/>
          <p:cNvSpPr/>
          <p:nvPr/>
        </p:nvSpPr>
        <p:spPr>
          <a:xfrm>
            <a:off x="6366807" y="2924175"/>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Profit is a goal, not a purpose — values understood as virtues, not slogans</a:t>
            </a:r>
            <a:endParaRPr lang="en-US" sz="1450" dirty="0"/>
          </a:p>
        </p:txBody>
      </p:sp>
      <p:sp>
        <p:nvSpPr>
          <p:cNvPr id="13" name="Shape 9"/>
          <p:cNvSpPr/>
          <p:nvPr/>
        </p:nvSpPr>
        <p:spPr>
          <a:xfrm>
            <a:off x="661475" y="3815060"/>
            <a:ext cx="5358770" cy="2311400"/>
          </a:xfrm>
          <a:prstGeom prst="roundRect">
            <a:avLst>
              <a:gd name="adj" fmla="val 3435"/>
            </a:avLst>
          </a:prstGeom>
          <a:solidFill>
            <a:srgbClr val="F2EEEE"/>
          </a:solidFill>
          <a:ln w="6350">
            <a:solidFill>
              <a:srgbClr val="D8D4D4"/>
            </a:solidFill>
            <a:prstDash val="solid"/>
          </a:ln>
        </p:spPr>
        <p:txBody>
          <a:bodyPr/>
          <a:lstStyle/>
          <a:p>
            <a:endParaRPr lang="en-GB"/>
          </a:p>
        </p:txBody>
      </p:sp>
      <p:sp>
        <p:nvSpPr>
          <p:cNvPr id="14" name="Shape 10"/>
          <p:cNvSpPr/>
          <p:nvPr/>
        </p:nvSpPr>
        <p:spPr>
          <a:xfrm>
            <a:off x="856832" y="4010422"/>
            <a:ext cx="567021" cy="567035"/>
          </a:xfrm>
          <a:prstGeom prst="ellipse">
            <a:avLst/>
          </a:prstGeom>
          <a:solidFill>
            <a:srgbClr val="1B1B27"/>
          </a:solidFill>
          <a:ln/>
        </p:spPr>
        <p:txBody>
          <a:bodyPr/>
          <a:lstStyle/>
          <a:p>
            <a:endParaRPr lang="en-GB"/>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2800" y="4166295"/>
            <a:ext cx="255085" cy="255091"/>
          </a:xfrm>
          <a:prstGeom prst="rect">
            <a:avLst/>
          </a:prstGeom>
        </p:spPr>
      </p:pic>
      <p:sp>
        <p:nvSpPr>
          <p:cNvPr id="16" name="Text 11"/>
          <p:cNvSpPr/>
          <p:nvPr/>
        </p:nvSpPr>
        <p:spPr>
          <a:xfrm>
            <a:off x="856832" y="4728666"/>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A Different Conception of Human Beings</a:t>
            </a:r>
            <a:endParaRPr lang="en-US" sz="1850" dirty="0"/>
          </a:p>
        </p:txBody>
      </p:sp>
      <p:sp>
        <p:nvSpPr>
          <p:cNvPr id="17" name="Text 12"/>
          <p:cNvSpPr/>
          <p:nvPr/>
        </p:nvSpPr>
        <p:spPr>
          <a:xfrm>
            <a:off x="856832" y="5114627"/>
            <a:ext cx="4968056" cy="544314"/>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Beyond 'homo oeconomicus' toward whole persons with dignity and equality</a:t>
            </a:r>
            <a:endParaRPr lang="en-US" sz="1450" dirty="0"/>
          </a:p>
        </p:txBody>
      </p:sp>
      <p:sp>
        <p:nvSpPr>
          <p:cNvPr id="18" name="Shape 13"/>
          <p:cNvSpPr/>
          <p:nvPr/>
        </p:nvSpPr>
        <p:spPr>
          <a:xfrm>
            <a:off x="6171450" y="3815060"/>
            <a:ext cx="5358770" cy="2311400"/>
          </a:xfrm>
          <a:prstGeom prst="roundRect">
            <a:avLst>
              <a:gd name="adj" fmla="val 3435"/>
            </a:avLst>
          </a:prstGeom>
          <a:solidFill>
            <a:srgbClr val="F2EEEE"/>
          </a:solidFill>
          <a:ln w="6350">
            <a:solidFill>
              <a:srgbClr val="D8D4D4"/>
            </a:solidFill>
            <a:prstDash val="solid"/>
          </a:ln>
        </p:spPr>
        <p:txBody>
          <a:bodyPr/>
          <a:lstStyle/>
          <a:p>
            <a:endParaRPr lang="en-GB"/>
          </a:p>
        </p:txBody>
      </p:sp>
      <p:sp>
        <p:nvSpPr>
          <p:cNvPr id="19" name="Shape 14"/>
          <p:cNvSpPr/>
          <p:nvPr/>
        </p:nvSpPr>
        <p:spPr>
          <a:xfrm>
            <a:off x="6366807" y="4010422"/>
            <a:ext cx="567021" cy="567035"/>
          </a:xfrm>
          <a:prstGeom prst="ellipse">
            <a:avLst/>
          </a:prstGeom>
          <a:solidFill>
            <a:srgbClr val="1B1B27"/>
          </a:solidFill>
          <a:ln/>
        </p:spPr>
        <p:txBody>
          <a:bodyPr/>
          <a:lstStyle/>
          <a:p>
            <a:endParaRPr lang="en-GB"/>
          </a:p>
        </p:txBody>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22775" y="4166295"/>
            <a:ext cx="255085" cy="255091"/>
          </a:xfrm>
          <a:prstGeom prst="rect">
            <a:avLst/>
          </a:prstGeom>
        </p:spPr>
      </p:pic>
      <p:sp>
        <p:nvSpPr>
          <p:cNvPr id="21" name="Text 15"/>
          <p:cNvSpPr/>
          <p:nvPr/>
        </p:nvSpPr>
        <p:spPr>
          <a:xfrm>
            <a:off x="6366807" y="4728666"/>
            <a:ext cx="4968056" cy="295275"/>
          </a:xfrm>
          <a:prstGeom prst="rect">
            <a:avLst/>
          </a:prstGeom>
          <a:noFill/>
          <a:ln/>
        </p:spPr>
        <p:txBody>
          <a:bodyPr wrap="none" lIns="0" tIns="0" rIns="0" bIns="0" rtlCol="0" anchor="t"/>
          <a:lstStyle/>
          <a:p>
            <a:pPr marL="0" indent="0" algn="l">
              <a:lnSpc>
                <a:spcPct val="104000"/>
              </a:lnSpc>
              <a:buNone/>
            </a:pPr>
            <a:r>
              <a:rPr lang="en-US" sz="1850" b="1" dirty="0">
                <a:solidFill>
                  <a:srgbClr val="3C3939"/>
                </a:solidFill>
                <a:latin typeface="Inter Bold" pitchFamily="34" charset="0"/>
                <a:ea typeface="Inter Bold" pitchFamily="34" charset="-122"/>
                <a:cs typeface="Inter Bold" pitchFamily="34" charset="-120"/>
              </a:rPr>
              <a:t>Alternative Approaches to Management</a:t>
            </a:r>
            <a:endParaRPr lang="en-US" sz="1850" dirty="0"/>
          </a:p>
        </p:txBody>
      </p:sp>
      <p:sp>
        <p:nvSpPr>
          <p:cNvPr id="22" name="Text 16"/>
          <p:cNvSpPr/>
          <p:nvPr/>
        </p:nvSpPr>
        <p:spPr>
          <a:xfrm>
            <a:off x="6366807" y="5114627"/>
            <a:ext cx="4968056" cy="816471"/>
          </a:xfrm>
          <a:prstGeom prst="rect">
            <a:avLst/>
          </a:prstGeom>
          <a:noFill/>
          <a:ln/>
        </p:spPr>
        <p:txBody>
          <a:bodyPr wrap="square" lIns="0" tIns="0" rIns="0" bIns="0" rtlCol="0" anchor="t">
            <a:normAutofit/>
          </a:bodyPr>
          <a:lstStyle/>
          <a:p>
            <a:pPr marL="0" indent="0" algn="l">
              <a:lnSpc>
                <a:spcPct val="120000"/>
              </a:lnSpc>
              <a:buNone/>
            </a:pPr>
            <a:r>
              <a:rPr lang="en-US" sz="1450" dirty="0">
                <a:solidFill>
                  <a:srgbClr val="3C3939"/>
                </a:solidFill>
                <a:latin typeface="Inter" pitchFamily="34" charset="0"/>
                <a:ea typeface="Inter" pitchFamily="34" charset="-122"/>
                <a:cs typeface="Inter" pitchFamily="34" charset="-120"/>
              </a:rPr>
              <a:t>Spirituality as 'a force of resistance' and a fundamentally different approach — not a technique managers learn</a:t>
            </a:r>
            <a:endParaRPr lang="en-US" sz="14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1015875" y="1840409"/>
            <a:ext cx="10514345" cy="2155428"/>
          </a:xfrm>
          <a:prstGeom prst="rect">
            <a:avLst/>
          </a:prstGeom>
          <a:noFill/>
          <a:ln/>
        </p:spPr>
        <p:txBody>
          <a:bodyPr wrap="square" lIns="0" tIns="0" rIns="0" bIns="0" rtlCol="0" anchor="t">
            <a:normAutofit/>
          </a:bodyPr>
          <a:lstStyle/>
          <a:p>
            <a:pPr marL="0" indent="0" algn="l">
              <a:lnSpc>
                <a:spcPct val="133000"/>
              </a:lnSpc>
              <a:spcAft>
                <a:spcPts val="2050"/>
              </a:spcAft>
              <a:buNone/>
            </a:pPr>
            <a:r>
              <a:rPr lang="en-US" sz="1850" dirty="0">
                <a:solidFill>
                  <a:srgbClr val="3C3939"/>
                </a:solidFill>
                <a:latin typeface="Inter" pitchFamily="34" charset="0"/>
                <a:ea typeface="Inter" pitchFamily="34" charset="-122"/>
                <a:cs typeface="Inter" pitchFamily="34" charset="-120"/>
              </a:rPr>
              <a:t>'Critical scholars cogitate instrumental concepts as reductionist and characterise them as "technical spirituality" because spirituality is used as a management technique. Although the empowerment of people is emphasised, it seems to be encouraged </a:t>
            </a:r>
            <a:r>
              <a:rPr lang="en-US" sz="1850" b="1" dirty="0">
                <a:solidFill>
                  <a:srgbClr val="3C3939"/>
                </a:solidFill>
                <a:latin typeface="Inter Bold" pitchFamily="34" charset="0"/>
                <a:ea typeface="Inter Bold" pitchFamily="34" charset="-122"/>
                <a:cs typeface="Inter Bold" pitchFamily="34" charset="-120"/>
              </a:rPr>
              <a:t>primarily to improve results</a:t>
            </a:r>
            <a:r>
              <a:rPr lang="en-US" sz="1850" dirty="0">
                <a:solidFill>
                  <a:srgbClr val="3C3939"/>
                </a:solidFill>
                <a:latin typeface="Inter" pitchFamily="34" charset="0"/>
                <a:ea typeface="Inter" pitchFamily="34" charset="-122"/>
                <a:cs typeface="Inter" pitchFamily="34" charset="-120"/>
              </a:rPr>
              <a:t> and only secondarily in the interest of the person concerned.'</a:t>
            </a:r>
            <a:endParaRPr lang="en-US" sz="1850" dirty="0"/>
          </a:p>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 Wolf &amp; Feldbauer-Durstmüller (2023)</a:t>
            </a:r>
            <a:endParaRPr lang="en-US" sz="1850" dirty="0"/>
          </a:p>
        </p:txBody>
      </p:sp>
      <p:sp>
        <p:nvSpPr>
          <p:cNvPr id="3" name="Shape 1"/>
          <p:cNvSpPr/>
          <p:nvPr/>
        </p:nvSpPr>
        <p:spPr>
          <a:xfrm>
            <a:off x="661475" y="1574602"/>
            <a:ext cx="31749" cy="2687042"/>
          </a:xfrm>
          <a:prstGeom prst="roundRect">
            <a:avLst>
              <a:gd name="adj" fmla="val 50000"/>
            </a:avLst>
          </a:prstGeom>
          <a:solidFill>
            <a:srgbClr val="1B1B27"/>
          </a:solidFill>
          <a:ln/>
        </p:spPr>
        <p:txBody>
          <a:bodyPr/>
          <a:lstStyle/>
          <a:p>
            <a:endParaRPr lang="en-GB"/>
          </a:p>
        </p:txBody>
      </p:sp>
      <p:sp>
        <p:nvSpPr>
          <p:cNvPr id="4" name="Text 2"/>
          <p:cNvSpPr/>
          <p:nvPr/>
        </p:nvSpPr>
        <p:spPr>
          <a:xfrm>
            <a:off x="661475" y="4527451"/>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The test embedded in this sentence: </a:t>
            </a:r>
            <a:r>
              <a:rPr lang="en-US" sz="1850" b="1" dirty="0">
                <a:solidFill>
                  <a:srgbClr val="3C3939"/>
                </a:solidFill>
                <a:latin typeface="Inter Bold" pitchFamily="34" charset="0"/>
                <a:ea typeface="Inter Bold" pitchFamily="34" charset="-122"/>
                <a:cs typeface="Inter Bold" pitchFamily="34" charset="-120"/>
              </a:rPr>
              <a:t>whose interest comes first?</a:t>
            </a:r>
            <a:r>
              <a:rPr lang="en-US" sz="1850" dirty="0">
                <a:solidFill>
                  <a:srgbClr val="3C3939"/>
                </a:solidFill>
                <a:latin typeface="Inter" pitchFamily="34" charset="0"/>
                <a:ea typeface="Inter" pitchFamily="34" charset="-122"/>
                <a:cs typeface="Inter" pitchFamily="34" charset="-120"/>
              </a:rPr>
              <a:t> The concession ('although') is folded into the accusation — a structure any spirituality programme can be put to.</a:t>
            </a:r>
            <a:endParaRPr lang="en-US" sz="1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1101626"/>
            <a:ext cx="1999803" cy="287139"/>
          </a:xfrm>
          <a:prstGeom prst="roundRect">
            <a:avLst>
              <a:gd name="adj" fmla="val 22118"/>
            </a:avLst>
          </a:prstGeom>
          <a:solidFill>
            <a:srgbClr val="E1E1EA"/>
          </a:solidFill>
          <a:ln/>
        </p:spPr>
        <p:txBody>
          <a:bodyPr/>
          <a:lstStyle/>
          <a:p>
            <a:endParaRPr lang="en-GB"/>
          </a:p>
        </p:txBody>
      </p:sp>
      <p:sp>
        <p:nvSpPr>
          <p:cNvPr id="4" name="Text 1"/>
          <p:cNvSpPr/>
          <p:nvPr/>
        </p:nvSpPr>
        <p:spPr>
          <a:xfrm>
            <a:off x="5346765" y="1158280"/>
            <a:ext cx="2382579" cy="173831"/>
          </a:xfrm>
          <a:prstGeom prst="rect">
            <a:avLst/>
          </a:prstGeom>
          <a:noFill/>
          <a:ln/>
        </p:spPr>
        <p:txBody>
          <a:bodyPr wrap="none" lIns="0" tIns="0" rIns="0" bIns="0" rtlCol="0" anchor="t"/>
          <a:lstStyle/>
          <a:p>
            <a:pPr marL="0" indent="0" algn="l">
              <a:lnSpc>
                <a:spcPct val="96000"/>
              </a:lnSpc>
              <a:buNone/>
            </a:pPr>
            <a:r>
              <a:rPr lang="en-US" sz="1150" dirty="0">
                <a:solidFill>
                  <a:srgbClr val="3C3939"/>
                </a:solidFill>
                <a:latin typeface="Inter" pitchFamily="34" charset="0"/>
                <a:ea typeface="Inter" pitchFamily="34" charset="-122"/>
                <a:cs typeface="Inter" pitchFamily="34" charset="-120"/>
              </a:rPr>
              <a:t>EXTENDED REFLECTION</a:t>
            </a:r>
            <a:endParaRPr lang="en-US" sz="1150" dirty="0"/>
          </a:p>
        </p:txBody>
      </p:sp>
      <p:sp>
        <p:nvSpPr>
          <p:cNvPr id="5" name="Text 2"/>
          <p:cNvSpPr/>
          <p:nvPr/>
        </p:nvSpPr>
        <p:spPr>
          <a:xfrm>
            <a:off x="5233360" y="1449189"/>
            <a:ext cx="6296860"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1B1B27"/>
                </a:solidFill>
                <a:latin typeface="Inter Bold" pitchFamily="34" charset="0"/>
                <a:ea typeface="Inter Bold" pitchFamily="34" charset="-122"/>
                <a:cs typeface="Inter Bold" pitchFamily="34" charset="-120"/>
              </a:rPr>
              <a:t>The Organisation as 'False God'</a:t>
            </a:r>
            <a:endParaRPr lang="en-US" sz="3700" dirty="0"/>
          </a:p>
        </p:txBody>
      </p:sp>
      <p:sp>
        <p:nvSpPr>
          <p:cNvPr id="6" name="Text 3"/>
          <p:cNvSpPr/>
          <p:nvPr/>
        </p:nvSpPr>
        <p:spPr>
          <a:xfrm>
            <a:off x="5233360" y="2857302"/>
            <a:ext cx="6296860" cy="1530846"/>
          </a:xfrm>
          <a:prstGeom prst="rect">
            <a:avLst/>
          </a:prstGeom>
          <a:noFill/>
          <a:ln/>
        </p:spPr>
        <p:txBody>
          <a:bodyPr wrap="square" lIns="0" tIns="0" rIns="0" bIns="0" rtlCol="0" anchor="t">
            <a:noAutofit/>
          </a:bodyPr>
          <a:lstStyle/>
          <a:p>
            <a:pPr marL="0" indent="0" algn="l">
              <a:lnSpc>
                <a:spcPct val="120000"/>
              </a:lnSpc>
              <a:spcAft>
                <a:spcPts val="1300"/>
              </a:spcAft>
              <a:buNone/>
            </a:pPr>
            <a:r>
              <a:rPr lang="en-US" dirty="0">
                <a:solidFill>
                  <a:srgbClr val="3C3939"/>
                </a:solidFill>
                <a:latin typeface="Inter" pitchFamily="34" charset="0"/>
                <a:ea typeface="Inter" pitchFamily="34" charset="-122"/>
                <a:cs typeface="Inter" pitchFamily="34" charset="-120"/>
              </a:rPr>
              <a:t>Lips-Wiersma &amp; Morris (2009) report Tillich's distinction: meaning that serves </a:t>
            </a:r>
            <a:r>
              <a:rPr lang="en-US" b="1" dirty="0">
                <a:solidFill>
                  <a:srgbClr val="3C3939"/>
                </a:solidFill>
                <a:latin typeface="Inter Bold" pitchFamily="34" charset="0"/>
                <a:ea typeface="Inter Bold" pitchFamily="34" charset="-122"/>
                <a:cs typeface="Inter Bold" pitchFamily="34" charset="-120"/>
              </a:rPr>
              <a:t>'ultimate concern'</a:t>
            </a:r>
            <a:r>
              <a:rPr lang="en-US" dirty="0">
                <a:solidFill>
                  <a:srgbClr val="3C3939"/>
                </a:solidFill>
                <a:latin typeface="Inter" pitchFamily="34" charset="0"/>
                <a:ea typeface="Inter" pitchFamily="34" charset="-122"/>
                <a:cs typeface="Inter" pitchFamily="34" charset="-120"/>
              </a:rPr>
              <a:t> versus meaning that serves </a:t>
            </a:r>
            <a:r>
              <a:rPr lang="en-US" b="1" dirty="0">
                <a:solidFill>
                  <a:srgbClr val="3C3939"/>
                </a:solidFill>
                <a:latin typeface="Inter Bold" pitchFamily="34" charset="0"/>
                <a:ea typeface="Inter Bold" pitchFamily="34" charset="-122"/>
                <a:cs typeface="Inter Bold" pitchFamily="34" charset="-120"/>
              </a:rPr>
              <a:t>'false gods'</a:t>
            </a:r>
            <a:r>
              <a:rPr lang="en-US" dirty="0">
                <a:solidFill>
                  <a:srgbClr val="3C3939"/>
                </a:solidFill>
                <a:latin typeface="Inter" pitchFamily="34" charset="0"/>
                <a:ea typeface="Inter" pitchFamily="34" charset="-122"/>
                <a:cs typeface="Inter" pitchFamily="34" charset="-120"/>
              </a:rPr>
              <a:t>.</a:t>
            </a:r>
            <a:endParaRPr lang="en-US" dirty="0"/>
          </a:p>
          <a:p>
            <a:pPr marL="0" indent="0" algn="l">
              <a:lnSpc>
                <a:spcPct val="120000"/>
              </a:lnSpc>
              <a:buNone/>
            </a:pPr>
            <a:r>
              <a:rPr lang="en-US" dirty="0">
                <a:solidFill>
                  <a:srgbClr val="3C3939"/>
                </a:solidFill>
                <a:latin typeface="Inter" pitchFamily="34" charset="0"/>
                <a:ea typeface="Inter" pitchFamily="34" charset="-122"/>
                <a:cs typeface="Inter" pitchFamily="34" charset="-120"/>
              </a:rPr>
              <a:t>Singer adds: true meaning requires a cause connected to 'making the world a better place to live in' — not the football club, and not the corporation.</a:t>
            </a:r>
            <a:endParaRPr lang="en-US" dirty="0"/>
          </a:p>
        </p:txBody>
      </p:sp>
      <p:sp>
        <p:nvSpPr>
          <p:cNvPr id="7" name="Shape 4"/>
          <p:cNvSpPr/>
          <p:nvPr/>
        </p:nvSpPr>
        <p:spPr>
          <a:xfrm>
            <a:off x="5233360" y="5151600"/>
            <a:ext cx="6296860" cy="1198166"/>
          </a:xfrm>
          <a:prstGeom prst="roundRect">
            <a:avLst>
              <a:gd name="adj" fmla="val 6626"/>
            </a:avLst>
          </a:prstGeom>
          <a:solidFill>
            <a:srgbClr val="E1E1EA"/>
          </a:solidFill>
          <a:ln/>
        </p:spPr>
        <p:txBody>
          <a:bodyPr/>
          <a:lstStyle/>
          <a:p>
            <a:endParaRPr lang="en-GB" sz="2400"/>
          </a:p>
        </p:txBody>
      </p:sp>
      <p:pic>
        <p:nvPicPr>
          <p:cNvPr id="8" name="Image 1" descr="preencoded.png"/>
          <p:cNvPicPr>
            <a:picLocks noChangeAspect="1"/>
          </p:cNvPicPr>
          <p:nvPr/>
        </p:nvPicPr>
        <p:blipFill>
          <a:blip r:embed="rId4"/>
          <a:stretch>
            <a:fillRect/>
          </a:stretch>
        </p:blipFill>
        <p:spPr>
          <a:xfrm>
            <a:off x="5422367" y="5368789"/>
            <a:ext cx="236234" cy="189012"/>
          </a:xfrm>
          <a:prstGeom prst="rect">
            <a:avLst/>
          </a:prstGeom>
        </p:spPr>
      </p:pic>
      <p:sp>
        <p:nvSpPr>
          <p:cNvPr id="9" name="Text 5"/>
          <p:cNvSpPr/>
          <p:nvPr/>
        </p:nvSpPr>
        <p:spPr>
          <a:xfrm>
            <a:off x="5847608" y="5350037"/>
            <a:ext cx="5493605" cy="816471"/>
          </a:xfrm>
          <a:prstGeom prst="rect">
            <a:avLst/>
          </a:prstGeom>
          <a:noFill/>
          <a:ln/>
        </p:spPr>
        <p:txBody>
          <a:bodyPr wrap="square" lIns="0" tIns="0" rIns="0" bIns="0" rtlCol="0" anchor="t">
            <a:normAutofit fontScale="85000" lnSpcReduction="10000"/>
          </a:bodyPr>
          <a:lstStyle/>
          <a:p>
            <a:pPr marL="0" indent="0" algn="l">
              <a:lnSpc>
                <a:spcPct val="120000"/>
              </a:lnSpc>
              <a:buNone/>
            </a:pPr>
            <a:r>
              <a:rPr lang="en-US" sz="1600" dirty="0">
                <a:solidFill>
                  <a:srgbClr val="000000"/>
                </a:solidFill>
                <a:latin typeface="Inter" pitchFamily="34" charset="0"/>
                <a:ea typeface="Inter" pitchFamily="34" charset="-122"/>
                <a:cs typeface="Inter" pitchFamily="34" charset="-120"/>
              </a:rPr>
              <a:t>If meaning requires a cause that transcends the organisation, then an organisation that offers itself as the ultimate cause of meaning is, by definition, offering a false god.</a:t>
            </a:r>
            <a:endParaRPr lang="en-US"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Shape 0"/>
          <p:cNvSpPr/>
          <p:nvPr/>
        </p:nvSpPr>
        <p:spPr>
          <a:xfrm>
            <a:off x="661475" y="708323"/>
            <a:ext cx="1015578"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757932"/>
            <a:ext cx="1426730"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KEY POINT 5</a:t>
            </a:r>
            <a:endParaRPr lang="en-US" sz="1000" dirty="0"/>
          </a:p>
        </p:txBody>
      </p:sp>
      <p:sp>
        <p:nvSpPr>
          <p:cNvPr id="4" name="Text 2"/>
          <p:cNvSpPr/>
          <p:nvPr/>
        </p:nvSpPr>
        <p:spPr>
          <a:xfrm>
            <a:off x="661475" y="1005979"/>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Criteria for Authentic Workplace Spirituality</a:t>
            </a:r>
            <a:endParaRPr lang="en-US" sz="3250" dirty="0"/>
          </a:p>
        </p:txBody>
      </p:sp>
      <p:pic>
        <p:nvPicPr>
          <p:cNvPr id="5" name="Image 0" descr="preencoded.png"/>
          <p:cNvPicPr>
            <a:picLocks noChangeAspect="1"/>
          </p:cNvPicPr>
          <p:nvPr/>
        </p:nvPicPr>
        <p:blipFill>
          <a:blip r:embed="rId3"/>
          <a:stretch>
            <a:fillRect/>
          </a:stretch>
        </p:blipFill>
        <p:spPr>
          <a:xfrm>
            <a:off x="2999209" y="1696343"/>
            <a:ext cx="6193179" cy="3873302"/>
          </a:xfrm>
          <a:prstGeom prst="rect">
            <a:avLst/>
          </a:prstGeom>
        </p:spPr>
      </p:pic>
      <p:sp>
        <p:nvSpPr>
          <p:cNvPr id="6" name="Text 3"/>
          <p:cNvSpPr/>
          <p:nvPr/>
        </p:nvSpPr>
        <p:spPr>
          <a:xfrm>
            <a:off x="2187421" y="3397285"/>
            <a:ext cx="2261988" cy="427959"/>
          </a:xfrm>
          <a:prstGeom prst="rect">
            <a:avLst/>
          </a:prstGeom>
          <a:noFill/>
          <a:ln/>
        </p:spPr>
        <p:txBody>
          <a:bodyPr wrap="square" lIns="0" tIns="0" rIns="0" bIns="0" rtlCol="0" anchor="t">
            <a:noAutofit/>
          </a:bodyPr>
          <a:lstStyle/>
          <a:p>
            <a:pPr marL="0" indent="0" algn="r">
              <a:lnSpc>
                <a:spcPct val="104000"/>
              </a:lnSpc>
              <a:buNone/>
            </a:pPr>
            <a:r>
              <a:rPr lang="en-US" sz="1600" b="1" dirty="0">
                <a:solidFill>
                  <a:srgbClr val="1B1B27"/>
                </a:solidFill>
                <a:latin typeface="Inter Bold" pitchFamily="34" charset="0"/>
                <a:ea typeface="Inter Bold" pitchFamily="34" charset="-122"/>
                <a:cs typeface="Inter Bold" pitchFamily="34" charset="-120"/>
              </a:rPr>
              <a:t>Organisation Not Ultimate</a:t>
            </a:r>
            <a:endParaRPr lang="en-US" sz="1600" dirty="0"/>
          </a:p>
        </p:txBody>
      </p:sp>
      <p:sp>
        <p:nvSpPr>
          <p:cNvPr id="7" name="Text 4"/>
          <p:cNvSpPr/>
          <p:nvPr/>
        </p:nvSpPr>
        <p:spPr>
          <a:xfrm>
            <a:off x="4964517" y="5133014"/>
            <a:ext cx="2261988" cy="641939"/>
          </a:xfrm>
          <a:prstGeom prst="rect">
            <a:avLst/>
          </a:prstGeom>
          <a:noFill/>
          <a:ln/>
        </p:spPr>
        <p:txBody>
          <a:bodyPr wrap="square" lIns="0" tIns="0" rIns="0" bIns="0" rtlCol="0" anchor="t">
            <a:normAutofit/>
          </a:bodyPr>
          <a:lstStyle/>
          <a:p>
            <a:pPr marL="0" indent="0" algn="ctr">
              <a:lnSpc>
                <a:spcPct val="104000"/>
              </a:lnSpc>
              <a:buNone/>
            </a:pPr>
            <a:r>
              <a:rPr lang="en-US" sz="1600" b="1" dirty="0">
                <a:solidFill>
                  <a:srgbClr val="1B1B27"/>
                </a:solidFill>
                <a:latin typeface="Inter Bold" pitchFamily="34" charset="0"/>
                <a:ea typeface="Inter Bold" pitchFamily="34" charset="-122"/>
                <a:cs typeface="Inter Bold" pitchFamily="34" charset="-120"/>
              </a:rPr>
              <a:t>Persons Treated as Ends</a:t>
            </a:r>
            <a:endParaRPr lang="en-US" sz="1600" dirty="0"/>
          </a:p>
        </p:txBody>
      </p:sp>
      <p:sp>
        <p:nvSpPr>
          <p:cNvPr id="8" name="Text 5"/>
          <p:cNvSpPr/>
          <p:nvPr/>
        </p:nvSpPr>
        <p:spPr>
          <a:xfrm>
            <a:off x="7742593" y="3392421"/>
            <a:ext cx="2261988" cy="641939"/>
          </a:xfrm>
          <a:prstGeom prst="rect">
            <a:avLst/>
          </a:prstGeom>
          <a:noFill/>
          <a:ln/>
        </p:spPr>
        <p:txBody>
          <a:bodyPr wrap="square" lIns="0" tIns="0" rIns="0" bIns="0" rtlCol="0" anchor="t">
            <a:normAutofit/>
          </a:bodyPr>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Human Welfare as Primary</a:t>
            </a:r>
            <a:endParaRPr lang="en-US" sz="1600" dirty="0"/>
          </a:p>
        </p:txBody>
      </p:sp>
      <p:sp>
        <p:nvSpPr>
          <p:cNvPr id="9" name="Text 6"/>
          <p:cNvSpPr/>
          <p:nvPr/>
        </p:nvSpPr>
        <p:spPr>
          <a:xfrm>
            <a:off x="4964517" y="1704901"/>
            <a:ext cx="2261988" cy="641939"/>
          </a:xfrm>
          <a:prstGeom prst="rect">
            <a:avLst/>
          </a:prstGeom>
          <a:noFill/>
          <a:ln/>
        </p:spPr>
        <p:txBody>
          <a:bodyPr wrap="square" lIns="0" tIns="0" rIns="0" bIns="0" rtlCol="0" anchor="t">
            <a:normAutofit/>
          </a:bodyPr>
          <a:lstStyle/>
          <a:p>
            <a:pPr marL="0" indent="0" algn="ctr">
              <a:lnSpc>
                <a:spcPct val="104000"/>
              </a:lnSpc>
              <a:buNone/>
            </a:pPr>
            <a:r>
              <a:rPr lang="en-US" sz="1600" b="1" dirty="0">
                <a:solidFill>
                  <a:srgbClr val="1B1B27"/>
                </a:solidFill>
                <a:latin typeface="Inter Bold" pitchFamily="34" charset="0"/>
                <a:ea typeface="Inter Bold" pitchFamily="34" charset="-122"/>
                <a:cs typeface="Inter Bold" pitchFamily="34" charset="-120"/>
              </a:rPr>
              <a:t>Meaning Made, Not Managed</a:t>
            </a:r>
            <a:endParaRPr lang="en-US" sz="1600" dirty="0"/>
          </a:p>
        </p:txBody>
      </p:sp>
      <p:sp>
        <p:nvSpPr>
          <p:cNvPr id="10" name="Text 7"/>
          <p:cNvSpPr/>
          <p:nvPr/>
        </p:nvSpPr>
        <p:spPr>
          <a:xfrm>
            <a:off x="661475" y="5748460"/>
            <a:ext cx="11001989" cy="862958"/>
          </a:xfrm>
          <a:prstGeom prst="rect">
            <a:avLst/>
          </a:prstGeom>
          <a:noFill/>
          <a:ln/>
        </p:spPr>
        <p:txBody>
          <a:bodyPr wrap="square" lIns="0" tIns="0" rIns="0" bIns="0" rtlCol="0" anchor="t">
            <a:norm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Four sources, four traditions — converging on compatible criteria. The convergence suggests the criteria track something real rather than a single author's preference.</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661475" y="801985"/>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The Platform: Four Planks</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475" y="1770955"/>
            <a:ext cx="5349047" cy="2354362"/>
          </a:xfrm>
          <a:prstGeom prst="rect">
            <a:avLst/>
          </a:prstGeom>
        </p:spPr>
      </p:pic>
      <p:sp>
        <p:nvSpPr>
          <p:cNvPr id="4" name="Text 1"/>
          <p:cNvSpPr/>
          <p:nvPr/>
        </p:nvSpPr>
        <p:spPr>
          <a:xfrm>
            <a:off x="989285" y="199717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&amp; Morris (2009)</a:t>
            </a:r>
            <a:endParaRPr lang="en-US" sz="1950" dirty="0"/>
          </a:p>
        </p:txBody>
      </p:sp>
      <p:sp>
        <p:nvSpPr>
          <p:cNvPr id="5" name="Text 2"/>
          <p:cNvSpPr/>
          <p:nvPr/>
        </p:nvSpPr>
        <p:spPr>
          <a:xfrm>
            <a:off x="989285" y="2413298"/>
            <a:ext cx="479502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Meaning-making is intrinsic to being human. Vision, values and principles 'can and should not be provided by those in positions of power, but rather should emerge from the collective being of everyone in the organisation'.</a:t>
            </a:r>
            <a:endParaRPr lang="en-US" sz="15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81173" y="1770955"/>
            <a:ext cx="5349047" cy="2354362"/>
          </a:xfrm>
          <a:prstGeom prst="rect">
            <a:avLst/>
          </a:prstGeom>
        </p:spPr>
      </p:pic>
      <p:sp>
        <p:nvSpPr>
          <p:cNvPr id="7" name="Text 3"/>
          <p:cNvSpPr/>
          <p:nvPr/>
        </p:nvSpPr>
        <p:spPr>
          <a:xfrm>
            <a:off x="6508984" y="1997174"/>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Driscoll &amp; Wiebe (2007)</a:t>
            </a:r>
            <a:endParaRPr lang="en-US" sz="1950" dirty="0"/>
          </a:p>
        </p:txBody>
      </p:sp>
      <p:sp>
        <p:nvSpPr>
          <p:cNvPr id="8" name="Text 4"/>
          <p:cNvSpPr/>
          <p:nvPr/>
        </p:nvSpPr>
        <p:spPr>
          <a:xfrm>
            <a:off x="6508984" y="2413298"/>
            <a:ext cx="4795023"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Authentic spirituality is identified by its ends — human welfare first. 'Morality must guide the means of economic activity, not the other way around.'</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4295973"/>
            <a:ext cx="5349047" cy="1760041"/>
          </a:xfrm>
          <a:prstGeom prst="rect">
            <a:avLst/>
          </a:prstGeom>
        </p:spPr>
      </p:pic>
      <p:sp>
        <p:nvSpPr>
          <p:cNvPr id="10" name="Text 5"/>
          <p:cNvSpPr/>
          <p:nvPr/>
        </p:nvSpPr>
        <p:spPr>
          <a:xfrm>
            <a:off x="989285" y="4522192"/>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Wolf &amp; Feldbauer-Durstmüller (2023)</a:t>
            </a:r>
            <a:endParaRPr lang="en-US" sz="1950" dirty="0"/>
          </a:p>
        </p:txBody>
      </p:sp>
      <p:sp>
        <p:nvSpPr>
          <p:cNvPr id="11" name="Text 6"/>
          <p:cNvSpPr/>
          <p:nvPr/>
        </p:nvSpPr>
        <p:spPr>
          <a:xfrm>
            <a:off x="989285" y="493831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Widen focus from inner life to political, social and economic context — labour conditions, distributive justice, ecological sustainability.</a:t>
            </a:r>
            <a:endParaRPr lang="en-US" sz="15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1173" y="4295973"/>
            <a:ext cx="5349047" cy="1760041"/>
          </a:xfrm>
          <a:prstGeom prst="rect">
            <a:avLst/>
          </a:prstGeom>
        </p:spPr>
      </p:pic>
      <p:sp>
        <p:nvSpPr>
          <p:cNvPr id="13" name="Text 7"/>
          <p:cNvSpPr/>
          <p:nvPr/>
        </p:nvSpPr>
        <p:spPr>
          <a:xfrm>
            <a:off x="6508984" y="4522192"/>
            <a:ext cx="479502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Lips-Wiersma &amp; Mills (2014)</a:t>
            </a:r>
            <a:endParaRPr lang="en-US" sz="1950" dirty="0"/>
          </a:p>
        </p:txBody>
      </p:sp>
      <p:sp>
        <p:nvSpPr>
          <p:cNvPr id="14" name="Text 8"/>
          <p:cNvSpPr/>
          <p:nvPr/>
        </p:nvSpPr>
        <p:spPr>
          <a:xfrm>
            <a:off x="6508984" y="4938316"/>
            <a:ext cx="479502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Offer reflective space measured by whether persons can 'get close to the self' — not by engagement scores.</a:t>
            </a:r>
            <a:endParaRPr lang="en-US" sz="15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Shape 0"/>
          <p:cNvSpPr/>
          <p:nvPr/>
        </p:nvSpPr>
        <p:spPr>
          <a:xfrm>
            <a:off x="661475" y="812800"/>
            <a:ext cx="1856336"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62409"/>
            <a:ext cx="2267489"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DISCUSSION QUESTION 3</a:t>
            </a:r>
            <a:endParaRPr lang="en-US" sz="1000" dirty="0"/>
          </a:p>
        </p:txBody>
      </p:sp>
      <p:sp>
        <p:nvSpPr>
          <p:cNvPr id="4" name="Text 2"/>
          <p:cNvSpPr/>
          <p:nvPr/>
        </p:nvSpPr>
        <p:spPr>
          <a:xfrm>
            <a:off x="661475" y="1110456"/>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What Would Count as Compelling Evidence?</a:t>
            </a:r>
            <a:endParaRPr lang="en-US" sz="3250" dirty="0"/>
          </a:p>
        </p:txBody>
      </p:sp>
      <p:sp>
        <p:nvSpPr>
          <p:cNvPr id="5" name="Text 3"/>
          <p:cNvSpPr/>
          <p:nvPr/>
        </p:nvSpPr>
        <p:spPr>
          <a:xfrm>
            <a:off x="661475" y="1916509"/>
            <a:ext cx="5232666" cy="258465"/>
          </a:xfrm>
          <a:prstGeom prst="rect">
            <a:avLst/>
          </a:prstGeom>
          <a:noFill/>
          <a:ln/>
        </p:spPr>
        <p:txBody>
          <a:bodyPr wrap="none" lIns="0" tIns="0" rIns="0" bIns="0" rtlCol="0" anchor="t"/>
          <a:lstStyle/>
          <a:p>
            <a:pPr marL="0" indent="0" algn="l">
              <a:lnSpc>
                <a:spcPct val="104000"/>
              </a:lnSpc>
              <a:buNone/>
            </a:pPr>
            <a:r>
              <a:rPr lang="en-US" sz="2000" b="1" dirty="0">
                <a:solidFill>
                  <a:srgbClr val="1B1B27"/>
                </a:solidFill>
                <a:latin typeface="Inter Bold" pitchFamily="34" charset="0"/>
                <a:ea typeface="Inter Bold" pitchFamily="34" charset="-122"/>
                <a:cs typeface="Inter Bold" pitchFamily="34" charset="-120"/>
              </a:rPr>
              <a:t>Three answers from the sources</a:t>
            </a:r>
            <a:endParaRPr lang="en-US" sz="2000" dirty="0"/>
          </a:p>
        </p:txBody>
      </p:sp>
      <p:sp>
        <p:nvSpPr>
          <p:cNvPr id="6" name="Shape 4"/>
          <p:cNvSpPr/>
          <p:nvPr/>
        </p:nvSpPr>
        <p:spPr>
          <a:xfrm>
            <a:off x="661475" y="2393057"/>
            <a:ext cx="82647" cy="82649"/>
          </a:xfrm>
          <a:prstGeom prst="ellipse">
            <a:avLst/>
          </a:prstGeom>
          <a:solidFill>
            <a:srgbClr val="1B1B27"/>
          </a:solidFill>
          <a:ln/>
        </p:spPr>
        <p:txBody>
          <a:bodyPr/>
          <a:lstStyle/>
          <a:p>
            <a:endParaRPr lang="en-GB" sz="2400"/>
          </a:p>
        </p:txBody>
      </p:sp>
      <p:sp>
        <p:nvSpPr>
          <p:cNvPr id="7" name="Text 5"/>
          <p:cNvSpPr/>
          <p:nvPr/>
        </p:nvSpPr>
        <p:spPr>
          <a:xfrm>
            <a:off x="859808" y="2305149"/>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Behavioural and longitudinal</a:t>
            </a:r>
            <a:endParaRPr lang="en-US" sz="2000" dirty="0"/>
          </a:p>
        </p:txBody>
      </p:sp>
      <p:sp>
        <p:nvSpPr>
          <p:cNvPr id="8" name="Text 6"/>
          <p:cNvSpPr/>
          <p:nvPr/>
        </p:nvSpPr>
        <p:spPr>
          <a:xfrm>
            <a:off x="859808" y="2679303"/>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Does spiritual practice survive downturns when instrumental value falls? Does it produce resistance to corporate power rather than compliance?</a:t>
            </a:r>
            <a:endParaRPr lang="en-US" sz="1600" dirty="0"/>
          </a:p>
        </p:txBody>
      </p:sp>
      <p:sp>
        <p:nvSpPr>
          <p:cNvPr id="9" name="Shape 7"/>
          <p:cNvSpPr/>
          <p:nvPr/>
        </p:nvSpPr>
        <p:spPr>
          <a:xfrm>
            <a:off x="661475" y="3673475"/>
            <a:ext cx="82647" cy="82649"/>
          </a:xfrm>
          <a:prstGeom prst="ellipse">
            <a:avLst/>
          </a:prstGeom>
          <a:solidFill>
            <a:srgbClr val="1B1B27"/>
          </a:solidFill>
          <a:ln/>
        </p:spPr>
        <p:txBody>
          <a:bodyPr/>
          <a:lstStyle/>
          <a:p>
            <a:endParaRPr lang="en-GB" sz="2400"/>
          </a:p>
        </p:txBody>
      </p:sp>
      <p:sp>
        <p:nvSpPr>
          <p:cNvPr id="10" name="Text 8"/>
          <p:cNvSpPr/>
          <p:nvPr/>
        </p:nvSpPr>
        <p:spPr>
          <a:xfrm>
            <a:off x="859808" y="3585567"/>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Phenomenological</a:t>
            </a:r>
            <a:endParaRPr lang="en-US" sz="2000" dirty="0"/>
          </a:p>
        </p:txBody>
      </p:sp>
      <p:sp>
        <p:nvSpPr>
          <p:cNvPr id="11" name="Text 9"/>
          <p:cNvSpPr/>
          <p:nvPr/>
        </p:nvSpPr>
        <p:spPr>
          <a:xfrm>
            <a:off x="859808" y="3959721"/>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Rich accounts of persons uncovering meaning in their own words — meaning 'made' not manufactured (Lips-Wiersma &amp; Morris, 2009)</a:t>
            </a:r>
            <a:endParaRPr lang="en-US" sz="1600" dirty="0"/>
          </a:p>
        </p:txBody>
      </p:sp>
      <p:sp>
        <p:nvSpPr>
          <p:cNvPr id="12" name="Shape 10"/>
          <p:cNvSpPr/>
          <p:nvPr/>
        </p:nvSpPr>
        <p:spPr>
          <a:xfrm>
            <a:off x="661475" y="4953893"/>
            <a:ext cx="82647" cy="82649"/>
          </a:xfrm>
          <a:prstGeom prst="ellipse">
            <a:avLst/>
          </a:prstGeom>
          <a:solidFill>
            <a:srgbClr val="1B1B27"/>
          </a:solidFill>
          <a:ln/>
        </p:spPr>
        <p:txBody>
          <a:bodyPr/>
          <a:lstStyle/>
          <a:p>
            <a:endParaRPr lang="en-GB" sz="2400"/>
          </a:p>
        </p:txBody>
      </p:sp>
      <p:sp>
        <p:nvSpPr>
          <p:cNvPr id="13" name="Text 11"/>
          <p:cNvSpPr/>
          <p:nvPr/>
        </p:nvSpPr>
        <p:spPr>
          <a:xfrm>
            <a:off x="859808" y="4865985"/>
            <a:ext cx="5034333" cy="258465"/>
          </a:xfrm>
          <a:prstGeom prst="rect">
            <a:avLst/>
          </a:prstGeom>
          <a:noFill/>
          <a:ln/>
        </p:spPr>
        <p:txBody>
          <a:bodyPr wrap="none" lIns="0" tIns="0" rIns="0" bIns="0" rtlCol="0" anchor="t"/>
          <a:lstStyle/>
          <a:p>
            <a:pPr marL="0" indent="0" algn="l">
              <a:lnSpc>
                <a:spcPct val="104000"/>
              </a:lnSpc>
              <a:buNone/>
            </a:pPr>
            <a:r>
              <a:rPr lang="en-US" sz="2000" b="1" dirty="0">
                <a:solidFill>
                  <a:srgbClr val="3C3939"/>
                </a:solidFill>
                <a:latin typeface="Inter Bold" pitchFamily="34" charset="0"/>
                <a:ea typeface="Inter Bold" pitchFamily="34" charset="-122"/>
                <a:cs typeface="Inter Bold" pitchFamily="34" charset="-120"/>
              </a:rPr>
              <a:t>The sceptic's answer</a:t>
            </a:r>
            <a:endParaRPr lang="en-US" sz="2000" dirty="0"/>
          </a:p>
        </p:txBody>
      </p:sp>
      <p:sp>
        <p:nvSpPr>
          <p:cNvPr id="14" name="Text 12"/>
          <p:cNvSpPr/>
          <p:nvPr/>
        </p:nvSpPr>
        <p:spPr>
          <a:xfrm>
            <a:off x="859808" y="5240139"/>
            <a:ext cx="5034333" cy="674787"/>
          </a:xfrm>
          <a:prstGeom prst="rect">
            <a:avLst/>
          </a:prstGeom>
          <a:noFill/>
          <a:ln/>
        </p:spPr>
        <p:txBody>
          <a:bodyPr wrap="square" lIns="0" tIns="0" rIns="0" bIns="0" rtlCol="0" anchor="t">
            <a:noAutofit/>
          </a:bodyPr>
          <a:lstStyle/>
          <a:p>
            <a:pPr marL="0" indent="0" algn="l">
              <a:lnSpc>
                <a:spcPct val="113000"/>
              </a:lnSpc>
              <a:buNone/>
            </a:pPr>
            <a:r>
              <a:rPr lang="en-US" sz="1600" dirty="0">
                <a:solidFill>
                  <a:srgbClr val="3C3939"/>
                </a:solidFill>
                <a:latin typeface="Inter" pitchFamily="34" charset="0"/>
                <a:ea typeface="Inter" pitchFamily="34" charset="-122"/>
                <a:cs typeface="Inter" pitchFamily="34" charset="-120"/>
              </a:rPr>
              <a:t>No evidence could settle the question — inside capitalist organisations, every initiative is subject to performativity. The absence of counter-examples is itself the evidence.</a:t>
            </a:r>
            <a:endParaRPr lang="en-US" sz="1600" dirty="0"/>
          </a:p>
        </p:txBody>
      </p:sp>
      <p:sp>
        <p:nvSpPr>
          <p:cNvPr id="15" name="Shape 13"/>
          <p:cNvSpPr/>
          <p:nvPr/>
        </p:nvSpPr>
        <p:spPr>
          <a:xfrm>
            <a:off x="6303904" y="1930995"/>
            <a:ext cx="5232666" cy="1190625"/>
          </a:xfrm>
          <a:prstGeom prst="roundRect">
            <a:avLst>
              <a:gd name="adj" fmla="val 5834"/>
            </a:avLst>
          </a:prstGeom>
          <a:solidFill>
            <a:srgbClr val="D9D9D9"/>
          </a:solidFill>
          <a:ln/>
        </p:spPr>
        <p:txBody>
          <a:bodyPr/>
          <a:lstStyle/>
          <a:p>
            <a:endParaRPr lang="en-GB" sz="2400"/>
          </a:p>
        </p:txBody>
      </p:sp>
      <p:pic>
        <p:nvPicPr>
          <p:cNvPr id="16" name="Image 0" descr="preencoded.png"/>
          <p:cNvPicPr>
            <a:picLocks noChangeAspect="1"/>
          </p:cNvPicPr>
          <p:nvPr/>
        </p:nvPicPr>
        <p:blipFill>
          <a:blip r:embed="rId3"/>
          <a:stretch>
            <a:fillRect/>
          </a:stretch>
        </p:blipFill>
        <p:spPr>
          <a:xfrm>
            <a:off x="6469198" y="2114748"/>
            <a:ext cx="206667" cy="165298"/>
          </a:xfrm>
          <a:prstGeom prst="rect">
            <a:avLst/>
          </a:prstGeom>
        </p:spPr>
      </p:pic>
      <p:sp>
        <p:nvSpPr>
          <p:cNvPr id="17" name="Text 14"/>
          <p:cNvSpPr/>
          <p:nvPr/>
        </p:nvSpPr>
        <p:spPr>
          <a:xfrm>
            <a:off x="6841160" y="2076450"/>
            <a:ext cx="4530116" cy="899716"/>
          </a:xfrm>
          <a:prstGeom prst="rect">
            <a:avLst/>
          </a:prstGeom>
          <a:noFill/>
          <a:ln/>
        </p:spPr>
        <p:txBody>
          <a:bodyPr wrap="square" lIns="0" tIns="0" rIns="0" bIns="0" rtlCol="0" anchor="t">
            <a:normAutofit fontScale="92500" lnSpcReduction="20000"/>
          </a:bodyPr>
          <a:lstStyle/>
          <a:p>
            <a:pPr marL="0" indent="0" algn="l">
              <a:lnSpc>
                <a:spcPct val="113000"/>
              </a:lnSpc>
              <a:buNone/>
            </a:pPr>
            <a:r>
              <a:rPr lang="en-US" sz="1600" dirty="0">
                <a:solidFill>
                  <a:srgbClr val="000000"/>
                </a:solidFill>
                <a:latin typeface="Inter" pitchFamily="34" charset="0"/>
                <a:ea typeface="Inter" pitchFamily="34" charset="-122"/>
                <a:cs typeface="Inter" pitchFamily="34" charset="-120"/>
              </a:rPr>
              <a:t>Is the demand for 'compelling evidence' itself a technical demand? Does asking the non-instrumental position to prove itself in measurable terms force it to play the instrumentalists' game?</a:t>
            </a:r>
            <a:endParaRPr lang="en-US"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661475" y="1241524"/>
            <a:ext cx="10868745" cy="738287"/>
          </a:xfrm>
          <a:prstGeom prst="rect">
            <a:avLst/>
          </a:prstGeom>
          <a:noFill/>
          <a:ln/>
        </p:spPr>
        <p:txBody>
          <a:bodyPr wrap="none" lIns="0" tIns="0" rIns="0" bIns="0" rtlCol="0" anchor="t"/>
          <a:lstStyle/>
          <a:p>
            <a:pPr marL="0" indent="0" algn="l">
              <a:lnSpc>
                <a:spcPct val="104000"/>
              </a:lnSpc>
              <a:buNone/>
            </a:pPr>
            <a:r>
              <a:rPr lang="en-US" sz="4650" b="1" dirty="0">
                <a:solidFill>
                  <a:srgbClr val="1B1B27"/>
                </a:solidFill>
                <a:latin typeface="Inter Bold" pitchFamily="34" charset="0"/>
                <a:ea typeface="Inter Bold" pitchFamily="34" charset="-122"/>
                <a:cs typeface="Inter Bold" pitchFamily="34" charset="-120"/>
              </a:rPr>
              <a:t>The Measurement Paradox</a:t>
            </a:r>
            <a:endParaRPr lang="en-US" sz="4650" dirty="0"/>
          </a:p>
        </p:txBody>
      </p:sp>
      <p:sp>
        <p:nvSpPr>
          <p:cNvPr id="3" name="Shape 1"/>
          <p:cNvSpPr/>
          <p:nvPr/>
        </p:nvSpPr>
        <p:spPr>
          <a:xfrm>
            <a:off x="661475" y="2452291"/>
            <a:ext cx="10868745" cy="2142530"/>
          </a:xfrm>
          <a:prstGeom prst="roundRect">
            <a:avLst>
              <a:gd name="adj" fmla="val 4632"/>
            </a:avLst>
          </a:prstGeom>
          <a:solidFill>
            <a:srgbClr val="F2EEEE"/>
          </a:solidFill>
          <a:ln w="12700">
            <a:solidFill>
              <a:srgbClr val="D8D4D4"/>
            </a:solidFill>
            <a:prstDash val="solid"/>
          </a:ln>
        </p:spPr>
        <p:txBody>
          <a:bodyPr/>
          <a:lstStyle/>
          <a:p>
            <a:endParaRPr lang="en-GB"/>
          </a:p>
        </p:txBody>
      </p:sp>
      <p:sp>
        <p:nvSpPr>
          <p:cNvPr id="4" name="Shape 2"/>
          <p:cNvSpPr/>
          <p:nvPr/>
        </p:nvSpPr>
        <p:spPr>
          <a:xfrm>
            <a:off x="674175" y="2464991"/>
            <a:ext cx="5421673" cy="2117130"/>
          </a:xfrm>
          <a:custGeom>
            <a:avLst/>
            <a:gdLst/>
            <a:ahLst/>
            <a:cxnLst/>
            <a:rect l="l" t="t" r="r" b="b"/>
            <a:pathLst>
              <a:path w="5421673" h="2117130">
                <a:moveTo>
                  <a:pt x="82696" y="0"/>
                </a:moveTo>
                <a:lnTo>
                  <a:pt x="5421673" y="0"/>
                </a:lnTo>
                <a:lnTo>
                  <a:pt x="5421673" y="2117130"/>
                </a:lnTo>
                <a:lnTo>
                  <a:pt x="82696" y="2117130"/>
                </a:lnTo>
                <a:arcTo wR="82696" hR="82698" stAng="5400000" swAng="5400000"/>
                <a:lnTo>
                  <a:pt x="0" y="82698"/>
                </a:lnTo>
                <a:arcTo wR="82696" hR="82698" stAng="10800000" swAng="5400000"/>
                <a:close/>
              </a:path>
            </a:pathLst>
          </a:custGeom>
          <a:solidFill>
            <a:srgbClr val="F2EEEE"/>
          </a:solidFill>
          <a:ln/>
        </p:spPr>
        <p:txBody>
          <a:bodyPr/>
          <a:lstStyle/>
          <a:p>
            <a:endParaRPr lang="en-GB"/>
          </a:p>
        </p:txBody>
      </p:sp>
      <p:sp>
        <p:nvSpPr>
          <p:cNvPr id="5" name="Text 3"/>
          <p:cNvSpPr/>
          <p:nvPr/>
        </p:nvSpPr>
        <p:spPr>
          <a:xfrm>
            <a:off x="910408" y="2701230"/>
            <a:ext cx="45948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Mainstream's Evidence</a:t>
            </a:r>
            <a:endParaRPr lang="en-US" sz="2300" dirty="0"/>
          </a:p>
        </p:txBody>
      </p:sp>
      <p:sp>
        <p:nvSpPr>
          <p:cNvPr id="6" name="Text 4"/>
          <p:cNvSpPr/>
          <p:nvPr/>
        </p:nvSpPr>
        <p:spPr>
          <a:xfrm>
            <a:off x="910408" y="3212108"/>
            <a:ext cx="459480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Quantitative studies linking spirituality to performance — dismissed by critics as artefacts of technique</a:t>
            </a:r>
            <a:endParaRPr lang="en-US" sz="1850" dirty="0"/>
          </a:p>
        </p:txBody>
      </p:sp>
      <p:sp>
        <p:nvSpPr>
          <p:cNvPr id="7" name="Shape 5"/>
          <p:cNvSpPr/>
          <p:nvPr/>
        </p:nvSpPr>
        <p:spPr>
          <a:xfrm>
            <a:off x="6095848" y="2464991"/>
            <a:ext cx="5421673" cy="2117130"/>
          </a:xfrm>
          <a:custGeom>
            <a:avLst/>
            <a:gdLst/>
            <a:ahLst/>
            <a:cxnLst/>
            <a:rect l="l" t="t" r="r" b="b"/>
            <a:pathLst>
              <a:path w="5421673" h="2117130">
                <a:moveTo>
                  <a:pt x="0" y="0"/>
                </a:moveTo>
                <a:lnTo>
                  <a:pt x="5338977" y="0"/>
                </a:lnTo>
                <a:arcTo wR="82696" hR="82698" stAng="16200000" swAng="5400000"/>
                <a:lnTo>
                  <a:pt x="5421673" y="2034432"/>
                </a:lnTo>
                <a:arcTo wR="82696" hR="82698" stAng="0" swAng="5400000"/>
                <a:lnTo>
                  <a:pt x="0" y="2117130"/>
                </a:lnTo>
                <a:lnTo>
                  <a:pt x="0" y="0"/>
                </a:lnTo>
                <a:close/>
              </a:path>
            </a:pathLst>
          </a:custGeom>
          <a:solidFill>
            <a:srgbClr val="F2EEEE"/>
          </a:solidFill>
          <a:ln/>
        </p:spPr>
        <p:txBody>
          <a:bodyPr/>
          <a:lstStyle/>
          <a:p>
            <a:endParaRPr lang="en-GB"/>
          </a:p>
        </p:txBody>
      </p:sp>
      <p:sp>
        <p:nvSpPr>
          <p:cNvPr id="8" name="Shape 6"/>
          <p:cNvSpPr/>
          <p:nvPr/>
        </p:nvSpPr>
        <p:spPr>
          <a:xfrm>
            <a:off x="6095848" y="2464991"/>
            <a:ext cx="31749" cy="2117130"/>
          </a:xfrm>
          <a:prstGeom prst="roundRect">
            <a:avLst>
              <a:gd name="adj" fmla="val 50000"/>
            </a:avLst>
          </a:prstGeom>
          <a:solidFill>
            <a:srgbClr val="D8D4D4"/>
          </a:solidFill>
          <a:ln/>
        </p:spPr>
        <p:txBody>
          <a:bodyPr/>
          <a:lstStyle/>
          <a:p>
            <a:endParaRPr lang="en-GB"/>
          </a:p>
        </p:txBody>
      </p:sp>
      <p:sp>
        <p:nvSpPr>
          <p:cNvPr id="9" name="Text 7"/>
          <p:cNvSpPr/>
          <p:nvPr/>
        </p:nvSpPr>
        <p:spPr>
          <a:xfrm>
            <a:off x="6686482" y="2701230"/>
            <a:ext cx="4594805" cy="369193"/>
          </a:xfrm>
          <a:prstGeom prst="rect">
            <a:avLst/>
          </a:prstGeom>
          <a:noFill/>
          <a:ln/>
        </p:spPr>
        <p:txBody>
          <a:bodyPr wrap="none" lIns="0" tIns="0" rIns="0" bIns="0" rtlCol="0" anchor="t"/>
          <a:lstStyle/>
          <a:p>
            <a:pPr marL="0" indent="0" algn="l">
              <a:lnSpc>
                <a:spcPct val="104000"/>
              </a:lnSpc>
              <a:buNone/>
            </a:pPr>
            <a:r>
              <a:rPr lang="en-US" sz="2300" b="1" dirty="0">
                <a:solidFill>
                  <a:srgbClr val="3C3939"/>
                </a:solidFill>
                <a:latin typeface="Inter Bold" pitchFamily="34" charset="0"/>
                <a:ea typeface="Inter Bold" pitchFamily="34" charset="-122"/>
                <a:cs typeface="Inter Bold" pitchFamily="34" charset="-120"/>
              </a:rPr>
              <a:t>The Critics' Evidence</a:t>
            </a:r>
            <a:endParaRPr lang="en-US" sz="2300" dirty="0"/>
          </a:p>
        </p:txBody>
      </p:sp>
      <p:sp>
        <p:nvSpPr>
          <p:cNvPr id="10" name="Text 8"/>
          <p:cNvSpPr/>
          <p:nvPr/>
        </p:nvSpPr>
        <p:spPr>
          <a:xfrm>
            <a:off x="6686482" y="3212108"/>
            <a:ext cx="4594805" cy="1133773"/>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Phenomenological, hermeneutic, introspective methods — dismissed by the mainstream as unverifiable</a:t>
            </a:r>
            <a:endParaRPr lang="en-US" sz="1850" dirty="0"/>
          </a:p>
        </p:txBody>
      </p:sp>
      <p:sp>
        <p:nvSpPr>
          <p:cNvPr id="11" name="Text 9"/>
          <p:cNvSpPr/>
          <p:nvPr/>
        </p:nvSpPr>
        <p:spPr>
          <a:xfrm>
            <a:off x="661475" y="4860627"/>
            <a:ext cx="10868745" cy="755848"/>
          </a:xfrm>
          <a:prstGeom prst="rect">
            <a:avLst/>
          </a:prstGeom>
          <a:noFill/>
          <a:ln/>
        </p:spPr>
        <p:txBody>
          <a:bodyPr wrap="square" lIns="0" tIns="0" rIns="0" bIns="0" rtlCol="0" anchor="t">
            <a:normAutofit/>
          </a:bodyPr>
          <a:lstStyle/>
          <a:p>
            <a:pPr marL="0" indent="0" algn="l">
              <a:lnSpc>
                <a:spcPct val="133000"/>
              </a:lnSpc>
              <a:buNone/>
            </a:pPr>
            <a:r>
              <a:rPr lang="en-US" sz="1850" dirty="0">
                <a:solidFill>
                  <a:srgbClr val="3C3939"/>
                </a:solidFill>
                <a:latin typeface="Inter" pitchFamily="34" charset="0"/>
                <a:ea typeface="Inter" pitchFamily="34" charset="-122"/>
                <a:cs typeface="Inter" pitchFamily="34" charset="-120"/>
              </a:rPr>
              <a:t>Each side's epistemology </a:t>
            </a:r>
            <a:r>
              <a:rPr lang="en-US" sz="1850" b="1" dirty="0">
                <a:solidFill>
                  <a:srgbClr val="3C3939"/>
                </a:solidFill>
                <a:latin typeface="Inter Bold" pitchFamily="34" charset="0"/>
                <a:ea typeface="Inter Bold" pitchFamily="34" charset="-122"/>
                <a:cs typeface="Inter Bold" pitchFamily="34" charset="-120"/>
              </a:rPr>
              <a:t>disqualifies the other's evidence</a:t>
            </a:r>
            <a:r>
              <a:rPr lang="en-US" sz="1850" dirty="0">
                <a:solidFill>
                  <a:srgbClr val="3C3939"/>
                </a:solidFill>
                <a:latin typeface="Inter" pitchFamily="34" charset="0"/>
                <a:ea typeface="Inter" pitchFamily="34" charset="-122"/>
                <a:cs typeface="Inter" pitchFamily="34" charset="-120"/>
              </a:rPr>
              <a:t>. The paradox is structural, not a matter of bad faith — and it remains unresolved.</a:t>
            </a:r>
            <a:endParaRPr lang="en-US" sz="1850" dirty="0"/>
          </a:p>
        </p:txBody>
      </p:sp>
      <p:sp>
        <p:nvSpPr>
          <p:cNvPr id="12" name="Shape 10"/>
          <p:cNvSpPr/>
          <p:nvPr/>
        </p:nvSpPr>
        <p:spPr>
          <a:xfrm>
            <a:off x="5800580" y="3228231"/>
            <a:ext cx="590634" cy="590649"/>
          </a:xfrm>
          <a:prstGeom prst="roundRect">
            <a:avLst>
              <a:gd name="adj" fmla="val 16801"/>
            </a:avLst>
          </a:prstGeom>
          <a:solidFill>
            <a:srgbClr val="FFFFFF"/>
          </a:solidFill>
          <a:ln w="31749">
            <a:solidFill>
              <a:srgbClr val="D8D4D4"/>
            </a:solidFill>
            <a:prstDash val="solid"/>
          </a:ln>
        </p:spPr>
        <p:txBody>
          <a:bodyPr/>
          <a:lstStyle/>
          <a:p>
            <a:endParaRPr lang="en-GB"/>
          </a:p>
        </p:txBody>
      </p:sp>
      <p:pic>
        <p:nvPicPr>
          <p:cNvPr id="1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48214" y="3375868"/>
            <a:ext cx="295268" cy="29527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Shape 0"/>
          <p:cNvSpPr/>
          <p:nvPr/>
        </p:nvSpPr>
        <p:spPr>
          <a:xfrm>
            <a:off x="661475" y="868660"/>
            <a:ext cx="2304893" cy="323056"/>
          </a:xfrm>
          <a:prstGeom prst="roundRect">
            <a:avLst>
              <a:gd name="adj" fmla="val 22117"/>
            </a:avLst>
          </a:prstGeom>
          <a:solidFill>
            <a:srgbClr val="E1E1EA"/>
          </a:solidFill>
          <a:ln/>
        </p:spPr>
        <p:txBody>
          <a:bodyPr/>
          <a:lstStyle/>
          <a:p>
            <a:endParaRPr lang="en-GB"/>
          </a:p>
        </p:txBody>
      </p:sp>
      <p:sp>
        <p:nvSpPr>
          <p:cNvPr id="3" name="Text 1"/>
          <p:cNvSpPr/>
          <p:nvPr/>
        </p:nvSpPr>
        <p:spPr>
          <a:xfrm>
            <a:off x="788968" y="932359"/>
            <a:ext cx="2659492"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CLOSE READING · TEXT 1</a:t>
            </a:r>
            <a:endParaRPr lang="en-US" sz="1300" dirty="0"/>
          </a:p>
        </p:txBody>
      </p:sp>
      <p:sp>
        <p:nvSpPr>
          <p:cNvPr id="4" name="Text 2"/>
          <p:cNvSpPr/>
          <p:nvPr/>
        </p:nvSpPr>
        <p:spPr>
          <a:xfrm>
            <a:off x="661475" y="1268214"/>
            <a:ext cx="10868745" cy="664468"/>
          </a:xfrm>
          <a:prstGeom prst="rect">
            <a:avLst/>
          </a:prstGeom>
          <a:noFill/>
          <a:ln/>
        </p:spPr>
        <p:txBody>
          <a:bodyPr wrap="none" lIns="0" tIns="0" rIns="0" bIns="0" rtlCol="0" anchor="t"/>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Driscoll &amp; Wiebe: The Hinge Passage</a:t>
            </a:r>
            <a:endParaRPr lang="en-US" sz="4150" dirty="0"/>
          </a:p>
        </p:txBody>
      </p:sp>
      <p:sp>
        <p:nvSpPr>
          <p:cNvPr id="5" name="Text 3"/>
          <p:cNvSpPr/>
          <p:nvPr/>
        </p:nvSpPr>
        <p:spPr>
          <a:xfrm>
            <a:off x="980356" y="2435027"/>
            <a:ext cx="10549864" cy="1831082"/>
          </a:xfrm>
          <a:prstGeom prst="rect">
            <a:avLst/>
          </a:prstGeom>
          <a:noFill/>
          <a:ln/>
        </p:spPr>
        <p:txBody>
          <a:bodyPr wrap="square" lIns="0" tIns="0" rIns="0" bIns="0" rtlCol="0" anchor="t">
            <a:normAutofit/>
          </a:bodyPr>
          <a:lstStyle/>
          <a:p>
            <a:pPr marL="0" indent="0" algn="l">
              <a:lnSpc>
                <a:spcPct val="127000"/>
              </a:lnSpc>
              <a:spcAft>
                <a:spcPts val="1650"/>
              </a:spcAft>
              <a:buNone/>
            </a:pPr>
            <a:r>
              <a:rPr lang="en-US" sz="1650" dirty="0">
                <a:solidFill>
                  <a:srgbClr val="3C3939"/>
                </a:solidFill>
                <a:latin typeface="Inter" pitchFamily="34" charset="0"/>
                <a:ea typeface="Inter" pitchFamily="34" charset="-122"/>
                <a:cs typeface="Inter" pitchFamily="34" charset="-120"/>
              </a:rPr>
              <a:t>'We are not suggesting that the current workplace spirituality movement's only aim is to use spirituality to achieve financial and material ends or that there are no examples of authentic spirituality in workplaces today. There is potential and promise in this movement in 2007, just as there was potential and promise in the human relations movement and other movements in the past century.'</a:t>
            </a:r>
            <a:endParaRPr lang="en-US" sz="1650" dirty="0"/>
          </a:p>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 Driscoll &amp; Wiebe (2007)</a:t>
            </a:r>
            <a:endParaRPr lang="en-US" sz="1650" dirty="0"/>
          </a:p>
        </p:txBody>
      </p:sp>
      <p:sp>
        <p:nvSpPr>
          <p:cNvPr id="6" name="Shape 4"/>
          <p:cNvSpPr/>
          <p:nvPr/>
        </p:nvSpPr>
        <p:spPr>
          <a:xfrm>
            <a:off x="661475" y="2219722"/>
            <a:ext cx="25399" cy="2261691"/>
          </a:xfrm>
          <a:prstGeom prst="roundRect">
            <a:avLst>
              <a:gd name="adj" fmla="val 50001"/>
            </a:avLst>
          </a:prstGeom>
          <a:solidFill>
            <a:srgbClr val="1B1B27"/>
          </a:solidFill>
          <a:ln/>
        </p:spPr>
        <p:txBody>
          <a:bodyPr/>
          <a:lstStyle/>
          <a:p>
            <a:endParaRPr lang="en-GB"/>
          </a:p>
        </p:txBody>
      </p:sp>
      <p:sp>
        <p:nvSpPr>
          <p:cNvPr id="7" name="Text 5"/>
          <p:cNvSpPr/>
          <p:nvPr/>
        </p:nvSpPr>
        <p:spPr>
          <a:xfrm>
            <a:off x="661475" y="4696718"/>
            <a:ext cx="10868745"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After pages documenting technique's infiltration, the authors step back. The analogy with the human relations movement is </a:t>
            </a:r>
            <a:r>
              <a:rPr lang="en-US" sz="1650" b="1" dirty="0">
                <a:solidFill>
                  <a:srgbClr val="3C3939"/>
                </a:solidFill>
                <a:latin typeface="Inter Bold" pitchFamily="34" charset="0"/>
                <a:ea typeface="Inter Bold" pitchFamily="34" charset="-122"/>
                <a:cs typeface="Inter Bold" pitchFamily="34" charset="-120"/>
              </a:rPr>
              <a:t>ominous, not reassuring</a:t>
            </a:r>
            <a:r>
              <a:rPr lang="en-US" sz="1650" dirty="0">
                <a:solidFill>
                  <a:srgbClr val="3C3939"/>
                </a:solidFill>
                <a:latin typeface="Inter" pitchFamily="34" charset="0"/>
                <a:ea typeface="Inter" pitchFamily="34" charset="-122"/>
                <a:cs typeface="Inter" pitchFamily="34" charset="-120"/>
              </a:rPr>
              <a:t> — that movement is widely regarded as a set of techniques for making the 'insupportable supportable'. The sentence grants hope and predicts disappointment in the same breath.</a:t>
            </a:r>
            <a:endParaRPr lang="en-US" sz="16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661475" y="679351"/>
            <a:ext cx="10868745"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Reading Text 1: Three Sentences, Three Moves</a:t>
            </a:r>
            <a:endParaRPr lang="en-US" sz="4150" dirty="0"/>
          </a:p>
        </p:txBody>
      </p:sp>
      <p:sp>
        <p:nvSpPr>
          <p:cNvPr id="3" name="Shape 1"/>
          <p:cNvSpPr/>
          <p:nvPr/>
        </p:nvSpPr>
        <p:spPr>
          <a:xfrm>
            <a:off x="661475"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4" name="Text 2"/>
          <p:cNvSpPr/>
          <p:nvPr/>
        </p:nvSpPr>
        <p:spPr>
          <a:xfrm>
            <a:off x="741245"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1</a:t>
            </a:r>
            <a:endParaRPr lang="en-US" sz="2500" dirty="0"/>
          </a:p>
        </p:txBody>
      </p:sp>
      <p:sp>
        <p:nvSpPr>
          <p:cNvPr id="5" name="Text 3"/>
          <p:cNvSpPr/>
          <p:nvPr/>
        </p:nvSpPr>
        <p:spPr>
          <a:xfrm>
            <a:off x="1331185" y="2463998"/>
            <a:ext cx="2793732" cy="1660922"/>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movement does not have only instrumental aims — and authenticity is not wholly absent</a:t>
            </a:r>
            <a:endParaRPr lang="en-US" sz="2050" dirty="0"/>
          </a:p>
        </p:txBody>
      </p:sp>
      <p:sp>
        <p:nvSpPr>
          <p:cNvPr id="6" name="Text 4"/>
          <p:cNvSpPr/>
          <p:nvPr/>
        </p:nvSpPr>
        <p:spPr>
          <a:xfrm>
            <a:off x="1331185" y="4239716"/>
            <a:ext cx="2793732" cy="1938933"/>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A defensive concession that denies the two strongest readings of their own argument — without saying authenticity is common</a:t>
            </a:r>
            <a:endParaRPr lang="en-US" sz="1650" dirty="0"/>
          </a:p>
        </p:txBody>
      </p:sp>
      <p:sp>
        <p:nvSpPr>
          <p:cNvPr id="7" name="Shape 5"/>
          <p:cNvSpPr/>
          <p:nvPr/>
        </p:nvSpPr>
        <p:spPr>
          <a:xfrm>
            <a:off x="4364127"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8" name="Text 6"/>
          <p:cNvSpPr/>
          <p:nvPr/>
        </p:nvSpPr>
        <p:spPr>
          <a:xfrm>
            <a:off x="4443897"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2</a:t>
            </a:r>
            <a:endParaRPr lang="en-US" sz="2500" dirty="0"/>
          </a:p>
        </p:txBody>
      </p:sp>
      <p:sp>
        <p:nvSpPr>
          <p:cNvPr id="9" name="Text 7"/>
          <p:cNvSpPr/>
          <p:nvPr/>
        </p:nvSpPr>
        <p:spPr>
          <a:xfrm>
            <a:off x="5033837" y="2463998"/>
            <a:ext cx="2793732" cy="1660922"/>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There is 'potential and promise' — as there was in the human relations movement</a:t>
            </a:r>
            <a:endParaRPr lang="en-US" sz="2050" dirty="0"/>
          </a:p>
        </p:txBody>
      </p:sp>
      <p:sp>
        <p:nvSpPr>
          <p:cNvPr id="10" name="Text 8"/>
          <p:cNvSpPr/>
          <p:nvPr/>
        </p:nvSpPr>
        <p:spPr>
          <a:xfrm>
            <a:off x="5033837" y="4239716"/>
            <a:ext cx="2793732"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The analogy is ominous: that movement was later absorbed into managerial purposes</a:t>
            </a:r>
            <a:endParaRPr lang="en-US" sz="1650" dirty="0"/>
          </a:p>
        </p:txBody>
      </p:sp>
      <p:sp>
        <p:nvSpPr>
          <p:cNvPr id="11" name="Shape 9"/>
          <p:cNvSpPr/>
          <p:nvPr/>
        </p:nvSpPr>
        <p:spPr>
          <a:xfrm>
            <a:off x="8066779" y="2390973"/>
            <a:ext cx="478421" cy="478433"/>
          </a:xfrm>
          <a:prstGeom prst="roundRect">
            <a:avLst>
              <a:gd name="adj" fmla="val 18668"/>
            </a:avLst>
          </a:prstGeom>
          <a:solidFill>
            <a:srgbClr val="F2EEEE"/>
          </a:solidFill>
          <a:ln w="12700">
            <a:solidFill>
              <a:srgbClr val="D8D4D4"/>
            </a:solidFill>
            <a:prstDash val="solid"/>
          </a:ln>
        </p:spPr>
        <p:txBody>
          <a:bodyPr/>
          <a:lstStyle/>
          <a:p>
            <a:endParaRPr lang="en-GB"/>
          </a:p>
        </p:txBody>
      </p:sp>
      <p:sp>
        <p:nvSpPr>
          <p:cNvPr id="12" name="Text 10"/>
          <p:cNvSpPr/>
          <p:nvPr/>
        </p:nvSpPr>
        <p:spPr>
          <a:xfrm>
            <a:off x="8146549" y="2430859"/>
            <a:ext cx="318881" cy="398661"/>
          </a:xfrm>
          <a:prstGeom prst="rect">
            <a:avLst/>
          </a:prstGeom>
          <a:noFill/>
          <a:ln/>
        </p:spPr>
        <p:txBody>
          <a:bodyPr wrap="none" lIns="0" tIns="0" rIns="0" bIns="0" rtlCol="0" anchor="ctr"/>
          <a:lstStyle/>
          <a:p>
            <a:pPr marL="0" indent="0" algn="ctr">
              <a:lnSpc>
                <a:spcPct val="100000"/>
              </a:lnSpc>
              <a:buNone/>
            </a:pPr>
            <a:r>
              <a:rPr lang="en-US" sz="2500" b="1" dirty="0">
                <a:solidFill>
                  <a:srgbClr val="3C3939"/>
                </a:solidFill>
                <a:latin typeface="Inter Bold" pitchFamily="34" charset="0"/>
                <a:ea typeface="Inter Bold" pitchFamily="34" charset="-122"/>
                <a:cs typeface="Inter Bold" pitchFamily="34" charset="-120"/>
              </a:rPr>
              <a:t>3</a:t>
            </a:r>
            <a:endParaRPr lang="en-US" sz="2500" dirty="0"/>
          </a:p>
        </p:txBody>
      </p:sp>
      <p:sp>
        <p:nvSpPr>
          <p:cNvPr id="13" name="Text 11"/>
          <p:cNvSpPr/>
          <p:nvPr/>
        </p:nvSpPr>
        <p:spPr>
          <a:xfrm>
            <a:off x="8736488" y="2463998"/>
            <a:ext cx="2793732" cy="664369"/>
          </a:xfrm>
          <a:prstGeom prst="rect">
            <a:avLst/>
          </a:prstGeom>
          <a:noFill/>
          <a:ln/>
        </p:spPr>
        <p:txBody>
          <a:bodyPr wrap="square" lIns="0" tIns="0" rIns="0" bIns="0" rtlCol="0" anchor="t">
            <a:normAutofit/>
          </a:bodyPr>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The movement is diverse</a:t>
            </a:r>
            <a:endParaRPr lang="en-US" sz="2050" dirty="0"/>
          </a:p>
        </p:txBody>
      </p:sp>
      <p:sp>
        <p:nvSpPr>
          <p:cNvPr id="14" name="Text 12"/>
          <p:cNvSpPr/>
          <p:nvPr/>
        </p:nvSpPr>
        <p:spPr>
          <a:xfrm>
            <a:off x="8736488" y="3243163"/>
            <a:ext cx="2793732" cy="1615777"/>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Diversity blocks generalisation — but a movement can be diverse and uniformly technical in its deepest logic</a:t>
            </a:r>
            <a:endParaRPr lang="en-US" sz="16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Shape 0"/>
          <p:cNvSpPr/>
          <p:nvPr/>
        </p:nvSpPr>
        <p:spPr>
          <a:xfrm>
            <a:off x="661475" y="944662"/>
            <a:ext cx="2469195" cy="341015"/>
          </a:xfrm>
          <a:prstGeom prst="roundRect">
            <a:avLst>
              <a:gd name="adj" fmla="val 22116"/>
            </a:avLst>
          </a:prstGeom>
          <a:solidFill>
            <a:srgbClr val="E1E1EA"/>
          </a:solidFill>
          <a:ln/>
        </p:spPr>
        <p:txBody>
          <a:bodyPr/>
          <a:lstStyle/>
          <a:p>
            <a:endParaRPr lang="en-GB"/>
          </a:p>
        </p:txBody>
      </p:sp>
      <p:sp>
        <p:nvSpPr>
          <p:cNvPr id="3" name="Text 1"/>
          <p:cNvSpPr/>
          <p:nvPr/>
        </p:nvSpPr>
        <p:spPr>
          <a:xfrm>
            <a:off x="796111" y="1011932"/>
            <a:ext cx="2809507" cy="206474"/>
          </a:xfrm>
          <a:prstGeom prst="rect">
            <a:avLst/>
          </a:prstGeom>
          <a:noFill/>
          <a:ln/>
        </p:spPr>
        <p:txBody>
          <a:bodyPr wrap="none" lIns="0" tIns="0" rIns="0" bIns="0" rtlCol="0" anchor="t"/>
          <a:lstStyle/>
          <a:p>
            <a:pPr marL="0" indent="0" algn="l">
              <a:lnSpc>
                <a:spcPct val="96000"/>
              </a:lnSpc>
              <a:buNone/>
            </a:pPr>
            <a:r>
              <a:rPr lang="en-US" sz="1400" dirty="0">
                <a:solidFill>
                  <a:srgbClr val="3C3939"/>
                </a:solidFill>
                <a:latin typeface="Inter" pitchFamily="34" charset="0"/>
                <a:ea typeface="Inter" pitchFamily="34" charset="-122"/>
                <a:cs typeface="Inter" pitchFamily="34" charset="-120"/>
              </a:rPr>
              <a:t>CLOSE READING · TEXT 2</a:t>
            </a:r>
            <a:endParaRPr lang="en-US" sz="1400" dirty="0"/>
          </a:p>
        </p:txBody>
      </p:sp>
      <p:sp>
        <p:nvSpPr>
          <p:cNvPr id="4" name="Text 2"/>
          <p:cNvSpPr/>
          <p:nvPr/>
        </p:nvSpPr>
        <p:spPr>
          <a:xfrm>
            <a:off x="661475" y="1370905"/>
            <a:ext cx="10868745" cy="1402953"/>
          </a:xfrm>
          <a:prstGeom prst="rect">
            <a:avLst/>
          </a:prstGeom>
          <a:noFill/>
          <a:ln/>
        </p:spPr>
        <p:txBody>
          <a:bodyPr wrap="square" lIns="0" tIns="0" rIns="0" bIns="0" rtlCol="0" anchor="t">
            <a:normAutofit/>
          </a:bodyPr>
          <a:lstStyle/>
          <a:p>
            <a:pPr marL="0" indent="0" algn="l">
              <a:lnSpc>
                <a:spcPct val="104000"/>
              </a:lnSpc>
              <a:buNone/>
            </a:pPr>
            <a:r>
              <a:rPr lang="en-US" sz="4400" b="1" dirty="0">
                <a:solidFill>
                  <a:srgbClr val="1B1B27"/>
                </a:solidFill>
                <a:latin typeface="Inter Bold" pitchFamily="34" charset="0"/>
                <a:ea typeface="Inter Bold" pitchFamily="34" charset="-122"/>
                <a:cs typeface="Inter Bold" pitchFamily="34" charset="-120"/>
              </a:rPr>
              <a:t>Wolf &amp; Feldbauer-Durstmüller: Self-Critique</a:t>
            </a:r>
            <a:endParaRPr lang="en-US" sz="4400" dirty="0"/>
          </a:p>
        </p:txBody>
      </p:sp>
      <p:sp>
        <p:nvSpPr>
          <p:cNvPr id="5" name="Text 3"/>
          <p:cNvSpPr/>
          <p:nvPr/>
        </p:nvSpPr>
        <p:spPr>
          <a:xfrm>
            <a:off x="998116" y="3333452"/>
            <a:ext cx="10532104" cy="2340074"/>
          </a:xfrm>
          <a:prstGeom prst="rect">
            <a:avLst/>
          </a:prstGeom>
          <a:noFill/>
          <a:ln/>
        </p:spPr>
        <p:txBody>
          <a:bodyPr wrap="square" lIns="0" tIns="0" rIns="0" bIns="0" rtlCol="0" anchor="t">
            <a:normAutofit/>
          </a:bodyPr>
          <a:lstStyle/>
          <a:p>
            <a:pPr marL="0" indent="0" algn="l">
              <a:lnSpc>
                <a:spcPct val="130000"/>
              </a:lnSpc>
              <a:spcAft>
                <a:spcPts val="1850"/>
              </a:spcAft>
              <a:buNone/>
            </a:pPr>
            <a:r>
              <a:rPr lang="en-US" sz="1750" dirty="0">
                <a:solidFill>
                  <a:srgbClr val="3C3939"/>
                </a:solidFill>
                <a:latin typeface="Inter" pitchFamily="34" charset="0"/>
                <a:ea typeface="Inter" pitchFamily="34" charset="-122"/>
                <a:cs typeface="Inter" pitchFamily="34" charset="-120"/>
              </a:rPr>
              <a:t>'Based on our European tradition, we are sceptical regarding the critical approach to spirituality, too. Considering that the philosophical and theological foundations selected by the authors are highly critical of capitalism, prevailing social relations and power hierarchies, there is a rather one-sided view of management. ... In addition, critical spirituality, identical to the prevailing literature on spirituality at work, focuses on a Western, mostly Judeo-Christian perspective of spirituality.'</a:t>
            </a:r>
            <a:endParaRPr lang="en-US" sz="1750" dirty="0"/>
          </a:p>
          <a:p>
            <a:pPr marL="0" indent="0" algn="l">
              <a:lnSpc>
                <a:spcPct val="130000"/>
              </a:lnSpc>
              <a:buNone/>
            </a:pPr>
            <a:r>
              <a:rPr lang="en-US" sz="1750" dirty="0">
                <a:solidFill>
                  <a:srgbClr val="3C3939"/>
                </a:solidFill>
                <a:latin typeface="Inter" pitchFamily="34" charset="0"/>
                <a:ea typeface="Inter" pitchFamily="34" charset="-122"/>
                <a:cs typeface="Inter" pitchFamily="34" charset="-120"/>
              </a:rPr>
              <a:t>— Wolf &amp; Feldbauer-Durstmüller (2023)</a:t>
            </a:r>
            <a:endParaRPr lang="en-US" sz="1750" dirty="0"/>
          </a:p>
        </p:txBody>
      </p:sp>
      <p:sp>
        <p:nvSpPr>
          <p:cNvPr id="6" name="Shape 4"/>
          <p:cNvSpPr/>
          <p:nvPr/>
        </p:nvSpPr>
        <p:spPr>
          <a:xfrm>
            <a:off x="661475" y="3093641"/>
            <a:ext cx="25399" cy="2819698"/>
          </a:xfrm>
          <a:prstGeom prst="roundRect">
            <a:avLst>
              <a:gd name="adj" fmla="val 50001"/>
            </a:avLst>
          </a:prstGeom>
          <a:solidFill>
            <a:srgbClr val="1B1B27"/>
          </a:solidFill>
          <a:ln/>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661475" y="950516"/>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Reading Text 2: Four Sentences, Four Limits</a:t>
            </a:r>
            <a:endParaRPr lang="en-US" sz="3950" dirty="0"/>
          </a:p>
        </p:txBody>
      </p:sp>
      <p:sp>
        <p:nvSpPr>
          <p:cNvPr id="3" name="Shape 1"/>
          <p:cNvSpPr/>
          <p:nvPr/>
        </p:nvSpPr>
        <p:spPr>
          <a:xfrm>
            <a:off x="661475" y="1919486"/>
            <a:ext cx="5349047" cy="1760041"/>
          </a:xfrm>
          <a:prstGeom prst="roundRect">
            <a:avLst>
              <a:gd name="adj" fmla="val 4792"/>
            </a:avLst>
          </a:prstGeom>
          <a:solidFill>
            <a:srgbClr val="FFFFFF"/>
          </a:solidFill>
          <a:ln w="25399">
            <a:solidFill>
              <a:srgbClr val="D8D4D4"/>
            </a:solidFill>
            <a:prstDash val="solid"/>
          </a:ln>
        </p:spPr>
        <p:txBody>
          <a:bodyPr/>
          <a:lstStyle/>
          <a:p>
            <a:endParaRPr lang="en-GB"/>
          </a:p>
        </p:txBody>
      </p:sp>
      <p:sp>
        <p:nvSpPr>
          <p:cNvPr id="4" name="Text 2"/>
          <p:cNvSpPr/>
          <p:nvPr/>
        </p:nvSpPr>
        <p:spPr>
          <a:xfrm>
            <a:off x="887688" y="214570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Reflexivity</a:t>
            </a:r>
            <a:endParaRPr lang="en-US" sz="1950" dirty="0"/>
          </a:p>
        </p:txBody>
      </p:sp>
      <p:sp>
        <p:nvSpPr>
          <p:cNvPr id="5" name="Text 3"/>
          <p:cNvSpPr/>
          <p:nvPr/>
        </p:nvSpPr>
        <p:spPr>
          <a:xfrm>
            <a:off x="887688" y="2561828"/>
            <a:ext cx="489662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The reviewers subject the critical literature to the same critical attitude it applies to the mainstream — 'too' signals the echo</a:t>
            </a:r>
            <a:endParaRPr lang="en-US" sz="1550" dirty="0"/>
          </a:p>
        </p:txBody>
      </p:sp>
      <p:sp>
        <p:nvSpPr>
          <p:cNvPr id="6" name="Shape 4"/>
          <p:cNvSpPr/>
          <p:nvPr/>
        </p:nvSpPr>
        <p:spPr>
          <a:xfrm>
            <a:off x="6181173" y="1919486"/>
            <a:ext cx="5349047" cy="1760041"/>
          </a:xfrm>
          <a:prstGeom prst="roundRect">
            <a:avLst>
              <a:gd name="adj" fmla="val 4792"/>
            </a:avLst>
          </a:prstGeom>
          <a:solidFill>
            <a:srgbClr val="FFFFFF"/>
          </a:solidFill>
          <a:ln w="25399">
            <a:solidFill>
              <a:srgbClr val="D8D4D4"/>
            </a:solidFill>
            <a:prstDash val="solid"/>
          </a:ln>
        </p:spPr>
        <p:txBody>
          <a:bodyPr/>
          <a:lstStyle/>
          <a:p>
            <a:endParaRPr lang="en-GB"/>
          </a:p>
        </p:txBody>
      </p:sp>
      <p:sp>
        <p:nvSpPr>
          <p:cNvPr id="7" name="Text 5"/>
          <p:cNvSpPr/>
          <p:nvPr/>
        </p:nvSpPr>
        <p:spPr>
          <a:xfrm>
            <a:off x="6407387" y="2145705"/>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Selection bias</a:t>
            </a:r>
            <a:endParaRPr lang="en-US" sz="1950" dirty="0"/>
          </a:p>
        </p:txBody>
      </p:sp>
      <p:sp>
        <p:nvSpPr>
          <p:cNvPr id="8" name="Text 6"/>
          <p:cNvSpPr/>
          <p:nvPr/>
        </p:nvSpPr>
        <p:spPr>
          <a:xfrm>
            <a:off x="6407387" y="2561828"/>
            <a:ext cx="4896620"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Anti-capitalist foundations guarantee anti-capitalist conclusions — the literature cannot discover what it has not presupposed</a:t>
            </a:r>
            <a:endParaRPr lang="en-US" sz="1550" dirty="0"/>
          </a:p>
        </p:txBody>
      </p:sp>
      <p:sp>
        <p:nvSpPr>
          <p:cNvPr id="9" name="Shape 7"/>
          <p:cNvSpPr/>
          <p:nvPr/>
        </p:nvSpPr>
        <p:spPr>
          <a:xfrm>
            <a:off x="661475" y="3850184"/>
            <a:ext cx="5349047" cy="2057202"/>
          </a:xfrm>
          <a:prstGeom prst="roundRect">
            <a:avLst>
              <a:gd name="adj" fmla="val 4100"/>
            </a:avLst>
          </a:prstGeom>
          <a:solidFill>
            <a:srgbClr val="FFFFFF"/>
          </a:solidFill>
          <a:ln w="25399">
            <a:solidFill>
              <a:srgbClr val="D8D4D4"/>
            </a:solidFill>
            <a:prstDash val="solid"/>
          </a:ln>
        </p:spPr>
        <p:txBody>
          <a:bodyPr/>
          <a:lstStyle/>
          <a:p>
            <a:endParaRPr lang="en-GB"/>
          </a:p>
        </p:txBody>
      </p:sp>
      <p:sp>
        <p:nvSpPr>
          <p:cNvPr id="10" name="Text 8"/>
          <p:cNvSpPr/>
          <p:nvPr/>
        </p:nvSpPr>
        <p:spPr>
          <a:xfrm>
            <a:off x="887688" y="4076402"/>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Monolithism</a:t>
            </a:r>
            <a:endParaRPr lang="en-US" sz="1950" dirty="0"/>
          </a:p>
        </p:txBody>
      </p:sp>
      <p:sp>
        <p:nvSpPr>
          <p:cNvPr id="11" name="Text 9"/>
          <p:cNvSpPr/>
          <p:nvPr/>
        </p:nvSpPr>
        <p:spPr>
          <a:xfrm>
            <a:off x="887688" y="4492526"/>
            <a:ext cx="4896620"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Critical spirituality disregards the 'notable variety within' mainstream management — the same fairness principle Driscoll &amp; Wiebe applied to the movement</a:t>
            </a:r>
            <a:endParaRPr lang="en-US" sz="1550" dirty="0"/>
          </a:p>
        </p:txBody>
      </p:sp>
      <p:sp>
        <p:nvSpPr>
          <p:cNvPr id="12" name="Shape 10"/>
          <p:cNvSpPr/>
          <p:nvPr/>
        </p:nvSpPr>
        <p:spPr>
          <a:xfrm>
            <a:off x="6181173" y="3850184"/>
            <a:ext cx="5349047" cy="2057202"/>
          </a:xfrm>
          <a:prstGeom prst="roundRect">
            <a:avLst>
              <a:gd name="adj" fmla="val 4100"/>
            </a:avLst>
          </a:prstGeom>
          <a:solidFill>
            <a:srgbClr val="FFFFFF"/>
          </a:solidFill>
          <a:ln w="25399">
            <a:solidFill>
              <a:srgbClr val="D8D4D4"/>
            </a:solidFill>
            <a:prstDash val="solid"/>
          </a:ln>
        </p:spPr>
        <p:txBody>
          <a:bodyPr/>
          <a:lstStyle/>
          <a:p>
            <a:endParaRPr lang="en-GB"/>
          </a:p>
        </p:txBody>
      </p:sp>
      <p:sp>
        <p:nvSpPr>
          <p:cNvPr id="13" name="Text 11"/>
          <p:cNvSpPr/>
          <p:nvPr/>
        </p:nvSpPr>
        <p:spPr>
          <a:xfrm>
            <a:off x="6407387" y="4076402"/>
            <a:ext cx="4896620"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Cultural blind spot</a:t>
            </a:r>
            <a:endParaRPr lang="en-US" sz="1950" dirty="0"/>
          </a:p>
        </p:txBody>
      </p:sp>
      <p:sp>
        <p:nvSpPr>
          <p:cNvPr id="14" name="Text 12"/>
          <p:cNvSpPr/>
          <p:nvPr/>
        </p:nvSpPr>
        <p:spPr>
          <a:xfrm>
            <a:off x="6407387" y="4492526"/>
            <a:ext cx="4896620" cy="118864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Both mainstream and critical literature share a Western, Judeo-Christian frame — a bridge to Lecture 2's debate about religion vs generic spirituality</a:t>
            </a:r>
            <a:endParaRPr lang="en-US" sz="15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Shape 0"/>
          <p:cNvSpPr/>
          <p:nvPr/>
        </p:nvSpPr>
        <p:spPr>
          <a:xfrm>
            <a:off x="5233360" y="796528"/>
            <a:ext cx="1310250" cy="323056"/>
          </a:xfrm>
          <a:prstGeom prst="roundRect">
            <a:avLst>
              <a:gd name="adj" fmla="val 22117"/>
            </a:avLst>
          </a:prstGeom>
          <a:solidFill>
            <a:srgbClr val="E1E1EA"/>
          </a:solidFill>
          <a:ln/>
        </p:spPr>
        <p:txBody>
          <a:bodyPr/>
          <a:lstStyle/>
          <a:p>
            <a:endParaRPr lang="en-GB"/>
          </a:p>
        </p:txBody>
      </p:sp>
      <p:sp>
        <p:nvSpPr>
          <p:cNvPr id="4" name="Text 1"/>
          <p:cNvSpPr/>
          <p:nvPr/>
        </p:nvSpPr>
        <p:spPr>
          <a:xfrm>
            <a:off x="5360853" y="860227"/>
            <a:ext cx="1664849" cy="195659"/>
          </a:xfrm>
          <a:prstGeom prst="rect">
            <a:avLst/>
          </a:prstGeom>
          <a:noFill/>
          <a:ln/>
        </p:spPr>
        <p:txBody>
          <a:bodyPr wrap="none" lIns="0" tIns="0" rIns="0" bIns="0" rtlCol="0" anchor="t"/>
          <a:lstStyle/>
          <a:p>
            <a:pPr marL="0" indent="0" algn="l">
              <a:lnSpc>
                <a:spcPct val="96000"/>
              </a:lnSpc>
              <a:buNone/>
            </a:pPr>
            <a:r>
              <a:rPr lang="en-US" sz="1300" dirty="0">
                <a:solidFill>
                  <a:srgbClr val="3C3939"/>
                </a:solidFill>
                <a:latin typeface="Inter" pitchFamily="34" charset="0"/>
                <a:ea typeface="Inter" pitchFamily="34" charset="-122"/>
                <a:cs typeface="Inter" pitchFamily="34" charset="-120"/>
              </a:rPr>
              <a:t>KEY POINT 6</a:t>
            </a:r>
            <a:endParaRPr lang="en-US" sz="1300" dirty="0"/>
          </a:p>
        </p:txBody>
      </p:sp>
      <p:sp>
        <p:nvSpPr>
          <p:cNvPr id="5" name="Text 2"/>
          <p:cNvSpPr/>
          <p:nvPr/>
        </p:nvSpPr>
        <p:spPr>
          <a:xfrm>
            <a:off x="5233360" y="1196082"/>
            <a:ext cx="6296860" cy="1993404"/>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Where the Instrumentality Debate Lands</a:t>
            </a:r>
            <a:endParaRPr lang="en-US" sz="4150" dirty="0"/>
          </a:p>
        </p:txBody>
      </p:sp>
      <p:sp>
        <p:nvSpPr>
          <p:cNvPr id="6" name="Text 3"/>
          <p:cNvSpPr/>
          <p:nvPr/>
        </p:nvSpPr>
        <p:spPr>
          <a:xfrm>
            <a:off x="5233360" y="3476526"/>
            <a:ext cx="6296860" cy="646311"/>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Lecture 1 does not land where Part 1 hoped — nor where Part 2 feared. It lands on a </a:t>
            </a:r>
            <a:r>
              <a:rPr lang="en-US" sz="1650" b="1" dirty="0">
                <a:solidFill>
                  <a:srgbClr val="3C3939"/>
                </a:solidFill>
                <a:latin typeface="Inter Bold" pitchFamily="34" charset="0"/>
                <a:ea typeface="Inter Bold" pitchFamily="34" charset="-122"/>
                <a:cs typeface="Inter Bold" pitchFamily="34" charset="-120"/>
              </a:rPr>
              <a:t>conditional</a:t>
            </a:r>
            <a:r>
              <a:rPr lang="en-US" sz="1650" dirty="0">
                <a:solidFill>
                  <a:srgbClr val="3C3939"/>
                </a:solidFill>
                <a:latin typeface="Inter" pitchFamily="34" charset="0"/>
                <a:ea typeface="Inter" pitchFamily="34" charset="-122"/>
                <a:cs typeface="Inter" pitchFamily="34" charset="-120"/>
              </a:rPr>
              <a:t>:</a:t>
            </a:r>
            <a:endParaRPr lang="en-US" sz="1650" dirty="0"/>
          </a:p>
        </p:txBody>
      </p:sp>
      <p:sp>
        <p:nvSpPr>
          <p:cNvPr id="7" name="Text 4"/>
          <p:cNvSpPr/>
          <p:nvPr/>
        </p:nvSpPr>
        <p:spPr>
          <a:xfrm>
            <a:off x="5552242" y="4553446"/>
            <a:ext cx="5977979" cy="1292622"/>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Workplace spirituality can be a genuine intrinsic good </a:t>
            </a:r>
            <a:r>
              <a:rPr lang="en-US" sz="1650" b="1" dirty="0">
                <a:solidFill>
                  <a:srgbClr val="3C3939"/>
                </a:solidFill>
                <a:latin typeface="Inter Bold" pitchFamily="34" charset="0"/>
                <a:ea typeface="Inter Bold" pitchFamily="34" charset="-122"/>
                <a:cs typeface="Inter Bold" pitchFamily="34" charset="-120"/>
              </a:rPr>
              <a:t>if and only if</a:t>
            </a:r>
            <a:r>
              <a:rPr lang="en-US" sz="1650" dirty="0">
                <a:solidFill>
                  <a:srgbClr val="3C3939"/>
                </a:solidFill>
                <a:latin typeface="Inter" pitchFamily="34" charset="0"/>
                <a:ea typeface="Inter" pitchFamily="34" charset="-122"/>
                <a:cs typeface="Inter" pitchFamily="34" charset="-120"/>
              </a:rPr>
              <a:t> it is made rather than managed, resists technique, treats persons as ends, and keeps the organisation from becoming the ultimate cause of meaning.</a:t>
            </a:r>
            <a:endParaRPr lang="en-US" sz="1650" dirty="0"/>
          </a:p>
        </p:txBody>
      </p:sp>
      <p:sp>
        <p:nvSpPr>
          <p:cNvPr id="8" name="Shape 5"/>
          <p:cNvSpPr/>
          <p:nvPr/>
        </p:nvSpPr>
        <p:spPr>
          <a:xfrm>
            <a:off x="5233360" y="4338141"/>
            <a:ext cx="25399" cy="1723231"/>
          </a:xfrm>
          <a:prstGeom prst="roundRect">
            <a:avLst>
              <a:gd name="adj" fmla="val 50001"/>
            </a:avLst>
          </a:prstGeom>
          <a:solidFill>
            <a:srgbClr val="1B1B27"/>
          </a:solidFill>
          <a:ln/>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661475" y="1012130"/>
            <a:ext cx="10868745" cy="627559"/>
          </a:xfrm>
          <a:prstGeom prst="rect">
            <a:avLst/>
          </a:prstGeom>
          <a:noFill/>
          <a:ln/>
        </p:spPr>
        <p:txBody>
          <a:bodyPr wrap="none" lIns="0" tIns="0" rIns="0" bIns="0" rtlCol="0" anchor="t"/>
          <a:lstStyle/>
          <a:p>
            <a:pPr marL="0" indent="0" algn="l">
              <a:lnSpc>
                <a:spcPct val="104000"/>
              </a:lnSpc>
              <a:buNone/>
            </a:pPr>
            <a:r>
              <a:rPr lang="en-US" sz="3950" b="1" dirty="0">
                <a:solidFill>
                  <a:srgbClr val="1B1B27"/>
                </a:solidFill>
                <a:latin typeface="Inter Bold" pitchFamily="34" charset="0"/>
                <a:ea typeface="Inter Bold" pitchFamily="34" charset="-122"/>
                <a:cs typeface="Inter Bold" pitchFamily="34" charset="-120"/>
              </a:rPr>
              <a:t>Five Criticisms to Keep in View</a:t>
            </a:r>
            <a:endParaRPr lang="en-US" sz="39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1955701"/>
            <a:ext cx="3506104" cy="2266454"/>
          </a:xfrm>
          <a:prstGeom prst="rect">
            <a:avLst/>
          </a:prstGeom>
        </p:spPr>
      </p:pic>
      <p:sp>
        <p:nvSpPr>
          <p:cNvPr id="4" name="Text 1"/>
          <p:cNvSpPr/>
          <p:nvPr/>
        </p:nvSpPr>
        <p:spPr>
          <a:xfrm>
            <a:off x="913087" y="1981101"/>
            <a:ext cx="3229093"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performativity objection remains open</a:t>
            </a:r>
            <a:endParaRPr lang="en-US" sz="1950" dirty="0"/>
          </a:p>
        </p:txBody>
      </p:sp>
      <p:sp>
        <p:nvSpPr>
          <p:cNvPr id="5" name="Text 2"/>
          <p:cNvSpPr/>
          <p:nvPr/>
        </p:nvSpPr>
        <p:spPr>
          <a:xfrm>
            <a:off x="913087" y="271095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Inside capitalist organisations, every initiative can be reabsorbed as a technique — the day's proposals offer no guarantee of escape</a:t>
            </a:r>
            <a:endParaRPr lang="en-US" sz="155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0096" y="1955701"/>
            <a:ext cx="3506104" cy="2266454"/>
          </a:xfrm>
          <a:prstGeom prst="rect">
            <a:avLst/>
          </a:prstGeom>
        </p:spPr>
      </p:pic>
      <p:sp>
        <p:nvSpPr>
          <p:cNvPr id="7" name="Text 3"/>
          <p:cNvSpPr/>
          <p:nvPr/>
        </p:nvSpPr>
        <p:spPr>
          <a:xfrm>
            <a:off x="4607107" y="1981101"/>
            <a:ext cx="3229093" cy="627459"/>
          </a:xfrm>
          <a:prstGeom prst="rect">
            <a:avLst/>
          </a:prstGeom>
          <a:noFill/>
          <a:ln/>
        </p:spPr>
        <p:txBody>
          <a:bodyPr wrap="square" lIns="0" tIns="0" rIns="0" bIns="0" rtlCol="0" anchor="t">
            <a:normAutofit/>
          </a:bodyPr>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Authenticity criteria are slippery</a:t>
            </a:r>
            <a:endParaRPr lang="en-US" sz="1950" dirty="0"/>
          </a:p>
        </p:txBody>
      </p:sp>
      <p:sp>
        <p:nvSpPr>
          <p:cNvPr id="8" name="Text 4"/>
          <p:cNvSpPr/>
          <p:nvPr/>
        </p:nvSpPr>
        <p:spPr>
          <a:xfrm>
            <a:off x="4607107" y="271095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Authentic and instrumental spirituality 'might appear similar, especially in the short term' — the distinction rests on inner states that resist observation</a:t>
            </a:r>
            <a:endParaRPr lang="en-US" sz="15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24116" y="1955701"/>
            <a:ext cx="3506104" cy="2266454"/>
          </a:xfrm>
          <a:prstGeom prst="rect">
            <a:avLst/>
          </a:prstGeom>
        </p:spPr>
      </p:pic>
      <p:sp>
        <p:nvSpPr>
          <p:cNvPr id="10" name="Text 5"/>
          <p:cNvSpPr/>
          <p:nvPr/>
        </p:nvSpPr>
        <p:spPr>
          <a:xfrm>
            <a:off x="8301127" y="1981101"/>
            <a:ext cx="322909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evidence base is thin</a:t>
            </a:r>
            <a:endParaRPr lang="en-US" sz="1950" dirty="0"/>
          </a:p>
        </p:txBody>
      </p:sp>
      <p:sp>
        <p:nvSpPr>
          <p:cNvPr id="11" name="Text 6"/>
          <p:cNvSpPr/>
          <p:nvPr/>
        </p:nvSpPr>
        <p:spPr>
          <a:xfrm>
            <a:off x="8301127" y="2397224"/>
            <a:ext cx="3229093" cy="1485801"/>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Only two empirical case studies in the critical literature; Lips-Wiersma &amp; Morris's sample was self-selected and 'not representative'</a:t>
            </a:r>
            <a:endParaRPr lang="en-US" sz="155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075" y="4512766"/>
            <a:ext cx="5353115" cy="1358404"/>
          </a:xfrm>
          <a:prstGeom prst="rect">
            <a:avLst/>
          </a:prstGeom>
        </p:spPr>
      </p:pic>
      <p:sp>
        <p:nvSpPr>
          <p:cNvPr id="13" name="Text 7"/>
          <p:cNvSpPr/>
          <p:nvPr/>
        </p:nvSpPr>
        <p:spPr>
          <a:xfrm>
            <a:off x="913087" y="4538166"/>
            <a:ext cx="507610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The measurement paradox</a:t>
            </a:r>
            <a:endParaRPr lang="en-US" sz="1950" dirty="0"/>
          </a:p>
        </p:txBody>
      </p:sp>
      <p:sp>
        <p:nvSpPr>
          <p:cNvPr id="14" name="Text 8"/>
          <p:cNvSpPr/>
          <p:nvPr/>
        </p:nvSpPr>
        <p:spPr>
          <a:xfrm>
            <a:off x="913087" y="4954290"/>
            <a:ext cx="5076103" cy="59432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Each side's epistemology disqualifies the other's evidence — the paradox is structural</a:t>
            </a:r>
            <a:endParaRPr lang="en-US" sz="155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77106" y="4512766"/>
            <a:ext cx="5353115" cy="1358404"/>
          </a:xfrm>
          <a:prstGeom prst="rect">
            <a:avLst/>
          </a:prstGeom>
        </p:spPr>
      </p:pic>
      <p:sp>
        <p:nvSpPr>
          <p:cNvPr id="16" name="Text 9"/>
          <p:cNvSpPr/>
          <p:nvPr/>
        </p:nvSpPr>
        <p:spPr>
          <a:xfrm>
            <a:off x="6454117" y="4538166"/>
            <a:ext cx="5076103" cy="313730"/>
          </a:xfrm>
          <a:prstGeom prst="rect">
            <a:avLst/>
          </a:prstGeom>
          <a:noFill/>
          <a:ln/>
        </p:spPr>
        <p:txBody>
          <a:bodyPr wrap="none" lIns="0" tIns="0" rIns="0" bIns="0" rtlCol="0" anchor="t"/>
          <a:lstStyle/>
          <a:p>
            <a:pPr marL="0" indent="0" algn="l">
              <a:lnSpc>
                <a:spcPct val="104000"/>
              </a:lnSpc>
              <a:buNone/>
            </a:pPr>
            <a:r>
              <a:rPr lang="en-US" sz="1950" b="1" dirty="0">
                <a:solidFill>
                  <a:srgbClr val="3C3939"/>
                </a:solidFill>
                <a:latin typeface="Inter Bold" pitchFamily="34" charset="0"/>
                <a:ea typeface="Inter Bold" pitchFamily="34" charset="-122"/>
                <a:cs typeface="Inter Bold" pitchFamily="34" charset="-120"/>
              </a:rPr>
              <a:t>Critical literature's own blind spots</a:t>
            </a:r>
            <a:endParaRPr lang="en-US" sz="1950" dirty="0"/>
          </a:p>
        </p:txBody>
      </p:sp>
      <p:sp>
        <p:nvSpPr>
          <p:cNvPr id="17" name="Text 10"/>
          <p:cNvSpPr/>
          <p:nvPr/>
        </p:nvSpPr>
        <p:spPr>
          <a:xfrm>
            <a:off x="6454117" y="4954290"/>
            <a:ext cx="5076103" cy="891480"/>
          </a:xfrm>
          <a:prstGeom prst="rect">
            <a:avLst/>
          </a:prstGeom>
          <a:noFill/>
          <a:ln/>
        </p:spPr>
        <p:txBody>
          <a:bodyPr wrap="square" lIns="0" tIns="0" rIns="0" bIns="0" rtlCol="0" anchor="t">
            <a:normAutofit/>
          </a:bodyPr>
          <a:lstStyle/>
          <a:p>
            <a:pPr marL="0" indent="0" algn="l">
              <a:lnSpc>
                <a:spcPct val="123000"/>
              </a:lnSpc>
              <a:buNone/>
            </a:pPr>
            <a:r>
              <a:rPr lang="en-US" sz="1550" dirty="0">
                <a:solidFill>
                  <a:srgbClr val="3C3939"/>
                </a:solidFill>
                <a:latin typeface="Inter" pitchFamily="34" charset="0"/>
                <a:ea typeface="Inter" pitchFamily="34" charset="-122"/>
                <a:cs typeface="Inter" pitchFamily="34" charset="-120"/>
              </a:rPr>
              <a:t>'Rather one-sided' against mainstream management; focuses on a Western, mostly Judeo-Christian perspective (Wolf &amp; Feldbauer-Durstmüller, 2023)</a:t>
            </a:r>
            <a:endParaRPr lang="en-US" sz="15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661475" y="709712"/>
            <a:ext cx="10868745" cy="553740"/>
          </a:xfrm>
          <a:prstGeom prst="rect">
            <a:avLst/>
          </a:prstGeom>
          <a:noFill/>
          <a:ln/>
        </p:spPr>
        <p:txBody>
          <a:bodyPr wrap="none" lIns="0" tIns="0" rIns="0" bIns="0" rtlCol="0" anchor="t"/>
          <a:lstStyle/>
          <a:p>
            <a:pPr marL="0" indent="0" algn="l">
              <a:lnSpc>
                <a:spcPct val="104000"/>
              </a:lnSpc>
              <a:buNone/>
            </a:pPr>
            <a:r>
              <a:rPr lang="en-US" sz="3450" b="1" dirty="0">
                <a:solidFill>
                  <a:srgbClr val="1B1B27"/>
                </a:solidFill>
                <a:latin typeface="Inter Bold" pitchFamily="34" charset="0"/>
                <a:ea typeface="Inter Bold" pitchFamily="34" charset="-122"/>
                <a:cs typeface="Inter Bold" pitchFamily="34" charset="-120"/>
              </a:rPr>
              <a:t>The Comparison Table at a Glance</a:t>
            </a:r>
            <a:endParaRPr lang="en-US" sz="3450" dirty="0"/>
          </a:p>
        </p:txBody>
      </p:sp>
      <p:graphicFrame>
        <p:nvGraphicFramePr>
          <p:cNvPr id="37" name="Table 0"/>
          <p:cNvGraphicFramePr>
            <a:graphicFrameLocks noGrp="1"/>
          </p:cNvGraphicFramePr>
          <p:nvPr>
            <p:extLst>
              <p:ext uri="{D42A27DB-BD31-4B8C-83A1-F6EECF244321}">
                <p14:modId xmlns:p14="http://schemas.microsoft.com/office/powerpoint/2010/main" val="3392105743"/>
              </p:ext>
            </p:extLst>
          </p:nvPr>
        </p:nvGraphicFramePr>
        <p:xfrm>
          <a:off x="661475" y="1529259"/>
          <a:ext cx="10868746" cy="4798656"/>
        </p:xfrm>
        <a:graphic>
          <a:graphicData uri="http://schemas.openxmlformats.org/drawingml/2006/table">
            <a:tbl>
              <a:tblPr/>
              <a:tblGrid>
                <a:gridCol w="3260624">
                  <a:extLst>
                    <a:ext uri="{9D8B030D-6E8A-4147-A177-3AD203B41FA5}">
                      <a16:colId xmlns:a16="http://schemas.microsoft.com/office/drawing/2014/main" val="20000"/>
                    </a:ext>
                  </a:extLst>
                </a:gridCol>
                <a:gridCol w="3804061">
                  <a:extLst>
                    <a:ext uri="{9D8B030D-6E8A-4147-A177-3AD203B41FA5}">
                      <a16:colId xmlns:a16="http://schemas.microsoft.com/office/drawing/2014/main" val="20001"/>
                    </a:ext>
                  </a:extLst>
                </a:gridCol>
                <a:gridCol w="3804061">
                  <a:extLst>
                    <a:ext uri="{9D8B030D-6E8A-4147-A177-3AD203B41FA5}">
                      <a16:colId xmlns:a16="http://schemas.microsoft.com/office/drawing/2014/main" val="20002"/>
                    </a:ext>
                  </a:extLst>
                </a:gridCol>
              </a:tblGrid>
              <a:tr h="423257">
                <a:tc>
                  <a:txBody>
                    <a:bodyPr/>
                    <a:lstStyle/>
                    <a:p>
                      <a:pPr marL="0" indent="0">
                        <a:buNone/>
                      </a:pPr>
                      <a:r>
                        <a:rPr lang="en-US" sz="1600" b="1" dirty="0">
                          <a:solidFill>
                            <a:srgbClr val="FFFFFF"/>
                          </a:solidFill>
                          <a:latin typeface="Inter" pitchFamily="34" charset="0"/>
                          <a:ea typeface="Inter" pitchFamily="34" charset="-122"/>
                          <a:cs typeface="Inter" pitchFamily="34" charset="-120"/>
                        </a:rPr>
                        <a:t>Contested Question</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Constructive Position</a:t>
                      </a:r>
                      <a:endParaRPr lang="en-US" sz="1600" dirty="0">
                        <a:latin typeface="Inter" charset="0"/>
                        <a:ea typeface="Inter" charset="0"/>
                        <a:cs typeface="Inter" charset="0"/>
                      </a:endParaRPr>
                    </a:p>
                  </a:txBody>
                  <a:tcPr marL="177205" marR="177205" marT="6350" marB="6350" anchor="ctr">
                    <a:lnL w="12700" cap="flat" cmpd="sng" algn="ctr">
                      <a:solidFill>
                        <a:srgbClr val="1B1B27"/>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Rival / Sceptical Position</a:t>
                      </a:r>
                      <a:endParaRPr lang="en-US" sz="1600" dirty="0">
                        <a:latin typeface="Inter" charset="0"/>
                        <a:ea typeface="Inter" charset="0"/>
                        <a:cs typeface="Inter" charset="0"/>
                      </a:endParaRPr>
                    </a:p>
                  </a:txBody>
                  <a:tcPr marL="177205" marR="177205" marT="6350" marB="6350" anchor="ctr">
                    <a:lnL w="12700" cap="flat" cmpd="sng" algn="ctr">
                      <a:solidFill>
                        <a:srgbClr val="1B1B27"/>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extLst>
                  <a:ext uri="{0D108BD9-81ED-4DB2-BD59-A6C34878D82A}">
                    <a16:rowId xmlns:a16="http://schemas.microsoft.com/office/drawing/2014/main" val="10000"/>
                  </a:ext>
                </a:extLst>
              </a:tr>
              <a:tr h="1170554">
                <a:tc>
                  <a:txBody>
                    <a:bodyPr/>
                    <a:lstStyle/>
                    <a:p>
                      <a:pPr marL="0" indent="0">
                        <a:buNone/>
                      </a:pPr>
                      <a:r>
                        <a:rPr lang="en-US" sz="1600" dirty="0">
                          <a:solidFill>
                            <a:srgbClr val="3C3939"/>
                          </a:solidFill>
                          <a:latin typeface="Inter" pitchFamily="34" charset="0"/>
                          <a:ea typeface="Inter" pitchFamily="34" charset="-122"/>
                          <a:cs typeface="Inter" pitchFamily="34" charset="-120"/>
                        </a:rPr>
                        <a:t>Can meaning be provided by organisations?</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Meaning 'has to be made, not received or found'; employees 'already have their own rich meaning' (Lips-Wiersma &amp; Morris, 2009)</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Managerialist research assumes meaningfulness can be supplied through leadership and culture</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What spirituality does the movement practise?</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Authentic spirituality: human welfare as primary end; spirituality that 'transforms management' (Driscoll &amp; Wiebe, 2007)</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Technical spirituality: used for results, delivered by experts, broadened until it dissolves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922513">
                <a:tc>
                  <a:txBody>
                    <a:bodyPr/>
                    <a:lstStyle/>
                    <a:p>
                      <a:pPr marL="0" indent="0">
                        <a:buNone/>
                      </a:pPr>
                      <a:r>
                        <a:rPr lang="en-US" sz="1600" dirty="0">
                          <a:solidFill>
                            <a:srgbClr val="3C3939"/>
                          </a:solidFill>
                          <a:latin typeface="Inter" pitchFamily="34" charset="0"/>
                          <a:ea typeface="Inter" pitchFamily="34" charset="-122"/>
                          <a:cs typeface="Inter" pitchFamily="34" charset="-120"/>
                        </a:rPr>
                        <a:t>What is the human being at work?</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self that gets lost and can be found; mixed motives as 'a natural part of being human' (Lips-Wiersma &amp; Mills, 2014)</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happy/productive employee (positive WPS) or the rational resistant employee (critical WPS)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1167379">
                <a:tc>
                  <a:txBody>
                    <a:bodyPr/>
                    <a:lstStyle/>
                    <a:p>
                      <a:pPr marL="0" indent="0">
                        <a:buNone/>
                      </a:pPr>
                      <a:r>
                        <a:rPr lang="en-US" sz="1600" dirty="0">
                          <a:solidFill>
                            <a:srgbClr val="3C3939"/>
                          </a:solidFill>
                          <a:latin typeface="Inter" pitchFamily="34" charset="0"/>
                          <a:ea typeface="Inter" pitchFamily="34" charset="-122"/>
                          <a:cs typeface="Inter" pitchFamily="34" charset="-120"/>
                        </a:rPr>
                        <a:t>How can non-instrumental spirituality be verified?</a:t>
                      </a:r>
                      <a:endParaRPr lang="en-US" sz="1600" dirty="0">
                        <a:latin typeface="Inter" charset="0"/>
                        <a:ea typeface="Inter" charset="0"/>
                        <a:cs typeface="Inter" charset="0"/>
                      </a:endParaRPr>
                    </a:p>
                  </a:txBody>
                  <a:tcPr marL="177205" marR="177205"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Longitudinal, behavioural, phenomenological evidence — meaning made in participants' own words</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Every initiative is subject to performativity; authentic and technical spirituality 'might appear similar, especially in the short term'</a:t>
                      </a:r>
                      <a:endParaRPr lang="en-US" sz="1600" dirty="0">
                        <a:latin typeface="Inter" charset="0"/>
                        <a:ea typeface="Inter" charset="0"/>
                        <a:cs typeface="Inter" charset="0"/>
                      </a:endParaRPr>
                    </a:p>
                  </a:txBody>
                  <a:tcPr marL="177205" marR="177205"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661475" y="780058"/>
            <a:ext cx="1290208" cy="251420"/>
          </a:xfrm>
          <a:prstGeom prst="roundRect">
            <a:avLst>
              <a:gd name="adj" fmla="val 22103"/>
            </a:avLst>
          </a:prstGeom>
          <a:solidFill>
            <a:srgbClr val="E1E1EA"/>
          </a:solidFill>
          <a:ln/>
        </p:spPr>
        <p:txBody>
          <a:bodyPr/>
          <a:lstStyle/>
          <a:p>
            <a:endParaRPr lang="en-GB"/>
          </a:p>
        </p:txBody>
      </p:sp>
      <p:sp>
        <p:nvSpPr>
          <p:cNvPr id="3" name="Text 1"/>
          <p:cNvSpPr/>
          <p:nvPr/>
        </p:nvSpPr>
        <p:spPr>
          <a:xfrm>
            <a:off x="760691" y="829667"/>
            <a:ext cx="1701361" cy="152202"/>
          </a:xfrm>
          <a:prstGeom prst="rect">
            <a:avLst/>
          </a:prstGeom>
          <a:noFill/>
          <a:ln/>
        </p:spPr>
        <p:txBody>
          <a:bodyPr wrap="none" lIns="0" tIns="0" rIns="0" bIns="0" rtlCol="0" anchor="t"/>
          <a:lstStyle/>
          <a:p>
            <a:pPr marL="0" indent="0" algn="l">
              <a:lnSpc>
                <a:spcPct val="96000"/>
              </a:lnSpc>
              <a:buNone/>
            </a:pPr>
            <a:r>
              <a:rPr lang="en-US" sz="1000" dirty="0">
                <a:solidFill>
                  <a:srgbClr val="3C3939"/>
                </a:solidFill>
                <a:latin typeface="Inter" pitchFamily="34" charset="0"/>
                <a:ea typeface="Inter" pitchFamily="34" charset="-122"/>
                <a:cs typeface="Inter" pitchFamily="34" charset="-120"/>
              </a:rPr>
              <a:t>KEY TAKEAWAYS</a:t>
            </a:r>
            <a:endParaRPr lang="en-US" sz="1000" dirty="0"/>
          </a:p>
        </p:txBody>
      </p:sp>
      <p:sp>
        <p:nvSpPr>
          <p:cNvPr id="4" name="Text 2"/>
          <p:cNvSpPr/>
          <p:nvPr/>
        </p:nvSpPr>
        <p:spPr>
          <a:xfrm>
            <a:off x="661475" y="1077714"/>
            <a:ext cx="10868745" cy="516731"/>
          </a:xfrm>
          <a:prstGeom prst="rect">
            <a:avLst/>
          </a:prstGeom>
          <a:noFill/>
          <a:ln/>
        </p:spPr>
        <p:txBody>
          <a:bodyPr wrap="none" lIns="0" tIns="0" rIns="0" bIns="0" rtlCol="0" anchor="t"/>
          <a:lstStyle/>
          <a:p>
            <a:pPr marL="0" indent="0" algn="l">
              <a:lnSpc>
                <a:spcPct val="104000"/>
              </a:lnSpc>
              <a:buNone/>
            </a:pPr>
            <a:r>
              <a:rPr lang="en-US" sz="3250" b="1" dirty="0">
                <a:solidFill>
                  <a:srgbClr val="1B1B27"/>
                </a:solidFill>
                <a:latin typeface="Inter Bold" pitchFamily="34" charset="0"/>
                <a:ea typeface="Inter Bold" pitchFamily="34" charset="-122"/>
                <a:cs typeface="Inter Bold" pitchFamily="34" charset="-120"/>
              </a:rPr>
              <a:t>Six Things to Take Away</a:t>
            </a:r>
            <a:endParaRPr lang="en-US" sz="3250" dirty="0"/>
          </a:p>
        </p:txBody>
      </p:sp>
      <p:sp>
        <p:nvSpPr>
          <p:cNvPr id="5" name="Text 3"/>
          <p:cNvSpPr/>
          <p:nvPr/>
        </p:nvSpPr>
        <p:spPr>
          <a:xfrm>
            <a:off x="661475" y="1768078"/>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01</a:t>
            </a:r>
            <a:endParaRPr lang="en-US" sz="1300" dirty="0"/>
          </a:p>
        </p:txBody>
      </p:sp>
      <p:sp>
        <p:nvSpPr>
          <p:cNvPr id="6" name="Shape 4"/>
          <p:cNvSpPr/>
          <p:nvPr/>
        </p:nvSpPr>
        <p:spPr>
          <a:xfrm>
            <a:off x="661475" y="2030016"/>
            <a:ext cx="5376530" cy="19050"/>
          </a:xfrm>
          <a:prstGeom prst="rect">
            <a:avLst/>
          </a:prstGeom>
          <a:solidFill>
            <a:srgbClr val="1B1B27"/>
          </a:solidFill>
          <a:ln/>
        </p:spPr>
        <p:txBody>
          <a:bodyPr/>
          <a:lstStyle/>
          <a:p>
            <a:endParaRPr lang="en-GB"/>
          </a:p>
        </p:txBody>
      </p:sp>
      <p:sp>
        <p:nvSpPr>
          <p:cNvPr id="7" name="Text 5"/>
          <p:cNvSpPr/>
          <p:nvPr/>
        </p:nvSpPr>
        <p:spPr>
          <a:xfrm>
            <a:off x="661475" y="2150765"/>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Meaning must be uncovered, not provided</a:t>
            </a:r>
            <a:endParaRPr lang="en-US" sz="1600" dirty="0"/>
          </a:p>
        </p:txBody>
      </p:sp>
      <p:sp>
        <p:nvSpPr>
          <p:cNvPr id="8" name="Text 6"/>
          <p:cNvSpPr/>
          <p:nvPr/>
        </p:nvSpPr>
        <p:spPr>
          <a:xfrm>
            <a:off x="661475" y="2478683"/>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Employees 'already have their own rich meaning' — organisations enable meaning-making, they do not supply it</a:t>
            </a:r>
            <a:endParaRPr lang="en-US" sz="1300" dirty="0"/>
          </a:p>
        </p:txBody>
      </p:sp>
      <p:sp>
        <p:nvSpPr>
          <p:cNvPr id="9" name="Text 7"/>
          <p:cNvSpPr/>
          <p:nvPr/>
        </p:nvSpPr>
        <p:spPr>
          <a:xfrm>
            <a:off x="6153691" y="1768078"/>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02</a:t>
            </a:r>
            <a:endParaRPr lang="en-US" sz="1300" dirty="0"/>
          </a:p>
        </p:txBody>
      </p:sp>
      <p:sp>
        <p:nvSpPr>
          <p:cNvPr id="10" name="Shape 8"/>
          <p:cNvSpPr/>
          <p:nvPr/>
        </p:nvSpPr>
        <p:spPr>
          <a:xfrm>
            <a:off x="6153691" y="2030016"/>
            <a:ext cx="5376530" cy="19050"/>
          </a:xfrm>
          <a:prstGeom prst="rect">
            <a:avLst/>
          </a:prstGeom>
          <a:solidFill>
            <a:srgbClr val="1B1B27"/>
          </a:solidFill>
          <a:ln/>
        </p:spPr>
        <p:txBody>
          <a:bodyPr/>
          <a:lstStyle/>
          <a:p>
            <a:endParaRPr lang="en-GB"/>
          </a:p>
        </p:txBody>
      </p:sp>
      <p:sp>
        <p:nvSpPr>
          <p:cNvPr id="11" name="Text 9"/>
          <p:cNvSpPr/>
          <p:nvPr/>
        </p:nvSpPr>
        <p:spPr>
          <a:xfrm>
            <a:off x="6153691" y="2150765"/>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Meaning is 'made, not received or found'</a:t>
            </a:r>
            <a:endParaRPr lang="en-US" sz="1600" dirty="0"/>
          </a:p>
        </p:txBody>
      </p:sp>
      <p:sp>
        <p:nvSpPr>
          <p:cNvPr id="12" name="Text 10"/>
          <p:cNvSpPr/>
          <p:nvPr/>
        </p:nvSpPr>
        <p:spPr>
          <a:xfrm>
            <a:off x="6153691" y="2478683"/>
            <a:ext cx="5376530" cy="674787"/>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Four sources: developing self, unity with others, expressing full potential, serving others — held together by honest articulation of reality</a:t>
            </a:r>
            <a:endParaRPr lang="en-US" sz="1300" dirty="0"/>
          </a:p>
        </p:txBody>
      </p:sp>
      <p:sp>
        <p:nvSpPr>
          <p:cNvPr id="13" name="Text 11"/>
          <p:cNvSpPr/>
          <p:nvPr/>
        </p:nvSpPr>
        <p:spPr>
          <a:xfrm>
            <a:off x="661475" y="339318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03</a:t>
            </a:r>
            <a:endParaRPr lang="en-US" sz="1300" dirty="0"/>
          </a:p>
        </p:txBody>
      </p:sp>
      <p:sp>
        <p:nvSpPr>
          <p:cNvPr id="14" name="Shape 12"/>
          <p:cNvSpPr/>
          <p:nvPr/>
        </p:nvSpPr>
        <p:spPr>
          <a:xfrm>
            <a:off x="661475" y="3655120"/>
            <a:ext cx="5376530" cy="19050"/>
          </a:xfrm>
          <a:prstGeom prst="rect">
            <a:avLst/>
          </a:prstGeom>
          <a:solidFill>
            <a:srgbClr val="1B1B27"/>
          </a:solidFill>
          <a:ln/>
        </p:spPr>
        <p:txBody>
          <a:bodyPr/>
          <a:lstStyle/>
          <a:p>
            <a:endParaRPr lang="en-GB"/>
          </a:p>
        </p:txBody>
      </p:sp>
      <p:sp>
        <p:nvSpPr>
          <p:cNvPr id="15" name="Text 13"/>
          <p:cNvSpPr/>
          <p:nvPr/>
        </p:nvSpPr>
        <p:spPr>
          <a:xfrm>
            <a:off x="661475" y="377586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Technique subordinates the spiritual</a:t>
            </a:r>
            <a:endParaRPr lang="en-US" sz="1600" dirty="0"/>
          </a:p>
        </p:txBody>
      </p:sp>
      <p:sp>
        <p:nvSpPr>
          <p:cNvPr id="16" name="Text 14"/>
          <p:cNvSpPr/>
          <p:nvPr/>
        </p:nvSpPr>
        <p:spPr>
          <a:xfrm>
            <a:off x="661475" y="410378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A spirituality is technical when it is a means to performance; authentic when human welfare is its primary end</a:t>
            </a:r>
            <a:endParaRPr lang="en-US" sz="1300" dirty="0"/>
          </a:p>
        </p:txBody>
      </p:sp>
      <p:sp>
        <p:nvSpPr>
          <p:cNvPr id="17" name="Text 15"/>
          <p:cNvSpPr/>
          <p:nvPr/>
        </p:nvSpPr>
        <p:spPr>
          <a:xfrm>
            <a:off x="6153691" y="3393182"/>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04</a:t>
            </a:r>
            <a:endParaRPr lang="en-US" sz="1300" dirty="0"/>
          </a:p>
        </p:txBody>
      </p:sp>
      <p:sp>
        <p:nvSpPr>
          <p:cNvPr id="18" name="Shape 16"/>
          <p:cNvSpPr/>
          <p:nvPr/>
        </p:nvSpPr>
        <p:spPr>
          <a:xfrm>
            <a:off x="6153691" y="3655120"/>
            <a:ext cx="5376530" cy="19050"/>
          </a:xfrm>
          <a:prstGeom prst="rect">
            <a:avLst/>
          </a:prstGeom>
          <a:solidFill>
            <a:srgbClr val="1B1B27"/>
          </a:solidFill>
          <a:ln/>
        </p:spPr>
        <p:txBody>
          <a:bodyPr/>
          <a:lstStyle/>
          <a:p>
            <a:endParaRPr lang="en-GB"/>
          </a:p>
        </p:txBody>
      </p:sp>
      <p:sp>
        <p:nvSpPr>
          <p:cNvPr id="19" name="Text 17"/>
          <p:cNvSpPr/>
          <p:nvPr/>
        </p:nvSpPr>
        <p:spPr>
          <a:xfrm>
            <a:off x="6153691" y="3775869"/>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The two spiritualities may look alike from the outside</a:t>
            </a:r>
            <a:endParaRPr lang="en-US" sz="1600" dirty="0"/>
          </a:p>
        </p:txBody>
      </p:sp>
      <p:sp>
        <p:nvSpPr>
          <p:cNvPr id="20" name="Text 18"/>
          <p:cNvSpPr/>
          <p:nvPr/>
        </p:nvSpPr>
        <p:spPr>
          <a:xfrm>
            <a:off x="6153691" y="4103787"/>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Longitudinal study is needed to see whether spiritual practices survive when economic pressures rise</a:t>
            </a:r>
            <a:endParaRPr lang="en-US" sz="1300" dirty="0"/>
          </a:p>
        </p:txBody>
      </p:sp>
      <p:sp>
        <p:nvSpPr>
          <p:cNvPr id="21" name="Text 19"/>
          <p:cNvSpPr/>
          <p:nvPr/>
        </p:nvSpPr>
        <p:spPr>
          <a:xfrm>
            <a:off x="661475" y="479335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05</a:t>
            </a:r>
            <a:endParaRPr lang="en-US" sz="1300" dirty="0"/>
          </a:p>
        </p:txBody>
      </p:sp>
      <p:sp>
        <p:nvSpPr>
          <p:cNvPr id="22" name="Shape 20"/>
          <p:cNvSpPr/>
          <p:nvPr/>
        </p:nvSpPr>
        <p:spPr>
          <a:xfrm>
            <a:off x="661475" y="5055295"/>
            <a:ext cx="5376530" cy="19050"/>
          </a:xfrm>
          <a:prstGeom prst="rect">
            <a:avLst/>
          </a:prstGeom>
          <a:solidFill>
            <a:srgbClr val="1B1B27"/>
          </a:solidFill>
          <a:ln/>
        </p:spPr>
        <p:txBody>
          <a:bodyPr/>
          <a:lstStyle/>
          <a:p>
            <a:endParaRPr lang="en-GB"/>
          </a:p>
        </p:txBody>
      </p:sp>
      <p:sp>
        <p:nvSpPr>
          <p:cNvPr id="23" name="Text 21"/>
          <p:cNvSpPr/>
          <p:nvPr/>
        </p:nvSpPr>
        <p:spPr>
          <a:xfrm>
            <a:off x="661475" y="5176044"/>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Critical spirituality is constructive as well as critical</a:t>
            </a:r>
            <a:endParaRPr lang="en-US" sz="1600" dirty="0"/>
          </a:p>
        </p:txBody>
      </p:sp>
      <p:sp>
        <p:nvSpPr>
          <p:cNvPr id="24" name="Text 22"/>
          <p:cNvSpPr/>
          <p:nvPr/>
        </p:nvSpPr>
        <p:spPr>
          <a:xfrm>
            <a:off x="661475" y="5503962"/>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'Developmental and emancipatory elements' — but 'more empirical studies are still lacking'</a:t>
            </a:r>
            <a:endParaRPr lang="en-US" sz="1300" dirty="0"/>
          </a:p>
        </p:txBody>
      </p:sp>
      <p:sp>
        <p:nvSpPr>
          <p:cNvPr id="25" name="Text 23"/>
          <p:cNvSpPr/>
          <p:nvPr/>
        </p:nvSpPr>
        <p:spPr>
          <a:xfrm>
            <a:off x="6153691" y="4793357"/>
            <a:ext cx="330688" cy="206673"/>
          </a:xfrm>
          <a:prstGeom prst="rect">
            <a:avLst/>
          </a:prstGeom>
          <a:noFill/>
          <a:ln/>
        </p:spPr>
        <p:txBody>
          <a:bodyPr wrap="none" lIns="0" tIns="0" rIns="0" bIns="0" rtlCol="0" anchor="ctr"/>
          <a:lstStyle/>
          <a:p>
            <a:pPr marL="0" indent="0" algn="l">
              <a:lnSpc>
                <a:spcPct val="100000"/>
              </a:lnSpc>
              <a:buNone/>
            </a:pPr>
            <a:r>
              <a:rPr lang="en-US" sz="1300" dirty="0">
                <a:solidFill>
                  <a:srgbClr val="3C3939"/>
                </a:solidFill>
                <a:latin typeface="Inter Light" pitchFamily="34" charset="0"/>
                <a:ea typeface="Inter Light" pitchFamily="34" charset="-122"/>
                <a:cs typeface="Inter Light" pitchFamily="34" charset="-120"/>
              </a:rPr>
              <a:t>06</a:t>
            </a:r>
            <a:endParaRPr lang="en-US" sz="1300" dirty="0"/>
          </a:p>
        </p:txBody>
      </p:sp>
      <p:sp>
        <p:nvSpPr>
          <p:cNvPr id="26" name="Shape 24"/>
          <p:cNvSpPr/>
          <p:nvPr/>
        </p:nvSpPr>
        <p:spPr>
          <a:xfrm>
            <a:off x="6153691" y="5055295"/>
            <a:ext cx="5376530" cy="19050"/>
          </a:xfrm>
          <a:prstGeom prst="rect">
            <a:avLst/>
          </a:prstGeom>
          <a:solidFill>
            <a:srgbClr val="1B1B27"/>
          </a:solidFill>
          <a:ln/>
        </p:spPr>
        <p:txBody>
          <a:bodyPr/>
          <a:lstStyle/>
          <a:p>
            <a:endParaRPr lang="en-GB"/>
          </a:p>
        </p:txBody>
      </p:sp>
      <p:sp>
        <p:nvSpPr>
          <p:cNvPr id="27" name="Text 25"/>
          <p:cNvSpPr/>
          <p:nvPr/>
        </p:nvSpPr>
        <p:spPr>
          <a:xfrm>
            <a:off x="6153691" y="5176044"/>
            <a:ext cx="5376530" cy="258465"/>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Instrumentality lives in the human condition</a:t>
            </a:r>
            <a:endParaRPr lang="en-US" sz="1600" dirty="0"/>
          </a:p>
        </p:txBody>
      </p:sp>
      <p:sp>
        <p:nvSpPr>
          <p:cNvPr id="28" name="Text 26"/>
          <p:cNvSpPr/>
          <p:nvPr/>
        </p:nvSpPr>
        <p:spPr>
          <a:xfrm>
            <a:off x="6153691" y="5503962"/>
            <a:ext cx="5376530" cy="449858"/>
          </a:xfrm>
          <a:prstGeom prst="rect">
            <a:avLst/>
          </a:prstGeom>
          <a:noFill/>
          <a:ln/>
        </p:spPr>
        <p:txBody>
          <a:bodyPr wrap="square" lIns="0" tIns="0" rIns="0" bIns="0" rtlCol="0" anchor="t">
            <a:normAutofit/>
          </a:bodyPr>
          <a:lstStyle/>
          <a:p>
            <a:pPr marL="0" indent="0" algn="l">
              <a:lnSpc>
                <a:spcPct val="113000"/>
              </a:lnSpc>
              <a:buNone/>
            </a:pPr>
            <a:r>
              <a:rPr lang="en-US" sz="1300" dirty="0">
                <a:solidFill>
                  <a:srgbClr val="3C3939"/>
                </a:solidFill>
                <a:latin typeface="Inter" pitchFamily="34" charset="0"/>
                <a:ea typeface="Inter" pitchFamily="34" charset="-122"/>
                <a:cs typeface="Inter" pitchFamily="34" charset="-120"/>
              </a:rPr>
              <a:t>Non-instrumental spirituality is not a return to innocence but an ongoing, self-reflexive struggle (Lips-Wiersma &amp; Mills, 2014)</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661475" y="905768"/>
            <a:ext cx="1013296" cy="233263"/>
          </a:xfrm>
          <a:prstGeom prst="roundRect">
            <a:avLst>
              <a:gd name="adj" fmla="val 22122"/>
            </a:avLst>
          </a:prstGeom>
          <a:solidFill>
            <a:srgbClr val="E1E1EA"/>
          </a:solidFill>
          <a:ln/>
        </p:spPr>
        <p:txBody>
          <a:bodyPr/>
          <a:lstStyle/>
          <a:p>
            <a:endParaRPr lang="en-GB"/>
          </a:p>
        </p:txBody>
      </p:sp>
      <p:sp>
        <p:nvSpPr>
          <p:cNvPr id="3" name="Text 1"/>
          <p:cNvSpPr/>
          <p:nvPr/>
        </p:nvSpPr>
        <p:spPr>
          <a:xfrm>
            <a:off x="753548" y="951805"/>
            <a:ext cx="1438735" cy="141188"/>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STUDY GUIDE</a:t>
            </a:r>
            <a:endParaRPr lang="en-US" sz="950" dirty="0"/>
          </a:p>
        </p:txBody>
      </p:sp>
      <p:sp>
        <p:nvSpPr>
          <p:cNvPr id="4" name="Text 2"/>
          <p:cNvSpPr/>
          <p:nvPr/>
        </p:nvSpPr>
        <p:spPr>
          <a:xfrm>
            <a:off x="661475" y="1178917"/>
            <a:ext cx="10868745" cy="479921"/>
          </a:xfrm>
          <a:prstGeom prst="rect">
            <a:avLst/>
          </a:prstGeom>
          <a:noFill/>
          <a:ln/>
        </p:spPr>
        <p:txBody>
          <a:bodyPr wrap="none" lIns="0" tIns="0" rIns="0" bIns="0" rtlCol="0" anchor="t"/>
          <a:lstStyle/>
          <a:p>
            <a:pPr marL="0" indent="0" algn="l">
              <a:lnSpc>
                <a:spcPct val="104000"/>
              </a:lnSpc>
              <a:buNone/>
            </a:pPr>
            <a:r>
              <a:rPr lang="en-US" sz="3000" b="1" dirty="0">
                <a:solidFill>
                  <a:srgbClr val="1B1B27"/>
                </a:solidFill>
                <a:latin typeface="Inter Bold" pitchFamily="34" charset="0"/>
                <a:ea typeface="Inter Bold" pitchFamily="34" charset="-122"/>
                <a:cs typeface="Inter Bold" pitchFamily="34" charset="-120"/>
              </a:rPr>
              <a:t>Before Next Class: What to Read</a:t>
            </a:r>
            <a:endParaRPr lang="en-US" sz="3000" dirty="0"/>
          </a:p>
        </p:txBody>
      </p:sp>
      <p:sp>
        <p:nvSpPr>
          <p:cNvPr id="5" name="Text 3"/>
          <p:cNvSpPr/>
          <p:nvPr/>
        </p:nvSpPr>
        <p:spPr>
          <a:xfrm>
            <a:off x="661475" y="1908373"/>
            <a:ext cx="5247052" cy="239911"/>
          </a:xfrm>
          <a:prstGeom prst="rect">
            <a:avLst/>
          </a:prstGeom>
          <a:noFill/>
          <a:ln/>
        </p:spPr>
        <p:txBody>
          <a:bodyPr wrap="none" lIns="0" tIns="0" rIns="0" bIns="0" rtlCol="0" anchor="t"/>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Essential reading</a:t>
            </a:r>
            <a:endParaRPr lang="en-US" sz="1600" dirty="0"/>
          </a:p>
        </p:txBody>
      </p:sp>
      <p:sp>
        <p:nvSpPr>
          <p:cNvPr id="6" name="Shape 4"/>
          <p:cNvSpPr/>
          <p:nvPr/>
        </p:nvSpPr>
        <p:spPr>
          <a:xfrm>
            <a:off x="661475" y="2342158"/>
            <a:ext cx="76694" cy="76696"/>
          </a:xfrm>
          <a:prstGeom prst="ellipse">
            <a:avLst/>
          </a:prstGeom>
          <a:solidFill>
            <a:srgbClr val="1B1B27"/>
          </a:solidFill>
          <a:ln/>
        </p:spPr>
        <p:txBody>
          <a:bodyPr/>
          <a:lstStyle/>
          <a:p>
            <a:endParaRPr lang="en-GB" sz="2000"/>
          </a:p>
        </p:txBody>
      </p:sp>
      <p:sp>
        <p:nvSpPr>
          <p:cNvPr id="7" name="Text 5"/>
          <p:cNvSpPr/>
          <p:nvPr/>
        </p:nvSpPr>
        <p:spPr>
          <a:xfrm>
            <a:off x="837981" y="2260501"/>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Lips-Wiersma &amp; Morris (2009)</a:t>
            </a:r>
            <a:endParaRPr lang="en-US" sz="1600" dirty="0"/>
          </a:p>
        </p:txBody>
      </p:sp>
      <p:sp>
        <p:nvSpPr>
          <p:cNvPr id="8" name="Text 6"/>
          <p:cNvSpPr/>
          <p:nvPr/>
        </p:nvSpPr>
        <p:spPr>
          <a:xfrm>
            <a:off x="837981" y="2600226"/>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Introduction; 'Meaningful work in the humanities'; findings on four sources and 'uncovering personal meaning'. Skim method sections.</a:t>
            </a:r>
            <a:endParaRPr lang="en-US" sz="1600" dirty="0"/>
          </a:p>
        </p:txBody>
      </p:sp>
      <p:sp>
        <p:nvSpPr>
          <p:cNvPr id="9" name="Shape 7"/>
          <p:cNvSpPr/>
          <p:nvPr/>
        </p:nvSpPr>
        <p:spPr>
          <a:xfrm>
            <a:off x="661475" y="3598210"/>
            <a:ext cx="76694" cy="76696"/>
          </a:xfrm>
          <a:prstGeom prst="ellipse">
            <a:avLst/>
          </a:prstGeom>
          <a:solidFill>
            <a:srgbClr val="1B1B27"/>
          </a:solidFill>
          <a:ln/>
        </p:spPr>
        <p:txBody>
          <a:bodyPr/>
          <a:lstStyle/>
          <a:p>
            <a:endParaRPr lang="en-GB" sz="2000"/>
          </a:p>
        </p:txBody>
      </p:sp>
      <p:sp>
        <p:nvSpPr>
          <p:cNvPr id="10" name="Text 8"/>
          <p:cNvSpPr/>
          <p:nvPr/>
        </p:nvSpPr>
        <p:spPr>
          <a:xfrm>
            <a:off x="837981" y="3516553"/>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Driscoll &amp; Wiebe (2007)</a:t>
            </a:r>
            <a:endParaRPr lang="en-US" sz="1600" dirty="0"/>
          </a:p>
        </p:txBody>
      </p:sp>
      <p:sp>
        <p:nvSpPr>
          <p:cNvPr id="11" name="Text 9"/>
          <p:cNvSpPr/>
          <p:nvPr/>
        </p:nvSpPr>
        <p:spPr>
          <a:xfrm>
            <a:off x="837981" y="3856278"/>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Whole paper — focus on 'The Technical Imperative' and 'The Synthesis'</a:t>
            </a:r>
            <a:endParaRPr lang="en-US" sz="1600" dirty="0"/>
          </a:p>
        </p:txBody>
      </p:sp>
      <p:sp>
        <p:nvSpPr>
          <p:cNvPr id="12" name="Shape 10"/>
          <p:cNvSpPr/>
          <p:nvPr/>
        </p:nvSpPr>
        <p:spPr>
          <a:xfrm>
            <a:off x="661475" y="4601339"/>
            <a:ext cx="76694" cy="76696"/>
          </a:xfrm>
          <a:prstGeom prst="ellipse">
            <a:avLst/>
          </a:prstGeom>
          <a:solidFill>
            <a:srgbClr val="1B1B27"/>
          </a:solidFill>
          <a:ln/>
        </p:spPr>
        <p:txBody>
          <a:bodyPr/>
          <a:lstStyle/>
          <a:p>
            <a:endParaRPr lang="en-GB" sz="2000"/>
          </a:p>
        </p:txBody>
      </p:sp>
      <p:sp>
        <p:nvSpPr>
          <p:cNvPr id="13" name="Text 11"/>
          <p:cNvSpPr/>
          <p:nvPr/>
        </p:nvSpPr>
        <p:spPr>
          <a:xfrm>
            <a:off x="837981" y="4519682"/>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Wolf &amp; Feldbauer-Durstmüller (2023)</a:t>
            </a:r>
            <a:endParaRPr lang="en-US" sz="1600" dirty="0"/>
          </a:p>
        </p:txBody>
      </p:sp>
      <p:sp>
        <p:nvSpPr>
          <p:cNvPr id="14" name="Text 12"/>
          <p:cNvSpPr/>
          <p:nvPr/>
        </p:nvSpPr>
        <p:spPr>
          <a:xfrm>
            <a:off x="837981" y="4859407"/>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Introduction; theoretical foundations; key themes; Conclusion with limitations</a:t>
            </a:r>
            <a:endParaRPr lang="en-US" sz="1600" dirty="0"/>
          </a:p>
        </p:txBody>
      </p:sp>
      <p:sp>
        <p:nvSpPr>
          <p:cNvPr id="15" name="Shape 13"/>
          <p:cNvSpPr/>
          <p:nvPr/>
        </p:nvSpPr>
        <p:spPr>
          <a:xfrm>
            <a:off x="661475" y="5575284"/>
            <a:ext cx="76694" cy="76696"/>
          </a:xfrm>
          <a:prstGeom prst="ellipse">
            <a:avLst/>
          </a:prstGeom>
          <a:solidFill>
            <a:srgbClr val="1B1B27"/>
          </a:solidFill>
          <a:ln/>
        </p:spPr>
        <p:txBody>
          <a:bodyPr/>
          <a:lstStyle/>
          <a:p>
            <a:endParaRPr lang="en-GB" sz="2000"/>
          </a:p>
        </p:txBody>
      </p:sp>
      <p:sp>
        <p:nvSpPr>
          <p:cNvPr id="16" name="Text 14"/>
          <p:cNvSpPr/>
          <p:nvPr/>
        </p:nvSpPr>
        <p:spPr>
          <a:xfrm>
            <a:off x="837981" y="5493627"/>
            <a:ext cx="5070547" cy="239911"/>
          </a:xfrm>
          <a:prstGeom prst="rect">
            <a:avLst/>
          </a:prstGeom>
          <a:noFill/>
          <a:ln/>
        </p:spPr>
        <p:txBody>
          <a:bodyPr wrap="none" lIns="0" tIns="0" rIns="0" bIns="0" rtlCol="0" anchor="t"/>
          <a:lstStyle/>
          <a:p>
            <a:pPr marL="0" indent="0" algn="l">
              <a:lnSpc>
                <a:spcPct val="104000"/>
              </a:lnSpc>
              <a:buNone/>
            </a:pPr>
            <a:r>
              <a:rPr lang="en-US" sz="1600" b="1" dirty="0">
                <a:solidFill>
                  <a:srgbClr val="3C3939"/>
                </a:solidFill>
                <a:latin typeface="Inter Bold" pitchFamily="34" charset="0"/>
                <a:ea typeface="Inter Bold" pitchFamily="34" charset="-122"/>
                <a:cs typeface="Inter Bold" pitchFamily="34" charset="-120"/>
              </a:rPr>
              <a:t>Lips-Wiersma &amp; Mills (2014) — if time</a:t>
            </a:r>
            <a:endParaRPr lang="en-US" sz="1600" dirty="0"/>
          </a:p>
        </p:txBody>
      </p:sp>
      <p:sp>
        <p:nvSpPr>
          <p:cNvPr id="17" name="Text 15"/>
          <p:cNvSpPr/>
          <p:nvPr/>
        </p:nvSpPr>
        <p:spPr>
          <a:xfrm>
            <a:off x="837981" y="5833352"/>
            <a:ext cx="5070547" cy="405408"/>
          </a:xfrm>
          <a:prstGeom prst="rect">
            <a:avLst/>
          </a:prstGeom>
          <a:noFill/>
          <a:ln/>
        </p:spPr>
        <p:txBody>
          <a:bodyPr wrap="square" lIns="0" tIns="0" rIns="0" bIns="0" rtlCol="0" anchor="t">
            <a:noAutofit/>
          </a:bodyPr>
          <a:lstStyle/>
          <a:p>
            <a:pPr marL="0" indent="0" algn="l">
              <a:lnSpc>
                <a:spcPct val="110000"/>
              </a:lnSpc>
              <a:buNone/>
            </a:pPr>
            <a:r>
              <a:rPr lang="en-US" sz="1600" dirty="0">
                <a:solidFill>
                  <a:srgbClr val="3C3939"/>
                </a:solidFill>
                <a:latin typeface="Inter" pitchFamily="34" charset="0"/>
                <a:ea typeface="Inter" pitchFamily="34" charset="-122"/>
                <a:cs typeface="Inter" pitchFamily="34" charset="-120"/>
              </a:rPr>
              <a:t>Focus on PWPS/CWPS/EWPS discussion and the 'gravity and grace' passage</a:t>
            </a:r>
            <a:endParaRPr lang="en-US" sz="1600" dirty="0"/>
          </a:p>
        </p:txBody>
      </p:sp>
      <p:sp>
        <p:nvSpPr>
          <p:cNvPr id="18" name="Text 16"/>
          <p:cNvSpPr/>
          <p:nvPr/>
        </p:nvSpPr>
        <p:spPr>
          <a:xfrm>
            <a:off x="6289518" y="1908373"/>
            <a:ext cx="5247052" cy="239911"/>
          </a:xfrm>
          <a:prstGeom prst="rect">
            <a:avLst/>
          </a:prstGeom>
          <a:noFill/>
          <a:ln/>
        </p:spPr>
        <p:txBody>
          <a:bodyPr wrap="none" lIns="0" tIns="0" rIns="0" bIns="0" rtlCol="0" anchor="t"/>
          <a:lstStyle/>
          <a:p>
            <a:pPr marL="0" indent="0" algn="l">
              <a:lnSpc>
                <a:spcPct val="104000"/>
              </a:lnSpc>
              <a:buNone/>
            </a:pPr>
            <a:r>
              <a:rPr lang="en-US" sz="1600" b="1" dirty="0">
                <a:solidFill>
                  <a:srgbClr val="1B1B27"/>
                </a:solidFill>
                <a:latin typeface="Inter Bold" pitchFamily="34" charset="0"/>
                <a:ea typeface="Inter Bold" pitchFamily="34" charset="-122"/>
                <a:cs typeface="Inter Bold" pitchFamily="34" charset="-120"/>
              </a:rPr>
              <a:t>Questions to consider as you read</a:t>
            </a:r>
            <a:endParaRPr lang="en-US" sz="1600" dirty="0"/>
          </a:p>
        </p:txBody>
      </p:sp>
      <p:sp>
        <p:nvSpPr>
          <p:cNvPr id="19" name="Text 17"/>
          <p:cNvSpPr/>
          <p:nvPr/>
        </p:nvSpPr>
        <p:spPr>
          <a:xfrm>
            <a:off x="6289518" y="2248098"/>
            <a:ext cx="5247052" cy="2531642"/>
          </a:xfrm>
          <a:prstGeom prst="rect">
            <a:avLst/>
          </a:prstGeom>
          <a:noFill/>
          <a:ln/>
        </p:spPr>
        <p:txBody>
          <a:bodyPr wrap="square" lIns="0" tIns="0" rIns="0" bIns="0" rtlCol="0" anchor="t">
            <a:noAutofit/>
          </a:bodyPr>
          <a:lstStyle/>
          <a:p>
            <a:pPr marL="243840" indent="-243840" algn="l">
              <a:lnSpc>
                <a:spcPct val="110000"/>
              </a:lnSpc>
              <a:buSzPct val="100000"/>
              <a:buFont typeface="+mj-lt"/>
              <a:buAutoNum type="arabicPeriod"/>
            </a:pPr>
            <a:r>
              <a:rPr lang="en-US" sz="1600" dirty="0">
                <a:solidFill>
                  <a:srgbClr val="3C3939"/>
                </a:solidFill>
                <a:latin typeface="Inter" pitchFamily="34" charset="0"/>
                <a:ea typeface="Inter" pitchFamily="34" charset="-122"/>
                <a:cs typeface="Inter" pitchFamily="34" charset="-120"/>
              </a:rPr>
              <a:t>What exactly is the difference between studying 'meaningful work' and trying to 'manage meaning'? Can you state Lips-Wiersma &amp; Morris's answer in your own words?</a:t>
            </a:r>
            <a:endParaRPr lang="en-US" sz="1600" dirty="0"/>
          </a:p>
          <a:p>
            <a:pPr marL="243840" indent="-243840" algn="l">
              <a:lnSpc>
                <a:spcPct val="110000"/>
              </a:lnSpc>
              <a:buSzPct val="100000"/>
              <a:buFont typeface="+mj-lt"/>
              <a:buAutoNum type="arabicPeriod" startAt="2"/>
            </a:pPr>
            <a:r>
              <a:rPr lang="en-US" sz="1600" dirty="0">
                <a:solidFill>
                  <a:srgbClr val="3C3939"/>
                </a:solidFill>
                <a:latin typeface="Inter" pitchFamily="34" charset="0"/>
                <a:ea typeface="Inter" pitchFamily="34" charset="-122"/>
                <a:cs typeface="Inter" pitchFamily="34" charset="-120"/>
              </a:rPr>
              <a:t>Can 'technical' and 'authentic' spirituality be told apart if their outcomes look the same in the short term?</a:t>
            </a:r>
            <a:endParaRPr lang="en-US" sz="1600" dirty="0"/>
          </a:p>
          <a:p>
            <a:pPr marL="243840" indent="-243840" algn="l">
              <a:lnSpc>
                <a:spcPct val="110000"/>
              </a:lnSpc>
              <a:buSzPct val="100000"/>
              <a:buFont typeface="+mj-lt"/>
              <a:buAutoNum type="arabicPeriod" startAt="3"/>
            </a:pPr>
            <a:r>
              <a:rPr lang="en-US" sz="1600" dirty="0">
                <a:solidFill>
                  <a:srgbClr val="3C3939"/>
                </a:solidFill>
                <a:latin typeface="Inter" pitchFamily="34" charset="0"/>
                <a:ea typeface="Inter" pitchFamily="34" charset="-122"/>
                <a:cs typeface="Inter" pitchFamily="34" charset="-120"/>
              </a:rPr>
              <a:t>Is there compelling evidence in these readings that a non-instrumental workplace spirituality is possible — and what would you need to see before you were convinced?</a:t>
            </a:r>
            <a:endParaRPr lang="en-US" sz="1600" dirty="0"/>
          </a:p>
        </p:txBody>
      </p:sp>
      <p:sp>
        <p:nvSpPr>
          <p:cNvPr id="20" name="Shape 18"/>
          <p:cNvSpPr/>
          <p:nvPr/>
        </p:nvSpPr>
        <p:spPr>
          <a:xfrm>
            <a:off x="6289518" y="5248302"/>
            <a:ext cx="5247052" cy="864295"/>
          </a:xfrm>
          <a:prstGeom prst="roundRect">
            <a:avLst>
              <a:gd name="adj" fmla="val 7463"/>
            </a:avLst>
          </a:prstGeom>
          <a:solidFill>
            <a:srgbClr val="E1E1EA"/>
          </a:solidFill>
          <a:ln/>
        </p:spPr>
        <p:txBody>
          <a:bodyPr/>
          <a:lstStyle/>
          <a:p>
            <a:endParaRPr lang="en-GB" sz="2000"/>
          </a:p>
        </p:txBody>
      </p:sp>
      <p:pic>
        <p:nvPicPr>
          <p:cNvPr id="21" name="Image 0" descr="preencoded.png"/>
          <p:cNvPicPr>
            <a:picLocks noChangeAspect="1"/>
          </p:cNvPicPr>
          <p:nvPr/>
        </p:nvPicPr>
        <p:blipFill>
          <a:blip r:embed="rId3"/>
          <a:stretch>
            <a:fillRect/>
          </a:stretch>
        </p:blipFill>
        <p:spPr>
          <a:xfrm>
            <a:off x="6443005" y="5404472"/>
            <a:ext cx="191884" cy="153491"/>
          </a:xfrm>
          <a:prstGeom prst="rect">
            <a:avLst/>
          </a:prstGeom>
        </p:spPr>
      </p:pic>
      <p:sp>
        <p:nvSpPr>
          <p:cNvPr id="22" name="Text 19"/>
          <p:cNvSpPr/>
          <p:nvPr/>
        </p:nvSpPr>
        <p:spPr>
          <a:xfrm>
            <a:off x="6788377" y="5376394"/>
            <a:ext cx="4594705" cy="608112"/>
          </a:xfrm>
          <a:prstGeom prst="rect">
            <a:avLst/>
          </a:prstGeom>
          <a:noFill/>
          <a:ln/>
        </p:spPr>
        <p:txBody>
          <a:bodyPr wrap="square" lIns="0" tIns="0" rIns="0" bIns="0" rtlCol="0" anchor="t">
            <a:normAutofit fontScale="92500" lnSpcReduction="10000"/>
          </a:bodyPr>
          <a:lstStyle/>
          <a:p>
            <a:pPr marL="0" indent="0" algn="l">
              <a:lnSpc>
                <a:spcPct val="110000"/>
              </a:lnSpc>
              <a:buNone/>
            </a:pPr>
            <a:r>
              <a:rPr lang="en-US" sz="1400" dirty="0">
                <a:solidFill>
                  <a:srgbClr val="000000"/>
                </a:solidFill>
                <a:latin typeface="Inter" pitchFamily="34" charset="0"/>
                <a:ea typeface="Inter" pitchFamily="34" charset="-122"/>
                <a:cs typeface="Inter" pitchFamily="34" charset="-120"/>
              </a:rPr>
              <a:t>Optional: prepare a short written response to one question above, or a two-minute oral reflection on one quotation that struck you — be ready to say why.</a:t>
            </a:r>
            <a:endParaRPr lang="en-US" sz="1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sp>
        <p:nvSpPr>
          <p:cNvPr id="2" name="Shape 0"/>
          <p:cNvSpPr/>
          <p:nvPr/>
        </p:nvSpPr>
        <p:spPr>
          <a:xfrm>
            <a:off x="661475" y="689868"/>
            <a:ext cx="866356" cy="229691"/>
          </a:xfrm>
          <a:prstGeom prst="roundRect">
            <a:avLst>
              <a:gd name="adj" fmla="val 22115"/>
            </a:avLst>
          </a:prstGeom>
          <a:solidFill>
            <a:srgbClr val="E1E1EA"/>
          </a:solidFill>
          <a:ln/>
        </p:spPr>
        <p:txBody>
          <a:bodyPr/>
          <a:lstStyle/>
          <a:p>
            <a:endParaRPr lang="en-GB"/>
          </a:p>
        </p:txBody>
      </p:sp>
      <p:sp>
        <p:nvSpPr>
          <p:cNvPr id="3" name="Text 1"/>
          <p:cNvSpPr/>
          <p:nvPr/>
        </p:nvSpPr>
        <p:spPr>
          <a:xfrm>
            <a:off x="752159" y="735211"/>
            <a:ext cx="1294574" cy="139005"/>
          </a:xfrm>
          <a:prstGeom prst="rect">
            <a:avLst/>
          </a:prstGeom>
          <a:noFill/>
          <a:ln/>
        </p:spPr>
        <p:txBody>
          <a:bodyPr wrap="none" lIns="0" tIns="0" rIns="0" bIns="0" rtlCol="0" anchor="t"/>
          <a:lstStyle/>
          <a:p>
            <a:pPr marL="0" indent="0" algn="l">
              <a:lnSpc>
                <a:spcPct val="96000"/>
              </a:lnSpc>
              <a:buNone/>
            </a:pPr>
            <a:r>
              <a:rPr lang="en-US" sz="950" dirty="0">
                <a:solidFill>
                  <a:srgbClr val="3C3939"/>
                </a:solidFill>
                <a:latin typeface="Inter" pitchFamily="34" charset="0"/>
                <a:ea typeface="Inter" pitchFamily="34" charset="-122"/>
                <a:cs typeface="Inter" pitchFamily="34" charset="-120"/>
              </a:rPr>
              <a:t>KEY TERMS</a:t>
            </a:r>
            <a:endParaRPr lang="en-US" sz="950" dirty="0"/>
          </a:p>
        </p:txBody>
      </p:sp>
      <p:sp>
        <p:nvSpPr>
          <p:cNvPr id="4" name="Text 2"/>
          <p:cNvSpPr/>
          <p:nvPr/>
        </p:nvSpPr>
        <p:spPr>
          <a:xfrm>
            <a:off x="661475" y="958155"/>
            <a:ext cx="10868745" cy="472380"/>
          </a:xfrm>
          <a:prstGeom prst="rect">
            <a:avLst/>
          </a:prstGeom>
          <a:noFill/>
          <a:ln/>
        </p:spPr>
        <p:txBody>
          <a:bodyPr wrap="none" lIns="0" tIns="0" rIns="0" bIns="0" rtlCol="0" anchor="t"/>
          <a:lstStyle/>
          <a:p>
            <a:pPr marL="0" indent="0" algn="l">
              <a:lnSpc>
                <a:spcPct val="104000"/>
              </a:lnSpc>
              <a:buNone/>
            </a:pPr>
            <a:r>
              <a:rPr lang="en-US" sz="2950" b="1" dirty="0">
                <a:solidFill>
                  <a:srgbClr val="1B1B27"/>
                </a:solidFill>
                <a:latin typeface="Inter Bold" pitchFamily="34" charset="0"/>
                <a:ea typeface="Inter Bold" pitchFamily="34" charset="-122"/>
                <a:cs typeface="Inter Bold" pitchFamily="34" charset="-120"/>
              </a:rPr>
              <a:t>Glossary: Terms to Know Before Class</a:t>
            </a:r>
            <a:endParaRPr lang="en-US" sz="2950" dirty="0"/>
          </a:p>
        </p:txBody>
      </p:sp>
      <p:graphicFrame>
        <p:nvGraphicFramePr>
          <p:cNvPr id="40" name="Table 0"/>
          <p:cNvGraphicFramePr>
            <a:graphicFrameLocks noGrp="1"/>
          </p:cNvGraphicFramePr>
          <p:nvPr>
            <p:extLst>
              <p:ext uri="{D42A27DB-BD31-4B8C-83A1-F6EECF244321}">
                <p14:modId xmlns:p14="http://schemas.microsoft.com/office/powerpoint/2010/main" val="2435697342"/>
              </p:ext>
            </p:extLst>
          </p:nvPr>
        </p:nvGraphicFramePr>
        <p:xfrm>
          <a:off x="661475" y="1575594"/>
          <a:ext cx="10868746" cy="5004964"/>
        </p:xfrm>
        <a:graphic>
          <a:graphicData uri="http://schemas.openxmlformats.org/drawingml/2006/table">
            <a:tbl>
              <a:tblPr/>
              <a:tblGrid>
                <a:gridCol w="3260624">
                  <a:extLst>
                    <a:ext uri="{9D8B030D-6E8A-4147-A177-3AD203B41FA5}">
                      <a16:colId xmlns:a16="http://schemas.microsoft.com/office/drawing/2014/main" val="20000"/>
                    </a:ext>
                  </a:extLst>
                </a:gridCol>
                <a:gridCol w="7608122">
                  <a:extLst>
                    <a:ext uri="{9D8B030D-6E8A-4147-A177-3AD203B41FA5}">
                      <a16:colId xmlns:a16="http://schemas.microsoft.com/office/drawing/2014/main" val="20001"/>
                    </a:ext>
                  </a:extLst>
                </a:gridCol>
              </a:tblGrid>
              <a:tr h="330093">
                <a:tc>
                  <a:txBody>
                    <a:bodyPr/>
                    <a:lstStyle/>
                    <a:p>
                      <a:pPr marL="0" indent="0">
                        <a:buNone/>
                      </a:pPr>
                      <a:r>
                        <a:rPr lang="en-US" sz="1600" b="1" dirty="0">
                          <a:solidFill>
                            <a:srgbClr val="FFFFFF"/>
                          </a:solidFill>
                          <a:latin typeface="Inter" pitchFamily="34" charset="0"/>
                          <a:ea typeface="Inter" pitchFamily="34" charset="-122"/>
                          <a:cs typeface="Inter" pitchFamily="34" charset="-120"/>
                        </a:rPr>
                        <a:t>Term</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1B1B27"/>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tc>
                  <a:txBody>
                    <a:bodyPr/>
                    <a:lstStyle/>
                    <a:p>
                      <a:pPr marL="0" indent="0">
                        <a:buNone/>
                      </a:pPr>
                      <a:r>
                        <a:rPr lang="en-US" sz="1600" b="1" dirty="0">
                          <a:solidFill>
                            <a:srgbClr val="FFFFFF"/>
                          </a:solidFill>
                          <a:latin typeface="Inter" pitchFamily="34" charset="0"/>
                          <a:ea typeface="Inter" pitchFamily="34" charset="-122"/>
                          <a:cs typeface="Inter" pitchFamily="34" charset="-120"/>
                        </a:rPr>
                        <a:t>Definition</a:t>
                      </a:r>
                      <a:endParaRPr lang="en-US" sz="1600" dirty="0">
                        <a:latin typeface="Inter" charset="0"/>
                        <a:ea typeface="Inter" charset="0"/>
                        <a:cs typeface="Inter" charset="0"/>
                      </a:endParaRPr>
                    </a:p>
                  </a:txBody>
                  <a:tcPr marL="151178" marR="151178" marT="6350" marB="6350" anchor="ctr">
                    <a:lnL w="12700" cap="flat" cmpd="sng" algn="ctr">
                      <a:solidFill>
                        <a:srgbClr val="1B1B27"/>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solidFill>
                      <a:srgbClr val="1B1B27"/>
                    </a:solidFill>
                  </a:tcPr>
                </a:tc>
                <a:extLst>
                  <a:ext uri="{0D108BD9-81ED-4DB2-BD59-A6C34878D82A}">
                    <a16:rowId xmlns:a16="http://schemas.microsoft.com/office/drawing/2014/main" val="10000"/>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Meaningful work</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Work experienced as having existential significance; draws on four sources — developing self, unity with others, expressing full potential, serving others (Lips-Wiersma &amp; Morris, 2009)</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1"/>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Will to meaning</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'The basic striving of man to find and fulfil meaning and purpose in life' (Frankl, via Lips-Wiersma &amp; Morris, 2009)</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2"/>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Management of meaning</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Managerialist practice that aims to 'provide and manage' meaning through leadership, vision and culture</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3"/>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Technique</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Ellul's term: the domination of life by the demand for results — not machinery, but a mode of rationality (Driscoll &amp; Wiebe, 2007)</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4"/>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Technical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Spirituality subordinated to technique — used for results, delivered by experts, broadened until it loses meaning</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5"/>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Authentic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Spirituality whose primary end is human welfare; 'transforms management' rather than serving it (Driscoll &amp; Wiebe, 2007)</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6"/>
                  </a:ext>
                </a:extLst>
              </a:tr>
              <a:tr h="531601">
                <a:tc>
                  <a:txBody>
                    <a:bodyPr/>
                    <a:lstStyle/>
                    <a:p>
                      <a:pPr marL="0" indent="0">
                        <a:buNone/>
                      </a:pPr>
                      <a:r>
                        <a:rPr lang="en-US" sz="1600" b="1" dirty="0">
                          <a:solidFill>
                            <a:srgbClr val="3C3939"/>
                          </a:solidFill>
                          <a:latin typeface="Inter" pitchFamily="34" charset="0"/>
                          <a:ea typeface="Inter" pitchFamily="34" charset="-122"/>
                          <a:cs typeface="Inter" pitchFamily="34" charset="-120"/>
                        </a:rPr>
                        <a:t>Critical spirituality</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Approaches making spirituality an occasion for serious debate about meaning, life and work, and critical analysis of organisations (Wolf &amp; Feldbauer-Durstmüller, 2023)</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7"/>
                  </a:ext>
                </a:extLst>
              </a:tr>
              <a:tr h="528426">
                <a:tc>
                  <a:txBody>
                    <a:bodyPr/>
                    <a:lstStyle/>
                    <a:p>
                      <a:pPr marL="0" indent="0">
                        <a:buNone/>
                      </a:pPr>
                      <a:r>
                        <a:rPr lang="en-US" sz="1600" b="1" dirty="0">
                          <a:solidFill>
                            <a:srgbClr val="3C3939"/>
                          </a:solidFill>
                          <a:latin typeface="Inter" pitchFamily="34" charset="0"/>
                          <a:ea typeface="Inter" pitchFamily="34" charset="-122"/>
                          <a:cs typeface="Inter" pitchFamily="34" charset="-120"/>
                        </a:rPr>
                        <a:t>Existential WPS (EWPS)</a:t>
                      </a:r>
                      <a:endParaRPr lang="en-US" sz="1600" dirty="0">
                        <a:latin typeface="Inter" charset="0"/>
                        <a:ea typeface="Inter" charset="0"/>
                        <a:cs typeface="Inter" charset="0"/>
                      </a:endParaRPr>
                    </a:p>
                  </a:txBody>
                  <a:tcPr marL="151178" marR="151178" marT="6350" marB="6350" anchor="ctr">
                    <a:lnL w="12700" cap="flat" cmpd="sng" algn="ctr">
                      <a:solidFill>
                        <a:srgbClr val="D8D4D4"/>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tc>
                  <a:txBody>
                    <a:bodyPr/>
                    <a:lstStyle/>
                    <a:p>
                      <a:pPr marL="0" indent="0">
                        <a:buNone/>
                      </a:pPr>
                      <a:r>
                        <a:rPr lang="en-US" sz="1600" dirty="0">
                          <a:solidFill>
                            <a:srgbClr val="3C3939"/>
                          </a:solidFill>
                          <a:latin typeface="Inter" pitchFamily="34" charset="0"/>
                          <a:ea typeface="Inter" pitchFamily="34" charset="-122"/>
                          <a:cs typeface="Inter" pitchFamily="34" charset="-120"/>
                        </a:rPr>
                        <a:t>Lips-Wiersma &amp; Mills's approach: the self that gets lost and can be found; mixed motives as natural to the human condition</a:t>
                      </a:r>
                      <a:endParaRPr lang="en-US" sz="1600" dirty="0">
                        <a:latin typeface="Inter" charset="0"/>
                        <a:ea typeface="Inter" charset="0"/>
                        <a:cs typeface="Inter" charset="0"/>
                      </a:endParaRPr>
                    </a:p>
                  </a:txBody>
                  <a:tcPr marL="151178" marR="151178" marT="6350" marB="6350" anchor="ctr">
                    <a:lnL w="12700" cap="flat" cmpd="sng" algn="ctr">
                      <a:solidFill>
                        <a:srgbClr val="FFFFFF"/>
                      </a:solidFill>
                      <a:prstDash val="solid"/>
                      <a:round/>
                      <a:headEnd type="none" w="med" len="med"/>
                      <a:tailEnd type="none" w="med" len="med"/>
                    </a:lnL>
                    <a:lnR w="12700" cap="flat" cmpd="sng" algn="ctr">
                      <a:solidFill>
                        <a:srgbClr val="D8D4D4"/>
                      </a:solidFill>
                      <a:prstDash val="solid"/>
                      <a:round/>
                      <a:headEnd type="none" w="med" len="med"/>
                      <a:tailEnd type="none" w="med" len="med"/>
                    </a:lnR>
                    <a:lnT w="12700" cap="flat" cmpd="sng" algn="ctr">
                      <a:solidFill>
                        <a:srgbClr val="D8D4D4"/>
                      </a:solidFill>
                      <a:prstDash val="solid"/>
                      <a:round/>
                      <a:headEnd type="none" w="med" len="med"/>
                      <a:tailEnd type="none" w="med" len="med"/>
                    </a:lnT>
                    <a:lnB w="12700" cap="flat" cmpd="sng" algn="ctr">
                      <a:solidFill>
                        <a:srgbClr val="D8D4D4"/>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825798"/>
            <a:ext cx="6296860" cy="1328936"/>
          </a:xfrm>
          <a:prstGeom prst="rect">
            <a:avLst/>
          </a:prstGeom>
          <a:noFill/>
          <a:ln/>
        </p:spPr>
        <p:txBody>
          <a:bodyPr wrap="square" lIns="0" tIns="0" rIns="0" bIns="0" rtlCol="0" anchor="t">
            <a:normAutofit/>
          </a:bodyPr>
          <a:lstStyle/>
          <a:p>
            <a:pPr marL="0" indent="0" algn="l">
              <a:lnSpc>
                <a:spcPct val="104000"/>
              </a:lnSpc>
              <a:buNone/>
            </a:pPr>
            <a:r>
              <a:rPr lang="en-US" sz="4150" b="1" dirty="0">
                <a:solidFill>
                  <a:srgbClr val="1B1B27"/>
                </a:solidFill>
                <a:latin typeface="Inter Bold" pitchFamily="34" charset="0"/>
                <a:ea typeface="Inter Bold" pitchFamily="34" charset="-122"/>
                <a:cs typeface="Inter Bold" pitchFamily="34" charset="-120"/>
              </a:rPr>
              <a:t>What We Cannot Yet Settle</a:t>
            </a:r>
            <a:endParaRPr lang="en-US" sz="4150" dirty="0"/>
          </a:p>
        </p:txBody>
      </p:sp>
      <p:sp>
        <p:nvSpPr>
          <p:cNvPr id="4" name="Text 1"/>
          <p:cNvSpPr/>
          <p:nvPr/>
        </p:nvSpPr>
        <p:spPr>
          <a:xfrm>
            <a:off x="5233360" y="2441773"/>
            <a:ext cx="6296860"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Whether authentic forms of workplace spirituality are </a:t>
            </a:r>
            <a:r>
              <a:rPr lang="en-US" sz="1650" b="1" dirty="0">
                <a:solidFill>
                  <a:srgbClr val="3C3939"/>
                </a:solidFill>
                <a:latin typeface="Inter Bold" pitchFamily="34" charset="0"/>
                <a:ea typeface="Inter Bold" pitchFamily="34" charset="-122"/>
                <a:cs typeface="Inter Bold" pitchFamily="34" charset="-120"/>
              </a:rPr>
              <a:t>robustly realisable in practice</a:t>
            </a:r>
            <a:r>
              <a:rPr lang="en-US" sz="1650" dirty="0">
                <a:solidFill>
                  <a:srgbClr val="3C3939"/>
                </a:solidFill>
                <a:latin typeface="Inter" pitchFamily="34" charset="0"/>
                <a:ea typeface="Inter" pitchFamily="34" charset="-122"/>
                <a:cs typeface="Inter" pitchFamily="34" charset="-120"/>
              </a:rPr>
              <a:t>, or only conceivable in principle — the empirical question remains open.</a:t>
            </a:r>
            <a:endParaRPr lang="en-US" sz="1650" dirty="0"/>
          </a:p>
        </p:txBody>
      </p:sp>
      <p:sp>
        <p:nvSpPr>
          <p:cNvPr id="5" name="Shape 2"/>
          <p:cNvSpPr/>
          <p:nvPr/>
        </p:nvSpPr>
        <p:spPr>
          <a:xfrm>
            <a:off x="5233360" y="3626545"/>
            <a:ext cx="6296860" cy="1867098"/>
          </a:xfrm>
          <a:prstGeom prst="roundRect">
            <a:avLst>
              <a:gd name="adj" fmla="val 4783"/>
            </a:avLst>
          </a:prstGeom>
          <a:solidFill>
            <a:srgbClr val="F2EEEE"/>
          </a:solidFill>
          <a:ln w="12700">
            <a:solidFill>
              <a:srgbClr val="D8D4D4"/>
            </a:solidFill>
            <a:prstDash val="solid"/>
          </a:ln>
        </p:spPr>
        <p:txBody>
          <a:bodyPr/>
          <a:lstStyle/>
          <a:p>
            <a:endParaRPr lang="en-GB"/>
          </a:p>
        </p:txBody>
      </p:sp>
      <p:sp>
        <p:nvSpPr>
          <p:cNvPr id="6" name="Text 3"/>
          <p:cNvSpPr/>
          <p:nvPr/>
        </p:nvSpPr>
        <p:spPr>
          <a:xfrm>
            <a:off x="5458681" y="3851870"/>
            <a:ext cx="5846219" cy="332184"/>
          </a:xfrm>
          <a:prstGeom prst="rect">
            <a:avLst/>
          </a:prstGeom>
          <a:noFill/>
          <a:ln/>
        </p:spPr>
        <p:txBody>
          <a:bodyPr wrap="none" lIns="0" tIns="0" rIns="0" bIns="0" rtlCol="0" anchor="t"/>
          <a:lstStyle/>
          <a:p>
            <a:pPr marL="0" indent="0" algn="l">
              <a:lnSpc>
                <a:spcPct val="104000"/>
              </a:lnSpc>
              <a:buNone/>
            </a:pPr>
            <a:r>
              <a:rPr lang="en-US" sz="2050" b="1" dirty="0">
                <a:solidFill>
                  <a:srgbClr val="3C3939"/>
                </a:solidFill>
                <a:latin typeface="Inter Bold" pitchFamily="34" charset="0"/>
                <a:ea typeface="Inter Bold" pitchFamily="34" charset="-122"/>
                <a:cs typeface="Inter Bold" pitchFamily="34" charset="-120"/>
              </a:rPr>
              <a:t>Lecture 2 turns to:</a:t>
            </a:r>
            <a:endParaRPr lang="en-US" sz="2050" dirty="0"/>
          </a:p>
        </p:txBody>
      </p:sp>
      <p:sp>
        <p:nvSpPr>
          <p:cNvPr id="7" name="Text 4"/>
          <p:cNvSpPr/>
          <p:nvPr/>
        </p:nvSpPr>
        <p:spPr>
          <a:xfrm>
            <a:off x="5458681" y="4298851"/>
            <a:ext cx="5846219" cy="969466"/>
          </a:xfrm>
          <a:prstGeom prst="rect">
            <a:avLst/>
          </a:prstGeom>
          <a:noFill/>
          <a:ln/>
        </p:spPr>
        <p:txBody>
          <a:bodyPr wrap="square" lIns="0" tIns="0" rIns="0" bIns="0" rtlCol="0" anchor="t">
            <a:normAutofit/>
          </a:bodyPr>
          <a:lstStyle/>
          <a:p>
            <a:pPr marL="0" indent="0" algn="l">
              <a:lnSpc>
                <a:spcPct val="127000"/>
              </a:lnSpc>
              <a:buNone/>
            </a:pPr>
            <a:r>
              <a:rPr lang="en-US" sz="1650" dirty="0">
                <a:solidFill>
                  <a:srgbClr val="3C3939"/>
                </a:solidFill>
                <a:latin typeface="Inter" pitchFamily="34" charset="0"/>
                <a:ea typeface="Inter" pitchFamily="34" charset="-122"/>
                <a:cs typeface="Inter" pitchFamily="34" charset="-120"/>
              </a:rPr>
              <a:t>Religious or generic spirituality? Particular or universal? Can the field's working distinction between 'spirituality' and 'religion' bear the weight the debate places on it?</a:t>
            </a:r>
            <a:endParaRPr lang="en-US" sz="1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3927</Words>
  <Application>Microsoft Office PowerPoint</Application>
  <PresentationFormat>Widescreen</PresentationFormat>
  <Paragraphs>354</Paragraphs>
  <Slides>40</Slides>
  <Notes>40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Inter</vt:lpstr>
      <vt:lpstr>Inter Light</vt:lpstr>
      <vt:lpstr>Inter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Xicheng Liu</cp:lastModifiedBy>
  <cp:revision>1</cp:revision>
  <dcterms:created xsi:type="dcterms:W3CDTF">2026-09-22T16:54:01Z</dcterms:created>
  <dcterms:modified xsi:type="dcterms:W3CDTF">2026-10-26T22:12:41Z</dcterms:modified>
</cp:coreProperties>
</file>