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316" autoAdjust="0"/>
  </p:normalViewPr>
  <p:slideViewPr>
    <p:cSldViewPr snapToGrid="0">
      <p:cViewPr varScale="1">
        <p:scale>
          <a:sx n="68" d="100"/>
          <a:sy n="68" d="100"/>
        </p:scale>
        <p:origin x="123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E5015D-675D-4EAC-9609-E2ABCA0D71C2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9956E1-A357-4B0F-9D80-223A85614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941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5422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150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989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8634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6351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1288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7406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638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764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2193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183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1230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2605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7868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5410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4375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85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28698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8807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5846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94962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8280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14983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956E1-A357-4B0F-9D80-223A8561460B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3751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773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543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571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438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23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455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290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20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237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701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2925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21905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6801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1370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927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422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6229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17B13-FBED-6802-E38E-1FA5AB63F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CEC98-ACA9-0FC1-5CA8-4C282F19F5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12C59-E393-FB49-BE32-3A52AE632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1713C-38F3-0D5B-C6A5-9406E20C5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0EAC0-534B-952A-12DE-3601F33F5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846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4BE2432-BA3C-41F0-B4F1-389CD3D6D4E7}" type="datetimeFigureOut">
              <a:rPr lang="en-US" smtClean="0"/>
              <a:t>8/27/2026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4E33E9-B367-4A33-BB3C-6C22D7E10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2039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  <p:sldLayoutId id="2147483756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1E572-A232-8A0F-3062-8293EFB54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2703" y="1404106"/>
            <a:ext cx="9404723" cy="1666471"/>
          </a:xfrm>
        </p:spPr>
        <p:txBody>
          <a:bodyPr/>
          <a:lstStyle/>
          <a:p>
            <a:pPr marR="0" algn="ctr" rtl="0"/>
            <a:r>
              <a:rPr lang="en-US" sz="2200" b="1" i="0" u="none" strike="noStrike" kern="100" baseline="0" dirty="0">
                <a:latin typeface="Times New Roman" panose="02020603050405020304" pitchFamily="18" charset="0"/>
              </a:rPr>
              <a:t>SENTIMENT ANALYSIS OF SOCIAL MEDIA DATA FOR CONSUMER BEHAVIOUR USING ML AND DEEP LEARNING TECHNIQUES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F2E724-E8EB-7D05-F34E-3A6965D783C2}"/>
              </a:ext>
            </a:extLst>
          </p:cNvPr>
          <p:cNvSpPr txBox="1"/>
          <p:nvPr/>
        </p:nvSpPr>
        <p:spPr>
          <a:xfrm>
            <a:off x="2301904" y="1837511"/>
            <a:ext cx="7226942" cy="4454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endParaRPr lang="en-IN" sz="2400" dirty="0"/>
          </a:p>
          <a:p>
            <a:pPr algn="ctr">
              <a:lnSpc>
                <a:spcPct val="150000"/>
              </a:lnSpc>
            </a:pPr>
            <a:r>
              <a:rPr lang="en-IN" sz="2400" dirty="0"/>
              <a:t>Vishal S </a:t>
            </a:r>
            <a:r>
              <a:rPr lang="en-IN" sz="2400" dirty="0" err="1"/>
              <a:t>Bapodara</a:t>
            </a:r>
            <a:br>
              <a:rPr lang="en-IN" sz="2400" dirty="0"/>
            </a:br>
            <a:r>
              <a:rPr lang="en-IN" sz="2400" dirty="0"/>
              <a:t>Student ID: 2514482</a:t>
            </a:r>
          </a:p>
          <a:p>
            <a:pPr algn="ctr">
              <a:lnSpc>
                <a:spcPct val="150000"/>
              </a:lnSpc>
            </a:pPr>
            <a:r>
              <a:rPr lang="en-IN" sz="2400" b="1" dirty="0"/>
              <a:t>MSc Data and Artificial Intelligence</a:t>
            </a:r>
            <a:br>
              <a:rPr lang="en-IN" sz="2400" dirty="0"/>
            </a:br>
            <a:r>
              <a:rPr lang="en-IN" sz="2400" dirty="0"/>
              <a:t>Master’s Project — ACFA7003</a:t>
            </a:r>
          </a:p>
          <a:p>
            <a:pPr algn="ctr">
              <a:lnSpc>
                <a:spcPct val="150000"/>
              </a:lnSpc>
            </a:pPr>
            <a:r>
              <a:rPr lang="en-IN" sz="2400" dirty="0"/>
              <a:t>Supervisor: Dr  </a:t>
            </a:r>
            <a:r>
              <a:rPr lang="en-GB" sz="2400" dirty="0" err="1"/>
              <a:t>Vijeyananthan</a:t>
            </a:r>
            <a:r>
              <a:rPr lang="en-GB" sz="2400" dirty="0"/>
              <a:t> </a:t>
            </a:r>
            <a:r>
              <a:rPr lang="en-GB" sz="2400" dirty="0" err="1"/>
              <a:t>Thayananthan</a:t>
            </a:r>
            <a:endParaRPr lang="en-IN" sz="2400" dirty="0"/>
          </a:p>
          <a:p>
            <a:pPr algn="ctr">
              <a:lnSpc>
                <a:spcPct val="150000"/>
              </a:lnSpc>
            </a:pPr>
            <a:r>
              <a:rPr lang="en-IN" sz="2400" b="1" dirty="0"/>
              <a:t>University of Wales Trinity Saint David</a:t>
            </a:r>
            <a:endParaRPr lang="en-IN" sz="2400" dirty="0"/>
          </a:p>
          <a:p>
            <a:pPr algn="ctr">
              <a:lnSpc>
                <a:spcPct val="150000"/>
              </a:lnSpc>
            </a:pPr>
            <a:endParaRPr lang="en-IN" sz="2400" dirty="0"/>
          </a:p>
        </p:txBody>
      </p:sp>
      <p:pic>
        <p:nvPicPr>
          <p:cNvPr id="7" name="Image 2" descr="Discover University of Wales Trinity Saint David">
            <a:extLst>
              <a:ext uri="{FF2B5EF4-FFF2-40B4-BE49-F238E27FC236}">
                <a16:creationId xmlns:a16="http://schemas.microsoft.com/office/drawing/2014/main" id="{83369221-6732-DCD5-7CBB-9DDCCF877158}"/>
              </a:ext>
            </a:extLst>
          </p:cNvPr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96686" y="566385"/>
            <a:ext cx="1818005" cy="60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622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026DF-5950-2FCA-D701-8D19A9A60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Research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E46B12-932F-F2E5-E82D-3F0D0A67AF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5341031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Social media provides first-hand information on consumer perceptions, tastes, and experiences.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Online discourse is increasing across platforms, and manual analysis is impossible.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Sentiment analysis is a way of turning unstructured consumer text into actionable business intelligence.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Machine learning and deep learning provide different levels of precision and context.</a:t>
            </a:r>
          </a:p>
        </p:txBody>
      </p:sp>
      <p:pic>
        <p:nvPicPr>
          <p:cNvPr id="4" name="Picture 3" descr="Social Media Impact On Consumer Buying Behaviour PPT Template">
            <a:extLst>
              <a:ext uri="{FF2B5EF4-FFF2-40B4-BE49-F238E27FC236}">
                <a16:creationId xmlns:a16="http://schemas.microsoft.com/office/drawing/2014/main" id="{7FF54A43-B0A1-9D1A-99D7-765CA7E7A4E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417" y="2869565"/>
            <a:ext cx="3343910" cy="188087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0296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0CB10-0227-0D48-9632-22AAA423F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Research Problem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40F2C-F7EA-C95E-6F87-7E270D1FB3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Social media does not provide credible behavioural information that organisations can derive.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Slang, sarcasm, abbreviations, emojis, and contextual differences are found in natural language.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Engineered feature dependence can overcome the semantic relationships deficiency of traditional models.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Deep models require more computational resources to provide contextual information.</a:t>
            </a:r>
          </a:p>
        </p:txBody>
      </p:sp>
    </p:spTree>
    <p:extLst>
      <p:ext uri="{BB962C8B-B14F-4D97-AF65-F5344CB8AC3E}">
        <p14:creationId xmlns:p14="http://schemas.microsoft.com/office/powerpoint/2010/main" val="2955759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D383E-2675-4F65-CF41-ACB026454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Research Aim and Objectives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68A67C-B358-CA70-4720-0E67C03F63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9046" y="1303868"/>
            <a:ext cx="11536654" cy="3031066"/>
          </a:xfrm>
        </p:spPr>
        <p:txBody>
          <a:bodyPr>
            <a:normAutofit fontScale="77500" lnSpcReduction="20000"/>
          </a:bodyPr>
          <a:lstStyle/>
          <a:p>
            <a:pPr marL="0" marR="0" lvl="0" indent="0" rtl="0">
              <a:buNone/>
            </a:pPr>
            <a:r>
              <a:rPr lang="en-US" b="1" i="0" u="none" strike="noStrike" kern="100" baseline="0" dirty="0">
                <a:latin typeface="Times New Roman" panose="02020603050405020304" pitchFamily="18" charset="0"/>
              </a:rPr>
              <a:t>Aim:</a:t>
            </a:r>
          </a:p>
          <a:p>
            <a:pPr marL="0" marR="0" lvl="0" indent="0" rtl="0">
              <a:buNone/>
            </a:pP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•	This study intends to explore consumer behavior with social media sentiment data and the effectiveness of machine learning and deep learning models in sentiment classification.</a:t>
            </a:r>
          </a:p>
          <a:p>
            <a:pPr marL="0" marR="0" lvl="0" indent="0" rtl="0">
              <a:buNone/>
            </a:pPr>
            <a:r>
              <a:rPr lang="en-US" b="1" i="0" u="none" strike="noStrike" kern="100" baseline="0" dirty="0">
                <a:latin typeface="Times New Roman" panose="02020603050405020304" pitchFamily="18" charset="0"/>
              </a:rPr>
              <a:t>Objectives:</a:t>
            </a:r>
          </a:p>
          <a:p>
            <a:pPr marL="0" marR="0" lvl="0" indent="0" rtl="0">
              <a:buNone/>
            </a:pP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•	To investigate the consumer sentiment in social media posts by the application of Natural Language Processing (NLP) techniques.</a:t>
            </a:r>
          </a:p>
          <a:p>
            <a:pPr marL="0" marR="0" lvl="0" indent="0" rtl="0">
              <a:buNone/>
            </a:pP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•	To clean and format the text information from social media to the required format to be classified as sentiment.</a:t>
            </a:r>
          </a:p>
          <a:p>
            <a:pPr marL="0" marR="0" lvl="0" indent="0" rtl="0">
              <a:buNone/>
            </a:pP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•	To train Naïve Bayes, Support Vector Machine (SVM), Random Forest, 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XGBoost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, Long Short-Term Memory (LSTM) and BERT sentiment classification models.</a:t>
            </a:r>
          </a:p>
          <a:p>
            <a:pPr marL="0" marR="0" lvl="0" indent="0" rtl="0">
              <a:buNone/>
            </a:pP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•	To evaluate the performance quantitatively, such as Accuracy, Precision, Recall and F1-Score of the selected models.</a:t>
            </a:r>
          </a:p>
          <a:p>
            <a:pPr marL="0" marR="0" lvl="0" indent="0" rtl="0">
              <a:buNone/>
            </a:pP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•	To identify the trends of consumers' 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behaviours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based on the sentiment classification and engagement (likes, retweets) metrics.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D30F52-12D3-DE56-BAAD-D101957DDD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0544" y="4703481"/>
            <a:ext cx="6033658" cy="17018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29912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F1E-FC3D-3127-50D8-FC668F9CB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Consumer Behaviour Context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794D4-928F-7EDC-EC62-329596E1F9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Digital channels influence product search, comparison, purchase, and experience.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Electronic word-of-mouth influences trust, purchase intention, loyalty and brand perception.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Measurable indicators of online engagement include likes, retweets, hashtags and comments.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Sentiment analytics reveals behavioural patterns beyond mere positive or negative responses.</a:t>
            </a:r>
          </a:p>
        </p:txBody>
      </p:sp>
    </p:spTree>
    <p:extLst>
      <p:ext uri="{BB962C8B-B14F-4D97-AF65-F5344CB8AC3E}">
        <p14:creationId xmlns:p14="http://schemas.microsoft.com/office/powerpoint/2010/main" val="1139955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A4AC6-B91B-A1CE-EDC6-AA537074D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Sentiment Analysis and NLP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EBF942-DB28-80F3-A202-D99CFA0B8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5319259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Sentiment analysis is a textual classification of opinions, emotions, and attitudes.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Social media language is messy, and it is translated into computational information using NLP.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Preprocessing eliminates URLs, punctuation, stop words and irregular textual elements.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feature representation will convert the processed language into a numerical form for classification.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C707FD-B7D2-75EB-92EF-0E21AFB4D58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330" y="2745513"/>
            <a:ext cx="3140710" cy="19983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16905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5571C-0E9E-4E8A-491A-02FFB8B19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Traditional Machine Learning Models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961CE4-E6B0-A06E-7665-17B5C7D21B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3" y="2052918"/>
            <a:ext cx="5994174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Naive Bayes provides a simple probabilistic baseline for text classification.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Support Vector Machine uses TF-IDF features to form powerful decision boundaries.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Random Forest Classifier is a collection of classifiers (trees) used to provide consistent performance.</a:t>
            </a:r>
          </a:p>
          <a:p>
            <a:pPr marR="0" lvl="0" rtl="0"/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XGBoost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makes a sequence of corrections and enhances overall boosting performance.</a:t>
            </a:r>
          </a:p>
        </p:txBody>
      </p:sp>
      <p:pic>
        <p:nvPicPr>
          <p:cNvPr id="4" name="Picture 3" descr="Sentiment Analysis Based on Deep Learning: A Comparative Study">
            <a:extLst>
              <a:ext uri="{FF2B5EF4-FFF2-40B4-BE49-F238E27FC236}">
                <a16:creationId xmlns:a16="http://schemas.microsoft.com/office/drawing/2014/main" id="{821F1243-7251-A207-6E6C-519EAFB887E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8016" y="2794182"/>
            <a:ext cx="3363242" cy="20146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6432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0EF7F-7428-4455-822F-0F2595263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Deep Learning and BERT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68FF65-9444-D9F1-8AAF-9F77702254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3" y="2052918"/>
            <a:ext cx="6124802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LSTM captures sequential dependencies and recalls contextual information in word sequences.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Embedding layers encode words as dense vectors that capture semantic relationships (Shin et al., 2025).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BERT is transformer-based and self-attention-based and works well in bidirectional linguistic analysis.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Transformer models are more precise in context, yet more computationally intensive.</a:t>
            </a:r>
          </a:p>
        </p:txBody>
      </p:sp>
      <p:pic>
        <p:nvPicPr>
          <p:cNvPr id="4" name="Picture 3" descr="Deep Sentiment Analysis Using CNN-LSTM Architecture of English and Roman  Urdu Text Shared in Social Media">
            <a:extLst>
              <a:ext uri="{FF2B5EF4-FFF2-40B4-BE49-F238E27FC236}">
                <a16:creationId xmlns:a16="http://schemas.microsoft.com/office/drawing/2014/main" id="{06AE3296-B9A6-9E3A-D6BF-167D98D4021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216" y="2543674"/>
            <a:ext cx="3183414" cy="202832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6653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B3BE0-BBB5-43C2-13B5-2DE1AB871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Research Gap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21034-4948-0176-9D1D-06701646D9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6168345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Prior experiments usually evaluate individual algorithms or on different datasets.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very few direct comparisons reduce clarity on the proper sentiment classification models.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Platform-specific studies can restrict the 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generalisation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to wider consumer 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behaviour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contexts.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This essay compares six models using similar data and measures.</a:t>
            </a:r>
          </a:p>
        </p:txBody>
      </p:sp>
      <p:pic>
        <p:nvPicPr>
          <p:cNvPr id="4" name="Picture 3" descr="Sentiment analysis methods, applications, and challenges: A systematic  literature review - ScienceDirect">
            <a:extLst>
              <a:ext uri="{FF2B5EF4-FFF2-40B4-BE49-F238E27FC236}">
                <a16:creationId xmlns:a16="http://schemas.microsoft.com/office/drawing/2014/main" id="{DCCEF683-2BC4-00B4-4534-D10A57CCB5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228" y="2185035"/>
            <a:ext cx="2500630" cy="24879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913487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1DBAD-8603-C012-B9D8-CB695B609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0" y="130984"/>
            <a:ext cx="9404723" cy="901949"/>
          </a:xfrm>
        </p:spPr>
        <p:txBody>
          <a:bodyPr/>
          <a:lstStyle/>
          <a:p>
            <a:pPr marR="0" rtl="0"/>
            <a:r>
              <a:rPr lang="en-US" b="1" i="0" u="none" strike="noStrike" kern="100" baseline="0" dirty="0">
                <a:latin typeface="Times New Roman" panose="02020603050405020304" pitchFamily="18" charset="0"/>
              </a:rPr>
              <a:t>Methodological Design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83487F-C8A7-0CC1-E45F-64EC83AED4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3068" y="1073951"/>
            <a:ext cx="7214932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study is positivistic because it uses objective numbers to measure performance.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A deductive quantitative approach evaluates existing knowledge on sentiment analysis in a computational form (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Suhaimin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et al., 2023).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Secondary public information encourages reproducibility even without having to accumulate information on its main participants.</a:t>
            </a:r>
          </a:p>
        </p:txBody>
      </p:sp>
      <p:pic>
        <p:nvPicPr>
          <p:cNvPr id="4" name="Picture 3" descr="Research methodology framework | Download Scientific Diagram">
            <a:extLst>
              <a:ext uri="{FF2B5EF4-FFF2-40B4-BE49-F238E27FC236}">
                <a16:creationId xmlns:a16="http://schemas.microsoft.com/office/drawing/2014/main" id="{21B71AE9-7019-5FFC-24A8-DF469342DFF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022" y="3518013"/>
            <a:ext cx="2666229" cy="301150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21D2139-440F-A03C-926D-1614C95E75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4503" y="1361818"/>
            <a:ext cx="3472661" cy="5167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2700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2DA6D-44E0-7DDB-4DD1-CC778B0B9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Dataset Description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375648-3E14-CC0F-C853-4844FD3DD0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6407831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Kaggle dataset contains 732 social media posts and 15 variables.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Variables include text, sentiment, platform, hashtags, country, likes and retweets.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Initial analysis showed that the dataset contained no missing values or duplicate records (Tiwari et al., 2023).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Two unused index columns were dropped prior to the analysis since they were not required.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3146AE-EC1B-8385-70B5-E61E0AF01D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6416" y="2900588"/>
            <a:ext cx="3736531" cy="169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1296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61948-EF9C-3B07-78D0-4BBF19C47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Sentiment Standardisation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9DE729-5995-104F-FF36-69EFEDCC68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3" y="2052918"/>
            <a:ext cx="6124802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original sentiment column had 191 emotional categories.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These labels were 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standardised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by VADER into Positive, Negative and Neutral.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outcome was as follows: 466 Positive, 184 Negative, 82 Neutral.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In general, this transformation led to a solvable supervised three-class classification problem (Rodríguez-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Ibánez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et al., 2023).</a:t>
            </a:r>
          </a:p>
        </p:txBody>
      </p:sp>
      <p:pic>
        <p:nvPicPr>
          <p:cNvPr id="4" name="Image 0">
            <a:extLst>
              <a:ext uri="{FF2B5EF4-FFF2-40B4-BE49-F238E27FC236}">
                <a16:creationId xmlns:a16="http://schemas.microsoft.com/office/drawing/2014/main" id="{F96511D0-44A9-3921-36CB-DB50483397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4884" y="2634298"/>
            <a:ext cx="4059009" cy="2370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711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640AF-4D0E-25BB-E5B8-1E193996E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Text Preprocessing Pipeline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FDB0E4-DCAA-C825-0F83-35CFFA696F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3" y="2052918"/>
            <a:ext cx="6124802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Text was made lowercase to ensure that there was no inconsistent 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capitalisation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across posts.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URLs, usernames, punctuation, numbers, and unnecessary characters were removed in an orderly manner (Qi and 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Shabrina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, 2023).</a:t>
            </a:r>
          </a:p>
          <a:p>
            <a:pPr marR="0" lvl="0" rtl="0"/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Tokenisation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split the text into individual words for processing.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Stop-word removal and 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lemmatisation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minimised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noise and retained useful meaning.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020E8E-D898-5C58-3E9B-4F608D84FE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1016" y="2561136"/>
            <a:ext cx="3575412" cy="233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1167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32420-4360-EE97-EA74-03216C7B3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Exploratory Sentiment Results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EFED42-C2BE-7FA9-2F70-1E8B1BCE79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3" y="2052918"/>
            <a:ext cx="5547858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Generally, the 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standardised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social media data was predominantly dominated by positive sentiment.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second-largest sentiment after VADER classification was negative posts.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least common was neutral sentiment, which presented a minority-class prediction challenge.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Neutral sentiment recognition was significantly influenced by class imbalance later on (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Alantari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et al., 2022).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EAB183-1BEB-12A5-3D43-3088734685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7729" y="2597013"/>
            <a:ext cx="3767455" cy="20123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2626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DAB22-01EB-AAED-9C6E-C52EDC5D4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Word Cloud Insights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DF86CE-7130-53E3-A6A2-E01C764578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3" y="2052918"/>
            <a:ext cx="5591402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General word clouds included life, day, journey, world and moments.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Good words: Joy, friendship, beauty, gratitude, creativity and laughter were 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emphasised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Despair, emotion, storm, loneliness, frustration and confusion were described with negative words (Kaur and Sharma, 2023).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Neutral words included exploring, journey, concert, city, nostalgia and learning.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9C40DF-A9F1-2278-4223-8D93B52F8FD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7558" y="2052918"/>
            <a:ext cx="3564255" cy="190373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570A56-5FA2-1DF9-1437-39D0CE7B64A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5653" y="4150658"/>
            <a:ext cx="3566160" cy="1905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15713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86C6A-E2A6-FCB9-B83F-1A20ED061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Consumer Engagement Findings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702A59-2389-24B3-99D4-7C9E3DA9F4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3" y="2052918"/>
            <a:ext cx="5820002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Positive posts achieved the highest average likes and retweets overall.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engagement was almost the same as Positive content.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A statistically significant decrease in the average likes and retweets of negative posts was observed.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Engagement measures associated sentiment categories with observable consumer interaction patterns (Hartmann et al., 2023).</a:t>
            </a:r>
          </a:p>
        </p:txBody>
      </p:sp>
      <p:pic>
        <p:nvPicPr>
          <p:cNvPr id="4" name="Image 0">
            <a:extLst>
              <a:ext uri="{FF2B5EF4-FFF2-40B4-BE49-F238E27FC236}">
                <a16:creationId xmlns:a16="http://schemas.microsoft.com/office/drawing/2014/main" id="{76B4DE41-3519-68DC-1933-1892740211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8085" y="2346734"/>
            <a:ext cx="3214214" cy="2399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3295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30CA2-2DFD-FE64-4D43-7C6E58CA8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Feature Engineering and Splitting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ABE54A-831F-12F1-B2D7-FB36A8637E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5580517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TF-IDF created up to 5,000 textual features (unigrams and bigrams).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Conventional classifiers compared models based on the same TF-IDF matrices.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Stratified split led to the grouping of 585 training and 147 testing samples (Iqbal et al., 2022).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BERT used token representations of contexts, and LSTM used padded sequences.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83D285-4329-8956-BC75-F6A62E142E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216" y="2546667"/>
            <a:ext cx="3762141" cy="2341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2049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9D30E-4212-FCBF-BEFF-DC8F2C379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Naive Bayes Results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0D7E6-9CAA-6353-E30B-1E4780AA6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5341031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Naive Bayes total accuracy: 65.99% with TF-IDF feature vectors.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positive feeling was picked up with a high level of detection, and a significant portion of the Negative cases were missed.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values of all the neutral precision, recall, and F1-score were all zero.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Even when minority-class recognition performance is generally poor, the weighted ROC-AUC was 0.8891.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E281DA-AF73-FBE7-630F-08E7E3290A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7101" y="1997393"/>
            <a:ext cx="3157855" cy="1685925"/>
          </a:xfrm>
          <a:prstGeom prst="rect">
            <a:avLst/>
          </a:prstGeom>
        </p:spPr>
      </p:pic>
      <p:pic>
        <p:nvPicPr>
          <p:cNvPr id="5" name="Image 0">
            <a:extLst>
              <a:ext uri="{FF2B5EF4-FFF2-40B4-BE49-F238E27FC236}">
                <a16:creationId xmlns:a16="http://schemas.microsoft.com/office/drawing/2014/main" id="{D7747617-74CC-F0E6-E7EE-2E79ED792C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7628" y="3941444"/>
            <a:ext cx="2336800" cy="2230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1417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B5ABF-4DF2-9823-6268-797C0E9E2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Support Vector Machine Results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9D350-D9EB-38F5-E342-890ABDCB8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5656717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SVM achieved the best accuracy of 75.51% and was the winner among all traditional machine learning models.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It recorded the highest weighted precision among all evaluated classifiers.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negative sentiment detection outperformed Naive Bayes considerably (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Obiedat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 et al., 2022).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Neutral recognition also had low levels, with only one example being </a:t>
            </a:r>
            <a:r>
              <a:rPr lang="en-US" b="0" i="0" u="none" strike="noStrike" kern="100" baseline="0" dirty="0" err="1">
                <a:latin typeface="Times New Roman" panose="02020603050405020304" pitchFamily="18" charset="0"/>
              </a:rPr>
              <a:t>recognised</a:t>
            </a:r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1C3B6A-4E4A-5EEE-2A5B-9329E19101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4692" y="1945524"/>
            <a:ext cx="2894193" cy="15866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B446010-CF2F-AE54-4B8A-DD53167FC93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3587" y="3868797"/>
            <a:ext cx="2230756" cy="212923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164581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C37FC-D6C1-766C-A8BD-3E43D1283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Random Forest and XGBoost Results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E98355-3339-1A73-10BD-0424E56C7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3" y="2052918"/>
            <a:ext cx="5155974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Random Forest achieved 69.39% accuracy with 200 decision trees in total.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XGBoost enhanced accuracy to 72.11% through gradient boosting and regularisation.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Positive sentiment was found in Ensemble models more than Neutral sentiment.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In general, XGBoost might be more effective than Random Forest in Negative cases (Singh et al., 2022).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DFA0BA-8B0D-F6AF-E23F-7AD91292EE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8200" y="2052918"/>
            <a:ext cx="3229429" cy="17363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2D520E-4D51-521D-71C7-EEE027D270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307" y="4058849"/>
            <a:ext cx="2293214" cy="21890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54775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3C56E-B39B-0E9F-AC03-9954F3B7A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LSTM Results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4E3DE8-AAFA-126F-5ACF-74F1DA2F14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3" y="2052918"/>
            <a:ext cx="5286602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lowest overall model performance was 63.95% on LSTM.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training accuracy was approximately 64%, and the validation accuracy was approximately 58.97%.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Predictions failed to predict the majority Positive sentiment class by almost 100%.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Weighted ROC-AUC of 0.5035 indicated almost random discriminative ability in general.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7A287D-597C-B373-ACE8-5FED858E7F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1999" y="1853248"/>
            <a:ext cx="3045370" cy="1770955"/>
          </a:xfrm>
          <a:prstGeom prst="rect">
            <a:avLst/>
          </a:prstGeom>
        </p:spPr>
      </p:pic>
      <p:pic>
        <p:nvPicPr>
          <p:cNvPr id="5" name="Image 0">
            <a:extLst>
              <a:ext uri="{FF2B5EF4-FFF2-40B4-BE49-F238E27FC236}">
                <a16:creationId xmlns:a16="http://schemas.microsoft.com/office/drawing/2014/main" id="{665357E8-9F5B-1214-7BA8-1F157487F9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8942" y="3810000"/>
            <a:ext cx="2231485" cy="212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4872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5C355-FE21-4F20-48F0-726CAC5CE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BERT Results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B361F4-88C4-73CC-884A-AEBB2A50B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3" y="2052918"/>
            <a:ext cx="5297488" cy="4195481"/>
          </a:xfrm>
        </p:spPr>
        <p:txBody>
          <a:bodyPr/>
          <a:lstStyle/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BERT was able to fine-tune to achieve a high accuracy of 80.95%.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Its weighted F1-score was 76.26%, and it is the highest of all the competing models.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The weighted ROC-AUC was 0.9065, indicating high overall discriminative ability.</a:t>
            </a:r>
          </a:p>
          <a:p>
            <a:pPr marR="0" lvl="0" rtl="0"/>
            <a:r>
              <a:rPr lang="en-US" b="0" i="0" u="none" strike="noStrike" kern="100" baseline="0" dirty="0">
                <a:latin typeface="Times New Roman" panose="02020603050405020304" pitchFamily="18" charset="0"/>
              </a:rPr>
              <a:t>Positive and Negative classification was enhanced, but neutral recognition was also not easy.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DA6532-CACE-B034-CBFE-F84F721B453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445" y="2706879"/>
            <a:ext cx="2166756" cy="171585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3401E46-FAEC-D581-5C20-1604041F7B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5406" y="2706879"/>
            <a:ext cx="2082258" cy="19874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198952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16525-2C74-96F5-7BFF-0E79CE246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Comparative Model Ranking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6501A7-B577-0658-C3CE-29BA249327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BERT had the highest accuracy, recall, F1-score, and ROC-AUC values.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The second-best traditional classification model was SVM.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XGBoost and Random Forest achieved average performance compared to the top models.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LSTM ranked last because of most of the positive class predictions (Liu, 2022).</a:t>
            </a:r>
          </a:p>
        </p:txBody>
      </p:sp>
    </p:spTree>
    <p:extLst>
      <p:ext uri="{BB962C8B-B14F-4D97-AF65-F5344CB8AC3E}">
        <p14:creationId xmlns:p14="http://schemas.microsoft.com/office/powerpoint/2010/main" val="22866000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AAD77-1CD1-A4ED-B551-F1D4A66D2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Discussion of Findings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640D9D-CF05-B1B2-6FA4-9B2F6AE81D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The NLP preprocessing proved effective at converting unstructured posts into useful classification features.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The performance of the chosen algorithms was significantly affected by feature representation (Alzahrani et al., 2022).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Positive sentiment dominance had significant impacts on engagement results and model forecasts.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Neutral classification weakness implies that more robust balancing strategies are required (Su and Shen, 2022).</a:t>
            </a:r>
          </a:p>
        </p:txBody>
      </p:sp>
    </p:spTree>
    <p:extLst>
      <p:ext uri="{BB962C8B-B14F-4D97-AF65-F5344CB8AC3E}">
        <p14:creationId xmlns:p14="http://schemas.microsoft.com/office/powerpoint/2010/main" val="28876448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91A16-0156-A3ED-5577-234E2FD1D7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latin typeface="Times New Roman" panose="02020603050405020304" pitchFamily="18" charset="0"/>
              </a:rPr>
              <a:t>Contributions and Recommendations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48835D-D213-0A6D-EA98-A4E2E1E6DC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The dissertation compares 6 sentiment classification methods under identical conditions.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It connects the sentiment results and consumer response by likes and retweets.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BERT is to be considered in organisations in which priority is given to the importance of contextual classification.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Subsequent studies should use larger, multilingual, balanced, real-time social data.</a:t>
            </a:r>
          </a:p>
        </p:txBody>
      </p:sp>
    </p:spTree>
    <p:extLst>
      <p:ext uri="{BB962C8B-B14F-4D97-AF65-F5344CB8AC3E}">
        <p14:creationId xmlns:p14="http://schemas.microsoft.com/office/powerpoint/2010/main" val="21747090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2F279-90EC-1E1B-1CB4-BCE4F444F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425" y="315686"/>
            <a:ext cx="9404723" cy="799139"/>
          </a:xfrm>
        </p:spPr>
        <p:txBody>
          <a:bodyPr/>
          <a:lstStyle/>
          <a:p>
            <a:pPr marR="0" rtl="0"/>
            <a:r>
              <a:rPr lang="en-US" b="1" i="0" u="none" strike="noStrike" kern="100" baseline="0" dirty="0">
                <a:latin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A8C8F9-87CE-C983-43AD-6DFBF2784E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2" y="1251858"/>
            <a:ext cx="9956574" cy="5290456"/>
          </a:xfrm>
        </p:spPr>
        <p:txBody>
          <a:bodyPr>
            <a:normAutofit fontScale="55000" lnSpcReduction="20000"/>
          </a:bodyPr>
          <a:lstStyle/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Alantari, H.J., Currim, I.S., Deng, Y. and Singh, S., 2022. An empirical comparison of machine learning methods for text-based sentiment analysis of online consumer reviews.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International Journal of Research in Marketing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39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(1), pp.1-19.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Alzahrani, M.E., Aldhyani, T.H., Alsubari, S.N., Althobaiti, M.M. and Fahad, A., 2022. Developing an Intelligent System with Deep Learning Algorithms for Sentiment Analysis of E‐Commerce Product Reviews.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Computational Intelligence and Neuroscience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2022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(1), p.3840071.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Hartmann, J., Heitmann, M., Siebert, C. and Schamp, C., 2023. More than a feeling: Accuracy and application of sentiment analysis.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International Journal of Research in Marketing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40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(1), pp.75-87.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Iqbal, A., Amin, R., Iqbal, J., Alroobaea, R., Binmahfoudh, A. and Hussain, M., 2022. Sentiment analysis of consumer reviews using deep learning.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Sustainability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14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(17), p.10844.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Kaur, G. and Sharma, A., 2023. A deep learning-based model using hybrid feature extraction approach for consumer sentiment analysis.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Journal of big data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10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(1), p.5.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Liu, H., 2022. Online review analysis on various networks’ consumer feedback using deep learning.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IET networks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11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(6), pp.234-244.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Obiedat, R., Qaddoura, R., Ala’M, A.Z., Al-Qaisi, L., Harfoushi, O., Alrefai, M.A. and Faris, H., 2022. Sentiment analysis of customers’ reviews using a hybrid evolutionary SVM-based approach in an imbalanced data distribution.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Ieee Access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10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 pp.22260-22273.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Qi, Y. and Shabrina, Z., 2023. Sentiment analysis using Twitter data: a comparative application of lexicon-and machine-learning-based approach.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Social network analysis and mining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13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(1), p.31.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Rodríguez-Ibánez, M., Casánez-Ventura, A., Castejón-Mateos, F. and Cuenca-Jiménez, P.M., 2023. A review on sentiment analysis from social media platforms.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Expert Systems with Applications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223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 p.119862.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Shin, J., Rahman, W., Ahmed, T., Mazrur, B., Mia, M.M., Ekfa, R.I., Rana, M.S. and Kim, P., 2025. Exploring the effectiveness of machine learning and deep learning algorithms for sentiment analysis: A systematic literature review.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Computers, Materials &amp; Continua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84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(3), pp.4105-4153.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Singh, U., Saraswat, A., Azad, H.K., Abhishek, K. and Shitharth, S., 2022. Towards improving e-commerce customer review analysis for sentiment detection.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Scientific Reports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12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(1), p.21983.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Su, Y. and Shen, Y., 2022. A deep learning-based sentiment classification model for real online consumption.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Frontiers in Psychology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13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 p.886982.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Suhaimin, M.S.M., Hijazi, M.H.A., Moung, E.G., Nohuddin, P.N.E., Chua, S. and Coenen, F., 2023. Social media sentiment analysis and opinion mining in public security: Taxonomy, trend analysis, issues and future directions.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Journal of King Saud University-Computer and Information Sciences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35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(9), p.101776.</a:t>
            </a:r>
          </a:p>
          <a:p>
            <a:pPr marR="0" lvl="0" rtl="0"/>
            <a:r>
              <a:rPr lang="en-US" b="0" i="0" u="none" strike="noStrike" kern="100" baseline="0">
                <a:latin typeface="Times New Roman" panose="02020603050405020304" pitchFamily="18" charset="0"/>
              </a:rPr>
              <a:t>Tiwari, D., Nagpal, B., Bhati, B.S., Mishra, A. and Kumar, M., 2023. A systematic review of social network sentiment analysis with comparative study of ensemble-based techniques: D. Tiwari et al.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Artificial Intelligence Review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, </a:t>
            </a:r>
            <a:r>
              <a:rPr lang="en-US" b="0" i="1" u="none" strike="noStrike" kern="100" baseline="0">
                <a:latin typeface="Times New Roman" panose="02020603050405020304" pitchFamily="18" charset="0"/>
              </a:rPr>
              <a:t>56</a:t>
            </a:r>
            <a:r>
              <a:rPr lang="en-US" b="0" i="0" u="none" strike="noStrike" kern="100" baseline="0">
                <a:latin typeface="Times New Roman" panose="02020603050405020304" pitchFamily="18" charset="0"/>
              </a:rPr>
              <a:t>(11), pp.13407-13461.</a:t>
            </a:r>
          </a:p>
        </p:txBody>
      </p:sp>
    </p:spTree>
    <p:extLst>
      <p:ext uri="{BB962C8B-B14F-4D97-AF65-F5344CB8AC3E}">
        <p14:creationId xmlns:p14="http://schemas.microsoft.com/office/powerpoint/2010/main" val="2906355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CDD51-E0D3-DE84-F4A2-69777DFEE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3638" y="2728735"/>
            <a:ext cx="9404723" cy="1400530"/>
          </a:xfrm>
        </p:spPr>
        <p:txBody>
          <a:bodyPr/>
          <a:lstStyle/>
          <a:p>
            <a:pPr marR="0" algn="ctr" rtl="0"/>
            <a:r>
              <a:rPr lang="en-US" sz="8800" b="1" i="0" u="none" strike="noStrike" kern="100" baseline="0" dirty="0">
                <a:latin typeface="Times New Roman" panose="020206030504050203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8776690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44</TotalTime>
  <Words>2287</Words>
  <Application>Microsoft Office PowerPoint</Application>
  <PresentationFormat>Widescreen</PresentationFormat>
  <Paragraphs>169</Paragraphs>
  <Slides>27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Calibri</vt:lpstr>
      <vt:lpstr>Century Gothic</vt:lpstr>
      <vt:lpstr>Times New Roman</vt:lpstr>
      <vt:lpstr>Wingdings 3</vt:lpstr>
      <vt:lpstr>Ion</vt:lpstr>
      <vt:lpstr>SENTIMENT ANALYSIS OF SOCIAL MEDIA DATA FOR CONSUMER BEHAVIOUR USING ML AND DEEP LEARNING TECHNIQUES</vt:lpstr>
      <vt:lpstr>Research Background</vt:lpstr>
      <vt:lpstr>Research Problem</vt:lpstr>
      <vt:lpstr>Research Aim and Objectives</vt:lpstr>
      <vt:lpstr>Consumer Behaviour Context</vt:lpstr>
      <vt:lpstr>Sentiment Analysis and NLP</vt:lpstr>
      <vt:lpstr>Traditional Machine Learning Models</vt:lpstr>
      <vt:lpstr>Deep Learning and BERT</vt:lpstr>
      <vt:lpstr>Research Gap</vt:lpstr>
      <vt:lpstr>Methodological Design</vt:lpstr>
      <vt:lpstr>Dataset Description</vt:lpstr>
      <vt:lpstr>Sentiment Standardisation</vt:lpstr>
      <vt:lpstr>Text Preprocessing Pipeline</vt:lpstr>
      <vt:lpstr>Exploratory Sentiment Results</vt:lpstr>
      <vt:lpstr>Word Cloud Insights</vt:lpstr>
      <vt:lpstr>Consumer Engagement Findings</vt:lpstr>
      <vt:lpstr>Feature Engineering and Splitting</vt:lpstr>
      <vt:lpstr>Naive Bayes Results</vt:lpstr>
      <vt:lpstr>Support Vector Machine Results</vt:lpstr>
      <vt:lpstr>Random Forest and XGBoost Results</vt:lpstr>
      <vt:lpstr>LSTM Results</vt:lpstr>
      <vt:lpstr>BERT Results</vt:lpstr>
      <vt:lpstr>Comparative Model Ranking</vt:lpstr>
      <vt:lpstr>Discussion of Findings</vt:lpstr>
      <vt:lpstr>Contributions and Recommendations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SENTIMENT ANALYSIS OF SOCIAL MEDIA DATA FOR CONSUMER BEHAVIOUR</dc:title>
  <dc:creator>K</dc:creator>
  <cp:lastModifiedBy>vishalbapodara@outlook.com</cp:lastModifiedBy>
  <cp:revision>11</cp:revision>
  <dcterms:created xsi:type="dcterms:W3CDTF">2026-08-21T10:58:53Z</dcterms:created>
  <dcterms:modified xsi:type="dcterms:W3CDTF">2026-08-27T22:06:55Z</dcterms:modified>
</cp:coreProperties>
</file>