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21"/>
  </p:notesMasterIdLst>
  <p:sldIdLst>
    <p:sldId id="256" r:id="rId5"/>
    <p:sldId id="257" r:id="rId6"/>
    <p:sldId id="266" r:id="rId7"/>
    <p:sldId id="268" r:id="rId8"/>
    <p:sldId id="258" r:id="rId9"/>
    <p:sldId id="259" r:id="rId10"/>
    <p:sldId id="260" r:id="rId11"/>
    <p:sldId id="261" r:id="rId12"/>
    <p:sldId id="262" r:id="rId13"/>
    <p:sldId id="263" r:id="rId14"/>
    <p:sldId id="264" r:id="rId15"/>
    <p:sldId id="265" r:id="rId16"/>
    <p:sldId id="270" r:id="rId17"/>
    <p:sldId id="271" r:id="rId18"/>
    <p:sldId id="272"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0656" autoAdjust="0"/>
  </p:normalViewPr>
  <p:slideViewPr>
    <p:cSldViewPr snapToGrid="0">
      <p:cViewPr varScale="1">
        <p:scale>
          <a:sx n="64" d="100"/>
          <a:sy n="64" d="100"/>
        </p:scale>
        <p:origin x="712"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B716C8-C827-4107-8F6C-A0C0FD0F059A}"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5FD5D1BF-EAD5-4EB6-B7CB-6940875C0099}">
      <dgm:prSet/>
      <dgm:spPr/>
      <dgm:t>
        <a:bodyPr/>
        <a:lstStyle/>
        <a:p>
          <a:r>
            <a:rPr lang="en-GB"/>
            <a:t>What are the key components of HPW?</a:t>
          </a:r>
          <a:endParaRPr lang="en-US"/>
        </a:p>
      </dgm:t>
    </dgm:pt>
    <dgm:pt modelId="{7B699A44-E4C7-407C-9411-21D35B269E28}" type="parTrans" cxnId="{1AB7BD23-B11F-4D0A-B572-745237A8CDF6}">
      <dgm:prSet/>
      <dgm:spPr/>
      <dgm:t>
        <a:bodyPr/>
        <a:lstStyle/>
        <a:p>
          <a:endParaRPr lang="en-US"/>
        </a:p>
      </dgm:t>
    </dgm:pt>
    <dgm:pt modelId="{76BE33D9-D38B-4D63-959B-1FCD51388750}" type="sibTrans" cxnId="{1AB7BD23-B11F-4D0A-B572-745237A8CDF6}">
      <dgm:prSet/>
      <dgm:spPr/>
      <dgm:t>
        <a:bodyPr/>
        <a:lstStyle/>
        <a:p>
          <a:endParaRPr lang="en-US"/>
        </a:p>
      </dgm:t>
    </dgm:pt>
    <dgm:pt modelId="{72E1FE2E-6BBF-4B20-B915-83C7573CF738}">
      <dgm:prSet/>
      <dgm:spPr/>
      <dgm:t>
        <a:bodyPr/>
        <a:lstStyle/>
        <a:p>
          <a:r>
            <a:rPr lang="en-US"/>
            <a:t>Evaluate the link between HPW, competitive advantage and sustainable organisation performance.</a:t>
          </a:r>
        </a:p>
      </dgm:t>
    </dgm:pt>
    <dgm:pt modelId="{DB4B2661-2D3B-4FAF-8DEE-EC11A8C6DD96}" type="parTrans" cxnId="{51BB1959-EA90-41D7-A300-FF20F488CF4A}">
      <dgm:prSet/>
      <dgm:spPr/>
      <dgm:t>
        <a:bodyPr/>
        <a:lstStyle/>
        <a:p>
          <a:endParaRPr lang="en-US"/>
        </a:p>
      </dgm:t>
    </dgm:pt>
    <dgm:pt modelId="{4EA471D2-20B3-4873-9ACC-4306892DBA2E}" type="sibTrans" cxnId="{51BB1959-EA90-41D7-A300-FF20F488CF4A}">
      <dgm:prSet/>
      <dgm:spPr/>
      <dgm:t>
        <a:bodyPr/>
        <a:lstStyle/>
        <a:p>
          <a:endParaRPr lang="en-US"/>
        </a:p>
      </dgm:t>
    </dgm:pt>
    <dgm:pt modelId="{5EB9C625-1CD1-4E65-A246-F85642B7363F}">
      <dgm:prSet/>
      <dgm:spPr/>
      <dgm:t>
        <a:bodyPr/>
        <a:lstStyle/>
        <a:p>
          <a:r>
            <a:rPr lang="en-GB"/>
            <a:t>HPW &amp; employee wellbeing</a:t>
          </a:r>
          <a:endParaRPr lang="en-US"/>
        </a:p>
      </dgm:t>
    </dgm:pt>
    <dgm:pt modelId="{569D0D5F-6A94-4BE6-BA2D-8469D0FE58FB}" type="parTrans" cxnId="{9096AAAB-32CD-4310-A4A1-B865CC2C731F}">
      <dgm:prSet/>
      <dgm:spPr/>
      <dgm:t>
        <a:bodyPr/>
        <a:lstStyle/>
        <a:p>
          <a:endParaRPr lang="en-US"/>
        </a:p>
      </dgm:t>
    </dgm:pt>
    <dgm:pt modelId="{5C376B69-EDA2-4F71-B4AE-E49EE71E3DCC}" type="sibTrans" cxnId="{9096AAAB-32CD-4310-A4A1-B865CC2C731F}">
      <dgm:prSet/>
      <dgm:spPr/>
      <dgm:t>
        <a:bodyPr/>
        <a:lstStyle/>
        <a:p>
          <a:endParaRPr lang="en-US"/>
        </a:p>
      </dgm:t>
    </dgm:pt>
    <dgm:pt modelId="{93F34A52-71D9-46AD-BD0B-088C9C0CF942}">
      <dgm:prSet/>
      <dgm:spPr/>
      <dgm:t>
        <a:bodyPr/>
        <a:lstStyle/>
        <a:p>
          <a:r>
            <a:rPr lang="en-US"/>
            <a:t>Stages of the Performance Management Cycle </a:t>
          </a:r>
        </a:p>
      </dgm:t>
    </dgm:pt>
    <dgm:pt modelId="{242A627A-E6C4-484D-B787-577DC9BEBAC7}" type="parTrans" cxnId="{10D16B88-F61E-4859-AFAE-8008487D7FBB}">
      <dgm:prSet/>
      <dgm:spPr/>
      <dgm:t>
        <a:bodyPr/>
        <a:lstStyle/>
        <a:p>
          <a:endParaRPr lang="en-US"/>
        </a:p>
      </dgm:t>
    </dgm:pt>
    <dgm:pt modelId="{DFC7CF9B-8E8A-4622-8192-D61E0D1DF07F}" type="sibTrans" cxnId="{10D16B88-F61E-4859-AFAE-8008487D7FBB}">
      <dgm:prSet/>
      <dgm:spPr/>
      <dgm:t>
        <a:bodyPr/>
        <a:lstStyle/>
        <a:p>
          <a:endParaRPr lang="en-US"/>
        </a:p>
      </dgm:t>
    </dgm:pt>
    <dgm:pt modelId="{071B0EDE-9F52-49A7-B8E8-B65104164D23}">
      <dgm:prSet/>
      <dgm:spPr/>
      <dgm:t>
        <a:bodyPr/>
        <a:lstStyle/>
        <a:p>
          <a:r>
            <a:rPr lang="en-US"/>
            <a:t>Performance management activities</a:t>
          </a:r>
        </a:p>
      </dgm:t>
    </dgm:pt>
    <dgm:pt modelId="{9099419D-34C7-4294-83D0-66C400F00ACE}" type="parTrans" cxnId="{040A8A1A-B071-41F2-BEB6-39DC68D8AFF4}">
      <dgm:prSet/>
      <dgm:spPr/>
      <dgm:t>
        <a:bodyPr/>
        <a:lstStyle/>
        <a:p>
          <a:endParaRPr lang="en-US"/>
        </a:p>
      </dgm:t>
    </dgm:pt>
    <dgm:pt modelId="{11B5F5EC-B9F5-4E9B-A0AE-7BBBF7D2254F}" type="sibTrans" cxnId="{040A8A1A-B071-41F2-BEB6-39DC68D8AFF4}">
      <dgm:prSet/>
      <dgm:spPr/>
      <dgm:t>
        <a:bodyPr/>
        <a:lstStyle/>
        <a:p>
          <a:endParaRPr lang="en-US"/>
        </a:p>
      </dgm:t>
    </dgm:pt>
    <dgm:pt modelId="{C1775E52-FDE1-4116-99EA-0A213D28911A}">
      <dgm:prSet/>
      <dgm:spPr/>
      <dgm:t>
        <a:bodyPr/>
        <a:lstStyle/>
        <a:p>
          <a:r>
            <a:rPr lang="en-US"/>
            <a:t>Performance management activities to employee capability and commitment, and to recognizing and rewarding talent.</a:t>
          </a:r>
        </a:p>
      </dgm:t>
    </dgm:pt>
    <dgm:pt modelId="{33BB72D2-481B-4E13-8314-643DEF6AEAE5}" type="parTrans" cxnId="{78179545-B318-4801-85BB-0C77A663011C}">
      <dgm:prSet/>
      <dgm:spPr/>
      <dgm:t>
        <a:bodyPr/>
        <a:lstStyle/>
        <a:p>
          <a:endParaRPr lang="en-US"/>
        </a:p>
      </dgm:t>
    </dgm:pt>
    <dgm:pt modelId="{E72A0FD5-20A5-4878-973C-E27EDA4DB40E}" type="sibTrans" cxnId="{78179545-B318-4801-85BB-0C77A663011C}">
      <dgm:prSet/>
      <dgm:spPr/>
      <dgm:t>
        <a:bodyPr/>
        <a:lstStyle/>
        <a:p>
          <a:endParaRPr lang="en-US"/>
        </a:p>
      </dgm:t>
    </dgm:pt>
    <dgm:pt modelId="{D2F83454-CBAF-460E-8F4F-59D3479A5AF1}">
      <dgm:prSet/>
      <dgm:spPr/>
      <dgm:t>
        <a:bodyPr/>
        <a:lstStyle/>
        <a:p>
          <a:r>
            <a:rPr lang="en-US"/>
            <a:t>The role of line mangers in performance management processes</a:t>
          </a:r>
        </a:p>
      </dgm:t>
    </dgm:pt>
    <dgm:pt modelId="{F22520BF-E0EF-40C8-BF5B-C408A8ACE3FE}" type="parTrans" cxnId="{9E765DD7-2BF3-4711-BE8E-A6D01204A949}">
      <dgm:prSet/>
      <dgm:spPr/>
      <dgm:t>
        <a:bodyPr/>
        <a:lstStyle/>
        <a:p>
          <a:endParaRPr lang="en-US"/>
        </a:p>
      </dgm:t>
    </dgm:pt>
    <dgm:pt modelId="{294ACB60-9352-46E8-B478-2D22397923C0}" type="sibTrans" cxnId="{9E765DD7-2BF3-4711-BE8E-A6D01204A949}">
      <dgm:prSet/>
      <dgm:spPr/>
      <dgm:t>
        <a:bodyPr/>
        <a:lstStyle/>
        <a:p>
          <a:endParaRPr lang="en-US"/>
        </a:p>
      </dgm:t>
    </dgm:pt>
    <dgm:pt modelId="{81829555-A5FE-4C22-9C39-A4E62860EC37}">
      <dgm:prSet/>
      <dgm:spPr/>
      <dgm:t>
        <a:bodyPr/>
        <a:lstStyle/>
        <a:p>
          <a:r>
            <a:rPr lang="en-US"/>
            <a:t>Describe ways in which HR and line managers can work together in performance management processes.</a:t>
          </a:r>
        </a:p>
      </dgm:t>
    </dgm:pt>
    <dgm:pt modelId="{9F698A28-98C5-479D-B149-A1625567A73B}" type="parTrans" cxnId="{8BE88B16-0C13-4F55-9DFE-7B98E584F59D}">
      <dgm:prSet/>
      <dgm:spPr/>
      <dgm:t>
        <a:bodyPr/>
        <a:lstStyle/>
        <a:p>
          <a:endParaRPr lang="en-US"/>
        </a:p>
      </dgm:t>
    </dgm:pt>
    <dgm:pt modelId="{846327F4-3BF4-4AD9-A508-85BC69E8ABF3}" type="sibTrans" cxnId="{8BE88B16-0C13-4F55-9DFE-7B98E584F59D}">
      <dgm:prSet/>
      <dgm:spPr/>
      <dgm:t>
        <a:bodyPr/>
        <a:lstStyle/>
        <a:p>
          <a:endParaRPr lang="en-US"/>
        </a:p>
      </dgm:t>
    </dgm:pt>
    <dgm:pt modelId="{E8E4831B-8710-4CD1-B9E9-D1DEE94F072A}">
      <dgm:prSet/>
      <dgm:spPr/>
      <dgm:t>
        <a:bodyPr/>
        <a:lstStyle/>
        <a:p>
          <a:r>
            <a:rPr lang="en-GB"/>
            <a:t>References</a:t>
          </a:r>
          <a:endParaRPr lang="en-US"/>
        </a:p>
      </dgm:t>
    </dgm:pt>
    <dgm:pt modelId="{DFB24127-5CE2-4773-AD66-12E3A35EDF2C}" type="parTrans" cxnId="{7570C59F-0DBB-4C98-BC1B-C1E4B5E4DB92}">
      <dgm:prSet/>
      <dgm:spPr/>
      <dgm:t>
        <a:bodyPr/>
        <a:lstStyle/>
        <a:p>
          <a:endParaRPr lang="en-US"/>
        </a:p>
      </dgm:t>
    </dgm:pt>
    <dgm:pt modelId="{FBCFF80F-9E06-45FC-93BE-4AD136B6DEF9}" type="sibTrans" cxnId="{7570C59F-0DBB-4C98-BC1B-C1E4B5E4DB92}">
      <dgm:prSet/>
      <dgm:spPr/>
      <dgm:t>
        <a:bodyPr/>
        <a:lstStyle/>
        <a:p>
          <a:endParaRPr lang="en-US"/>
        </a:p>
      </dgm:t>
    </dgm:pt>
    <dgm:pt modelId="{246B6DEC-A010-4495-B162-4F35832540FF}" type="pres">
      <dgm:prSet presAssocID="{C8B716C8-C827-4107-8F6C-A0C0FD0F059A}" presName="linear" presStyleCnt="0">
        <dgm:presLayoutVars>
          <dgm:animLvl val="lvl"/>
          <dgm:resizeHandles val="exact"/>
        </dgm:presLayoutVars>
      </dgm:prSet>
      <dgm:spPr/>
    </dgm:pt>
    <dgm:pt modelId="{946016BA-0B20-4136-A659-EF1F0B7619AA}" type="pres">
      <dgm:prSet presAssocID="{5FD5D1BF-EAD5-4EB6-B7CB-6940875C0099}" presName="parentText" presStyleLbl="node1" presStyleIdx="0" presStyleCnt="9">
        <dgm:presLayoutVars>
          <dgm:chMax val="0"/>
          <dgm:bulletEnabled val="1"/>
        </dgm:presLayoutVars>
      </dgm:prSet>
      <dgm:spPr/>
    </dgm:pt>
    <dgm:pt modelId="{8F23239D-9381-4A1D-82EB-A996D88D7798}" type="pres">
      <dgm:prSet presAssocID="{76BE33D9-D38B-4D63-959B-1FCD51388750}" presName="spacer" presStyleCnt="0"/>
      <dgm:spPr/>
    </dgm:pt>
    <dgm:pt modelId="{40986693-CE48-49A6-AC99-A8D3A6DE1538}" type="pres">
      <dgm:prSet presAssocID="{72E1FE2E-6BBF-4B20-B915-83C7573CF738}" presName="parentText" presStyleLbl="node1" presStyleIdx="1" presStyleCnt="9">
        <dgm:presLayoutVars>
          <dgm:chMax val="0"/>
          <dgm:bulletEnabled val="1"/>
        </dgm:presLayoutVars>
      </dgm:prSet>
      <dgm:spPr/>
    </dgm:pt>
    <dgm:pt modelId="{2210B4B9-76AD-408C-8DB3-6018463FFAE4}" type="pres">
      <dgm:prSet presAssocID="{4EA471D2-20B3-4873-9ACC-4306892DBA2E}" presName="spacer" presStyleCnt="0"/>
      <dgm:spPr/>
    </dgm:pt>
    <dgm:pt modelId="{6D430076-40C8-4D4B-B22D-8891F23F6EB2}" type="pres">
      <dgm:prSet presAssocID="{5EB9C625-1CD1-4E65-A246-F85642B7363F}" presName="parentText" presStyleLbl="node1" presStyleIdx="2" presStyleCnt="9">
        <dgm:presLayoutVars>
          <dgm:chMax val="0"/>
          <dgm:bulletEnabled val="1"/>
        </dgm:presLayoutVars>
      </dgm:prSet>
      <dgm:spPr/>
    </dgm:pt>
    <dgm:pt modelId="{C6E48827-3899-4F0D-9116-3B8360C13BD0}" type="pres">
      <dgm:prSet presAssocID="{5C376B69-EDA2-4F71-B4AE-E49EE71E3DCC}" presName="spacer" presStyleCnt="0"/>
      <dgm:spPr/>
    </dgm:pt>
    <dgm:pt modelId="{C6430F61-748D-45EE-B342-997056D8710F}" type="pres">
      <dgm:prSet presAssocID="{93F34A52-71D9-46AD-BD0B-088C9C0CF942}" presName="parentText" presStyleLbl="node1" presStyleIdx="3" presStyleCnt="9">
        <dgm:presLayoutVars>
          <dgm:chMax val="0"/>
          <dgm:bulletEnabled val="1"/>
        </dgm:presLayoutVars>
      </dgm:prSet>
      <dgm:spPr/>
    </dgm:pt>
    <dgm:pt modelId="{1A1C6D74-C4A3-439F-8C2E-C369B142A9B2}" type="pres">
      <dgm:prSet presAssocID="{DFC7CF9B-8E8A-4622-8192-D61E0D1DF07F}" presName="spacer" presStyleCnt="0"/>
      <dgm:spPr/>
    </dgm:pt>
    <dgm:pt modelId="{0586EC6B-BB2A-4AFF-87E3-72ED01D030DB}" type="pres">
      <dgm:prSet presAssocID="{071B0EDE-9F52-49A7-B8E8-B65104164D23}" presName="parentText" presStyleLbl="node1" presStyleIdx="4" presStyleCnt="9">
        <dgm:presLayoutVars>
          <dgm:chMax val="0"/>
          <dgm:bulletEnabled val="1"/>
        </dgm:presLayoutVars>
      </dgm:prSet>
      <dgm:spPr/>
    </dgm:pt>
    <dgm:pt modelId="{E6F41B58-7BD1-433B-91A3-9F83733339C7}" type="pres">
      <dgm:prSet presAssocID="{11B5F5EC-B9F5-4E9B-A0AE-7BBBF7D2254F}" presName="spacer" presStyleCnt="0"/>
      <dgm:spPr/>
    </dgm:pt>
    <dgm:pt modelId="{7769E165-F19A-4204-9B43-F1383FB3DFF7}" type="pres">
      <dgm:prSet presAssocID="{C1775E52-FDE1-4116-99EA-0A213D28911A}" presName="parentText" presStyleLbl="node1" presStyleIdx="5" presStyleCnt="9">
        <dgm:presLayoutVars>
          <dgm:chMax val="0"/>
          <dgm:bulletEnabled val="1"/>
        </dgm:presLayoutVars>
      </dgm:prSet>
      <dgm:spPr/>
    </dgm:pt>
    <dgm:pt modelId="{E87D1ED4-304F-489F-BE8B-EA11B42DEC99}" type="pres">
      <dgm:prSet presAssocID="{E72A0FD5-20A5-4878-973C-E27EDA4DB40E}" presName="spacer" presStyleCnt="0"/>
      <dgm:spPr/>
    </dgm:pt>
    <dgm:pt modelId="{8BA2F9FE-2900-4D5E-8E88-AE61BEF70948}" type="pres">
      <dgm:prSet presAssocID="{D2F83454-CBAF-460E-8F4F-59D3479A5AF1}" presName="parentText" presStyleLbl="node1" presStyleIdx="6" presStyleCnt="9">
        <dgm:presLayoutVars>
          <dgm:chMax val="0"/>
          <dgm:bulletEnabled val="1"/>
        </dgm:presLayoutVars>
      </dgm:prSet>
      <dgm:spPr/>
    </dgm:pt>
    <dgm:pt modelId="{F22745CD-29E7-4717-AC02-27AFE5D1E965}" type="pres">
      <dgm:prSet presAssocID="{294ACB60-9352-46E8-B478-2D22397923C0}" presName="spacer" presStyleCnt="0"/>
      <dgm:spPr/>
    </dgm:pt>
    <dgm:pt modelId="{2D079257-7B37-4252-9504-A0A64429B668}" type="pres">
      <dgm:prSet presAssocID="{81829555-A5FE-4C22-9C39-A4E62860EC37}" presName="parentText" presStyleLbl="node1" presStyleIdx="7" presStyleCnt="9">
        <dgm:presLayoutVars>
          <dgm:chMax val="0"/>
          <dgm:bulletEnabled val="1"/>
        </dgm:presLayoutVars>
      </dgm:prSet>
      <dgm:spPr/>
    </dgm:pt>
    <dgm:pt modelId="{BAAA7133-DB65-4EF4-8620-499AF648C075}" type="pres">
      <dgm:prSet presAssocID="{846327F4-3BF4-4AD9-A508-85BC69E8ABF3}" presName="spacer" presStyleCnt="0"/>
      <dgm:spPr/>
    </dgm:pt>
    <dgm:pt modelId="{45EBFBE2-3B4C-4054-BE28-67C7CA9C471A}" type="pres">
      <dgm:prSet presAssocID="{E8E4831B-8710-4CD1-B9E9-D1DEE94F072A}" presName="parentText" presStyleLbl="node1" presStyleIdx="8" presStyleCnt="9">
        <dgm:presLayoutVars>
          <dgm:chMax val="0"/>
          <dgm:bulletEnabled val="1"/>
        </dgm:presLayoutVars>
      </dgm:prSet>
      <dgm:spPr/>
    </dgm:pt>
  </dgm:ptLst>
  <dgm:cxnLst>
    <dgm:cxn modelId="{5A8BA100-880C-4535-A389-10701C568F77}" type="presOf" srcId="{5EB9C625-1CD1-4E65-A246-F85642B7363F}" destId="{6D430076-40C8-4D4B-B22D-8891F23F6EB2}" srcOrd="0" destOrd="0" presId="urn:microsoft.com/office/officeart/2005/8/layout/vList2"/>
    <dgm:cxn modelId="{8BE88B16-0C13-4F55-9DFE-7B98E584F59D}" srcId="{C8B716C8-C827-4107-8F6C-A0C0FD0F059A}" destId="{81829555-A5FE-4C22-9C39-A4E62860EC37}" srcOrd="7" destOrd="0" parTransId="{9F698A28-98C5-479D-B149-A1625567A73B}" sibTransId="{846327F4-3BF4-4AD9-A508-85BC69E8ABF3}"/>
    <dgm:cxn modelId="{040A8A1A-B071-41F2-BEB6-39DC68D8AFF4}" srcId="{C8B716C8-C827-4107-8F6C-A0C0FD0F059A}" destId="{071B0EDE-9F52-49A7-B8E8-B65104164D23}" srcOrd="4" destOrd="0" parTransId="{9099419D-34C7-4294-83D0-66C400F00ACE}" sibTransId="{11B5F5EC-B9F5-4E9B-A0AE-7BBBF7D2254F}"/>
    <dgm:cxn modelId="{1AB7BD23-B11F-4D0A-B572-745237A8CDF6}" srcId="{C8B716C8-C827-4107-8F6C-A0C0FD0F059A}" destId="{5FD5D1BF-EAD5-4EB6-B7CB-6940875C0099}" srcOrd="0" destOrd="0" parTransId="{7B699A44-E4C7-407C-9411-21D35B269E28}" sibTransId="{76BE33D9-D38B-4D63-959B-1FCD51388750}"/>
    <dgm:cxn modelId="{B6951228-3519-46C8-B3CE-416FA5394221}" type="presOf" srcId="{C1775E52-FDE1-4116-99EA-0A213D28911A}" destId="{7769E165-F19A-4204-9B43-F1383FB3DFF7}" srcOrd="0" destOrd="0" presId="urn:microsoft.com/office/officeart/2005/8/layout/vList2"/>
    <dgm:cxn modelId="{466CF163-FD8F-472E-AE8F-EB6406F3CDE7}" type="presOf" srcId="{E8E4831B-8710-4CD1-B9E9-D1DEE94F072A}" destId="{45EBFBE2-3B4C-4054-BE28-67C7CA9C471A}" srcOrd="0" destOrd="0" presId="urn:microsoft.com/office/officeart/2005/8/layout/vList2"/>
    <dgm:cxn modelId="{78179545-B318-4801-85BB-0C77A663011C}" srcId="{C8B716C8-C827-4107-8F6C-A0C0FD0F059A}" destId="{C1775E52-FDE1-4116-99EA-0A213D28911A}" srcOrd="5" destOrd="0" parTransId="{33BB72D2-481B-4E13-8314-643DEF6AEAE5}" sibTransId="{E72A0FD5-20A5-4878-973C-E27EDA4DB40E}"/>
    <dgm:cxn modelId="{6777706A-37BB-46EC-864B-363C85ED931D}" type="presOf" srcId="{071B0EDE-9F52-49A7-B8E8-B65104164D23}" destId="{0586EC6B-BB2A-4AFF-87E3-72ED01D030DB}" srcOrd="0" destOrd="0" presId="urn:microsoft.com/office/officeart/2005/8/layout/vList2"/>
    <dgm:cxn modelId="{51BB1959-EA90-41D7-A300-FF20F488CF4A}" srcId="{C8B716C8-C827-4107-8F6C-A0C0FD0F059A}" destId="{72E1FE2E-6BBF-4B20-B915-83C7573CF738}" srcOrd="1" destOrd="0" parTransId="{DB4B2661-2D3B-4FAF-8DEE-EC11A8C6DD96}" sibTransId="{4EA471D2-20B3-4873-9ACC-4306892DBA2E}"/>
    <dgm:cxn modelId="{4D599B7D-4DEF-42F7-8E41-72EDDD9A59F8}" type="presOf" srcId="{D2F83454-CBAF-460E-8F4F-59D3479A5AF1}" destId="{8BA2F9FE-2900-4D5E-8E88-AE61BEF70948}" srcOrd="0" destOrd="0" presId="urn:microsoft.com/office/officeart/2005/8/layout/vList2"/>
    <dgm:cxn modelId="{10D16B88-F61E-4859-AFAE-8008487D7FBB}" srcId="{C8B716C8-C827-4107-8F6C-A0C0FD0F059A}" destId="{93F34A52-71D9-46AD-BD0B-088C9C0CF942}" srcOrd="3" destOrd="0" parTransId="{242A627A-E6C4-484D-B787-577DC9BEBAC7}" sibTransId="{DFC7CF9B-8E8A-4622-8192-D61E0D1DF07F}"/>
    <dgm:cxn modelId="{1FC9A98C-F94F-4817-AC13-A599EC5119BE}" type="presOf" srcId="{93F34A52-71D9-46AD-BD0B-088C9C0CF942}" destId="{C6430F61-748D-45EE-B342-997056D8710F}" srcOrd="0" destOrd="0" presId="urn:microsoft.com/office/officeart/2005/8/layout/vList2"/>
    <dgm:cxn modelId="{7570C59F-0DBB-4C98-BC1B-C1E4B5E4DB92}" srcId="{C8B716C8-C827-4107-8F6C-A0C0FD0F059A}" destId="{E8E4831B-8710-4CD1-B9E9-D1DEE94F072A}" srcOrd="8" destOrd="0" parTransId="{DFB24127-5CE2-4773-AD66-12E3A35EDF2C}" sibTransId="{FBCFF80F-9E06-45FC-93BE-4AD136B6DEF9}"/>
    <dgm:cxn modelId="{9096AAAB-32CD-4310-A4A1-B865CC2C731F}" srcId="{C8B716C8-C827-4107-8F6C-A0C0FD0F059A}" destId="{5EB9C625-1CD1-4E65-A246-F85642B7363F}" srcOrd="2" destOrd="0" parTransId="{569D0D5F-6A94-4BE6-BA2D-8469D0FE58FB}" sibTransId="{5C376B69-EDA2-4F71-B4AE-E49EE71E3DCC}"/>
    <dgm:cxn modelId="{AA8AE4AF-6F4A-4980-960B-76C8EEF623C0}" type="presOf" srcId="{C8B716C8-C827-4107-8F6C-A0C0FD0F059A}" destId="{246B6DEC-A010-4495-B162-4F35832540FF}" srcOrd="0" destOrd="0" presId="urn:microsoft.com/office/officeart/2005/8/layout/vList2"/>
    <dgm:cxn modelId="{E25637D1-9181-4551-8CC0-7DA9D2318810}" type="presOf" srcId="{81829555-A5FE-4C22-9C39-A4E62860EC37}" destId="{2D079257-7B37-4252-9504-A0A64429B668}" srcOrd="0" destOrd="0" presId="urn:microsoft.com/office/officeart/2005/8/layout/vList2"/>
    <dgm:cxn modelId="{9E765DD7-2BF3-4711-BE8E-A6D01204A949}" srcId="{C8B716C8-C827-4107-8F6C-A0C0FD0F059A}" destId="{D2F83454-CBAF-460E-8F4F-59D3479A5AF1}" srcOrd="6" destOrd="0" parTransId="{F22520BF-E0EF-40C8-BF5B-C408A8ACE3FE}" sibTransId="{294ACB60-9352-46E8-B478-2D22397923C0}"/>
    <dgm:cxn modelId="{8243ECDA-2943-4D90-9D6F-6391DEE24BF4}" type="presOf" srcId="{72E1FE2E-6BBF-4B20-B915-83C7573CF738}" destId="{40986693-CE48-49A6-AC99-A8D3A6DE1538}" srcOrd="0" destOrd="0" presId="urn:microsoft.com/office/officeart/2005/8/layout/vList2"/>
    <dgm:cxn modelId="{6211E6E3-0FCB-439B-9339-C7155462C86A}" type="presOf" srcId="{5FD5D1BF-EAD5-4EB6-B7CB-6940875C0099}" destId="{946016BA-0B20-4136-A659-EF1F0B7619AA}" srcOrd="0" destOrd="0" presId="urn:microsoft.com/office/officeart/2005/8/layout/vList2"/>
    <dgm:cxn modelId="{DC248F98-AAEF-44E8-A990-192B96C77A8D}" type="presParOf" srcId="{246B6DEC-A010-4495-B162-4F35832540FF}" destId="{946016BA-0B20-4136-A659-EF1F0B7619AA}" srcOrd="0" destOrd="0" presId="urn:microsoft.com/office/officeart/2005/8/layout/vList2"/>
    <dgm:cxn modelId="{DDCD58CB-4ED9-4DDC-A2B1-9E7A830E37CB}" type="presParOf" srcId="{246B6DEC-A010-4495-B162-4F35832540FF}" destId="{8F23239D-9381-4A1D-82EB-A996D88D7798}" srcOrd="1" destOrd="0" presId="urn:microsoft.com/office/officeart/2005/8/layout/vList2"/>
    <dgm:cxn modelId="{4C0B284F-EC89-4144-8D3D-BDF7A3EF77F0}" type="presParOf" srcId="{246B6DEC-A010-4495-B162-4F35832540FF}" destId="{40986693-CE48-49A6-AC99-A8D3A6DE1538}" srcOrd="2" destOrd="0" presId="urn:microsoft.com/office/officeart/2005/8/layout/vList2"/>
    <dgm:cxn modelId="{B1AA5364-6B2A-47D2-A144-CC2C957D66C1}" type="presParOf" srcId="{246B6DEC-A010-4495-B162-4F35832540FF}" destId="{2210B4B9-76AD-408C-8DB3-6018463FFAE4}" srcOrd="3" destOrd="0" presId="urn:microsoft.com/office/officeart/2005/8/layout/vList2"/>
    <dgm:cxn modelId="{B793EB28-5E33-4459-8A8A-DE30E966FC79}" type="presParOf" srcId="{246B6DEC-A010-4495-B162-4F35832540FF}" destId="{6D430076-40C8-4D4B-B22D-8891F23F6EB2}" srcOrd="4" destOrd="0" presId="urn:microsoft.com/office/officeart/2005/8/layout/vList2"/>
    <dgm:cxn modelId="{51B7D96F-A482-4162-A6F6-61BDABA4764E}" type="presParOf" srcId="{246B6DEC-A010-4495-B162-4F35832540FF}" destId="{C6E48827-3899-4F0D-9116-3B8360C13BD0}" srcOrd="5" destOrd="0" presId="urn:microsoft.com/office/officeart/2005/8/layout/vList2"/>
    <dgm:cxn modelId="{D02CD87B-564F-47B6-9794-9791E3A73203}" type="presParOf" srcId="{246B6DEC-A010-4495-B162-4F35832540FF}" destId="{C6430F61-748D-45EE-B342-997056D8710F}" srcOrd="6" destOrd="0" presId="urn:microsoft.com/office/officeart/2005/8/layout/vList2"/>
    <dgm:cxn modelId="{47EE8807-5BB0-4339-ADDC-DD837CC796B0}" type="presParOf" srcId="{246B6DEC-A010-4495-B162-4F35832540FF}" destId="{1A1C6D74-C4A3-439F-8C2E-C369B142A9B2}" srcOrd="7" destOrd="0" presId="urn:microsoft.com/office/officeart/2005/8/layout/vList2"/>
    <dgm:cxn modelId="{E06C4293-B8F6-41CC-9E78-F3DCCB6F9FE8}" type="presParOf" srcId="{246B6DEC-A010-4495-B162-4F35832540FF}" destId="{0586EC6B-BB2A-4AFF-87E3-72ED01D030DB}" srcOrd="8" destOrd="0" presId="urn:microsoft.com/office/officeart/2005/8/layout/vList2"/>
    <dgm:cxn modelId="{886DD3B6-F41D-4DAB-8E17-C518F2232936}" type="presParOf" srcId="{246B6DEC-A010-4495-B162-4F35832540FF}" destId="{E6F41B58-7BD1-433B-91A3-9F83733339C7}" srcOrd="9" destOrd="0" presId="urn:microsoft.com/office/officeart/2005/8/layout/vList2"/>
    <dgm:cxn modelId="{49A1E005-3FF2-484C-9C7B-38E814C1B18C}" type="presParOf" srcId="{246B6DEC-A010-4495-B162-4F35832540FF}" destId="{7769E165-F19A-4204-9B43-F1383FB3DFF7}" srcOrd="10" destOrd="0" presId="urn:microsoft.com/office/officeart/2005/8/layout/vList2"/>
    <dgm:cxn modelId="{75C41743-D84F-4217-B46F-4288D228077D}" type="presParOf" srcId="{246B6DEC-A010-4495-B162-4F35832540FF}" destId="{E87D1ED4-304F-489F-BE8B-EA11B42DEC99}" srcOrd="11" destOrd="0" presId="urn:microsoft.com/office/officeart/2005/8/layout/vList2"/>
    <dgm:cxn modelId="{020C1A2B-5237-4A02-86DB-AAEE6ABB5CAE}" type="presParOf" srcId="{246B6DEC-A010-4495-B162-4F35832540FF}" destId="{8BA2F9FE-2900-4D5E-8E88-AE61BEF70948}" srcOrd="12" destOrd="0" presId="urn:microsoft.com/office/officeart/2005/8/layout/vList2"/>
    <dgm:cxn modelId="{BA9B7A63-2489-457C-AACF-D0CF544BF43D}" type="presParOf" srcId="{246B6DEC-A010-4495-B162-4F35832540FF}" destId="{F22745CD-29E7-4717-AC02-27AFE5D1E965}" srcOrd="13" destOrd="0" presId="urn:microsoft.com/office/officeart/2005/8/layout/vList2"/>
    <dgm:cxn modelId="{14CE72CE-2FC1-41FE-9742-EDE9EDB6FA0C}" type="presParOf" srcId="{246B6DEC-A010-4495-B162-4F35832540FF}" destId="{2D079257-7B37-4252-9504-A0A64429B668}" srcOrd="14" destOrd="0" presId="urn:microsoft.com/office/officeart/2005/8/layout/vList2"/>
    <dgm:cxn modelId="{6BB89D01-9215-4E61-9FCD-0A0462CAAEF1}" type="presParOf" srcId="{246B6DEC-A010-4495-B162-4F35832540FF}" destId="{BAAA7133-DB65-4EF4-8620-499AF648C075}" srcOrd="15" destOrd="0" presId="urn:microsoft.com/office/officeart/2005/8/layout/vList2"/>
    <dgm:cxn modelId="{3AB514C3-E72C-4560-ACB1-E48E658E6801}" type="presParOf" srcId="{246B6DEC-A010-4495-B162-4F35832540FF}" destId="{45EBFBE2-3B4C-4054-BE28-67C7CA9C471A}"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016BA-0B20-4136-A659-EF1F0B7619AA}">
      <dsp:nvSpPr>
        <dsp:cNvPr id="0" name=""/>
        <dsp:cNvSpPr/>
      </dsp:nvSpPr>
      <dsp:spPr>
        <a:xfrm>
          <a:off x="0" y="79739"/>
          <a:ext cx="6192319" cy="47670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What are the key components of HPW?</a:t>
          </a:r>
          <a:endParaRPr lang="en-US" sz="1200" kern="1200"/>
        </a:p>
      </dsp:txBody>
      <dsp:txXfrm>
        <a:off x="23271" y="103010"/>
        <a:ext cx="6145777" cy="430159"/>
      </dsp:txXfrm>
    </dsp:sp>
    <dsp:sp modelId="{40986693-CE48-49A6-AC99-A8D3A6DE1538}">
      <dsp:nvSpPr>
        <dsp:cNvPr id="0" name=""/>
        <dsp:cNvSpPr/>
      </dsp:nvSpPr>
      <dsp:spPr>
        <a:xfrm>
          <a:off x="0" y="591001"/>
          <a:ext cx="6192319" cy="476701"/>
        </a:xfrm>
        <a:prstGeom prst="roundRect">
          <a:avLst/>
        </a:prstGeom>
        <a:solidFill>
          <a:schemeClr val="accent5">
            <a:hueOff val="-844818"/>
            <a:satOff val="-2177"/>
            <a:lumOff val="-147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Evaluate the link between HPW, competitive advantage and sustainable organisation performance.</a:t>
          </a:r>
        </a:p>
      </dsp:txBody>
      <dsp:txXfrm>
        <a:off x="23271" y="614272"/>
        <a:ext cx="6145777" cy="430159"/>
      </dsp:txXfrm>
    </dsp:sp>
    <dsp:sp modelId="{6D430076-40C8-4D4B-B22D-8891F23F6EB2}">
      <dsp:nvSpPr>
        <dsp:cNvPr id="0" name=""/>
        <dsp:cNvSpPr/>
      </dsp:nvSpPr>
      <dsp:spPr>
        <a:xfrm>
          <a:off x="0" y="1102263"/>
          <a:ext cx="6192319" cy="476701"/>
        </a:xfrm>
        <a:prstGeom prst="roundRect">
          <a:avLst/>
        </a:prstGeom>
        <a:solidFill>
          <a:schemeClr val="accent5">
            <a:hueOff val="-1689636"/>
            <a:satOff val="-4355"/>
            <a:lumOff val="-294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HPW &amp; employee wellbeing</a:t>
          </a:r>
          <a:endParaRPr lang="en-US" sz="1200" kern="1200"/>
        </a:p>
      </dsp:txBody>
      <dsp:txXfrm>
        <a:off x="23271" y="1125534"/>
        <a:ext cx="6145777" cy="430159"/>
      </dsp:txXfrm>
    </dsp:sp>
    <dsp:sp modelId="{C6430F61-748D-45EE-B342-997056D8710F}">
      <dsp:nvSpPr>
        <dsp:cNvPr id="0" name=""/>
        <dsp:cNvSpPr/>
      </dsp:nvSpPr>
      <dsp:spPr>
        <a:xfrm>
          <a:off x="0" y="1613525"/>
          <a:ext cx="6192319" cy="476701"/>
        </a:xfrm>
        <a:prstGeom prst="roundRect">
          <a:avLst/>
        </a:prstGeom>
        <a:solidFill>
          <a:schemeClr val="accent5">
            <a:hueOff val="-2534453"/>
            <a:satOff val="-6532"/>
            <a:lumOff val="-441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Stages of the Performance Management Cycle </a:t>
          </a:r>
        </a:p>
      </dsp:txBody>
      <dsp:txXfrm>
        <a:off x="23271" y="1636796"/>
        <a:ext cx="6145777" cy="430159"/>
      </dsp:txXfrm>
    </dsp:sp>
    <dsp:sp modelId="{0586EC6B-BB2A-4AFF-87E3-72ED01D030DB}">
      <dsp:nvSpPr>
        <dsp:cNvPr id="0" name=""/>
        <dsp:cNvSpPr/>
      </dsp:nvSpPr>
      <dsp:spPr>
        <a:xfrm>
          <a:off x="0" y="2124787"/>
          <a:ext cx="6192319" cy="476701"/>
        </a:xfrm>
        <a:prstGeom prst="roundRect">
          <a:avLst/>
        </a:prstGeom>
        <a:solidFill>
          <a:schemeClr val="accent5">
            <a:hueOff val="-3379271"/>
            <a:satOff val="-8710"/>
            <a:lumOff val="-588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Performance management activities</a:t>
          </a:r>
        </a:p>
      </dsp:txBody>
      <dsp:txXfrm>
        <a:off x="23271" y="2148058"/>
        <a:ext cx="6145777" cy="430159"/>
      </dsp:txXfrm>
    </dsp:sp>
    <dsp:sp modelId="{7769E165-F19A-4204-9B43-F1383FB3DFF7}">
      <dsp:nvSpPr>
        <dsp:cNvPr id="0" name=""/>
        <dsp:cNvSpPr/>
      </dsp:nvSpPr>
      <dsp:spPr>
        <a:xfrm>
          <a:off x="0" y="2636048"/>
          <a:ext cx="6192319" cy="476701"/>
        </a:xfrm>
        <a:prstGeom prst="roundRect">
          <a:avLst/>
        </a:prstGeom>
        <a:solidFill>
          <a:schemeClr val="accent5">
            <a:hueOff val="-4224089"/>
            <a:satOff val="-10887"/>
            <a:lumOff val="-7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Performance management activities to employee capability and commitment, and to recognizing and rewarding talent.</a:t>
          </a:r>
        </a:p>
      </dsp:txBody>
      <dsp:txXfrm>
        <a:off x="23271" y="2659319"/>
        <a:ext cx="6145777" cy="430159"/>
      </dsp:txXfrm>
    </dsp:sp>
    <dsp:sp modelId="{8BA2F9FE-2900-4D5E-8E88-AE61BEF70948}">
      <dsp:nvSpPr>
        <dsp:cNvPr id="0" name=""/>
        <dsp:cNvSpPr/>
      </dsp:nvSpPr>
      <dsp:spPr>
        <a:xfrm>
          <a:off x="0" y="3147310"/>
          <a:ext cx="6192319" cy="476701"/>
        </a:xfrm>
        <a:prstGeom prst="roundRect">
          <a:avLst/>
        </a:prstGeom>
        <a:solidFill>
          <a:schemeClr val="accent5">
            <a:hueOff val="-5068907"/>
            <a:satOff val="-13064"/>
            <a:lumOff val="-882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The role of line mangers in performance management processes</a:t>
          </a:r>
        </a:p>
      </dsp:txBody>
      <dsp:txXfrm>
        <a:off x="23271" y="3170581"/>
        <a:ext cx="6145777" cy="430159"/>
      </dsp:txXfrm>
    </dsp:sp>
    <dsp:sp modelId="{2D079257-7B37-4252-9504-A0A64429B668}">
      <dsp:nvSpPr>
        <dsp:cNvPr id="0" name=""/>
        <dsp:cNvSpPr/>
      </dsp:nvSpPr>
      <dsp:spPr>
        <a:xfrm>
          <a:off x="0" y="3658572"/>
          <a:ext cx="6192319" cy="476701"/>
        </a:xfrm>
        <a:prstGeom prst="roundRect">
          <a:avLst/>
        </a:prstGeom>
        <a:solidFill>
          <a:schemeClr val="accent5">
            <a:hueOff val="-5913725"/>
            <a:satOff val="-15242"/>
            <a:lumOff val="-1029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a:t>Describe ways in which HR and line managers can work together in performance management processes.</a:t>
          </a:r>
        </a:p>
      </dsp:txBody>
      <dsp:txXfrm>
        <a:off x="23271" y="3681843"/>
        <a:ext cx="6145777" cy="430159"/>
      </dsp:txXfrm>
    </dsp:sp>
    <dsp:sp modelId="{45EBFBE2-3B4C-4054-BE28-67C7CA9C471A}">
      <dsp:nvSpPr>
        <dsp:cNvPr id="0" name=""/>
        <dsp:cNvSpPr/>
      </dsp:nvSpPr>
      <dsp:spPr>
        <a:xfrm>
          <a:off x="0" y="4169834"/>
          <a:ext cx="6192319" cy="476701"/>
        </a:xfrm>
        <a:prstGeom prst="round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References</a:t>
          </a:r>
          <a:endParaRPr lang="en-US" sz="1200" kern="1200"/>
        </a:p>
      </dsp:txBody>
      <dsp:txXfrm>
        <a:off x="23271" y="4193105"/>
        <a:ext cx="6145777" cy="43015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252AFF-C2E1-4479-B485-3A92E17665B2}" type="datetimeFigureOut">
              <a:rPr lang="en-GB" smtClean="0"/>
              <a:t>14/09/2020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BED944-113B-4A55-839E-A983F45CAA79}" type="slidenum">
              <a:rPr lang="en-GB" smtClean="0"/>
              <a:t>‹#›</a:t>
            </a:fld>
            <a:endParaRPr lang="en-GB"/>
          </a:p>
        </p:txBody>
      </p:sp>
    </p:spTree>
    <p:extLst>
      <p:ext uri="{BB962C8B-B14F-4D97-AF65-F5344CB8AC3E}">
        <p14:creationId xmlns:p14="http://schemas.microsoft.com/office/powerpoint/2010/main" val="3204427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BED944-113B-4A55-839E-A983F45CAA79}" type="slidenum">
              <a:rPr lang="en-GB" smtClean="0"/>
              <a:t>1</a:t>
            </a:fld>
            <a:endParaRPr lang="en-GB"/>
          </a:p>
        </p:txBody>
      </p:sp>
    </p:spTree>
    <p:extLst>
      <p:ext uri="{BB962C8B-B14F-4D97-AF65-F5344CB8AC3E}">
        <p14:creationId xmlns:p14="http://schemas.microsoft.com/office/powerpoint/2010/main" val="32598158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BED944-113B-4A55-839E-A983F45CAA79}" type="slidenum">
              <a:rPr lang="en-GB" smtClean="0"/>
              <a:t>4</a:t>
            </a:fld>
            <a:endParaRPr lang="en-GB"/>
          </a:p>
        </p:txBody>
      </p:sp>
    </p:spTree>
    <p:extLst>
      <p:ext uri="{BB962C8B-B14F-4D97-AF65-F5344CB8AC3E}">
        <p14:creationId xmlns:p14="http://schemas.microsoft.com/office/powerpoint/2010/main" val="1703735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High performance working (HPW) is the concept that a set of prescribed management principles can be identified to enhance management and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performance when applied in practice across an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(Taylor &amp; Woodhams, 2016)</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p>
          <a:p>
            <a:endPar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This ideology, first introduced by Frederick W. Taylor in the 1890’s with the concept of scientific management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revolutionised</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the manufacturing industry by increasing productivity using Gantt charts, time and motion studies and assembly lines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(Taylor &amp; Woodhams, 2016)</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b="1" dirty="0">
              <a:solidFill>
                <a:srgbClr val="FF0000"/>
              </a:solidFill>
              <a:effectLst/>
              <a:highlight>
                <a:srgbClr val="FFFF00"/>
              </a:highlight>
              <a:latin typeface="Goudy Stout" panose="0202090407030B020401" pitchFamily="18"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Taylor believed that efficient work systems created through the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optimising</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and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prioritising</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of jobs was more important than increasing productivity of workers using old systems. Taylor believed that workers skills should be matched to jobs, and managers had duty to supervise staff to ensure maximum productivity through efficient working practices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(Mindtools.com, 2020)</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p>
          <a:p>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The introduction of robust technological abilities within the manufacturing industry supported a shift away from the ideology of scientific management towards the ‘human relations’ theory which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recognised</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the importance of motivating employees through job design and management systems. The concept of globalization has since introduced more changes in reaction to a less stable, predictable, and more competitive business world due to technological advances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(Taylor &amp; Woodhams, 2016)</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p>
          <a:p>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The principles which remain prominent whilst reviewing the way to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maximise</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productivity are those of the high-performance work systems (HPWS). These comprise of a bundle of management policies which are implemented at the same time and are mutually reinforcing. To date, the exact framework has not been identified, however it is thought that the list should include those policies that are most likely to enhance employee commitment and involvement and should include both HR and general management principles.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(Taylor &amp; Woodhams, 2016)</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Studies by Pfeffer </a:t>
            </a:r>
            <a:r>
              <a:rPr lang="en-US" sz="1800" b="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(1998) </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support the concept of HPWS. Pfeffer suggested that a mixture of policies should be incorporated and called these the ‘best practice bundle’. A later study by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Husselid</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(1995) also supported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Pfeffers</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findings but on a much larger scale.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Husselid</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concluded that a people focused HRM approach added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value in financial terms. A survey carried out in 2014 found that there was a greater impact on performance management and ensuring that this was embedded within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culture, than on bureaucracy and paperwork exercises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(e-reward.co.uk, 2014)</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however a proactive management structure should negate the need for formal ‘sit-down supervisions’ with staff and provide 1:1 time with individuals on a regular basis, embedding this into company culture and the management structure, rather than waiting for a formal sit down supervision every couple of months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(Armstrong, 2017)</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The Key components of HPWS include:</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Employment security</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Robust selection &amp; recruitment practices</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Involvement &amp; participation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Self-managed teams – team working</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Performance reviews</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Work-life balance</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(Marchington, et al., 2016)</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BED944-113B-4A55-839E-A983F45CAA79}" type="slidenum">
              <a:rPr lang="en-GB" smtClean="0"/>
              <a:t>5</a:t>
            </a:fld>
            <a:endParaRPr lang="en-GB"/>
          </a:p>
        </p:txBody>
      </p:sp>
    </p:spTree>
    <p:extLst>
      <p:ext uri="{BB962C8B-B14F-4D97-AF65-F5344CB8AC3E}">
        <p14:creationId xmlns:p14="http://schemas.microsoft.com/office/powerpoint/2010/main" val="2815453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Researchers have tried to establish the link between the HPW ‘best practice bundle’ and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performance. Purcell et al (2003) ‘black box studies’ aimed to establish the link between performance and HR policies. The research established 3 major findings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(Taylor &amp; Woodhams, 2016)</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Employees respond positively to robust and progressive HR policies, expressed through job satisfaction, motivation, and commitment as well as ‘discretionary effort’.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Embedding an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organisations</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mission statement, principles and values throughout workplace policies and procedures supports a sustainable working environment with a sense of ‘shared purpose’.</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buFont typeface="+mj-lt"/>
              <a:buAutoNum type="arabicPeriod"/>
            </a:pPr>
            <a:r>
              <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rPr>
              <a:t>T</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he study highlighted the importance of line managers in delivering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policies and procedures effectively, and the importance of line managers in gaining respect from their staff. Poor implementation of policies was found to be worse in some cases than lack of any formal policies.</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457200"/>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In summary, the ‘black box study’ highlighted the importance of effective HR policies in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performance and confirmed a causal link, although several other conditions must also be satisfied for the policies to contribute to effective performance, for example the study supports the AMO model by Boxall &amp; Purcell which is one of the conditions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(Taylor &amp; Woodhams, 2016)</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Other research which supports the ‘black box studies’ include the extensive and credible research conducted by the Gallup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into employee engagement. The findings by Harter et al highlighted greater variation of employee engagement between company departments within an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than between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organisations</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This supports the findings by Purcell et al, which established the importance of line manager leadership in the successful implementation of policies.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(Harter, et al., 2002)</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Correlations were also found between employee engagement and business success, as well levels of employee involvement and staff turnover. The research from both studies both support the notion that a bundle of ‘policies’ help to motivate employees and support business performance, depending on the other conditions being met. More recent research into employee performance suggests a link between ‘employee well-being and organizational performance with the notion that the ‘best practice bundle’ promotes employee well-being which in turn encourages ‘discretionary effort’ or ‘employee engagement’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(Harter, et al., 2003)</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In summary, HPW supports increased business performance through the development of sustainable and constructive working relationships. Managerial performance is almost as important as having robust and effective policies which help employees to develop a sense of ‘belonging’, and in turn increase employee well-being, engagement and reduce rates of employee turnover which has the effect of increased organizational performance. Other notable research conducted by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Huselid</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supports these assertions, where it was found that investment in HR policies supported decreased employee turnover, greater productivity and increased organizational performance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Huselid</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1995)</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BED944-113B-4A55-839E-A983F45CAA79}" type="slidenum">
              <a:rPr lang="en-GB" smtClean="0"/>
              <a:t>6</a:t>
            </a:fld>
            <a:endParaRPr lang="en-GB"/>
          </a:p>
        </p:txBody>
      </p:sp>
    </p:spTree>
    <p:extLst>
      <p:ext uri="{BB962C8B-B14F-4D97-AF65-F5344CB8AC3E}">
        <p14:creationId xmlns:p14="http://schemas.microsoft.com/office/powerpoint/2010/main" val="86244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Employee productivity is increasingly at the forefront of political and business agendas. Despite this, a study carried out in 2015 highlighted a divergence between the output per hour worked in the UK, and other G7 countries, at 15.9% less than the others. This was despite a 2015 Government plan to increase productivity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(Personnel Today, 2018)</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p>
          <a:p>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Evidence exists which suggests that positive employee wellbeing (physical &amp; mental health) at work reduces absenteeism and promotes productivity. It can be difficult for HRM practices to strategically support employee health and wellbeing using HRM policies, and a different approach may be more effective running alongside embedded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organisational</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policies.</a:t>
            </a:r>
          </a:p>
          <a:p>
            <a:endPar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Critics of HRM have suggested that such policies can lead to work intensification and subsequent stress which in turn decreases workplace well-being, as suggested by Ramsay et al (2000). ‘Good work’ has been associated with secure, skilled, and autonomous jobs which have a good work-life balance and a good income. These types of jobs are associated with higher levels of mental &amp; physical health with decreased levels of absenteeism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(Personnel Today, 2018)</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Studies by Peccei et al 2013, Van de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Voorde</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et al 2012 found that high performance is often linked to increased job satisfaction, one aspect of workplace wellbeing.  However, these studies are vague on the link between HRM and health-related wellbeing as high levels of performance can directly relate to higher levels of stress.</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BED944-113B-4A55-839E-A983F45CAA79}" type="slidenum">
              <a:rPr lang="en-GB" smtClean="0"/>
              <a:t>7</a:t>
            </a:fld>
            <a:endParaRPr lang="en-GB"/>
          </a:p>
        </p:txBody>
      </p:sp>
    </p:spTree>
    <p:extLst>
      <p:ext uri="{BB962C8B-B14F-4D97-AF65-F5344CB8AC3E}">
        <p14:creationId xmlns:p14="http://schemas.microsoft.com/office/powerpoint/2010/main" val="29860525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l"/>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The performance management cycle is the continuous process of improving performance at an individual and team level to achieve goals which align</a:t>
            </a:r>
          </a:p>
          <a:p>
            <a:pPr marL="457200" indent="-457200" algn="l"/>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with the strategic vision of an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To achieve these goals, it is imperative that the employee’s knowledge and skills are developed, and progress</a:t>
            </a:r>
          </a:p>
          <a:p>
            <a:pPr marL="457200" indent="-457200" algn="l"/>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continuously monitored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(Armstrong, 2016)</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83% of respondents in a recent study stated their belief that goal setting was a key component of the performance</a:t>
            </a:r>
          </a:p>
          <a:p>
            <a:pPr marL="457200" indent="-457200" algn="l"/>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management process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(PMINSIGHT, 2020)</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gn="l"/>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algn="l"/>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According to the CIPD, there is no definitive definition of performance management, however it describes activities that establish objectives, enhance performance, and hold people accountable for their progress and development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(CIPD, 2019)</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The performance management process should be a holistic approach relying on both informal and formal processes. Objectives are defined and ways of linking those objectives to business plans are reviewed with the implementation of measures for success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(CIPD, 2019)</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lgn="l"/>
            <a:r>
              <a:rPr lang="en-US" sz="1800" u="none" strike="noStrike"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algn="l"/>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The performance management cycle is a continuous process and commences with an agreement to participate in such a process, followed by the ongoing management of performance through the implementation of reviews and assessments. The performance management cycle can be seen in more detail below within William Deming’s plan-do-check cycle below.</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Deming believed that the performance management cycle was a natural cycle occurring as a result of efficient management rather than a performance</a:t>
            </a:r>
          </a:p>
          <a:p>
            <a:pPr marL="457200" indent="-457200"/>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management tool. The strengths of this approach lies in its ability to assist with problem solving, continuous development and the creation of daily routine</a:t>
            </a:r>
          </a:p>
          <a:p>
            <a:pPr marL="457200" indent="-457200"/>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management at team or individual level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r>
              <a:rPr lang="en-GB"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Isixsigma</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2020)</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a:tabLst>
                <a:tab pos="3790950" algn="l"/>
              </a:tabLst>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a:tabLst>
                <a:tab pos="3790950" algn="l"/>
              </a:tabLst>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The main stages of the performance management cycle consist of the communication of the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organisations</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vision and objectives, setting objectives at an individual or departmental level, measuring and reviewing performance, identifying training needs, evaluation and linking the individuals progress and outcomes bac to those of the team of the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p>
          <a:p>
            <a:pPr>
              <a:tabLst>
                <a:tab pos="3790950" algn="l"/>
              </a:tabLst>
            </a:pPr>
            <a:endPar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endParaRPr>
          </a:p>
          <a:p>
            <a:pPr>
              <a:tabLst>
                <a:tab pos="3790950" algn="l"/>
              </a:tabLst>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These stages may naturally occur throughout day to day management activities, however during the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within which I am employed, they are commonly approached throughout the use of supervisions and appraisals which are held on a regular basis as well as team and departmental meetings. Research shows that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organisations</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were 23% more productive when these measures were implemented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(Bloom, et al., 2012)</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However it is </a:t>
            </a:r>
            <a:r>
              <a:rPr lang="en-US" sz="1800" dirty="0" err="1">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recognised</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that employees may have different perspectives on what motivates them, and there is an ongoing debate that this formal approach to performance management is outdated wit some people valuing other aspects of their role such as autonomy and freedom which supports creativity, passion and discretionary effort.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a:tabLst>
                <a:tab pos="3790950" algn="l"/>
              </a:tabLst>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a:tabLst>
                <a:tab pos="3790950" algn="l"/>
              </a:tabLst>
            </a:pP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The following three theories underpin the principles of performance management: control theory, goal theory and the social cognitive theory as defined by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(Buchner, 2007)</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The goal theory supports the element of performance management that involves the creation of objectives, feedback and reviews. The control theory concentrates on the idea that feedback can be used to shape behavior and take corrective action depending on the discrepancies between what they should be achieving and what they are achieving. This element is a crucial part of the performance management process. The Social cognitive theory promotes the idea that people's perceptions on their own ability has a vast impact on their performance, therefore it is important to develop and build an employee’s belief in their own abilities through encouragement and supportive performance management practices </a:t>
            </a:r>
            <a:r>
              <a:rPr lang="en-GB"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(Armstrong, 2016)</a:t>
            </a:r>
            <a:r>
              <a:rPr lang="en-US" sz="18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BED944-113B-4A55-839E-A983F45CAA79}" type="slidenum">
              <a:rPr lang="en-GB" smtClean="0"/>
              <a:t>8</a:t>
            </a:fld>
            <a:endParaRPr lang="en-GB"/>
          </a:p>
        </p:txBody>
      </p:sp>
    </p:spTree>
    <p:extLst>
      <p:ext uri="{BB962C8B-B14F-4D97-AF65-F5344CB8AC3E}">
        <p14:creationId xmlns:p14="http://schemas.microsoft.com/office/powerpoint/2010/main" val="12898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value of traditional performance management systems to businesses is decreasing. As businesses become more digital and globalization increases, so does the need for a more updated, fit for purpose performance management systems.</a:t>
            </a:r>
          </a:p>
          <a:p>
            <a:endParaRPr lang="en-GB" dirty="0"/>
          </a:p>
          <a:p>
            <a:r>
              <a:rPr lang="en-GB" dirty="0"/>
              <a:t>It is evident that performance management still has a large impact on the capability and commitment of staff as well as recognizing and rewarding talent, especially in an era where it is recognized that talent is in short supply the business need for a robust performance management system becomes greater (Cappelli &amp; Tavis, 2016).</a:t>
            </a:r>
          </a:p>
          <a:p>
            <a:endParaRPr lang="en-GB" dirty="0"/>
          </a:p>
          <a:p>
            <a:r>
              <a:rPr lang="en-GB" dirty="0"/>
              <a:t>Research and journal articles show a growing trend for the need to realign the performance management system due to the changing nature of work and a novel way of approaching the management of staff (MICHAEL SCHRAGE, 2019). In the 1960’s 90% of US companies were utilizing traditional methods of performance management. In 2014 12% of US companies had dropped annual reviews completely with a further 29% of US companies in the process of eliminating them or planning to do so (Cappelli &amp; Tavis, 2016), with companies like Dell, IBM and Microsoft leading the way in developing and adopting new novel approaches (MICHAEL SCHRAGE, 2019).</a:t>
            </a:r>
          </a:p>
          <a:p>
            <a:endParaRPr lang="en-GB" dirty="0"/>
          </a:p>
          <a:p>
            <a:r>
              <a:rPr lang="en-GB" dirty="0"/>
              <a:t>People are more likely to respond in a positive manner when they are involved in their own development activities. If used properly, the performance management cycle can reward employees through recognition and provision of opportunities to develop and achieve. It allows a dedicated process for both manager and employee to set aside time for reflection and review, and a structured process in which pay reviews may be carried out as these are commonly linked to the performance management process enabling employees to feel valued, supported and engaged. Studies such as those by </a:t>
            </a:r>
            <a:r>
              <a:rPr lang="en-GB" dirty="0" err="1"/>
              <a:t>Koster</a:t>
            </a:r>
            <a:r>
              <a:rPr lang="en-GB" dirty="0"/>
              <a:t> (2011) and Whitener (2001) also report that such practices which are defined within the High-commitment HRM bundle support organizational commitment (Boon &amp; </a:t>
            </a:r>
            <a:r>
              <a:rPr lang="en-GB" dirty="0" err="1"/>
              <a:t>Kalshoven</a:t>
            </a:r>
            <a:r>
              <a:rPr lang="en-GB" dirty="0"/>
              <a:t>, 2014).</a:t>
            </a:r>
          </a:p>
          <a:p>
            <a:endParaRPr lang="en-GB" dirty="0"/>
          </a:p>
          <a:p>
            <a:r>
              <a:rPr lang="en-GB" dirty="0"/>
              <a:t>There are many issues with the traditional performance management system. It is inherently reliant on manager opinion, observations and intuition which can result in unfair bias affecting the validity of such an approach. There may be a tendency to provide good feedback based on one recent objective which was met, or through fear of angering or upsetting that employee. There may also a tendency to give more weight to recent occurrences. Google books discuss ways in which this can be avoided, and suggest that peer reviews such as the 360 reviews are a beneficial tool, as well as separating the review from a pay discussion (Marchington, et al., 2016).  To combat this, it is also possible for such processes to be more evidence based with the inclusion of performance metrics to measure performance targets. It can be difficult to balance a review of past performance with the need to look forward and support with the development of skills (MICHAEL SCHRAGE, 2019).</a:t>
            </a:r>
          </a:p>
          <a:p>
            <a:endParaRPr lang="en-GB" dirty="0"/>
          </a:p>
          <a:p>
            <a:r>
              <a:rPr lang="en-GB" dirty="0"/>
              <a:t> </a:t>
            </a:r>
          </a:p>
          <a:p>
            <a:r>
              <a:rPr lang="en-GB" dirty="0" err="1"/>
              <a:t>Havard</a:t>
            </a:r>
            <a:r>
              <a:rPr lang="en-GB" dirty="0"/>
              <a:t> Business Review discuss the concept of the ‘tough love’ review, a ten-minute review which is carried out at frequent intervals and highlights the positives and areas for development. This really confirms the shift away from a formal, less frequent process to the concept of implementing this type of practice in to every day management activities (</a:t>
            </a:r>
            <a:r>
              <a:rPr lang="en-GB" dirty="0" err="1"/>
              <a:t>Havard</a:t>
            </a:r>
            <a:r>
              <a:rPr lang="en-GB" dirty="0"/>
              <a:t> Business Review, 2015). Other concepts include Bakers Fiver Conversations Framework which discusses the concept of having 5 separate conversations each six months, for example 10 a year  focusing on different aspects of work performance (Baker, 2013).</a:t>
            </a:r>
          </a:p>
          <a:p>
            <a:endParaRPr lang="en-GB" dirty="0"/>
          </a:p>
          <a:p>
            <a:r>
              <a:rPr lang="en-GB" dirty="0"/>
              <a:t> In review, performance management techniques have a valid place in supporting commitment, capability, and recognizing reward and talent, however the approach must be reviewed to maintain talent and support with the development of employees. The general consensus is that a more consistent approach is required with employees preferring more consistent real-time feedback. 98% of respondents within a recent study reported that they fail to engage if they are given little or no feedback (Think People, 2020).  There is also the requirement to utilize metrics to aid in the process of unbiased and developmental feedback.</a:t>
            </a:r>
          </a:p>
          <a:p>
            <a:endParaRPr lang="en-GB" dirty="0"/>
          </a:p>
        </p:txBody>
      </p:sp>
      <p:sp>
        <p:nvSpPr>
          <p:cNvPr id="4" name="Slide Number Placeholder 3"/>
          <p:cNvSpPr>
            <a:spLocks noGrp="1"/>
          </p:cNvSpPr>
          <p:nvPr>
            <p:ph type="sldNum" sz="quarter" idx="5"/>
          </p:nvPr>
        </p:nvSpPr>
        <p:spPr/>
        <p:txBody>
          <a:bodyPr/>
          <a:lstStyle/>
          <a:p>
            <a:fld id="{15BED944-113B-4A55-839E-A983F45CAA79}" type="slidenum">
              <a:rPr lang="en-GB" smtClean="0"/>
              <a:t>10</a:t>
            </a:fld>
            <a:endParaRPr lang="en-GB"/>
          </a:p>
        </p:txBody>
      </p:sp>
    </p:spTree>
    <p:extLst>
      <p:ext uri="{BB962C8B-B14F-4D97-AF65-F5344CB8AC3E}">
        <p14:creationId xmlns:p14="http://schemas.microsoft.com/office/powerpoint/2010/main" val="23313032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Line managers are an important asset to any organisation, not only are they involved with the day to day management of human assets, they are also involved in implementing HR policies and procedures and learning and development activities particularly in organisations which devolve such tasks to line managers. Therefore, it becomes important to ensure that Line Managers are properly equipped to carry out such tasks (CIPD, 2019).</a:t>
            </a:r>
          </a:p>
          <a:p>
            <a:endParaRPr lang="en-GB" dirty="0"/>
          </a:p>
          <a:p>
            <a:r>
              <a:rPr lang="en-GB" dirty="0"/>
              <a:t>Line managers pay a pivotal role in the performance management process. As part of this role, they will be responsible for carrying out performance management processes such as supervisions and appraisals, and in some cases of poor performance processes such as formal capability procedures which may lead to dismissal.</a:t>
            </a:r>
          </a:p>
          <a:p>
            <a:endParaRPr lang="en-GB" dirty="0"/>
          </a:p>
          <a:p>
            <a:r>
              <a:rPr lang="en-GB" dirty="0"/>
              <a:t>Evidence suggests that engaging managers approach performance management processes in a similar fashion, in that they are supportive, sought evidence of performance through activity metrics and awarded teams and individuals for their success (Robinson, 2013).</a:t>
            </a:r>
          </a:p>
          <a:p>
            <a:endParaRPr lang="en-GB" dirty="0"/>
          </a:p>
          <a:p>
            <a:r>
              <a:rPr lang="en-GB" dirty="0"/>
              <a:t>The line manager has many roles to play in ensuring a successful performance management process. Such roles include the following:</a:t>
            </a:r>
          </a:p>
          <a:p>
            <a:endParaRPr lang="en-GB" dirty="0"/>
          </a:p>
          <a:p>
            <a:r>
              <a:rPr lang="en-GB" dirty="0"/>
              <a:t>•	Ensuring top down leadership and management</a:t>
            </a:r>
          </a:p>
          <a:p>
            <a:r>
              <a:rPr lang="en-GB" dirty="0"/>
              <a:t>•	Driving for organisation success through the communication of the organisations mission, values and business objectives</a:t>
            </a:r>
          </a:p>
          <a:p>
            <a:r>
              <a:rPr lang="en-GB" dirty="0"/>
              <a:t>•	Ensuring that the performance management process is efficient, effective and consistent</a:t>
            </a:r>
          </a:p>
          <a:p>
            <a:r>
              <a:rPr lang="en-GB" dirty="0"/>
              <a:t>•	Clearly defining work expectations, tasks and roles and ensuring that these are communicated to individuals and the team as a whole</a:t>
            </a:r>
          </a:p>
          <a:p>
            <a:r>
              <a:rPr lang="en-GB" dirty="0"/>
              <a:t>•	Ensuring regular reviews are held to discuss performance and progress towards achievement of goals and suggesting plans to correct any areas of underperformance</a:t>
            </a:r>
          </a:p>
          <a:p>
            <a:r>
              <a:rPr lang="en-GB" dirty="0"/>
              <a:t>•	Establishing an understanding of the importance of such reviews with employees</a:t>
            </a:r>
          </a:p>
          <a:p>
            <a:r>
              <a:rPr lang="en-GB" dirty="0"/>
              <a:t>(Guide, 2020)</a:t>
            </a:r>
          </a:p>
          <a:p>
            <a:endParaRPr lang="en-GB" dirty="0"/>
          </a:p>
          <a:p>
            <a:r>
              <a:rPr lang="en-GB" dirty="0"/>
              <a:t>A recent survey commissioned by IES highlighted several important factors with regards to the line managers role in performance management. Through this research they established that the line managers role in performance management processes was crucial regardless of organisation or sector. They highlighted that high performing managers were consistent in their approach to performance management in several respects. Managers were found to have a developing, coaching style to performance and were supportive and empathetic towards their employees ensuring that goals and expectations were clearly defined, and support was provided to reach these. People were given credit for good performance and managers were found to develop their teams spirit and bond by organizing social events. Throughout this research this approach was received positively by employees who were found to feel valued and committed (Robinson, 2013). </a:t>
            </a:r>
          </a:p>
          <a:p>
            <a:endParaRPr lang="en-GB" dirty="0"/>
          </a:p>
        </p:txBody>
      </p:sp>
      <p:sp>
        <p:nvSpPr>
          <p:cNvPr id="4" name="Slide Number Placeholder 3"/>
          <p:cNvSpPr>
            <a:spLocks noGrp="1"/>
          </p:cNvSpPr>
          <p:nvPr>
            <p:ph type="sldNum" sz="quarter" idx="5"/>
          </p:nvPr>
        </p:nvSpPr>
        <p:spPr/>
        <p:txBody>
          <a:bodyPr/>
          <a:lstStyle/>
          <a:p>
            <a:fld id="{15BED944-113B-4A55-839E-A983F45CAA79}" type="slidenum">
              <a:rPr lang="en-GB" smtClean="0"/>
              <a:t>11</a:t>
            </a:fld>
            <a:endParaRPr lang="en-GB"/>
          </a:p>
        </p:txBody>
      </p:sp>
    </p:spTree>
    <p:extLst>
      <p:ext uri="{BB962C8B-B14F-4D97-AF65-F5344CB8AC3E}">
        <p14:creationId xmlns:p14="http://schemas.microsoft.com/office/powerpoint/2010/main" val="26236421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professionals are able to work alongside line managers to support with performance management processes in a multitude of ways, for example they are usually involved in designing and supporting the implementation of such processes, provide advice on performance issues, support line managers to manage these issues, support line managers to identify training needs, and coordinate any formal processes.</a:t>
            </a:r>
          </a:p>
          <a:p>
            <a:endParaRPr lang="en-GB" dirty="0"/>
          </a:p>
          <a:p>
            <a:r>
              <a:rPr lang="en-GB" dirty="0"/>
              <a:t>In many ways, HR professionals must lead the way when it comes to performance management processes, and in developing successful leaders. The relationship between middle managers and HR professionals is extremely important (Mayhew, 2020).</a:t>
            </a:r>
          </a:p>
          <a:p>
            <a:endParaRPr lang="en-GB" dirty="0"/>
          </a:p>
        </p:txBody>
      </p:sp>
      <p:sp>
        <p:nvSpPr>
          <p:cNvPr id="4" name="Slide Number Placeholder 3"/>
          <p:cNvSpPr>
            <a:spLocks noGrp="1"/>
          </p:cNvSpPr>
          <p:nvPr>
            <p:ph type="sldNum" sz="quarter" idx="5"/>
          </p:nvPr>
        </p:nvSpPr>
        <p:spPr/>
        <p:txBody>
          <a:bodyPr/>
          <a:lstStyle/>
          <a:p>
            <a:fld id="{15BED944-113B-4A55-839E-A983F45CAA79}" type="slidenum">
              <a:rPr lang="en-GB" smtClean="0"/>
              <a:t>12</a:t>
            </a:fld>
            <a:endParaRPr lang="en-GB"/>
          </a:p>
        </p:txBody>
      </p:sp>
    </p:spTree>
    <p:extLst>
      <p:ext uri="{BB962C8B-B14F-4D97-AF65-F5344CB8AC3E}">
        <p14:creationId xmlns:p14="http://schemas.microsoft.com/office/powerpoint/2010/main" val="13856264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BED944-113B-4A55-839E-A983F45CAA79}" type="slidenum">
              <a:rPr lang="en-GB" smtClean="0"/>
              <a:t>13</a:t>
            </a:fld>
            <a:endParaRPr lang="en-GB"/>
          </a:p>
        </p:txBody>
      </p:sp>
    </p:spTree>
    <p:extLst>
      <p:ext uri="{BB962C8B-B14F-4D97-AF65-F5344CB8AC3E}">
        <p14:creationId xmlns:p14="http://schemas.microsoft.com/office/powerpoint/2010/main" val="26709375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5BED944-113B-4A55-839E-A983F45CAA79}" type="slidenum">
              <a:rPr lang="en-GB" smtClean="0"/>
              <a:t>14</a:t>
            </a:fld>
            <a:endParaRPr lang="en-GB"/>
          </a:p>
        </p:txBody>
      </p:sp>
    </p:spTree>
    <p:extLst>
      <p:ext uri="{BB962C8B-B14F-4D97-AF65-F5344CB8AC3E}">
        <p14:creationId xmlns:p14="http://schemas.microsoft.com/office/powerpoint/2010/main" val="1026170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2A93E-D452-45D9-9487-D655051BAA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0D1121-A32E-4088-B4AD-4045E15A59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F34FE0-8E47-4E90-924B-A923FF4E77FE}"/>
              </a:ext>
            </a:extLst>
          </p:cNvPr>
          <p:cNvSpPr>
            <a:spLocks noGrp="1"/>
          </p:cNvSpPr>
          <p:nvPr>
            <p:ph type="dt" sz="half" idx="10"/>
          </p:nvPr>
        </p:nvSpPr>
        <p:spPr/>
        <p:txBody>
          <a:bodyPr/>
          <a:lstStyle/>
          <a:p>
            <a:fld id="{EA0C0817-A112-4847-8014-A94B7D2A4EA3}" type="datetime1">
              <a:rPr lang="en-US" smtClean="0"/>
              <a:t>9/14/2020</a:t>
            </a:fld>
            <a:endParaRPr lang="en-US" dirty="0"/>
          </a:p>
        </p:txBody>
      </p:sp>
      <p:sp>
        <p:nvSpPr>
          <p:cNvPr id="5" name="Footer Placeholder 4">
            <a:extLst>
              <a:ext uri="{FF2B5EF4-FFF2-40B4-BE49-F238E27FC236}">
                <a16:creationId xmlns:a16="http://schemas.microsoft.com/office/drawing/2014/main" id="{4033D968-1C57-43ED-AB76-359161B91CC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BAC691-19EA-413B-BCB2-D0A6D0076B4E}"/>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02441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EFAA6-294A-47C0-9CF1-578FE3D36B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2241D-C3F1-4885-B8ED-EEC5883B68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F84CDF-8A10-4925-8A16-42B85C5DCAE0}"/>
              </a:ext>
            </a:extLst>
          </p:cNvPr>
          <p:cNvSpPr>
            <a:spLocks noGrp="1"/>
          </p:cNvSpPr>
          <p:nvPr>
            <p:ph type="dt" sz="half" idx="10"/>
          </p:nvPr>
        </p:nvSpPr>
        <p:spPr/>
        <p:txBody>
          <a:bodyPr/>
          <a:lstStyle/>
          <a:p>
            <a:fld id="{7332B432-ACDA-4023-A761-2BAB76577B62}" type="datetime1">
              <a:rPr lang="en-US" smtClean="0"/>
              <a:t>9/14/2020</a:t>
            </a:fld>
            <a:endParaRPr lang="en-US"/>
          </a:p>
        </p:txBody>
      </p:sp>
      <p:sp>
        <p:nvSpPr>
          <p:cNvPr id="5" name="Footer Placeholder 4">
            <a:extLst>
              <a:ext uri="{FF2B5EF4-FFF2-40B4-BE49-F238E27FC236}">
                <a16:creationId xmlns:a16="http://schemas.microsoft.com/office/drawing/2014/main" id="{24A773E5-9B8B-4EAB-903B-4440A3865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9818F9-F4AB-453D-BC55-7E05639D211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24956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67120-D989-48E3-946F-CCD362A1CF1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47E453-2B1A-4D41-8808-048FBA318C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3E1607-01FE-4BC9-B141-94F32352D228}"/>
              </a:ext>
            </a:extLst>
          </p:cNvPr>
          <p:cNvSpPr>
            <a:spLocks noGrp="1"/>
          </p:cNvSpPr>
          <p:nvPr>
            <p:ph type="dt" sz="half" idx="10"/>
          </p:nvPr>
        </p:nvSpPr>
        <p:spPr/>
        <p:txBody>
          <a:bodyPr/>
          <a:lstStyle/>
          <a:p>
            <a:fld id="{D9C646AA-F36E-4540-911D-FFFC0A0EF24A}" type="datetime1">
              <a:rPr lang="en-US" smtClean="0"/>
              <a:t>9/14/2020</a:t>
            </a:fld>
            <a:endParaRPr lang="en-US" dirty="0"/>
          </a:p>
        </p:txBody>
      </p:sp>
      <p:sp>
        <p:nvSpPr>
          <p:cNvPr id="5" name="Footer Placeholder 4">
            <a:extLst>
              <a:ext uri="{FF2B5EF4-FFF2-40B4-BE49-F238E27FC236}">
                <a16:creationId xmlns:a16="http://schemas.microsoft.com/office/drawing/2014/main" id="{073681C5-AD8A-408E-89C3-2BF5BABF88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C4FC2C-A791-48D8-83CD-5551D124D9BC}"/>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472716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D05E3-3A6F-443A-93C7-A0E2A91823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DF53D2-0462-4DC9-A452-5D5CCF2AE60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C0AE039-CC69-4677-97EE-69BDB111C7B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F5FCDB-250E-4C61-AE97-7EC5C0AA49FC}"/>
              </a:ext>
            </a:extLst>
          </p:cNvPr>
          <p:cNvSpPr>
            <a:spLocks noGrp="1"/>
          </p:cNvSpPr>
          <p:nvPr>
            <p:ph type="dt" sz="half" idx="10"/>
          </p:nvPr>
        </p:nvSpPr>
        <p:spPr/>
        <p:txBody>
          <a:bodyPr/>
          <a:lstStyle/>
          <a:p>
            <a:fld id="{69186D26-FA5F-4637-B602-B7C2DC34CFD4}" type="datetime1">
              <a:rPr lang="en-US" smtClean="0"/>
              <a:t>9/14/2020</a:t>
            </a:fld>
            <a:endParaRPr lang="en-US"/>
          </a:p>
        </p:txBody>
      </p:sp>
      <p:sp>
        <p:nvSpPr>
          <p:cNvPr id="6" name="Footer Placeholder 5">
            <a:extLst>
              <a:ext uri="{FF2B5EF4-FFF2-40B4-BE49-F238E27FC236}">
                <a16:creationId xmlns:a16="http://schemas.microsoft.com/office/drawing/2014/main" id="{B44AFE29-BA68-4B39-BA01-BC8A9B7104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D0CCD5-984A-4B59-B38C-B8D2D6D3BD16}"/>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32876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21561-6757-4602-8430-5149D16AD7A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73D854-731C-4529-876B-8AB00F6D28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A9ECAF-0C87-494D-AA8E-714D233F17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3F3E2B-178B-488C-BFBE-BB1769D860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9C08BB-B959-4F20-A1B9-55E780DA1B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5A05-24DB-4A13-817C-280CEBFAA3F5}"/>
              </a:ext>
            </a:extLst>
          </p:cNvPr>
          <p:cNvSpPr>
            <a:spLocks noGrp="1"/>
          </p:cNvSpPr>
          <p:nvPr>
            <p:ph type="dt" sz="half" idx="10"/>
          </p:nvPr>
        </p:nvSpPr>
        <p:spPr/>
        <p:txBody>
          <a:bodyPr/>
          <a:lstStyle/>
          <a:p>
            <a:fld id="{8A7F15D8-96D1-4781-BC50-CA8A088B2FE4}" type="datetime1">
              <a:rPr lang="en-US" smtClean="0"/>
              <a:t>9/14/2020</a:t>
            </a:fld>
            <a:endParaRPr lang="en-US"/>
          </a:p>
        </p:txBody>
      </p:sp>
      <p:sp>
        <p:nvSpPr>
          <p:cNvPr id="8" name="Footer Placeholder 7">
            <a:extLst>
              <a:ext uri="{FF2B5EF4-FFF2-40B4-BE49-F238E27FC236}">
                <a16:creationId xmlns:a16="http://schemas.microsoft.com/office/drawing/2014/main" id="{2390A327-7CFC-4833-A039-2A66A6ACC2A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98E77E4-5BAA-45F1-BFB5-D6074CD9203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405455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40965-79F9-4275-ADC8-EC143D2C12A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DDDEA0-E0B0-405E-B25D-0E549C3B6C86}"/>
              </a:ext>
            </a:extLst>
          </p:cNvPr>
          <p:cNvSpPr>
            <a:spLocks noGrp="1"/>
          </p:cNvSpPr>
          <p:nvPr>
            <p:ph type="dt" sz="half" idx="10"/>
          </p:nvPr>
        </p:nvSpPr>
        <p:spPr/>
        <p:txBody>
          <a:bodyPr/>
          <a:lstStyle/>
          <a:p>
            <a:fld id="{F9A96C99-B8F8-4528-BD05-0E16E943DC09}" type="datetime1">
              <a:rPr lang="en-US" smtClean="0"/>
              <a:t>9/14/2020</a:t>
            </a:fld>
            <a:endParaRPr lang="en-US"/>
          </a:p>
        </p:txBody>
      </p:sp>
      <p:sp>
        <p:nvSpPr>
          <p:cNvPr id="4" name="Footer Placeholder 3">
            <a:extLst>
              <a:ext uri="{FF2B5EF4-FFF2-40B4-BE49-F238E27FC236}">
                <a16:creationId xmlns:a16="http://schemas.microsoft.com/office/drawing/2014/main" id="{513B45E6-924F-4379-BE23-17436CD4BE4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D4C418-B7FC-47BF-B064-4065C3ADBD1D}"/>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85091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78858F-DAD7-4B19-8A49-0BE5328CD28B}"/>
              </a:ext>
            </a:extLst>
          </p:cNvPr>
          <p:cNvSpPr>
            <a:spLocks noGrp="1"/>
          </p:cNvSpPr>
          <p:nvPr>
            <p:ph type="dt" sz="half" idx="10"/>
          </p:nvPr>
        </p:nvSpPr>
        <p:spPr/>
        <p:txBody>
          <a:bodyPr/>
          <a:lstStyle/>
          <a:p>
            <a:fld id="{03636942-C211-4B28-8DBD-C953E00AF71B}" type="datetime1">
              <a:rPr lang="en-US" smtClean="0"/>
              <a:t>9/14/2020</a:t>
            </a:fld>
            <a:endParaRPr lang="en-US"/>
          </a:p>
        </p:txBody>
      </p:sp>
      <p:sp>
        <p:nvSpPr>
          <p:cNvPr id="3" name="Footer Placeholder 2">
            <a:extLst>
              <a:ext uri="{FF2B5EF4-FFF2-40B4-BE49-F238E27FC236}">
                <a16:creationId xmlns:a16="http://schemas.microsoft.com/office/drawing/2014/main" id="{2E94D55F-82B4-44EF-A5EB-6288F624ADA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BEB65E3-BF4E-4EF1-B553-4C22180AEF6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19079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FFD95-AE41-4FB0-BD8A-BEC06BBD6C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1E7885-6A63-4239-B26F-13EA822604E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C1FA3C-4664-4E19-8DE0-7CF7B6E867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B2A0ED-0DFF-4890-8B66-F1C96AF1D5FB}"/>
              </a:ext>
            </a:extLst>
          </p:cNvPr>
          <p:cNvSpPr>
            <a:spLocks noGrp="1"/>
          </p:cNvSpPr>
          <p:nvPr>
            <p:ph type="dt" sz="half" idx="10"/>
          </p:nvPr>
        </p:nvSpPr>
        <p:spPr/>
        <p:txBody>
          <a:bodyPr/>
          <a:lstStyle/>
          <a:p>
            <a:fld id="{7E8D12A6-918A-48BD-8CB9-CA713993B0EA}" type="datetime1">
              <a:rPr lang="en-US" smtClean="0"/>
              <a:t>9/14/2020</a:t>
            </a:fld>
            <a:endParaRPr lang="en-US"/>
          </a:p>
        </p:txBody>
      </p:sp>
      <p:sp>
        <p:nvSpPr>
          <p:cNvPr id="6" name="Footer Placeholder 5">
            <a:extLst>
              <a:ext uri="{FF2B5EF4-FFF2-40B4-BE49-F238E27FC236}">
                <a16:creationId xmlns:a16="http://schemas.microsoft.com/office/drawing/2014/main" id="{06F377B5-F9AA-4FC1-976C-4E8855BBD9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DC1B82-175E-45EF-AA0C-480CE9C8710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39728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247E3-1F4F-481C-AE4E-64C6C22F2D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A5F9EA-ADE7-4F8B-8353-ECB74BDBD9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C95A6B-BFD1-415F-B9BD-160BA200C4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E7321C-6C62-46F9-8A08-EFB535AD3E13}"/>
              </a:ext>
            </a:extLst>
          </p:cNvPr>
          <p:cNvSpPr>
            <a:spLocks noGrp="1"/>
          </p:cNvSpPr>
          <p:nvPr>
            <p:ph type="dt" sz="half" idx="10"/>
          </p:nvPr>
        </p:nvSpPr>
        <p:spPr/>
        <p:txBody>
          <a:bodyPr/>
          <a:lstStyle/>
          <a:p>
            <a:fld id="{E778CE86-875F-4587-BCF6-FA054AFC0D53}" type="datetime1">
              <a:rPr lang="en-US" smtClean="0"/>
              <a:pPr/>
              <a:t>9/14/2020</a:t>
            </a:fld>
            <a:endParaRPr lang="en-US" dirty="0"/>
          </a:p>
        </p:txBody>
      </p:sp>
      <p:sp>
        <p:nvSpPr>
          <p:cNvPr id="6" name="Footer Placeholder 5">
            <a:extLst>
              <a:ext uri="{FF2B5EF4-FFF2-40B4-BE49-F238E27FC236}">
                <a16:creationId xmlns:a16="http://schemas.microsoft.com/office/drawing/2014/main" id="{2476B7BD-506E-43F4-8ED1-F21AAEBE874F}"/>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3D81F163-5ECE-4B37-8585-ADE9597CD6D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839352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09C77-6416-42D1-8152-F19F1ADC4E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84919A-76A3-486C-80D3-37318F9527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D73CBA-5581-4F63-ACE8-7851C863B93A}"/>
              </a:ext>
            </a:extLst>
          </p:cNvPr>
          <p:cNvSpPr>
            <a:spLocks noGrp="1"/>
          </p:cNvSpPr>
          <p:nvPr>
            <p:ph type="dt" sz="half" idx="10"/>
          </p:nvPr>
        </p:nvSpPr>
        <p:spPr/>
        <p:txBody>
          <a:bodyPr/>
          <a:lstStyle/>
          <a:p>
            <a:fld id="{134F40B7-36AB-4376-BE14-EF7004D79BB9}" type="datetime1">
              <a:rPr lang="en-US" smtClean="0"/>
              <a:t>9/14/2020</a:t>
            </a:fld>
            <a:endParaRPr lang="en-US"/>
          </a:p>
        </p:txBody>
      </p:sp>
      <p:sp>
        <p:nvSpPr>
          <p:cNvPr id="5" name="Footer Placeholder 4">
            <a:extLst>
              <a:ext uri="{FF2B5EF4-FFF2-40B4-BE49-F238E27FC236}">
                <a16:creationId xmlns:a16="http://schemas.microsoft.com/office/drawing/2014/main" id="{B1755FC2-9080-4509-A180-49CD9A714E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DED26E-082D-4E6E-93FF-43A0B876120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53767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05C84B-1A53-46F3-AAAC-580285361C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C5C58A-272A-4255-BF11-2D6162E839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BCE6B7-3694-4EB1-B4C4-93DA5732438A}"/>
              </a:ext>
            </a:extLst>
          </p:cNvPr>
          <p:cNvSpPr>
            <a:spLocks noGrp="1"/>
          </p:cNvSpPr>
          <p:nvPr>
            <p:ph type="dt" sz="half" idx="10"/>
          </p:nvPr>
        </p:nvSpPr>
        <p:spPr/>
        <p:txBody>
          <a:bodyPr/>
          <a:lstStyle/>
          <a:p>
            <a:fld id="{FF87CAB8-DCAE-46A5-AADA-B3FAD11A54E0}" type="datetime1">
              <a:rPr lang="en-US" smtClean="0"/>
              <a:t>9/14/2020</a:t>
            </a:fld>
            <a:endParaRPr lang="en-US"/>
          </a:p>
        </p:txBody>
      </p:sp>
      <p:sp>
        <p:nvSpPr>
          <p:cNvPr id="5" name="Footer Placeholder 4">
            <a:extLst>
              <a:ext uri="{FF2B5EF4-FFF2-40B4-BE49-F238E27FC236}">
                <a16:creationId xmlns:a16="http://schemas.microsoft.com/office/drawing/2014/main" id="{FF0925D9-E975-4E57-99E3-24DD0AC1CC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B21173-EE80-4D08-BA3D-EA65A8355836}"/>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7882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9074F9-9FA7-42C9-A332-B42524BCCB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40A54-90D7-45B4-8151-8CA47312FA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C41DA4-7B78-44C1-A36B-776423B26C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9/14/2020</a:t>
            </a:fld>
            <a:endParaRPr lang="en-US"/>
          </a:p>
        </p:txBody>
      </p:sp>
      <p:sp>
        <p:nvSpPr>
          <p:cNvPr id="5" name="Footer Placeholder 4">
            <a:extLst>
              <a:ext uri="{FF2B5EF4-FFF2-40B4-BE49-F238E27FC236}">
                <a16:creationId xmlns:a16="http://schemas.microsoft.com/office/drawing/2014/main" id="{806D9642-8D81-4B17-9CBF-AD9B1698BC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AAA9E63-2CA4-4245-B3A8-B39EFE2C3EB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3827084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ipd.co.uk/knowledge/fundamentals/people/performance/factsheet#6292"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3" Type="http://schemas.openxmlformats.org/officeDocument/2006/relationships/hyperlink" Target="https://www.cipd.co.uk/knowledge/fundamentals/people/performance/factsheet#6292"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pluginfile.php/237595/mod_resource/content/1/pm-bob-infographic-v2.pdf" TargetMode="External"/><Relationship Id="rId2" Type="http://schemas.openxmlformats.org/officeDocument/2006/relationships/hyperlink" Target="https://medium.com/business-process-management-software-comparisons/improving-your-performance-management-system-using-the-pdca-approach-13305c212ff9" TargetMode="External"/><Relationship Id="rId1" Type="http://schemas.openxmlformats.org/officeDocument/2006/relationships/slideLayout" Target="../slideLayouts/slideLayout2.xml"/><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B0354608-2C0B-45C8-8C8B-8E3ED2EF5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a:extLst>
              <a:ext uri="{FF2B5EF4-FFF2-40B4-BE49-F238E27FC236}">
                <a16:creationId xmlns:a16="http://schemas.microsoft.com/office/drawing/2014/main" id="{AD8B8D61-68A2-4CA8-874B-3AADDC42CF05}"/>
              </a:ext>
            </a:extLst>
          </p:cNvPr>
          <p:cNvPicPr>
            <a:picLocks noChangeAspect="1"/>
          </p:cNvPicPr>
          <p:nvPr/>
        </p:nvPicPr>
        <p:blipFill rotWithShape="1">
          <a:blip r:embed="rId3">
            <a:alphaModFix amt="40000"/>
          </a:blip>
          <a:srcRect t="7339" b="17661"/>
          <a:stretch/>
        </p:blipFill>
        <p:spPr>
          <a:xfrm>
            <a:off x="20" y="10"/>
            <a:ext cx="12191981" cy="6857990"/>
          </a:xfrm>
          <a:prstGeom prst="rect">
            <a:avLst/>
          </a:prstGeom>
        </p:spPr>
      </p:pic>
      <p:sp>
        <p:nvSpPr>
          <p:cNvPr id="2" name="Title 1">
            <a:extLst>
              <a:ext uri="{FF2B5EF4-FFF2-40B4-BE49-F238E27FC236}">
                <a16:creationId xmlns:a16="http://schemas.microsoft.com/office/drawing/2014/main" id="{787DC382-F14B-470B-94FC-7E8EA5A79B35}"/>
              </a:ext>
            </a:extLst>
          </p:cNvPr>
          <p:cNvSpPr>
            <a:spLocks noGrp="1"/>
          </p:cNvSpPr>
          <p:nvPr>
            <p:ph type="ctrTitle"/>
          </p:nvPr>
        </p:nvSpPr>
        <p:spPr>
          <a:xfrm>
            <a:off x="2590991" y="1680291"/>
            <a:ext cx="7010018" cy="2288225"/>
          </a:xfrm>
        </p:spPr>
        <p:txBody>
          <a:bodyPr>
            <a:normAutofit/>
          </a:bodyPr>
          <a:lstStyle/>
          <a:p>
            <a:pPr algn="l"/>
            <a:r>
              <a:rPr lang="en-GB" sz="4000" b="1">
                <a:effectLst/>
                <a:latin typeface="Arial" panose="020B0604020202020204" pitchFamily="34" charset="0"/>
                <a:ea typeface="Arial" panose="020B0604020202020204" pitchFamily="34" charset="0"/>
              </a:rPr>
              <a:t>Understanding the Link between Individual and Organisational Performance</a:t>
            </a:r>
            <a:endParaRPr lang="en-GB" sz="4000"/>
          </a:p>
        </p:txBody>
      </p:sp>
      <p:sp>
        <p:nvSpPr>
          <p:cNvPr id="3" name="Subtitle 2">
            <a:extLst>
              <a:ext uri="{FF2B5EF4-FFF2-40B4-BE49-F238E27FC236}">
                <a16:creationId xmlns:a16="http://schemas.microsoft.com/office/drawing/2014/main" id="{1ED77D34-5079-4CC8-BAE3-141DB4A1B3A7}"/>
              </a:ext>
            </a:extLst>
          </p:cNvPr>
          <p:cNvSpPr>
            <a:spLocks noGrp="1"/>
          </p:cNvSpPr>
          <p:nvPr>
            <p:ph type="subTitle" idx="1"/>
          </p:nvPr>
        </p:nvSpPr>
        <p:spPr>
          <a:xfrm>
            <a:off x="2590991" y="3968516"/>
            <a:ext cx="7010018" cy="785251"/>
          </a:xfrm>
        </p:spPr>
        <p:txBody>
          <a:bodyPr>
            <a:normAutofit/>
          </a:bodyPr>
          <a:lstStyle/>
          <a:p>
            <a:pPr algn="l">
              <a:spcAft>
                <a:spcPts val="600"/>
              </a:spcAft>
            </a:pPr>
            <a:r>
              <a:rPr lang="en-GB"/>
              <a:t>Chloe Tickle</a:t>
            </a:r>
          </a:p>
        </p:txBody>
      </p:sp>
      <p:sp>
        <p:nvSpPr>
          <p:cNvPr id="40" name="Freeform 5">
            <a:extLst>
              <a:ext uri="{FF2B5EF4-FFF2-40B4-BE49-F238E27FC236}">
                <a16:creationId xmlns:a16="http://schemas.microsoft.com/office/drawing/2014/main" id="{A69EB637-CEDE-43AD-8B65-DDD63C08F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42" name="Freeform 5">
            <a:extLst>
              <a:ext uri="{FF2B5EF4-FFF2-40B4-BE49-F238E27FC236}">
                <a16:creationId xmlns:a16="http://schemas.microsoft.com/office/drawing/2014/main" id="{CDD7DB09-290B-4A1F-BFC1-51ED7C978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44" name="Freeform 5">
            <a:extLst>
              <a:ext uri="{FF2B5EF4-FFF2-40B4-BE49-F238E27FC236}">
                <a16:creationId xmlns:a16="http://schemas.microsoft.com/office/drawing/2014/main" id="{B0FAED46-1BF7-48DB-980D-571CD2A30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35239103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05A6B8-F092-4058-AE1E-00AF7F61CA81}"/>
              </a:ext>
            </a:extLst>
          </p:cNvPr>
          <p:cNvSpPr>
            <a:spLocks noGrp="1"/>
          </p:cNvSpPr>
          <p:nvPr>
            <p:ph idx="1"/>
          </p:nvPr>
        </p:nvSpPr>
        <p:spPr>
          <a:xfrm>
            <a:off x="2165568" y="1560576"/>
            <a:ext cx="7860863" cy="4024884"/>
          </a:xfrm>
        </p:spPr>
        <p:txBody>
          <a:bodyPr anchor="t">
            <a:normAutofit fontScale="92500" lnSpcReduction="10000"/>
          </a:bodyPr>
          <a:lstStyle/>
          <a:p>
            <a:r>
              <a:rPr lang="en-GB" sz="2000" dirty="0"/>
              <a:t>Student Name: Chloe Tickle</a:t>
            </a:r>
          </a:p>
          <a:p>
            <a:r>
              <a:rPr lang="en-GB" sz="2000" dirty="0"/>
              <a:t>Student Number:</a:t>
            </a:r>
          </a:p>
          <a:p>
            <a:r>
              <a:rPr lang="en-GB" sz="2000" dirty="0"/>
              <a:t>CIPD Membership Number:</a:t>
            </a:r>
          </a:p>
          <a:p>
            <a:pPr marL="0" indent="0">
              <a:buNone/>
            </a:pPr>
            <a:endParaRPr lang="en-GB" sz="2000" dirty="0"/>
          </a:p>
          <a:p>
            <a:endParaRPr lang="en-GB" sz="2000" dirty="0"/>
          </a:p>
          <a:p>
            <a:endParaRPr lang="en-GB" sz="2000" dirty="0"/>
          </a:p>
          <a:p>
            <a:r>
              <a:rPr lang="en-GB" sz="2000" dirty="0"/>
              <a:t>By signing below, I confirm that the work/evidence presented is my own, unaided work. I understand the regulations pertaining to candidate malpractice and the action that may be taken as a result.</a:t>
            </a:r>
          </a:p>
          <a:p>
            <a:endParaRPr lang="en-GB" sz="2000" dirty="0"/>
          </a:p>
          <a:p>
            <a:r>
              <a:rPr lang="en-GB" sz="2000" dirty="0"/>
              <a:t>Signed: C V Tickle</a:t>
            </a:r>
          </a:p>
          <a:p>
            <a:r>
              <a:rPr lang="en-GB" sz="2000" dirty="0"/>
              <a:t>Date: 12 September 2020</a:t>
            </a:r>
          </a:p>
          <a:p>
            <a:endParaRPr lang="en-GB" sz="1500" dirty="0"/>
          </a:p>
        </p:txBody>
      </p:sp>
      <p:pic>
        <p:nvPicPr>
          <p:cNvPr id="2" name="Picture 57">
            <a:extLst>
              <a:ext uri="{FF2B5EF4-FFF2-40B4-BE49-F238E27FC236}">
                <a16:creationId xmlns:a16="http://schemas.microsoft.com/office/drawing/2014/main" id="{3712D48B-C5DA-43D2-BE1B-2012C0C48FCC}"/>
              </a:ext>
            </a:extLst>
          </p:cNvPr>
          <p:cNvPicPr>
            <a:picLocks noChangeAspect="1"/>
          </p:cNvPicPr>
          <p:nvPr/>
        </p:nvPicPr>
        <p:blipFill rotWithShape="1">
          <a:blip r:embed="rId2">
            <a:alphaModFix amt="35000"/>
          </a:blip>
          <a:srcRect t="9465" b="13743"/>
          <a:stretch/>
        </p:blipFill>
        <p:spPr>
          <a:xfrm>
            <a:off x="0" y="10"/>
            <a:ext cx="12191980" cy="6857990"/>
          </a:xfrm>
          <a:prstGeom prst="rect">
            <a:avLst/>
          </a:prstGeom>
        </p:spPr>
      </p:pic>
    </p:spTree>
    <p:extLst>
      <p:ext uri="{BB962C8B-B14F-4D97-AF65-F5344CB8AC3E}">
        <p14:creationId xmlns:p14="http://schemas.microsoft.com/office/powerpoint/2010/main" val="219319837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2" name="Picture 57">
            <a:extLst>
              <a:ext uri="{FF2B5EF4-FFF2-40B4-BE49-F238E27FC236}">
                <a16:creationId xmlns:a16="http://schemas.microsoft.com/office/drawing/2014/main" id="{6273C1CF-0AE2-41A2-88FB-AAE0E2400C7E}"/>
              </a:ext>
            </a:extLst>
          </p:cNvPr>
          <p:cNvPicPr>
            <a:picLocks noChangeAspect="1"/>
          </p:cNvPicPr>
          <p:nvPr/>
        </p:nvPicPr>
        <p:blipFill rotWithShape="1">
          <a:blip r:embed="rId2">
            <a:duotone>
              <a:prstClr val="black"/>
              <a:prstClr val="white"/>
            </a:duotone>
            <a:alphaModFix amt="35000"/>
          </a:blip>
          <a:srcRect t="8472" b="14736"/>
          <a:stretch/>
        </p:blipFill>
        <p:spPr>
          <a:xfrm>
            <a:off x="0" y="10"/>
            <a:ext cx="12191980" cy="6857990"/>
          </a:xfrm>
          <a:prstGeom prst="rect">
            <a:avLst/>
          </a:prstGeom>
        </p:spPr>
      </p:pic>
      <p:sp>
        <p:nvSpPr>
          <p:cNvPr id="89" name="Rectangle 76">
            <a:extLst>
              <a:ext uri="{FF2B5EF4-FFF2-40B4-BE49-F238E27FC236}">
                <a16:creationId xmlns:a16="http://schemas.microsoft.com/office/drawing/2014/main" id="{FCEC2294-5A7B-45E5-9251-C1AA89F4A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alpha val="6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AA184C-E1F6-405F-BE86-E34E2DA35490}"/>
              </a:ext>
            </a:extLst>
          </p:cNvPr>
          <p:cNvSpPr>
            <a:spLocks noGrp="1"/>
          </p:cNvSpPr>
          <p:nvPr>
            <p:ph type="title"/>
          </p:nvPr>
        </p:nvSpPr>
        <p:spPr>
          <a:xfrm>
            <a:off x="838201" y="1065862"/>
            <a:ext cx="3313164" cy="4726276"/>
          </a:xfrm>
        </p:spPr>
        <p:txBody>
          <a:bodyPr>
            <a:normAutofit/>
          </a:bodyPr>
          <a:lstStyle/>
          <a:p>
            <a:pPr algn="r"/>
            <a:r>
              <a:rPr lang="en-GB" sz="4000"/>
              <a:t>Contents</a:t>
            </a:r>
          </a:p>
        </p:txBody>
      </p:sp>
      <p:cxnSp>
        <p:nvCxnSpPr>
          <p:cNvPr id="90" name="Straight Connector 78">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6" name="Content Placeholder 2">
            <a:extLst>
              <a:ext uri="{FF2B5EF4-FFF2-40B4-BE49-F238E27FC236}">
                <a16:creationId xmlns:a16="http://schemas.microsoft.com/office/drawing/2014/main" id="{8E4669B7-66E2-4427-BDCF-CB07C3A6AE21}"/>
              </a:ext>
            </a:extLst>
          </p:cNvPr>
          <p:cNvGraphicFramePr>
            <a:graphicFrameLocks noGrp="1"/>
          </p:cNvGraphicFramePr>
          <p:nvPr>
            <p:ph idx="1"/>
            <p:extLst>
              <p:ext uri="{D42A27DB-BD31-4B8C-83A1-F6EECF244321}">
                <p14:modId xmlns:p14="http://schemas.microsoft.com/office/powerpoint/2010/main" val="3249856214"/>
              </p:ext>
            </p:extLst>
          </p:nvPr>
        </p:nvGraphicFramePr>
        <p:xfrm>
          <a:off x="5155379" y="1065862"/>
          <a:ext cx="6192319" cy="4726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412132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7">
            <a:extLst>
              <a:ext uri="{FF2B5EF4-FFF2-40B4-BE49-F238E27FC236}">
                <a16:creationId xmlns:a16="http://schemas.microsoft.com/office/drawing/2014/main" id="{4FB77EF9-F71A-444B-8AC3-F55EE34CD6A0}"/>
              </a:ext>
            </a:extLst>
          </p:cNvPr>
          <p:cNvPicPr>
            <a:picLocks noChangeAspect="1"/>
          </p:cNvPicPr>
          <p:nvPr/>
        </p:nvPicPr>
        <p:blipFill rotWithShape="1">
          <a:blip r:embed="rId3">
            <a:alphaModFix amt="35000"/>
          </a:blip>
          <a:srcRect t="8472" b="14736"/>
          <a:stretch/>
        </p:blipFill>
        <p:spPr>
          <a:xfrm>
            <a:off x="0" y="10"/>
            <a:ext cx="12191980" cy="6857990"/>
          </a:xfrm>
          <a:prstGeom prst="rect">
            <a:avLst/>
          </a:prstGeom>
        </p:spPr>
      </p:pic>
      <p:sp>
        <p:nvSpPr>
          <p:cNvPr id="2" name="Title 1">
            <a:extLst>
              <a:ext uri="{FF2B5EF4-FFF2-40B4-BE49-F238E27FC236}">
                <a16:creationId xmlns:a16="http://schemas.microsoft.com/office/drawing/2014/main" id="{6D3F60DD-1E26-4462-9AC1-BDE989CB0EA5}"/>
              </a:ext>
            </a:extLst>
          </p:cNvPr>
          <p:cNvSpPr>
            <a:spLocks noGrp="1"/>
          </p:cNvSpPr>
          <p:nvPr>
            <p:ph type="title"/>
          </p:nvPr>
        </p:nvSpPr>
        <p:spPr>
          <a:xfrm>
            <a:off x="838201" y="1065862"/>
            <a:ext cx="3313164" cy="4726276"/>
          </a:xfrm>
        </p:spPr>
        <p:txBody>
          <a:bodyPr>
            <a:normAutofit/>
          </a:bodyPr>
          <a:lstStyle/>
          <a:p>
            <a:pPr algn="r"/>
            <a:r>
              <a:rPr lang="en-GB" sz="4000">
                <a:solidFill>
                  <a:srgbClr val="FFFFFF"/>
                </a:solidFill>
              </a:rPr>
              <a:t>What are HPWS?</a:t>
            </a:r>
          </a:p>
        </p:txBody>
      </p:sp>
      <p:cxnSp>
        <p:nvCxnSpPr>
          <p:cNvPr id="25" name="Straight Connector 24">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B1F564-E581-41D8-A8B4-0295C717B69E}"/>
              </a:ext>
            </a:extLst>
          </p:cNvPr>
          <p:cNvSpPr>
            <a:spLocks noGrp="1"/>
          </p:cNvSpPr>
          <p:nvPr>
            <p:ph idx="1"/>
          </p:nvPr>
        </p:nvSpPr>
        <p:spPr>
          <a:xfrm>
            <a:off x="5155379" y="1065862"/>
            <a:ext cx="5744685" cy="4726276"/>
          </a:xfrm>
        </p:spPr>
        <p:txBody>
          <a:bodyPr anchor="ctr">
            <a:normAutofit/>
          </a:bodyPr>
          <a:lstStyle/>
          <a:p>
            <a:pPr marL="0" indent="0">
              <a:buNone/>
            </a:pPr>
            <a:r>
              <a:rPr lang="en-GB" sz="2000" b="1" i="0">
                <a:solidFill>
                  <a:srgbClr val="FFFFFF"/>
                </a:solidFill>
                <a:effectLst/>
              </a:rPr>
              <a:t>“HPWS</a:t>
            </a:r>
            <a:r>
              <a:rPr lang="en-GB" sz="2000" b="0" i="0">
                <a:solidFill>
                  <a:srgbClr val="FFFFFF"/>
                </a:solidFill>
                <a:effectLst/>
              </a:rPr>
              <a:t> are defined as a group of internally coherent and consistent HR practices that are designed to promote employee competence, motivation, as well as commitment”</a:t>
            </a:r>
          </a:p>
          <a:p>
            <a:pPr marL="0" indent="0">
              <a:buNone/>
            </a:pPr>
            <a:endParaRPr lang="en-GB" sz="2000">
              <a:solidFill>
                <a:srgbClr val="FFFFFF"/>
              </a:solidFill>
            </a:endParaRPr>
          </a:p>
          <a:p>
            <a:pPr marL="0" indent="0">
              <a:buNone/>
            </a:pPr>
            <a:r>
              <a:rPr lang="en-GB" sz="2000" b="0" i="0">
                <a:solidFill>
                  <a:srgbClr val="FFFFFF"/>
                </a:solidFill>
                <a:effectLst/>
              </a:rPr>
              <a:t> (Datta et al., 2005).</a:t>
            </a:r>
            <a:endParaRPr lang="en-GB" sz="2000">
              <a:solidFill>
                <a:srgbClr val="FFFFFF"/>
              </a:solidFill>
            </a:endParaRPr>
          </a:p>
        </p:txBody>
      </p:sp>
    </p:spTree>
    <p:extLst>
      <p:ext uri="{BB962C8B-B14F-4D97-AF65-F5344CB8AC3E}">
        <p14:creationId xmlns:p14="http://schemas.microsoft.com/office/powerpoint/2010/main" val="32720939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8F43852-BA95-4800-B975-BEE2EE199F88}"/>
              </a:ext>
            </a:extLst>
          </p:cNvPr>
          <p:cNvSpPr>
            <a:spLocks noGrp="1"/>
          </p:cNvSpPr>
          <p:nvPr>
            <p:ph type="title"/>
          </p:nvPr>
        </p:nvSpPr>
        <p:spPr>
          <a:xfrm>
            <a:off x="958506" y="800392"/>
            <a:ext cx="10264697" cy="1212102"/>
          </a:xfrm>
        </p:spPr>
        <p:txBody>
          <a:bodyPr>
            <a:normAutofit/>
          </a:bodyPr>
          <a:lstStyle/>
          <a:p>
            <a:r>
              <a:rPr lang="en-GB" sz="4000">
                <a:solidFill>
                  <a:srgbClr val="FFFFFF"/>
                </a:solidFill>
                <a:latin typeface="+mn-lt"/>
              </a:rPr>
              <a:t>What</a:t>
            </a:r>
            <a:r>
              <a:rPr lang="en-GB" sz="4000">
                <a:solidFill>
                  <a:srgbClr val="FFFFFF"/>
                </a:solidFill>
              </a:rPr>
              <a:t> are the key components of HPW?</a:t>
            </a:r>
          </a:p>
        </p:txBody>
      </p:sp>
      <p:sp>
        <p:nvSpPr>
          <p:cNvPr id="3" name="Content Placeholder 2">
            <a:extLst>
              <a:ext uri="{FF2B5EF4-FFF2-40B4-BE49-F238E27FC236}">
                <a16:creationId xmlns:a16="http://schemas.microsoft.com/office/drawing/2014/main" id="{F3B7A34E-6351-41CA-8F25-A8A6FE34884C}"/>
              </a:ext>
            </a:extLst>
          </p:cNvPr>
          <p:cNvSpPr>
            <a:spLocks noGrp="1"/>
          </p:cNvSpPr>
          <p:nvPr>
            <p:ph idx="1"/>
          </p:nvPr>
        </p:nvSpPr>
        <p:spPr>
          <a:xfrm>
            <a:off x="1367624" y="2490436"/>
            <a:ext cx="9708995" cy="3873788"/>
          </a:xfrm>
        </p:spPr>
        <p:txBody>
          <a:bodyPr anchor="ctr">
            <a:normAutofit lnSpcReduction="10000"/>
          </a:bodyPr>
          <a:lstStyle/>
          <a:p>
            <a:pPr marL="0" indent="0">
              <a:buNone/>
            </a:pPr>
            <a:r>
              <a:rPr lang="en-GB" sz="2300" u="sng" dirty="0"/>
              <a:t>Key components include:</a:t>
            </a:r>
          </a:p>
          <a:p>
            <a:pPr marL="342900" lvl="0" indent="-342900">
              <a:buFont typeface="Symbol" panose="05050102010706020507" pitchFamily="18" charset="2"/>
              <a:buChar char=""/>
            </a:pPr>
            <a:r>
              <a:rPr lang="en-US" sz="2300" dirty="0">
                <a:effectLst/>
                <a:ea typeface="Calibri" panose="020F0502020204030204" pitchFamily="34" charset="0"/>
                <a:cs typeface="Times New Roman" panose="02020603050405020304" pitchFamily="18" charset="0"/>
              </a:rPr>
              <a:t>Employment security</a:t>
            </a:r>
            <a:endParaRPr lang="en-GB" sz="2300" dirty="0">
              <a:effectLst/>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2300" dirty="0">
                <a:effectLst/>
                <a:ea typeface="Calibri" panose="020F0502020204030204" pitchFamily="34" charset="0"/>
                <a:cs typeface="Times New Roman" panose="02020603050405020304" pitchFamily="18" charset="0"/>
              </a:rPr>
              <a:t>Robust selection &amp; recruitment practices</a:t>
            </a:r>
            <a:endParaRPr lang="en-GB" sz="2300" dirty="0">
              <a:effectLst/>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2300" dirty="0">
                <a:effectLst/>
                <a:ea typeface="Calibri" panose="020F0502020204030204" pitchFamily="34" charset="0"/>
                <a:cs typeface="Times New Roman" panose="02020603050405020304" pitchFamily="18" charset="0"/>
              </a:rPr>
              <a:t>Involvement &amp; participation </a:t>
            </a:r>
            <a:endParaRPr lang="en-GB" sz="2300" dirty="0">
              <a:effectLst/>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2300" dirty="0">
                <a:effectLst/>
                <a:ea typeface="Calibri" panose="020F0502020204030204" pitchFamily="34" charset="0"/>
                <a:cs typeface="Times New Roman" panose="02020603050405020304" pitchFamily="18" charset="0"/>
              </a:rPr>
              <a:t>Self-managed teams – team working</a:t>
            </a:r>
            <a:endParaRPr lang="en-GB" sz="2300" dirty="0">
              <a:effectLst/>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2300" dirty="0">
                <a:effectLst/>
                <a:ea typeface="Calibri" panose="020F0502020204030204" pitchFamily="34" charset="0"/>
                <a:cs typeface="Times New Roman" panose="02020603050405020304" pitchFamily="18" charset="0"/>
              </a:rPr>
              <a:t>Performance reviews</a:t>
            </a:r>
            <a:endParaRPr lang="en-GB" sz="2300" dirty="0">
              <a:effectLst/>
              <a:ea typeface="Calibri" panose="020F0502020204030204" pitchFamily="34" charset="0"/>
              <a:cs typeface="Times New Roman" panose="02020603050405020304" pitchFamily="18" charset="0"/>
            </a:endParaRPr>
          </a:p>
          <a:p>
            <a:pPr marL="342900" lvl="0" indent="-342900">
              <a:buFont typeface="Symbol" panose="05050102010706020507" pitchFamily="18" charset="2"/>
              <a:buChar char=""/>
            </a:pPr>
            <a:r>
              <a:rPr lang="en-US" sz="2300" dirty="0">
                <a:effectLst/>
                <a:ea typeface="Calibri" panose="020F0502020204030204" pitchFamily="34" charset="0"/>
                <a:cs typeface="Times New Roman" panose="02020603050405020304" pitchFamily="18" charset="0"/>
              </a:rPr>
              <a:t>Work-life balance</a:t>
            </a:r>
            <a:endParaRPr lang="en-GB" sz="2300" dirty="0">
              <a:effectLst/>
              <a:ea typeface="Calibri" panose="020F0502020204030204" pitchFamily="34" charset="0"/>
              <a:cs typeface="Times New Roman" panose="02020603050405020304" pitchFamily="18" charset="0"/>
            </a:endParaRPr>
          </a:p>
          <a:p>
            <a:pPr marL="0" indent="0">
              <a:buNone/>
            </a:pPr>
            <a:endParaRPr lang="en-GB" sz="2300" dirty="0">
              <a:effectLst/>
              <a:ea typeface="Calibri" panose="020F0502020204030204" pitchFamily="34" charset="0"/>
              <a:cs typeface="Times New Roman" panose="02020603050405020304" pitchFamily="18" charset="0"/>
            </a:endParaRPr>
          </a:p>
          <a:p>
            <a:r>
              <a:rPr lang="en-GB" sz="2300" dirty="0">
                <a:effectLst/>
                <a:ea typeface="Calibri" panose="020F0502020204030204" pitchFamily="34" charset="0"/>
                <a:cs typeface="Times New Roman" panose="02020603050405020304" pitchFamily="18" charset="0"/>
              </a:rPr>
              <a:t>(Marchington, et al., 2016)</a:t>
            </a:r>
            <a:r>
              <a:rPr lang="en-US" sz="2300" dirty="0">
                <a:effectLst/>
                <a:ea typeface="Calibri" panose="020F0502020204030204" pitchFamily="34" charset="0"/>
                <a:cs typeface="Times New Roman" panose="02020603050405020304" pitchFamily="18" charset="0"/>
              </a:rPr>
              <a:t>.</a:t>
            </a:r>
            <a:endParaRPr lang="en-GB" sz="2300" dirty="0">
              <a:effectLst/>
              <a:ea typeface="Calibri" panose="020F0502020204030204" pitchFamily="34" charset="0"/>
              <a:cs typeface="Times New Roman" panose="02020603050405020304" pitchFamily="18" charset="0"/>
            </a:endParaRPr>
          </a:p>
          <a:p>
            <a:endParaRPr lang="en-GB" sz="2400" dirty="0"/>
          </a:p>
        </p:txBody>
      </p:sp>
      <p:pic>
        <p:nvPicPr>
          <p:cNvPr id="4" name="Picture 57">
            <a:extLst>
              <a:ext uri="{FF2B5EF4-FFF2-40B4-BE49-F238E27FC236}">
                <a16:creationId xmlns:a16="http://schemas.microsoft.com/office/drawing/2014/main" id="{35089C52-F705-4E97-AA07-4C720E6C2A87}"/>
              </a:ext>
            </a:extLst>
          </p:cNvPr>
          <p:cNvPicPr>
            <a:picLocks noChangeAspect="1"/>
          </p:cNvPicPr>
          <p:nvPr/>
        </p:nvPicPr>
        <p:blipFill rotWithShape="1">
          <a:blip r:embed="rId3">
            <a:alphaModFix amt="35000"/>
          </a:blip>
          <a:srcRect t="9465" b="13743"/>
          <a:stretch/>
        </p:blipFill>
        <p:spPr>
          <a:xfrm>
            <a:off x="-5136" y="0"/>
            <a:ext cx="12191980" cy="6857990"/>
          </a:xfrm>
          <a:prstGeom prst="rect">
            <a:avLst/>
          </a:prstGeom>
        </p:spPr>
      </p:pic>
    </p:spTree>
    <p:extLst>
      <p:ext uri="{BB962C8B-B14F-4D97-AF65-F5344CB8AC3E}">
        <p14:creationId xmlns:p14="http://schemas.microsoft.com/office/powerpoint/2010/main" val="2783452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7">
            <a:extLst>
              <a:ext uri="{FF2B5EF4-FFF2-40B4-BE49-F238E27FC236}">
                <a16:creationId xmlns:a16="http://schemas.microsoft.com/office/drawing/2014/main" id="{BFBF406E-5D33-4730-A124-11AC0DE5736F}"/>
              </a:ext>
            </a:extLst>
          </p:cNvPr>
          <p:cNvPicPr>
            <a:picLocks noChangeAspect="1"/>
          </p:cNvPicPr>
          <p:nvPr/>
        </p:nvPicPr>
        <p:blipFill rotWithShape="1">
          <a:blip r:embed="rId3">
            <a:alphaModFix amt="35000"/>
          </a:blip>
          <a:srcRect t="9465" b="13743"/>
          <a:stretch/>
        </p:blipFill>
        <p:spPr>
          <a:xfrm>
            <a:off x="-5136" y="10"/>
            <a:ext cx="12191980" cy="6857990"/>
          </a:xfrm>
          <a:prstGeom prst="rect">
            <a:avLst/>
          </a:prstGeom>
        </p:spPr>
      </p:pic>
      <p:sp>
        <p:nvSpPr>
          <p:cNvPr id="22"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BB89770-A4E8-4B4E-9B76-235C9C616C05}"/>
              </a:ext>
            </a:extLst>
          </p:cNvPr>
          <p:cNvSpPr>
            <a:spLocks noGrp="1"/>
          </p:cNvSpPr>
          <p:nvPr>
            <p:ph type="title"/>
          </p:nvPr>
        </p:nvSpPr>
        <p:spPr>
          <a:xfrm>
            <a:off x="958506" y="800392"/>
            <a:ext cx="10264697" cy="1212102"/>
          </a:xfrm>
        </p:spPr>
        <p:txBody>
          <a:bodyPr>
            <a:normAutofit/>
          </a:bodyPr>
          <a:lstStyle/>
          <a:p>
            <a:r>
              <a:rPr lang="en-US" sz="2500">
                <a:solidFill>
                  <a:srgbClr val="FFFFFF"/>
                </a:solidFill>
                <a:latin typeface="Calibri" panose="020F0502020204030204" pitchFamily="34" charset="0"/>
                <a:ea typeface="Calibri" panose="020F0502020204030204" pitchFamily="34" charset="0"/>
                <a:cs typeface="Times New Roman" panose="02020603050405020304" pitchFamily="18" charset="0"/>
              </a:rPr>
              <a:t>T</a:t>
            </a:r>
            <a:r>
              <a:rPr lang="en-US" sz="25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he link between HPW, competitive advantage and sustainable organisation performance.</a:t>
            </a:r>
            <a:br>
              <a:rPr lang="en-GB" sz="2500">
                <a:solidFill>
                  <a:srgbClr val="FFFFFF"/>
                </a:solidFill>
                <a:effectLst/>
                <a:latin typeface="Arial" panose="020B0604020202020204" pitchFamily="34" charset="0"/>
                <a:ea typeface="Calibri" panose="020F0502020204030204" pitchFamily="34" charset="0"/>
                <a:cs typeface="Times New Roman" panose="02020603050405020304" pitchFamily="18" charset="0"/>
              </a:rPr>
            </a:br>
            <a:endParaRPr lang="en-GB" sz="2500">
              <a:solidFill>
                <a:srgbClr val="FFFFFF"/>
              </a:solidFill>
            </a:endParaRPr>
          </a:p>
        </p:txBody>
      </p:sp>
      <p:sp>
        <p:nvSpPr>
          <p:cNvPr id="3" name="Content Placeholder 2">
            <a:extLst>
              <a:ext uri="{FF2B5EF4-FFF2-40B4-BE49-F238E27FC236}">
                <a16:creationId xmlns:a16="http://schemas.microsoft.com/office/drawing/2014/main" id="{30551F88-0537-47AF-BE9B-2CD24780F45F}"/>
              </a:ext>
            </a:extLst>
          </p:cNvPr>
          <p:cNvSpPr>
            <a:spLocks noGrp="1"/>
          </p:cNvSpPr>
          <p:nvPr>
            <p:ph idx="1"/>
          </p:nvPr>
        </p:nvSpPr>
        <p:spPr>
          <a:xfrm>
            <a:off x="1367624" y="3067050"/>
            <a:ext cx="9708995" cy="3613150"/>
          </a:xfrm>
        </p:spPr>
        <p:txBody>
          <a:bodyPr anchor="ctr">
            <a:normAutofit fontScale="25000" lnSpcReduction="20000"/>
          </a:bodyPr>
          <a:lstStyle/>
          <a:p>
            <a:r>
              <a:rPr lang="en-GB" sz="6000" dirty="0"/>
              <a:t>Purcell et al (2003) tried to establish the link between performance and HR policies during their research known as the ‘Black Box Studies’. </a:t>
            </a:r>
          </a:p>
          <a:p>
            <a:pPr marL="0" indent="0">
              <a:buNone/>
            </a:pPr>
            <a:r>
              <a:rPr lang="en-GB" sz="6000" u="sng" dirty="0"/>
              <a:t>3 major findings were established:</a:t>
            </a:r>
          </a:p>
          <a:p>
            <a:pPr marL="457200" lvl="0" indent="-457200">
              <a:buFont typeface="+mj-lt"/>
              <a:buAutoNum type="arabicPeriod"/>
            </a:pPr>
            <a:r>
              <a:rPr lang="en-US" sz="6000" dirty="0">
                <a:effectLst/>
                <a:ea typeface="Calibri" panose="020F0502020204030204" pitchFamily="34" charset="0"/>
                <a:cs typeface="Times New Roman" panose="02020603050405020304" pitchFamily="18" charset="0"/>
              </a:rPr>
              <a:t>Employees respond positively to robust and progressive HR policies, expressed through job satisfaction, motivation, and commitment as well as ‘discretionary effort’.</a:t>
            </a:r>
          </a:p>
          <a:p>
            <a:pPr marL="457200" indent="-457200">
              <a:buFont typeface="+mj-lt"/>
              <a:buAutoNum type="arabicPeriod"/>
            </a:pPr>
            <a:r>
              <a:rPr lang="en-US" sz="6000" dirty="0">
                <a:effectLst/>
                <a:ea typeface="Calibri" panose="020F0502020204030204" pitchFamily="34" charset="0"/>
                <a:cs typeface="Times New Roman" panose="02020603050405020304" pitchFamily="18" charset="0"/>
              </a:rPr>
              <a:t>Embedding an </a:t>
            </a:r>
            <a:r>
              <a:rPr lang="en-US" sz="6000" dirty="0" err="1">
                <a:effectLst/>
                <a:ea typeface="Calibri" panose="020F0502020204030204" pitchFamily="34" charset="0"/>
                <a:cs typeface="Times New Roman" panose="02020603050405020304" pitchFamily="18" charset="0"/>
              </a:rPr>
              <a:t>organisations</a:t>
            </a:r>
            <a:r>
              <a:rPr lang="en-US" sz="6000" dirty="0">
                <a:effectLst/>
                <a:ea typeface="Calibri" panose="020F0502020204030204" pitchFamily="34" charset="0"/>
                <a:cs typeface="Times New Roman" panose="02020603050405020304" pitchFamily="18" charset="0"/>
              </a:rPr>
              <a:t> mission statement, principles and values throughout workplace policies and procedures supports a sustainable working environment with a sense of ‘shared purpose’.</a:t>
            </a:r>
            <a:endParaRPr lang="en-GB" sz="6000" dirty="0">
              <a:effectLst/>
              <a:ea typeface="Calibri" panose="020F0502020204030204" pitchFamily="34" charset="0"/>
              <a:cs typeface="Times New Roman" panose="02020603050405020304" pitchFamily="18" charset="0"/>
            </a:endParaRPr>
          </a:p>
          <a:p>
            <a:pPr marL="457200" indent="-457200">
              <a:buFont typeface="+mj-lt"/>
              <a:buAutoNum type="arabicPeriod"/>
            </a:pPr>
            <a:r>
              <a:rPr lang="en-US" sz="6000" dirty="0">
                <a:effectLst/>
                <a:ea typeface="Calibri" panose="020F0502020204030204" pitchFamily="34" charset="0"/>
                <a:cs typeface="Times New Roman" panose="02020603050405020304" pitchFamily="18" charset="0"/>
              </a:rPr>
              <a:t>The study highlighted the importance of line managers in delivering organizational policies and procedures effectively, and the importance of line managers in gaining respect from their staff. Poor implementation of policies was found to be worse in some cases than lack of any formal policies.</a:t>
            </a:r>
          </a:p>
          <a:p>
            <a:pPr marL="0" indent="0">
              <a:buNone/>
            </a:pPr>
            <a:r>
              <a:rPr lang="en-GB" sz="6000" dirty="0">
                <a:effectLst/>
                <a:ea typeface="Calibri" panose="020F0502020204030204" pitchFamily="34" charset="0"/>
              </a:rPr>
              <a:t>(Taylor &amp; Woodhams, 2016)</a:t>
            </a:r>
          </a:p>
          <a:p>
            <a:pPr marL="0" indent="0">
              <a:buNone/>
            </a:pPr>
            <a:endParaRPr lang="en-GB" sz="6000" dirty="0">
              <a:ea typeface="Calibri" panose="020F0502020204030204" pitchFamily="34" charset="0"/>
              <a:cs typeface="Times New Roman" panose="02020603050405020304" pitchFamily="18" charset="0"/>
            </a:endParaRPr>
          </a:p>
          <a:p>
            <a:r>
              <a:rPr lang="en-GB" sz="6000" dirty="0">
                <a:effectLst/>
                <a:ea typeface="Calibri" panose="020F0502020204030204" pitchFamily="34" charset="0"/>
                <a:cs typeface="Times New Roman" panose="02020603050405020304" pitchFamily="18" charset="0"/>
              </a:rPr>
              <a:t>Gallup organisation studies = link between ‘bundle of policies’ which helped motivate employees and support business performance. Also highlighted the importance of line manager role in implementing the bundle of policies. Research showed greater variation in employee engagement between company departments than between organisations </a:t>
            </a:r>
            <a:r>
              <a:rPr lang="en-GB" sz="6000" dirty="0">
                <a:effectLst/>
                <a:ea typeface="Calibri" panose="020F0502020204030204" pitchFamily="34" charset="0"/>
              </a:rPr>
              <a:t>(Harter, et al., 2002).</a:t>
            </a:r>
            <a:endParaRPr lang="en-GB" sz="6000" dirty="0">
              <a:effectLst/>
              <a:ea typeface="Calibri" panose="020F0502020204030204" pitchFamily="34" charset="0"/>
              <a:cs typeface="Times New Roman" panose="02020603050405020304" pitchFamily="18" charset="0"/>
            </a:endParaRPr>
          </a:p>
          <a:p>
            <a:pPr marL="0" indent="0">
              <a:buNone/>
            </a:pPr>
            <a:endParaRPr lang="en-US" sz="6000" dirty="0">
              <a:ea typeface="Calibri" panose="020F0502020204030204" pitchFamily="34" charset="0"/>
              <a:cs typeface="Times New Roman" panose="02020603050405020304" pitchFamily="18" charset="0"/>
            </a:endParaRPr>
          </a:p>
          <a:p>
            <a:r>
              <a:rPr lang="en-US" sz="6000" dirty="0">
                <a:ea typeface="Calibri" panose="020F0502020204030204" pitchFamily="34" charset="0"/>
              </a:rPr>
              <a:t>R</a:t>
            </a:r>
            <a:r>
              <a:rPr lang="en-US" sz="6000" dirty="0">
                <a:effectLst/>
                <a:ea typeface="Calibri" panose="020F0502020204030204" pitchFamily="34" charset="0"/>
              </a:rPr>
              <a:t>esearch from both studies both support the notion that a bundle of ‘policies’ help to motivate employees and support business performance</a:t>
            </a:r>
            <a:endParaRPr lang="en-US" sz="6000" dirty="0">
              <a:effectLst/>
              <a:ea typeface="Calibri" panose="020F0502020204030204" pitchFamily="34" charset="0"/>
              <a:cs typeface="Times New Roman" panose="02020603050405020304" pitchFamily="18" charset="0"/>
            </a:endParaRPr>
          </a:p>
          <a:p>
            <a:pPr marL="457200" indent="-457200">
              <a:buFont typeface="+mj-lt"/>
              <a:buAutoNum type="arabicPeriod"/>
            </a:pPr>
            <a:endParaRPr lang="en-GB" sz="2400" dirty="0">
              <a:effectLst/>
              <a:latin typeface="Arial" panose="020B0604020202020204" pitchFamily="34" charset="0"/>
              <a:ea typeface="Calibri" panose="020F0502020204030204" pitchFamily="34" charset="0"/>
              <a:cs typeface="Times New Roman" panose="02020603050405020304" pitchFamily="18" charset="0"/>
            </a:endParaRPr>
          </a:p>
          <a:p>
            <a:pPr marL="0" lvl="0" indent="0">
              <a:buNone/>
            </a:pPr>
            <a:endParaRPr lang="en-GB" sz="24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indent="0">
              <a:buNone/>
            </a:pPr>
            <a:endParaRPr lang="en-GB" sz="24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pPr marL="0" lvl="0" indent="0">
              <a:buNone/>
            </a:pPr>
            <a:r>
              <a:rPr lang="en-US" sz="2400" dirty="0">
                <a:solidFill>
                  <a:srgbClr val="1F497D"/>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2400" dirty="0">
              <a:solidFill>
                <a:srgbClr val="1F497D"/>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4011936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BF38FE1-6A0D-4E77-8AA4-4D31CA9F6825}"/>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What is the link between HPW &amp; employee wellbeing?</a:t>
            </a:r>
          </a:p>
        </p:txBody>
      </p:sp>
      <p:sp>
        <p:nvSpPr>
          <p:cNvPr id="3" name="Content Placeholder 2">
            <a:extLst>
              <a:ext uri="{FF2B5EF4-FFF2-40B4-BE49-F238E27FC236}">
                <a16:creationId xmlns:a16="http://schemas.microsoft.com/office/drawing/2014/main" id="{80B3B97A-7075-4FE4-8741-1830A91E9758}"/>
              </a:ext>
            </a:extLst>
          </p:cNvPr>
          <p:cNvSpPr>
            <a:spLocks noGrp="1"/>
          </p:cNvSpPr>
          <p:nvPr>
            <p:ph idx="1"/>
          </p:nvPr>
        </p:nvSpPr>
        <p:spPr>
          <a:xfrm>
            <a:off x="1222646" y="2490436"/>
            <a:ext cx="9853974" cy="3937796"/>
          </a:xfrm>
        </p:spPr>
        <p:txBody>
          <a:bodyPr anchor="ctr">
            <a:noAutofit/>
          </a:bodyPr>
          <a:lstStyle/>
          <a:p>
            <a:r>
              <a:rPr lang="en-GB" sz="1900" dirty="0"/>
              <a:t>2015 Government study highlighted divergence between output per hour worked of UL citizens  and other G7 countries with 15.9% less output.</a:t>
            </a:r>
          </a:p>
          <a:p>
            <a:r>
              <a:rPr lang="en-GB" sz="1900" u="sng" dirty="0"/>
              <a:t>Evidence suggests that positive employee wellbeing:</a:t>
            </a:r>
          </a:p>
          <a:p>
            <a:r>
              <a:rPr lang="en-GB" sz="1900" dirty="0"/>
              <a:t>Reduces absenteeism</a:t>
            </a:r>
          </a:p>
          <a:p>
            <a:r>
              <a:rPr lang="en-GB" sz="1900" dirty="0"/>
              <a:t>Promotes productivity</a:t>
            </a:r>
          </a:p>
          <a:p>
            <a:r>
              <a:rPr lang="en-GB" sz="1900" dirty="0"/>
              <a:t>‘Good work’ (jobs that are considered to be autonomous, skilled, supported, secure, good work-life balance) are associated with better health and less absenteeism</a:t>
            </a:r>
          </a:p>
          <a:p>
            <a:r>
              <a:rPr lang="en-GB" sz="1900" dirty="0"/>
              <a:t>Having HPWS in place ensure that company policies are in place to support ‘Good work’ practices and employees within the workplace </a:t>
            </a:r>
            <a:r>
              <a:rPr lang="en-GB" sz="1900" dirty="0">
                <a:effectLst/>
                <a:latin typeface="Calibri" panose="020F0502020204030204" pitchFamily="34" charset="0"/>
                <a:ea typeface="Calibri" panose="020F0502020204030204" pitchFamily="34" charset="0"/>
                <a:cs typeface="Times New Roman" panose="02020603050405020304" pitchFamily="18" charset="0"/>
              </a:rPr>
              <a:t>(Personnel Today, 2018)</a:t>
            </a:r>
            <a:r>
              <a:rPr lang="en-GB" sz="1900" b="1" dirty="0">
                <a:effectLst/>
                <a:latin typeface="Calibri" panose="020F0502020204030204" pitchFamily="34" charset="0"/>
                <a:ea typeface="Calibri" panose="020F0502020204030204" pitchFamily="34" charset="0"/>
                <a:cs typeface="Times New Roman" panose="02020603050405020304" pitchFamily="18" charset="0"/>
              </a:rPr>
              <a:t>.</a:t>
            </a:r>
          </a:p>
          <a:p>
            <a:r>
              <a:rPr lang="en-GB" sz="1900" dirty="0"/>
              <a:t>Study by Boxall &amp; </a:t>
            </a:r>
            <a:r>
              <a:rPr lang="en-GB" sz="1900" dirty="0" err="1"/>
              <a:t>Macky</a:t>
            </a:r>
            <a:r>
              <a:rPr lang="en-GB" sz="1900" dirty="0"/>
              <a:t> (2014) found that “high-involvement work processes” were associated with greater satisfaction and better work–life balance and they were not linked to fatigue and stress.</a:t>
            </a:r>
          </a:p>
        </p:txBody>
      </p:sp>
      <p:pic>
        <p:nvPicPr>
          <p:cNvPr id="4" name="Picture 57">
            <a:extLst>
              <a:ext uri="{FF2B5EF4-FFF2-40B4-BE49-F238E27FC236}">
                <a16:creationId xmlns:a16="http://schemas.microsoft.com/office/drawing/2014/main" id="{1FDD497D-AA92-47C6-ABF5-94AD702C8647}"/>
              </a:ext>
            </a:extLst>
          </p:cNvPr>
          <p:cNvPicPr>
            <a:picLocks noChangeAspect="1"/>
          </p:cNvPicPr>
          <p:nvPr/>
        </p:nvPicPr>
        <p:blipFill rotWithShape="1">
          <a:blip r:embed="rId3">
            <a:alphaModFix amt="35000"/>
          </a:blip>
          <a:srcRect t="9465" b="13743"/>
          <a:stretch/>
        </p:blipFill>
        <p:spPr>
          <a:xfrm>
            <a:off x="0" y="10"/>
            <a:ext cx="12191980" cy="6857990"/>
          </a:xfrm>
          <a:prstGeom prst="rect">
            <a:avLst/>
          </a:prstGeom>
        </p:spPr>
      </p:pic>
    </p:spTree>
    <p:extLst>
      <p:ext uri="{BB962C8B-B14F-4D97-AF65-F5344CB8AC3E}">
        <p14:creationId xmlns:p14="http://schemas.microsoft.com/office/powerpoint/2010/main" val="3648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98953A9-98AF-4B66-A82E-B7AB7FCA6EDE}"/>
              </a:ext>
            </a:extLst>
          </p:cNvPr>
          <p:cNvSpPr>
            <a:spLocks noGrp="1"/>
          </p:cNvSpPr>
          <p:nvPr>
            <p:ph type="title"/>
          </p:nvPr>
        </p:nvSpPr>
        <p:spPr>
          <a:xfrm>
            <a:off x="958506" y="800392"/>
            <a:ext cx="10264697" cy="1212102"/>
          </a:xfrm>
        </p:spPr>
        <p:txBody>
          <a:bodyPr>
            <a:normAutofit/>
          </a:bodyPr>
          <a:lstStyle/>
          <a:p>
            <a:r>
              <a:rPr lang="en-US" sz="4000" u="sng">
                <a:solidFill>
                  <a:srgbClr val="FFFFFF"/>
                </a:solidFill>
                <a:latin typeface="Calibri" panose="020F0502020204030204" pitchFamily="34" charset="0"/>
                <a:ea typeface="Calibri" panose="020F0502020204030204" pitchFamily="34" charset="0"/>
              </a:rPr>
              <a:t>S</a:t>
            </a:r>
            <a:r>
              <a:rPr lang="en-US" sz="4000" u="sng">
                <a:solidFill>
                  <a:srgbClr val="FFFFFF"/>
                </a:solidFill>
                <a:effectLst/>
                <a:latin typeface="Calibri" panose="020F0502020204030204" pitchFamily="34" charset="0"/>
                <a:ea typeface="Calibri" panose="020F0502020204030204" pitchFamily="34" charset="0"/>
              </a:rPr>
              <a:t>tages of the Performance Management Cycle </a:t>
            </a:r>
            <a:endParaRPr lang="en-GB" sz="4000">
              <a:solidFill>
                <a:srgbClr val="FFFFFF"/>
              </a:solidFill>
            </a:endParaRPr>
          </a:p>
        </p:txBody>
      </p:sp>
      <p:pic>
        <p:nvPicPr>
          <p:cNvPr id="4" name="Content Placeholder 3">
            <a:extLst>
              <a:ext uri="{FF2B5EF4-FFF2-40B4-BE49-F238E27FC236}">
                <a16:creationId xmlns:a16="http://schemas.microsoft.com/office/drawing/2014/main" id="{B6FC1D42-0F0B-4575-918D-367E08F795EE}"/>
              </a:ext>
            </a:extLst>
          </p:cNvPr>
          <p:cNvPicPr>
            <a:picLocks noGrp="1" noChangeAspect="1"/>
          </p:cNvPicPr>
          <p:nvPr>
            <p:ph idx="1"/>
          </p:nvPr>
        </p:nvPicPr>
        <p:blipFill>
          <a:blip r:embed="rId3"/>
          <a:stretch>
            <a:fillRect/>
          </a:stretch>
        </p:blipFill>
        <p:spPr>
          <a:xfrm>
            <a:off x="7277376" y="2177170"/>
            <a:ext cx="3061971" cy="2774912"/>
          </a:xfrm>
          <a:prstGeom prst="rect">
            <a:avLst/>
          </a:prstGeom>
        </p:spPr>
      </p:pic>
      <p:sp>
        <p:nvSpPr>
          <p:cNvPr id="5" name="TextBox 4">
            <a:extLst>
              <a:ext uri="{FF2B5EF4-FFF2-40B4-BE49-F238E27FC236}">
                <a16:creationId xmlns:a16="http://schemas.microsoft.com/office/drawing/2014/main" id="{5969743E-466A-42B7-B9DE-E65DEA520755}"/>
              </a:ext>
            </a:extLst>
          </p:cNvPr>
          <p:cNvSpPr txBox="1"/>
          <p:nvPr/>
        </p:nvSpPr>
        <p:spPr>
          <a:xfrm>
            <a:off x="9696240" y="4542297"/>
            <a:ext cx="2170071" cy="369332"/>
          </a:xfrm>
          <a:prstGeom prst="rect">
            <a:avLst/>
          </a:prstGeom>
          <a:noFill/>
        </p:spPr>
        <p:txBody>
          <a:bodyPr wrap="square" rtlCol="0">
            <a:spAutoFit/>
          </a:bodyPr>
          <a:lstStyle/>
          <a:p>
            <a:r>
              <a:rPr lang="en-GB" dirty="0"/>
              <a:t>(Prism, 2020)</a:t>
            </a:r>
          </a:p>
        </p:txBody>
      </p:sp>
      <p:pic>
        <p:nvPicPr>
          <p:cNvPr id="7" name="Picture 6">
            <a:extLst>
              <a:ext uri="{FF2B5EF4-FFF2-40B4-BE49-F238E27FC236}">
                <a16:creationId xmlns:a16="http://schemas.microsoft.com/office/drawing/2014/main" id="{AB0A3EDF-99BB-483A-8ADA-E4F164E5DF3B}"/>
              </a:ext>
            </a:extLst>
          </p:cNvPr>
          <p:cNvPicPr>
            <a:picLocks noChangeAspect="1"/>
          </p:cNvPicPr>
          <p:nvPr/>
        </p:nvPicPr>
        <p:blipFill>
          <a:blip r:embed="rId4"/>
          <a:stretch>
            <a:fillRect/>
          </a:stretch>
        </p:blipFill>
        <p:spPr>
          <a:xfrm>
            <a:off x="807355" y="4342686"/>
            <a:ext cx="4107270" cy="2126579"/>
          </a:xfrm>
          <a:prstGeom prst="rect">
            <a:avLst/>
          </a:prstGeom>
        </p:spPr>
      </p:pic>
      <p:sp>
        <p:nvSpPr>
          <p:cNvPr id="9" name="TextBox 8">
            <a:extLst>
              <a:ext uri="{FF2B5EF4-FFF2-40B4-BE49-F238E27FC236}">
                <a16:creationId xmlns:a16="http://schemas.microsoft.com/office/drawing/2014/main" id="{C1D70677-F950-4B03-8A41-25FDB3CA7A03}"/>
              </a:ext>
            </a:extLst>
          </p:cNvPr>
          <p:cNvSpPr txBox="1"/>
          <p:nvPr/>
        </p:nvSpPr>
        <p:spPr>
          <a:xfrm>
            <a:off x="1529032" y="2777758"/>
            <a:ext cx="5182664" cy="1200329"/>
          </a:xfrm>
          <a:prstGeom prst="rect">
            <a:avLst/>
          </a:prstGeom>
          <a:noFill/>
        </p:spPr>
        <p:txBody>
          <a:bodyPr wrap="square" rtlCol="0">
            <a:spAutoFit/>
          </a:bodyPr>
          <a:lstStyle/>
          <a:p>
            <a:r>
              <a:rPr lang="en-GB" dirty="0" err="1"/>
              <a:t>Demings</a:t>
            </a:r>
            <a:r>
              <a:rPr lang="en-GB" dirty="0"/>
              <a:t> PDCA cycle of performance management, used by companies who wish to continuously monitor performance on a regular basis </a:t>
            </a:r>
            <a:r>
              <a:rPr lang="en-GB" sz="1800" dirty="0">
                <a:effectLst/>
                <a:latin typeface="Calibri" panose="020F0502020204030204" pitchFamily="34" charset="0"/>
                <a:ea typeface="Calibri" panose="020F0502020204030204" pitchFamily="34" charset="0"/>
              </a:rPr>
              <a:t>(</a:t>
            </a:r>
            <a:r>
              <a:rPr lang="en-GB" sz="1800" dirty="0" err="1">
                <a:effectLst/>
                <a:latin typeface="Calibri" panose="020F0502020204030204" pitchFamily="34" charset="0"/>
                <a:ea typeface="Calibri" panose="020F0502020204030204" pitchFamily="34" charset="0"/>
              </a:rPr>
              <a:t>Isixsigma</a:t>
            </a:r>
            <a:r>
              <a:rPr lang="en-GB" sz="1800" dirty="0">
                <a:effectLst/>
                <a:latin typeface="Calibri" panose="020F0502020204030204" pitchFamily="34" charset="0"/>
                <a:ea typeface="Calibri" panose="020F0502020204030204" pitchFamily="34" charset="0"/>
              </a:rPr>
              <a:t>, 2020).</a:t>
            </a:r>
            <a:endParaRPr lang="en-GB" dirty="0"/>
          </a:p>
        </p:txBody>
      </p:sp>
      <p:sp>
        <p:nvSpPr>
          <p:cNvPr id="11" name="TextBox 10">
            <a:extLst>
              <a:ext uri="{FF2B5EF4-FFF2-40B4-BE49-F238E27FC236}">
                <a16:creationId xmlns:a16="http://schemas.microsoft.com/office/drawing/2014/main" id="{A689CE78-61A8-4DC0-97C5-2B834795737C}"/>
              </a:ext>
            </a:extLst>
          </p:cNvPr>
          <p:cNvSpPr txBox="1"/>
          <p:nvPr/>
        </p:nvSpPr>
        <p:spPr>
          <a:xfrm>
            <a:off x="6208776" y="5240508"/>
            <a:ext cx="4893102" cy="923330"/>
          </a:xfrm>
          <a:prstGeom prst="rect">
            <a:avLst/>
          </a:prstGeom>
          <a:noFill/>
        </p:spPr>
        <p:txBody>
          <a:bodyPr wrap="square" rtlCol="0">
            <a:spAutoFit/>
          </a:bodyPr>
          <a:lstStyle/>
          <a:p>
            <a:r>
              <a:rPr lang="en-GB" dirty="0"/>
              <a:t>A typical performance management cycle used in conjunction with a formal performance management process </a:t>
            </a:r>
            <a:r>
              <a:rPr lang="en-GB" sz="1800" dirty="0">
                <a:effectLst/>
                <a:latin typeface="Calibri" panose="020F0502020204030204" pitchFamily="34" charset="0"/>
                <a:ea typeface="Calibri" panose="020F0502020204030204" pitchFamily="34" charset="0"/>
              </a:rPr>
              <a:t>(PMINSIGHT, 2020)</a:t>
            </a:r>
            <a:r>
              <a:rPr lang="en-US" sz="1800" dirty="0">
                <a:effectLst/>
                <a:latin typeface="Calibri" panose="020F0502020204030204" pitchFamily="34" charset="0"/>
                <a:ea typeface="Calibri" panose="020F0502020204030204" pitchFamily="34" charset="0"/>
              </a:rPr>
              <a:t>..</a:t>
            </a:r>
            <a:endParaRPr lang="en-GB" dirty="0"/>
          </a:p>
        </p:txBody>
      </p:sp>
      <p:sp>
        <p:nvSpPr>
          <p:cNvPr id="13" name="TextBox 12">
            <a:extLst>
              <a:ext uri="{FF2B5EF4-FFF2-40B4-BE49-F238E27FC236}">
                <a16:creationId xmlns:a16="http://schemas.microsoft.com/office/drawing/2014/main" id="{C1EB3B9B-A8B7-4A36-8C41-8EBC8E636ABF}"/>
              </a:ext>
            </a:extLst>
          </p:cNvPr>
          <p:cNvSpPr txBox="1"/>
          <p:nvPr/>
        </p:nvSpPr>
        <p:spPr>
          <a:xfrm>
            <a:off x="282596" y="6449749"/>
            <a:ext cx="2552946" cy="369332"/>
          </a:xfrm>
          <a:prstGeom prst="rect">
            <a:avLst/>
          </a:prstGeom>
          <a:noFill/>
        </p:spPr>
        <p:txBody>
          <a:bodyPr wrap="square" rtlCol="0">
            <a:spAutoFit/>
          </a:bodyPr>
          <a:lstStyle/>
          <a:p>
            <a:r>
              <a:rPr lang="en-GB" dirty="0"/>
              <a:t>Wyatt (2018)</a:t>
            </a:r>
          </a:p>
        </p:txBody>
      </p:sp>
      <p:pic>
        <p:nvPicPr>
          <p:cNvPr id="3" name="Picture 57">
            <a:extLst>
              <a:ext uri="{FF2B5EF4-FFF2-40B4-BE49-F238E27FC236}">
                <a16:creationId xmlns:a16="http://schemas.microsoft.com/office/drawing/2014/main" id="{0EBF5C67-7391-4DE6-89AC-1BE1011AD8E0}"/>
              </a:ext>
            </a:extLst>
          </p:cNvPr>
          <p:cNvPicPr>
            <a:picLocks noChangeAspect="1"/>
          </p:cNvPicPr>
          <p:nvPr/>
        </p:nvPicPr>
        <p:blipFill rotWithShape="1">
          <a:blip r:embed="rId5">
            <a:alphaModFix amt="35000"/>
          </a:blip>
          <a:srcRect t="9465" b="13743"/>
          <a:stretch/>
        </p:blipFill>
        <p:spPr>
          <a:xfrm>
            <a:off x="0" y="10"/>
            <a:ext cx="12191980" cy="6857990"/>
          </a:xfrm>
          <a:prstGeom prst="rect">
            <a:avLst/>
          </a:prstGeom>
        </p:spPr>
      </p:pic>
    </p:spTree>
    <p:extLst>
      <p:ext uri="{BB962C8B-B14F-4D97-AF65-F5344CB8AC3E}">
        <p14:creationId xmlns:p14="http://schemas.microsoft.com/office/powerpoint/2010/main" val="1242998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FE1BA06-B7CE-4AAA-9F5E-4CC19245D6E0}"/>
              </a:ext>
            </a:extLst>
          </p:cNvPr>
          <p:cNvSpPr>
            <a:spLocks noGrp="1"/>
          </p:cNvSpPr>
          <p:nvPr>
            <p:ph type="title"/>
          </p:nvPr>
        </p:nvSpPr>
        <p:spPr>
          <a:xfrm>
            <a:off x="958506" y="800392"/>
            <a:ext cx="10264697" cy="1212102"/>
          </a:xfrm>
        </p:spPr>
        <p:txBody>
          <a:bodyPr>
            <a:normAutofit/>
          </a:bodyPr>
          <a:lstStyle/>
          <a:p>
            <a:r>
              <a:rPr lang="en-US" sz="4000" u="sng" dirty="0">
                <a:solidFill>
                  <a:srgbClr val="FFFFFF"/>
                </a:solidFill>
                <a:effectLst/>
                <a:latin typeface="Calibri" panose="020F0502020204030204" pitchFamily="34" charset="0"/>
                <a:ea typeface="Calibri" panose="020F0502020204030204" pitchFamily="34" charset="0"/>
              </a:rPr>
              <a:t>Key Performance </a:t>
            </a:r>
            <a:r>
              <a:rPr lang="en-US" sz="4000" u="sng" dirty="0">
                <a:solidFill>
                  <a:srgbClr val="FFFFFF"/>
                </a:solidFill>
                <a:latin typeface="Calibri" panose="020F0502020204030204" pitchFamily="34" charset="0"/>
                <a:ea typeface="Calibri" panose="020F0502020204030204" pitchFamily="34" charset="0"/>
              </a:rPr>
              <a:t>M</a:t>
            </a:r>
            <a:r>
              <a:rPr lang="en-US" sz="4000" u="sng" dirty="0">
                <a:solidFill>
                  <a:srgbClr val="FFFFFF"/>
                </a:solidFill>
                <a:effectLst/>
                <a:latin typeface="Calibri" panose="020F0502020204030204" pitchFamily="34" charset="0"/>
                <a:ea typeface="Calibri" panose="020F0502020204030204" pitchFamily="34" charset="0"/>
              </a:rPr>
              <a:t>anagement </a:t>
            </a:r>
            <a:r>
              <a:rPr lang="en-US" sz="4000" u="sng" dirty="0">
                <a:solidFill>
                  <a:srgbClr val="FFFFFF"/>
                </a:solidFill>
                <a:latin typeface="Calibri" panose="020F0502020204030204" pitchFamily="34" charset="0"/>
                <a:ea typeface="Calibri" panose="020F0502020204030204" pitchFamily="34" charset="0"/>
              </a:rPr>
              <a:t>A</a:t>
            </a:r>
            <a:r>
              <a:rPr lang="en-US" sz="4000" u="sng" dirty="0">
                <a:solidFill>
                  <a:srgbClr val="FFFFFF"/>
                </a:solidFill>
                <a:effectLst/>
                <a:latin typeface="Calibri" panose="020F0502020204030204" pitchFamily="34" charset="0"/>
                <a:ea typeface="Calibri" panose="020F0502020204030204" pitchFamily="34" charset="0"/>
              </a:rPr>
              <a:t>ctivities</a:t>
            </a:r>
            <a:endParaRPr lang="en-GB" sz="4000" dirty="0">
              <a:solidFill>
                <a:srgbClr val="FFFFFF"/>
              </a:solidFill>
            </a:endParaRPr>
          </a:p>
        </p:txBody>
      </p:sp>
      <p:sp>
        <p:nvSpPr>
          <p:cNvPr id="3" name="Content Placeholder 2">
            <a:extLst>
              <a:ext uri="{FF2B5EF4-FFF2-40B4-BE49-F238E27FC236}">
                <a16:creationId xmlns:a16="http://schemas.microsoft.com/office/drawing/2014/main" id="{A85A4AB8-D3C9-4747-974C-E12ECD8675D9}"/>
              </a:ext>
            </a:extLst>
          </p:cNvPr>
          <p:cNvSpPr>
            <a:spLocks noGrp="1"/>
          </p:cNvSpPr>
          <p:nvPr>
            <p:ph idx="1"/>
          </p:nvPr>
        </p:nvSpPr>
        <p:spPr>
          <a:xfrm>
            <a:off x="1367624" y="2490436"/>
            <a:ext cx="9708995" cy="3567173"/>
          </a:xfrm>
        </p:spPr>
        <p:txBody>
          <a:bodyPr anchor="ctr">
            <a:noAutofit/>
          </a:bodyPr>
          <a:lstStyle/>
          <a:p>
            <a:pPr algn="l"/>
            <a:r>
              <a:rPr lang="en-GB" sz="1800" i="0" u="sng" dirty="0">
                <a:effectLst/>
              </a:rPr>
              <a:t>Performance management describes activities that:</a:t>
            </a:r>
          </a:p>
          <a:p>
            <a:pPr algn="l">
              <a:buFont typeface="Arial" panose="020B0604020202020204" pitchFamily="34" charset="0"/>
              <a:buChar char="•"/>
            </a:pPr>
            <a:r>
              <a:rPr lang="en-GB" sz="1800" i="0" dirty="0">
                <a:effectLst/>
              </a:rPr>
              <a:t>Aim </a:t>
            </a:r>
            <a:r>
              <a:rPr lang="en-GB" sz="1800" dirty="0"/>
              <a:t> to </a:t>
            </a:r>
            <a:r>
              <a:rPr lang="en-GB" sz="1800" i="0" dirty="0">
                <a:effectLst/>
              </a:rPr>
              <a:t>establish objectives to assist individuals and teams to see their individual role in achieving organisations mission, strategy and objectives which will ultimately improve performance.</a:t>
            </a:r>
          </a:p>
          <a:p>
            <a:pPr algn="l">
              <a:buFont typeface="Arial" panose="020B0604020202020204" pitchFamily="34" charset="0"/>
              <a:buChar char="•"/>
            </a:pPr>
            <a:r>
              <a:rPr lang="en-GB" sz="1800" dirty="0"/>
              <a:t>It may also hold people accountable for their performance by linking it to pay and reward, career progression and termination of employment in the case of poor performance.</a:t>
            </a:r>
          </a:p>
          <a:p>
            <a:pPr algn="l">
              <a:buFont typeface="Arial" panose="020B0604020202020204" pitchFamily="34" charset="0"/>
              <a:buChar char="•"/>
            </a:pPr>
            <a:r>
              <a:rPr lang="en-GB" sz="1800" u="sng" dirty="0"/>
              <a:t>Activities may include:</a:t>
            </a:r>
          </a:p>
          <a:p>
            <a:pPr algn="l">
              <a:buFont typeface="Arial" panose="020B0604020202020204" pitchFamily="34" charset="0"/>
              <a:buChar char="•"/>
            </a:pPr>
            <a:r>
              <a:rPr lang="en-GB" sz="1800" dirty="0"/>
              <a:t>Supervisions</a:t>
            </a:r>
          </a:p>
          <a:p>
            <a:pPr algn="l">
              <a:buFont typeface="Arial" panose="020B0604020202020204" pitchFamily="34" charset="0"/>
              <a:buChar char="•"/>
            </a:pPr>
            <a:r>
              <a:rPr lang="en-GB" sz="1800" dirty="0"/>
              <a:t>Appraisals</a:t>
            </a:r>
          </a:p>
          <a:p>
            <a:pPr algn="l">
              <a:buFont typeface="Arial" panose="020B0604020202020204" pitchFamily="34" charset="0"/>
              <a:buChar char="•"/>
            </a:pPr>
            <a:r>
              <a:rPr lang="en-GB" sz="1800" dirty="0"/>
              <a:t>Regular 1:1 meetings</a:t>
            </a:r>
          </a:p>
          <a:p>
            <a:pPr algn="l">
              <a:buFont typeface="Arial" panose="020B0604020202020204" pitchFamily="34" charset="0"/>
              <a:buChar char="•"/>
            </a:pPr>
            <a:r>
              <a:rPr lang="en-GB" sz="1800" dirty="0"/>
              <a:t>Team meetings</a:t>
            </a:r>
          </a:p>
          <a:p>
            <a:pPr marL="0" indent="0" algn="l">
              <a:buNone/>
            </a:pPr>
            <a:r>
              <a:rPr lang="en-GB" sz="1800" dirty="0"/>
              <a:t>(CIPD, 2019).</a:t>
            </a:r>
          </a:p>
        </p:txBody>
      </p:sp>
      <p:pic>
        <p:nvPicPr>
          <p:cNvPr id="4" name="Picture 57">
            <a:extLst>
              <a:ext uri="{FF2B5EF4-FFF2-40B4-BE49-F238E27FC236}">
                <a16:creationId xmlns:a16="http://schemas.microsoft.com/office/drawing/2014/main" id="{41874397-36CC-43E6-8529-0C21DF8BFD43}"/>
              </a:ext>
            </a:extLst>
          </p:cNvPr>
          <p:cNvPicPr>
            <a:picLocks noChangeAspect="1"/>
          </p:cNvPicPr>
          <p:nvPr/>
        </p:nvPicPr>
        <p:blipFill rotWithShape="1">
          <a:blip r:embed="rId2">
            <a:alphaModFix amt="35000"/>
          </a:blip>
          <a:srcRect t="9465" b="13743"/>
          <a:stretch/>
        </p:blipFill>
        <p:spPr>
          <a:xfrm>
            <a:off x="0" y="10"/>
            <a:ext cx="12191980" cy="6857990"/>
          </a:xfrm>
          <a:prstGeom prst="rect">
            <a:avLst/>
          </a:prstGeom>
        </p:spPr>
      </p:pic>
    </p:spTree>
    <p:extLst>
      <p:ext uri="{BB962C8B-B14F-4D97-AF65-F5344CB8AC3E}">
        <p14:creationId xmlns:p14="http://schemas.microsoft.com/office/powerpoint/2010/main" val="2848703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FF51F6A-79FE-441B-B470-4F731FBB13C3}"/>
              </a:ext>
            </a:extLst>
          </p:cNvPr>
          <p:cNvSpPr>
            <a:spLocks noGrp="1"/>
          </p:cNvSpPr>
          <p:nvPr>
            <p:ph type="title"/>
          </p:nvPr>
        </p:nvSpPr>
        <p:spPr>
          <a:xfrm>
            <a:off x="958506" y="800392"/>
            <a:ext cx="10264697" cy="1212102"/>
          </a:xfrm>
        </p:spPr>
        <p:txBody>
          <a:bodyPr>
            <a:normAutofit/>
          </a:bodyPr>
          <a:lstStyle/>
          <a:p>
            <a:r>
              <a:rPr lang="en-GB" sz="2500" dirty="0">
                <a:solidFill>
                  <a:srgbClr val="FFFFFF"/>
                </a:solidFill>
                <a:latin typeface="Arial" panose="020B0604020202020204" pitchFamily="34" charset="0"/>
                <a:ea typeface="Calibri" panose="020F0502020204030204" pitchFamily="34" charset="0"/>
                <a:cs typeface="Times New Roman" panose="02020603050405020304" pitchFamily="18" charset="0"/>
              </a:rPr>
              <a:t>Do performance management activities contribute to employee capability and commitment, and to recognizing and rewarding talent?</a:t>
            </a:r>
            <a:br>
              <a:rPr lang="en-GB" sz="25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br>
            <a:endParaRPr lang="en-GB" sz="2500" dirty="0">
              <a:solidFill>
                <a:srgbClr val="FFFFFF"/>
              </a:solidFill>
            </a:endParaRPr>
          </a:p>
        </p:txBody>
      </p:sp>
      <p:sp>
        <p:nvSpPr>
          <p:cNvPr id="3" name="Content Placeholder 2">
            <a:extLst>
              <a:ext uri="{FF2B5EF4-FFF2-40B4-BE49-F238E27FC236}">
                <a16:creationId xmlns:a16="http://schemas.microsoft.com/office/drawing/2014/main" id="{3F5366B8-3C1F-45BC-8056-17FE613809CA}"/>
              </a:ext>
            </a:extLst>
          </p:cNvPr>
          <p:cNvSpPr>
            <a:spLocks noGrp="1"/>
          </p:cNvSpPr>
          <p:nvPr>
            <p:ph idx="1"/>
          </p:nvPr>
        </p:nvSpPr>
        <p:spPr>
          <a:xfrm>
            <a:off x="1404200" y="2733999"/>
            <a:ext cx="9708995" cy="3567173"/>
          </a:xfrm>
        </p:spPr>
        <p:txBody>
          <a:bodyPr anchor="ctr">
            <a:normAutofit lnSpcReduction="10000"/>
          </a:bodyPr>
          <a:lstStyle/>
          <a:p>
            <a:r>
              <a:rPr lang="en-GB" sz="2400" dirty="0"/>
              <a:t>Yes, they do!</a:t>
            </a:r>
          </a:p>
          <a:p>
            <a:r>
              <a:rPr lang="en-GB" sz="2400" dirty="0"/>
              <a:t>There is a recognition that more traditional methods of PM are now becoming outdated, 71.3% of respondents felt that their current PM tool wasn’t as flexible as it need to be.</a:t>
            </a:r>
          </a:p>
          <a:p>
            <a:r>
              <a:rPr lang="en-GB" sz="2400" dirty="0"/>
              <a:t>IBM, Microsoft and Google have all reviewed their approaches</a:t>
            </a:r>
          </a:p>
          <a:p>
            <a:r>
              <a:rPr lang="en-GB" sz="2400" dirty="0"/>
              <a:t>A recent study found that:</a:t>
            </a:r>
          </a:p>
          <a:p>
            <a:r>
              <a:rPr lang="en-GB" sz="2400" dirty="0"/>
              <a:t>63.9% believe that performance &amp; feedback are important to employees</a:t>
            </a:r>
          </a:p>
          <a:p>
            <a:r>
              <a:rPr lang="en-GB" sz="2400" dirty="0"/>
              <a:t>65.2% believe it is important to business productivity</a:t>
            </a:r>
          </a:p>
          <a:p>
            <a:r>
              <a:rPr lang="en-GB" sz="2400" dirty="0"/>
              <a:t>(</a:t>
            </a:r>
            <a:r>
              <a:rPr lang="en-GB" sz="2400" dirty="0" err="1"/>
              <a:t>Hibob</a:t>
            </a:r>
            <a:r>
              <a:rPr lang="en-GB" sz="2400" dirty="0"/>
              <a:t>, 2020)</a:t>
            </a:r>
          </a:p>
          <a:p>
            <a:endParaRPr lang="en-GB" sz="2400" dirty="0"/>
          </a:p>
          <a:p>
            <a:endParaRPr lang="en-GB" sz="2400" dirty="0"/>
          </a:p>
        </p:txBody>
      </p:sp>
      <p:pic>
        <p:nvPicPr>
          <p:cNvPr id="4" name="Picture 57">
            <a:extLst>
              <a:ext uri="{FF2B5EF4-FFF2-40B4-BE49-F238E27FC236}">
                <a16:creationId xmlns:a16="http://schemas.microsoft.com/office/drawing/2014/main" id="{7CD8F8F3-375C-4A24-8B58-8178CB251467}"/>
              </a:ext>
            </a:extLst>
          </p:cNvPr>
          <p:cNvPicPr>
            <a:picLocks noChangeAspect="1"/>
          </p:cNvPicPr>
          <p:nvPr/>
        </p:nvPicPr>
        <p:blipFill rotWithShape="1">
          <a:blip r:embed="rId3">
            <a:alphaModFix amt="35000"/>
          </a:blip>
          <a:srcRect t="9465" b="13743"/>
          <a:stretch/>
        </p:blipFill>
        <p:spPr>
          <a:xfrm>
            <a:off x="0" y="10"/>
            <a:ext cx="12191980" cy="6857990"/>
          </a:xfrm>
          <a:prstGeom prst="rect">
            <a:avLst/>
          </a:prstGeom>
        </p:spPr>
      </p:pic>
    </p:spTree>
    <p:extLst>
      <p:ext uri="{BB962C8B-B14F-4D97-AF65-F5344CB8AC3E}">
        <p14:creationId xmlns:p14="http://schemas.microsoft.com/office/powerpoint/2010/main" val="1064440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1B4F414-5DAC-4C49-8636-AEF3ED283F48}"/>
              </a:ext>
            </a:extLst>
          </p:cNvPr>
          <p:cNvSpPr>
            <a:spLocks noGrp="1"/>
          </p:cNvSpPr>
          <p:nvPr>
            <p:ph type="title"/>
          </p:nvPr>
        </p:nvSpPr>
        <p:spPr>
          <a:xfrm>
            <a:off x="958506" y="800392"/>
            <a:ext cx="10264697" cy="1212102"/>
          </a:xfrm>
        </p:spPr>
        <p:txBody>
          <a:bodyPr>
            <a:normAutofit/>
          </a:bodyPr>
          <a:lstStyle/>
          <a:p>
            <a:r>
              <a:rPr lang="en-US" sz="4000" dirty="0">
                <a:solidFill>
                  <a:srgbClr val="FFFFFF"/>
                </a:solidFill>
                <a:latin typeface="Arial" panose="020B0604020202020204" pitchFamily="34" charset="0"/>
                <a:ea typeface="Calibri" panose="020F0502020204030204" pitchFamily="34" charset="0"/>
                <a:cs typeface="Times New Roman" panose="02020603050405020304" pitchFamily="18" charset="0"/>
              </a:rPr>
              <a:t>T</a:t>
            </a:r>
            <a:r>
              <a:rPr lang="en-US" sz="40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he role of line mangers in performance management processes</a:t>
            </a:r>
            <a:endParaRPr lang="en-GB" sz="4000" dirty="0">
              <a:solidFill>
                <a:srgbClr val="FFFFFF"/>
              </a:solidFill>
            </a:endParaRPr>
          </a:p>
        </p:txBody>
      </p:sp>
      <p:sp>
        <p:nvSpPr>
          <p:cNvPr id="3" name="Content Placeholder 2">
            <a:extLst>
              <a:ext uri="{FF2B5EF4-FFF2-40B4-BE49-F238E27FC236}">
                <a16:creationId xmlns:a16="http://schemas.microsoft.com/office/drawing/2014/main" id="{6F112C29-A171-4C62-8E90-6F831C9C0273}"/>
              </a:ext>
            </a:extLst>
          </p:cNvPr>
          <p:cNvSpPr>
            <a:spLocks noGrp="1"/>
          </p:cNvSpPr>
          <p:nvPr>
            <p:ph idx="1"/>
          </p:nvPr>
        </p:nvSpPr>
        <p:spPr>
          <a:xfrm>
            <a:off x="1367624" y="2490436"/>
            <a:ext cx="9708995" cy="3567173"/>
          </a:xfrm>
        </p:spPr>
        <p:txBody>
          <a:bodyPr anchor="ctr">
            <a:normAutofit fontScale="85000" lnSpcReduction="10000"/>
          </a:bodyPr>
          <a:lstStyle/>
          <a:p>
            <a:r>
              <a:rPr lang="en-GB" sz="2400" dirty="0"/>
              <a:t>Ensuring top down leadership and management</a:t>
            </a:r>
          </a:p>
          <a:p>
            <a:r>
              <a:rPr lang="en-GB" sz="2400" dirty="0"/>
              <a:t>Driving for organisation success through the communication of the organisations mission, values and business objectives</a:t>
            </a:r>
          </a:p>
          <a:p>
            <a:r>
              <a:rPr lang="en-GB" sz="2400" dirty="0"/>
              <a:t>Ensuring that the performance management process is efficient, effective and consistent</a:t>
            </a:r>
          </a:p>
          <a:p>
            <a:r>
              <a:rPr lang="en-GB" sz="2400" dirty="0"/>
              <a:t>Clearly defining work expectations, tasks and roles and ensuring that these are communicated to individuals and the team as a whole</a:t>
            </a:r>
          </a:p>
          <a:p>
            <a:r>
              <a:rPr lang="en-GB" sz="2400" dirty="0"/>
              <a:t>Ensuring regular reviews are held to discuss performance and progress towards achievement of goals and suggesting plans to correct any areas of underperformance</a:t>
            </a:r>
          </a:p>
          <a:p>
            <a:r>
              <a:rPr lang="en-GB" sz="2400" dirty="0"/>
              <a:t>Establishing an understanding of the importance of such reviews with employees</a:t>
            </a:r>
          </a:p>
          <a:p>
            <a:pPr marL="0" indent="0">
              <a:buNone/>
            </a:pPr>
            <a:r>
              <a:rPr lang="en-GB" sz="2400" dirty="0"/>
              <a:t>(Guide, 2020)</a:t>
            </a:r>
          </a:p>
          <a:p>
            <a:endParaRPr lang="en-GB" sz="2400" dirty="0"/>
          </a:p>
        </p:txBody>
      </p:sp>
      <p:pic>
        <p:nvPicPr>
          <p:cNvPr id="4" name="Picture 57">
            <a:extLst>
              <a:ext uri="{FF2B5EF4-FFF2-40B4-BE49-F238E27FC236}">
                <a16:creationId xmlns:a16="http://schemas.microsoft.com/office/drawing/2014/main" id="{97B6390C-D986-421F-8D13-BF79F4CA9C5A}"/>
              </a:ext>
            </a:extLst>
          </p:cNvPr>
          <p:cNvPicPr>
            <a:picLocks noChangeAspect="1"/>
          </p:cNvPicPr>
          <p:nvPr/>
        </p:nvPicPr>
        <p:blipFill rotWithShape="1">
          <a:blip r:embed="rId3">
            <a:alphaModFix amt="35000"/>
          </a:blip>
          <a:srcRect t="9465" b="13743"/>
          <a:stretch/>
        </p:blipFill>
        <p:spPr>
          <a:xfrm>
            <a:off x="0" y="10"/>
            <a:ext cx="12191980" cy="6857990"/>
          </a:xfrm>
          <a:prstGeom prst="rect">
            <a:avLst/>
          </a:prstGeom>
        </p:spPr>
      </p:pic>
    </p:spTree>
    <p:extLst>
      <p:ext uri="{BB962C8B-B14F-4D97-AF65-F5344CB8AC3E}">
        <p14:creationId xmlns:p14="http://schemas.microsoft.com/office/powerpoint/2010/main" val="2009280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795CFD0-4596-4040-A937-748F33E31075}"/>
              </a:ext>
            </a:extLst>
          </p:cNvPr>
          <p:cNvSpPr>
            <a:spLocks noGrp="1"/>
          </p:cNvSpPr>
          <p:nvPr>
            <p:ph type="title"/>
          </p:nvPr>
        </p:nvSpPr>
        <p:spPr>
          <a:xfrm>
            <a:off x="958506" y="800392"/>
            <a:ext cx="10264697" cy="1212102"/>
          </a:xfrm>
        </p:spPr>
        <p:txBody>
          <a:bodyPr>
            <a:normAutofit/>
          </a:bodyPr>
          <a:lstStyle/>
          <a:p>
            <a:r>
              <a:rPr lang="en-US" sz="31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Describe ways in which HR and line managers can work together in performance management processes.</a:t>
            </a:r>
            <a:endParaRPr lang="en-GB" sz="3100" dirty="0">
              <a:solidFill>
                <a:srgbClr val="FFFFFF"/>
              </a:solidFill>
            </a:endParaRPr>
          </a:p>
        </p:txBody>
      </p:sp>
      <p:sp>
        <p:nvSpPr>
          <p:cNvPr id="3" name="Content Placeholder 2">
            <a:extLst>
              <a:ext uri="{FF2B5EF4-FFF2-40B4-BE49-F238E27FC236}">
                <a16:creationId xmlns:a16="http://schemas.microsoft.com/office/drawing/2014/main" id="{62F29F04-1E5B-490B-B025-647A66115113}"/>
              </a:ext>
            </a:extLst>
          </p:cNvPr>
          <p:cNvSpPr>
            <a:spLocks noGrp="1"/>
          </p:cNvSpPr>
          <p:nvPr>
            <p:ph idx="1"/>
          </p:nvPr>
        </p:nvSpPr>
        <p:spPr>
          <a:xfrm>
            <a:off x="1367624" y="2490436"/>
            <a:ext cx="9708995" cy="3567173"/>
          </a:xfrm>
        </p:spPr>
        <p:txBody>
          <a:bodyPr anchor="ctr">
            <a:normAutofit fontScale="92500" lnSpcReduction="10000"/>
          </a:bodyPr>
          <a:lstStyle/>
          <a:p>
            <a:r>
              <a:rPr lang="en-GB" sz="2400" dirty="0"/>
              <a:t>Supporting line managers with formal processes</a:t>
            </a:r>
          </a:p>
          <a:p>
            <a:r>
              <a:rPr lang="en-GB" sz="2400" dirty="0"/>
              <a:t>Designing and implementing formal processes, HR policies etc</a:t>
            </a:r>
          </a:p>
          <a:p>
            <a:r>
              <a:rPr lang="en-GB" sz="2400" dirty="0"/>
              <a:t>Supporting line managers to implement formal processes</a:t>
            </a:r>
          </a:p>
          <a:p>
            <a:r>
              <a:rPr lang="en-GB" sz="2400" dirty="0"/>
              <a:t>Providing learning and development opportunities to line managers in relation to performance management activities</a:t>
            </a:r>
          </a:p>
          <a:p>
            <a:r>
              <a:rPr lang="en-GB" sz="2400" dirty="0"/>
              <a:t>Providing advice &amp; guidance</a:t>
            </a:r>
          </a:p>
          <a:p>
            <a:r>
              <a:rPr lang="en-GB" sz="2400" dirty="0"/>
              <a:t>Identifying training needs</a:t>
            </a:r>
          </a:p>
          <a:p>
            <a:r>
              <a:rPr lang="en-GB" sz="2400" dirty="0"/>
              <a:t>Coordinating formal processes</a:t>
            </a:r>
          </a:p>
          <a:p>
            <a:pPr marL="0" indent="0">
              <a:buNone/>
            </a:pPr>
            <a:r>
              <a:rPr lang="en-GB" sz="2400" dirty="0"/>
              <a:t>(Mayhew, 2020).</a:t>
            </a:r>
          </a:p>
        </p:txBody>
      </p:sp>
      <p:pic>
        <p:nvPicPr>
          <p:cNvPr id="4" name="Picture 57">
            <a:extLst>
              <a:ext uri="{FF2B5EF4-FFF2-40B4-BE49-F238E27FC236}">
                <a16:creationId xmlns:a16="http://schemas.microsoft.com/office/drawing/2014/main" id="{EFD36D53-8141-465A-B056-FB258BB8C376}"/>
              </a:ext>
            </a:extLst>
          </p:cNvPr>
          <p:cNvPicPr>
            <a:picLocks noChangeAspect="1"/>
          </p:cNvPicPr>
          <p:nvPr/>
        </p:nvPicPr>
        <p:blipFill rotWithShape="1">
          <a:blip r:embed="rId3">
            <a:alphaModFix amt="35000"/>
          </a:blip>
          <a:srcRect t="9465" b="13743"/>
          <a:stretch/>
        </p:blipFill>
        <p:spPr>
          <a:xfrm>
            <a:off x="0" y="10"/>
            <a:ext cx="12191980" cy="6857990"/>
          </a:xfrm>
          <a:prstGeom prst="rect">
            <a:avLst/>
          </a:prstGeom>
        </p:spPr>
      </p:pic>
    </p:spTree>
    <p:extLst>
      <p:ext uri="{BB962C8B-B14F-4D97-AF65-F5344CB8AC3E}">
        <p14:creationId xmlns:p14="http://schemas.microsoft.com/office/powerpoint/2010/main" val="38633711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Rectangle 3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FED163A-A7FE-4E67-A0C3-F95056622F5A}"/>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References 1</a:t>
            </a:r>
          </a:p>
        </p:txBody>
      </p:sp>
      <p:sp>
        <p:nvSpPr>
          <p:cNvPr id="3" name="Content Placeholder 2">
            <a:extLst>
              <a:ext uri="{FF2B5EF4-FFF2-40B4-BE49-F238E27FC236}">
                <a16:creationId xmlns:a16="http://schemas.microsoft.com/office/drawing/2014/main" id="{5BB43D9A-612D-498B-97DE-C2F659C80A77}"/>
              </a:ext>
            </a:extLst>
          </p:cNvPr>
          <p:cNvSpPr>
            <a:spLocks noGrp="1"/>
          </p:cNvSpPr>
          <p:nvPr>
            <p:ph idx="1"/>
          </p:nvPr>
        </p:nvSpPr>
        <p:spPr>
          <a:xfrm>
            <a:off x="1367624" y="2490436"/>
            <a:ext cx="9708995" cy="3567173"/>
          </a:xfrm>
        </p:spPr>
        <p:txBody>
          <a:bodyPr anchor="ctr">
            <a:normAutofit/>
          </a:bodyPr>
          <a:lstStyle/>
          <a:p>
            <a:endParaRPr lang="en-GB" sz="1100" dirty="0">
              <a:latin typeface="medium-content-title-font"/>
            </a:endParaRPr>
          </a:p>
          <a:p>
            <a:endParaRPr lang="en-GB" sz="1100" b="1" dirty="0">
              <a:latin typeface="Open Sans"/>
            </a:endParaRPr>
          </a:p>
        </p:txBody>
      </p:sp>
      <p:sp>
        <p:nvSpPr>
          <p:cNvPr id="11" name="TextBox 10">
            <a:extLst>
              <a:ext uri="{FF2B5EF4-FFF2-40B4-BE49-F238E27FC236}">
                <a16:creationId xmlns:a16="http://schemas.microsoft.com/office/drawing/2014/main" id="{62905AB4-1707-46A7-9374-B08CF149B671}"/>
              </a:ext>
            </a:extLst>
          </p:cNvPr>
          <p:cNvSpPr txBox="1"/>
          <p:nvPr/>
        </p:nvSpPr>
        <p:spPr>
          <a:xfrm>
            <a:off x="1115381" y="2847473"/>
            <a:ext cx="10907760" cy="3647152"/>
          </a:xfrm>
          <a:prstGeom prst="rect">
            <a:avLst/>
          </a:prstGeom>
          <a:noFill/>
        </p:spPr>
        <p:txBody>
          <a:bodyPr wrap="square">
            <a:spAutoFit/>
          </a:bodyPr>
          <a:lstStyle/>
          <a:p>
            <a:r>
              <a:rPr lang="en-US" sz="1100" dirty="0">
                <a:effectLst/>
                <a:latin typeface="Arial" panose="020B0604020202020204" pitchFamily="34" charset="0"/>
                <a:ea typeface="Calibri" panose="020F0502020204030204" pitchFamily="34" charset="0"/>
                <a:cs typeface="Times New Roman" panose="02020603050405020304" pitchFamily="18" charset="0"/>
              </a:rPr>
              <a:t>Armstrong, M., 2016. </a:t>
            </a:r>
            <a:r>
              <a:rPr lang="en-US" sz="1100" i="1" dirty="0">
                <a:effectLst/>
                <a:latin typeface="Arial" panose="020B0604020202020204" pitchFamily="34" charset="0"/>
                <a:ea typeface="Calibri" panose="020F0502020204030204" pitchFamily="34" charset="0"/>
                <a:cs typeface="Times New Roman" panose="02020603050405020304" pitchFamily="18" charset="0"/>
              </a:rPr>
              <a:t>Armstrong's Handbook of Strategic Human Resource Management. </a:t>
            </a:r>
            <a:r>
              <a:rPr lang="en-US" sz="1100" dirty="0">
                <a:effectLst/>
                <a:latin typeface="Arial" panose="020B0604020202020204" pitchFamily="34" charset="0"/>
                <a:ea typeface="Calibri" panose="020F0502020204030204" pitchFamily="34" charset="0"/>
                <a:cs typeface="Times New Roman" panose="02020603050405020304" pitchFamily="18" charset="0"/>
              </a:rPr>
              <a:t>6th ed. London: Kogan Page.</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r>
              <a:rPr lang="en-US"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r>
              <a:rPr lang="en-US" sz="1100" dirty="0">
                <a:effectLst/>
                <a:latin typeface="Arial" panose="020B0604020202020204" pitchFamily="34" charset="0"/>
                <a:ea typeface="Calibri" panose="020F0502020204030204" pitchFamily="34" charset="0"/>
                <a:cs typeface="Times New Roman" panose="02020603050405020304" pitchFamily="18" charset="0"/>
              </a:rPr>
              <a:t>Armstrong, M., 2017. </a:t>
            </a:r>
            <a:r>
              <a:rPr lang="en-US" sz="1100" i="1" dirty="0">
                <a:effectLst/>
                <a:latin typeface="Arial" panose="020B0604020202020204" pitchFamily="34" charset="0"/>
                <a:ea typeface="Calibri" panose="020F0502020204030204" pitchFamily="34" charset="0"/>
                <a:cs typeface="Times New Roman" panose="02020603050405020304" pitchFamily="18" charset="0"/>
              </a:rPr>
              <a:t>How can we fix performance management?. </a:t>
            </a:r>
            <a:r>
              <a:rPr lang="en-US" sz="11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100" u="sng" dirty="0">
                <a:effectLst/>
                <a:latin typeface="Arial" panose="020B0604020202020204" pitchFamily="34" charset="0"/>
                <a:ea typeface="Calibri" panose="020F0502020204030204" pitchFamily="34" charset="0"/>
                <a:cs typeface="Times New Roman" panose="02020603050405020304" pitchFamily="18" charset="0"/>
              </a:rPr>
              <a:t>https://www.peoplemanagement.co.uk/voices/comment/fix-performance-management#_ga=2.234717086.1038224926.1552657222-1720027656.1545140203</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[Accessed 18 August 2020].</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r>
              <a:rPr lang="en-US"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r>
              <a:rPr lang="en-US" sz="1100" dirty="0">
                <a:effectLst/>
                <a:latin typeface="Arial" panose="020B0604020202020204" pitchFamily="34" charset="0"/>
                <a:ea typeface="Calibri" panose="020F0502020204030204" pitchFamily="34" charset="0"/>
                <a:cs typeface="Times New Roman" panose="02020603050405020304" pitchFamily="18" charset="0"/>
              </a:rPr>
              <a:t>Baker, T., 2013. </a:t>
            </a:r>
            <a:r>
              <a:rPr lang="en-US" sz="1100" i="1" dirty="0">
                <a:effectLst/>
                <a:latin typeface="Arial" panose="020B0604020202020204" pitchFamily="34" charset="0"/>
                <a:ea typeface="Calibri" panose="020F0502020204030204" pitchFamily="34" charset="0"/>
                <a:cs typeface="Times New Roman" panose="02020603050405020304" pitchFamily="18" charset="0"/>
              </a:rPr>
              <a:t>The end of the performance review. </a:t>
            </a:r>
            <a:r>
              <a:rPr lang="en-US" sz="1100" dirty="0">
                <a:effectLst/>
                <a:latin typeface="Arial" panose="020B0604020202020204" pitchFamily="34" charset="0"/>
                <a:ea typeface="Calibri" panose="020F0502020204030204" pitchFamily="34" charset="0"/>
                <a:cs typeface="Times New Roman" panose="02020603050405020304" pitchFamily="18" charset="0"/>
              </a:rPr>
              <a:t>Basingstoke: Palgrave Macmillan.</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r>
              <a:rPr lang="en-US" sz="1100" dirty="0">
                <a:effectLst/>
                <a:latin typeface="Arial" panose="020B0604020202020204" pitchFamily="34" charset="0"/>
                <a:ea typeface="Calibri" panose="020F0502020204030204" pitchFamily="34" charset="0"/>
                <a:cs typeface="Times New Roman" panose="02020603050405020304" pitchFamily="18" charset="0"/>
              </a:rPr>
              <a:t>Bloom, N., </a:t>
            </a:r>
            <a:r>
              <a:rPr lang="en-US" sz="1100" dirty="0" err="1">
                <a:effectLst/>
                <a:latin typeface="Arial" panose="020B0604020202020204" pitchFamily="34" charset="0"/>
                <a:ea typeface="Calibri" panose="020F0502020204030204" pitchFamily="34" charset="0"/>
                <a:cs typeface="Times New Roman" panose="02020603050405020304" pitchFamily="18" charset="0"/>
              </a:rPr>
              <a:t>Genakos</a:t>
            </a:r>
            <a:r>
              <a:rPr lang="en-US" sz="1100" dirty="0">
                <a:effectLst/>
                <a:latin typeface="Arial" panose="020B0604020202020204" pitchFamily="34" charset="0"/>
                <a:ea typeface="Calibri" panose="020F0502020204030204" pitchFamily="34" charset="0"/>
                <a:cs typeface="Times New Roman" panose="02020603050405020304" pitchFamily="18" charset="0"/>
              </a:rPr>
              <a:t>, C., </a:t>
            </a:r>
            <a:r>
              <a:rPr lang="en-US" sz="1100" dirty="0" err="1">
                <a:effectLst/>
                <a:latin typeface="Arial" panose="020B0604020202020204" pitchFamily="34" charset="0"/>
                <a:ea typeface="Calibri" panose="020F0502020204030204" pitchFamily="34" charset="0"/>
                <a:cs typeface="Times New Roman" panose="02020603050405020304" pitchFamily="18" charset="0"/>
              </a:rPr>
              <a:t>Sadun</a:t>
            </a:r>
            <a:r>
              <a:rPr lang="en-US" sz="1100" dirty="0">
                <a:effectLst/>
                <a:latin typeface="Arial" panose="020B0604020202020204" pitchFamily="34" charset="0"/>
                <a:ea typeface="Calibri" panose="020F0502020204030204" pitchFamily="34" charset="0"/>
                <a:cs typeface="Times New Roman" panose="02020603050405020304" pitchFamily="18" charset="0"/>
              </a:rPr>
              <a:t>, R. &amp; Van Reenen, J., 2012. </a:t>
            </a:r>
            <a:r>
              <a:rPr lang="en-US" sz="1100" i="1" dirty="0">
                <a:effectLst/>
                <a:latin typeface="Arial" panose="020B0604020202020204" pitchFamily="34" charset="0"/>
                <a:ea typeface="Calibri" panose="020F0502020204030204" pitchFamily="34" charset="0"/>
                <a:cs typeface="Times New Roman" panose="02020603050405020304" pitchFamily="18" charset="0"/>
              </a:rPr>
              <a:t>Management Practices Across Firms and Countries , </a:t>
            </a:r>
            <a:r>
              <a:rPr lang="en-US" sz="1100" dirty="0">
                <a:effectLst/>
                <a:latin typeface="Arial" panose="020B0604020202020204" pitchFamily="34" charset="0"/>
                <a:ea typeface="Calibri" panose="020F0502020204030204" pitchFamily="34" charset="0"/>
                <a:cs typeface="Times New Roman" panose="02020603050405020304" pitchFamily="18" charset="0"/>
              </a:rPr>
              <a:t>London: The London </a:t>
            </a:r>
            <a:r>
              <a:rPr lang="en-US" sz="1100" dirty="0" err="1">
                <a:effectLst/>
                <a:latin typeface="Arial" panose="020B0604020202020204" pitchFamily="34" charset="0"/>
                <a:ea typeface="Calibri" panose="020F0502020204030204" pitchFamily="34" charset="0"/>
                <a:cs typeface="Times New Roman" panose="02020603050405020304" pitchFamily="18" charset="0"/>
              </a:rPr>
              <a:t>Schhol</a:t>
            </a:r>
            <a:r>
              <a:rPr lang="en-US" sz="1100" dirty="0">
                <a:effectLst/>
                <a:latin typeface="Arial" panose="020B0604020202020204" pitchFamily="34" charset="0"/>
                <a:ea typeface="Calibri" panose="020F0502020204030204" pitchFamily="34" charset="0"/>
                <a:cs typeface="Times New Roman" panose="02020603050405020304" pitchFamily="18" charset="0"/>
              </a:rPr>
              <a:t> of Economics &amp; Political Science.</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r>
              <a:rPr lang="en-US"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r>
              <a:rPr lang="en-US" sz="1100" dirty="0">
                <a:effectLst/>
                <a:latin typeface="Arial" panose="020B0604020202020204" pitchFamily="34" charset="0"/>
                <a:ea typeface="Calibri" panose="020F0502020204030204" pitchFamily="34" charset="0"/>
                <a:cs typeface="Times New Roman" panose="02020603050405020304" pitchFamily="18" charset="0"/>
              </a:rPr>
              <a:t>Boon, C. &amp; </a:t>
            </a:r>
            <a:r>
              <a:rPr lang="en-US" sz="1100" dirty="0" err="1">
                <a:effectLst/>
                <a:latin typeface="Arial" panose="020B0604020202020204" pitchFamily="34" charset="0"/>
                <a:ea typeface="Calibri" panose="020F0502020204030204" pitchFamily="34" charset="0"/>
                <a:cs typeface="Times New Roman" panose="02020603050405020304" pitchFamily="18" charset="0"/>
              </a:rPr>
              <a:t>Kalshoven</a:t>
            </a:r>
            <a:r>
              <a:rPr lang="en-US" sz="1100" dirty="0">
                <a:effectLst/>
                <a:latin typeface="Arial" panose="020B0604020202020204" pitchFamily="34" charset="0"/>
                <a:ea typeface="Calibri" panose="020F0502020204030204" pitchFamily="34" charset="0"/>
                <a:cs typeface="Times New Roman" panose="02020603050405020304" pitchFamily="18" charset="0"/>
              </a:rPr>
              <a:t>, K., 2014. How high-commitment HRM relates to engagement and commitment: The moderating role of task proficiency. </a:t>
            </a:r>
            <a:r>
              <a:rPr lang="en-US" sz="1100" i="1" dirty="0">
                <a:effectLst/>
                <a:latin typeface="Arial" panose="020B0604020202020204" pitchFamily="34" charset="0"/>
                <a:ea typeface="Calibri" panose="020F0502020204030204" pitchFamily="34" charset="0"/>
                <a:cs typeface="Times New Roman" panose="02020603050405020304" pitchFamily="18" charset="0"/>
              </a:rPr>
              <a:t>Human Resource Management, </a:t>
            </a:r>
            <a:r>
              <a:rPr lang="en-US" sz="1100" dirty="0">
                <a:effectLst/>
                <a:latin typeface="Arial" panose="020B0604020202020204" pitchFamily="34" charset="0"/>
                <a:ea typeface="Calibri" panose="020F0502020204030204" pitchFamily="34" charset="0"/>
                <a:cs typeface="Times New Roman" panose="02020603050405020304" pitchFamily="18" charset="0"/>
              </a:rPr>
              <a:t>53(3), pp. 403-420.</a:t>
            </a:r>
          </a:p>
          <a:p>
            <a:endParaRPr lang="en-US" sz="1100" dirty="0">
              <a:latin typeface="Arial" panose="020B0604020202020204" pitchFamily="34" charset="0"/>
              <a:ea typeface="Calibri" panose="020F0502020204030204" pitchFamily="34" charset="0"/>
              <a:cs typeface="Times New Roman" panose="02020603050405020304" pitchFamily="18" charset="0"/>
            </a:endParaRPr>
          </a:p>
          <a:p>
            <a:r>
              <a:rPr lang="en-GB" sz="1100" dirty="0"/>
              <a:t>CIPD (2019) Performance management: an introduction. [Online] Available at: </a:t>
            </a:r>
            <a:r>
              <a:rPr lang="en-GB" sz="1100" dirty="0">
                <a:hlinkClick r:id="rId3">
                  <a:extLst>
                    <a:ext uri="{A12FA001-AC4F-418D-AE19-62706E023703}">
                      <ahyp:hlinkClr xmlns:ahyp="http://schemas.microsoft.com/office/drawing/2018/hyperlinkcolor" val="tx"/>
                    </a:ext>
                  </a:extLst>
                </a:hlinkClick>
              </a:rPr>
              <a:t>https://www.cipd.co.uk/knowledge/fundamentals/people/performance/factsheet#6292</a:t>
            </a:r>
            <a:r>
              <a:rPr lang="en-GB" sz="1100" dirty="0"/>
              <a:t>. [Accessed on 13 September 2020].</a:t>
            </a:r>
          </a:p>
          <a:p>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r>
              <a:rPr lang="en-US" sz="1100" dirty="0">
                <a:effectLst/>
                <a:latin typeface="Arial" panose="020B0604020202020204" pitchFamily="34" charset="0"/>
                <a:ea typeface="Calibri" panose="020F0502020204030204" pitchFamily="34" charset="0"/>
                <a:cs typeface="Times New Roman" panose="02020603050405020304" pitchFamily="18" charset="0"/>
              </a:rPr>
              <a:t> Buchner, 2007. s.l.:</a:t>
            </a:r>
            <a:r>
              <a:rPr lang="en-US" sz="1100" dirty="0" err="1">
                <a:effectLst/>
                <a:latin typeface="Arial" panose="020B0604020202020204" pitchFamily="34" charset="0"/>
                <a:ea typeface="Calibri" panose="020F0502020204030204" pitchFamily="34" charset="0"/>
                <a:cs typeface="Times New Roman" panose="02020603050405020304" pitchFamily="18" charset="0"/>
              </a:rPr>
              <a:t>s.n</a:t>
            </a:r>
            <a:r>
              <a:rPr lang="en-US" sz="1100" dirty="0">
                <a:effectLst/>
                <a:latin typeface="Arial" panose="020B0604020202020204" pitchFamily="34" charset="0"/>
                <a:ea typeface="Calibri" panose="020F0502020204030204" pitchFamily="34" charset="0"/>
                <a:cs typeface="Times New Roman" panose="02020603050405020304" pitchFamily="18" charset="0"/>
              </a:rPr>
              <a:t>.</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r>
              <a:rPr lang="en-US"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r>
              <a:rPr lang="en-US" sz="1100" dirty="0">
                <a:effectLst/>
                <a:latin typeface="Arial" panose="020B0604020202020204" pitchFamily="34" charset="0"/>
                <a:ea typeface="Calibri" panose="020F0502020204030204" pitchFamily="34" charset="0"/>
                <a:cs typeface="Times New Roman" panose="02020603050405020304" pitchFamily="18" charset="0"/>
              </a:rPr>
              <a:t>Cappelli, P. &amp; Tavis, A., 2016. </a:t>
            </a:r>
            <a:r>
              <a:rPr lang="en-US" sz="1100" i="1" dirty="0">
                <a:effectLst/>
                <a:latin typeface="Arial" panose="020B0604020202020204" pitchFamily="34" charset="0"/>
                <a:ea typeface="Calibri" panose="020F0502020204030204" pitchFamily="34" charset="0"/>
                <a:cs typeface="Times New Roman" panose="02020603050405020304" pitchFamily="18" charset="0"/>
              </a:rPr>
              <a:t>The Performance Management Revolution. </a:t>
            </a:r>
            <a:r>
              <a:rPr lang="en-US" sz="11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100" u="sng" dirty="0">
                <a:effectLst/>
                <a:latin typeface="Arial" panose="020B0604020202020204" pitchFamily="34" charset="0"/>
                <a:ea typeface="Calibri" panose="020F0502020204030204" pitchFamily="34" charset="0"/>
                <a:cs typeface="Times New Roman" panose="02020603050405020304" pitchFamily="18" charset="0"/>
              </a:rPr>
              <a:t>https://hbr.org/2016/10/the-performance-management-revolution?autocomplete=true</a:t>
            </a:r>
            <a:br>
              <a:rPr lang="en-US" sz="1100" dirty="0">
                <a:effectLst/>
                <a:latin typeface="Arial" panose="020B0604020202020204" pitchFamily="34" charset="0"/>
                <a:ea typeface="Calibri" panose="020F0502020204030204" pitchFamily="34" charset="0"/>
                <a:cs typeface="Times New Roman" panose="02020603050405020304" pitchFamily="18" charset="0"/>
              </a:rPr>
            </a:br>
            <a:r>
              <a:rPr lang="en-US" sz="1100" dirty="0">
                <a:effectLst/>
                <a:latin typeface="Arial" panose="020B0604020202020204" pitchFamily="34" charset="0"/>
                <a:ea typeface="Calibri" panose="020F0502020204030204" pitchFamily="34" charset="0"/>
                <a:cs typeface="Times New Roman" panose="02020603050405020304" pitchFamily="18" charset="0"/>
              </a:rPr>
              <a:t>[Accessed 12 September 2019].</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4" name="Picture 57">
            <a:extLst>
              <a:ext uri="{FF2B5EF4-FFF2-40B4-BE49-F238E27FC236}">
                <a16:creationId xmlns:a16="http://schemas.microsoft.com/office/drawing/2014/main" id="{C1EC70A7-859F-4E4A-B08C-5AF2D63414A3}"/>
              </a:ext>
            </a:extLst>
          </p:cNvPr>
          <p:cNvPicPr>
            <a:picLocks noChangeAspect="1"/>
          </p:cNvPicPr>
          <p:nvPr/>
        </p:nvPicPr>
        <p:blipFill rotWithShape="1">
          <a:blip r:embed="rId4">
            <a:alphaModFix amt="35000"/>
          </a:blip>
          <a:srcRect t="9465" b="13743"/>
          <a:stretch/>
        </p:blipFill>
        <p:spPr>
          <a:xfrm>
            <a:off x="0" y="10"/>
            <a:ext cx="12191980" cy="6857990"/>
          </a:xfrm>
          <a:prstGeom prst="rect">
            <a:avLst/>
          </a:prstGeom>
        </p:spPr>
      </p:pic>
    </p:spTree>
    <p:extLst>
      <p:ext uri="{BB962C8B-B14F-4D97-AF65-F5344CB8AC3E}">
        <p14:creationId xmlns:p14="http://schemas.microsoft.com/office/powerpoint/2010/main" val="1924838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Rectangle 3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FED163A-A7FE-4E67-A0C3-F95056622F5A}"/>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References 2</a:t>
            </a:r>
          </a:p>
        </p:txBody>
      </p:sp>
      <p:sp>
        <p:nvSpPr>
          <p:cNvPr id="3" name="Content Placeholder 2">
            <a:extLst>
              <a:ext uri="{FF2B5EF4-FFF2-40B4-BE49-F238E27FC236}">
                <a16:creationId xmlns:a16="http://schemas.microsoft.com/office/drawing/2014/main" id="{5BB43D9A-612D-498B-97DE-C2F659C80A77}"/>
              </a:ext>
            </a:extLst>
          </p:cNvPr>
          <p:cNvSpPr>
            <a:spLocks noGrp="1"/>
          </p:cNvSpPr>
          <p:nvPr>
            <p:ph idx="1"/>
          </p:nvPr>
        </p:nvSpPr>
        <p:spPr>
          <a:xfrm>
            <a:off x="1367624" y="2490436"/>
            <a:ext cx="9708995" cy="3567173"/>
          </a:xfrm>
        </p:spPr>
        <p:txBody>
          <a:bodyPr anchor="ctr">
            <a:normAutofit/>
          </a:bodyPr>
          <a:lstStyle/>
          <a:p>
            <a:endParaRPr lang="en-GB" sz="1100" dirty="0">
              <a:latin typeface="medium-content-title-font"/>
            </a:endParaRPr>
          </a:p>
          <a:p>
            <a:endParaRPr lang="en-GB" sz="1100" b="1" dirty="0">
              <a:latin typeface="Open Sans"/>
            </a:endParaRPr>
          </a:p>
        </p:txBody>
      </p:sp>
      <p:sp>
        <p:nvSpPr>
          <p:cNvPr id="11" name="TextBox 10">
            <a:extLst>
              <a:ext uri="{FF2B5EF4-FFF2-40B4-BE49-F238E27FC236}">
                <a16:creationId xmlns:a16="http://schemas.microsoft.com/office/drawing/2014/main" id="{62905AB4-1707-46A7-9374-B08CF149B671}"/>
              </a:ext>
            </a:extLst>
          </p:cNvPr>
          <p:cNvSpPr txBox="1"/>
          <p:nvPr/>
        </p:nvSpPr>
        <p:spPr>
          <a:xfrm>
            <a:off x="1200257" y="2378076"/>
            <a:ext cx="10907760" cy="4108817"/>
          </a:xfrm>
          <a:prstGeom prst="rect">
            <a:avLst/>
          </a:prstGeom>
          <a:noFill/>
        </p:spPr>
        <p:txBody>
          <a:bodyPr wrap="square">
            <a:spAutoFit/>
          </a:bodyPr>
          <a:lstStyle/>
          <a:p>
            <a:r>
              <a:rPr lang="en-US" sz="1000" dirty="0">
                <a:effectLst/>
                <a:latin typeface="Arial" panose="020B0604020202020204" pitchFamily="34" charset="0"/>
                <a:ea typeface="Calibri" panose="020F0502020204030204" pitchFamily="34" charset="0"/>
                <a:cs typeface="Times New Roman" panose="02020603050405020304" pitchFamily="18" charset="0"/>
              </a:rPr>
              <a:t>CIPD, 2019. </a:t>
            </a:r>
            <a:r>
              <a:rPr lang="en-US" sz="1000" i="1" dirty="0">
                <a:effectLst/>
                <a:latin typeface="Arial" panose="020B0604020202020204" pitchFamily="34" charset="0"/>
                <a:ea typeface="Calibri" panose="020F0502020204030204" pitchFamily="34" charset="0"/>
                <a:cs typeface="Times New Roman" panose="02020603050405020304" pitchFamily="18" charset="0"/>
              </a:rPr>
              <a:t>Line managers' role in supporting the people profession. </a:t>
            </a:r>
            <a:r>
              <a:rPr lang="en-US" sz="10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000" dirty="0">
                <a:effectLst/>
                <a:latin typeface="Arial" panose="020B0604020202020204" pitchFamily="34" charset="0"/>
                <a:ea typeface="Calibri" panose="020F0502020204030204" pitchFamily="34" charset="0"/>
                <a:cs typeface="Times New Roman" panose="02020603050405020304" pitchFamily="18" charset="0"/>
              </a:rPr>
            </a:br>
            <a:r>
              <a:rPr lang="en-US" sz="1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000" u="sng" dirty="0">
                <a:effectLst/>
                <a:latin typeface="Arial" panose="020B0604020202020204" pitchFamily="34" charset="0"/>
                <a:ea typeface="Calibri" panose="020F0502020204030204" pitchFamily="34" charset="0"/>
                <a:cs typeface="Times New Roman" panose="02020603050405020304" pitchFamily="18" charset="0"/>
              </a:rPr>
              <a:t>https://www.cipd.co.uk/knowledge/fundamentals/people/hr/line-managers-factsheet</a:t>
            </a:r>
            <a:br>
              <a:rPr lang="en-US" sz="1000" dirty="0">
                <a:effectLst/>
                <a:latin typeface="Arial" panose="020B0604020202020204" pitchFamily="34" charset="0"/>
                <a:ea typeface="Calibri" panose="020F0502020204030204" pitchFamily="34" charset="0"/>
                <a:cs typeface="Times New Roman" panose="02020603050405020304" pitchFamily="18" charset="0"/>
              </a:rPr>
            </a:br>
            <a:r>
              <a:rPr lang="en-US" sz="1000" dirty="0">
                <a:effectLst/>
                <a:latin typeface="Arial" panose="020B0604020202020204" pitchFamily="34" charset="0"/>
                <a:ea typeface="Calibri" panose="020F0502020204030204" pitchFamily="34" charset="0"/>
                <a:cs typeface="Times New Roman" panose="02020603050405020304" pitchFamily="18" charset="0"/>
              </a:rPr>
              <a:t>[Accessed 12 September 2020].</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r>
              <a:rPr lang="en-US" sz="10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r>
              <a:rPr lang="en-US" sz="1000" dirty="0">
                <a:effectLst/>
                <a:latin typeface="Arial" panose="020B0604020202020204" pitchFamily="34" charset="0"/>
                <a:ea typeface="Calibri" panose="020F0502020204030204" pitchFamily="34" charset="0"/>
                <a:cs typeface="Times New Roman" panose="02020603050405020304" pitchFamily="18" charset="0"/>
              </a:rPr>
              <a:t>CIPD, 2019. </a:t>
            </a:r>
            <a:r>
              <a:rPr lang="en-US" sz="1000" i="1" dirty="0">
                <a:effectLst/>
                <a:latin typeface="Arial" panose="020B0604020202020204" pitchFamily="34" charset="0"/>
                <a:ea typeface="Calibri" panose="020F0502020204030204" pitchFamily="34" charset="0"/>
                <a:cs typeface="Times New Roman" panose="02020603050405020304" pitchFamily="18" charset="0"/>
              </a:rPr>
              <a:t>Performance management: an introduction. </a:t>
            </a:r>
            <a:r>
              <a:rPr lang="en-US" sz="10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000" dirty="0">
                <a:effectLst/>
                <a:latin typeface="Arial" panose="020B0604020202020204" pitchFamily="34" charset="0"/>
                <a:ea typeface="Calibri" panose="020F0502020204030204" pitchFamily="34" charset="0"/>
                <a:cs typeface="Times New Roman" panose="02020603050405020304" pitchFamily="18" charset="0"/>
              </a:rPr>
            </a:br>
            <a:r>
              <a:rPr lang="en-US" sz="1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000" u="sng" dirty="0">
                <a:effectLst/>
                <a:latin typeface="Arial" panose="020B0604020202020204" pitchFamily="34" charset="0"/>
                <a:ea typeface="Calibri" panose="020F0502020204030204" pitchFamily="34" charset="0"/>
                <a:cs typeface="Times New Roman" panose="02020603050405020304" pitchFamily="18" charset="0"/>
              </a:rPr>
              <a:t>https://www.cipd.co.uk/knowledge/fundamentals/people/performance/factsheet</a:t>
            </a:r>
            <a:br>
              <a:rPr lang="en-US" sz="1000" dirty="0">
                <a:effectLst/>
                <a:latin typeface="Arial" panose="020B0604020202020204" pitchFamily="34" charset="0"/>
                <a:ea typeface="Calibri" panose="020F0502020204030204" pitchFamily="34" charset="0"/>
                <a:cs typeface="Times New Roman" panose="02020603050405020304" pitchFamily="18" charset="0"/>
              </a:rPr>
            </a:br>
            <a:r>
              <a:rPr lang="en-US" sz="1000" dirty="0">
                <a:effectLst/>
                <a:latin typeface="Arial" panose="020B0604020202020204" pitchFamily="34" charset="0"/>
                <a:ea typeface="Calibri" panose="020F0502020204030204" pitchFamily="34" charset="0"/>
                <a:cs typeface="Times New Roman" panose="02020603050405020304" pitchFamily="18" charset="0"/>
              </a:rPr>
              <a:t>[Accessed 10 September 2020].</a:t>
            </a:r>
          </a:p>
          <a:p>
            <a:endParaRPr lang="en-US" sz="1000" dirty="0">
              <a:latin typeface="Arial" panose="020B0604020202020204" pitchFamily="34" charset="0"/>
              <a:ea typeface="Calibri" panose="020F0502020204030204" pitchFamily="34" charset="0"/>
              <a:cs typeface="Times New Roman" panose="02020603050405020304" pitchFamily="18" charset="0"/>
            </a:endParaRPr>
          </a:p>
          <a:p>
            <a:r>
              <a:rPr lang="en-GB" sz="1000" dirty="0"/>
              <a:t>CIPD (2019) Performance management: an introduction. [Online] Available at: </a:t>
            </a:r>
            <a:r>
              <a:rPr lang="en-GB" sz="1000" dirty="0">
                <a:hlinkClick r:id="rId3">
                  <a:extLst>
                    <a:ext uri="{A12FA001-AC4F-418D-AE19-62706E023703}">
                      <ahyp:hlinkClr xmlns:ahyp="http://schemas.microsoft.com/office/drawing/2018/hyperlinkcolor" val="tx"/>
                    </a:ext>
                  </a:extLst>
                </a:hlinkClick>
              </a:rPr>
              <a:t>https://www.cipd.co.uk/knowledge/fundamentals/people/performance/factsheet#6292</a:t>
            </a:r>
            <a:r>
              <a:rPr lang="en-GB" sz="1000" dirty="0"/>
              <a:t>. [Accessed on 13 September 2020].</a:t>
            </a:r>
          </a:p>
          <a:p>
            <a:endParaRPr lang="en-US" sz="1000" dirty="0">
              <a:latin typeface="Arial" panose="020B0604020202020204" pitchFamily="34" charset="0"/>
              <a:cs typeface="Times New Roman" panose="02020603050405020304" pitchFamily="18" charset="0"/>
            </a:endParaRPr>
          </a:p>
          <a:p>
            <a:r>
              <a:rPr lang="en-GB" sz="1000" b="0" i="0" dirty="0">
                <a:effectLst/>
              </a:rPr>
              <a:t>Datta, D. K., Guthrie, J. P., and Wright, P. M. (2005). Human resource management and </a:t>
            </a:r>
            <a:r>
              <a:rPr lang="en-GB" sz="1000" b="0" i="0" dirty="0" err="1">
                <a:effectLst/>
              </a:rPr>
              <a:t>labor</a:t>
            </a:r>
            <a:r>
              <a:rPr lang="en-GB" sz="1000" b="0" i="0" dirty="0">
                <a:effectLst/>
              </a:rPr>
              <a:t> productivity: does industry matter? </a:t>
            </a:r>
            <a:r>
              <a:rPr lang="en-GB" sz="1000" b="0" i="1" dirty="0">
                <a:effectLst/>
              </a:rPr>
              <a:t>Acad. Manage. J.</a:t>
            </a:r>
            <a:r>
              <a:rPr lang="en-GB" sz="1000" b="0" i="0" dirty="0">
                <a:effectLst/>
              </a:rPr>
              <a:t> 48, 135–145. </a:t>
            </a:r>
            <a:r>
              <a:rPr lang="en-GB" sz="1000" b="0" i="0" dirty="0" err="1">
                <a:effectLst/>
              </a:rPr>
              <a:t>doi</a:t>
            </a:r>
            <a:r>
              <a:rPr lang="en-GB" sz="1000" b="0" i="0" dirty="0">
                <a:effectLst/>
              </a:rPr>
              <a:t>: 10.5465/AMJ.2005.15993158</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r>
              <a:rPr lang="en-US" sz="10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r>
              <a:rPr lang="en-US" sz="1000" dirty="0">
                <a:effectLst/>
                <a:latin typeface="Arial" panose="020B0604020202020204" pitchFamily="34" charset="0"/>
                <a:ea typeface="Calibri" panose="020F0502020204030204" pitchFamily="34" charset="0"/>
                <a:cs typeface="Times New Roman" panose="02020603050405020304" pitchFamily="18" charset="0"/>
              </a:rPr>
              <a:t>e-reward.co.uk, 2014. </a:t>
            </a:r>
            <a:r>
              <a:rPr lang="en-US" sz="1000" i="1" dirty="0">
                <a:effectLst/>
                <a:latin typeface="Arial" panose="020B0604020202020204" pitchFamily="34" charset="0"/>
                <a:ea typeface="Calibri" panose="020F0502020204030204" pitchFamily="34" charset="0"/>
                <a:cs typeface="Times New Roman" panose="02020603050405020304" pitchFamily="18" charset="0"/>
              </a:rPr>
              <a:t>Performance management: Part 2 - Survey. </a:t>
            </a:r>
            <a:r>
              <a:rPr lang="en-US" sz="10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000" dirty="0">
                <a:effectLst/>
                <a:latin typeface="Arial" panose="020B0604020202020204" pitchFamily="34" charset="0"/>
                <a:ea typeface="Calibri" panose="020F0502020204030204" pitchFamily="34" charset="0"/>
                <a:cs typeface="Times New Roman" panose="02020603050405020304" pitchFamily="18" charset="0"/>
              </a:rPr>
            </a:br>
            <a:r>
              <a:rPr lang="en-US" sz="1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000" u="sng" dirty="0">
                <a:effectLst/>
                <a:latin typeface="Arial" panose="020B0604020202020204" pitchFamily="34" charset="0"/>
                <a:ea typeface="Calibri" panose="020F0502020204030204" pitchFamily="34" charset="0"/>
                <a:cs typeface="Times New Roman" panose="02020603050405020304" pitchFamily="18" charset="0"/>
              </a:rPr>
              <a:t>https://www.e-reward.co.uk/research/surveys/performance-management-part-2-survey</a:t>
            </a:r>
            <a:br>
              <a:rPr lang="en-US" sz="1000" dirty="0">
                <a:effectLst/>
                <a:latin typeface="Arial" panose="020B0604020202020204" pitchFamily="34" charset="0"/>
                <a:ea typeface="Calibri" panose="020F0502020204030204" pitchFamily="34" charset="0"/>
                <a:cs typeface="Times New Roman" panose="02020603050405020304" pitchFamily="18" charset="0"/>
              </a:rPr>
            </a:br>
            <a:r>
              <a:rPr lang="en-US" sz="1000" dirty="0">
                <a:effectLst/>
                <a:latin typeface="Arial" panose="020B0604020202020204" pitchFamily="34" charset="0"/>
                <a:ea typeface="Calibri" panose="020F0502020204030204" pitchFamily="34" charset="0"/>
                <a:cs typeface="Times New Roman" panose="02020603050405020304" pitchFamily="18" charset="0"/>
              </a:rPr>
              <a:t>[Accessed 18 August 2020].</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r>
              <a:rPr lang="en-US" sz="10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r>
              <a:rPr lang="en-US" sz="1000" dirty="0">
                <a:effectLst/>
                <a:latin typeface="Arial" panose="020B0604020202020204" pitchFamily="34" charset="0"/>
                <a:ea typeface="Calibri" panose="020F0502020204030204" pitchFamily="34" charset="0"/>
                <a:cs typeface="Times New Roman" panose="02020603050405020304" pitchFamily="18" charset="0"/>
              </a:rPr>
              <a:t>Guide, M. S., 2020. </a:t>
            </a:r>
            <a:r>
              <a:rPr lang="en-US" sz="1000" i="1" dirty="0">
                <a:effectLst/>
                <a:latin typeface="Arial" panose="020B0604020202020204" pitchFamily="34" charset="0"/>
                <a:ea typeface="Calibri" panose="020F0502020204030204" pitchFamily="34" charset="0"/>
                <a:cs typeface="Times New Roman" panose="02020603050405020304" pitchFamily="18" charset="0"/>
              </a:rPr>
              <a:t>Role of Managers in Performance Management. </a:t>
            </a:r>
            <a:r>
              <a:rPr lang="en-US" sz="1000" dirty="0">
                <a:effectLst/>
                <a:latin typeface="Arial" panose="020B0604020202020204" pitchFamily="34" charset="0"/>
                <a:ea typeface="Calibri" panose="020F0502020204030204" pitchFamily="34" charset="0"/>
                <a:cs typeface="Times New Roman" panose="02020603050405020304" pitchFamily="18" charset="0"/>
              </a:rPr>
              <a:t>[Online] </a:t>
            </a:r>
            <a:br>
              <a:rPr lang="en-US" sz="1000" dirty="0">
                <a:effectLst/>
                <a:latin typeface="Arial" panose="020B0604020202020204" pitchFamily="34" charset="0"/>
                <a:ea typeface="Calibri" panose="020F0502020204030204" pitchFamily="34" charset="0"/>
                <a:cs typeface="Times New Roman" panose="02020603050405020304" pitchFamily="18" charset="0"/>
              </a:rPr>
            </a:br>
            <a:r>
              <a:rPr lang="en-US" sz="1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US" sz="1000" u="sng" dirty="0">
                <a:effectLst/>
                <a:latin typeface="Arial" panose="020B0604020202020204" pitchFamily="34" charset="0"/>
                <a:ea typeface="Calibri" panose="020F0502020204030204" pitchFamily="34" charset="0"/>
                <a:cs typeface="Times New Roman" panose="02020603050405020304" pitchFamily="18" charset="0"/>
              </a:rPr>
              <a:t>https://www.managementstudyguide.com/role-of-managers-in-performance-management.htm</a:t>
            </a:r>
            <a:br>
              <a:rPr lang="en-US" sz="1000" dirty="0">
                <a:effectLst/>
                <a:latin typeface="Arial" panose="020B0604020202020204" pitchFamily="34" charset="0"/>
                <a:ea typeface="Calibri" panose="020F0502020204030204" pitchFamily="34" charset="0"/>
                <a:cs typeface="Times New Roman" panose="02020603050405020304" pitchFamily="18" charset="0"/>
              </a:rPr>
            </a:br>
            <a:r>
              <a:rPr lang="en-US" sz="1000" dirty="0">
                <a:effectLst/>
                <a:latin typeface="Arial" panose="020B0604020202020204" pitchFamily="34" charset="0"/>
                <a:ea typeface="Calibri" panose="020F0502020204030204" pitchFamily="34" charset="0"/>
                <a:cs typeface="Times New Roman" panose="02020603050405020304" pitchFamily="18" charset="0"/>
              </a:rPr>
              <a:t>[Accessed 12 September 2020].</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r>
              <a:rPr lang="en-US" sz="10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r>
              <a:rPr lang="en-US" sz="1000" dirty="0">
                <a:effectLst/>
                <a:latin typeface="Arial" panose="020B0604020202020204" pitchFamily="34" charset="0"/>
                <a:ea typeface="Calibri" panose="020F0502020204030204" pitchFamily="34" charset="0"/>
                <a:cs typeface="Times New Roman" panose="02020603050405020304" pitchFamily="18" charset="0"/>
              </a:rPr>
              <a:t>Harter, J., Schmidt, F. &amp; Hayes, T. L., 2002. Business-unit-level relationship between employee satisfaction, employee engagement and business outcomes: a meta-analysis.. </a:t>
            </a:r>
            <a:r>
              <a:rPr lang="en-US" sz="1000" i="1" dirty="0">
                <a:effectLst/>
                <a:latin typeface="Arial" panose="020B0604020202020204" pitchFamily="34" charset="0"/>
                <a:ea typeface="Calibri" panose="020F0502020204030204" pitchFamily="34" charset="0"/>
                <a:cs typeface="Times New Roman" panose="02020603050405020304" pitchFamily="18" charset="0"/>
              </a:rPr>
              <a:t>Journal of Applied Psychology, </a:t>
            </a:r>
            <a:r>
              <a:rPr lang="en-US" sz="1000" dirty="0">
                <a:effectLst/>
                <a:latin typeface="Arial" panose="020B0604020202020204" pitchFamily="34" charset="0"/>
                <a:ea typeface="Calibri" panose="020F0502020204030204" pitchFamily="34" charset="0"/>
                <a:cs typeface="Times New Roman" panose="02020603050405020304" pitchFamily="18" charset="0"/>
              </a:rPr>
              <a:t>87(2), pp. 268-279.</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r>
              <a:rPr lang="en-US" sz="1000" dirty="0">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r>
              <a:rPr lang="en-US" sz="1000" dirty="0">
                <a:effectLst/>
                <a:latin typeface="Arial" panose="020B0604020202020204" pitchFamily="34" charset="0"/>
                <a:ea typeface="Calibri" panose="020F0502020204030204" pitchFamily="34" charset="0"/>
                <a:cs typeface="Times New Roman" panose="02020603050405020304" pitchFamily="18" charset="0"/>
              </a:rPr>
              <a:t>Harter, k. J., Schmidt, F. L. &amp; Keyes, C. L. M., 2003. Well-being in the workplace and it's relationship to business outcomes: A review of the Gallup studies.. </a:t>
            </a:r>
            <a:r>
              <a:rPr lang="en-US" sz="1000" i="1" dirty="0">
                <a:effectLst/>
                <a:latin typeface="Arial" panose="020B0604020202020204" pitchFamily="34" charset="0"/>
                <a:ea typeface="Calibri" panose="020F0502020204030204" pitchFamily="34" charset="0"/>
                <a:cs typeface="Times New Roman" panose="02020603050405020304" pitchFamily="18" charset="0"/>
              </a:rPr>
              <a:t>American Psychological Association, </a:t>
            </a:r>
            <a:r>
              <a:rPr lang="en-US" sz="1000" dirty="0">
                <a:effectLst/>
                <a:latin typeface="Arial" panose="020B0604020202020204" pitchFamily="34" charset="0"/>
                <a:ea typeface="Calibri" panose="020F0502020204030204" pitchFamily="34" charset="0"/>
                <a:cs typeface="Times New Roman" panose="02020603050405020304" pitchFamily="18" charset="0"/>
              </a:rPr>
              <a:t>Volume Eds, pp. 205-224.</a:t>
            </a:r>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r>
              <a:rPr lang="en-US" sz="11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4" name="Picture 57">
            <a:extLst>
              <a:ext uri="{FF2B5EF4-FFF2-40B4-BE49-F238E27FC236}">
                <a16:creationId xmlns:a16="http://schemas.microsoft.com/office/drawing/2014/main" id="{284D2BE8-7321-4300-BCBA-E9E8CA99977E}"/>
              </a:ext>
            </a:extLst>
          </p:cNvPr>
          <p:cNvPicPr>
            <a:picLocks noChangeAspect="1"/>
          </p:cNvPicPr>
          <p:nvPr/>
        </p:nvPicPr>
        <p:blipFill rotWithShape="1">
          <a:blip r:embed="rId4">
            <a:alphaModFix amt="35000"/>
          </a:blip>
          <a:srcRect t="9465" b="13743"/>
          <a:stretch/>
        </p:blipFill>
        <p:spPr>
          <a:xfrm>
            <a:off x="0" y="10"/>
            <a:ext cx="12191980" cy="6857990"/>
          </a:xfrm>
          <a:prstGeom prst="rect">
            <a:avLst/>
          </a:prstGeom>
        </p:spPr>
      </p:pic>
    </p:spTree>
    <p:extLst>
      <p:ext uri="{BB962C8B-B14F-4D97-AF65-F5344CB8AC3E}">
        <p14:creationId xmlns:p14="http://schemas.microsoft.com/office/powerpoint/2010/main" val="2594078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59439C9-F56E-4B0E-AD4B-746887D67EC8}"/>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References 3</a:t>
            </a:r>
          </a:p>
        </p:txBody>
      </p:sp>
      <p:sp>
        <p:nvSpPr>
          <p:cNvPr id="3" name="Content Placeholder 2">
            <a:extLst>
              <a:ext uri="{FF2B5EF4-FFF2-40B4-BE49-F238E27FC236}">
                <a16:creationId xmlns:a16="http://schemas.microsoft.com/office/drawing/2014/main" id="{A8DC2E43-D100-4C57-9959-9C598E0B0BBA}"/>
              </a:ext>
            </a:extLst>
          </p:cNvPr>
          <p:cNvSpPr>
            <a:spLocks noGrp="1"/>
          </p:cNvSpPr>
          <p:nvPr>
            <p:ph idx="1"/>
          </p:nvPr>
        </p:nvSpPr>
        <p:spPr>
          <a:xfrm>
            <a:off x="1367624" y="2490436"/>
            <a:ext cx="9708995" cy="3567173"/>
          </a:xfrm>
        </p:spPr>
        <p:txBody>
          <a:bodyPr anchor="ctr">
            <a:normAutofit lnSpcReduction="10000"/>
          </a:bodyPr>
          <a:lstStyle/>
          <a:p>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US" sz="1000" dirty="0" err="1">
                <a:effectLst/>
                <a:ea typeface="Calibri" panose="020F0502020204030204" pitchFamily="34" charset="0"/>
                <a:cs typeface="Times New Roman" panose="02020603050405020304" pitchFamily="18" charset="0"/>
              </a:rPr>
              <a:t>Havard</a:t>
            </a:r>
            <a:r>
              <a:rPr lang="en-US" sz="1000" dirty="0">
                <a:effectLst/>
                <a:ea typeface="Calibri" panose="020F0502020204030204" pitchFamily="34" charset="0"/>
                <a:cs typeface="Times New Roman" panose="02020603050405020304" pitchFamily="18" charset="0"/>
              </a:rPr>
              <a:t> Business Review, 2015. </a:t>
            </a:r>
            <a:r>
              <a:rPr lang="en-US" sz="1000" i="1" dirty="0">
                <a:effectLst/>
                <a:ea typeface="Calibri" panose="020F0502020204030204" pitchFamily="34" charset="0"/>
                <a:cs typeface="Times New Roman" panose="02020603050405020304" pitchFamily="18" charset="0"/>
              </a:rPr>
              <a:t>Performance Reviews Can Take as Little as 10 Minutes. </a:t>
            </a:r>
            <a:r>
              <a:rPr lang="en-US" sz="1000" dirty="0">
                <a:effectLst/>
                <a:ea typeface="Calibri" panose="020F0502020204030204" pitchFamily="34" charset="0"/>
                <a:cs typeface="Times New Roman" panose="02020603050405020304" pitchFamily="18" charset="0"/>
              </a:rPr>
              <a:t>[Online] </a:t>
            </a:r>
            <a:br>
              <a:rPr lang="en-US" sz="1000" dirty="0">
                <a:effectLst/>
                <a:ea typeface="Calibri" panose="020F0502020204030204" pitchFamily="34" charset="0"/>
                <a:cs typeface="Times New Roman" panose="02020603050405020304" pitchFamily="18" charset="0"/>
              </a:rPr>
            </a:br>
            <a:r>
              <a:rPr lang="en-US" sz="1000" dirty="0">
                <a:effectLst/>
                <a:ea typeface="Calibri" panose="020F0502020204030204" pitchFamily="34" charset="0"/>
                <a:cs typeface="Times New Roman" panose="02020603050405020304" pitchFamily="18" charset="0"/>
              </a:rPr>
              <a:t>Available at: </a:t>
            </a:r>
            <a:r>
              <a:rPr lang="en-US" sz="1000" u="sng" dirty="0">
                <a:effectLst/>
                <a:ea typeface="Calibri" panose="020F0502020204030204" pitchFamily="34" charset="0"/>
                <a:cs typeface="Times New Roman" panose="02020603050405020304" pitchFamily="18" charset="0"/>
              </a:rPr>
              <a:t>https://hbr.org/tip/2015/11/performance-reviews-can-take-as-little-as-10-minutes</a:t>
            </a:r>
            <a:br>
              <a:rPr lang="en-US" sz="1000" dirty="0">
                <a:effectLst/>
                <a:ea typeface="Calibri" panose="020F0502020204030204" pitchFamily="34" charset="0"/>
                <a:cs typeface="Times New Roman" panose="02020603050405020304" pitchFamily="18" charset="0"/>
              </a:rPr>
            </a:br>
            <a:r>
              <a:rPr lang="en-US" sz="1000" dirty="0">
                <a:effectLst/>
                <a:ea typeface="Calibri" panose="020F0502020204030204" pitchFamily="34" charset="0"/>
                <a:cs typeface="Times New Roman" panose="02020603050405020304" pitchFamily="18" charset="0"/>
              </a:rPr>
              <a:t>[Accessed 10 September 2020].</a:t>
            </a:r>
            <a:endParaRPr lang="en-GB" sz="1000" dirty="0">
              <a:effectLst/>
              <a:ea typeface="Calibri" panose="020F0502020204030204" pitchFamily="34" charset="0"/>
              <a:cs typeface="Times New Roman" panose="02020603050405020304" pitchFamily="18" charset="0"/>
            </a:endParaRPr>
          </a:p>
          <a:p>
            <a:pPr marL="0" indent="0">
              <a:buNone/>
            </a:pPr>
            <a:r>
              <a:rPr lang="en-US" sz="1000" dirty="0" err="1">
                <a:effectLst/>
                <a:ea typeface="Calibri" panose="020F0502020204030204" pitchFamily="34" charset="0"/>
                <a:cs typeface="Times New Roman" panose="02020603050405020304" pitchFamily="18" charset="0"/>
              </a:rPr>
              <a:t>Huselid</a:t>
            </a:r>
            <a:r>
              <a:rPr lang="en-US" sz="1000" dirty="0">
                <a:effectLst/>
                <a:ea typeface="Calibri" panose="020F0502020204030204" pitchFamily="34" charset="0"/>
                <a:cs typeface="Times New Roman" panose="02020603050405020304" pitchFamily="18" charset="0"/>
              </a:rPr>
              <a:t>, M. A., 1995. The Impact of Human Resource Management Practices on Turnover, Productivity and Corporate Financial Performance.. </a:t>
            </a:r>
            <a:r>
              <a:rPr lang="en-US" sz="1000" i="1" dirty="0">
                <a:effectLst/>
                <a:ea typeface="Calibri" panose="020F0502020204030204" pitchFamily="34" charset="0"/>
                <a:cs typeface="Times New Roman" panose="02020603050405020304" pitchFamily="18" charset="0"/>
              </a:rPr>
              <a:t>Academy of Management, </a:t>
            </a:r>
            <a:r>
              <a:rPr lang="en-US" sz="1000" dirty="0">
                <a:effectLst/>
                <a:ea typeface="Calibri" panose="020F0502020204030204" pitchFamily="34" charset="0"/>
                <a:cs typeface="Times New Roman" panose="02020603050405020304" pitchFamily="18" charset="0"/>
              </a:rPr>
              <a:t>38(3), pp. 635-872.</a:t>
            </a:r>
            <a:endParaRPr lang="en-GB" sz="1000" dirty="0">
              <a:effectLst/>
              <a:ea typeface="Calibri" panose="020F0502020204030204" pitchFamily="34" charset="0"/>
              <a:cs typeface="Times New Roman" panose="02020603050405020304" pitchFamily="18" charset="0"/>
            </a:endParaRPr>
          </a:p>
          <a:p>
            <a:pPr marL="0" indent="0">
              <a:buNone/>
            </a:pPr>
            <a:r>
              <a:rPr lang="en-US" sz="1000" dirty="0" err="1">
                <a:effectLst/>
                <a:ea typeface="Calibri" panose="020F0502020204030204" pitchFamily="34" charset="0"/>
                <a:cs typeface="Times New Roman" panose="02020603050405020304" pitchFamily="18" charset="0"/>
              </a:rPr>
              <a:t>Isixsigma</a:t>
            </a:r>
            <a:r>
              <a:rPr lang="en-US" sz="1000" dirty="0">
                <a:effectLst/>
                <a:ea typeface="Calibri" panose="020F0502020204030204" pitchFamily="34" charset="0"/>
                <a:cs typeface="Times New Roman" panose="02020603050405020304" pitchFamily="18" charset="0"/>
              </a:rPr>
              <a:t>, 2020. </a:t>
            </a:r>
            <a:r>
              <a:rPr lang="en-US" sz="1000" i="1" dirty="0">
                <a:effectLst/>
                <a:ea typeface="Calibri" panose="020F0502020204030204" pitchFamily="34" charset="0"/>
                <a:cs typeface="Times New Roman" panose="02020603050405020304" pitchFamily="18" charset="0"/>
              </a:rPr>
              <a:t>DEMING CYCLE, PDCA. </a:t>
            </a:r>
            <a:r>
              <a:rPr lang="en-US" sz="1000" dirty="0">
                <a:effectLst/>
                <a:ea typeface="Calibri" panose="020F0502020204030204" pitchFamily="34" charset="0"/>
                <a:cs typeface="Times New Roman" panose="02020603050405020304" pitchFamily="18" charset="0"/>
              </a:rPr>
              <a:t>[Online] Available at: </a:t>
            </a:r>
            <a:r>
              <a:rPr lang="en-US" sz="1000" u="sng" dirty="0">
                <a:effectLst/>
                <a:ea typeface="Calibri" panose="020F0502020204030204" pitchFamily="34" charset="0"/>
                <a:cs typeface="Times New Roman" panose="02020603050405020304" pitchFamily="18" charset="0"/>
              </a:rPr>
              <a:t>September</a:t>
            </a:r>
            <a:r>
              <a:rPr lang="en-US" sz="1000" dirty="0">
                <a:effectLst/>
                <a:ea typeface="Calibri" panose="020F0502020204030204" pitchFamily="34" charset="0"/>
                <a:cs typeface="Times New Roman" panose="02020603050405020304" pitchFamily="18" charset="0"/>
              </a:rPr>
              <a:t> [Accessed 10 September 2020].</a:t>
            </a:r>
            <a:endParaRPr lang="en-GB" sz="1000" dirty="0">
              <a:effectLst/>
              <a:ea typeface="Calibri" panose="020F0502020204030204" pitchFamily="34" charset="0"/>
              <a:cs typeface="Times New Roman" panose="02020603050405020304" pitchFamily="18" charset="0"/>
            </a:endParaRPr>
          </a:p>
          <a:p>
            <a:pPr marL="0" indent="0">
              <a:buNone/>
            </a:pPr>
            <a:r>
              <a:rPr lang="en-US" sz="1000" dirty="0">
                <a:effectLst/>
                <a:ea typeface="Calibri" panose="020F0502020204030204" pitchFamily="34" charset="0"/>
                <a:cs typeface="Times New Roman" panose="02020603050405020304" pitchFamily="18" charset="0"/>
              </a:rPr>
              <a:t>M. Schrage, D. K. B. H. a. R. B., 2019. </a:t>
            </a:r>
            <a:r>
              <a:rPr lang="en-US" sz="1000" i="1" dirty="0">
                <a:effectLst/>
                <a:ea typeface="Calibri" panose="020F0502020204030204" pitchFamily="34" charset="0"/>
                <a:cs typeface="Times New Roman" panose="02020603050405020304" pitchFamily="18" charset="0"/>
              </a:rPr>
              <a:t>Performance Managements Digital Shift, </a:t>
            </a:r>
            <a:r>
              <a:rPr lang="en-US" sz="1000" dirty="0">
                <a:effectLst/>
                <a:ea typeface="Calibri" panose="020F0502020204030204" pitchFamily="34" charset="0"/>
                <a:cs typeface="Times New Roman" panose="02020603050405020304" pitchFamily="18" charset="0"/>
              </a:rPr>
              <a:t>London: McKinsey &amp; Company.</a:t>
            </a:r>
            <a:endParaRPr lang="en-GB" sz="1000" dirty="0">
              <a:effectLst/>
              <a:ea typeface="Calibri" panose="020F0502020204030204" pitchFamily="34" charset="0"/>
              <a:cs typeface="Times New Roman" panose="02020603050405020304" pitchFamily="18" charset="0"/>
            </a:endParaRPr>
          </a:p>
          <a:p>
            <a:pPr marL="0" indent="0">
              <a:buNone/>
            </a:pPr>
            <a:r>
              <a:rPr lang="en-US" sz="1000" dirty="0">
                <a:effectLst/>
                <a:ea typeface="Calibri" panose="020F0502020204030204" pitchFamily="34" charset="0"/>
                <a:cs typeface="Times New Roman" panose="02020603050405020304" pitchFamily="18" charset="0"/>
              </a:rPr>
              <a:t>Marchington, M., Wilkinson, A. &amp; Donnelly, R., 2016. </a:t>
            </a:r>
            <a:r>
              <a:rPr lang="en-US" sz="1000" i="1" dirty="0">
                <a:effectLst/>
                <a:ea typeface="Calibri" panose="020F0502020204030204" pitchFamily="34" charset="0"/>
                <a:cs typeface="Times New Roman" panose="02020603050405020304" pitchFamily="18" charset="0"/>
              </a:rPr>
              <a:t>High-Commitment HRM Policy and Practice. </a:t>
            </a:r>
            <a:r>
              <a:rPr lang="en-US" sz="1000" dirty="0">
                <a:effectLst/>
                <a:ea typeface="Calibri" panose="020F0502020204030204" pitchFamily="34" charset="0"/>
                <a:cs typeface="Times New Roman" panose="02020603050405020304" pitchFamily="18" charset="0"/>
              </a:rPr>
              <a:t>2ND ed. London: CIPD.</a:t>
            </a:r>
            <a:endParaRPr lang="en-GB" sz="1000" dirty="0">
              <a:effectLst/>
              <a:ea typeface="Calibri" panose="020F0502020204030204" pitchFamily="34" charset="0"/>
              <a:cs typeface="Times New Roman" panose="02020603050405020304" pitchFamily="18" charset="0"/>
            </a:endParaRPr>
          </a:p>
          <a:p>
            <a:pPr marL="0" indent="0">
              <a:buNone/>
            </a:pPr>
            <a:r>
              <a:rPr lang="en-US" sz="1000" dirty="0">
                <a:effectLst/>
                <a:ea typeface="Calibri" panose="020F0502020204030204" pitchFamily="34" charset="0"/>
                <a:cs typeface="Times New Roman" panose="02020603050405020304" pitchFamily="18" charset="0"/>
              </a:rPr>
              <a:t>MICHAEL SCHRAGE, D. K. B. H. A. R. B., 2019. </a:t>
            </a:r>
            <a:r>
              <a:rPr lang="en-US" sz="1000" i="1" dirty="0">
                <a:effectLst/>
                <a:ea typeface="Calibri" panose="020F0502020204030204" pitchFamily="34" charset="0"/>
                <a:cs typeface="Times New Roman" panose="02020603050405020304" pitchFamily="18" charset="0"/>
              </a:rPr>
              <a:t>PERFORMANCE MANAGEMENT’S DIGITAL SHIFT, </a:t>
            </a:r>
            <a:r>
              <a:rPr lang="en-US" sz="1000" dirty="0">
                <a:effectLst/>
                <a:ea typeface="Calibri" panose="020F0502020204030204" pitchFamily="34" charset="0"/>
                <a:cs typeface="Times New Roman" panose="02020603050405020304" pitchFamily="18" charset="0"/>
              </a:rPr>
              <a:t>London: </a:t>
            </a:r>
            <a:r>
              <a:rPr lang="en-US" sz="1000" dirty="0" err="1">
                <a:effectLst/>
                <a:ea typeface="Calibri" panose="020F0502020204030204" pitchFamily="34" charset="0"/>
                <a:cs typeface="Times New Roman" panose="02020603050405020304" pitchFamily="18" charset="0"/>
              </a:rPr>
              <a:t>Mckinsey</a:t>
            </a:r>
            <a:r>
              <a:rPr lang="en-US" sz="1000" dirty="0">
                <a:effectLst/>
                <a:ea typeface="Calibri" panose="020F0502020204030204" pitchFamily="34" charset="0"/>
                <a:cs typeface="Times New Roman" panose="02020603050405020304" pitchFamily="18" charset="0"/>
              </a:rPr>
              <a:t> &amp; Company.</a:t>
            </a:r>
            <a:endParaRPr lang="en-GB" sz="1000" dirty="0">
              <a:effectLst/>
              <a:ea typeface="Calibri" panose="020F0502020204030204" pitchFamily="34" charset="0"/>
              <a:cs typeface="Times New Roman" panose="02020603050405020304" pitchFamily="18" charset="0"/>
            </a:endParaRPr>
          </a:p>
          <a:p>
            <a:pPr marL="0" indent="0">
              <a:buNone/>
            </a:pPr>
            <a:r>
              <a:rPr lang="en-US" sz="1000" dirty="0">
                <a:effectLst/>
                <a:ea typeface="Calibri" panose="020F0502020204030204" pitchFamily="34" charset="0"/>
                <a:cs typeface="Times New Roman" panose="02020603050405020304" pitchFamily="18" charset="0"/>
              </a:rPr>
              <a:t>Mindtools.com, 2020. </a:t>
            </a:r>
            <a:r>
              <a:rPr lang="en-US" sz="1000" i="1" dirty="0">
                <a:effectLst/>
                <a:ea typeface="Calibri" panose="020F0502020204030204" pitchFamily="34" charset="0"/>
                <a:cs typeface="Times New Roman" panose="02020603050405020304" pitchFamily="18" charset="0"/>
              </a:rPr>
              <a:t>Frederick Taylor and Scientific Management. </a:t>
            </a:r>
            <a:r>
              <a:rPr lang="en-US" sz="1000" dirty="0">
                <a:effectLst/>
                <a:ea typeface="Calibri" panose="020F0502020204030204" pitchFamily="34" charset="0"/>
                <a:cs typeface="Times New Roman" panose="02020603050405020304" pitchFamily="18" charset="0"/>
              </a:rPr>
              <a:t>[Online] </a:t>
            </a:r>
            <a:br>
              <a:rPr lang="en-US" sz="1000" dirty="0">
                <a:effectLst/>
                <a:ea typeface="Calibri" panose="020F0502020204030204" pitchFamily="34" charset="0"/>
                <a:cs typeface="Times New Roman" panose="02020603050405020304" pitchFamily="18" charset="0"/>
              </a:rPr>
            </a:br>
            <a:r>
              <a:rPr lang="en-US" sz="1000" dirty="0">
                <a:effectLst/>
                <a:ea typeface="Calibri" panose="020F0502020204030204" pitchFamily="34" charset="0"/>
                <a:cs typeface="Times New Roman" panose="02020603050405020304" pitchFamily="18" charset="0"/>
              </a:rPr>
              <a:t>Available at: </a:t>
            </a:r>
            <a:r>
              <a:rPr lang="en-US" sz="1000" u="sng" dirty="0">
                <a:effectLst/>
                <a:ea typeface="Calibri" panose="020F0502020204030204" pitchFamily="34" charset="0"/>
                <a:cs typeface="Times New Roman" panose="02020603050405020304" pitchFamily="18" charset="0"/>
              </a:rPr>
              <a:t>https://www.mindtools.com/pages/article/newTMM_Taylor.htm</a:t>
            </a:r>
            <a:r>
              <a:rPr lang="en-US" sz="1000" dirty="0">
                <a:effectLst/>
                <a:ea typeface="Calibri" panose="020F0502020204030204" pitchFamily="34" charset="0"/>
                <a:cs typeface="Times New Roman" panose="02020603050405020304" pitchFamily="18" charset="0"/>
              </a:rPr>
              <a:t> [Accessed 18 August 2020].</a:t>
            </a:r>
            <a:endParaRPr lang="en-GB" sz="1000" dirty="0">
              <a:effectLst/>
              <a:ea typeface="Calibri" panose="020F0502020204030204" pitchFamily="34" charset="0"/>
              <a:cs typeface="Times New Roman" panose="02020603050405020304" pitchFamily="18" charset="0"/>
            </a:endParaRPr>
          </a:p>
          <a:p>
            <a:pPr marL="0" indent="0">
              <a:buNone/>
            </a:pPr>
            <a:r>
              <a:rPr lang="en-US" sz="1000" dirty="0">
                <a:effectLst/>
                <a:ea typeface="Calibri" panose="020F0502020204030204" pitchFamily="34" charset="0"/>
                <a:cs typeface="Times New Roman" panose="02020603050405020304" pitchFamily="18" charset="0"/>
              </a:rPr>
              <a:t>Personnel Today, 2018. </a:t>
            </a:r>
            <a:r>
              <a:rPr lang="en-US" sz="1000" i="1" dirty="0">
                <a:effectLst/>
                <a:ea typeface="Calibri" panose="020F0502020204030204" pitchFamily="34" charset="0"/>
                <a:cs typeface="Times New Roman" panose="02020603050405020304" pitchFamily="18" charset="0"/>
              </a:rPr>
              <a:t>The case for linking employee wellbeing and productivity. </a:t>
            </a:r>
            <a:r>
              <a:rPr lang="en-US" sz="1000" dirty="0">
                <a:effectLst/>
                <a:ea typeface="Calibri" panose="020F0502020204030204" pitchFamily="34" charset="0"/>
                <a:cs typeface="Times New Roman" panose="02020603050405020304" pitchFamily="18" charset="0"/>
              </a:rPr>
              <a:t>[Online] </a:t>
            </a:r>
            <a:br>
              <a:rPr lang="en-US" sz="1000" dirty="0">
                <a:effectLst/>
                <a:ea typeface="Calibri" panose="020F0502020204030204" pitchFamily="34" charset="0"/>
                <a:cs typeface="Times New Roman" panose="02020603050405020304" pitchFamily="18" charset="0"/>
              </a:rPr>
            </a:br>
            <a:r>
              <a:rPr lang="en-US" sz="1000" dirty="0">
                <a:effectLst/>
                <a:ea typeface="Calibri" panose="020F0502020204030204" pitchFamily="34" charset="0"/>
                <a:cs typeface="Times New Roman" panose="02020603050405020304" pitchFamily="18" charset="0"/>
              </a:rPr>
              <a:t>Available at: </a:t>
            </a:r>
            <a:r>
              <a:rPr lang="en-US" sz="1000" u="sng" dirty="0">
                <a:effectLst/>
                <a:ea typeface="Calibri" panose="020F0502020204030204" pitchFamily="34" charset="0"/>
                <a:cs typeface="Times New Roman" panose="02020603050405020304" pitchFamily="18" charset="0"/>
              </a:rPr>
              <a:t>https://www.personneltoday.com/hr/case-linking-employee-wellbeing-productivity/</a:t>
            </a:r>
            <a:br>
              <a:rPr lang="en-US" sz="1000" dirty="0">
                <a:effectLst/>
                <a:ea typeface="Calibri" panose="020F0502020204030204" pitchFamily="34" charset="0"/>
                <a:cs typeface="Times New Roman" panose="02020603050405020304" pitchFamily="18" charset="0"/>
              </a:rPr>
            </a:br>
            <a:r>
              <a:rPr lang="en-US" sz="1000" dirty="0">
                <a:effectLst/>
                <a:ea typeface="Calibri" panose="020F0502020204030204" pitchFamily="34" charset="0"/>
                <a:cs typeface="Times New Roman" panose="02020603050405020304" pitchFamily="18" charset="0"/>
              </a:rPr>
              <a:t>[Accessed 26 August 2020].</a:t>
            </a:r>
            <a:endParaRPr lang="en-GB" sz="1000" dirty="0">
              <a:effectLst/>
              <a:ea typeface="Calibri" panose="020F0502020204030204" pitchFamily="34" charset="0"/>
              <a:cs typeface="Times New Roman" panose="02020603050405020304" pitchFamily="18" charset="0"/>
            </a:endParaRPr>
          </a:p>
          <a:p>
            <a:pPr marL="0" indent="0">
              <a:buNone/>
            </a:pPr>
            <a:r>
              <a:rPr lang="en-US" sz="1000" dirty="0">
                <a:effectLst/>
                <a:ea typeface="Calibri" panose="020F0502020204030204" pitchFamily="34" charset="0"/>
                <a:cs typeface="Times New Roman" panose="02020603050405020304" pitchFamily="18" charset="0"/>
              </a:rPr>
              <a:t>PMINSIGHT, 2020. </a:t>
            </a:r>
            <a:r>
              <a:rPr lang="en-US" sz="1000" i="1" dirty="0">
                <a:effectLst/>
                <a:ea typeface="Calibri" panose="020F0502020204030204" pitchFamily="34" charset="0"/>
                <a:cs typeface="Times New Roman" panose="02020603050405020304" pitchFamily="18" charset="0"/>
              </a:rPr>
              <a:t>How effective is your performance management system?. </a:t>
            </a:r>
            <a:r>
              <a:rPr lang="en-US" sz="1000" dirty="0" err="1">
                <a:effectLst/>
                <a:ea typeface="Calibri" panose="020F0502020204030204" pitchFamily="34" charset="0"/>
                <a:cs typeface="Times New Roman" panose="02020603050405020304" pitchFamily="18" charset="0"/>
              </a:rPr>
              <a:t>s.l.:Bob</a:t>
            </a:r>
            <a:r>
              <a:rPr lang="en-US" sz="1000" dirty="0">
                <a:effectLst/>
                <a:ea typeface="Calibri" panose="020F0502020204030204" pitchFamily="34" charset="0"/>
                <a:cs typeface="Times New Roman" panose="02020603050405020304" pitchFamily="18" charset="0"/>
              </a:rPr>
              <a:t>.</a:t>
            </a:r>
          </a:p>
          <a:p>
            <a:pPr marL="0" indent="0">
              <a:buNone/>
            </a:pPr>
            <a:r>
              <a:rPr lang="en-GB" sz="1000" dirty="0"/>
              <a:t>Prism (2020) </a:t>
            </a:r>
            <a:r>
              <a:rPr lang="en-GB" sz="1000" b="0" i="0" dirty="0">
                <a:effectLst/>
              </a:rPr>
              <a:t>Main Stages of the Performance Management Cycle [Online] Available at: http://www.prismvs.com/main-stages-of-the-performance-management-cycle.html [Accessed on: 13 September 2020].</a:t>
            </a:r>
          </a:p>
          <a:p>
            <a:pPr marL="0" indent="0">
              <a:buNone/>
            </a:pPr>
            <a:endParaRPr lang="en-GB" sz="1000" dirty="0">
              <a:effectLst/>
              <a:ea typeface="Calibri" panose="020F0502020204030204" pitchFamily="34" charset="0"/>
              <a:cs typeface="Times New Roman" panose="02020603050405020304" pitchFamily="18" charset="0"/>
            </a:endParaRPr>
          </a:p>
          <a:p>
            <a:endParaRPr lang="en-GB" sz="10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000" dirty="0"/>
          </a:p>
        </p:txBody>
      </p:sp>
      <p:pic>
        <p:nvPicPr>
          <p:cNvPr id="4" name="Picture 57">
            <a:extLst>
              <a:ext uri="{FF2B5EF4-FFF2-40B4-BE49-F238E27FC236}">
                <a16:creationId xmlns:a16="http://schemas.microsoft.com/office/drawing/2014/main" id="{6AE89099-489F-4878-9CB4-421D7B4172A3}"/>
              </a:ext>
            </a:extLst>
          </p:cNvPr>
          <p:cNvPicPr>
            <a:picLocks noChangeAspect="1"/>
          </p:cNvPicPr>
          <p:nvPr/>
        </p:nvPicPr>
        <p:blipFill rotWithShape="1">
          <a:blip r:embed="rId2">
            <a:alphaModFix amt="35000"/>
          </a:blip>
          <a:srcRect t="9465" b="13743"/>
          <a:stretch/>
        </p:blipFill>
        <p:spPr>
          <a:xfrm>
            <a:off x="0" y="10"/>
            <a:ext cx="12191980" cy="6857990"/>
          </a:xfrm>
          <a:prstGeom prst="rect">
            <a:avLst/>
          </a:prstGeom>
        </p:spPr>
      </p:pic>
    </p:spTree>
    <p:extLst>
      <p:ext uri="{BB962C8B-B14F-4D97-AF65-F5344CB8AC3E}">
        <p14:creationId xmlns:p14="http://schemas.microsoft.com/office/powerpoint/2010/main" val="53588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74705942-F8E0-48A3-8B28-5F34FF96C26C}"/>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References 4</a:t>
            </a:r>
          </a:p>
        </p:txBody>
      </p:sp>
      <p:sp>
        <p:nvSpPr>
          <p:cNvPr id="3" name="Content Placeholder 2">
            <a:extLst>
              <a:ext uri="{FF2B5EF4-FFF2-40B4-BE49-F238E27FC236}">
                <a16:creationId xmlns:a16="http://schemas.microsoft.com/office/drawing/2014/main" id="{7C8E4459-6D07-4936-81F2-FE7FD1989F59}"/>
              </a:ext>
            </a:extLst>
          </p:cNvPr>
          <p:cNvSpPr>
            <a:spLocks noGrp="1"/>
          </p:cNvSpPr>
          <p:nvPr>
            <p:ph idx="1"/>
          </p:nvPr>
        </p:nvSpPr>
        <p:spPr>
          <a:xfrm>
            <a:off x="1119322" y="2558628"/>
            <a:ext cx="9708995" cy="3567173"/>
          </a:xfrm>
        </p:spPr>
        <p:txBody>
          <a:bodyPr anchor="ctr">
            <a:normAutofit fontScale="77500" lnSpcReduction="20000"/>
          </a:bodyPr>
          <a:lstStyle/>
          <a:p>
            <a:pPr marL="0" indent="0">
              <a:buNone/>
            </a:pPr>
            <a:endParaRPr lang="en-US" sz="1300" dirty="0">
              <a:effectLst/>
              <a:ea typeface="Calibri" panose="020F0502020204030204" pitchFamily="34" charset="0"/>
              <a:cs typeface="Times New Roman" panose="02020603050405020304" pitchFamily="18" charset="0"/>
            </a:endParaRPr>
          </a:p>
          <a:p>
            <a:pPr marL="0" indent="0">
              <a:buNone/>
            </a:pPr>
            <a:endParaRPr lang="en-US" sz="1300" dirty="0">
              <a:ea typeface="Calibri" panose="020F0502020204030204" pitchFamily="34" charset="0"/>
              <a:cs typeface="Times New Roman" panose="02020603050405020304" pitchFamily="18" charset="0"/>
            </a:endParaRPr>
          </a:p>
          <a:p>
            <a:pPr marL="0" indent="0">
              <a:buNone/>
            </a:pPr>
            <a:r>
              <a:rPr lang="en-US" sz="1400" dirty="0">
                <a:effectLst/>
                <a:ea typeface="Calibri" panose="020F0502020204030204" pitchFamily="34" charset="0"/>
                <a:cs typeface="Times New Roman" panose="02020603050405020304" pitchFamily="18" charset="0"/>
              </a:rPr>
              <a:t>Ramsay, H., </a:t>
            </a:r>
            <a:r>
              <a:rPr lang="en-US" sz="1400" dirty="0" err="1">
                <a:effectLst/>
                <a:ea typeface="Calibri" panose="020F0502020204030204" pitchFamily="34" charset="0"/>
                <a:cs typeface="Times New Roman" panose="02020603050405020304" pitchFamily="18" charset="0"/>
              </a:rPr>
              <a:t>Scholarios</a:t>
            </a:r>
            <a:r>
              <a:rPr lang="en-US" sz="1400" dirty="0">
                <a:effectLst/>
                <a:ea typeface="Calibri" panose="020F0502020204030204" pitchFamily="34" charset="0"/>
                <a:cs typeface="Times New Roman" panose="02020603050405020304" pitchFamily="18" charset="0"/>
              </a:rPr>
              <a:t>, D. &amp; Harley, B., 2000. Employees and high performance work systems: testing inside the black box.. </a:t>
            </a:r>
            <a:r>
              <a:rPr lang="en-US" sz="1400" i="1" dirty="0">
                <a:effectLst/>
                <a:ea typeface="Calibri" panose="020F0502020204030204" pitchFamily="34" charset="0"/>
                <a:cs typeface="Times New Roman" panose="02020603050405020304" pitchFamily="18" charset="0"/>
              </a:rPr>
              <a:t>British Journal of Industrial Relations, </a:t>
            </a:r>
            <a:r>
              <a:rPr lang="en-US" sz="1400" dirty="0">
                <a:effectLst/>
                <a:ea typeface="Calibri" panose="020F0502020204030204" pitchFamily="34" charset="0"/>
                <a:cs typeface="Times New Roman" panose="02020603050405020304" pitchFamily="18" charset="0"/>
              </a:rPr>
              <a:t>34(4), pp. 501 - 531.</a:t>
            </a:r>
            <a:endParaRPr lang="en-GB" sz="1400" dirty="0">
              <a:ea typeface="Calibri" panose="020F0502020204030204" pitchFamily="34" charset="0"/>
              <a:cs typeface="Times New Roman" panose="02020603050405020304" pitchFamily="18" charset="0"/>
            </a:endParaRPr>
          </a:p>
          <a:p>
            <a:pPr marL="0" indent="0">
              <a:buNone/>
            </a:pPr>
            <a:r>
              <a:rPr lang="en-US" sz="1400" dirty="0">
                <a:effectLst/>
                <a:ea typeface="Calibri" panose="020F0502020204030204" pitchFamily="34" charset="0"/>
                <a:cs typeface="Times New Roman" panose="02020603050405020304" pitchFamily="18" charset="0"/>
              </a:rPr>
              <a:t>Robinson, D., 2013. </a:t>
            </a:r>
            <a:r>
              <a:rPr lang="en-US" sz="1400" i="1" dirty="0">
                <a:effectLst/>
                <a:ea typeface="Calibri" panose="020F0502020204030204" pitchFamily="34" charset="0"/>
                <a:cs typeface="Times New Roman" panose="02020603050405020304" pitchFamily="18" charset="0"/>
              </a:rPr>
              <a:t>The engaging manager series. The engaging manager and sticky situations., </a:t>
            </a:r>
            <a:r>
              <a:rPr lang="en-US" sz="1400" dirty="0">
                <a:effectLst/>
                <a:ea typeface="Calibri" panose="020F0502020204030204" pitchFamily="34" charset="0"/>
                <a:cs typeface="Times New Roman" panose="02020603050405020304" pitchFamily="18" charset="0"/>
              </a:rPr>
              <a:t>Brighton: IES. </a:t>
            </a:r>
            <a:endParaRPr lang="en-GB" sz="1400" dirty="0">
              <a:ea typeface="Calibri" panose="020F0502020204030204" pitchFamily="34" charset="0"/>
              <a:cs typeface="Times New Roman" panose="02020603050405020304" pitchFamily="18" charset="0"/>
            </a:endParaRPr>
          </a:p>
          <a:p>
            <a:pPr marL="0" indent="0">
              <a:buNone/>
            </a:pPr>
            <a:r>
              <a:rPr lang="en-US" sz="1400" dirty="0">
                <a:effectLst/>
                <a:ea typeface="Calibri" panose="020F0502020204030204" pitchFamily="34" charset="0"/>
                <a:cs typeface="Times New Roman" panose="02020603050405020304" pitchFamily="18" charset="0"/>
              </a:rPr>
              <a:t>Taylor, S. &amp; Woodhams, C., 2016. </a:t>
            </a:r>
            <a:r>
              <a:rPr lang="en-US" sz="1400" i="1" dirty="0">
                <a:effectLst/>
                <a:ea typeface="Calibri" panose="020F0502020204030204" pitchFamily="34" charset="0"/>
                <a:cs typeface="Times New Roman" panose="02020603050405020304" pitchFamily="18" charset="0"/>
              </a:rPr>
              <a:t>Human Resource Management: People and </a:t>
            </a:r>
            <a:r>
              <a:rPr lang="en-US" sz="1400" i="1" dirty="0" err="1">
                <a:effectLst/>
                <a:ea typeface="Calibri" panose="020F0502020204030204" pitchFamily="34" charset="0"/>
                <a:cs typeface="Times New Roman" panose="02020603050405020304" pitchFamily="18" charset="0"/>
              </a:rPr>
              <a:t>Organisations</a:t>
            </a:r>
            <a:r>
              <a:rPr lang="en-US" sz="1400" i="1" dirty="0">
                <a:effectLst/>
                <a:ea typeface="Calibri" panose="020F0502020204030204" pitchFamily="34" charset="0"/>
                <a:cs typeface="Times New Roman" panose="02020603050405020304" pitchFamily="18" charset="0"/>
              </a:rPr>
              <a:t>. </a:t>
            </a:r>
            <a:r>
              <a:rPr lang="en-US" sz="1400" dirty="0">
                <a:effectLst/>
                <a:ea typeface="Calibri" panose="020F0502020204030204" pitchFamily="34" charset="0"/>
                <a:cs typeface="Times New Roman" panose="02020603050405020304" pitchFamily="18" charset="0"/>
              </a:rPr>
              <a:t>2nd ed. London: CIPD. </a:t>
            </a:r>
            <a:endParaRPr lang="en-GB" sz="1400" dirty="0">
              <a:effectLst/>
              <a:ea typeface="Calibri" panose="020F0502020204030204" pitchFamily="34" charset="0"/>
              <a:cs typeface="Times New Roman" panose="02020603050405020304" pitchFamily="18" charset="0"/>
            </a:endParaRPr>
          </a:p>
          <a:p>
            <a:pPr marL="0" indent="0">
              <a:buNone/>
            </a:pPr>
            <a:r>
              <a:rPr lang="en-US" sz="1400" dirty="0">
                <a:effectLst/>
                <a:ea typeface="Calibri" panose="020F0502020204030204" pitchFamily="34" charset="0"/>
                <a:cs typeface="Times New Roman" panose="02020603050405020304" pitchFamily="18" charset="0"/>
              </a:rPr>
              <a:t>Think People, 2020. </a:t>
            </a:r>
            <a:r>
              <a:rPr lang="en-US" sz="1400" i="1" dirty="0">
                <a:effectLst/>
                <a:ea typeface="Calibri" panose="020F0502020204030204" pitchFamily="34" charset="0"/>
                <a:cs typeface="Times New Roman" panose="02020603050405020304" pitchFamily="18" charset="0"/>
              </a:rPr>
              <a:t>OUT WITH THE OLD: THE CHANGING FACE OF PERFORMANCE MANAGEMENT. </a:t>
            </a:r>
            <a:r>
              <a:rPr lang="en-US" sz="1400" dirty="0">
                <a:effectLst/>
                <a:ea typeface="Calibri" panose="020F0502020204030204" pitchFamily="34" charset="0"/>
                <a:cs typeface="Times New Roman" panose="02020603050405020304" pitchFamily="18" charset="0"/>
              </a:rPr>
              <a:t>[Online] </a:t>
            </a:r>
            <a:br>
              <a:rPr lang="en-US" sz="1400" dirty="0">
                <a:effectLst/>
                <a:ea typeface="Calibri" panose="020F0502020204030204" pitchFamily="34" charset="0"/>
                <a:cs typeface="Times New Roman" panose="02020603050405020304" pitchFamily="18" charset="0"/>
              </a:rPr>
            </a:br>
            <a:r>
              <a:rPr lang="en-US" sz="1400" dirty="0">
                <a:effectLst/>
                <a:ea typeface="Calibri" panose="020F0502020204030204" pitchFamily="34" charset="0"/>
                <a:cs typeface="Times New Roman" panose="02020603050405020304" pitchFamily="18" charset="0"/>
              </a:rPr>
              <a:t>Available at: https://www.thinkpeople.co.uk/old-changing-face-performance-management/#:~:text=Performance%20Management%20will%20forever%20remain%20a%20key%20component%20in%20ensuring%20business%20success.&amp;text=There%20has%20been%20an%20abundance,to%20strive%20towards%2</a:t>
            </a:r>
            <a:br>
              <a:rPr lang="en-US" sz="1400" dirty="0">
                <a:effectLst/>
                <a:ea typeface="Calibri" panose="020F0502020204030204" pitchFamily="34" charset="0"/>
                <a:cs typeface="Times New Roman" panose="02020603050405020304" pitchFamily="18" charset="0"/>
              </a:rPr>
            </a:br>
            <a:r>
              <a:rPr lang="en-US" sz="1400" dirty="0">
                <a:effectLst/>
                <a:ea typeface="Calibri" panose="020F0502020204030204" pitchFamily="34" charset="0"/>
                <a:cs typeface="Times New Roman" panose="02020603050405020304" pitchFamily="18" charset="0"/>
              </a:rPr>
              <a:t>[Accessed 10 September 2020].</a:t>
            </a:r>
          </a:p>
          <a:p>
            <a:pPr marL="0" indent="0">
              <a:buNone/>
            </a:pPr>
            <a:r>
              <a:rPr lang="en-GB" sz="1400" dirty="0"/>
              <a:t>Wyatt, F (2018) </a:t>
            </a:r>
            <a:r>
              <a:rPr lang="en-GB" sz="1400" i="0" dirty="0">
                <a:effectLst/>
              </a:rPr>
              <a:t>Improving Your Performance Management System: Using the PDCA Approach [Online</a:t>
            </a:r>
            <a:r>
              <a:rPr lang="en-GB" sz="1400" dirty="0"/>
              <a:t>] Available at: </a:t>
            </a:r>
            <a:r>
              <a:rPr lang="en-GB" sz="1400" dirty="0">
                <a:hlinkClick r:id="rId2">
                  <a:extLst>
                    <a:ext uri="{A12FA001-AC4F-418D-AE19-62706E023703}">
                      <ahyp:hlinkClr xmlns:ahyp="http://schemas.microsoft.com/office/drawing/2018/hyperlinkcolor" val="tx"/>
                    </a:ext>
                  </a:extLst>
                </a:hlinkClick>
              </a:rPr>
              <a:t>https://medium.com/business-process-management-software-comparisons/improving-your-performance-management-system-using-the-pdca-approach-13305c212ff9</a:t>
            </a:r>
            <a:r>
              <a:rPr lang="en-GB" sz="1400" dirty="0"/>
              <a:t>. [Accessed on 13 September 2020].</a:t>
            </a:r>
          </a:p>
          <a:p>
            <a:pPr marL="0" indent="0">
              <a:buNone/>
            </a:pPr>
            <a:r>
              <a:rPr lang="en-GB" sz="1400" dirty="0" err="1"/>
              <a:t>Hibob</a:t>
            </a:r>
            <a:r>
              <a:rPr lang="en-GB" sz="1400" dirty="0"/>
              <a:t> (2020) How effective is your performance management system? [Online] Available at: </a:t>
            </a:r>
            <a:r>
              <a:rPr lang="en-GB" sz="1400" dirty="0">
                <a:hlinkClick r:id="rId3">
                  <a:extLst>
                    <a:ext uri="{A12FA001-AC4F-418D-AE19-62706E023703}">
                      <ahyp:hlinkClr xmlns:ahyp="http://schemas.microsoft.com/office/drawing/2018/hyperlinkcolor" val="tx"/>
                    </a:ext>
                  </a:extLst>
                </a:hlinkClick>
              </a:rPr>
              <a:t>https://moodle.uwtsd.ac.uk/pluginfile.php/237595/mod_resource/content/1/pm-bob-infographic-v2.pdf</a:t>
            </a:r>
            <a:r>
              <a:rPr lang="en-GB" sz="1400" dirty="0"/>
              <a:t>. [Accessed on 13 September 2020].</a:t>
            </a:r>
          </a:p>
          <a:p>
            <a:pPr marL="0" indent="0">
              <a:buNone/>
            </a:pPr>
            <a:r>
              <a:rPr lang="en-GB" sz="1400" dirty="0"/>
              <a:t>Mayhew, R (2020) </a:t>
            </a:r>
            <a:r>
              <a:rPr lang="en-GB" sz="1400" b="0" i="0" dirty="0">
                <a:effectLst/>
              </a:rPr>
              <a:t>Why Should HR &amp; Line Managers Work Together? [Online] Available at: https://smallbusiness.chron.com/should-hr-line-managers-work-together-10377.html#:~:text=Training%20and%20development%20is%20an,is%20conducting%20employee%20performance%20appraisals.&amp;text=HR%20and%20line%20managers%20should%20therefore%20work%20together%20to%20ensure,consistent%20approach%20to%20performance%20management.. [Accessed on 13 September 2020].</a:t>
            </a:r>
          </a:p>
          <a:p>
            <a:pPr marL="0" indent="0">
              <a:buNone/>
            </a:pPr>
            <a:endParaRPr lang="en-GB" sz="1400" dirty="0"/>
          </a:p>
          <a:p>
            <a:pPr marL="0" indent="0">
              <a:buNone/>
            </a:pPr>
            <a:endParaRPr lang="en-GB" sz="1300" dirty="0">
              <a:effectLst/>
              <a:ea typeface="Calibri" panose="020F0502020204030204" pitchFamily="34" charset="0"/>
              <a:cs typeface="Times New Roman" panose="02020603050405020304" pitchFamily="18" charset="0"/>
            </a:endParaRPr>
          </a:p>
          <a:p>
            <a:pPr marL="0" indent="0">
              <a:buNone/>
            </a:pPr>
            <a:endParaRPr lang="en-GB" sz="13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300" dirty="0"/>
          </a:p>
        </p:txBody>
      </p:sp>
      <p:pic>
        <p:nvPicPr>
          <p:cNvPr id="4" name="Picture 57">
            <a:extLst>
              <a:ext uri="{FF2B5EF4-FFF2-40B4-BE49-F238E27FC236}">
                <a16:creationId xmlns:a16="http://schemas.microsoft.com/office/drawing/2014/main" id="{51362D9A-4AB0-4465-AC60-7A90B275212A}"/>
              </a:ext>
            </a:extLst>
          </p:cNvPr>
          <p:cNvPicPr>
            <a:picLocks noChangeAspect="1"/>
          </p:cNvPicPr>
          <p:nvPr/>
        </p:nvPicPr>
        <p:blipFill rotWithShape="1">
          <a:blip r:embed="rId4">
            <a:alphaModFix amt="35000"/>
          </a:blip>
          <a:srcRect t="9465" b="13743"/>
          <a:stretch/>
        </p:blipFill>
        <p:spPr>
          <a:xfrm>
            <a:off x="0" y="10"/>
            <a:ext cx="12191980" cy="6857990"/>
          </a:xfrm>
          <a:prstGeom prst="rect">
            <a:avLst/>
          </a:prstGeom>
        </p:spPr>
      </p:pic>
    </p:spTree>
    <p:extLst>
      <p:ext uri="{BB962C8B-B14F-4D97-AF65-F5344CB8AC3E}">
        <p14:creationId xmlns:p14="http://schemas.microsoft.com/office/powerpoint/2010/main" val="14011324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13E863E6A1A18439763A0E91D94A03E" ma:contentTypeVersion="11" ma:contentTypeDescription="Create a new document." ma:contentTypeScope="" ma:versionID="39125ba1585e46af605a442327bd73b3">
  <xsd:schema xmlns:xsd="http://www.w3.org/2001/XMLSchema" xmlns:xs="http://www.w3.org/2001/XMLSchema" xmlns:p="http://schemas.microsoft.com/office/2006/metadata/properties" xmlns:ns2="63e8eb55-054a-4cab-b6cb-2971b42dcb71" xmlns:ns3="9735331e-7323-49ec-9f47-c263e9766220" targetNamespace="http://schemas.microsoft.com/office/2006/metadata/properties" ma:root="true" ma:fieldsID="7f3de66273fc6bcad9cede4b86725afb" ns2:_="" ns3:_="">
    <xsd:import namespace="63e8eb55-054a-4cab-b6cb-2971b42dcb71"/>
    <xsd:import namespace="9735331e-7323-49ec-9f47-c263e9766220"/>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3e8eb55-054a-4cab-b6cb-2971b42dcb7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735331e-7323-49ec-9f47-c263e9766220"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8EE80D8-6725-48F5-9521-CA876C45AC0C}">
  <ds:schemaRefs>
    <ds:schemaRef ds:uri="http://schemas.openxmlformats.org/package/2006/metadata/core-properties"/>
    <ds:schemaRef ds:uri="cc3ce069-970b-4be7-aa46-2c82f3f40daf"/>
    <ds:schemaRef ds:uri="http://purl.org/dc/dcmitype/"/>
    <ds:schemaRef ds:uri="http://schemas.microsoft.com/office/infopath/2007/PartnerControls"/>
    <ds:schemaRef ds:uri="http://www.w3.org/XML/1998/namespace"/>
    <ds:schemaRef ds:uri="http://purl.org/dc/elements/1.1/"/>
    <ds:schemaRef ds:uri="da0a3874-eb24-4238-a326-ff62e1bf2516"/>
    <ds:schemaRef ds:uri="http://schemas.microsoft.com/office/2006/documentManagement/types"/>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5F3622B6-E79E-40F7-BF32-AC46E1022228}">
  <ds:schemaRefs>
    <ds:schemaRef ds:uri="http://schemas.microsoft.com/sharepoint/v3/contenttype/forms"/>
  </ds:schemaRefs>
</ds:datastoreItem>
</file>

<file path=customXml/itemProps3.xml><?xml version="1.0" encoding="utf-8"?>
<ds:datastoreItem xmlns:ds="http://schemas.openxmlformats.org/officeDocument/2006/customXml" ds:itemID="{C0D65A91-2123-454D-8246-9D09A53E46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3e8eb55-054a-4cab-b6cb-2971b42dcb71"/>
    <ds:schemaRef ds:uri="9735331e-7323-49ec-9f47-c263e97662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171</TotalTime>
  <Words>5550</Words>
  <Application>Microsoft Office PowerPoint</Application>
  <PresentationFormat>Widescreen</PresentationFormat>
  <Paragraphs>264</Paragraphs>
  <Slides>16</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Calibri Light</vt:lpstr>
      <vt:lpstr>Goudy Stout</vt:lpstr>
      <vt:lpstr>medium-content-title-font</vt:lpstr>
      <vt:lpstr>Open Sans</vt:lpstr>
      <vt:lpstr>Symbol</vt:lpstr>
      <vt:lpstr>Office Theme</vt:lpstr>
      <vt:lpstr>Understanding the Link between Individual and Organisational Performance</vt:lpstr>
      <vt:lpstr>PowerPoint Presentation</vt:lpstr>
      <vt:lpstr>Contents</vt:lpstr>
      <vt:lpstr>What are HPWS?</vt:lpstr>
      <vt:lpstr>What are the key components of HPW?</vt:lpstr>
      <vt:lpstr>The link between HPW, competitive advantage and sustainable organisation performance. </vt:lpstr>
      <vt:lpstr>What is the link between HPW &amp; employee wellbeing?</vt:lpstr>
      <vt:lpstr>Stages of the Performance Management Cycle </vt:lpstr>
      <vt:lpstr>Key Performance Management Activities</vt:lpstr>
      <vt:lpstr>Do performance management activities contribute to employee capability and commitment, and to recognizing and rewarding talent? </vt:lpstr>
      <vt:lpstr>The role of line mangers in performance management processes</vt:lpstr>
      <vt:lpstr>Describe ways in which HR and line managers can work together in performance management processes.</vt:lpstr>
      <vt:lpstr>References 1</vt:lpstr>
      <vt:lpstr>References 2</vt:lpstr>
      <vt:lpstr>References 3</vt:lpstr>
      <vt:lpstr>References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the Link between Individual and Organisational Performance</dc:title>
  <dc:creator>Chloe Tickle</dc:creator>
  <cp:lastModifiedBy>Chloe Tickle</cp:lastModifiedBy>
  <cp:revision>4</cp:revision>
  <dcterms:created xsi:type="dcterms:W3CDTF">2020-09-13T18:22:13Z</dcterms:created>
  <dcterms:modified xsi:type="dcterms:W3CDTF">2020-09-14T16:10:37Z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0x010100A13E863E6A1A18439763A0E91D94A03E</vt:lpwstr>
  </property>
</Properties>
</file>