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92"/>
  </p:notesMasterIdLst>
  <p:sldIdLst>
    <p:sldId id="256" r:id="rId2"/>
    <p:sldId id="313" r:id="rId3"/>
    <p:sldId id="303" r:id="rId4"/>
    <p:sldId id="304" r:id="rId5"/>
    <p:sldId id="305" r:id="rId6"/>
    <p:sldId id="306" r:id="rId7"/>
    <p:sldId id="307" r:id="rId8"/>
    <p:sldId id="309" r:id="rId9"/>
    <p:sldId id="308" r:id="rId10"/>
    <p:sldId id="311" r:id="rId11"/>
    <p:sldId id="312" r:id="rId12"/>
    <p:sldId id="315" r:id="rId13"/>
    <p:sldId id="257" r:id="rId14"/>
    <p:sldId id="314" r:id="rId15"/>
    <p:sldId id="316" r:id="rId16"/>
    <p:sldId id="317" r:id="rId17"/>
    <p:sldId id="318" r:id="rId18"/>
    <p:sldId id="319" r:id="rId19"/>
    <p:sldId id="320" r:id="rId20"/>
    <p:sldId id="322" r:id="rId21"/>
    <p:sldId id="321" r:id="rId22"/>
    <p:sldId id="324" r:id="rId23"/>
    <p:sldId id="323" r:id="rId24"/>
    <p:sldId id="326" r:id="rId25"/>
    <p:sldId id="325" r:id="rId26"/>
    <p:sldId id="328" r:id="rId27"/>
    <p:sldId id="327" r:id="rId28"/>
    <p:sldId id="329" r:id="rId29"/>
    <p:sldId id="335" r:id="rId30"/>
    <p:sldId id="331" r:id="rId31"/>
    <p:sldId id="337" r:id="rId32"/>
    <p:sldId id="336" r:id="rId33"/>
    <p:sldId id="332" r:id="rId34"/>
    <p:sldId id="338" r:id="rId35"/>
    <p:sldId id="333" r:id="rId36"/>
    <p:sldId id="278" r:id="rId37"/>
    <p:sldId id="298" r:id="rId38"/>
    <p:sldId id="334" r:id="rId39"/>
    <p:sldId id="330" r:id="rId40"/>
    <p:sldId id="339" r:id="rId41"/>
    <p:sldId id="340" r:id="rId42"/>
    <p:sldId id="341" r:id="rId43"/>
    <p:sldId id="342" r:id="rId44"/>
    <p:sldId id="260" r:id="rId45"/>
    <p:sldId id="259" r:id="rId46"/>
    <p:sldId id="261" r:id="rId47"/>
    <p:sldId id="262" r:id="rId48"/>
    <p:sldId id="352" r:id="rId49"/>
    <p:sldId id="285" r:id="rId50"/>
    <p:sldId id="286" r:id="rId51"/>
    <p:sldId id="299" r:id="rId52"/>
    <p:sldId id="300" r:id="rId53"/>
    <p:sldId id="344" r:id="rId54"/>
    <p:sldId id="301" r:id="rId55"/>
    <p:sldId id="302" r:id="rId56"/>
    <p:sldId id="343" r:id="rId57"/>
    <p:sldId id="345" r:id="rId58"/>
    <p:sldId id="346" r:id="rId59"/>
    <p:sldId id="349" r:id="rId60"/>
    <p:sldId id="348" r:id="rId61"/>
    <p:sldId id="351" r:id="rId62"/>
    <p:sldId id="350" r:id="rId63"/>
    <p:sldId id="265" r:id="rId64"/>
    <p:sldId id="263" r:id="rId65"/>
    <p:sldId id="266" r:id="rId66"/>
    <p:sldId id="264" r:id="rId67"/>
    <p:sldId id="267" r:id="rId68"/>
    <p:sldId id="268" r:id="rId69"/>
    <p:sldId id="269" r:id="rId70"/>
    <p:sldId id="270" r:id="rId71"/>
    <p:sldId id="271" r:id="rId72"/>
    <p:sldId id="272" r:id="rId73"/>
    <p:sldId id="273" r:id="rId74"/>
    <p:sldId id="274" r:id="rId75"/>
    <p:sldId id="275" r:id="rId76"/>
    <p:sldId id="276" r:id="rId77"/>
    <p:sldId id="296" r:id="rId78"/>
    <p:sldId id="297" r:id="rId79"/>
    <p:sldId id="277" r:id="rId80"/>
    <p:sldId id="279" r:id="rId81"/>
    <p:sldId id="287" r:id="rId82"/>
    <p:sldId id="347" r:id="rId83"/>
    <p:sldId id="290" r:id="rId84"/>
    <p:sldId id="291" r:id="rId85"/>
    <p:sldId id="292" r:id="rId86"/>
    <p:sldId id="293" r:id="rId87"/>
    <p:sldId id="294" r:id="rId88"/>
    <p:sldId id="295" r:id="rId89"/>
    <p:sldId id="288" r:id="rId90"/>
    <p:sldId id="289" r:id="rId9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46"/>
    <p:restoredTop sz="69637"/>
  </p:normalViewPr>
  <p:slideViewPr>
    <p:cSldViewPr snapToGrid="0" snapToObjects="1">
      <p:cViewPr varScale="1">
        <p:scale>
          <a:sx n="77" d="100"/>
          <a:sy n="77" d="100"/>
        </p:scale>
        <p:origin x="108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95ACA9-41D5-4856-9DC9-500654DD831A}"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440AA885-F1FA-4DE7-ACFC-4A4D0658C2F4}">
      <dgm:prSet/>
      <dgm:spPr/>
      <dgm:t>
        <a:bodyPr/>
        <a:lstStyle/>
        <a:p>
          <a:r>
            <a:rPr lang="en-GB"/>
            <a:t>United Arab Emirates (UAE) is a Federation of seven Status‐ Kingdom, created under the Constitution of 1971. In this year, the UK left its political and military protectorate in the zone after more than one and a half century. </a:t>
          </a:r>
          <a:endParaRPr lang="en-US"/>
        </a:p>
      </dgm:t>
    </dgm:pt>
    <dgm:pt modelId="{2B2C9E75-0B96-42D2-9F08-051A330D5522}" type="parTrans" cxnId="{8337B7F5-EC8C-4284-8255-0AED12023541}">
      <dgm:prSet/>
      <dgm:spPr/>
      <dgm:t>
        <a:bodyPr/>
        <a:lstStyle/>
        <a:p>
          <a:endParaRPr lang="en-US"/>
        </a:p>
      </dgm:t>
    </dgm:pt>
    <dgm:pt modelId="{284FDB40-7185-4517-AF0D-A079027A1AAF}" type="sibTrans" cxnId="{8337B7F5-EC8C-4284-8255-0AED12023541}">
      <dgm:prSet/>
      <dgm:spPr/>
      <dgm:t>
        <a:bodyPr/>
        <a:lstStyle/>
        <a:p>
          <a:endParaRPr lang="en-US"/>
        </a:p>
      </dgm:t>
    </dgm:pt>
    <dgm:pt modelId="{88114D82-3EE7-48F7-8F10-ED1F611C0CAF}">
      <dgm:prSet/>
      <dgm:spPr/>
      <dgm:t>
        <a:bodyPr/>
        <a:lstStyle/>
        <a:p>
          <a:r>
            <a:rPr lang="en-GB"/>
            <a:t>Despite its small population and extension, UAE is the second largest economy in the Persian Gulf after Saudi Arabia. The country has become the economic hub of the area and provides distribution, consumption and business services to surrounding countries. </a:t>
          </a:r>
          <a:endParaRPr lang="en-US"/>
        </a:p>
      </dgm:t>
    </dgm:pt>
    <dgm:pt modelId="{287214D0-122A-4537-B2EB-E761F369D96C}" type="parTrans" cxnId="{AF22A165-64FB-4B5E-8767-199786845842}">
      <dgm:prSet/>
      <dgm:spPr/>
      <dgm:t>
        <a:bodyPr/>
        <a:lstStyle/>
        <a:p>
          <a:endParaRPr lang="en-US"/>
        </a:p>
      </dgm:t>
    </dgm:pt>
    <dgm:pt modelId="{EFABB76E-968C-47AF-82DA-93A41B32BEA5}" type="sibTrans" cxnId="{AF22A165-64FB-4B5E-8767-199786845842}">
      <dgm:prSet/>
      <dgm:spPr/>
      <dgm:t>
        <a:bodyPr/>
        <a:lstStyle/>
        <a:p>
          <a:endParaRPr lang="en-US"/>
        </a:p>
      </dgm:t>
    </dgm:pt>
    <dgm:pt modelId="{E976B542-2AEA-B84D-8D1D-FCB3E137774C}" type="pres">
      <dgm:prSet presAssocID="{7795ACA9-41D5-4856-9DC9-500654DD831A}" presName="hierChild1" presStyleCnt="0">
        <dgm:presLayoutVars>
          <dgm:chPref val="1"/>
          <dgm:dir/>
          <dgm:animOne val="branch"/>
          <dgm:animLvl val="lvl"/>
          <dgm:resizeHandles/>
        </dgm:presLayoutVars>
      </dgm:prSet>
      <dgm:spPr/>
    </dgm:pt>
    <dgm:pt modelId="{EEAD12F8-EB73-E94F-B4FF-6A5BA0077854}" type="pres">
      <dgm:prSet presAssocID="{440AA885-F1FA-4DE7-ACFC-4A4D0658C2F4}" presName="hierRoot1" presStyleCnt="0"/>
      <dgm:spPr/>
    </dgm:pt>
    <dgm:pt modelId="{34A6BA0C-DEA8-A744-BB8D-73298631A8A5}" type="pres">
      <dgm:prSet presAssocID="{440AA885-F1FA-4DE7-ACFC-4A4D0658C2F4}" presName="composite" presStyleCnt="0"/>
      <dgm:spPr/>
    </dgm:pt>
    <dgm:pt modelId="{B53030E2-DC41-B646-993D-C49164A002D9}" type="pres">
      <dgm:prSet presAssocID="{440AA885-F1FA-4DE7-ACFC-4A4D0658C2F4}" presName="background" presStyleLbl="node0" presStyleIdx="0" presStyleCnt="2"/>
      <dgm:spPr/>
    </dgm:pt>
    <dgm:pt modelId="{2A4E6885-03E0-2D43-9276-BE6FFFD1B6C7}" type="pres">
      <dgm:prSet presAssocID="{440AA885-F1FA-4DE7-ACFC-4A4D0658C2F4}" presName="text" presStyleLbl="fgAcc0" presStyleIdx="0" presStyleCnt="2">
        <dgm:presLayoutVars>
          <dgm:chPref val="3"/>
        </dgm:presLayoutVars>
      </dgm:prSet>
      <dgm:spPr/>
    </dgm:pt>
    <dgm:pt modelId="{881D3CC5-87BC-C341-8682-0A5D4A7428EB}" type="pres">
      <dgm:prSet presAssocID="{440AA885-F1FA-4DE7-ACFC-4A4D0658C2F4}" presName="hierChild2" presStyleCnt="0"/>
      <dgm:spPr/>
    </dgm:pt>
    <dgm:pt modelId="{D2274142-EECC-2545-BD22-06EFB09983EF}" type="pres">
      <dgm:prSet presAssocID="{88114D82-3EE7-48F7-8F10-ED1F611C0CAF}" presName="hierRoot1" presStyleCnt="0"/>
      <dgm:spPr/>
    </dgm:pt>
    <dgm:pt modelId="{FFC0913C-B058-BB49-AA2B-B03DFFE74D0D}" type="pres">
      <dgm:prSet presAssocID="{88114D82-3EE7-48F7-8F10-ED1F611C0CAF}" presName="composite" presStyleCnt="0"/>
      <dgm:spPr/>
    </dgm:pt>
    <dgm:pt modelId="{FDD9E8B8-3833-2849-B2A5-E59B64E56F56}" type="pres">
      <dgm:prSet presAssocID="{88114D82-3EE7-48F7-8F10-ED1F611C0CAF}" presName="background" presStyleLbl="node0" presStyleIdx="1" presStyleCnt="2"/>
      <dgm:spPr/>
    </dgm:pt>
    <dgm:pt modelId="{BEDEF109-A60C-0444-8CB3-47FB809BC646}" type="pres">
      <dgm:prSet presAssocID="{88114D82-3EE7-48F7-8F10-ED1F611C0CAF}" presName="text" presStyleLbl="fgAcc0" presStyleIdx="1" presStyleCnt="2">
        <dgm:presLayoutVars>
          <dgm:chPref val="3"/>
        </dgm:presLayoutVars>
      </dgm:prSet>
      <dgm:spPr/>
    </dgm:pt>
    <dgm:pt modelId="{7D0B64D7-18DB-BF42-BCF8-4AF8DA1DAB1D}" type="pres">
      <dgm:prSet presAssocID="{88114D82-3EE7-48F7-8F10-ED1F611C0CAF}" presName="hierChild2" presStyleCnt="0"/>
      <dgm:spPr/>
    </dgm:pt>
  </dgm:ptLst>
  <dgm:cxnLst>
    <dgm:cxn modelId="{AF22A165-64FB-4B5E-8767-199786845842}" srcId="{7795ACA9-41D5-4856-9DC9-500654DD831A}" destId="{88114D82-3EE7-48F7-8F10-ED1F611C0CAF}" srcOrd="1" destOrd="0" parTransId="{287214D0-122A-4537-B2EB-E761F369D96C}" sibTransId="{EFABB76E-968C-47AF-82DA-93A41B32BEA5}"/>
    <dgm:cxn modelId="{D8156468-F573-0149-849D-EF7DE600E379}" type="presOf" srcId="{7795ACA9-41D5-4856-9DC9-500654DD831A}" destId="{E976B542-2AEA-B84D-8D1D-FCB3E137774C}" srcOrd="0" destOrd="0" presId="urn:microsoft.com/office/officeart/2005/8/layout/hierarchy1"/>
    <dgm:cxn modelId="{D655A3CD-4999-364C-B477-289624A1B7EA}" type="presOf" srcId="{440AA885-F1FA-4DE7-ACFC-4A4D0658C2F4}" destId="{2A4E6885-03E0-2D43-9276-BE6FFFD1B6C7}" srcOrd="0" destOrd="0" presId="urn:microsoft.com/office/officeart/2005/8/layout/hierarchy1"/>
    <dgm:cxn modelId="{E90138CF-3922-934D-AA3E-DF54285B1F51}" type="presOf" srcId="{88114D82-3EE7-48F7-8F10-ED1F611C0CAF}" destId="{BEDEF109-A60C-0444-8CB3-47FB809BC646}" srcOrd="0" destOrd="0" presId="urn:microsoft.com/office/officeart/2005/8/layout/hierarchy1"/>
    <dgm:cxn modelId="{8337B7F5-EC8C-4284-8255-0AED12023541}" srcId="{7795ACA9-41D5-4856-9DC9-500654DD831A}" destId="{440AA885-F1FA-4DE7-ACFC-4A4D0658C2F4}" srcOrd="0" destOrd="0" parTransId="{2B2C9E75-0B96-42D2-9F08-051A330D5522}" sibTransId="{284FDB40-7185-4517-AF0D-A079027A1AAF}"/>
    <dgm:cxn modelId="{6F3703DF-BC35-B843-9E7C-EB2A7C78EC73}" type="presParOf" srcId="{E976B542-2AEA-B84D-8D1D-FCB3E137774C}" destId="{EEAD12F8-EB73-E94F-B4FF-6A5BA0077854}" srcOrd="0" destOrd="0" presId="urn:microsoft.com/office/officeart/2005/8/layout/hierarchy1"/>
    <dgm:cxn modelId="{B80E2290-961B-EB47-86B2-36843ED5BEAB}" type="presParOf" srcId="{EEAD12F8-EB73-E94F-B4FF-6A5BA0077854}" destId="{34A6BA0C-DEA8-A744-BB8D-73298631A8A5}" srcOrd="0" destOrd="0" presId="urn:microsoft.com/office/officeart/2005/8/layout/hierarchy1"/>
    <dgm:cxn modelId="{92B90D17-A712-3847-A69A-C0E95CC9631C}" type="presParOf" srcId="{34A6BA0C-DEA8-A744-BB8D-73298631A8A5}" destId="{B53030E2-DC41-B646-993D-C49164A002D9}" srcOrd="0" destOrd="0" presId="urn:microsoft.com/office/officeart/2005/8/layout/hierarchy1"/>
    <dgm:cxn modelId="{90E8A47E-55AE-A34A-9513-1209135B6C74}" type="presParOf" srcId="{34A6BA0C-DEA8-A744-BB8D-73298631A8A5}" destId="{2A4E6885-03E0-2D43-9276-BE6FFFD1B6C7}" srcOrd="1" destOrd="0" presId="urn:microsoft.com/office/officeart/2005/8/layout/hierarchy1"/>
    <dgm:cxn modelId="{62E3EC04-9EA1-284A-AE8A-43FA2636396C}" type="presParOf" srcId="{EEAD12F8-EB73-E94F-B4FF-6A5BA0077854}" destId="{881D3CC5-87BC-C341-8682-0A5D4A7428EB}" srcOrd="1" destOrd="0" presId="urn:microsoft.com/office/officeart/2005/8/layout/hierarchy1"/>
    <dgm:cxn modelId="{00D786A3-4A35-0048-A8A3-0A53981F0D49}" type="presParOf" srcId="{E976B542-2AEA-B84D-8D1D-FCB3E137774C}" destId="{D2274142-EECC-2545-BD22-06EFB09983EF}" srcOrd="1" destOrd="0" presId="urn:microsoft.com/office/officeart/2005/8/layout/hierarchy1"/>
    <dgm:cxn modelId="{B7CA4215-2365-1242-BD38-8AA01802079F}" type="presParOf" srcId="{D2274142-EECC-2545-BD22-06EFB09983EF}" destId="{FFC0913C-B058-BB49-AA2B-B03DFFE74D0D}" srcOrd="0" destOrd="0" presId="urn:microsoft.com/office/officeart/2005/8/layout/hierarchy1"/>
    <dgm:cxn modelId="{7313534F-F716-9546-B7BA-05686DAC669C}" type="presParOf" srcId="{FFC0913C-B058-BB49-AA2B-B03DFFE74D0D}" destId="{FDD9E8B8-3833-2849-B2A5-E59B64E56F56}" srcOrd="0" destOrd="0" presId="urn:microsoft.com/office/officeart/2005/8/layout/hierarchy1"/>
    <dgm:cxn modelId="{2A23E3D9-CE71-1B4B-B72A-82AFC74530E0}" type="presParOf" srcId="{FFC0913C-B058-BB49-AA2B-B03DFFE74D0D}" destId="{BEDEF109-A60C-0444-8CB3-47FB809BC646}" srcOrd="1" destOrd="0" presId="urn:microsoft.com/office/officeart/2005/8/layout/hierarchy1"/>
    <dgm:cxn modelId="{67FDB8B0-B114-A74D-B6BC-FD33589959B3}" type="presParOf" srcId="{D2274142-EECC-2545-BD22-06EFB09983EF}" destId="{7D0B64D7-18DB-BF42-BCF8-4AF8DA1DAB1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ADB6B8-5596-4DBA-A2DC-4ABA8DBB1EF6}" type="doc">
      <dgm:prSet loTypeId="urn:microsoft.com/office/officeart/2016/7/layout/LinearBlockProcessNumbered" loCatId="process" qsTypeId="urn:microsoft.com/office/officeart/2005/8/quickstyle/simple4" qsCatId="simple" csTypeId="urn:microsoft.com/office/officeart/2005/8/colors/colorful1" csCatId="colorful" phldr="1"/>
      <dgm:spPr/>
      <dgm:t>
        <a:bodyPr/>
        <a:lstStyle/>
        <a:p>
          <a:endParaRPr lang="en-US"/>
        </a:p>
      </dgm:t>
    </dgm:pt>
    <dgm:pt modelId="{C28A2837-57F5-420D-8C12-65818D4640E9}">
      <dgm:prSet/>
      <dgm:spPr/>
      <dgm:t>
        <a:bodyPr/>
        <a:lstStyle/>
        <a:p>
          <a:r>
            <a:rPr lang="en-GB"/>
            <a:t>UAE’s culture is rooted in Islamic traditions. </a:t>
          </a:r>
          <a:endParaRPr lang="en-US"/>
        </a:p>
      </dgm:t>
    </dgm:pt>
    <dgm:pt modelId="{DB8A4323-9C53-43A0-BD79-35307192E7F7}" type="parTrans" cxnId="{AF70BEDC-2CE7-46E4-A8CB-91DBB5AEF9B2}">
      <dgm:prSet/>
      <dgm:spPr/>
      <dgm:t>
        <a:bodyPr/>
        <a:lstStyle/>
        <a:p>
          <a:endParaRPr lang="en-US"/>
        </a:p>
      </dgm:t>
    </dgm:pt>
    <dgm:pt modelId="{D6D61255-0CDE-4523-BDAA-C8EC22C7CDCA}" type="sibTrans" cxnId="{AF70BEDC-2CE7-46E4-A8CB-91DBB5AEF9B2}">
      <dgm:prSet phldrT="01" phldr="0"/>
      <dgm:spPr/>
      <dgm:t>
        <a:bodyPr/>
        <a:lstStyle/>
        <a:p>
          <a:r>
            <a:rPr lang="en-US"/>
            <a:t>01</a:t>
          </a:r>
        </a:p>
      </dgm:t>
    </dgm:pt>
    <dgm:pt modelId="{C8D92F7C-08BE-4463-88AA-5826A3085C9F}">
      <dgm:prSet/>
      <dgm:spPr/>
      <dgm:t>
        <a:bodyPr/>
        <a:lstStyle/>
        <a:p>
          <a:r>
            <a:rPr lang="en-GB"/>
            <a:t>Courtesy and hospitality are amongst the most highly prized of virtues, and this is reflected in the warmth and friendliness of the local people. </a:t>
          </a:r>
          <a:endParaRPr lang="en-US"/>
        </a:p>
      </dgm:t>
    </dgm:pt>
    <dgm:pt modelId="{E5262CCA-AF7F-4013-BE05-DAC42955A5B4}" type="parTrans" cxnId="{E8B74F04-2351-4676-8470-7AC927549F3F}">
      <dgm:prSet/>
      <dgm:spPr/>
      <dgm:t>
        <a:bodyPr/>
        <a:lstStyle/>
        <a:p>
          <a:endParaRPr lang="en-US"/>
        </a:p>
      </dgm:t>
    </dgm:pt>
    <dgm:pt modelId="{6EDD2D37-B709-4602-B90A-00FE28F85E7E}" type="sibTrans" cxnId="{E8B74F04-2351-4676-8470-7AC927549F3F}">
      <dgm:prSet phldrT="02" phldr="0"/>
      <dgm:spPr/>
      <dgm:t>
        <a:bodyPr/>
        <a:lstStyle/>
        <a:p>
          <a:r>
            <a:rPr lang="en-US"/>
            <a:t>02</a:t>
          </a:r>
        </a:p>
      </dgm:t>
    </dgm:pt>
    <dgm:pt modelId="{A67BD36A-F825-4BBD-9476-ED8FAE04F956}">
      <dgm:prSet/>
      <dgm:spPr/>
      <dgm:t>
        <a:bodyPr/>
        <a:lstStyle/>
        <a:p>
          <a:r>
            <a:rPr lang="en-GB" dirty="0"/>
            <a:t>UAE society is marked by a high degree of tolerance for different lifestyles. </a:t>
          </a:r>
          <a:endParaRPr lang="en-US" dirty="0"/>
        </a:p>
      </dgm:t>
    </dgm:pt>
    <dgm:pt modelId="{54CC72CD-D65A-4660-9524-4816A6998AD1}" type="parTrans" cxnId="{C43D1F13-04AA-46A6-AFB8-7491961717FA}">
      <dgm:prSet/>
      <dgm:spPr/>
      <dgm:t>
        <a:bodyPr/>
        <a:lstStyle/>
        <a:p>
          <a:endParaRPr lang="en-US"/>
        </a:p>
      </dgm:t>
    </dgm:pt>
    <dgm:pt modelId="{2B4B413F-CDE0-4F07-8CA0-9F74A8B604ED}" type="sibTrans" cxnId="{C43D1F13-04AA-46A6-AFB8-7491961717FA}">
      <dgm:prSet phldrT="03" phldr="0"/>
      <dgm:spPr/>
      <dgm:t>
        <a:bodyPr/>
        <a:lstStyle/>
        <a:p>
          <a:r>
            <a:rPr lang="en-US"/>
            <a:t>03</a:t>
          </a:r>
        </a:p>
      </dgm:t>
    </dgm:pt>
    <dgm:pt modelId="{83663CE5-26EE-4EC7-B7A8-E3284B7E5C85}">
      <dgm:prSet/>
      <dgm:spPr/>
      <dgm:t>
        <a:bodyPr/>
        <a:lstStyle/>
        <a:p>
          <a:r>
            <a:rPr lang="en-GB" dirty="0"/>
            <a:t>It is a liberal society by any measure and is rated as among the safest in the world.</a:t>
          </a:r>
          <a:endParaRPr lang="en-US" dirty="0"/>
        </a:p>
      </dgm:t>
    </dgm:pt>
    <dgm:pt modelId="{6A5C4295-A809-48A4-9D40-52A79105D112}" type="parTrans" cxnId="{1ED2CDBA-59EE-473D-94FC-84173F05B72B}">
      <dgm:prSet/>
      <dgm:spPr/>
      <dgm:t>
        <a:bodyPr/>
        <a:lstStyle/>
        <a:p>
          <a:endParaRPr lang="en-US"/>
        </a:p>
      </dgm:t>
    </dgm:pt>
    <dgm:pt modelId="{03DE2DA0-6AB0-498E-8900-C69D1B714433}" type="sibTrans" cxnId="{1ED2CDBA-59EE-473D-94FC-84173F05B72B}">
      <dgm:prSet phldrT="04" phldr="0"/>
      <dgm:spPr/>
      <dgm:t>
        <a:bodyPr/>
        <a:lstStyle/>
        <a:p>
          <a:r>
            <a:rPr lang="en-US"/>
            <a:t>04</a:t>
          </a:r>
        </a:p>
      </dgm:t>
    </dgm:pt>
    <dgm:pt modelId="{D71DB6C9-D96B-1844-92A5-B45772CFBDAB}" type="pres">
      <dgm:prSet presAssocID="{CAADB6B8-5596-4DBA-A2DC-4ABA8DBB1EF6}" presName="Name0" presStyleCnt="0">
        <dgm:presLayoutVars>
          <dgm:animLvl val="lvl"/>
          <dgm:resizeHandles val="exact"/>
        </dgm:presLayoutVars>
      </dgm:prSet>
      <dgm:spPr/>
    </dgm:pt>
    <dgm:pt modelId="{7F647DE8-9404-FF48-97D0-CB1662822C6B}" type="pres">
      <dgm:prSet presAssocID="{C28A2837-57F5-420D-8C12-65818D4640E9}" presName="compositeNode" presStyleCnt="0">
        <dgm:presLayoutVars>
          <dgm:bulletEnabled val="1"/>
        </dgm:presLayoutVars>
      </dgm:prSet>
      <dgm:spPr/>
    </dgm:pt>
    <dgm:pt modelId="{70B0CCCB-40D4-4744-8D8A-23248338ECBA}" type="pres">
      <dgm:prSet presAssocID="{C28A2837-57F5-420D-8C12-65818D4640E9}" presName="bgRect" presStyleLbl="alignNode1" presStyleIdx="0" presStyleCnt="4"/>
      <dgm:spPr/>
    </dgm:pt>
    <dgm:pt modelId="{6B9A0C20-C73B-F646-B622-D04A6FC28C97}" type="pres">
      <dgm:prSet presAssocID="{D6D61255-0CDE-4523-BDAA-C8EC22C7CDCA}" presName="sibTransNodeRect" presStyleLbl="alignNode1" presStyleIdx="0" presStyleCnt="4">
        <dgm:presLayoutVars>
          <dgm:chMax val="0"/>
          <dgm:bulletEnabled val="1"/>
        </dgm:presLayoutVars>
      </dgm:prSet>
      <dgm:spPr/>
    </dgm:pt>
    <dgm:pt modelId="{E5E72EA6-CB6E-0946-B93E-CF68341973B6}" type="pres">
      <dgm:prSet presAssocID="{C28A2837-57F5-420D-8C12-65818D4640E9}" presName="nodeRect" presStyleLbl="alignNode1" presStyleIdx="0" presStyleCnt="4">
        <dgm:presLayoutVars>
          <dgm:bulletEnabled val="1"/>
        </dgm:presLayoutVars>
      </dgm:prSet>
      <dgm:spPr/>
    </dgm:pt>
    <dgm:pt modelId="{73241D4D-17A0-3148-B9AE-0CF13C98448B}" type="pres">
      <dgm:prSet presAssocID="{D6D61255-0CDE-4523-BDAA-C8EC22C7CDCA}" presName="sibTrans" presStyleCnt="0"/>
      <dgm:spPr/>
    </dgm:pt>
    <dgm:pt modelId="{ED4EE166-206D-964E-9C15-60CB026867EB}" type="pres">
      <dgm:prSet presAssocID="{C8D92F7C-08BE-4463-88AA-5826A3085C9F}" presName="compositeNode" presStyleCnt="0">
        <dgm:presLayoutVars>
          <dgm:bulletEnabled val="1"/>
        </dgm:presLayoutVars>
      </dgm:prSet>
      <dgm:spPr/>
    </dgm:pt>
    <dgm:pt modelId="{EAEA6499-A545-2349-B274-590D9888AA67}" type="pres">
      <dgm:prSet presAssocID="{C8D92F7C-08BE-4463-88AA-5826A3085C9F}" presName="bgRect" presStyleLbl="alignNode1" presStyleIdx="1" presStyleCnt="4"/>
      <dgm:spPr/>
    </dgm:pt>
    <dgm:pt modelId="{BC610EAA-7BD9-C540-8F00-FB8446C24203}" type="pres">
      <dgm:prSet presAssocID="{6EDD2D37-B709-4602-B90A-00FE28F85E7E}" presName="sibTransNodeRect" presStyleLbl="alignNode1" presStyleIdx="1" presStyleCnt="4">
        <dgm:presLayoutVars>
          <dgm:chMax val="0"/>
          <dgm:bulletEnabled val="1"/>
        </dgm:presLayoutVars>
      </dgm:prSet>
      <dgm:spPr/>
    </dgm:pt>
    <dgm:pt modelId="{42B3ABF1-FA93-9843-9774-56F2AC385D36}" type="pres">
      <dgm:prSet presAssocID="{C8D92F7C-08BE-4463-88AA-5826A3085C9F}" presName="nodeRect" presStyleLbl="alignNode1" presStyleIdx="1" presStyleCnt="4">
        <dgm:presLayoutVars>
          <dgm:bulletEnabled val="1"/>
        </dgm:presLayoutVars>
      </dgm:prSet>
      <dgm:spPr/>
    </dgm:pt>
    <dgm:pt modelId="{3E40D86A-AA4E-414A-B6A0-24701BEDFD08}" type="pres">
      <dgm:prSet presAssocID="{6EDD2D37-B709-4602-B90A-00FE28F85E7E}" presName="sibTrans" presStyleCnt="0"/>
      <dgm:spPr/>
    </dgm:pt>
    <dgm:pt modelId="{455EECE3-E948-3E40-9F41-38228C376744}" type="pres">
      <dgm:prSet presAssocID="{A67BD36A-F825-4BBD-9476-ED8FAE04F956}" presName="compositeNode" presStyleCnt="0">
        <dgm:presLayoutVars>
          <dgm:bulletEnabled val="1"/>
        </dgm:presLayoutVars>
      </dgm:prSet>
      <dgm:spPr/>
    </dgm:pt>
    <dgm:pt modelId="{F2F18865-49B5-FC4D-922F-9C67B67098B3}" type="pres">
      <dgm:prSet presAssocID="{A67BD36A-F825-4BBD-9476-ED8FAE04F956}" presName="bgRect" presStyleLbl="alignNode1" presStyleIdx="2" presStyleCnt="4"/>
      <dgm:spPr/>
    </dgm:pt>
    <dgm:pt modelId="{1D95DEE9-A98F-0045-A75A-6F2CF8A03682}" type="pres">
      <dgm:prSet presAssocID="{2B4B413F-CDE0-4F07-8CA0-9F74A8B604ED}" presName="sibTransNodeRect" presStyleLbl="alignNode1" presStyleIdx="2" presStyleCnt="4">
        <dgm:presLayoutVars>
          <dgm:chMax val="0"/>
          <dgm:bulletEnabled val="1"/>
        </dgm:presLayoutVars>
      </dgm:prSet>
      <dgm:spPr/>
    </dgm:pt>
    <dgm:pt modelId="{B9616CF7-E169-F748-81C2-08DC0A754E0C}" type="pres">
      <dgm:prSet presAssocID="{A67BD36A-F825-4BBD-9476-ED8FAE04F956}" presName="nodeRect" presStyleLbl="alignNode1" presStyleIdx="2" presStyleCnt="4">
        <dgm:presLayoutVars>
          <dgm:bulletEnabled val="1"/>
        </dgm:presLayoutVars>
      </dgm:prSet>
      <dgm:spPr/>
    </dgm:pt>
    <dgm:pt modelId="{7D271D77-BFBF-F941-8BCB-8624EF29D3FE}" type="pres">
      <dgm:prSet presAssocID="{2B4B413F-CDE0-4F07-8CA0-9F74A8B604ED}" presName="sibTrans" presStyleCnt="0"/>
      <dgm:spPr/>
    </dgm:pt>
    <dgm:pt modelId="{C37951AD-83E6-E247-B1D3-B9D0C2755D53}" type="pres">
      <dgm:prSet presAssocID="{83663CE5-26EE-4EC7-B7A8-E3284B7E5C85}" presName="compositeNode" presStyleCnt="0">
        <dgm:presLayoutVars>
          <dgm:bulletEnabled val="1"/>
        </dgm:presLayoutVars>
      </dgm:prSet>
      <dgm:spPr/>
    </dgm:pt>
    <dgm:pt modelId="{54D17337-C8F7-6F4F-A90A-01D240FFEE5D}" type="pres">
      <dgm:prSet presAssocID="{83663CE5-26EE-4EC7-B7A8-E3284B7E5C85}" presName="bgRect" presStyleLbl="alignNode1" presStyleIdx="3" presStyleCnt="4"/>
      <dgm:spPr/>
    </dgm:pt>
    <dgm:pt modelId="{4C37DAC6-754B-CB47-99C6-E3EC164FCEEB}" type="pres">
      <dgm:prSet presAssocID="{03DE2DA0-6AB0-498E-8900-C69D1B714433}" presName="sibTransNodeRect" presStyleLbl="alignNode1" presStyleIdx="3" presStyleCnt="4">
        <dgm:presLayoutVars>
          <dgm:chMax val="0"/>
          <dgm:bulletEnabled val="1"/>
        </dgm:presLayoutVars>
      </dgm:prSet>
      <dgm:spPr/>
    </dgm:pt>
    <dgm:pt modelId="{2F82E419-4963-CB4D-903D-3D531DCC9CEE}" type="pres">
      <dgm:prSet presAssocID="{83663CE5-26EE-4EC7-B7A8-E3284B7E5C85}" presName="nodeRect" presStyleLbl="alignNode1" presStyleIdx="3" presStyleCnt="4">
        <dgm:presLayoutVars>
          <dgm:bulletEnabled val="1"/>
        </dgm:presLayoutVars>
      </dgm:prSet>
      <dgm:spPr/>
    </dgm:pt>
  </dgm:ptLst>
  <dgm:cxnLst>
    <dgm:cxn modelId="{E8B74F04-2351-4676-8470-7AC927549F3F}" srcId="{CAADB6B8-5596-4DBA-A2DC-4ABA8DBB1EF6}" destId="{C8D92F7C-08BE-4463-88AA-5826A3085C9F}" srcOrd="1" destOrd="0" parTransId="{E5262CCA-AF7F-4013-BE05-DAC42955A5B4}" sibTransId="{6EDD2D37-B709-4602-B90A-00FE28F85E7E}"/>
    <dgm:cxn modelId="{E79BF40F-22A2-9B4A-B26B-B183437F3795}" type="presOf" srcId="{D6D61255-0CDE-4523-BDAA-C8EC22C7CDCA}" destId="{6B9A0C20-C73B-F646-B622-D04A6FC28C97}" srcOrd="0" destOrd="0" presId="urn:microsoft.com/office/officeart/2016/7/layout/LinearBlockProcessNumbered"/>
    <dgm:cxn modelId="{C43D1F13-04AA-46A6-AFB8-7491961717FA}" srcId="{CAADB6B8-5596-4DBA-A2DC-4ABA8DBB1EF6}" destId="{A67BD36A-F825-4BBD-9476-ED8FAE04F956}" srcOrd="2" destOrd="0" parTransId="{54CC72CD-D65A-4660-9524-4816A6998AD1}" sibTransId="{2B4B413F-CDE0-4F07-8CA0-9F74A8B604ED}"/>
    <dgm:cxn modelId="{281DAF2A-8207-8141-A87A-7A03C9319484}" type="presOf" srcId="{83663CE5-26EE-4EC7-B7A8-E3284B7E5C85}" destId="{54D17337-C8F7-6F4F-A90A-01D240FFEE5D}" srcOrd="0" destOrd="0" presId="urn:microsoft.com/office/officeart/2016/7/layout/LinearBlockProcessNumbered"/>
    <dgm:cxn modelId="{8FA5594D-0435-F541-B442-58E64DF71E62}" type="presOf" srcId="{C8D92F7C-08BE-4463-88AA-5826A3085C9F}" destId="{EAEA6499-A545-2349-B274-590D9888AA67}" srcOrd="0" destOrd="0" presId="urn:microsoft.com/office/officeart/2016/7/layout/LinearBlockProcessNumbered"/>
    <dgm:cxn modelId="{6D5DA05D-8A26-3440-AED1-8DB76B63CB92}" type="presOf" srcId="{A67BD36A-F825-4BBD-9476-ED8FAE04F956}" destId="{B9616CF7-E169-F748-81C2-08DC0A754E0C}" srcOrd="1" destOrd="0" presId="urn:microsoft.com/office/officeart/2016/7/layout/LinearBlockProcessNumbered"/>
    <dgm:cxn modelId="{EB939382-27F8-DA45-A82C-759B89841BEA}" type="presOf" srcId="{CAADB6B8-5596-4DBA-A2DC-4ABA8DBB1EF6}" destId="{D71DB6C9-D96B-1844-92A5-B45772CFBDAB}" srcOrd="0" destOrd="0" presId="urn:microsoft.com/office/officeart/2016/7/layout/LinearBlockProcessNumbered"/>
    <dgm:cxn modelId="{14DC3D86-D13C-0846-A6CC-658B06DB9FEE}" type="presOf" srcId="{6EDD2D37-B709-4602-B90A-00FE28F85E7E}" destId="{BC610EAA-7BD9-C540-8F00-FB8446C24203}" srcOrd="0" destOrd="0" presId="urn:microsoft.com/office/officeart/2016/7/layout/LinearBlockProcessNumbered"/>
    <dgm:cxn modelId="{7426B59B-348A-6F48-BAFB-3913057AF1EA}" type="presOf" srcId="{83663CE5-26EE-4EC7-B7A8-E3284B7E5C85}" destId="{2F82E419-4963-CB4D-903D-3D531DCC9CEE}" srcOrd="1" destOrd="0" presId="urn:microsoft.com/office/officeart/2016/7/layout/LinearBlockProcessNumbered"/>
    <dgm:cxn modelId="{CCA2AE9D-5E20-FF41-9A5C-2DEFC3385C1D}" type="presOf" srcId="{A67BD36A-F825-4BBD-9476-ED8FAE04F956}" destId="{F2F18865-49B5-FC4D-922F-9C67B67098B3}" srcOrd="0" destOrd="0" presId="urn:microsoft.com/office/officeart/2016/7/layout/LinearBlockProcessNumbered"/>
    <dgm:cxn modelId="{1ED2CDBA-59EE-473D-94FC-84173F05B72B}" srcId="{CAADB6B8-5596-4DBA-A2DC-4ABA8DBB1EF6}" destId="{83663CE5-26EE-4EC7-B7A8-E3284B7E5C85}" srcOrd="3" destOrd="0" parTransId="{6A5C4295-A809-48A4-9D40-52A79105D112}" sibTransId="{03DE2DA0-6AB0-498E-8900-C69D1B714433}"/>
    <dgm:cxn modelId="{B7F1E2CB-84F4-9344-B38B-270C0522C69D}" type="presOf" srcId="{03DE2DA0-6AB0-498E-8900-C69D1B714433}" destId="{4C37DAC6-754B-CB47-99C6-E3EC164FCEEB}" srcOrd="0" destOrd="0" presId="urn:microsoft.com/office/officeart/2016/7/layout/LinearBlockProcessNumbered"/>
    <dgm:cxn modelId="{65D11CDC-F28C-214C-82DD-D7D3389BA4B5}" type="presOf" srcId="{2B4B413F-CDE0-4F07-8CA0-9F74A8B604ED}" destId="{1D95DEE9-A98F-0045-A75A-6F2CF8A03682}" srcOrd="0" destOrd="0" presId="urn:microsoft.com/office/officeart/2016/7/layout/LinearBlockProcessNumbered"/>
    <dgm:cxn modelId="{AF70BEDC-2CE7-46E4-A8CB-91DBB5AEF9B2}" srcId="{CAADB6B8-5596-4DBA-A2DC-4ABA8DBB1EF6}" destId="{C28A2837-57F5-420D-8C12-65818D4640E9}" srcOrd="0" destOrd="0" parTransId="{DB8A4323-9C53-43A0-BD79-35307192E7F7}" sibTransId="{D6D61255-0CDE-4523-BDAA-C8EC22C7CDCA}"/>
    <dgm:cxn modelId="{A36C97EE-2286-4947-AE72-93E1DABF1659}" type="presOf" srcId="{C8D92F7C-08BE-4463-88AA-5826A3085C9F}" destId="{42B3ABF1-FA93-9843-9774-56F2AC385D36}" srcOrd="1" destOrd="0" presId="urn:microsoft.com/office/officeart/2016/7/layout/LinearBlockProcessNumbered"/>
    <dgm:cxn modelId="{C0E313F4-4D2D-1442-929E-B408A003DEAB}" type="presOf" srcId="{C28A2837-57F5-420D-8C12-65818D4640E9}" destId="{E5E72EA6-CB6E-0946-B93E-CF68341973B6}" srcOrd="1" destOrd="0" presId="urn:microsoft.com/office/officeart/2016/7/layout/LinearBlockProcessNumbered"/>
    <dgm:cxn modelId="{F0B537FA-9A91-B942-A18A-4C6938D9445D}" type="presOf" srcId="{C28A2837-57F5-420D-8C12-65818D4640E9}" destId="{70B0CCCB-40D4-4744-8D8A-23248338ECBA}" srcOrd="0" destOrd="0" presId="urn:microsoft.com/office/officeart/2016/7/layout/LinearBlockProcessNumbered"/>
    <dgm:cxn modelId="{6C144D79-5ECC-5341-A49A-FDFAA45B9F0D}" type="presParOf" srcId="{D71DB6C9-D96B-1844-92A5-B45772CFBDAB}" destId="{7F647DE8-9404-FF48-97D0-CB1662822C6B}" srcOrd="0" destOrd="0" presId="urn:microsoft.com/office/officeart/2016/7/layout/LinearBlockProcessNumbered"/>
    <dgm:cxn modelId="{798AD4E9-5395-2748-A854-5724099609D6}" type="presParOf" srcId="{7F647DE8-9404-FF48-97D0-CB1662822C6B}" destId="{70B0CCCB-40D4-4744-8D8A-23248338ECBA}" srcOrd="0" destOrd="0" presId="urn:microsoft.com/office/officeart/2016/7/layout/LinearBlockProcessNumbered"/>
    <dgm:cxn modelId="{09A34CA1-01B8-EA46-8257-1260D8A01918}" type="presParOf" srcId="{7F647DE8-9404-FF48-97D0-CB1662822C6B}" destId="{6B9A0C20-C73B-F646-B622-D04A6FC28C97}" srcOrd="1" destOrd="0" presId="urn:microsoft.com/office/officeart/2016/7/layout/LinearBlockProcessNumbered"/>
    <dgm:cxn modelId="{065E5F6A-BE91-4A4E-8B58-BEC96F246430}" type="presParOf" srcId="{7F647DE8-9404-FF48-97D0-CB1662822C6B}" destId="{E5E72EA6-CB6E-0946-B93E-CF68341973B6}" srcOrd="2" destOrd="0" presId="urn:microsoft.com/office/officeart/2016/7/layout/LinearBlockProcessNumbered"/>
    <dgm:cxn modelId="{53906AE5-385A-9C40-A537-05091A914733}" type="presParOf" srcId="{D71DB6C9-D96B-1844-92A5-B45772CFBDAB}" destId="{73241D4D-17A0-3148-B9AE-0CF13C98448B}" srcOrd="1" destOrd="0" presId="urn:microsoft.com/office/officeart/2016/7/layout/LinearBlockProcessNumbered"/>
    <dgm:cxn modelId="{020BCACD-9CDF-B24A-A5B6-380171CE4E4B}" type="presParOf" srcId="{D71DB6C9-D96B-1844-92A5-B45772CFBDAB}" destId="{ED4EE166-206D-964E-9C15-60CB026867EB}" srcOrd="2" destOrd="0" presId="urn:microsoft.com/office/officeart/2016/7/layout/LinearBlockProcessNumbered"/>
    <dgm:cxn modelId="{258C061C-348E-4241-AAEF-3CAB49D0A886}" type="presParOf" srcId="{ED4EE166-206D-964E-9C15-60CB026867EB}" destId="{EAEA6499-A545-2349-B274-590D9888AA67}" srcOrd="0" destOrd="0" presId="urn:microsoft.com/office/officeart/2016/7/layout/LinearBlockProcessNumbered"/>
    <dgm:cxn modelId="{99898D74-A872-E24E-8A42-C3AB3B2F3A38}" type="presParOf" srcId="{ED4EE166-206D-964E-9C15-60CB026867EB}" destId="{BC610EAA-7BD9-C540-8F00-FB8446C24203}" srcOrd="1" destOrd="0" presId="urn:microsoft.com/office/officeart/2016/7/layout/LinearBlockProcessNumbered"/>
    <dgm:cxn modelId="{4C754A58-0794-9C40-B36C-352CF56F2CD9}" type="presParOf" srcId="{ED4EE166-206D-964E-9C15-60CB026867EB}" destId="{42B3ABF1-FA93-9843-9774-56F2AC385D36}" srcOrd="2" destOrd="0" presId="urn:microsoft.com/office/officeart/2016/7/layout/LinearBlockProcessNumbered"/>
    <dgm:cxn modelId="{7BCF1F7A-3B3E-6844-A750-8D42E5A42465}" type="presParOf" srcId="{D71DB6C9-D96B-1844-92A5-B45772CFBDAB}" destId="{3E40D86A-AA4E-414A-B6A0-24701BEDFD08}" srcOrd="3" destOrd="0" presId="urn:microsoft.com/office/officeart/2016/7/layout/LinearBlockProcessNumbered"/>
    <dgm:cxn modelId="{DC67A048-A2B1-5E45-A9F8-3C58BEB752AF}" type="presParOf" srcId="{D71DB6C9-D96B-1844-92A5-B45772CFBDAB}" destId="{455EECE3-E948-3E40-9F41-38228C376744}" srcOrd="4" destOrd="0" presId="urn:microsoft.com/office/officeart/2016/7/layout/LinearBlockProcessNumbered"/>
    <dgm:cxn modelId="{F59095E6-4D35-B44C-8852-1A7FB9F630B1}" type="presParOf" srcId="{455EECE3-E948-3E40-9F41-38228C376744}" destId="{F2F18865-49B5-FC4D-922F-9C67B67098B3}" srcOrd="0" destOrd="0" presId="urn:microsoft.com/office/officeart/2016/7/layout/LinearBlockProcessNumbered"/>
    <dgm:cxn modelId="{06955073-69A4-5246-9483-35C30D134DF2}" type="presParOf" srcId="{455EECE3-E948-3E40-9F41-38228C376744}" destId="{1D95DEE9-A98F-0045-A75A-6F2CF8A03682}" srcOrd="1" destOrd="0" presId="urn:microsoft.com/office/officeart/2016/7/layout/LinearBlockProcessNumbered"/>
    <dgm:cxn modelId="{2DE0BFD2-6D5F-9A4F-8A9E-A260B1D6FD94}" type="presParOf" srcId="{455EECE3-E948-3E40-9F41-38228C376744}" destId="{B9616CF7-E169-F748-81C2-08DC0A754E0C}" srcOrd="2" destOrd="0" presId="urn:microsoft.com/office/officeart/2016/7/layout/LinearBlockProcessNumbered"/>
    <dgm:cxn modelId="{FB8789D5-C72F-0B4E-B618-25AA3DF9AB75}" type="presParOf" srcId="{D71DB6C9-D96B-1844-92A5-B45772CFBDAB}" destId="{7D271D77-BFBF-F941-8BCB-8624EF29D3FE}" srcOrd="5" destOrd="0" presId="urn:microsoft.com/office/officeart/2016/7/layout/LinearBlockProcessNumbered"/>
    <dgm:cxn modelId="{42694D28-34AA-BF43-A85B-7D49FB482358}" type="presParOf" srcId="{D71DB6C9-D96B-1844-92A5-B45772CFBDAB}" destId="{C37951AD-83E6-E247-B1D3-B9D0C2755D53}" srcOrd="6" destOrd="0" presId="urn:microsoft.com/office/officeart/2016/7/layout/LinearBlockProcessNumbered"/>
    <dgm:cxn modelId="{B9672B64-AA67-224C-998F-18720AA75438}" type="presParOf" srcId="{C37951AD-83E6-E247-B1D3-B9D0C2755D53}" destId="{54D17337-C8F7-6F4F-A90A-01D240FFEE5D}" srcOrd="0" destOrd="0" presId="urn:microsoft.com/office/officeart/2016/7/layout/LinearBlockProcessNumbered"/>
    <dgm:cxn modelId="{E34B71EA-59B4-1D4F-AED1-6F01EC0A5B08}" type="presParOf" srcId="{C37951AD-83E6-E247-B1D3-B9D0C2755D53}" destId="{4C37DAC6-754B-CB47-99C6-E3EC164FCEEB}" srcOrd="1" destOrd="0" presId="urn:microsoft.com/office/officeart/2016/7/layout/LinearBlockProcessNumbered"/>
    <dgm:cxn modelId="{E07ABA78-8779-744E-A877-87C903A91399}" type="presParOf" srcId="{C37951AD-83E6-E247-B1D3-B9D0C2755D53}" destId="{2F82E419-4963-CB4D-903D-3D531DCC9CEE}"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030E2-DC41-B646-993D-C49164A002D9}">
      <dsp:nvSpPr>
        <dsp:cNvPr id="0" name=""/>
        <dsp:cNvSpPr/>
      </dsp:nvSpPr>
      <dsp:spPr>
        <a:xfrm>
          <a:off x="248523" y="1445"/>
          <a:ext cx="4184808" cy="2657353"/>
        </a:xfrm>
        <a:prstGeom prst="roundRect">
          <a:avLst>
            <a:gd name="adj" fmla="val 10000"/>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A4E6885-03E0-2D43-9276-BE6FFFD1B6C7}">
      <dsp:nvSpPr>
        <dsp:cNvPr id="0" name=""/>
        <dsp:cNvSpPr/>
      </dsp:nvSpPr>
      <dsp:spPr>
        <a:xfrm>
          <a:off x="713501" y="443175"/>
          <a:ext cx="4184808" cy="26573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United Arab Emirates (UAE) is a Federation of seven Status‐ Kingdom, created under the Constitution of 1971. In this year, the UK left its political and military protectorate in the zone after more than one and a half century. </a:t>
          </a:r>
          <a:endParaRPr lang="en-US" sz="2100" kern="1200"/>
        </a:p>
      </dsp:txBody>
      <dsp:txXfrm>
        <a:off x="791332" y="521006"/>
        <a:ext cx="4029146" cy="2501691"/>
      </dsp:txXfrm>
    </dsp:sp>
    <dsp:sp modelId="{FDD9E8B8-3833-2849-B2A5-E59B64E56F56}">
      <dsp:nvSpPr>
        <dsp:cNvPr id="0" name=""/>
        <dsp:cNvSpPr/>
      </dsp:nvSpPr>
      <dsp:spPr>
        <a:xfrm>
          <a:off x="5363289" y="1445"/>
          <a:ext cx="4184808" cy="2657353"/>
        </a:xfrm>
        <a:prstGeom prst="roundRect">
          <a:avLst>
            <a:gd name="adj" fmla="val 10000"/>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EDEF109-A60C-0444-8CB3-47FB809BC646}">
      <dsp:nvSpPr>
        <dsp:cNvPr id="0" name=""/>
        <dsp:cNvSpPr/>
      </dsp:nvSpPr>
      <dsp:spPr>
        <a:xfrm>
          <a:off x="5828268" y="443175"/>
          <a:ext cx="4184808" cy="26573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Despite its small population and extension, UAE is the second largest economy in the Persian Gulf after Saudi Arabia. The country has become the economic hub of the area and provides distribution, consumption and business services to surrounding countries. </a:t>
          </a:r>
          <a:endParaRPr lang="en-US" sz="2100" kern="1200"/>
        </a:p>
      </dsp:txBody>
      <dsp:txXfrm>
        <a:off x="5906099" y="521006"/>
        <a:ext cx="4029146" cy="25016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0CCCB-40D4-4744-8D8A-23248338ECBA}">
      <dsp:nvSpPr>
        <dsp:cNvPr id="0" name=""/>
        <dsp:cNvSpPr/>
      </dsp:nvSpPr>
      <dsp:spPr>
        <a:xfrm>
          <a:off x="200" y="101817"/>
          <a:ext cx="2420094" cy="2904112"/>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9052" tIns="0" rIns="239052" bIns="330200" numCol="1" spcCol="1270" anchor="t" anchorCtr="0">
          <a:noAutofit/>
        </a:bodyPr>
        <a:lstStyle/>
        <a:p>
          <a:pPr marL="0" lvl="0" indent="0" algn="l" defTabSz="666750">
            <a:lnSpc>
              <a:spcPct val="90000"/>
            </a:lnSpc>
            <a:spcBef>
              <a:spcPct val="0"/>
            </a:spcBef>
            <a:spcAft>
              <a:spcPct val="35000"/>
            </a:spcAft>
            <a:buNone/>
          </a:pPr>
          <a:r>
            <a:rPr lang="en-GB" sz="1500" kern="1200"/>
            <a:t>UAE’s culture is rooted in Islamic traditions. </a:t>
          </a:r>
          <a:endParaRPr lang="en-US" sz="1500" kern="1200"/>
        </a:p>
      </dsp:txBody>
      <dsp:txXfrm>
        <a:off x="200" y="1263462"/>
        <a:ext cx="2420094" cy="1742467"/>
      </dsp:txXfrm>
    </dsp:sp>
    <dsp:sp modelId="{6B9A0C20-C73B-F646-B622-D04A6FC28C97}">
      <dsp:nvSpPr>
        <dsp:cNvPr id="0" name=""/>
        <dsp:cNvSpPr/>
      </dsp:nvSpPr>
      <dsp:spPr>
        <a:xfrm>
          <a:off x="200" y="101817"/>
          <a:ext cx="2420094" cy="1161645"/>
        </a:xfrm>
        <a:prstGeom prst="rect">
          <a:avLst/>
        </a:prstGeom>
        <a:noFill/>
        <a:ln w="6350"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39052" tIns="165100" rIns="239052" bIns="165100" numCol="1" spcCol="1270" anchor="ctr" anchorCtr="0">
          <a:noAutofit/>
        </a:bodyPr>
        <a:lstStyle/>
        <a:p>
          <a:pPr marL="0" lvl="0" indent="0" algn="l" defTabSz="2755900">
            <a:lnSpc>
              <a:spcPct val="90000"/>
            </a:lnSpc>
            <a:spcBef>
              <a:spcPct val="0"/>
            </a:spcBef>
            <a:spcAft>
              <a:spcPct val="35000"/>
            </a:spcAft>
            <a:buNone/>
          </a:pPr>
          <a:r>
            <a:rPr lang="en-US" sz="6200" kern="1200"/>
            <a:t>01</a:t>
          </a:r>
        </a:p>
      </dsp:txBody>
      <dsp:txXfrm>
        <a:off x="200" y="101817"/>
        <a:ext cx="2420094" cy="1161645"/>
      </dsp:txXfrm>
    </dsp:sp>
    <dsp:sp modelId="{EAEA6499-A545-2349-B274-590D9888AA67}">
      <dsp:nvSpPr>
        <dsp:cNvPr id="0" name=""/>
        <dsp:cNvSpPr/>
      </dsp:nvSpPr>
      <dsp:spPr>
        <a:xfrm>
          <a:off x="2613902" y="101817"/>
          <a:ext cx="2420094" cy="2904112"/>
        </a:xfrm>
        <a:prstGeom prst="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w="6350"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9052" tIns="0" rIns="239052" bIns="330200" numCol="1" spcCol="1270" anchor="t" anchorCtr="0">
          <a:noAutofit/>
        </a:bodyPr>
        <a:lstStyle/>
        <a:p>
          <a:pPr marL="0" lvl="0" indent="0" algn="l" defTabSz="666750">
            <a:lnSpc>
              <a:spcPct val="90000"/>
            </a:lnSpc>
            <a:spcBef>
              <a:spcPct val="0"/>
            </a:spcBef>
            <a:spcAft>
              <a:spcPct val="35000"/>
            </a:spcAft>
            <a:buNone/>
          </a:pPr>
          <a:r>
            <a:rPr lang="en-GB" sz="1500" kern="1200"/>
            <a:t>Courtesy and hospitality are amongst the most highly prized of virtues, and this is reflected in the warmth and friendliness of the local people. </a:t>
          </a:r>
          <a:endParaRPr lang="en-US" sz="1500" kern="1200"/>
        </a:p>
      </dsp:txBody>
      <dsp:txXfrm>
        <a:off x="2613902" y="1263462"/>
        <a:ext cx="2420094" cy="1742467"/>
      </dsp:txXfrm>
    </dsp:sp>
    <dsp:sp modelId="{BC610EAA-7BD9-C540-8F00-FB8446C24203}">
      <dsp:nvSpPr>
        <dsp:cNvPr id="0" name=""/>
        <dsp:cNvSpPr/>
      </dsp:nvSpPr>
      <dsp:spPr>
        <a:xfrm>
          <a:off x="2613902" y="101817"/>
          <a:ext cx="2420094" cy="1161645"/>
        </a:xfrm>
        <a:prstGeom prst="rect">
          <a:avLst/>
        </a:prstGeom>
        <a:noFill/>
        <a:ln w="6350"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39052" tIns="165100" rIns="239052" bIns="165100" numCol="1" spcCol="1270" anchor="ctr" anchorCtr="0">
          <a:noAutofit/>
        </a:bodyPr>
        <a:lstStyle/>
        <a:p>
          <a:pPr marL="0" lvl="0" indent="0" algn="l" defTabSz="2755900">
            <a:lnSpc>
              <a:spcPct val="90000"/>
            </a:lnSpc>
            <a:spcBef>
              <a:spcPct val="0"/>
            </a:spcBef>
            <a:spcAft>
              <a:spcPct val="35000"/>
            </a:spcAft>
            <a:buNone/>
          </a:pPr>
          <a:r>
            <a:rPr lang="en-US" sz="6200" kern="1200"/>
            <a:t>02</a:t>
          </a:r>
        </a:p>
      </dsp:txBody>
      <dsp:txXfrm>
        <a:off x="2613902" y="101817"/>
        <a:ext cx="2420094" cy="1161645"/>
      </dsp:txXfrm>
    </dsp:sp>
    <dsp:sp modelId="{F2F18865-49B5-FC4D-922F-9C67B67098B3}">
      <dsp:nvSpPr>
        <dsp:cNvPr id="0" name=""/>
        <dsp:cNvSpPr/>
      </dsp:nvSpPr>
      <dsp:spPr>
        <a:xfrm>
          <a:off x="5227603" y="101817"/>
          <a:ext cx="2420094" cy="2904112"/>
        </a:xfrm>
        <a:prstGeom prst="rec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9052" tIns="0" rIns="239052" bIns="330200" numCol="1" spcCol="1270" anchor="t" anchorCtr="0">
          <a:noAutofit/>
        </a:bodyPr>
        <a:lstStyle/>
        <a:p>
          <a:pPr marL="0" lvl="0" indent="0" algn="l" defTabSz="666750">
            <a:lnSpc>
              <a:spcPct val="90000"/>
            </a:lnSpc>
            <a:spcBef>
              <a:spcPct val="0"/>
            </a:spcBef>
            <a:spcAft>
              <a:spcPct val="35000"/>
            </a:spcAft>
            <a:buNone/>
          </a:pPr>
          <a:r>
            <a:rPr lang="en-GB" sz="1500" kern="1200" dirty="0"/>
            <a:t>UAE society is marked by a high degree of tolerance for different lifestyles. </a:t>
          </a:r>
          <a:endParaRPr lang="en-US" sz="1500" kern="1200" dirty="0"/>
        </a:p>
      </dsp:txBody>
      <dsp:txXfrm>
        <a:off x="5227603" y="1263462"/>
        <a:ext cx="2420094" cy="1742467"/>
      </dsp:txXfrm>
    </dsp:sp>
    <dsp:sp modelId="{1D95DEE9-A98F-0045-A75A-6F2CF8A03682}">
      <dsp:nvSpPr>
        <dsp:cNvPr id="0" name=""/>
        <dsp:cNvSpPr/>
      </dsp:nvSpPr>
      <dsp:spPr>
        <a:xfrm>
          <a:off x="5227603" y="101817"/>
          <a:ext cx="2420094" cy="1161645"/>
        </a:xfrm>
        <a:prstGeom prst="rect">
          <a:avLst/>
        </a:prstGeom>
        <a:noFill/>
        <a:ln w="6350"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39052" tIns="165100" rIns="239052" bIns="165100" numCol="1" spcCol="1270" anchor="ctr" anchorCtr="0">
          <a:noAutofit/>
        </a:bodyPr>
        <a:lstStyle/>
        <a:p>
          <a:pPr marL="0" lvl="0" indent="0" algn="l" defTabSz="2755900">
            <a:lnSpc>
              <a:spcPct val="90000"/>
            </a:lnSpc>
            <a:spcBef>
              <a:spcPct val="0"/>
            </a:spcBef>
            <a:spcAft>
              <a:spcPct val="35000"/>
            </a:spcAft>
            <a:buNone/>
          </a:pPr>
          <a:r>
            <a:rPr lang="en-US" sz="6200" kern="1200"/>
            <a:t>03</a:t>
          </a:r>
        </a:p>
      </dsp:txBody>
      <dsp:txXfrm>
        <a:off x="5227603" y="101817"/>
        <a:ext cx="2420094" cy="1161645"/>
      </dsp:txXfrm>
    </dsp:sp>
    <dsp:sp modelId="{54D17337-C8F7-6F4F-A90A-01D240FFEE5D}">
      <dsp:nvSpPr>
        <dsp:cNvPr id="0" name=""/>
        <dsp:cNvSpPr/>
      </dsp:nvSpPr>
      <dsp:spPr>
        <a:xfrm>
          <a:off x="7841305" y="101817"/>
          <a:ext cx="2420094" cy="2904112"/>
        </a:xfrm>
        <a:prstGeom prst="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w="6350"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9052" tIns="0" rIns="239052" bIns="330200" numCol="1" spcCol="1270" anchor="t" anchorCtr="0">
          <a:noAutofit/>
        </a:bodyPr>
        <a:lstStyle/>
        <a:p>
          <a:pPr marL="0" lvl="0" indent="0" algn="l" defTabSz="666750">
            <a:lnSpc>
              <a:spcPct val="90000"/>
            </a:lnSpc>
            <a:spcBef>
              <a:spcPct val="0"/>
            </a:spcBef>
            <a:spcAft>
              <a:spcPct val="35000"/>
            </a:spcAft>
            <a:buNone/>
          </a:pPr>
          <a:r>
            <a:rPr lang="en-GB" sz="1500" kern="1200" dirty="0"/>
            <a:t>It is a liberal society by any measure and is rated as among the safest in the world.</a:t>
          </a:r>
          <a:endParaRPr lang="en-US" sz="1500" kern="1200" dirty="0"/>
        </a:p>
      </dsp:txBody>
      <dsp:txXfrm>
        <a:off x="7841305" y="1263462"/>
        <a:ext cx="2420094" cy="1742467"/>
      </dsp:txXfrm>
    </dsp:sp>
    <dsp:sp modelId="{4C37DAC6-754B-CB47-99C6-E3EC164FCEEB}">
      <dsp:nvSpPr>
        <dsp:cNvPr id="0" name=""/>
        <dsp:cNvSpPr/>
      </dsp:nvSpPr>
      <dsp:spPr>
        <a:xfrm>
          <a:off x="7841305" y="101817"/>
          <a:ext cx="2420094" cy="1161645"/>
        </a:xfrm>
        <a:prstGeom prst="rect">
          <a:avLst/>
        </a:prstGeom>
        <a:noFill/>
        <a:ln w="6350"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39052" tIns="165100" rIns="239052" bIns="165100" numCol="1" spcCol="1270" anchor="ctr" anchorCtr="0">
          <a:noAutofit/>
        </a:bodyPr>
        <a:lstStyle/>
        <a:p>
          <a:pPr marL="0" lvl="0" indent="0" algn="l" defTabSz="2755900">
            <a:lnSpc>
              <a:spcPct val="90000"/>
            </a:lnSpc>
            <a:spcBef>
              <a:spcPct val="0"/>
            </a:spcBef>
            <a:spcAft>
              <a:spcPct val="35000"/>
            </a:spcAft>
            <a:buNone/>
          </a:pPr>
          <a:r>
            <a:rPr lang="en-US" sz="6200" kern="1200"/>
            <a:t>04</a:t>
          </a:r>
        </a:p>
      </dsp:txBody>
      <dsp:txXfrm>
        <a:off x="7841305" y="101817"/>
        <a:ext cx="2420094" cy="116164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 Id="rId4" Type="http://schemas.openxmlformats.org/officeDocument/2006/relationships/image" Target="../media/image3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43B47C-4C54-DA43-A8F2-B32D2805C248}" type="datetimeFigureOut">
              <a:rPr lang="en-US" smtClean="0"/>
              <a:t>11/2/18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805585-F584-9C4A-A620-AB278376D498}" type="slidenum">
              <a:rPr lang="en-US" smtClean="0"/>
              <a:t>‹#›</a:t>
            </a:fld>
            <a:endParaRPr lang="en-US"/>
          </a:p>
        </p:txBody>
      </p:sp>
    </p:spTree>
    <p:extLst>
      <p:ext uri="{BB962C8B-B14F-4D97-AF65-F5344CB8AC3E}">
        <p14:creationId xmlns:p14="http://schemas.microsoft.com/office/powerpoint/2010/main" val="1455824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805585-F584-9C4A-A620-AB278376D498}" type="slidenum">
              <a:rPr lang="en-US" smtClean="0"/>
              <a:t>10</a:t>
            </a:fld>
            <a:endParaRPr lang="en-US"/>
          </a:p>
        </p:txBody>
      </p:sp>
    </p:spTree>
    <p:extLst>
      <p:ext uri="{BB962C8B-B14F-4D97-AF65-F5344CB8AC3E}">
        <p14:creationId xmlns:p14="http://schemas.microsoft.com/office/powerpoint/2010/main" val="2392977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Local customs and business etiquette </a:t>
            </a:r>
            <a:endParaRPr lang="en-GB" dirty="0"/>
          </a:p>
          <a:p>
            <a:r>
              <a:rPr lang="en-GB" sz="1200" b="0" kern="1200" dirty="0">
                <a:solidFill>
                  <a:schemeClr val="tx1"/>
                </a:solidFill>
                <a:effectLst/>
                <a:latin typeface="+mn-lt"/>
                <a:ea typeface="+mn-ea"/>
                <a:cs typeface="+mn-cs"/>
              </a:rPr>
              <a:t>UAE’s culture is rooted in Islamic traditions. Courtesy and hospitality are amongst the most highly prized of virtues, and this is reflected in the warmth and friendliness of the local people. UAE society is marked by a high degree of tolerance for different lifestyles. It is a liberal society by any measure and is rated as among the safest in the world. Foreigners are free to practice </a:t>
            </a:r>
            <a:r>
              <a:rPr lang="en-GB" sz="1200" b="0" kern="1200" dirty="0" err="1">
                <a:solidFill>
                  <a:schemeClr val="tx1"/>
                </a:solidFill>
                <a:effectLst/>
                <a:latin typeface="+mn-lt"/>
                <a:ea typeface="+mn-ea"/>
                <a:cs typeface="+mn-cs"/>
              </a:rPr>
              <a:t>thir</a:t>
            </a:r>
            <a:r>
              <a:rPr lang="en-GB" sz="1200" b="0" kern="1200" dirty="0">
                <a:solidFill>
                  <a:schemeClr val="tx1"/>
                </a:solidFill>
                <a:effectLst/>
                <a:latin typeface="+mn-lt"/>
                <a:ea typeface="+mn-ea"/>
                <a:cs typeface="+mn-cs"/>
              </a:rPr>
              <a:t> own religion, and the dress code is liberal. Women, whether married or single, </a:t>
            </a:r>
            <a:endParaRPr lang="en-GB" dirty="0"/>
          </a:p>
          <a:p>
            <a:r>
              <a:rPr lang="en-GB" sz="1200" b="0" kern="1200" dirty="0">
                <a:solidFill>
                  <a:schemeClr val="tx1"/>
                </a:solidFill>
                <a:effectLst/>
                <a:latin typeface="+mn-lt"/>
                <a:ea typeface="+mn-ea"/>
                <a:cs typeface="+mn-cs"/>
              </a:rPr>
              <a:t>do not face any form of discrimination and may drive, work, and move around unescorted. In spite of its rapid economic development in recent years, UAE remains closely linked to its heritage. </a:t>
            </a:r>
            <a:endParaRPr lang="en-GB" dirty="0"/>
          </a:p>
          <a:p>
            <a:r>
              <a:rPr lang="en-GB" sz="1200" b="0" kern="1200" dirty="0">
                <a:solidFill>
                  <a:schemeClr val="tx1"/>
                </a:solidFill>
                <a:effectLst/>
                <a:latin typeface="+mn-lt"/>
                <a:ea typeface="+mn-ea"/>
                <a:cs typeface="+mn-cs"/>
              </a:rPr>
              <a:t>The customary greeting is ‘As-</a:t>
            </a:r>
            <a:r>
              <a:rPr lang="en-GB" sz="1200" b="0" kern="1200" dirty="0" err="1">
                <a:solidFill>
                  <a:schemeClr val="tx1"/>
                </a:solidFill>
                <a:effectLst/>
                <a:latin typeface="+mn-lt"/>
                <a:ea typeface="+mn-ea"/>
                <a:cs typeface="+mn-cs"/>
              </a:rPr>
              <a:t>salam</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alaikum</a:t>
            </a:r>
            <a:r>
              <a:rPr lang="en-GB" sz="1200" b="0" kern="1200" dirty="0">
                <a:solidFill>
                  <a:schemeClr val="tx1"/>
                </a:solidFill>
                <a:effectLst/>
                <a:latin typeface="+mn-lt"/>
                <a:ea typeface="+mn-ea"/>
                <a:cs typeface="+mn-cs"/>
              </a:rPr>
              <a:t>,’ (peace be upon you) to which the reply is ‘</a:t>
            </a:r>
            <a:r>
              <a:rPr lang="en-GB" sz="1200" b="0" kern="1200" dirty="0" err="1">
                <a:solidFill>
                  <a:schemeClr val="tx1"/>
                </a:solidFill>
                <a:effectLst/>
                <a:latin typeface="+mn-lt"/>
                <a:ea typeface="+mn-ea"/>
                <a:cs typeface="+mn-cs"/>
              </a:rPr>
              <a:t>Waalaikum</a:t>
            </a:r>
            <a:r>
              <a:rPr lang="en-GB" sz="1200" b="0" kern="1200" dirty="0">
                <a:solidFill>
                  <a:schemeClr val="tx1"/>
                </a:solidFill>
                <a:effectLst/>
                <a:latin typeface="+mn-lt"/>
                <a:ea typeface="+mn-ea"/>
                <a:cs typeface="+mn-cs"/>
              </a:rPr>
              <a:t> as-</a:t>
            </a:r>
            <a:r>
              <a:rPr lang="en-GB" sz="1200" b="0" kern="1200" dirty="0" err="1">
                <a:solidFill>
                  <a:schemeClr val="tx1"/>
                </a:solidFill>
                <a:effectLst/>
                <a:latin typeface="+mn-lt"/>
                <a:ea typeface="+mn-ea"/>
                <a:cs typeface="+mn-cs"/>
              </a:rPr>
              <a:t>salam</a:t>
            </a:r>
            <a:r>
              <a:rPr lang="en-GB" sz="1200" b="0" kern="1200" dirty="0">
                <a:solidFill>
                  <a:schemeClr val="tx1"/>
                </a:solidFill>
                <a:effectLst/>
                <a:latin typeface="+mn-lt"/>
                <a:ea typeface="+mn-ea"/>
                <a:cs typeface="+mn-cs"/>
              </a:rPr>
              <a:t>,’ (and upon you be peace). </a:t>
            </a:r>
            <a:endParaRPr lang="en-GB" dirty="0"/>
          </a:p>
          <a:p>
            <a:r>
              <a:rPr lang="en-GB" sz="1200" b="0" kern="1200" dirty="0">
                <a:solidFill>
                  <a:schemeClr val="tx1"/>
                </a:solidFill>
                <a:effectLst/>
                <a:latin typeface="+mn-lt"/>
                <a:ea typeface="+mn-ea"/>
                <a:cs typeface="+mn-cs"/>
              </a:rPr>
              <a:t>When entering a meeting, general introductions will begin with a handshake. You should greet each of your Emirati counterparts individually. In</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line with Muslim customs, avoid shaking hands with a woman unless they extend their hand first. Business cards are common but not essential to Emirati business culture. If you do intend to use business cards whilst in the UAE, ensure that the information is printed in both English and Arabic. </a:t>
            </a:r>
            <a:endParaRPr lang="en-GB" dirty="0"/>
          </a:p>
          <a:p>
            <a:r>
              <a:rPr lang="en-GB" sz="1200" b="0" kern="1200" dirty="0">
                <a:solidFill>
                  <a:schemeClr val="tx1"/>
                </a:solidFill>
                <a:effectLst/>
                <a:latin typeface="+mn-lt"/>
                <a:ea typeface="+mn-ea"/>
                <a:cs typeface="+mn-cs"/>
              </a:rPr>
              <a:t>People in the UAE prefer to do business in person. Relationships and mutual trust are paramount for any successful business interaction and can only be developed through face-to-face meetings. It is important to spend time with Emirati business counterparts and ensure future meetings take place to continue cultivating the relationship. </a:t>
            </a:r>
            <a:endParaRPr lang="en-GB" dirty="0"/>
          </a:p>
          <a:p>
            <a:r>
              <a:rPr lang="en-GB" sz="1200" b="0" kern="1200" dirty="0">
                <a:solidFill>
                  <a:schemeClr val="tx1"/>
                </a:solidFill>
                <a:effectLst/>
                <a:latin typeface="+mn-lt"/>
                <a:ea typeface="+mn-ea"/>
                <a:cs typeface="+mn-cs"/>
              </a:rPr>
              <a:t>It is also important to have connections with people in</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UAE who can facilitate introductions before attempting to do business in the country. Emiratis prefer to do business with those they know, so appropriate introductions are important in order to establish a successful business relationship. </a:t>
            </a:r>
            <a:endParaRPr lang="en-GB" dirty="0"/>
          </a:p>
          <a:p>
            <a:endParaRPr lang="en-US" dirty="0"/>
          </a:p>
        </p:txBody>
      </p:sp>
      <p:sp>
        <p:nvSpPr>
          <p:cNvPr id="4" name="Slide Number Placeholder 3"/>
          <p:cNvSpPr>
            <a:spLocks noGrp="1"/>
          </p:cNvSpPr>
          <p:nvPr>
            <p:ph type="sldNum" sz="quarter" idx="5"/>
          </p:nvPr>
        </p:nvSpPr>
        <p:spPr/>
        <p:txBody>
          <a:bodyPr/>
          <a:lstStyle/>
          <a:p>
            <a:fld id="{3E805585-F584-9C4A-A620-AB278376D498}" type="slidenum">
              <a:rPr lang="en-US" smtClean="0"/>
              <a:t>13</a:t>
            </a:fld>
            <a:endParaRPr lang="en-US"/>
          </a:p>
        </p:txBody>
      </p:sp>
    </p:spTree>
    <p:extLst>
      <p:ext uri="{BB962C8B-B14F-4D97-AF65-F5344CB8AC3E}">
        <p14:creationId xmlns:p14="http://schemas.microsoft.com/office/powerpoint/2010/main" val="3161153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805585-F584-9C4A-A620-AB278376D498}" type="slidenum">
              <a:rPr lang="en-US" smtClean="0"/>
              <a:t>20</a:t>
            </a:fld>
            <a:endParaRPr lang="en-US"/>
          </a:p>
        </p:txBody>
      </p:sp>
    </p:spTree>
    <p:extLst>
      <p:ext uri="{BB962C8B-B14F-4D97-AF65-F5344CB8AC3E}">
        <p14:creationId xmlns:p14="http://schemas.microsoft.com/office/powerpoint/2010/main" val="1401980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805585-F584-9C4A-A620-AB278376D498}" type="slidenum">
              <a:rPr lang="en-US" smtClean="0"/>
              <a:t>23</a:t>
            </a:fld>
            <a:endParaRPr lang="en-US"/>
          </a:p>
        </p:txBody>
      </p:sp>
    </p:spTree>
    <p:extLst>
      <p:ext uri="{BB962C8B-B14F-4D97-AF65-F5344CB8AC3E}">
        <p14:creationId xmlns:p14="http://schemas.microsoft.com/office/powerpoint/2010/main" val="278672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805585-F584-9C4A-A620-AB278376D498}" type="slidenum">
              <a:rPr lang="en-US" smtClean="0"/>
              <a:t>26</a:t>
            </a:fld>
            <a:endParaRPr lang="en-US"/>
          </a:p>
        </p:txBody>
      </p:sp>
    </p:spTree>
    <p:extLst>
      <p:ext uri="{BB962C8B-B14F-4D97-AF65-F5344CB8AC3E}">
        <p14:creationId xmlns:p14="http://schemas.microsoft.com/office/powerpoint/2010/main" val="283447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People in the UAE prefer to do business in person. Relationships and mutual trust are paramount for any successful business interaction and can only be developed through face-to-face meetings. It is important to spend time with Emirati business counterparts and ensure future meetings take place to continue cultivating the relationship. </a:t>
            </a:r>
            <a:endParaRPr lang="en-GB" dirty="0"/>
          </a:p>
          <a:p>
            <a:r>
              <a:rPr lang="en-GB" sz="1200" b="0" kern="1200" dirty="0">
                <a:solidFill>
                  <a:schemeClr val="tx1"/>
                </a:solidFill>
                <a:effectLst/>
                <a:latin typeface="+mn-lt"/>
                <a:ea typeface="+mn-ea"/>
                <a:cs typeface="+mn-cs"/>
              </a:rPr>
              <a:t>It is also important to have connections with people in</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UAE who can facilitate introductions before attempting to do business in the country. Emiratis prefer to do business with those they know, so appropriate introductions are important in order to establish a successful business relationship. </a:t>
            </a:r>
            <a:endParaRPr lang="en-GB" dirty="0"/>
          </a:p>
          <a:p>
            <a:endParaRPr lang="en-US" dirty="0"/>
          </a:p>
        </p:txBody>
      </p:sp>
      <p:sp>
        <p:nvSpPr>
          <p:cNvPr id="4" name="Slide Number Placeholder 3"/>
          <p:cNvSpPr>
            <a:spLocks noGrp="1"/>
          </p:cNvSpPr>
          <p:nvPr>
            <p:ph type="sldNum" sz="quarter" idx="5"/>
          </p:nvPr>
        </p:nvSpPr>
        <p:spPr/>
        <p:txBody>
          <a:bodyPr/>
          <a:lstStyle/>
          <a:p>
            <a:fld id="{3E805585-F584-9C4A-A620-AB278376D498}" type="slidenum">
              <a:rPr lang="en-US" smtClean="0"/>
              <a:t>49</a:t>
            </a:fld>
            <a:endParaRPr lang="en-US"/>
          </a:p>
        </p:txBody>
      </p:sp>
    </p:spTree>
    <p:extLst>
      <p:ext uri="{BB962C8B-B14F-4D97-AF65-F5344CB8AC3E}">
        <p14:creationId xmlns:p14="http://schemas.microsoft.com/office/powerpoint/2010/main" val="468670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strike="noStrike" kern="1200" dirty="0">
                <a:solidFill>
                  <a:schemeClr val="tx1"/>
                </a:solidFill>
                <a:effectLst/>
                <a:latin typeface="+mn-lt"/>
                <a:ea typeface="+mn-ea"/>
                <a:cs typeface="+mn-cs"/>
              </a:rPr>
              <a:t>Clothing in Dubai as a Tourist</a:t>
            </a:r>
          </a:p>
          <a:p>
            <a:pPr fontAlgn="base"/>
            <a:r>
              <a:rPr lang="en-GB" sz="1200" b="0" i="0" u="none" strike="noStrike" kern="1200" dirty="0">
                <a:solidFill>
                  <a:schemeClr val="tx1"/>
                </a:solidFill>
                <a:effectLst/>
                <a:latin typeface="+mn-lt"/>
                <a:ea typeface="+mn-ea"/>
                <a:cs typeface="+mn-cs"/>
              </a:rPr>
              <a:t>Dubai is not too strict when it comes to dress code, knowing how to dress in Dubai would make your holiday comfortable and easy. Apart from the Dubai clothing rules at various places, you must choose pack Dubai outfit as per the time of the year.</a:t>
            </a:r>
          </a:p>
          <a:p>
            <a:pPr fontAlgn="base"/>
            <a:r>
              <a:rPr lang="en-GB" sz="1200" b="1" i="0" u="none" strike="noStrike" kern="1200" dirty="0">
                <a:solidFill>
                  <a:schemeClr val="tx1"/>
                </a:solidFill>
                <a:effectLst/>
                <a:latin typeface="+mn-lt"/>
                <a:ea typeface="+mn-ea"/>
                <a:cs typeface="+mn-cs"/>
              </a:rPr>
              <a:t>(a) Summer in Dubai (April to October): </a:t>
            </a:r>
          </a:p>
          <a:p>
            <a:pPr fontAlgn="base"/>
            <a:r>
              <a:rPr lang="en-GB" sz="1200" b="0" i="0" u="none" strike="noStrike" kern="1200" dirty="0">
                <a:solidFill>
                  <a:schemeClr val="tx1"/>
                </a:solidFill>
                <a:effectLst/>
                <a:latin typeface="+mn-lt"/>
                <a:ea typeface="+mn-ea"/>
                <a:cs typeface="+mn-cs"/>
              </a:rPr>
              <a:t>The climate in Dubai from April to October is of intense heat. The temperature can go up to 45</a:t>
            </a:r>
            <a:r>
              <a:rPr lang="en-GB" sz="1200" b="0" i="0" u="none" strike="noStrike" kern="1200" baseline="30000" dirty="0">
                <a:solidFill>
                  <a:schemeClr val="tx1"/>
                </a:solidFill>
                <a:effectLst/>
                <a:latin typeface="+mn-lt"/>
                <a:ea typeface="+mn-ea"/>
                <a:cs typeface="+mn-cs"/>
              </a:rPr>
              <a:t>o </a:t>
            </a:r>
            <a:r>
              <a:rPr lang="en-GB" sz="1200" b="0" i="0" u="none" strike="noStrike" kern="1200" dirty="0">
                <a:solidFill>
                  <a:schemeClr val="tx1"/>
                </a:solidFill>
                <a:effectLst/>
                <a:latin typeface="+mn-lt"/>
                <a:ea typeface="+mn-ea"/>
                <a:cs typeface="+mn-cs"/>
              </a:rPr>
              <a:t>C during the day. While most people do not prefer to visit the city or UAE during this time of the month, some may have to for business or personal reasons. During this time of the year, wear comfortable loose-fitting clothes. Always cover your hands and legs and also use a good sunscreen to avoid the harsh effects of the sun. Still, you should carry a light jacket, scarf or a stole if you are spending time in enclosed places like a mall as it can get really cold in such places. Wearing a hat or a cap is also ideal during the day, if you are spending time outdoors.</a:t>
            </a:r>
          </a:p>
          <a:p>
            <a:pPr fontAlgn="base"/>
            <a:r>
              <a:rPr lang="en-GB" sz="1200" b="1" i="0" u="none" strike="noStrike" kern="1200" dirty="0">
                <a:solidFill>
                  <a:schemeClr val="tx1"/>
                </a:solidFill>
                <a:effectLst/>
                <a:latin typeface="+mn-lt"/>
                <a:ea typeface="+mn-ea"/>
                <a:cs typeface="+mn-cs"/>
              </a:rPr>
              <a:t>(b) Winter in Dubai (November to March): </a:t>
            </a:r>
          </a:p>
          <a:p>
            <a:pPr fontAlgn="base"/>
            <a:r>
              <a:rPr lang="en-GB" sz="1200" b="0" i="0" u="none" strike="noStrike" kern="1200" dirty="0">
                <a:solidFill>
                  <a:schemeClr val="tx1"/>
                </a:solidFill>
                <a:effectLst/>
                <a:latin typeface="+mn-lt"/>
                <a:ea typeface="+mn-ea"/>
                <a:cs typeface="+mn-cs"/>
              </a:rPr>
              <a:t>Dubai enjoys a cooler climate between the months of November and March. While it is still warm in the day during these months, the evenings and nights are colder. If you are visiting Dubai during this time of the year, do not forget to carry jeans, jackets and sweaters in your luggage.</a:t>
            </a:r>
          </a:p>
          <a:p>
            <a:endParaRPr lang="en-US" dirty="0"/>
          </a:p>
        </p:txBody>
      </p:sp>
      <p:sp>
        <p:nvSpPr>
          <p:cNvPr id="4" name="Slide Number Placeholder 3"/>
          <p:cNvSpPr>
            <a:spLocks noGrp="1"/>
          </p:cNvSpPr>
          <p:nvPr>
            <p:ph type="sldNum" sz="quarter" idx="5"/>
          </p:nvPr>
        </p:nvSpPr>
        <p:spPr/>
        <p:txBody>
          <a:bodyPr/>
          <a:lstStyle/>
          <a:p>
            <a:fld id="{3E805585-F584-9C4A-A620-AB278376D498}" type="slidenum">
              <a:rPr lang="en-US" smtClean="0"/>
              <a:t>70</a:t>
            </a:fld>
            <a:endParaRPr lang="en-US"/>
          </a:p>
        </p:txBody>
      </p:sp>
    </p:spTree>
    <p:extLst>
      <p:ext uri="{BB962C8B-B14F-4D97-AF65-F5344CB8AC3E}">
        <p14:creationId xmlns:p14="http://schemas.microsoft.com/office/powerpoint/2010/main" val="2184156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AB3A824-1A51-4B26-AD58-A6D8E14F6C04}" type="datetimeFigureOut">
              <a:rPr lang="en-US" smtClean="0"/>
              <a:t>11/2/18</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442619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D162C4-EDD9-4389-A98B-B87ECEA2A816}" type="datetimeFigureOut">
              <a:rPr lang="en-US" smtClean="0"/>
              <a:t>11/2/18</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2455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3E5059C3-6A89-4494-99FF-5A4D6FFD50EB}" type="datetimeFigureOut">
              <a:rPr lang="en-US" smtClean="0"/>
              <a:t>11/2/18</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126612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A954B2F-12DE-47F5-8894-472B206D2E1E}" type="datetimeFigureOut">
              <a:rPr lang="en-US" smtClean="0"/>
              <a:t>11/2/18</a:t>
            </a:fld>
            <a:endParaRPr lang="en-US" dirty="0"/>
          </a:p>
        </p:txBody>
      </p:sp>
      <p:sp>
        <p:nvSpPr>
          <p:cNvPr id="9" name="Footer Placeholder 8"/>
          <p:cNvSpPr>
            <a:spLocks noGrp="1"/>
          </p:cNvSpPr>
          <p:nvPr>
            <p:ph type="ftr" sz="quarter" idx="11"/>
          </p:nvPr>
        </p:nvSpPr>
        <p:spPr/>
        <p:txBody>
          <a:bodyPr/>
          <a:lstStyle/>
          <a:p>
            <a:r>
              <a:rPr lang="en-US"/>
              <a:t>
              </a:t>
            </a:r>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3416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3CBC1C18-307B-4F68-A007-B5B542270E8D}" type="datetimeFigureOut">
              <a:rPr lang="en-US" smtClean="0"/>
              <a:t>11/2/18</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82418029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11/2/18</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1598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11/2/18</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6377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37D525BB-DA17-4BA0-B3C8-3AC3ABC827E6}" type="datetimeFigureOut">
              <a:rPr lang="en-US" smtClean="0"/>
              <a:t>11/2/18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endParaRPr lang="en-US" dirty="0"/>
          </a:p>
        </p:txBody>
      </p:sp>
      <p:sp>
        <p:nvSpPr>
          <p:cNvPr id="11" name="Slide Number Placeholder 10"/>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2587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16C4C9A-3960-41CF-A4E9-2A8FB932454B}" type="datetimeFigureOut">
              <a:rPr lang="en-US" smtClean="0"/>
              <a:t>11/2/18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39390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11/2/18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7934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11/2/18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07586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CBC1C18-307B-4F68-A007-B5B542270E8D}" type="datetimeFigureOut">
              <a:rPr lang="en-US" smtClean="0"/>
              <a:t>11/2/18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830277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7.xml"/><Relationship Id="rId5" Type="http://schemas.openxmlformats.org/officeDocument/2006/relationships/image" Target="../media/image11.tiff"/><Relationship Id="rId4" Type="http://schemas.openxmlformats.org/officeDocument/2006/relationships/image" Target="../media/image10.tiff"/></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7.tif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20.tif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3.tiff"/><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63.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40.tiff"/><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0DAB-8CD1-6B41-97D1-F2A59E1F67AF}"/>
              </a:ext>
            </a:extLst>
          </p:cNvPr>
          <p:cNvSpPr>
            <a:spLocks noGrp="1"/>
          </p:cNvSpPr>
          <p:nvPr>
            <p:ph type="ctrTitle"/>
          </p:nvPr>
        </p:nvSpPr>
        <p:spPr>
          <a:xfrm>
            <a:off x="5498590" y="988741"/>
            <a:ext cx="5888754" cy="4880518"/>
          </a:xfrm>
          <a:noFill/>
          <a:ln>
            <a:noFill/>
          </a:ln>
        </p:spPr>
        <p:txBody>
          <a:bodyPr wrap="square">
            <a:normAutofit/>
          </a:bodyPr>
          <a:lstStyle/>
          <a:p>
            <a:pPr algn="l"/>
            <a:r>
              <a:rPr lang="en-US" sz="4400">
                <a:solidFill>
                  <a:schemeClr val="tx1"/>
                </a:solidFill>
              </a:rPr>
              <a:t>INTERCULTURAL COMMUNICATION DOING BUSINESS IN DUBAI</a:t>
            </a:r>
            <a:br>
              <a:rPr lang="en-US" sz="4400">
                <a:solidFill>
                  <a:schemeClr val="tx1"/>
                </a:solidFill>
              </a:rPr>
            </a:br>
            <a:br>
              <a:rPr lang="en-US" sz="4400">
                <a:solidFill>
                  <a:schemeClr val="tx1"/>
                </a:solidFill>
              </a:rPr>
            </a:br>
            <a:br>
              <a:rPr lang="en-US" sz="4400">
                <a:solidFill>
                  <a:schemeClr val="tx1"/>
                </a:solidFill>
              </a:rPr>
            </a:br>
            <a:endParaRPr lang="en-US" sz="4400">
              <a:solidFill>
                <a:schemeClr val="tx1"/>
              </a:solidFill>
            </a:endParaRPr>
          </a:p>
        </p:txBody>
      </p:sp>
      <p:sp>
        <p:nvSpPr>
          <p:cNvPr id="9" name="Rectangle 8">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3">
            <a:extLst>
              <a:ext uri="{FF2B5EF4-FFF2-40B4-BE49-F238E27FC236}">
                <a16:creationId xmlns:a16="http://schemas.microsoft.com/office/drawing/2014/main" id="{4CB57D86-78C8-5B4B-A5CE-EAC0DB6F0B03}"/>
              </a:ext>
            </a:extLst>
          </p:cNvPr>
          <p:cNvSpPr>
            <a:spLocks noGrp="1"/>
          </p:cNvSpPr>
          <p:nvPr>
            <p:ph type="subTitle" idx="1"/>
          </p:nvPr>
        </p:nvSpPr>
        <p:spPr>
          <a:xfrm>
            <a:off x="1867700" y="2007220"/>
            <a:ext cx="2357553" cy="2843560"/>
          </a:xfrm>
        </p:spPr>
        <p:txBody>
          <a:bodyPr anchor="ctr">
            <a:normAutofit/>
          </a:bodyPr>
          <a:lstStyle/>
          <a:p>
            <a:pPr algn="r"/>
            <a:r>
              <a:rPr lang="en-US">
                <a:solidFill>
                  <a:srgbClr val="FFFFFF"/>
                </a:solidFill>
              </a:rPr>
              <a:t>DR CAROLINE JAWAD 2018</a:t>
            </a:r>
          </a:p>
        </p:txBody>
      </p:sp>
    </p:spTree>
    <p:extLst>
      <p:ext uri="{BB962C8B-B14F-4D97-AF65-F5344CB8AC3E}">
        <p14:creationId xmlns:p14="http://schemas.microsoft.com/office/powerpoint/2010/main" val="2184995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2C7B47-DF2D-46D9-9584-5C83FCA8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3E6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8541E3-A59C-41D3-85D2-70F0E0E9B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solidFill>
            <a:srgbClr val="FFFFFF"/>
          </a:solid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DB141D6-1C5E-E747-A8A7-C7ADEFC28EC2}"/>
              </a:ext>
            </a:extLst>
          </p:cNvPr>
          <p:cNvPicPr>
            <a:picLocks noChangeAspect="1"/>
          </p:cNvPicPr>
          <p:nvPr/>
        </p:nvPicPr>
        <p:blipFill>
          <a:blip r:embed="rId2"/>
          <a:stretch>
            <a:fillRect/>
          </a:stretch>
        </p:blipFill>
        <p:spPr>
          <a:xfrm>
            <a:off x="1487424" y="1124712"/>
            <a:ext cx="9217152" cy="4608576"/>
          </a:xfrm>
          <a:prstGeom prst="rect">
            <a:avLst/>
          </a:prstGeom>
        </p:spPr>
      </p:pic>
    </p:spTree>
    <p:extLst>
      <p:ext uri="{BB962C8B-B14F-4D97-AF65-F5344CB8AC3E}">
        <p14:creationId xmlns:p14="http://schemas.microsoft.com/office/powerpoint/2010/main" val="2949615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6A9AE5-69DF-4153-B35A-94BDEF32E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9B5318-27A8-4E50-80D9-B92D4F28E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solidFill>
            <a:schemeClr val="bg1"/>
          </a:solid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7CD359E-B9A1-5A44-B62C-D0852723B8B6}"/>
              </a:ext>
            </a:extLst>
          </p:cNvPr>
          <p:cNvPicPr>
            <a:picLocks noChangeAspect="1"/>
          </p:cNvPicPr>
          <p:nvPr/>
        </p:nvPicPr>
        <p:blipFill>
          <a:blip r:embed="rId2"/>
          <a:stretch>
            <a:fillRect/>
          </a:stretch>
        </p:blipFill>
        <p:spPr>
          <a:xfrm>
            <a:off x="3233530" y="1124712"/>
            <a:ext cx="5724939" cy="4608576"/>
          </a:xfrm>
          <a:prstGeom prst="rect">
            <a:avLst/>
          </a:prstGeom>
        </p:spPr>
      </p:pic>
    </p:spTree>
    <p:extLst>
      <p:ext uri="{BB962C8B-B14F-4D97-AF65-F5344CB8AC3E}">
        <p14:creationId xmlns:p14="http://schemas.microsoft.com/office/powerpoint/2010/main" val="3598081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7CEA5E-AD7D-A44B-B47E-E8024104308C}"/>
              </a:ext>
            </a:extLst>
          </p:cNvPr>
          <p:cNvPicPr>
            <a:picLocks noChangeAspect="1"/>
          </p:cNvPicPr>
          <p:nvPr/>
        </p:nvPicPr>
        <p:blipFill rotWithShape="1">
          <a:blip r:embed="rId2"/>
          <a:srcRect b="25000"/>
          <a:stretch/>
        </p:blipFill>
        <p:spPr>
          <a:xfrm>
            <a:off x="20" y="10"/>
            <a:ext cx="12191980" cy="6857990"/>
          </a:xfrm>
          <a:prstGeom prst="rect">
            <a:avLst/>
          </a:prstGeom>
        </p:spPr>
      </p:pic>
    </p:spTree>
    <p:extLst>
      <p:ext uri="{BB962C8B-B14F-4D97-AF65-F5344CB8AC3E}">
        <p14:creationId xmlns:p14="http://schemas.microsoft.com/office/powerpoint/2010/main" val="2093934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825674-E2CD-ED4B-AAF7-00727BB2972E}"/>
              </a:ext>
            </a:extLst>
          </p:cNvPr>
          <p:cNvPicPr>
            <a:picLocks noChangeAspect="1"/>
          </p:cNvPicPr>
          <p:nvPr/>
        </p:nvPicPr>
        <p:blipFill>
          <a:blip r:embed="rId2"/>
          <a:stretch>
            <a:fillRect/>
          </a:stretch>
        </p:blipFill>
        <p:spPr>
          <a:xfrm>
            <a:off x="2108790" y="0"/>
            <a:ext cx="7974419" cy="6858000"/>
          </a:xfrm>
          <a:prstGeom prst="rect">
            <a:avLst/>
          </a:prstGeom>
        </p:spPr>
      </p:pic>
    </p:spTree>
    <p:extLst>
      <p:ext uri="{BB962C8B-B14F-4D97-AF65-F5344CB8AC3E}">
        <p14:creationId xmlns:p14="http://schemas.microsoft.com/office/powerpoint/2010/main" val="3829251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4DEF2-2FFD-6E4B-959B-541C682DAE4E}"/>
              </a:ext>
            </a:extLst>
          </p:cNvPr>
          <p:cNvSpPr>
            <a:spLocks noGrp="1"/>
          </p:cNvSpPr>
          <p:nvPr>
            <p:ph type="title"/>
          </p:nvPr>
        </p:nvSpPr>
        <p:spPr>
          <a:xfrm>
            <a:off x="2231136" y="964692"/>
            <a:ext cx="7729728" cy="1188720"/>
          </a:xfrm>
        </p:spPr>
        <p:txBody>
          <a:bodyPr>
            <a:normAutofit/>
          </a:bodyPr>
          <a:lstStyle/>
          <a:p>
            <a:r>
              <a:rPr lang="en-US" dirty="0"/>
              <a:t>United </a:t>
            </a:r>
            <a:r>
              <a:rPr lang="en-US" dirty="0" err="1"/>
              <a:t>arab</a:t>
            </a:r>
            <a:r>
              <a:rPr lang="en-US" dirty="0"/>
              <a:t> emirates</a:t>
            </a:r>
          </a:p>
        </p:txBody>
      </p:sp>
      <p:graphicFrame>
        <p:nvGraphicFramePr>
          <p:cNvPr id="5" name="Content Placeholder 2">
            <a:extLst>
              <a:ext uri="{FF2B5EF4-FFF2-40B4-BE49-F238E27FC236}">
                <a16:creationId xmlns:a16="http://schemas.microsoft.com/office/drawing/2014/main" id="{58AEFD39-5E3A-4634-8B12-E6EF5B1FAE78}"/>
              </a:ext>
            </a:extLst>
          </p:cNvPr>
          <p:cNvGraphicFramePr>
            <a:graphicFrameLocks noGrp="1"/>
          </p:cNvGraphicFramePr>
          <p:nvPr>
            <p:ph idx="1"/>
            <p:extLst>
              <p:ext uri="{D42A27DB-BD31-4B8C-83A1-F6EECF244321}">
                <p14:modId xmlns:p14="http://schemas.microsoft.com/office/powerpoint/2010/main" val="134169731"/>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128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0271F-72E1-4845-A079-BA187BEB11F5}"/>
              </a:ext>
            </a:extLst>
          </p:cNvPr>
          <p:cNvSpPr>
            <a:spLocks noGrp="1"/>
          </p:cNvSpPr>
          <p:nvPr>
            <p:ph type="title"/>
          </p:nvPr>
        </p:nvSpPr>
        <p:spPr/>
        <p:txBody>
          <a:bodyPr/>
          <a:lstStyle/>
          <a:p>
            <a:r>
              <a:rPr lang="en-US" dirty="0"/>
              <a:t>Abu </a:t>
            </a:r>
            <a:r>
              <a:rPr lang="en-US" dirty="0" err="1"/>
              <a:t>dhabi</a:t>
            </a:r>
            <a:r>
              <a:rPr lang="en-US" dirty="0"/>
              <a:t> and </a:t>
            </a:r>
            <a:r>
              <a:rPr lang="en-US" dirty="0" err="1"/>
              <a:t>dubai</a:t>
            </a:r>
            <a:endParaRPr lang="en-US" dirty="0"/>
          </a:p>
        </p:txBody>
      </p:sp>
      <p:sp>
        <p:nvSpPr>
          <p:cNvPr id="3" name="Content Placeholder 2">
            <a:extLst>
              <a:ext uri="{FF2B5EF4-FFF2-40B4-BE49-F238E27FC236}">
                <a16:creationId xmlns:a16="http://schemas.microsoft.com/office/drawing/2014/main" id="{FC85231A-5A5F-E646-A31F-B18AA48F94EB}"/>
              </a:ext>
            </a:extLst>
          </p:cNvPr>
          <p:cNvSpPr>
            <a:spLocks noGrp="1"/>
          </p:cNvSpPr>
          <p:nvPr>
            <p:ph idx="1"/>
          </p:nvPr>
        </p:nvSpPr>
        <p:spPr/>
        <p:txBody>
          <a:bodyPr/>
          <a:lstStyle/>
          <a:p>
            <a:r>
              <a:rPr lang="en-GB" dirty="0"/>
              <a:t>The two most important Emirates are by far Abu Dhabi (the capital, head office of the Administration and centre of gas and petroleum industry) and</a:t>
            </a:r>
          </a:p>
          <a:p>
            <a:r>
              <a:rPr lang="en-GB" dirty="0"/>
              <a:t> Dubai (the city with the fastest growth, specialized in service, construction and tourism sector). </a:t>
            </a:r>
          </a:p>
          <a:p>
            <a:pPr marL="0" indent="0">
              <a:buNone/>
            </a:pPr>
            <a:endParaRPr lang="en-US" dirty="0"/>
          </a:p>
        </p:txBody>
      </p:sp>
    </p:spTree>
    <p:extLst>
      <p:ext uri="{BB962C8B-B14F-4D97-AF65-F5344CB8AC3E}">
        <p14:creationId xmlns:p14="http://schemas.microsoft.com/office/powerpoint/2010/main" val="3055199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4FCD5C-7443-4EBD-B37B-EAB86BF09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920" y="804334"/>
            <a:ext cx="10550161" cy="510226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10E9B40-C467-4CDE-8CC1-38533731D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968883"/>
            <a:ext cx="10222992" cy="4773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E2FCB51-7D15-F648-BD7D-127948BB7B3D}"/>
              </a:ext>
            </a:extLst>
          </p:cNvPr>
          <p:cNvPicPr>
            <a:picLocks noChangeAspect="1"/>
          </p:cNvPicPr>
          <p:nvPr/>
        </p:nvPicPr>
        <p:blipFill>
          <a:blip r:embed="rId2"/>
          <a:stretch>
            <a:fillRect/>
          </a:stretch>
        </p:blipFill>
        <p:spPr>
          <a:xfrm>
            <a:off x="1304544" y="1355034"/>
            <a:ext cx="9582912" cy="4000865"/>
          </a:xfrm>
          <a:prstGeom prst="rect">
            <a:avLst/>
          </a:prstGeom>
        </p:spPr>
      </p:pic>
    </p:spTree>
    <p:extLst>
      <p:ext uri="{BB962C8B-B14F-4D97-AF65-F5344CB8AC3E}">
        <p14:creationId xmlns:p14="http://schemas.microsoft.com/office/powerpoint/2010/main" val="343121517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43CDF-B00B-F043-8E25-D6A0A237E6F1}"/>
              </a:ext>
            </a:extLst>
          </p:cNvPr>
          <p:cNvSpPr>
            <a:spLocks noGrp="1"/>
          </p:cNvSpPr>
          <p:nvPr>
            <p:ph type="title"/>
          </p:nvPr>
        </p:nvSpPr>
        <p:spPr/>
        <p:txBody>
          <a:bodyPr/>
          <a:lstStyle/>
          <a:p>
            <a:r>
              <a:rPr lang="en-US" dirty="0"/>
              <a:t>oil</a:t>
            </a:r>
          </a:p>
        </p:txBody>
      </p:sp>
      <p:sp>
        <p:nvSpPr>
          <p:cNvPr id="3" name="Content Placeholder 2">
            <a:extLst>
              <a:ext uri="{FF2B5EF4-FFF2-40B4-BE49-F238E27FC236}">
                <a16:creationId xmlns:a16="http://schemas.microsoft.com/office/drawing/2014/main" id="{05F9522E-9CBE-C446-A459-837027F59092}"/>
              </a:ext>
            </a:extLst>
          </p:cNvPr>
          <p:cNvSpPr>
            <a:spLocks noGrp="1"/>
          </p:cNvSpPr>
          <p:nvPr>
            <p:ph idx="1"/>
          </p:nvPr>
        </p:nvSpPr>
        <p:spPr/>
        <p:txBody>
          <a:bodyPr/>
          <a:lstStyle/>
          <a:p>
            <a:r>
              <a:rPr lang="en-GB" dirty="0"/>
              <a:t>The exploitation and richness of its oil resources are overwhelming. It is estimated that UAE has 10 percent of the world ́s oil reserves. </a:t>
            </a:r>
          </a:p>
          <a:p>
            <a:r>
              <a:rPr lang="en-GB" dirty="0"/>
              <a:t>UAE extracts nearly 2.5 million barrels every day, mainly with an average extraction cost of one dollar/barrel, opposite to a cost of twenty dollars for sea oil rigs. </a:t>
            </a:r>
          </a:p>
          <a:p>
            <a:r>
              <a:rPr lang="en-GB" dirty="0"/>
              <a:t>The high price of petroleum increases its richness, with reserves that could last for more than a century. </a:t>
            </a:r>
          </a:p>
          <a:p>
            <a:endParaRPr lang="en-US" dirty="0"/>
          </a:p>
        </p:txBody>
      </p:sp>
    </p:spTree>
    <p:extLst>
      <p:ext uri="{BB962C8B-B14F-4D97-AF65-F5344CB8AC3E}">
        <p14:creationId xmlns:p14="http://schemas.microsoft.com/office/powerpoint/2010/main" val="322975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CA37A7-76D6-7E4A-8534-A0AC9914D554}"/>
              </a:ext>
            </a:extLst>
          </p:cNvPr>
          <p:cNvPicPr>
            <a:picLocks noChangeAspect="1"/>
          </p:cNvPicPr>
          <p:nvPr/>
        </p:nvPicPr>
        <p:blipFill>
          <a:blip r:embed="rId3"/>
          <a:stretch>
            <a:fillRect/>
          </a:stretch>
        </p:blipFill>
        <p:spPr>
          <a:xfrm>
            <a:off x="984439" y="1138212"/>
            <a:ext cx="4789827" cy="4581573"/>
          </a:xfrm>
          <a:prstGeom prst="rect">
            <a:avLst/>
          </a:prstGeom>
        </p:spPr>
      </p:pic>
      <p:cxnSp>
        <p:nvCxnSpPr>
          <p:cNvPr id="10" name="Straight Connector 9">
            <a:extLst>
              <a:ext uri="{FF2B5EF4-FFF2-40B4-BE49-F238E27FC236}">
                <a16:creationId xmlns:a16="http://schemas.microsoft.com/office/drawing/2014/main" id="{516F97B9-23C6-4EF1-AED7-D5E3C26A64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096000" y="1142999"/>
            <a:ext cx="0" cy="4572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30728CC-5BEE-884F-9DDB-EFA78A922065}"/>
              </a:ext>
            </a:extLst>
          </p:cNvPr>
          <p:cNvPicPr>
            <a:picLocks noChangeAspect="1"/>
          </p:cNvPicPr>
          <p:nvPr/>
        </p:nvPicPr>
        <p:blipFill>
          <a:blip r:embed="rId4"/>
          <a:stretch>
            <a:fillRect/>
          </a:stretch>
        </p:blipFill>
        <p:spPr>
          <a:xfrm>
            <a:off x="6417734" y="1989163"/>
            <a:ext cx="4799456" cy="2879673"/>
          </a:xfrm>
          <a:prstGeom prst="rect">
            <a:avLst/>
          </a:prstGeom>
        </p:spPr>
      </p:pic>
    </p:spTree>
    <p:extLst>
      <p:ext uri="{BB962C8B-B14F-4D97-AF65-F5344CB8AC3E}">
        <p14:creationId xmlns:p14="http://schemas.microsoft.com/office/powerpoint/2010/main" val="2807636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F743D-E1BF-6D4B-A595-226A863B994B}"/>
              </a:ext>
            </a:extLst>
          </p:cNvPr>
          <p:cNvSpPr>
            <a:spLocks noGrp="1"/>
          </p:cNvSpPr>
          <p:nvPr>
            <p:ph type="title"/>
          </p:nvPr>
        </p:nvSpPr>
        <p:spPr/>
        <p:txBody>
          <a:bodyPr/>
          <a:lstStyle/>
          <a:p>
            <a:r>
              <a:rPr lang="en-US" dirty="0"/>
              <a:t>GCC</a:t>
            </a:r>
          </a:p>
        </p:txBody>
      </p:sp>
      <p:sp>
        <p:nvSpPr>
          <p:cNvPr id="3" name="Content Placeholder 2">
            <a:extLst>
              <a:ext uri="{FF2B5EF4-FFF2-40B4-BE49-F238E27FC236}">
                <a16:creationId xmlns:a16="http://schemas.microsoft.com/office/drawing/2014/main" id="{C480278B-0DDB-A047-8E9F-1B9569E72493}"/>
              </a:ext>
            </a:extLst>
          </p:cNvPr>
          <p:cNvSpPr>
            <a:spLocks noGrp="1"/>
          </p:cNvSpPr>
          <p:nvPr>
            <p:ph idx="1"/>
          </p:nvPr>
        </p:nvSpPr>
        <p:spPr/>
        <p:txBody>
          <a:bodyPr/>
          <a:lstStyle/>
          <a:p>
            <a:r>
              <a:rPr lang="en-GB" dirty="0"/>
              <a:t>UAE is part of the Gulf Cooperation Council together with Saudi Arabia, Bahrain, Kuwait, Oman and Qatar. </a:t>
            </a:r>
          </a:p>
          <a:p>
            <a:r>
              <a:rPr lang="en-GB" dirty="0"/>
              <a:t>This is custom union willing to turn into a common market with a common currency in a term of ten years. </a:t>
            </a:r>
          </a:p>
          <a:p>
            <a:r>
              <a:rPr lang="en-GB" dirty="0"/>
              <a:t>Among these countries, UAE is the one with more political proximity to the USA, what which could cause difficult concerning its relationship with some member of the Council and, eventually, become target of terrorist attacks. </a:t>
            </a:r>
          </a:p>
          <a:p>
            <a:endParaRPr lang="en-US" dirty="0"/>
          </a:p>
        </p:txBody>
      </p:sp>
    </p:spTree>
    <p:extLst>
      <p:ext uri="{BB962C8B-B14F-4D97-AF65-F5344CB8AC3E}">
        <p14:creationId xmlns:p14="http://schemas.microsoft.com/office/powerpoint/2010/main" val="3165245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1459C0C-2B47-C844-92A9-21A5A95469E3}"/>
              </a:ext>
            </a:extLst>
          </p:cNvPr>
          <p:cNvPicPr>
            <a:picLocks noChangeAspect="1"/>
          </p:cNvPicPr>
          <p:nvPr/>
        </p:nvPicPr>
        <p:blipFill rotWithShape="1">
          <a:blip r:embed="rId2"/>
          <a:srcRect t="22719" r="-3" b="15163"/>
          <a:stretch/>
        </p:blipFill>
        <p:spPr>
          <a:xfrm>
            <a:off x="20" y="10"/>
            <a:ext cx="7215381" cy="2969294"/>
          </a:xfrm>
          <a:custGeom>
            <a:avLst/>
            <a:gdLst>
              <a:gd name="connsiteX0" fmla="*/ 0 w 7215401"/>
              <a:gd name="connsiteY0" fmla="*/ 0 h 2969304"/>
              <a:gd name="connsiteX1" fmla="*/ 677334 w 7215401"/>
              <a:gd name="connsiteY1" fmla="*/ 0 h 2969304"/>
              <a:gd name="connsiteX2" fmla="*/ 1168036 w 7215401"/>
              <a:gd name="connsiteY2" fmla="*/ 0 h 2969304"/>
              <a:gd name="connsiteX3" fmla="*/ 1205499 w 7215401"/>
              <a:gd name="connsiteY3" fmla="*/ 0 h 2969304"/>
              <a:gd name="connsiteX4" fmla="*/ 1647632 w 7215401"/>
              <a:gd name="connsiteY4" fmla="*/ 0 h 2969304"/>
              <a:gd name="connsiteX5" fmla="*/ 7215401 w 7215401"/>
              <a:gd name="connsiteY5" fmla="*/ 0 h 2969304"/>
              <a:gd name="connsiteX6" fmla="*/ 5840224 w 7215401"/>
              <a:gd name="connsiteY6" fmla="*/ 2969304 h 2969304"/>
              <a:gd name="connsiteX7" fmla="*/ 0 w 7215401"/>
              <a:gd name="connsiteY7" fmla="*/ 2969304 h 2969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4" name="Picture 3">
            <a:extLst>
              <a:ext uri="{FF2B5EF4-FFF2-40B4-BE49-F238E27FC236}">
                <a16:creationId xmlns:a16="http://schemas.microsoft.com/office/drawing/2014/main" id="{0160700D-A5EC-D64F-8E8E-9C390171CC1C}"/>
              </a:ext>
            </a:extLst>
          </p:cNvPr>
          <p:cNvPicPr>
            <a:picLocks noChangeAspect="1"/>
          </p:cNvPicPr>
          <p:nvPr/>
        </p:nvPicPr>
        <p:blipFill rotWithShape="1">
          <a:blip r:embed="rId3"/>
          <a:srcRect l="1231" r="1554" b="-1"/>
          <a:stretch/>
        </p:blipFill>
        <p:spPr>
          <a:xfrm>
            <a:off x="5622233" y="10"/>
            <a:ext cx="6569769" cy="3750724"/>
          </a:xfrm>
          <a:custGeom>
            <a:avLst/>
            <a:gdLst>
              <a:gd name="connsiteX0" fmla="*/ 1738471 w 6569769"/>
              <a:gd name="connsiteY0" fmla="*/ 0 h 3750734"/>
              <a:gd name="connsiteX1" fmla="*/ 6569769 w 6569769"/>
              <a:gd name="connsiteY1" fmla="*/ 0 h 3750734"/>
              <a:gd name="connsiteX2" fmla="*/ 6569769 w 6569769"/>
              <a:gd name="connsiteY2" fmla="*/ 3750734 h 3750734"/>
              <a:gd name="connsiteX3" fmla="*/ 0 w 6569769"/>
              <a:gd name="connsiteY3" fmla="*/ 3750734 h 3750734"/>
            </a:gdLst>
            <a:ahLst/>
            <a:cxnLst>
              <a:cxn ang="0">
                <a:pos x="connsiteX0" y="connsiteY0"/>
              </a:cxn>
              <a:cxn ang="0">
                <a:pos x="connsiteX1" y="connsiteY1"/>
              </a:cxn>
              <a:cxn ang="0">
                <a:pos x="connsiteX2" y="connsiteY2"/>
              </a:cxn>
              <a:cxn ang="0">
                <a:pos x="connsiteX3" y="connsiteY3"/>
              </a:cxn>
            </a:cxnLst>
            <a:rect l="l" t="t" r="r" b="b"/>
            <a:pathLst>
              <a:path w="6569769" h="3750734">
                <a:moveTo>
                  <a:pt x="1738471" y="0"/>
                </a:moveTo>
                <a:lnTo>
                  <a:pt x="6569769" y="0"/>
                </a:lnTo>
                <a:lnTo>
                  <a:pt x="6569769" y="3750734"/>
                </a:lnTo>
                <a:lnTo>
                  <a:pt x="0" y="3750734"/>
                </a:lnTo>
                <a:close/>
              </a:path>
            </a:pathLst>
          </a:custGeom>
        </p:spPr>
      </p:pic>
      <p:pic>
        <p:nvPicPr>
          <p:cNvPr id="7" name="Picture 6">
            <a:extLst>
              <a:ext uri="{FF2B5EF4-FFF2-40B4-BE49-F238E27FC236}">
                <a16:creationId xmlns:a16="http://schemas.microsoft.com/office/drawing/2014/main" id="{01BC8292-DF6B-CD44-A2CF-05FDDABA4E72}"/>
              </a:ext>
            </a:extLst>
          </p:cNvPr>
          <p:cNvPicPr>
            <a:picLocks noChangeAspect="1"/>
          </p:cNvPicPr>
          <p:nvPr/>
        </p:nvPicPr>
        <p:blipFill rotWithShape="1">
          <a:blip r:embed="rId4"/>
          <a:srcRect t="19223" b="11143"/>
          <a:stretch/>
        </p:blipFill>
        <p:spPr>
          <a:xfrm>
            <a:off x="4182011" y="3887894"/>
            <a:ext cx="8009991" cy="2970106"/>
          </a:xfrm>
          <a:custGeom>
            <a:avLst/>
            <a:gdLst>
              <a:gd name="connsiteX0" fmla="*/ 1376648 w 8009991"/>
              <a:gd name="connsiteY0" fmla="*/ 0 h 2970106"/>
              <a:gd name="connsiteX1" fmla="*/ 8009991 w 8009991"/>
              <a:gd name="connsiteY1" fmla="*/ 0 h 2970106"/>
              <a:gd name="connsiteX2" fmla="*/ 8009991 w 8009991"/>
              <a:gd name="connsiteY2" fmla="*/ 2970106 h 2970106"/>
              <a:gd name="connsiteX3" fmla="*/ 0 w 8009991"/>
              <a:gd name="connsiteY3" fmla="*/ 2970106 h 2970106"/>
            </a:gdLst>
            <a:ahLst/>
            <a:cxnLst>
              <a:cxn ang="0">
                <a:pos x="connsiteX0" y="connsiteY0"/>
              </a:cxn>
              <a:cxn ang="0">
                <a:pos x="connsiteX1" y="connsiteY1"/>
              </a:cxn>
              <a:cxn ang="0">
                <a:pos x="connsiteX2" y="connsiteY2"/>
              </a:cxn>
              <a:cxn ang="0">
                <a:pos x="connsiteX3" y="connsiteY3"/>
              </a:cxn>
            </a:cxnLst>
            <a:rect l="l" t="t" r="r" b="b"/>
            <a:pathLst>
              <a:path w="8009991" h="2970106">
                <a:moveTo>
                  <a:pt x="1376648" y="0"/>
                </a:moveTo>
                <a:lnTo>
                  <a:pt x="8009991" y="0"/>
                </a:lnTo>
                <a:lnTo>
                  <a:pt x="8009991" y="2970106"/>
                </a:lnTo>
                <a:lnTo>
                  <a:pt x="0" y="2970106"/>
                </a:lnTo>
                <a:close/>
              </a:path>
            </a:pathLst>
          </a:custGeom>
        </p:spPr>
      </p:pic>
      <p:pic>
        <p:nvPicPr>
          <p:cNvPr id="5" name="Picture 4">
            <a:extLst>
              <a:ext uri="{FF2B5EF4-FFF2-40B4-BE49-F238E27FC236}">
                <a16:creationId xmlns:a16="http://schemas.microsoft.com/office/drawing/2014/main" id="{2C31A70F-0FBD-AE49-9854-7211972065D7}"/>
              </a:ext>
            </a:extLst>
          </p:cNvPr>
          <p:cNvPicPr>
            <a:picLocks noChangeAspect="1"/>
          </p:cNvPicPr>
          <p:nvPr/>
        </p:nvPicPr>
        <p:blipFill rotWithShape="1">
          <a:blip r:embed="rId5"/>
          <a:srcRect t="797" r="1" b="8353"/>
          <a:stretch/>
        </p:blipFill>
        <p:spPr>
          <a:xfrm>
            <a:off x="1" y="3106464"/>
            <a:ext cx="6209553" cy="3751536"/>
          </a:xfrm>
          <a:custGeom>
            <a:avLst/>
            <a:gdLst>
              <a:gd name="connsiteX0" fmla="*/ 0 w 6209553"/>
              <a:gd name="connsiteY0" fmla="*/ 0 h 3751536"/>
              <a:gd name="connsiteX1" fmla="*/ 5776701 w 6209553"/>
              <a:gd name="connsiteY1" fmla="*/ 0 h 3751536"/>
              <a:gd name="connsiteX2" fmla="*/ 4041567 w 6209553"/>
              <a:gd name="connsiteY2" fmla="*/ 3746529 h 3751536"/>
              <a:gd name="connsiteX3" fmla="*/ 6209553 w 6209553"/>
              <a:gd name="connsiteY3" fmla="*/ 3746529 h 3751536"/>
              <a:gd name="connsiteX4" fmla="*/ 6209553 w 6209553"/>
              <a:gd name="connsiteY4" fmla="*/ 3746530 h 3751536"/>
              <a:gd name="connsiteX5" fmla="*/ 1647632 w 6209553"/>
              <a:gd name="connsiteY5" fmla="*/ 3746530 h 3751536"/>
              <a:gd name="connsiteX6" fmla="*/ 1647632 w 6209553"/>
              <a:gd name="connsiteY6" fmla="*/ 3751536 h 3751536"/>
              <a:gd name="connsiteX7" fmla="*/ 0 w 6209553"/>
              <a:gd name="connsiteY7" fmla="*/ 3751536 h 37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3537818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AC34-5051-304E-8BA9-9EB90DD7FD64}"/>
              </a:ext>
            </a:extLst>
          </p:cNvPr>
          <p:cNvSpPr>
            <a:spLocks noGrp="1"/>
          </p:cNvSpPr>
          <p:nvPr>
            <p:ph type="title"/>
          </p:nvPr>
        </p:nvSpPr>
        <p:spPr>
          <a:xfrm>
            <a:off x="2231136" y="964692"/>
            <a:ext cx="7729728" cy="1188720"/>
          </a:xfrm>
        </p:spPr>
        <p:txBody>
          <a:bodyPr>
            <a:normAutofit/>
          </a:bodyPr>
          <a:lstStyle/>
          <a:p>
            <a:r>
              <a:rPr lang="en-GB" b="1"/>
              <a:t>Local customs and business etiquette </a:t>
            </a:r>
            <a:endParaRPr lang="en-US"/>
          </a:p>
        </p:txBody>
      </p:sp>
      <p:graphicFrame>
        <p:nvGraphicFramePr>
          <p:cNvPr id="24" name="Content Placeholder 2">
            <a:extLst>
              <a:ext uri="{FF2B5EF4-FFF2-40B4-BE49-F238E27FC236}">
                <a16:creationId xmlns:a16="http://schemas.microsoft.com/office/drawing/2014/main" id="{F2D569E5-E338-4FFC-815E-09657FFA211E}"/>
              </a:ext>
            </a:extLst>
          </p:cNvPr>
          <p:cNvGraphicFramePr>
            <a:graphicFrameLocks noGrp="1"/>
          </p:cNvGraphicFramePr>
          <p:nvPr>
            <p:ph idx="1"/>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3066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B9381-8DE6-FB4E-8347-3BDB20908D9D}"/>
              </a:ext>
            </a:extLst>
          </p:cNvPr>
          <p:cNvSpPr>
            <a:spLocks noGrp="1"/>
          </p:cNvSpPr>
          <p:nvPr>
            <p:ph type="title"/>
          </p:nvPr>
        </p:nvSpPr>
        <p:spPr/>
        <p:txBody>
          <a:bodyPr/>
          <a:lstStyle/>
          <a:p>
            <a:r>
              <a:rPr lang="en-US" dirty="0" err="1"/>
              <a:t>emeratis</a:t>
            </a:r>
            <a:endParaRPr lang="en-US" dirty="0"/>
          </a:p>
        </p:txBody>
      </p:sp>
      <p:sp>
        <p:nvSpPr>
          <p:cNvPr id="3" name="Content Placeholder 2">
            <a:extLst>
              <a:ext uri="{FF2B5EF4-FFF2-40B4-BE49-F238E27FC236}">
                <a16:creationId xmlns:a16="http://schemas.microsoft.com/office/drawing/2014/main" id="{30CA6D50-8722-4944-B13B-206CD45478F3}"/>
              </a:ext>
            </a:extLst>
          </p:cNvPr>
          <p:cNvSpPr>
            <a:spLocks noGrp="1"/>
          </p:cNvSpPr>
          <p:nvPr>
            <p:ph idx="1"/>
          </p:nvPr>
        </p:nvSpPr>
        <p:spPr/>
        <p:txBody>
          <a:bodyPr/>
          <a:lstStyle/>
          <a:p>
            <a:r>
              <a:rPr lang="en-GB" dirty="0"/>
              <a:t>Emirati comprise just 15 percent of the population. </a:t>
            </a:r>
          </a:p>
          <a:p>
            <a:r>
              <a:rPr lang="en-GB" dirty="0"/>
              <a:t>The rest of the people are expatriates mainly from Asian countries, such as India (52%), Pakistan (10%), Iran and the Philippines. </a:t>
            </a:r>
          </a:p>
          <a:p>
            <a:r>
              <a:rPr lang="en-GB" dirty="0"/>
              <a:t>There are also around one hundred thousand British people, playing an important role in the social and economic life of the country. </a:t>
            </a:r>
          </a:p>
          <a:p>
            <a:endParaRPr lang="en-US" dirty="0"/>
          </a:p>
        </p:txBody>
      </p:sp>
    </p:spTree>
    <p:extLst>
      <p:ext uri="{BB962C8B-B14F-4D97-AF65-F5344CB8AC3E}">
        <p14:creationId xmlns:p14="http://schemas.microsoft.com/office/powerpoint/2010/main" val="3564030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BA67E-FDED-1640-A0D7-6E5FE81BEFD1}"/>
              </a:ext>
            </a:extLst>
          </p:cNvPr>
          <p:cNvSpPr>
            <a:spLocks noGrp="1"/>
          </p:cNvSpPr>
          <p:nvPr>
            <p:ph type="title"/>
          </p:nvPr>
        </p:nvSpPr>
        <p:spPr/>
        <p:txBody>
          <a:bodyPr/>
          <a:lstStyle/>
          <a:p>
            <a:r>
              <a:rPr lang="en-US" dirty="0"/>
              <a:t>Starting negotiations</a:t>
            </a:r>
          </a:p>
        </p:txBody>
      </p:sp>
      <p:sp>
        <p:nvSpPr>
          <p:cNvPr id="3" name="Content Placeholder 2">
            <a:extLst>
              <a:ext uri="{FF2B5EF4-FFF2-40B4-BE49-F238E27FC236}">
                <a16:creationId xmlns:a16="http://schemas.microsoft.com/office/drawing/2014/main" id="{BE1D1A4E-964C-DC4B-840C-F6E321E3503B}"/>
              </a:ext>
            </a:extLst>
          </p:cNvPr>
          <p:cNvSpPr>
            <a:spLocks noGrp="1"/>
          </p:cNvSpPr>
          <p:nvPr>
            <p:ph idx="1"/>
          </p:nvPr>
        </p:nvSpPr>
        <p:spPr/>
        <p:txBody>
          <a:bodyPr/>
          <a:lstStyle/>
          <a:p>
            <a:r>
              <a:rPr lang="en-GB" dirty="0"/>
              <a:t>Personal contacts and references are essential to get a first interview. </a:t>
            </a:r>
          </a:p>
          <a:p>
            <a:r>
              <a:rPr lang="en-GB" dirty="0"/>
              <a:t>It might be possible through other clients, suppliers, social relations, etc. </a:t>
            </a:r>
          </a:p>
          <a:p>
            <a:r>
              <a:rPr lang="en-GB" dirty="0"/>
              <a:t>They should be people with good reputation and image. </a:t>
            </a:r>
          </a:p>
          <a:p>
            <a:endParaRPr lang="en-US" dirty="0"/>
          </a:p>
        </p:txBody>
      </p:sp>
    </p:spTree>
    <p:extLst>
      <p:ext uri="{BB962C8B-B14F-4D97-AF65-F5344CB8AC3E}">
        <p14:creationId xmlns:p14="http://schemas.microsoft.com/office/powerpoint/2010/main" val="13660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12A91-1E17-D948-B5C3-B35144891A5E}"/>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F0AFFABF-5020-C045-BF19-65358F4D7C4F}"/>
              </a:ext>
            </a:extLst>
          </p:cNvPr>
          <p:cNvSpPr>
            <a:spLocks noGrp="1"/>
          </p:cNvSpPr>
          <p:nvPr>
            <p:ph idx="1"/>
          </p:nvPr>
        </p:nvSpPr>
        <p:spPr/>
        <p:txBody>
          <a:bodyPr/>
          <a:lstStyle/>
          <a:p>
            <a:r>
              <a:rPr lang="en-GB" dirty="0"/>
              <a:t>Emiratis related to the royal families of every Emirate control to a greater extent governmental entities, big companies and the main economic conglomerates. </a:t>
            </a:r>
          </a:p>
          <a:p>
            <a:r>
              <a:rPr lang="en-GB" dirty="0"/>
              <a:t>Nonetheless, in SMEs it is common to deal with Indian and Pakistani managers. </a:t>
            </a:r>
          </a:p>
          <a:p>
            <a:endParaRPr lang="en-US" dirty="0"/>
          </a:p>
        </p:txBody>
      </p:sp>
    </p:spTree>
    <p:extLst>
      <p:ext uri="{BB962C8B-B14F-4D97-AF65-F5344CB8AC3E}">
        <p14:creationId xmlns:p14="http://schemas.microsoft.com/office/powerpoint/2010/main" val="221611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EF9A-63DD-1940-94C3-4200AF9E049A}"/>
              </a:ext>
            </a:extLst>
          </p:cNvPr>
          <p:cNvSpPr>
            <a:spLocks noGrp="1"/>
          </p:cNvSpPr>
          <p:nvPr>
            <p:ph type="title"/>
          </p:nvPr>
        </p:nvSpPr>
        <p:spPr/>
        <p:txBody>
          <a:bodyPr/>
          <a:lstStyle/>
          <a:p>
            <a:r>
              <a:rPr lang="en-US" dirty="0"/>
              <a:t>Market entry</a:t>
            </a:r>
          </a:p>
        </p:txBody>
      </p:sp>
      <p:sp>
        <p:nvSpPr>
          <p:cNvPr id="3" name="Content Placeholder 2">
            <a:extLst>
              <a:ext uri="{FF2B5EF4-FFF2-40B4-BE49-F238E27FC236}">
                <a16:creationId xmlns:a16="http://schemas.microsoft.com/office/drawing/2014/main" id="{DC9B9AEE-5B2E-CB47-9A9D-902DBEB0BAB0}"/>
              </a:ext>
            </a:extLst>
          </p:cNvPr>
          <p:cNvSpPr>
            <a:spLocks noGrp="1"/>
          </p:cNvSpPr>
          <p:nvPr>
            <p:ph idx="1"/>
          </p:nvPr>
        </p:nvSpPr>
        <p:spPr/>
        <p:txBody>
          <a:bodyPr/>
          <a:lstStyle/>
          <a:p>
            <a:r>
              <a:rPr lang="en-GB" dirty="0"/>
              <a:t>The most common way to enter into the market is through a commercial agent, who might assume the functions of agent and distributor - according to Emirati legislation both terms mean the same.</a:t>
            </a:r>
          </a:p>
          <a:p>
            <a:r>
              <a:rPr lang="en-GB" dirty="0"/>
              <a:t>Other possibilities are to form a Joint-Venture with a local partner, or to settle in one of the thirteen tax‐free areas in the country. </a:t>
            </a:r>
          </a:p>
          <a:p>
            <a:r>
              <a:rPr lang="en-GB" dirty="0"/>
              <a:t>The principal tax‐free area is Jebel Ali, which represents 40 percent of the international trade. </a:t>
            </a:r>
          </a:p>
          <a:p>
            <a:endParaRPr lang="en-US" dirty="0"/>
          </a:p>
        </p:txBody>
      </p:sp>
    </p:spTree>
    <p:extLst>
      <p:ext uri="{BB962C8B-B14F-4D97-AF65-F5344CB8AC3E}">
        <p14:creationId xmlns:p14="http://schemas.microsoft.com/office/powerpoint/2010/main" val="3862627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1ABC2-C30A-9646-B109-C4FF2A18605D}"/>
              </a:ext>
            </a:extLst>
          </p:cNvPr>
          <p:cNvSpPr>
            <a:spLocks noGrp="1"/>
          </p:cNvSpPr>
          <p:nvPr>
            <p:ph type="title"/>
          </p:nvPr>
        </p:nvSpPr>
        <p:spPr/>
        <p:txBody>
          <a:bodyPr/>
          <a:lstStyle/>
          <a:p>
            <a:r>
              <a:rPr lang="en-US" dirty="0"/>
              <a:t>Doing business</a:t>
            </a:r>
          </a:p>
        </p:txBody>
      </p:sp>
      <p:sp>
        <p:nvSpPr>
          <p:cNvPr id="3" name="Content Placeholder 2">
            <a:extLst>
              <a:ext uri="{FF2B5EF4-FFF2-40B4-BE49-F238E27FC236}">
                <a16:creationId xmlns:a16="http://schemas.microsoft.com/office/drawing/2014/main" id="{1B0772BD-7423-6848-887B-11FE235B018B}"/>
              </a:ext>
            </a:extLst>
          </p:cNvPr>
          <p:cNvSpPr>
            <a:spLocks noGrp="1"/>
          </p:cNvSpPr>
          <p:nvPr>
            <p:ph idx="1"/>
          </p:nvPr>
        </p:nvSpPr>
        <p:spPr/>
        <p:txBody>
          <a:bodyPr>
            <a:normAutofit/>
          </a:bodyPr>
          <a:lstStyle/>
          <a:p>
            <a:r>
              <a:rPr lang="en-GB" dirty="0"/>
              <a:t>UAE legislation largely protects local companies relations with foreign companies. It also restricts cancellations of agents’ contracts and offers high compensation for them. </a:t>
            </a:r>
          </a:p>
          <a:p>
            <a:r>
              <a:rPr lang="en-GB" dirty="0"/>
              <a:t>In Joint‐Ventures, the local partner must own at least 51 percent of the capital. To avoid this protectionism some foreign companies get a non‐official agent, with whom they establish no contract: everything is by word of mouth. </a:t>
            </a:r>
            <a:endParaRPr lang="en-US" dirty="0"/>
          </a:p>
        </p:txBody>
      </p:sp>
    </p:spTree>
    <p:extLst>
      <p:ext uri="{BB962C8B-B14F-4D97-AF65-F5344CB8AC3E}">
        <p14:creationId xmlns:p14="http://schemas.microsoft.com/office/powerpoint/2010/main" val="2438736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2E11D-0FC5-A54F-9235-75E1D442F4DC}"/>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FF9F8E5F-9DDD-8842-8DD7-B3BCE838DDC9}"/>
              </a:ext>
            </a:extLst>
          </p:cNvPr>
          <p:cNvSpPr>
            <a:spLocks noGrp="1"/>
          </p:cNvSpPr>
          <p:nvPr>
            <p:ph idx="1"/>
          </p:nvPr>
        </p:nvSpPr>
        <p:spPr/>
        <p:txBody>
          <a:bodyPr/>
          <a:lstStyle/>
          <a:p>
            <a:r>
              <a:rPr lang="en-GB" dirty="0"/>
              <a:t>This is frequent in imports of consumer goods (textiles, shoes, food, etc.).</a:t>
            </a:r>
          </a:p>
          <a:p>
            <a:r>
              <a:rPr lang="en-GB" dirty="0"/>
              <a:t>Joint‐ventures are also formed with the so‐called “sleeping partners”, partners who do not participate in the management, although apparently they control the capital. </a:t>
            </a:r>
          </a:p>
          <a:p>
            <a:r>
              <a:rPr lang="en-GB" dirty="0"/>
              <a:t>Even though these kind of companies are not allowed by the Law, they commonly exist. </a:t>
            </a:r>
          </a:p>
          <a:p>
            <a:endParaRPr lang="en-US" dirty="0"/>
          </a:p>
        </p:txBody>
      </p:sp>
    </p:spTree>
    <p:extLst>
      <p:ext uri="{BB962C8B-B14F-4D97-AF65-F5344CB8AC3E}">
        <p14:creationId xmlns:p14="http://schemas.microsoft.com/office/powerpoint/2010/main" val="2265105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BEF3F1-2817-4593-8575-BCF2AAB42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56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55F857C-98F3-1742-B47C-09CB0B0C5E95}"/>
              </a:ext>
            </a:extLst>
          </p:cNvPr>
          <p:cNvPicPr>
            <a:picLocks noChangeAspect="1"/>
          </p:cNvPicPr>
          <p:nvPr/>
        </p:nvPicPr>
        <p:blipFill rotWithShape="1">
          <a:blip r:embed="rId3"/>
          <a:srcRect t="14937" b="12620"/>
          <a:stretch/>
        </p:blipFill>
        <p:spPr>
          <a:xfrm>
            <a:off x="970788" y="969264"/>
            <a:ext cx="10250424" cy="4919472"/>
          </a:xfrm>
          <a:prstGeom prst="rect">
            <a:avLst/>
          </a:prstGeom>
        </p:spPr>
      </p:pic>
      <p:sp>
        <p:nvSpPr>
          <p:cNvPr id="12" name="Rectangle 11">
            <a:extLst>
              <a:ext uri="{FF2B5EF4-FFF2-40B4-BE49-F238E27FC236}">
                <a16:creationId xmlns:a16="http://schemas.microsoft.com/office/drawing/2014/main" id="{1FF9A2C9-7772-4A25-A286-C89751B17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no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9865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DF2F6-144C-0348-9CED-4E8B6EA21377}"/>
              </a:ext>
            </a:extLst>
          </p:cNvPr>
          <p:cNvSpPr>
            <a:spLocks noGrp="1"/>
          </p:cNvSpPr>
          <p:nvPr>
            <p:ph type="title"/>
          </p:nvPr>
        </p:nvSpPr>
        <p:spPr/>
        <p:txBody>
          <a:bodyPr/>
          <a:lstStyle/>
          <a:p>
            <a:r>
              <a:rPr lang="en-US" dirty="0"/>
              <a:t>meetings</a:t>
            </a:r>
          </a:p>
        </p:txBody>
      </p:sp>
      <p:sp>
        <p:nvSpPr>
          <p:cNvPr id="3" name="Content Placeholder 2">
            <a:extLst>
              <a:ext uri="{FF2B5EF4-FFF2-40B4-BE49-F238E27FC236}">
                <a16:creationId xmlns:a16="http://schemas.microsoft.com/office/drawing/2014/main" id="{F96C8CBD-1D06-A34A-AF43-FCCF3B7F9C34}"/>
              </a:ext>
            </a:extLst>
          </p:cNvPr>
          <p:cNvSpPr>
            <a:spLocks noGrp="1"/>
          </p:cNvSpPr>
          <p:nvPr>
            <p:ph idx="1"/>
          </p:nvPr>
        </p:nvSpPr>
        <p:spPr/>
        <p:txBody>
          <a:bodyPr/>
          <a:lstStyle/>
          <a:p>
            <a:r>
              <a:rPr lang="en-GB" dirty="0"/>
              <a:t>Meetings are friendly. </a:t>
            </a:r>
          </a:p>
          <a:p>
            <a:r>
              <a:rPr lang="en-GB" dirty="0"/>
              <a:t>The host usually takes the initiative and decides when to start talking about business. </a:t>
            </a:r>
          </a:p>
          <a:p>
            <a:r>
              <a:rPr lang="en-GB" dirty="0"/>
              <a:t>It is appreciated that the counterpart defends its arguments with determination but with no sign of anger or impatience. </a:t>
            </a:r>
          </a:p>
          <a:p>
            <a:r>
              <a:rPr lang="en-GB" dirty="0"/>
              <a:t>Stress situations must be avoided. </a:t>
            </a:r>
          </a:p>
          <a:p>
            <a:endParaRPr lang="en-US" dirty="0"/>
          </a:p>
        </p:txBody>
      </p:sp>
    </p:spTree>
    <p:extLst>
      <p:ext uri="{BB962C8B-B14F-4D97-AF65-F5344CB8AC3E}">
        <p14:creationId xmlns:p14="http://schemas.microsoft.com/office/powerpoint/2010/main" val="24054572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F07040-C01B-1E4D-80F4-DF7D0174FC70}"/>
              </a:ext>
            </a:extLst>
          </p:cNvPr>
          <p:cNvPicPr>
            <a:picLocks noChangeAspect="1"/>
          </p:cNvPicPr>
          <p:nvPr/>
        </p:nvPicPr>
        <p:blipFill>
          <a:blip r:embed="rId2"/>
          <a:stretch>
            <a:fillRect/>
          </a:stretch>
        </p:blipFill>
        <p:spPr>
          <a:xfrm>
            <a:off x="2578100" y="520700"/>
            <a:ext cx="7035800" cy="5816600"/>
          </a:xfrm>
          <a:prstGeom prst="rect">
            <a:avLst/>
          </a:prstGeom>
        </p:spPr>
      </p:pic>
    </p:spTree>
    <p:extLst>
      <p:ext uri="{BB962C8B-B14F-4D97-AF65-F5344CB8AC3E}">
        <p14:creationId xmlns:p14="http://schemas.microsoft.com/office/powerpoint/2010/main" val="41392824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AC27-F173-6C44-A7EC-1A028FAC4104}"/>
              </a:ext>
            </a:extLst>
          </p:cNvPr>
          <p:cNvSpPr>
            <a:spLocks noGrp="1"/>
          </p:cNvSpPr>
          <p:nvPr>
            <p:ph type="title"/>
          </p:nvPr>
        </p:nvSpPr>
        <p:spPr/>
        <p:txBody>
          <a:bodyPr/>
          <a:lstStyle/>
          <a:p>
            <a:r>
              <a:rPr lang="en-US" dirty="0"/>
              <a:t>language</a:t>
            </a:r>
          </a:p>
        </p:txBody>
      </p:sp>
      <p:sp>
        <p:nvSpPr>
          <p:cNvPr id="3" name="Content Placeholder 2">
            <a:extLst>
              <a:ext uri="{FF2B5EF4-FFF2-40B4-BE49-F238E27FC236}">
                <a16:creationId xmlns:a16="http://schemas.microsoft.com/office/drawing/2014/main" id="{EA174938-C58E-264A-A265-9267D0C5C507}"/>
              </a:ext>
            </a:extLst>
          </p:cNvPr>
          <p:cNvSpPr>
            <a:spLocks noGrp="1"/>
          </p:cNvSpPr>
          <p:nvPr>
            <p:ph idx="1"/>
          </p:nvPr>
        </p:nvSpPr>
        <p:spPr/>
        <p:txBody>
          <a:bodyPr/>
          <a:lstStyle/>
          <a:p>
            <a:r>
              <a:rPr lang="en-US" dirty="0"/>
              <a:t>Most negotiations are in English and the ignorance of Arabic language does not constitute an obstacle. </a:t>
            </a:r>
          </a:p>
          <a:p>
            <a:r>
              <a:rPr lang="en-US" dirty="0"/>
              <a:t>Negotiations are neither scheduled nor structured in advance. </a:t>
            </a:r>
          </a:p>
          <a:p>
            <a:r>
              <a:rPr lang="en-US" dirty="0"/>
              <a:t>Emiratis can easily expand on conversations. </a:t>
            </a:r>
          </a:p>
          <a:p>
            <a:r>
              <a:rPr lang="en-US" dirty="0"/>
              <a:t>These two habits can make it difficult talking about interesting topics. It s advisable that the foreign negotiator gives priority to 2 or 3 key aspects and tried to control the conversations.</a:t>
            </a:r>
          </a:p>
          <a:p>
            <a:endParaRPr lang="en-US" dirty="0"/>
          </a:p>
        </p:txBody>
      </p:sp>
    </p:spTree>
    <p:extLst>
      <p:ext uri="{BB962C8B-B14F-4D97-AF65-F5344CB8AC3E}">
        <p14:creationId xmlns:p14="http://schemas.microsoft.com/office/powerpoint/2010/main" val="16533831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EC77D28-F202-0148-ABBE-9313C68C58DA}"/>
              </a:ext>
            </a:extLst>
          </p:cNvPr>
          <p:cNvPicPr>
            <a:picLocks noChangeAspect="1"/>
          </p:cNvPicPr>
          <p:nvPr/>
        </p:nvPicPr>
        <p:blipFill rotWithShape="1">
          <a:blip r:embed="rId2"/>
          <a:srcRect l="336" r="26349" b="1"/>
          <a:stretch/>
        </p:blipFill>
        <p:spPr>
          <a:xfrm>
            <a:off x="-16" y="10"/>
            <a:ext cx="9141744"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p:spPr>
      </p:pic>
      <p:pic>
        <p:nvPicPr>
          <p:cNvPr id="4" name="Picture 3">
            <a:extLst>
              <a:ext uri="{FF2B5EF4-FFF2-40B4-BE49-F238E27FC236}">
                <a16:creationId xmlns:a16="http://schemas.microsoft.com/office/drawing/2014/main" id="{7B936F47-5CAA-434E-BFCE-C088D555CE50}"/>
              </a:ext>
            </a:extLst>
          </p:cNvPr>
          <p:cNvPicPr>
            <a:picLocks noChangeAspect="1"/>
          </p:cNvPicPr>
          <p:nvPr/>
        </p:nvPicPr>
        <p:blipFill rotWithShape="1">
          <a:blip r:embed="rId3"/>
          <a:srcRect l="36331" r="11124" b="1"/>
          <a:stretch/>
        </p:blipFill>
        <p:spPr>
          <a:xfrm>
            <a:off x="5790369" y="10"/>
            <a:ext cx="6401647" cy="6852984"/>
          </a:xfrm>
          <a:custGeom>
            <a:avLst/>
            <a:gdLst>
              <a:gd name="connsiteX0" fmla="*/ 354282 w 6401647"/>
              <a:gd name="connsiteY0" fmla="*/ 0 h 6852994"/>
              <a:gd name="connsiteX1" fmla="*/ 6401647 w 6401647"/>
              <a:gd name="connsiteY1" fmla="*/ 0 h 6852994"/>
              <a:gd name="connsiteX2" fmla="*/ 6401647 w 6401647"/>
              <a:gd name="connsiteY2" fmla="*/ 6852994 h 6852994"/>
              <a:gd name="connsiteX3" fmla="*/ 0 w 6401647"/>
              <a:gd name="connsiteY3" fmla="*/ 6852994 h 6852994"/>
              <a:gd name="connsiteX4" fmla="*/ 0 w 6401647"/>
              <a:gd name="connsiteY4" fmla="*/ 6852993 h 6852994"/>
              <a:gd name="connsiteX5" fmla="*/ 3528116 w 6401647"/>
              <a:gd name="connsiteY5"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Tree>
    <p:extLst>
      <p:ext uri="{BB962C8B-B14F-4D97-AF65-F5344CB8AC3E}">
        <p14:creationId xmlns:p14="http://schemas.microsoft.com/office/powerpoint/2010/main" val="3187509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F3226-E345-5044-A1F0-F016404930BF}"/>
              </a:ext>
            </a:extLst>
          </p:cNvPr>
          <p:cNvSpPr>
            <a:spLocks noGrp="1"/>
          </p:cNvSpPr>
          <p:nvPr>
            <p:ph type="title"/>
          </p:nvPr>
        </p:nvSpPr>
        <p:spPr/>
        <p:txBody>
          <a:bodyPr/>
          <a:lstStyle/>
          <a:p>
            <a:r>
              <a:rPr lang="en-US" dirty="0"/>
              <a:t>majlis</a:t>
            </a:r>
          </a:p>
        </p:txBody>
      </p:sp>
      <p:sp>
        <p:nvSpPr>
          <p:cNvPr id="3" name="Content Placeholder 2">
            <a:extLst>
              <a:ext uri="{FF2B5EF4-FFF2-40B4-BE49-F238E27FC236}">
                <a16:creationId xmlns:a16="http://schemas.microsoft.com/office/drawing/2014/main" id="{CFBCCF43-5DAD-024D-803E-A2B19FC7A25E}"/>
              </a:ext>
            </a:extLst>
          </p:cNvPr>
          <p:cNvSpPr>
            <a:spLocks noGrp="1"/>
          </p:cNvSpPr>
          <p:nvPr>
            <p:ph idx="1"/>
          </p:nvPr>
        </p:nvSpPr>
        <p:spPr/>
        <p:txBody>
          <a:bodyPr/>
          <a:lstStyle/>
          <a:p>
            <a:r>
              <a:rPr lang="en-GB" dirty="0"/>
              <a:t>Some Emirati businessmen give meetings in the so‐called majlis (literally “to sit down”) or diwan (when the meeting takes place in the employer’s home), for about two hours at the end of the afternoon. </a:t>
            </a:r>
          </a:p>
          <a:p>
            <a:r>
              <a:rPr lang="en-GB" dirty="0"/>
              <a:t>These are a kind of audience for receiving, without prior appointment, those executives they have negotiated with. </a:t>
            </a:r>
          </a:p>
          <a:p>
            <a:r>
              <a:rPr lang="en-GB" dirty="0"/>
              <a:t>This can be a great opportunity to meet other local or foreign businessmen. </a:t>
            </a:r>
          </a:p>
          <a:p>
            <a:endParaRPr lang="en-US" dirty="0"/>
          </a:p>
        </p:txBody>
      </p:sp>
    </p:spTree>
    <p:extLst>
      <p:ext uri="{BB962C8B-B14F-4D97-AF65-F5344CB8AC3E}">
        <p14:creationId xmlns:p14="http://schemas.microsoft.com/office/powerpoint/2010/main" val="2803726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5DD221-7786-44A9-945B-F8E642A9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ADAAC83-6C3F-43C5-96C4-6FDA0339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0080"/>
            <a:ext cx="6572503" cy="5261170"/>
          </a:xfrm>
          <a:prstGeom prst="rect">
            <a:avLst/>
          </a:prstGeom>
          <a:solidFill>
            <a:srgbClr val="FFFFFF"/>
          </a:solid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E7790687-B0E4-2942-92D8-F45DA737E2EB}"/>
              </a:ext>
            </a:extLst>
          </p:cNvPr>
          <p:cNvPicPr>
            <a:picLocks noChangeAspect="1"/>
          </p:cNvPicPr>
          <p:nvPr/>
        </p:nvPicPr>
        <p:blipFill>
          <a:blip r:embed="rId3"/>
          <a:stretch>
            <a:fillRect/>
          </a:stretch>
        </p:blipFill>
        <p:spPr>
          <a:xfrm>
            <a:off x="964397" y="1298334"/>
            <a:ext cx="5943631" cy="3952514"/>
          </a:xfrm>
          <a:prstGeom prst="rect">
            <a:avLst/>
          </a:prstGeom>
        </p:spPr>
      </p:pic>
      <p:sp>
        <p:nvSpPr>
          <p:cNvPr id="14" name="Rectangle 13">
            <a:extLst>
              <a:ext uri="{FF2B5EF4-FFF2-40B4-BE49-F238E27FC236}">
                <a16:creationId xmlns:a16="http://schemas.microsoft.com/office/drawing/2014/main" id="{95AE8F05-A7EA-4AE9-88D2-700581D77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9436" y="640080"/>
            <a:ext cx="3702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3C7C019-BAFE-4BE3-B269-79CBD3EB7D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3812" y="806357"/>
            <a:ext cx="337413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E44FBD-E8CD-DC4F-8D28-665A0745291E}"/>
              </a:ext>
            </a:extLst>
          </p:cNvPr>
          <p:cNvPicPr>
            <a:picLocks noChangeAspect="1"/>
          </p:cNvPicPr>
          <p:nvPr/>
        </p:nvPicPr>
        <p:blipFill>
          <a:blip r:embed="rId4"/>
          <a:stretch>
            <a:fillRect/>
          </a:stretch>
        </p:blipFill>
        <p:spPr>
          <a:xfrm>
            <a:off x="8190097" y="1749882"/>
            <a:ext cx="3041566" cy="3041566"/>
          </a:xfrm>
          <a:prstGeom prst="rect">
            <a:avLst/>
          </a:prstGeom>
        </p:spPr>
      </p:pic>
    </p:spTree>
    <p:extLst>
      <p:ext uri="{BB962C8B-B14F-4D97-AF65-F5344CB8AC3E}">
        <p14:creationId xmlns:p14="http://schemas.microsoft.com/office/powerpoint/2010/main" val="1842280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91FC7-1520-DF4A-930B-334DF273A3D1}"/>
              </a:ext>
            </a:extLst>
          </p:cNvPr>
          <p:cNvSpPr>
            <a:spLocks noGrp="1"/>
          </p:cNvSpPr>
          <p:nvPr>
            <p:ph type="title"/>
          </p:nvPr>
        </p:nvSpPr>
        <p:spPr/>
        <p:txBody>
          <a:bodyPr/>
          <a:lstStyle/>
          <a:p>
            <a:r>
              <a:rPr lang="en-US" dirty="0"/>
              <a:t>dirham</a:t>
            </a:r>
          </a:p>
        </p:txBody>
      </p:sp>
      <p:sp>
        <p:nvSpPr>
          <p:cNvPr id="3" name="Content Placeholder 2">
            <a:extLst>
              <a:ext uri="{FF2B5EF4-FFF2-40B4-BE49-F238E27FC236}">
                <a16:creationId xmlns:a16="http://schemas.microsoft.com/office/drawing/2014/main" id="{58646F5A-7F65-754A-A2F2-9D1C13A1A198}"/>
              </a:ext>
            </a:extLst>
          </p:cNvPr>
          <p:cNvSpPr>
            <a:spLocks noGrp="1"/>
          </p:cNvSpPr>
          <p:nvPr>
            <p:ph idx="1"/>
          </p:nvPr>
        </p:nvSpPr>
        <p:spPr/>
        <p:txBody>
          <a:bodyPr/>
          <a:lstStyle/>
          <a:p>
            <a:r>
              <a:rPr lang="en-GB" dirty="0"/>
              <a:t>Approaches should not be detailed but clear and reliable. The most important thing is to generate confidence. </a:t>
            </a:r>
          </a:p>
          <a:p>
            <a:r>
              <a:rPr lang="en-GB" dirty="0"/>
              <a:t>Emirati negotiate in dollars. UAE currency, the dirham, has a fixed exchange rate with the dollar. </a:t>
            </a:r>
          </a:p>
          <a:p>
            <a:r>
              <a:rPr lang="en-GB" dirty="0"/>
              <a:t>This is why dollar valuation directly affects to the competitiveness of imports and exports. </a:t>
            </a:r>
          </a:p>
          <a:p>
            <a:endParaRPr lang="en-US" dirty="0"/>
          </a:p>
        </p:txBody>
      </p:sp>
    </p:spTree>
    <p:extLst>
      <p:ext uri="{BB962C8B-B14F-4D97-AF65-F5344CB8AC3E}">
        <p14:creationId xmlns:p14="http://schemas.microsoft.com/office/powerpoint/2010/main" val="30416614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8367F-A2A6-A445-984E-C817BFDF2C88}"/>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US">
                <a:solidFill>
                  <a:schemeClr val="bg1"/>
                </a:solidFill>
              </a:rPr>
              <a:t>High profit margins</a:t>
            </a:r>
          </a:p>
        </p:txBody>
      </p:sp>
      <p:sp>
        <p:nvSpPr>
          <p:cNvPr id="3" name="Content Placeholder 2">
            <a:extLst>
              <a:ext uri="{FF2B5EF4-FFF2-40B4-BE49-F238E27FC236}">
                <a16:creationId xmlns:a16="http://schemas.microsoft.com/office/drawing/2014/main" id="{B9900951-E29D-FA48-AA2A-451B32DFBA21}"/>
              </a:ext>
            </a:extLst>
          </p:cNvPr>
          <p:cNvSpPr>
            <a:spLocks noGrp="1"/>
          </p:cNvSpPr>
          <p:nvPr>
            <p:ph idx="1"/>
          </p:nvPr>
        </p:nvSpPr>
        <p:spPr>
          <a:xfrm>
            <a:off x="643468" y="2638044"/>
            <a:ext cx="3363974" cy="3415622"/>
          </a:xfrm>
        </p:spPr>
        <p:txBody>
          <a:bodyPr>
            <a:normAutofit/>
          </a:bodyPr>
          <a:lstStyle/>
          <a:p>
            <a:r>
              <a:rPr lang="en-US">
                <a:solidFill>
                  <a:schemeClr val="bg1"/>
                </a:solidFill>
              </a:rPr>
              <a:t>Emiratis tend to use the practice of asking for the price for large quantities and when this price is agreed, tend to want to same price for smaller quantities.</a:t>
            </a:r>
          </a:p>
          <a:p>
            <a:endParaRPr lang="en-US">
              <a:solidFill>
                <a:schemeClr val="bg1"/>
              </a:solidFill>
            </a:endParaRPr>
          </a:p>
        </p:txBody>
      </p:sp>
      <p:pic>
        <p:nvPicPr>
          <p:cNvPr id="4" name="Picture 3">
            <a:extLst>
              <a:ext uri="{FF2B5EF4-FFF2-40B4-BE49-F238E27FC236}">
                <a16:creationId xmlns:a16="http://schemas.microsoft.com/office/drawing/2014/main" id="{8E19C4EA-ECAC-A34A-B297-DF4A817F531C}"/>
              </a:ext>
            </a:extLst>
          </p:cNvPr>
          <p:cNvPicPr>
            <a:picLocks noChangeAspect="1"/>
          </p:cNvPicPr>
          <p:nvPr/>
        </p:nvPicPr>
        <p:blipFill>
          <a:blip r:embed="rId2"/>
          <a:stretch>
            <a:fillRect/>
          </a:stretch>
        </p:blipFill>
        <p:spPr>
          <a:xfrm>
            <a:off x="5297763" y="1106103"/>
            <a:ext cx="6250769" cy="4484926"/>
          </a:xfrm>
          <a:prstGeom prst="rect">
            <a:avLst/>
          </a:prstGeom>
        </p:spPr>
      </p:pic>
    </p:spTree>
    <p:extLst>
      <p:ext uri="{BB962C8B-B14F-4D97-AF65-F5344CB8AC3E}">
        <p14:creationId xmlns:p14="http://schemas.microsoft.com/office/powerpoint/2010/main" val="2587468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CCAD6E0-2605-DB4E-A4F9-5F2FFD3C5C53}"/>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dirty="0"/>
              <a:t>Yes means perhaps</a:t>
            </a:r>
          </a:p>
        </p:txBody>
      </p:sp>
      <p:pic>
        <p:nvPicPr>
          <p:cNvPr id="9" name="Content Placeholder 3">
            <a:extLst>
              <a:ext uri="{FF2B5EF4-FFF2-40B4-BE49-F238E27FC236}">
                <a16:creationId xmlns:a16="http://schemas.microsoft.com/office/drawing/2014/main" id="{19E21C37-FBBF-B04F-9FF0-8D4E9B2F3B29}"/>
              </a:ext>
            </a:extLst>
          </p:cNvPr>
          <p:cNvPicPr>
            <a:picLocks noGrp="1" noChangeAspect="1"/>
          </p:cNvPicPr>
          <p:nvPr>
            <p:ph idx="1"/>
          </p:nvPr>
        </p:nvPicPr>
        <p:blipFill>
          <a:blip r:embed="rId2"/>
          <a:stretch>
            <a:fillRect/>
          </a:stretch>
        </p:blipFill>
        <p:spPr>
          <a:xfrm>
            <a:off x="5294376" y="928088"/>
            <a:ext cx="6257544" cy="4687117"/>
          </a:xfrm>
          <a:prstGeom prst="rect">
            <a:avLst/>
          </a:prstGeom>
        </p:spPr>
      </p:pic>
    </p:spTree>
    <p:extLst>
      <p:ext uri="{BB962C8B-B14F-4D97-AF65-F5344CB8AC3E}">
        <p14:creationId xmlns:p14="http://schemas.microsoft.com/office/powerpoint/2010/main" val="923698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804E9-9E2D-4547-83C5-58F5296B4A01}"/>
              </a:ext>
            </a:extLst>
          </p:cNvPr>
          <p:cNvSpPr>
            <a:spLocks noGrp="1"/>
          </p:cNvSpPr>
          <p:nvPr>
            <p:ph type="title"/>
          </p:nvPr>
        </p:nvSpPr>
        <p:spPr/>
        <p:txBody>
          <a:bodyPr/>
          <a:lstStyle/>
          <a:p>
            <a:r>
              <a:rPr lang="en-US" dirty="0"/>
              <a:t>so</a:t>
            </a:r>
          </a:p>
        </p:txBody>
      </p:sp>
      <p:sp>
        <p:nvSpPr>
          <p:cNvPr id="3" name="Content Placeholder 2">
            <a:extLst>
              <a:ext uri="{FF2B5EF4-FFF2-40B4-BE49-F238E27FC236}">
                <a16:creationId xmlns:a16="http://schemas.microsoft.com/office/drawing/2014/main" id="{942F05D3-6318-C74B-9417-ED0C7EC9583C}"/>
              </a:ext>
            </a:extLst>
          </p:cNvPr>
          <p:cNvSpPr>
            <a:spLocks noGrp="1"/>
          </p:cNvSpPr>
          <p:nvPr>
            <p:ph idx="1"/>
          </p:nvPr>
        </p:nvSpPr>
        <p:spPr/>
        <p:txBody>
          <a:bodyPr/>
          <a:lstStyle/>
          <a:p>
            <a:r>
              <a:rPr lang="en-US" dirty="0"/>
              <a:t>To really know what an </a:t>
            </a:r>
            <a:r>
              <a:rPr lang="en-US" dirty="0" err="1"/>
              <a:t>Emerati</a:t>
            </a:r>
            <a:r>
              <a:rPr lang="en-US" dirty="0"/>
              <a:t> is thinking, it is best to ask open questions and suggests alternatives.</a:t>
            </a:r>
          </a:p>
          <a:p>
            <a:r>
              <a:rPr lang="en-GB" dirty="0"/>
              <a:t>In order to have no obligations, they use expressions like Inshallah (“God willing”) or </a:t>
            </a:r>
            <a:r>
              <a:rPr lang="en-GB" dirty="0" err="1"/>
              <a:t>Bukra</a:t>
            </a:r>
            <a:r>
              <a:rPr lang="en-GB" dirty="0"/>
              <a:t> </a:t>
            </a:r>
            <a:r>
              <a:rPr lang="en-GB" dirty="0" err="1"/>
              <a:t>Insh́allah</a:t>
            </a:r>
            <a:r>
              <a:rPr lang="en-GB" dirty="0"/>
              <a:t> (“Tomorrow, God willing”). </a:t>
            </a:r>
          </a:p>
          <a:p>
            <a:r>
              <a:rPr lang="en-GB" dirty="0"/>
              <a:t>It is difficult to consider these expressions as good or bad news - it will depend on the conversation context. </a:t>
            </a:r>
          </a:p>
          <a:p>
            <a:endParaRPr lang="en-US" dirty="0"/>
          </a:p>
        </p:txBody>
      </p:sp>
    </p:spTree>
    <p:extLst>
      <p:ext uri="{BB962C8B-B14F-4D97-AF65-F5344CB8AC3E}">
        <p14:creationId xmlns:p14="http://schemas.microsoft.com/office/powerpoint/2010/main" val="15431308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789CA7-E0C1-9C4E-8DF4-9DE93F2B112F}"/>
              </a:ext>
            </a:extLst>
          </p:cNvPr>
          <p:cNvPicPr>
            <a:picLocks noChangeAspect="1"/>
          </p:cNvPicPr>
          <p:nvPr/>
        </p:nvPicPr>
        <p:blipFill rotWithShape="1">
          <a:blip r:embed="rId2"/>
          <a:srcRect t="2301" r="-1" b="-1"/>
          <a:stretch/>
        </p:blipFill>
        <p:spPr>
          <a:xfrm>
            <a:off x="5419264" y="3265079"/>
            <a:ext cx="6129269" cy="3592925"/>
          </a:xfrm>
          <a:prstGeom prst="rect">
            <a:avLst/>
          </a:prstGeom>
        </p:spPr>
      </p:pic>
      <p:pic>
        <p:nvPicPr>
          <p:cNvPr id="5" name="Picture 4">
            <a:extLst>
              <a:ext uri="{FF2B5EF4-FFF2-40B4-BE49-F238E27FC236}">
                <a16:creationId xmlns:a16="http://schemas.microsoft.com/office/drawing/2014/main" id="{4AA37F15-283F-8548-ADF0-7F0E6C9ABB61}"/>
              </a:ext>
            </a:extLst>
          </p:cNvPr>
          <p:cNvPicPr>
            <a:picLocks noChangeAspect="1"/>
          </p:cNvPicPr>
          <p:nvPr/>
        </p:nvPicPr>
        <p:blipFill rotWithShape="1">
          <a:blip r:embed="rId3"/>
          <a:srcRect t="6390" r="-2" b="6122"/>
          <a:stretch/>
        </p:blipFill>
        <p:spPr>
          <a:xfrm>
            <a:off x="643467" y="-4"/>
            <a:ext cx="6082711" cy="3920044"/>
          </a:xfrm>
          <a:custGeom>
            <a:avLst/>
            <a:gdLst>
              <a:gd name="connsiteX0" fmla="*/ 0 w 6082711"/>
              <a:gd name="connsiteY0" fmla="*/ 0 h 3920044"/>
              <a:gd name="connsiteX1" fmla="*/ 6082711 w 6082711"/>
              <a:gd name="connsiteY1" fmla="*/ 0 h 3920044"/>
              <a:gd name="connsiteX2" fmla="*/ 6082711 w 6082711"/>
              <a:gd name="connsiteY2" fmla="*/ 3103225 h 3920044"/>
              <a:gd name="connsiteX3" fmla="*/ 4614930 w 6082711"/>
              <a:gd name="connsiteY3" fmla="*/ 3103225 h 3920044"/>
              <a:gd name="connsiteX4" fmla="*/ 4614930 w 6082711"/>
              <a:gd name="connsiteY4" fmla="*/ 3920044 h 3920044"/>
              <a:gd name="connsiteX5" fmla="*/ 0 w 6082711"/>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sp>
        <p:nvSpPr>
          <p:cNvPr id="10" name="Rectangle 9">
            <a:extLst>
              <a:ext uri="{FF2B5EF4-FFF2-40B4-BE49-F238E27FC236}">
                <a16:creationId xmlns:a16="http://schemas.microsoft.com/office/drawing/2014/main" id="{0326EC71-2F93-49F2-8A52-B5E037F83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045" y="643467"/>
            <a:ext cx="4018021" cy="2460741"/>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3CA037-B343-40C1-893A-BB3C58EB8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0160" y="4080063"/>
            <a:ext cx="3978237" cy="215614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2556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59BC5-9401-544E-A94B-27FA818F8469}"/>
              </a:ext>
            </a:extLst>
          </p:cNvPr>
          <p:cNvSpPr>
            <a:spLocks noGrp="1"/>
          </p:cNvSpPr>
          <p:nvPr>
            <p:ph type="title"/>
          </p:nvPr>
        </p:nvSpPr>
        <p:spPr/>
        <p:txBody>
          <a:bodyPr/>
          <a:lstStyle/>
          <a:p>
            <a:r>
              <a:rPr lang="en-US" dirty="0"/>
              <a:t>Snail snake</a:t>
            </a:r>
          </a:p>
        </p:txBody>
      </p:sp>
      <p:sp>
        <p:nvSpPr>
          <p:cNvPr id="3" name="Content Placeholder 2">
            <a:extLst>
              <a:ext uri="{FF2B5EF4-FFF2-40B4-BE49-F238E27FC236}">
                <a16:creationId xmlns:a16="http://schemas.microsoft.com/office/drawing/2014/main" id="{761F1A94-C50E-C847-A441-2C9E7DADEDE6}"/>
              </a:ext>
            </a:extLst>
          </p:cNvPr>
          <p:cNvSpPr>
            <a:spLocks noGrp="1"/>
          </p:cNvSpPr>
          <p:nvPr>
            <p:ph idx="1"/>
          </p:nvPr>
        </p:nvSpPr>
        <p:spPr/>
        <p:txBody>
          <a:bodyPr/>
          <a:lstStyle/>
          <a:p>
            <a:r>
              <a:rPr lang="en-GB" dirty="0"/>
              <a:t>Negotiation process is a mix of the snail and snake strategies. </a:t>
            </a:r>
          </a:p>
          <a:p>
            <a:r>
              <a:rPr lang="en-GB" dirty="0"/>
              <a:t>Emirati take time on making a decision but once they have made up their mind, they want everything to be carried out quickly. </a:t>
            </a:r>
          </a:p>
          <a:p>
            <a:endParaRPr lang="en-US" dirty="0"/>
          </a:p>
        </p:txBody>
      </p:sp>
    </p:spTree>
    <p:extLst>
      <p:ext uri="{BB962C8B-B14F-4D97-AF65-F5344CB8AC3E}">
        <p14:creationId xmlns:p14="http://schemas.microsoft.com/office/powerpoint/2010/main" val="26672747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3F86-4EB0-574B-A7CD-B7A244B31266}"/>
              </a:ext>
            </a:extLst>
          </p:cNvPr>
          <p:cNvSpPr>
            <a:spLocks noGrp="1"/>
          </p:cNvSpPr>
          <p:nvPr>
            <p:ph type="title"/>
          </p:nvPr>
        </p:nvSpPr>
        <p:spPr/>
        <p:txBody>
          <a:bodyPr/>
          <a:lstStyle/>
          <a:p>
            <a:r>
              <a:rPr lang="en-US" dirty="0"/>
              <a:t>If it doesn’t work out </a:t>
            </a:r>
          </a:p>
        </p:txBody>
      </p:sp>
      <p:sp>
        <p:nvSpPr>
          <p:cNvPr id="3" name="Content Placeholder 2">
            <a:extLst>
              <a:ext uri="{FF2B5EF4-FFF2-40B4-BE49-F238E27FC236}">
                <a16:creationId xmlns:a16="http://schemas.microsoft.com/office/drawing/2014/main" id="{5803CDA1-4D81-524B-BA6D-0D5306136D78}"/>
              </a:ext>
            </a:extLst>
          </p:cNvPr>
          <p:cNvSpPr>
            <a:spLocks noGrp="1"/>
          </p:cNvSpPr>
          <p:nvPr>
            <p:ph idx="1"/>
          </p:nvPr>
        </p:nvSpPr>
        <p:spPr/>
        <p:txBody>
          <a:bodyPr/>
          <a:lstStyle/>
          <a:p>
            <a:r>
              <a:rPr lang="en-GB" dirty="0"/>
              <a:t>The reason must be that they could have found a supplier offering better prices. </a:t>
            </a:r>
          </a:p>
          <a:p>
            <a:r>
              <a:rPr lang="en-GB" dirty="0"/>
              <a:t>To keep negotiations moving forward, it will be necessary to maintain the presence in the market and to offer competitive prices in every occasion. </a:t>
            </a:r>
          </a:p>
          <a:p>
            <a:r>
              <a:rPr lang="en-GB" dirty="0"/>
              <a:t>If the parties do not reach an agreement, Emirati will always be friendly, They will tell you that the rejected proposal has been </a:t>
            </a:r>
            <a:r>
              <a:rPr lang="en-GB" dirty="0" err="1"/>
              <a:t>analyzed</a:t>
            </a:r>
            <a:r>
              <a:rPr lang="en-GB" dirty="0"/>
              <a:t> and taken into account, although it is not really true. </a:t>
            </a:r>
          </a:p>
          <a:p>
            <a:endParaRPr lang="en-US" dirty="0"/>
          </a:p>
        </p:txBody>
      </p:sp>
    </p:spTree>
    <p:extLst>
      <p:ext uri="{BB962C8B-B14F-4D97-AF65-F5344CB8AC3E}">
        <p14:creationId xmlns:p14="http://schemas.microsoft.com/office/powerpoint/2010/main" val="41070038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BA172-BE5B-F44A-80B9-0B3173FC5316}"/>
              </a:ext>
            </a:extLst>
          </p:cNvPr>
          <p:cNvSpPr>
            <a:spLocks noGrp="1"/>
          </p:cNvSpPr>
          <p:nvPr>
            <p:ph type="title"/>
          </p:nvPr>
        </p:nvSpPr>
        <p:spPr/>
        <p:txBody>
          <a:bodyPr/>
          <a:lstStyle/>
          <a:p>
            <a:r>
              <a:rPr lang="en-US" dirty="0"/>
              <a:t>contact</a:t>
            </a:r>
          </a:p>
        </p:txBody>
      </p:sp>
      <p:sp>
        <p:nvSpPr>
          <p:cNvPr id="3" name="Content Placeholder 2">
            <a:extLst>
              <a:ext uri="{FF2B5EF4-FFF2-40B4-BE49-F238E27FC236}">
                <a16:creationId xmlns:a16="http://schemas.microsoft.com/office/drawing/2014/main" id="{C9BA4F95-63D3-9248-B229-F132A7745B87}"/>
              </a:ext>
            </a:extLst>
          </p:cNvPr>
          <p:cNvSpPr>
            <a:spLocks noGrp="1"/>
          </p:cNvSpPr>
          <p:nvPr>
            <p:ph idx="1"/>
          </p:nvPr>
        </p:nvSpPr>
        <p:spPr/>
        <p:txBody>
          <a:bodyPr/>
          <a:lstStyle/>
          <a:p>
            <a:r>
              <a:rPr lang="en-US" dirty="0"/>
              <a:t>Personal contact is essential.</a:t>
            </a:r>
          </a:p>
          <a:p>
            <a:r>
              <a:rPr lang="en-US" dirty="0"/>
              <a:t>A visit is better than a phone call.</a:t>
            </a:r>
          </a:p>
          <a:p>
            <a:r>
              <a:rPr lang="en-US" dirty="0"/>
              <a:t>A phone call is better than an email.</a:t>
            </a:r>
          </a:p>
        </p:txBody>
      </p:sp>
    </p:spTree>
    <p:extLst>
      <p:ext uri="{BB962C8B-B14F-4D97-AF65-F5344CB8AC3E}">
        <p14:creationId xmlns:p14="http://schemas.microsoft.com/office/powerpoint/2010/main" val="36235773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559D-5173-124C-8D49-FBCC0F0ED240}"/>
              </a:ext>
            </a:extLst>
          </p:cNvPr>
          <p:cNvSpPr>
            <a:spLocks noGrp="1"/>
          </p:cNvSpPr>
          <p:nvPr>
            <p:ph type="title"/>
          </p:nvPr>
        </p:nvSpPr>
        <p:spPr/>
        <p:txBody>
          <a:bodyPr/>
          <a:lstStyle/>
          <a:p>
            <a:r>
              <a:rPr lang="en-US" dirty="0"/>
              <a:t>etiquette</a:t>
            </a:r>
          </a:p>
        </p:txBody>
      </p:sp>
      <p:sp>
        <p:nvSpPr>
          <p:cNvPr id="3" name="Content Placeholder 2">
            <a:extLst>
              <a:ext uri="{FF2B5EF4-FFF2-40B4-BE49-F238E27FC236}">
                <a16:creationId xmlns:a16="http://schemas.microsoft.com/office/drawing/2014/main" id="{70DF0712-92DC-2347-9484-067E70E5B92E}"/>
              </a:ext>
            </a:extLst>
          </p:cNvPr>
          <p:cNvSpPr>
            <a:spLocks noGrp="1"/>
          </p:cNvSpPr>
          <p:nvPr>
            <p:ph idx="1"/>
          </p:nvPr>
        </p:nvSpPr>
        <p:spPr/>
        <p:txBody>
          <a:bodyPr/>
          <a:lstStyle/>
          <a:p>
            <a:r>
              <a:rPr lang="en-GB" dirty="0"/>
              <a:t>The form of greeting is a short and soft handshake when you introduce yourself and when you leave. </a:t>
            </a:r>
          </a:p>
          <a:p>
            <a:r>
              <a:rPr lang="en-GB" dirty="0"/>
              <a:t>Among them, they bring noses together in a kiss on both cheeks. </a:t>
            </a:r>
          </a:p>
          <a:p>
            <a:r>
              <a:rPr lang="en-GB" dirty="0"/>
              <a:t>With women you must avoid any physical contact, just a gesture of courtesy. </a:t>
            </a:r>
          </a:p>
          <a:p>
            <a:endParaRPr lang="en-US" dirty="0"/>
          </a:p>
        </p:txBody>
      </p:sp>
    </p:spTree>
    <p:extLst>
      <p:ext uri="{BB962C8B-B14F-4D97-AF65-F5344CB8AC3E}">
        <p14:creationId xmlns:p14="http://schemas.microsoft.com/office/powerpoint/2010/main" val="4572700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7F151-E7BB-E347-811F-56645DFC19E4}"/>
              </a:ext>
            </a:extLst>
          </p:cNvPr>
          <p:cNvSpPr>
            <a:spLocks noGrp="1"/>
          </p:cNvSpPr>
          <p:nvPr>
            <p:ph type="title"/>
          </p:nvPr>
        </p:nvSpPr>
        <p:spPr/>
        <p:txBody>
          <a:bodyPr/>
          <a:lstStyle/>
          <a:p>
            <a:r>
              <a:rPr lang="en-US" dirty="0"/>
              <a:t>greetings</a:t>
            </a:r>
          </a:p>
        </p:txBody>
      </p:sp>
      <p:sp>
        <p:nvSpPr>
          <p:cNvPr id="3" name="Content Placeholder 2">
            <a:extLst>
              <a:ext uri="{FF2B5EF4-FFF2-40B4-BE49-F238E27FC236}">
                <a16:creationId xmlns:a16="http://schemas.microsoft.com/office/drawing/2014/main" id="{B8EB78B9-0084-C647-A337-9B7F8B673A56}"/>
              </a:ext>
            </a:extLst>
          </p:cNvPr>
          <p:cNvSpPr>
            <a:spLocks noGrp="1"/>
          </p:cNvSpPr>
          <p:nvPr>
            <p:ph idx="1"/>
          </p:nvPr>
        </p:nvSpPr>
        <p:spPr/>
        <p:txBody>
          <a:bodyPr/>
          <a:lstStyle/>
          <a:p>
            <a:r>
              <a:rPr lang="en-GB" dirty="0"/>
              <a:t>The customary greeting is ‘As-</a:t>
            </a:r>
            <a:r>
              <a:rPr lang="en-GB" dirty="0" err="1"/>
              <a:t>salam</a:t>
            </a:r>
            <a:r>
              <a:rPr lang="en-GB" dirty="0"/>
              <a:t> </a:t>
            </a:r>
            <a:r>
              <a:rPr lang="en-GB" dirty="0" err="1"/>
              <a:t>alaikum</a:t>
            </a:r>
            <a:r>
              <a:rPr lang="en-GB" dirty="0"/>
              <a:t>,’ (peace be upon you) to which the reply is ‘</a:t>
            </a:r>
            <a:r>
              <a:rPr lang="en-GB" dirty="0" err="1"/>
              <a:t>Waalaikum</a:t>
            </a:r>
            <a:r>
              <a:rPr lang="en-GB" dirty="0"/>
              <a:t> as-</a:t>
            </a:r>
            <a:r>
              <a:rPr lang="en-GB" dirty="0" err="1"/>
              <a:t>salam</a:t>
            </a:r>
            <a:r>
              <a:rPr lang="en-GB" dirty="0"/>
              <a:t>,’ (and upon you be peace). </a:t>
            </a:r>
          </a:p>
          <a:p>
            <a:r>
              <a:rPr lang="en-GB" dirty="0"/>
              <a:t>When entering a meeting, general introductions will begin with a handshake. You should greet each of your Emirati counterparts individually. </a:t>
            </a:r>
          </a:p>
          <a:p>
            <a:r>
              <a:rPr lang="en-GB" dirty="0"/>
              <a:t>In line with Muslim customs, avoid shaking hands with a woman unless they extend their hand first. </a:t>
            </a:r>
          </a:p>
          <a:p>
            <a:pPr marL="0" indent="0">
              <a:buNone/>
            </a:pPr>
            <a:endParaRPr lang="en-US" dirty="0"/>
          </a:p>
        </p:txBody>
      </p:sp>
    </p:spTree>
    <p:extLst>
      <p:ext uri="{BB962C8B-B14F-4D97-AF65-F5344CB8AC3E}">
        <p14:creationId xmlns:p14="http://schemas.microsoft.com/office/powerpoint/2010/main" val="32886424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336B-E70D-F047-9FB2-9724560FBCC5}"/>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US">
                <a:solidFill>
                  <a:schemeClr val="bg1"/>
                </a:solidFill>
              </a:rPr>
              <a:t>continued</a:t>
            </a:r>
          </a:p>
        </p:txBody>
      </p:sp>
      <p:sp>
        <p:nvSpPr>
          <p:cNvPr id="3" name="Content Placeholder 2">
            <a:extLst>
              <a:ext uri="{FF2B5EF4-FFF2-40B4-BE49-F238E27FC236}">
                <a16:creationId xmlns:a16="http://schemas.microsoft.com/office/drawing/2014/main" id="{9CA4A7D6-F91F-1D49-9015-F74F335CB146}"/>
              </a:ext>
            </a:extLst>
          </p:cNvPr>
          <p:cNvSpPr>
            <a:spLocks noGrp="1"/>
          </p:cNvSpPr>
          <p:nvPr>
            <p:ph idx="1"/>
          </p:nvPr>
        </p:nvSpPr>
        <p:spPr>
          <a:xfrm>
            <a:off x="643468" y="2638044"/>
            <a:ext cx="3363974" cy="3415622"/>
          </a:xfrm>
        </p:spPr>
        <p:txBody>
          <a:bodyPr>
            <a:normAutofit/>
          </a:bodyPr>
          <a:lstStyle/>
          <a:p>
            <a:r>
              <a:rPr lang="en-GB">
                <a:solidFill>
                  <a:schemeClr val="bg1"/>
                </a:solidFill>
              </a:rPr>
              <a:t>Arab males usually greet each other with an embrace and a kiss and sometimes walk hand-in-hand .</a:t>
            </a:r>
          </a:p>
          <a:p>
            <a:r>
              <a:rPr lang="en-GB">
                <a:solidFill>
                  <a:schemeClr val="bg1"/>
                </a:solidFill>
              </a:rPr>
              <a:t>Westerners are greeted with a handshake. </a:t>
            </a:r>
          </a:p>
          <a:p>
            <a:r>
              <a:rPr lang="en-GB">
                <a:solidFill>
                  <a:schemeClr val="bg1"/>
                </a:solidFill>
              </a:rPr>
              <a:t>Avoid friendly physical contact, such as slapping on the back, which may be construed as an insult </a:t>
            </a:r>
            <a:endParaRPr lang="en-US">
              <a:solidFill>
                <a:schemeClr val="bg1"/>
              </a:solidFill>
            </a:endParaRPr>
          </a:p>
        </p:txBody>
      </p:sp>
      <p:pic>
        <p:nvPicPr>
          <p:cNvPr id="4" name="Picture 3">
            <a:extLst>
              <a:ext uri="{FF2B5EF4-FFF2-40B4-BE49-F238E27FC236}">
                <a16:creationId xmlns:a16="http://schemas.microsoft.com/office/drawing/2014/main" id="{85F93252-3F4E-E143-BF91-BC7720FEB1E1}"/>
              </a:ext>
            </a:extLst>
          </p:cNvPr>
          <p:cNvPicPr>
            <a:picLocks noChangeAspect="1"/>
          </p:cNvPicPr>
          <p:nvPr/>
        </p:nvPicPr>
        <p:blipFill>
          <a:blip r:embed="rId2"/>
          <a:stretch>
            <a:fillRect/>
          </a:stretch>
        </p:blipFill>
        <p:spPr>
          <a:xfrm>
            <a:off x="5297763" y="1270186"/>
            <a:ext cx="6250769" cy="4156761"/>
          </a:xfrm>
          <a:prstGeom prst="rect">
            <a:avLst/>
          </a:prstGeom>
        </p:spPr>
      </p:pic>
    </p:spTree>
    <p:extLst>
      <p:ext uri="{BB962C8B-B14F-4D97-AF65-F5344CB8AC3E}">
        <p14:creationId xmlns:p14="http://schemas.microsoft.com/office/powerpoint/2010/main" val="15728829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95C86-9060-CF44-99EE-AD06AB96F3AF}"/>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5981829C-BBA9-2745-B362-57A609F949FB}"/>
              </a:ext>
            </a:extLst>
          </p:cNvPr>
          <p:cNvSpPr>
            <a:spLocks noGrp="1"/>
          </p:cNvSpPr>
          <p:nvPr>
            <p:ph idx="1"/>
          </p:nvPr>
        </p:nvSpPr>
        <p:spPr/>
        <p:txBody>
          <a:bodyPr/>
          <a:lstStyle/>
          <a:p>
            <a:r>
              <a:rPr lang="en-GB" dirty="0"/>
              <a:t>Greeting expressions are very elaborate. </a:t>
            </a:r>
          </a:p>
          <a:p>
            <a:r>
              <a:rPr lang="en-GB" dirty="0"/>
              <a:t>When saying </a:t>
            </a:r>
            <a:r>
              <a:rPr lang="en-GB" dirty="0" err="1"/>
              <a:t>Assalam</a:t>
            </a:r>
            <a:r>
              <a:rPr lang="en-GB" dirty="0"/>
              <a:t> </a:t>
            </a:r>
            <a:r>
              <a:rPr lang="en-GB" dirty="0" err="1"/>
              <a:t>Gualaikum</a:t>
            </a:r>
            <a:r>
              <a:rPr lang="en-GB" dirty="0"/>
              <a:t> (Hello – literally: “let peace be with you”)</a:t>
            </a:r>
          </a:p>
          <a:p>
            <a:r>
              <a:rPr lang="en-GB" dirty="0"/>
              <a:t>It is answered </a:t>
            </a:r>
            <a:r>
              <a:rPr lang="en-GB" dirty="0" err="1"/>
              <a:t>Gualaikum</a:t>
            </a:r>
            <a:r>
              <a:rPr lang="en-GB" dirty="0"/>
              <a:t> </a:t>
            </a:r>
            <a:r>
              <a:rPr lang="en-GB" dirty="0" err="1"/>
              <a:t>Assalam</a:t>
            </a:r>
            <a:r>
              <a:rPr lang="en-GB" dirty="0"/>
              <a:t> (“also with you”)</a:t>
            </a:r>
          </a:p>
          <a:p>
            <a:r>
              <a:rPr lang="en-GB" dirty="0"/>
              <a:t>Then, it is said, </a:t>
            </a:r>
            <a:r>
              <a:rPr lang="en-GB" dirty="0" err="1"/>
              <a:t>kaif</a:t>
            </a:r>
            <a:r>
              <a:rPr lang="en-GB" dirty="0"/>
              <a:t> </a:t>
            </a:r>
            <a:r>
              <a:rPr lang="en-GB" dirty="0" err="1"/>
              <a:t>halak</a:t>
            </a:r>
            <a:r>
              <a:rPr lang="en-GB" dirty="0"/>
              <a:t>? (How are you?). </a:t>
            </a:r>
          </a:p>
          <a:p>
            <a:r>
              <a:rPr lang="en-GB" dirty="0"/>
              <a:t>Other common phrases are: </a:t>
            </a:r>
            <a:r>
              <a:rPr lang="en-GB" dirty="0" err="1"/>
              <a:t>Sabaah</a:t>
            </a:r>
            <a:r>
              <a:rPr lang="en-GB" dirty="0"/>
              <a:t> al‐</a:t>
            </a:r>
            <a:r>
              <a:rPr lang="en-GB" dirty="0" err="1"/>
              <a:t>khayr</a:t>
            </a:r>
            <a:r>
              <a:rPr lang="en-GB" dirty="0"/>
              <a:t> (Good morn‐ </a:t>
            </a:r>
            <a:r>
              <a:rPr lang="en-GB" dirty="0" err="1"/>
              <a:t>ing</a:t>
            </a:r>
            <a:r>
              <a:rPr lang="en-GB" dirty="0"/>
              <a:t>), Massa al‐</a:t>
            </a:r>
            <a:r>
              <a:rPr lang="en-GB" dirty="0" err="1"/>
              <a:t>kayr</a:t>
            </a:r>
            <a:r>
              <a:rPr lang="en-GB" dirty="0"/>
              <a:t> (Good night) and </a:t>
            </a:r>
            <a:r>
              <a:rPr lang="en-GB" dirty="0" err="1"/>
              <a:t>shukran</a:t>
            </a:r>
            <a:r>
              <a:rPr lang="en-GB" dirty="0"/>
              <a:t> (Thank you). </a:t>
            </a:r>
          </a:p>
          <a:p>
            <a:endParaRPr lang="en-US" dirty="0"/>
          </a:p>
        </p:txBody>
      </p:sp>
    </p:spTree>
    <p:extLst>
      <p:ext uri="{BB962C8B-B14F-4D97-AF65-F5344CB8AC3E}">
        <p14:creationId xmlns:p14="http://schemas.microsoft.com/office/powerpoint/2010/main" val="28931023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0BED4-F6C4-F74F-A673-806ABBF51C1B}"/>
              </a:ext>
            </a:extLst>
          </p:cNvPr>
          <p:cNvSpPr>
            <a:spLocks noGrp="1"/>
          </p:cNvSpPr>
          <p:nvPr>
            <p:ph type="title"/>
          </p:nvPr>
        </p:nvSpPr>
        <p:spPr/>
        <p:txBody>
          <a:bodyPr/>
          <a:lstStyle/>
          <a:p>
            <a:r>
              <a:rPr lang="en-US" dirty="0"/>
              <a:t>Addressing people</a:t>
            </a:r>
          </a:p>
        </p:txBody>
      </p:sp>
      <p:sp>
        <p:nvSpPr>
          <p:cNvPr id="3" name="Content Placeholder 2">
            <a:extLst>
              <a:ext uri="{FF2B5EF4-FFF2-40B4-BE49-F238E27FC236}">
                <a16:creationId xmlns:a16="http://schemas.microsoft.com/office/drawing/2014/main" id="{A6ADD3A1-F14B-694B-A5E7-8108028A4A9D}"/>
              </a:ext>
            </a:extLst>
          </p:cNvPr>
          <p:cNvSpPr>
            <a:spLocks noGrp="1"/>
          </p:cNvSpPr>
          <p:nvPr>
            <p:ph idx="1"/>
          </p:nvPr>
        </p:nvSpPr>
        <p:spPr/>
        <p:txBody>
          <a:bodyPr/>
          <a:lstStyle/>
          <a:p>
            <a:r>
              <a:rPr lang="en-GB" dirty="0"/>
              <a:t>People are addressed as Mister </a:t>
            </a:r>
            <a:r>
              <a:rPr lang="en-GB" dirty="0" err="1"/>
              <a:t>Manssur</a:t>
            </a:r>
            <a:r>
              <a:rPr lang="en-GB" dirty="0"/>
              <a:t>, Sheikh Hamad or Prince Said followed by the name. </a:t>
            </a:r>
          </a:p>
          <a:p>
            <a:r>
              <a:rPr lang="en-GB" dirty="0"/>
              <a:t>The title of sheik (which means “expert of the Koran”) is used by high‐ranking people, who do not belong to the Royal Family. </a:t>
            </a:r>
          </a:p>
          <a:p>
            <a:r>
              <a:rPr lang="en-GB" dirty="0"/>
              <a:t>The title Your Highness must be used for members of the Royal Family and Excellency for Government ministers. </a:t>
            </a:r>
          </a:p>
          <a:p>
            <a:r>
              <a:rPr lang="en-GB" dirty="0"/>
              <a:t>Other titles are Mohandas (Engineer) and </a:t>
            </a:r>
            <a:r>
              <a:rPr lang="en-GB" dirty="0" err="1"/>
              <a:t>Ustadh</a:t>
            </a:r>
            <a:r>
              <a:rPr lang="en-GB" dirty="0"/>
              <a:t> (Professor). </a:t>
            </a:r>
          </a:p>
          <a:p>
            <a:endParaRPr lang="en-US" dirty="0"/>
          </a:p>
        </p:txBody>
      </p:sp>
    </p:spTree>
    <p:extLst>
      <p:ext uri="{BB962C8B-B14F-4D97-AF65-F5344CB8AC3E}">
        <p14:creationId xmlns:p14="http://schemas.microsoft.com/office/powerpoint/2010/main" val="8017010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F83C-0F6A-0F47-84E3-8CAC34B62944}"/>
              </a:ext>
            </a:extLst>
          </p:cNvPr>
          <p:cNvSpPr>
            <a:spLocks noGrp="1"/>
          </p:cNvSpPr>
          <p:nvPr>
            <p:ph type="title"/>
          </p:nvPr>
        </p:nvSpPr>
        <p:spPr/>
        <p:txBody>
          <a:bodyPr/>
          <a:lstStyle/>
          <a:p>
            <a:r>
              <a:rPr lang="en-US" dirty="0"/>
              <a:t>punctuality</a:t>
            </a:r>
          </a:p>
        </p:txBody>
      </p:sp>
      <p:sp>
        <p:nvSpPr>
          <p:cNvPr id="3" name="Content Placeholder 2">
            <a:extLst>
              <a:ext uri="{FF2B5EF4-FFF2-40B4-BE49-F238E27FC236}">
                <a16:creationId xmlns:a16="http://schemas.microsoft.com/office/drawing/2014/main" id="{02D5154D-1FC4-DD47-84E4-AC1175CA7347}"/>
              </a:ext>
            </a:extLst>
          </p:cNvPr>
          <p:cNvSpPr>
            <a:spLocks noGrp="1"/>
          </p:cNvSpPr>
          <p:nvPr>
            <p:ph idx="1"/>
          </p:nvPr>
        </p:nvSpPr>
        <p:spPr/>
        <p:txBody>
          <a:bodyPr/>
          <a:lstStyle/>
          <a:p>
            <a:r>
              <a:rPr lang="en-GB" dirty="0"/>
              <a:t>Although punctuality is not a deeply‐rooted custom, it is expected that the foreigner be punctual. In occasions, urgent commitments lead to cancellation of appointments without warning in advance. </a:t>
            </a:r>
          </a:p>
          <a:p>
            <a:r>
              <a:rPr lang="en-GB" dirty="0"/>
              <a:t>Therefore it is advisable to prepare a letter regretting the cancellation and wishing an alternative date. </a:t>
            </a:r>
          </a:p>
          <a:p>
            <a:r>
              <a:rPr lang="en-GB" dirty="0"/>
              <a:t>The letter and the contact details are given to the company so that it is easy for the counterpart to arrange other appointment. This strategy commonly works. </a:t>
            </a:r>
          </a:p>
          <a:p>
            <a:endParaRPr lang="en-US" dirty="0"/>
          </a:p>
        </p:txBody>
      </p:sp>
    </p:spTree>
    <p:extLst>
      <p:ext uri="{BB962C8B-B14F-4D97-AF65-F5344CB8AC3E}">
        <p14:creationId xmlns:p14="http://schemas.microsoft.com/office/powerpoint/2010/main" val="4077346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E21F-0859-E545-9A79-E5833ACFBBF3}"/>
              </a:ext>
            </a:extLst>
          </p:cNvPr>
          <p:cNvSpPr>
            <a:spLocks noGrp="1"/>
          </p:cNvSpPr>
          <p:nvPr>
            <p:ph type="title"/>
          </p:nvPr>
        </p:nvSpPr>
        <p:spPr/>
        <p:txBody>
          <a:bodyPr/>
          <a:lstStyle/>
          <a:p>
            <a:r>
              <a:rPr lang="en-US" dirty="0"/>
              <a:t>words</a:t>
            </a:r>
          </a:p>
        </p:txBody>
      </p:sp>
      <p:sp>
        <p:nvSpPr>
          <p:cNvPr id="3" name="Content Placeholder 2">
            <a:extLst>
              <a:ext uri="{FF2B5EF4-FFF2-40B4-BE49-F238E27FC236}">
                <a16:creationId xmlns:a16="http://schemas.microsoft.com/office/drawing/2014/main" id="{769B3E21-CC0F-D64D-8FB2-8995C018E415}"/>
              </a:ext>
            </a:extLst>
          </p:cNvPr>
          <p:cNvSpPr>
            <a:spLocks noGrp="1"/>
          </p:cNvSpPr>
          <p:nvPr>
            <p:ph idx="1"/>
          </p:nvPr>
        </p:nvSpPr>
        <p:spPr/>
        <p:txBody>
          <a:bodyPr/>
          <a:lstStyle/>
          <a:p>
            <a:r>
              <a:rPr lang="en-GB" dirty="0"/>
              <a:t>It is very useful to know some Arab words to travel around the cities. It is also good to learn the spelling and pronunciation of Arab numbers to understand addresses and the floors of the buildings. </a:t>
            </a:r>
          </a:p>
          <a:p>
            <a:r>
              <a:rPr lang="en-GB" dirty="0"/>
              <a:t>On the other hand, you have to keep in mind that Arabic spoken in the UAE has certain influence of the </a:t>
            </a:r>
            <a:r>
              <a:rPr lang="en-GB" dirty="0" err="1"/>
              <a:t>farsi</a:t>
            </a:r>
            <a:r>
              <a:rPr lang="en-GB" dirty="0"/>
              <a:t> (Persian), then it sounds somehow different to Arab spoken in other Islamic countries. </a:t>
            </a:r>
          </a:p>
          <a:p>
            <a:endParaRPr lang="en-US" dirty="0"/>
          </a:p>
        </p:txBody>
      </p:sp>
    </p:spTree>
    <p:extLst>
      <p:ext uri="{BB962C8B-B14F-4D97-AF65-F5344CB8AC3E}">
        <p14:creationId xmlns:p14="http://schemas.microsoft.com/office/powerpoint/2010/main" val="36146361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A61C-2F1B-8B43-B5DD-67B3AA8CF563}"/>
              </a:ext>
            </a:extLst>
          </p:cNvPr>
          <p:cNvSpPr>
            <a:spLocks noGrp="1"/>
          </p:cNvSpPr>
          <p:nvPr>
            <p:ph type="title"/>
          </p:nvPr>
        </p:nvSpPr>
        <p:spPr/>
        <p:txBody>
          <a:bodyPr/>
          <a:lstStyle/>
          <a:p>
            <a:r>
              <a:rPr lang="en-US" dirty="0"/>
              <a:t>interruptions</a:t>
            </a:r>
          </a:p>
        </p:txBody>
      </p:sp>
      <p:sp>
        <p:nvSpPr>
          <p:cNvPr id="3" name="Content Placeholder 2">
            <a:extLst>
              <a:ext uri="{FF2B5EF4-FFF2-40B4-BE49-F238E27FC236}">
                <a16:creationId xmlns:a16="http://schemas.microsoft.com/office/drawing/2014/main" id="{4AB21AE9-D32A-5B4F-B811-42CC9891A93A}"/>
              </a:ext>
            </a:extLst>
          </p:cNvPr>
          <p:cNvSpPr>
            <a:spLocks noGrp="1"/>
          </p:cNvSpPr>
          <p:nvPr>
            <p:ph idx="1"/>
          </p:nvPr>
        </p:nvSpPr>
        <p:spPr/>
        <p:txBody>
          <a:bodyPr/>
          <a:lstStyle/>
          <a:p>
            <a:r>
              <a:rPr lang="en-GB" dirty="0"/>
              <a:t>It is normal that meetings are interrupted because of phone calls, people coming into the meeting room, etc. </a:t>
            </a:r>
          </a:p>
          <a:p>
            <a:r>
              <a:rPr lang="en-GB" dirty="0"/>
              <a:t>This is their way of working. </a:t>
            </a:r>
          </a:p>
          <a:p>
            <a:r>
              <a:rPr lang="en-GB" dirty="0"/>
              <a:t>You should be patient, do not show anger, and take up the conversation again when possible. It is positive to keep strong visual con‐ tact with the speaker since this generates confidence. </a:t>
            </a:r>
          </a:p>
          <a:p>
            <a:r>
              <a:rPr lang="en-GB" dirty="0"/>
              <a:t>Otherwise, it could cause suspicion. </a:t>
            </a:r>
          </a:p>
          <a:p>
            <a:endParaRPr lang="en-US" dirty="0"/>
          </a:p>
        </p:txBody>
      </p:sp>
    </p:spTree>
    <p:extLst>
      <p:ext uri="{BB962C8B-B14F-4D97-AF65-F5344CB8AC3E}">
        <p14:creationId xmlns:p14="http://schemas.microsoft.com/office/powerpoint/2010/main" val="25113132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E28CC-3D50-8B45-AA1B-D545784C502C}"/>
              </a:ext>
            </a:extLst>
          </p:cNvPr>
          <p:cNvSpPr>
            <a:spLocks noGrp="1"/>
          </p:cNvSpPr>
          <p:nvPr>
            <p:ph type="title"/>
          </p:nvPr>
        </p:nvSpPr>
        <p:spPr/>
        <p:txBody>
          <a:bodyPr/>
          <a:lstStyle/>
          <a:p>
            <a:r>
              <a:rPr lang="en-US" dirty="0"/>
              <a:t>refreshments</a:t>
            </a:r>
          </a:p>
        </p:txBody>
      </p:sp>
      <p:sp>
        <p:nvSpPr>
          <p:cNvPr id="3" name="Content Placeholder 2">
            <a:extLst>
              <a:ext uri="{FF2B5EF4-FFF2-40B4-BE49-F238E27FC236}">
                <a16:creationId xmlns:a16="http://schemas.microsoft.com/office/drawing/2014/main" id="{2212A849-40B3-D442-9090-0B78289BCB4B}"/>
              </a:ext>
            </a:extLst>
          </p:cNvPr>
          <p:cNvSpPr>
            <a:spLocks noGrp="1"/>
          </p:cNvSpPr>
          <p:nvPr>
            <p:ph idx="1"/>
          </p:nvPr>
        </p:nvSpPr>
        <p:spPr/>
        <p:txBody>
          <a:bodyPr/>
          <a:lstStyle/>
          <a:p>
            <a:r>
              <a:rPr lang="en-GB" dirty="0"/>
              <a:t>At the beginning of the meeting it is frequent to offer very strong coffee, tea or an appetizer. </a:t>
            </a:r>
          </a:p>
          <a:p>
            <a:r>
              <a:rPr lang="en-GB" dirty="0"/>
              <a:t>Even if you do not want to drink or eat, you should accept them as courtesy. If you do not want to drink/eat more, you just have to move slightly your cup. </a:t>
            </a:r>
          </a:p>
          <a:p>
            <a:endParaRPr lang="en-GB" dirty="0"/>
          </a:p>
          <a:p>
            <a:endParaRPr lang="en-US" dirty="0"/>
          </a:p>
        </p:txBody>
      </p:sp>
    </p:spTree>
    <p:extLst>
      <p:ext uri="{BB962C8B-B14F-4D97-AF65-F5344CB8AC3E}">
        <p14:creationId xmlns:p14="http://schemas.microsoft.com/office/powerpoint/2010/main" val="35511611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BE544F-4CFE-8C42-B3AC-6A8E2C2158D5}"/>
              </a:ext>
            </a:extLst>
          </p:cNvPr>
          <p:cNvPicPr>
            <a:picLocks noChangeAspect="1"/>
          </p:cNvPicPr>
          <p:nvPr/>
        </p:nvPicPr>
        <p:blipFill rotWithShape="1">
          <a:blip r:embed="rId2"/>
          <a:srcRect r="-2" b="24998"/>
          <a:stretch/>
        </p:blipFill>
        <p:spPr>
          <a:xfrm>
            <a:off x="991027" y="956945"/>
            <a:ext cx="4944107" cy="4944110"/>
          </a:xfrm>
          <a:custGeom>
            <a:avLst/>
            <a:gdLst>
              <a:gd name="connsiteX0" fmla="*/ 2313823 w 4627646"/>
              <a:gd name="connsiteY0" fmla="*/ 0 h 4627648"/>
              <a:gd name="connsiteX1" fmla="*/ 4627646 w 4627646"/>
              <a:gd name="connsiteY1" fmla="*/ 2313824 h 4627648"/>
              <a:gd name="connsiteX2" fmla="*/ 2313823 w 4627646"/>
              <a:gd name="connsiteY2" fmla="*/ 4627648 h 4627648"/>
              <a:gd name="connsiteX3" fmla="*/ 0 w 4627646"/>
              <a:gd name="connsiteY3" fmla="*/ 2313824 h 4627648"/>
              <a:gd name="connsiteX4" fmla="*/ 2313823 w 4627646"/>
              <a:gd name="connsiteY4" fmla="*/ 0 h 4627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5" name="Picture 4">
            <a:extLst>
              <a:ext uri="{FF2B5EF4-FFF2-40B4-BE49-F238E27FC236}">
                <a16:creationId xmlns:a16="http://schemas.microsoft.com/office/drawing/2014/main" id="{A1C24A2D-1972-8544-BAF4-00F1E323B5B7}"/>
              </a:ext>
            </a:extLst>
          </p:cNvPr>
          <p:cNvPicPr>
            <a:picLocks noChangeAspect="1"/>
          </p:cNvPicPr>
          <p:nvPr/>
        </p:nvPicPr>
        <p:blipFill rotWithShape="1">
          <a:blip r:embed="rId3"/>
          <a:srcRect l="30501" r="9498" b="-2"/>
          <a:stretch/>
        </p:blipFill>
        <p:spPr>
          <a:xfrm>
            <a:off x="6256867" y="956945"/>
            <a:ext cx="4944107" cy="4944110"/>
          </a:xfrm>
          <a:custGeom>
            <a:avLst/>
            <a:gdLst>
              <a:gd name="connsiteX0" fmla="*/ 2313823 w 4627646"/>
              <a:gd name="connsiteY0" fmla="*/ 0 h 4627648"/>
              <a:gd name="connsiteX1" fmla="*/ 4627646 w 4627646"/>
              <a:gd name="connsiteY1" fmla="*/ 2313824 h 4627648"/>
              <a:gd name="connsiteX2" fmla="*/ 2313823 w 4627646"/>
              <a:gd name="connsiteY2" fmla="*/ 4627648 h 4627648"/>
              <a:gd name="connsiteX3" fmla="*/ 0 w 4627646"/>
              <a:gd name="connsiteY3" fmla="*/ 2313824 h 4627648"/>
              <a:gd name="connsiteX4" fmla="*/ 2313823 w 4627646"/>
              <a:gd name="connsiteY4" fmla="*/ 0 h 4627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spTree>
    <p:extLst>
      <p:ext uri="{BB962C8B-B14F-4D97-AF65-F5344CB8AC3E}">
        <p14:creationId xmlns:p14="http://schemas.microsoft.com/office/powerpoint/2010/main" val="40307796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AD85578-1E4B-4014-9D52-E7689475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6" name="Rectangle 9">
            <a:extLst>
              <a:ext uri="{FF2B5EF4-FFF2-40B4-BE49-F238E27FC236}">
                <a16:creationId xmlns:a16="http://schemas.microsoft.com/office/drawing/2014/main" id="{48550B3F-9390-4CA1-B3C8-91529289D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815FC-2E35-B946-81D8-459D796594DF}"/>
              </a:ext>
            </a:extLst>
          </p:cNvPr>
          <p:cNvSpPr>
            <a:spLocks noGrp="1"/>
          </p:cNvSpPr>
          <p:nvPr>
            <p:ph type="title"/>
          </p:nvPr>
        </p:nvSpPr>
        <p:spPr>
          <a:xfrm>
            <a:off x="1949518" y="1059838"/>
            <a:ext cx="3632052" cy="4738324"/>
          </a:xfrm>
          <a:noFill/>
          <a:ln>
            <a:noFill/>
          </a:ln>
        </p:spPr>
        <p:txBody>
          <a:bodyPr>
            <a:normAutofit/>
          </a:bodyPr>
          <a:lstStyle/>
          <a:p>
            <a:r>
              <a:rPr lang="en-US" sz="3600">
                <a:solidFill>
                  <a:schemeClr val="bg1"/>
                </a:solidFill>
              </a:rPr>
              <a:t>ARABIC COFFEE – SYMBOL OF GENEROSITY</a:t>
            </a:r>
          </a:p>
        </p:txBody>
      </p:sp>
      <p:sp>
        <p:nvSpPr>
          <p:cNvPr id="3" name="Content Placeholder 2">
            <a:extLst>
              <a:ext uri="{FF2B5EF4-FFF2-40B4-BE49-F238E27FC236}">
                <a16:creationId xmlns:a16="http://schemas.microsoft.com/office/drawing/2014/main" id="{B3F1ACD7-F199-0F40-BB47-9909C99FFBA9}"/>
              </a:ext>
            </a:extLst>
          </p:cNvPr>
          <p:cNvSpPr>
            <a:spLocks noGrp="1"/>
          </p:cNvSpPr>
          <p:nvPr>
            <p:ph idx="1"/>
          </p:nvPr>
        </p:nvSpPr>
        <p:spPr>
          <a:xfrm>
            <a:off x="6679109" y="1059838"/>
            <a:ext cx="4665397" cy="4738323"/>
          </a:xfrm>
        </p:spPr>
        <p:txBody>
          <a:bodyPr anchor="ctr">
            <a:normAutofit/>
          </a:bodyPr>
          <a:lstStyle/>
          <a:p>
            <a:r>
              <a:rPr lang="en-GB"/>
              <a:t>Serving Arabic coffee is an important aspect of hospitality in Arab societies and considered a ceremonial act of generosity. Traditionally, coffee is prepared in front of guests. Coffee-making begins with the selection of beans, which are lightly roasted in a shallow pan over a fire, then placed into a copper mortar and pounded with a copper pestle. The coffee grounds are placed into a large copper coffee pot; water is added and the pot is placed on the fire. Once brewed, it is poured into a smaller coffee pot from which it is poured into small cups. </a:t>
            </a:r>
            <a:endParaRPr lang="en-US"/>
          </a:p>
        </p:txBody>
      </p:sp>
    </p:spTree>
    <p:extLst>
      <p:ext uri="{BB962C8B-B14F-4D97-AF65-F5344CB8AC3E}">
        <p14:creationId xmlns:p14="http://schemas.microsoft.com/office/powerpoint/2010/main" val="34412513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AD85578-1E4B-4014-9D52-E7689475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8550B3F-9390-4CA1-B3C8-91529289D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46F47-F711-B84F-9E34-41FF1F121EC8}"/>
              </a:ext>
            </a:extLst>
          </p:cNvPr>
          <p:cNvSpPr>
            <a:spLocks noGrp="1"/>
          </p:cNvSpPr>
          <p:nvPr>
            <p:ph type="title"/>
          </p:nvPr>
        </p:nvSpPr>
        <p:spPr>
          <a:xfrm>
            <a:off x="1949518" y="1059838"/>
            <a:ext cx="3632052" cy="4738324"/>
          </a:xfrm>
          <a:noFill/>
          <a:ln>
            <a:noFill/>
          </a:ln>
        </p:spPr>
        <p:txBody>
          <a:bodyPr>
            <a:normAutofit/>
          </a:bodyPr>
          <a:lstStyle/>
          <a:p>
            <a:r>
              <a:rPr lang="en-US" sz="3600">
                <a:solidFill>
                  <a:schemeClr val="bg1"/>
                </a:solidFill>
              </a:rPr>
              <a:t>CONTINUED</a:t>
            </a:r>
          </a:p>
        </p:txBody>
      </p:sp>
      <p:sp>
        <p:nvSpPr>
          <p:cNvPr id="3" name="Content Placeholder 2">
            <a:extLst>
              <a:ext uri="{FF2B5EF4-FFF2-40B4-BE49-F238E27FC236}">
                <a16:creationId xmlns:a16="http://schemas.microsoft.com/office/drawing/2014/main" id="{0D96346A-B832-B745-AB33-B0D79B580DED}"/>
              </a:ext>
            </a:extLst>
          </p:cNvPr>
          <p:cNvSpPr>
            <a:spLocks noGrp="1"/>
          </p:cNvSpPr>
          <p:nvPr>
            <p:ph idx="1"/>
          </p:nvPr>
        </p:nvSpPr>
        <p:spPr>
          <a:xfrm>
            <a:off x="6679109" y="1059838"/>
            <a:ext cx="4665397" cy="4738323"/>
          </a:xfrm>
        </p:spPr>
        <p:txBody>
          <a:bodyPr anchor="ctr">
            <a:normAutofit/>
          </a:bodyPr>
          <a:lstStyle/>
          <a:p>
            <a:r>
              <a:rPr lang="en-GB"/>
              <a:t>The most important or oldest guest is served first, filling a quarter of the cup, which can then be refilled. </a:t>
            </a:r>
          </a:p>
          <a:p>
            <a:r>
              <a:rPr lang="en-GB"/>
              <a:t>Common practice is to drink at least one cup but not exceed three.</a:t>
            </a:r>
          </a:p>
          <a:p>
            <a:r>
              <a:rPr lang="en-GB"/>
              <a:t>Arabic coffee is made and enjoyed by men and women from all segments of society, particularly in the home. </a:t>
            </a:r>
            <a:endParaRPr lang="en-US"/>
          </a:p>
        </p:txBody>
      </p:sp>
    </p:spTree>
    <p:extLst>
      <p:ext uri="{BB962C8B-B14F-4D97-AF65-F5344CB8AC3E}">
        <p14:creationId xmlns:p14="http://schemas.microsoft.com/office/powerpoint/2010/main" val="37656182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AD85578-1E4B-4014-9D52-E7689475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6" name="Rectangle 9">
            <a:extLst>
              <a:ext uri="{FF2B5EF4-FFF2-40B4-BE49-F238E27FC236}">
                <a16:creationId xmlns:a16="http://schemas.microsoft.com/office/drawing/2014/main" id="{48550B3F-9390-4CA1-B3C8-91529289D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6FEE5-7A33-7B4E-98F1-B1EED179B61C}"/>
              </a:ext>
            </a:extLst>
          </p:cNvPr>
          <p:cNvSpPr>
            <a:spLocks noGrp="1"/>
          </p:cNvSpPr>
          <p:nvPr>
            <p:ph type="title"/>
          </p:nvPr>
        </p:nvSpPr>
        <p:spPr>
          <a:xfrm>
            <a:off x="1949518" y="1059838"/>
            <a:ext cx="3632052" cy="4738324"/>
          </a:xfrm>
          <a:noFill/>
          <a:ln>
            <a:noFill/>
          </a:ln>
        </p:spPr>
        <p:txBody>
          <a:bodyPr>
            <a:normAutofit/>
          </a:bodyPr>
          <a:lstStyle/>
          <a:p>
            <a:r>
              <a:rPr lang="en-US" sz="3600">
                <a:solidFill>
                  <a:schemeClr val="bg1"/>
                </a:solidFill>
              </a:rPr>
              <a:t>CONTINUED</a:t>
            </a:r>
          </a:p>
        </p:txBody>
      </p:sp>
      <p:sp>
        <p:nvSpPr>
          <p:cNvPr id="3" name="Content Placeholder 2">
            <a:extLst>
              <a:ext uri="{FF2B5EF4-FFF2-40B4-BE49-F238E27FC236}">
                <a16:creationId xmlns:a16="http://schemas.microsoft.com/office/drawing/2014/main" id="{8C181B6C-CF09-3244-B6CC-0A62783044F6}"/>
              </a:ext>
            </a:extLst>
          </p:cNvPr>
          <p:cNvSpPr>
            <a:spLocks noGrp="1"/>
          </p:cNvSpPr>
          <p:nvPr>
            <p:ph idx="1"/>
          </p:nvPr>
        </p:nvSpPr>
        <p:spPr>
          <a:xfrm>
            <a:off x="6679109" y="1059838"/>
            <a:ext cx="4665397" cy="4738323"/>
          </a:xfrm>
        </p:spPr>
        <p:txBody>
          <a:bodyPr anchor="ctr">
            <a:normAutofit/>
          </a:bodyPr>
          <a:lstStyle/>
          <a:p>
            <a:r>
              <a:rPr lang="en-GB"/>
              <a:t>The sheikhs and heads of tribes who serve Arabic coffee in their meeting spaces, elderly Bedouin men and women and owners of coffee trading shops are considered the main bearers. </a:t>
            </a:r>
          </a:p>
          <a:p>
            <a:r>
              <a:rPr lang="en-GB"/>
              <a:t>Knowledge and traditions are passed on within the family through observation and practice. </a:t>
            </a:r>
          </a:p>
          <a:p>
            <a:r>
              <a:rPr lang="en-GB"/>
              <a:t>Young family members also accompany their elders to the market to learn how to select the best coffee beans.</a:t>
            </a:r>
            <a:endParaRPr lang="en-US"/>
          </a:p>
        </p:txBody>
      </p:sp>
    </p:spTree>
    <p:extLst>
      <p:ext uri="{BB962C8B-B14F-4D97-AF65-F5344CB8AC3E}">
        <p14:creationId xmlns:p14="http://schemas.microsoft.com/office/powerpoint/2010/main" val="42369730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07EF-17BA-6A4F-AF75-AC24FAC8CC93}"/>
              </a:ext>
            </a:extLst>
          </p:cNvPr>
          <p:cNvSpPr>
            <a:spLocks noGrp="1"/>
          </p:cNvSpPr>
          <p:nvPr>
            <p:ph type="title"/>
          </p:nvPr>
        </p:nvSpPr>
        <p:spPr/>
        <p:txBody>
          <a:bodyPr/>
          <a:lstStyle/>
          <a:p>
            <a:r>
              <a:rPr lang="en-US"/>
              <a:t>continued</a:t>
            </a:r>
          </a:p>
        </p:txBody>
      </p:sp>
      <p:sp>
        <p:nvSpPr>
          <p:cNvPr id="3" name="Content Placeholder 2">
            <a:extLst>
              <a:ext uri="{FF2B5EF4-FFF2-40B4-BE49-F238E27FC236}">
                <a16:creationId xmlns:a16="http://schemas.microsoft.com/office/drawing/2014/main" id="{985D1FE2-C0A9-0740-B8CE-6F1C4CC6CCBD}"/>
              </a:ext>
            </a:extLst>
          </p:cNvPr>
          <p:cNvSpPr>
            <a:spLocks noGrp="1"/>
          </p:cNvSpPr>
          <p:nvPr>
            <p:ph idx="1"/>
          </p:nvPr>
        </p:nvSpPr>
        <p:spPr/>
        <p:txBody>
          <a:bodyPr/>
          <a:lstStyle/>
          <a:p>
            <a:r>
              <a:rPr lang="en-GB" dirty="0"/>
              <a:t>Business lunches and dinners are frequent. </a:t>
            </a:r>
          </a:p>
          <a:p>
            <a:r>
              <a:rPr lang="en-GB" dirty="0"/>
              <a:t>Emirati are used to giving invitations to their houses. </a:t>
            </a:r>
          </a:p>
          <a:p>
            <a:r>
              <a:rPr lang="en-GB" dirty="0"/>
              <a:t>When it is the foreign negotiator who invites, these dinners and lunches are in hotels. </a:t>
            </a:r>
          </a:p>
          <a:p>
            <a:r>
              <a:rPr lang="en-GB" dirty="0"/>
              <a:t>They start talking business once the meal is over. </a:t>
            </a:r>
          </a:p>
          <a:p>
            <a:endParaRPr lang="en-US" dirty="0"/>
          </a:p>
        </p:txBody>
      </p:sp>
    </p:spTree>
    <p:extLst>
      <p:ext uri="{BB962C8B-B14F-4D97-AF65-F5344CB8AC3E}">
        <p14:creationId xmlns:p14="http://schemas.microsoft.com/office/powerpoint/2010/main" val="24739795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FB53E-F442-ED40-9C72-1E0BC69EBA1A}"/>
              </a:ext>
            </a:extLst>
          </p:cNvPr>
          <p:cNvSpPr>
            <a:spLocks noGrp="1"/>
          </p:cNvSpPr>
          <p:nvPr>
            <p:ph type="title"/>
          </p:nvPr>
        </p:nvSpPr>
        <p:spPr/>
        <p:txBody>
          <a:bodyPr/>
          <a:lstStyle/>
          <a:p>
            <a:r>
              <a:rPr lang="en-US" dirty="0"/>
              <a:t>meetings</a:t>
            </a:r>
          </a:p>
        </p:txBody>
      </p:sp>
      <p:sp>
        <p:nvSpPr>
          <p:cNvPr id="3" name="Content Placeholder 2">
            <a:extLst>
              <a:ext uri="{FF2B5EF4-FFF2-40B4-BE49-F238E27FC236}">
                <a16:creationId xmlns:a16="http://schemas.microsoft.com/office/drawing/2014/main" id="{4E22FF3B-D8D9-5145-9FEE-99B86CC2EFED}"/>
              </a:ext>
            </a:extLst>
          </p:cNvPr>
          <p:cNvSpPr>
            <a:spLocks noGrp="1"/>
          </p:cNvSpPr>
          <p:nvPr>
            <p:ph idx="1"/>
          </p:nvPr>
        </p:nvSpPr>
        <p:spPr/>
        <p:txBody>
          <a:bodyPr/>
          <a:lstStyle/>
          <a:p>
            <a:r>
              <a:rPr lang="en-GB" dirty="0">
                <a:solidFill>
                  <a:schemeClr val="tx1"/>
                </a:solidFill>
              </a:rPr>
              <a:t>People in the UAE prefer to do business in person. </a:t>
            </a:r>
          </a:p>
          <a:p>
            <a:r>
              <a:rPr lang="en-GB" dirty="0">
                <a:solidFill>
                  <a:schemeClr val="tx1"/>
                </a:solidFill>
              </a:rPr>
              <a:t>Relationships and mutual trust are paramount for any successful business interaction and can only be developed through face-to-face meetings. </a:t>
            </a:r>
          </a:p>
          <a:p>
            <a:r>
              <a:rPr lang="en-GB" dirty="0">
                <a:solidFill>
                  <a:schemeClr val="tx1"/>
                </a:solidFill>
              </a:rPr>
              <a:t>It is important to spend time with Emirati business counterparts and ensure future meetings take place to continue cultivating the relationship. </a:t>
            </a:r>
          </a:p>
          <a:p>
            <a:r>
              <a:rPr lang="en-GB" dirty="0"/>
              <a:t>First meetings frequently start with an informal talk on the trip, family, etc. You should be calm and avoid gesture of impatience to start business, since this could communicate anxiety. </a:t>
            </a:r>
          </a:p>
          <a:p>
            <a:endParaRPr lang="en-GB" dirty="0"/>
          </a:p>
          <a:p>
            <a:endParaRPr lang="en-US" dirty="0"/>
          </a:p>
        </p:txBody>
      </p:sp>
    </p:spTree>
    <p:extLst>
      <p:ext uri="{BB962C8B-B14F-4D97-AF65-F5344CB8AC3E}">
        <p14:creationId xmlns:p14="http://schemas.microsoft.com/office/powerpoint/2010/main" val="250045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B856A-4222-F34A-B236-2D283AFBDD58}"/>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7E7A8447-12CD-1844-BEBE-695EB5F4053E}"/>
              </a:ext>
            </a:extLst>
          </p:cNvPr>
          <p:cNvSpPr>
            <a:spLocks noGrp="1"/>
          </p:cNvSpPr>
          <p:nvPr>
            <p:ph idx="1"/>
          </p:nvPr>
        </p:nvSpPr>
        <p:spPr/>
        <p:txBody>
          <a:bodyPr/>
          <a:lstStyle/>
          <a:p>
            <a:r>
              <a:rPr lang="en-GB" dirty="0">
                <a:solidFill>
                  <a:schemeClr val="tx1"/>
                </a:solidFill>
              </a:rPr>
              <a:t>It is also important to have connections with people in the UAE who can facilitate introductions before attempting to do business in the country. </a:t>
            </a:r>
          </a:p>
          <a:p>
            <a:r>
              <a:rPr lang="en-GB" dirty="0">
                <a:solidFill>
                  <a:schemeClr val="tx1"/>
                </a:solidFill>
              </a:rPr>
              <a:t>Emiratis prefer to do business with those they know, so appropriate introductions are important in order to establish a successful business relationship. </a:t>
            </a:r>
            <a:endParaRPr lang="en-GB" dirty="0"/>
          </a:p>
          <a:p>
            <a:endParaRPr lang="en-US" dirty="0"/>
          </a:p>
        </p:txBody>
      </p:sp>
    </p:spTree>
    <p:extLst>
      <p:ext uri="{BB962C8B-B14F-4D97-AF65-F5344CB8AC3E}">
        <p14:creationId xmlns:p14="http://schemas.microsoft.com/office/powerpoint/2010/main" val="24998001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0F479-8C7C-524F-8D19-C082A7308C91}"/>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B55135EB-B70A-D442-99AE-41CE1EFE3539}"/>
              </a:ext>
            </a:extLst>
          </p:cNvPr>
          <p:cNvSpPr>
            <a:spLocks noGrp="1"/>
          </p:cNvSpPr>
          <p:nvPr>
            <p:ph idx="1"/>
          </p:nvPr>
        </p:nvSpPr>
        <p:spPr/>
        <p:txBody>
          <a:bodyPr>
            <a:normAutofit/>
          </a:bodyPr>
          <a:lstStyle/>
          <a:p>
            <a:r>
              <a:rPr lang="en-GB" dirty="0"/>
              <a:t>Face-to-face meetings are very important .</a:t>
            </a:r>
          </a:p>
          <a:p>
            <a:r>
              <a:rPr lang="en-GB" dirty="0"/>
              <a:t>The host is not expected to initiate the business discussion.</a:t>
            </a:r>
          </a:p>
          <a:p>
            <a:r>
              <a:rPr lang="en-GB" dirty="0"/>
              <a:t>In opening there is small talk, often about the health and well being of the other person and their family.</a:t>
            </a:r>
          </a:p>
          <a:p>
            <a:r>
              <a:rPr lang="en-GB" dirty="0"/>
              <a:t>Hosts will express disagreements with politeness.</a:t>
            </a:r>
          </a:p>
        </p:txBody>
      </p:sp>
    </p:spTree>
    <p:extLst>
      <p:ext uri="{BB962C8B-B14F-4D97-AF65-F5344CB8AC3E}">
        <p14:creationId xmlns:p14="http://schemas.microsoft.com/office/powerpoint/2010/main" val="4668538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DA660-942F-BB4A-B449-B5C862AE74D6}"/>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D16F9C18-2B26-0C46-999F-34EC975C89CD}"/>
              </a:ext>
            </a:extLst>
          </p:cNvPr>
          <p:cNvSpPr>
            <a:spLocks noGrp="1"/>
          </p:cNvSpPr>
          <p:nvPr>
            <p:ph idx="1"/>
          </p:nvPr>
        </p:nvSpPr>
        <p:spPr/>
        <p:txBody>
          <a:bodyPr/>
          <a:lstStyle/>
          <a:p>
            <a:r>
              <a:rPr lang="en-GB" dirty="0"/>
              <a:t>People may talk about various things at once in the meeting.</a:t>
            </a:r>
          </a:p>
          <a:p>
            <a:r>
              <a:rPr lang="en-GB" dirty="0"/>
              <a:t> Visitors might come all at once during the meeting .</a:t>
            </a:r>
          </a:p>
          <a:p>
            <a:r>
              <a:rPr lang="en-GB" dirty="0"/>
              <a:t>The host may take telephone calls during the meeting .</a:t>
            </a:r>
          </a:p>
          <a:p>
            <a:r>
              <a:rPr lang="en-GB" dirty="0"/>
              <a:t>The host should never terminate a conversation.</a:t>
            </a:r>
            <a:endParaRPr lang="en-US" dirty="0"/>
          </a:p>
          <a:p>
            <a:endParaRPr lang="en-US" dirty="0"/>
          </a:p>
        </p:txBody>
      </p:sp>
    </p:spTree>
    <p:extLst>
      <p:ext uri="{BB962C8B-B14F-4D97-AF65-F5344CB8AC3E}">
        <p14:creationId xmlns:p14="http://schemas.microsoft.com/office/powerpoint/2010/main" val="22260082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6DC5A-A454-6844-BFF2-B6EB0CCC5BE7}"/>
              </a:ext>
            </a:extLst>
          </p:cNvPr>
          <p:cNvSpPr>
            <a:spLocks noGrp="1"/>
          </p:cNvSpPr>
          <p:nvPr>
            <p:ph type="title"/>
          </p:nvPr>
        </p:nvSpPr>
        <p:spPr/>
        <p:txBody>
          <a:bodyPr/>
          <a:lstStyle/>
          <a:p>
            <a:r>
              <a:rPr lang="en-US" dirty="0"/>
              <a:t>topics</a:t>
            </a:r>
          </a:p>
        </p:txBody>
      </p:sp>
      <p:sp>
        <p:nvSpPr>
          <p:cNvPr id="3" name="Content Placeholder 2">
            <a:extLst>
              <a:ext uri="{FF2B5EF4-FFF2-40B4-BE49-F238E27FC236}">
                <a16:creationId xmlns:a16="http://schemas.microsoft.com/office/drawing/2014/main" id="{45CAC3C1-E708-C946-ACA0-D9B2F3983C03}"/>
              </a:ext>
            </a:extLst>
          </p:cNvPr>
          <p:cNvSpPr>
            <a:spLocks noGrp="1"/>
          </p:cNvSpPr>
          <p:nvPr>
            <p:ph idx="1"/>
          </p:nvPr>
        </p:nvSpPr>
        <p:spPr/>
        <p:txBody>
          <a:bodyPr/>
          <a:lstStyle/>
          <a:p>
            <a:r>
              <a:rPr lang="en-GB" dirty="0"/>
              <a:t>Conversation topics to avoid are: politics, expatriates’ situation or their relationship with the US. You should ask for the family in gen‐</a:t>
            </a:r>
            <a:r>
              <a:rPr lang="en-GB" dirty="0" err="1"/>
              <a:t>eral</a:t>
            </a:r>
            <a:r>
              <a:rPr lang="en-GB" dirty="0"/>
              <a:t>, not for the wife or the number of sons or daughters. Positive topics are: the country ́s modernity, the tea or coffee quality, or the luxurious shopping centres, called gold souks (golden markets). </a:t>
            </a:r>
          </a:p>
          <a:p>
            <a:r>
              <a:rPr lang="en-GB" dirty="0"/>
              <a:t>When speaking about the countries of the area, you must say Arab Gulf states and not Persian Gulf states. </a:t>
            </a:r>
          </a:p>
          <a:p>
            <a:endParaRPr lang="en-US" dirty="0"/>
          </a:p>
        </p:txBody>
      </p:sp>
    </p:spTree>
    <p:extLst>
      <p:ext uri="{BB962C8B-B14F-4D97-AF65-F5344CB8AC3E}">
        <p14:creationId xmlns:p14="http://schemas.microsoft.com/office/powerpoint/2010/main" val="35237383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DC04B-A490-A74A-B187-A516398F061E}"/>
              </a:ext>
            </a:extLst>
          </p:cNvPr>
          <p:cNvSpPr>
            <a:spLocks noGrp="1"/>
          </p:cNvSpPr>
          <p:nvPr>
            <p:ph type="title"/>
          </p:nvPr>
        </p:nvSpPr>
        <p:spPr/>
        <p:txBody>
          <a:bodyPr/>
          <a:lstStyle/>
          <a:p>
            <a:r>
              <a:rPr lang="en-US" dirty="0"/>
              <a:t>Effective communication</a:t>
            </a:r>
          </a:p>
        </p:txBody>
      </p:sp>
      <p:sp>
        <p:nvSpPr>
          <p:cNvPr id="3" name="Content Placeholder 2">
            <a:extLst>
              <a:ext uri="{FF2B5EF4-FFF2-40B4-BE49-F238E27FC236}">
                <a16:creationId xmlns:a16="http://schemas.microsoft.com/office/drawing/2014/main" id="{686E89BD-8874-C249-B017-BBB9DC058B3B}"/>
              </a:ext>
            </a:extLst>
          </p:cNvPr>
          <p:cNvSpPr>
            <a:spLocks noGrp="1"/>
          </p:cNvSpPr>
          <p:nvPr>
            <p:ph idx="1"/>
          </p:nvPr>
        </p:nvSpPr>
        <p:spPr/>
        <p:txBody>
          <a:bodyPr/>
          <a:lstStyle/>
          <a:p>
            <a:r>
              <a:rPr lang="en-GB" dirty="0"/>
              <a:t>Arabs prefer speaking and place less emphasis on writing.</a:t>
            </a:r>
          </a:p>
          <a:p>
            <a:r>
              <a:rPr lang="en-GB" dirty="0"/>
              <a:t>Begin with a verbal outline of your message.</a:t>
            </a:r>
          </a:p>
          <a:p>
            <a:r>
              <a:rPr lang="en-GB" dirty="0"/>
              <a:t>Avoid a series of closed questions that force your host into </a:t>
            </a:r>
            <a:r>
              <a:rPr lang="en-GB" dirty="0" err="1"/>
              <a:t>aYes</a:t>
            </a:r>
            <a:r>
              <a:rPr lang="en-GB" dirty="0"/>
              <a:t>/No response - like in Asia, ‘yes’ can mean ‘perhaps’.</a:t>
            </a:r>
          </a:p>
          <a:p>
            <a:r>
              <a:rPr lang="en-GB" dirty="0"/>
              <a:t>Be an active listener and always have a friendly approach. </a:t>
            </a:r>
            <a:endParaRPr lang="en-US" dirty="0"/>
          </a:p>
        </p:txBody>
      </p:sp>
    </p:spTree>
    <p:extLst>
      <p:ext uri="{BB962C8B-B14F-4D97-AF65-F5344CB8AC3E}">
        <p14:creationId xmlns:p14="http://schemas.microsoft.com/office/powerpoint/2010/main" val="37632230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A697F-5006-8F4F-8B2D-0ABA16BED3F2}"/>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D608D540-B722-E143-8482-82E9577D4708}"/>
              </a:ext>
            </a:extLst>
          </p:cNvPr>
          <p:cNvSpPr>
            <a:spLocks noGrp="1"/>
          </p:cNvSpPr>
          <p:nvPr>
            <p:ph idx="1"/>
          </p:nvPr>
        </p:nvSpPr>
        <p:spPr/>
        <p:txBody>
          <a:bodyPr/>
          <a:lstStyle/>
          <a:p>
            <a:r>
              <a:rPr lang="en-GB" dirty="0"/>
              <a:t>Suggest alternatives if your proposal does not resonate.</a:t>
            </a:r>
          </a:p>
          <a:p>
            <a:r>
              <a:rPr lang="en-GB" dirty="0"/>
              <a:t>Be patient with people’s responses.</a:t>
            </a:r>
          </a:p>
          <a:p>
            <a:r>
              <a:rPr lang="en-GB" dirty="0"/>
              <a:t>Be prepared to leave the room with no firm commitments .</a:t>
            </a:r>
          </a:p>
          <a:p>
            <a:r>
              <a:rPr lang="en-GB" dirty="0"/>
              <a:t>When relationships are formed, principals may want to move quickly, sometimes on no more than a handshake.</a:t>
            </a:r>
            <a:endParaRPr lang="en-US" dirty="0"/>
          </a:p>
        </p:txBody>
      </p:sp>
    </p:spTree>
    <p:extLst>
      <p:ext uri="{BB962C8B-B14F-4D97-AF65-F5344CB8AC3E}">
        <p14:creationId xmlns:p14="http://schemas.microsoft.com/office/powerpoint/2010/main" val="13041603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DE06B-A220-E04B-934C-A54BCF432DD1}"/>
              </a:ext>
            </a:extLst>
          </p:cNvPr>
          <p:cNvSpPr>
            <a:spLocks noGrp="1"/>
          </p:cNvSpPr>
          <p:nvPr>
            <p:ph type="title"/>
          </p:nvPr>
        </p:nvSpPr>
        <p:spPr/>
        <p:txBody>
          <a:bodyPr/>
          <a:lstStyle/>
          <a:p>
            <a:r>
              <a:rPr lang="en-US" dirty="0"/>
              <a:t>touching</a:t>
            </a:r>
          </a:p>
        </p:txBody>
      </p:sp>
      <p:sp>
        <p:nvSpPr>
          <p:cNvPr id="3" name="Content Placeholder 2">
            <a:extLst>
              <a:ext uri="{FF2B5EF4-FFF2-40B4-BE49-F238E27FC236}">
                <a16:creationId xmlns:a16="http://schemas.microsoft.com/office/drawing/2014/main" id="{43AC1178-177B-EC40-BF77-8A23C5A97DBC}"/>
              </a:ext>
            </a:extLst>
          </p:cNvPr>
          <p:cNvSpPr>
            <a:spLocks noGrp="1"/>
          </p:cNvSpPr>
          <p:nvPr>
            <p:ph idx="1"/>
          </p:nvPr>
        </p:nvSpPr>
        <p:spPr/>
        <p:txBody>
          <a:bodyPr/>
          <a:lstStyle/>
          <a:p>
            <a:r>
              <a:rPr lang="en-GB" dirty="0"/>
              <a:t>Physical space between people is much more reduced than in the West and there is rather more contact: wrapping arms and </a:t>
            </a:r>
            <a:r>
              <a:rPr lang="en-GB" dirty="0" err="1"/>
              <a:t>shoul</a:t>
            </a:r>
            <a:r>
              <a:rPr lang="en-GB" dirty="0"/>
              <a:t>‐ </a:t>
            </a:r>
            <a:r>
              <a:rPr lang="en-GB" dirty="0" err="1"/>
              <a:t>ders</a:t>
            </a:r>
            <a:r>
              <a:rPr lang="en-GB" dirty="0"/>
              <a:t>, touching hands, etc. -these are signs of friendship, not sexual connotations-. However, clips on the back, typical in the West, should be avoided. </a:t>
            </a:r>
          </a:p>
          <a:p>
            <a:endParaRPr lang="en-US" dirty="0"/>
          </a:p>
        </p:txBody>
      </p:sp>
    </p:spTree>
    <p:extLst>
      <p:ext uri="{BB962C8B-B14F-4D97-AF65-F5344CB8AC3E}">
        <p14:creationId xmlns:p14="http://schemas.microsoft.com/office/powerpoint/2010/main" val="34841649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1C3FA-E000-124F-88F5-45F2E7ACD4CF}"/>
              </a:ext>
            </a:extLst>
          </p:cNvPr>
          <p:cNvSpPr>
            <a:spLocks noGrp="1"/>
          </p:cNvSpPr>
          <p:nvPr>
            <p:ph type="title"/>
          </p:nvPr>
        </p:nvSpPr>
        <p:spPr/>
        <p:txBody>
          <a:bodyPr/>
          <a:lstStyle/>
          <a:p>
            <a:r>
              <a:rPr lang="en-US" dirty="0"/>
              <a:t>Right hand</a:t>
            </a:r>
          </a:p>
        </p:txBody>
      </p:sp>
      <p:sp>
        <p:nvSpPr>
          <p:cNvPr id="3" name="Content Placeholder 2">
            <a:extLst>
              <a:ext uri="{FF2B5EF4-FFF2-40B4-BE49-F238E27FC236}">
                <a16:creationId xmlns:a16="http://schemas.microsoft.com/office/drawing/2014/main" id="{D2D9122C-606D-A849-BB58-38EC0BB7353B}"/>
              </a:ext>
            </a:extLst>
          </p:cNvPr>
          <p:cNvSpPr>
            <a:spLocks noGrp="1"/>
          </p:cNvSpPr>
          <p:nvPr>
            <p:ph idx="1"/>
          </p:nvPr>
        </p:nvSpPr>
        <p:spPr/>
        <p:txBody>
          <a:bodyPr/>
          <a:lstStyle/>
          <a:p>
            <a:r>
              <a:rPr lang="en-GB" dirty="0"/>
              <a:t>Physical contact and giving objects with the left hand must be avoided. </a:t>
            </a:r>
          </a:p>
          <a:p>
            <a:r>
              <a:rPr lang="en-GB" dirty="0"/>
              <a:t>This hand is considered impure –it is the one used in the toilet-. </a:t>
            </a:r>
          </a:p>
          <a:p>
            <a:r>
              <a:rPr lang="en-GB" dirty="0"/>
              <a:t>You should neither sit cross-legged pointed out toward the speaker nor showing the soles of the shoes, as this is thought to be a derogatory gesture. </a:t>
            </a:r>
          </a:p>
          <a:p>
            <a:endParaRPr lang="en-US" dirty="0"/>
          </a:p>
        </p:txBody>
      </p:sp>
    </p:spTree>
    <p:extLst>
      <p:ext uri="{BB962C8B-B14F-4D97-AF65-F5344CB8AC3E}">
        <p14:creationId xmlns:p14="http://schemas.microsoft.com/office/powerpoint/2010/main" val="351772554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196D6-5E96-3F40-871C-AD1506E9B2CE}"/>
              </a:ext>
            </a:extLst>
          </p:cNvPr>
          <p:cNvSpPr>
            <a:spLocks noGrp="1"/>
          </p:cNvSpPr>
          <p:nvPr>
            <p:ph type="title"/>
          </p:nvPr>
        </p:nvSpPr>
        <p:spPr/>
        <p:txBody>
          <a:bodyPr/>
          <a:lstStyle/>
          <a:p>
            <a:r>
              <a:rPr lang="en-US" dirty="0"/>
              <a:t>alcohol</a:t>
            </a:r>
          </a:p>
        </p:txBody>
      </p:sp>
      <p:sp>
        <p:nvSpPr>
          <p:cNvPr id="3" name="Content Placeholder 2">
            <a:extLst>
              <a:ext uri="{FF2B5EF4-FFF2-40B4-BE49-F238E27FC236}">
                <a16:creationId xmlns:a16="http://schemas.microsoft.com/office/drawing/2014/main" id="{D556FB31-403B-644F-902A-82038B8A63B6}"/>
              </a:ext>
            </a:extLst>
          </p:cNvPr>
          <p:cNvSpPr>
            <a:spLocks noGrp="1"/>
          </p:cNvSpPr>
          <p:nvPr>
            <p:ph idx="1"/>
          </p:nvPr>
        </p:nvSpPr>
        <p:spPr/>
        <p:txBody>
          <a:bodyPr/>
          <a:lstStyle/>
          <a:p>
            <a:r>
              <a:rPr lang="en-GB" dirty="0"/>
              <a:t>Even though official religion is the Islam, there exists liberty of worship. </a:t>
            </a:r>
          </a:p>
          <a:p>
            <a:r>
              <a:rPr lang="en-GB" dirty="0"/>
              <a:t>The Koran Law is not as strict as in Saudi Arabia or Iran. </a:t>
            </a:r>
          </a:p>
          <a:p>
            <a:r>
              <a:rPr lang="en-GB" dirty="0"/>
              <a:t>For instance, you can drink alcohol, but you should not do it in their presence. </a:t>
            </a:r>
          </a:p>
          <a:p>
            <a:endParaRPr lang="en-US" dirty="0"/>
          </a:p>
        </p:txBody>
      </p:sp>
    </p:spTree>
    <p:extLst>
      <p:ext uri="{BB962C8B-B14F-4D97-AF65-F5344CB8AC3E}">
        <p14:creationId xmlns:p14="http://schemas.microsoft.com/office/powerpoint/2010/main" val="9172240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8EBFF2-305A-B841-AB2F-5603A1B54C15}"/>
              </a:ext>
            </a:extLst>
          </p:cNvPr>
          <p:cNvPicPr>
            <a:picLocks noChangeAspect="1"/>
          </p:cNvPicPr>
          <p:nvPr/>
        </p:nvPicPr>
        <p:blipFill rotWithShape="1">
          <a:blip r:embed="rId2"/>
          <a:srcRect r="9777" b="-1"/>
          <a:stretch/>
        </p:blipFill>
        <p:spPr>
          <a:xfrm>
            <a:off x="20" y="10"/>
            <a:ext cx="12191980" cy="6857990"/>
          </a:xfrm>
          <a:prstGeom prst="rect">
            <a:avLst/>
          </a:prstGeom>
        </p:spPr>
      </p:pic>
    </p:spTree>
    <p:extLst>
      <p:ext uri="{BB962C8B-B14F-4D97-AF65-F5344CB8AC3E}">
        <p14:creationId xmlns:p14="http://schemas.microsoft.com/office/powerpoint/2010/main" val="11067278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E11EA-EE25-CB42-9985-814BE9AAFC5B}"/>
              </a:ext>
            </a:extLst>
          </p:cNvPr>
          <p:cNvSpPr>
            <a:spLocks noGrp="1"/>
          </p:cNvSpPr>
          <p:nvPr>
            <p:ph type="title"/>
          </p:nvPr>
        </p:nvSpPr>
        <p:spPr/>
        <p:txBody>
          <a:bodyPr/>
          <a:lstStyle/>
          <a:p>
            <a:r>
              <a:rPr lang="en-US" dirty="0" err="1"/>
              <a:t>ramadhan</a:t>
            </a:r>
            <a:endParaRPr lang="en-US" dirty="0"/>
          </a:p>
        </p:txBody>
      </p:sp>
      <p:sp>
        <p:nvSpPr>
          <p:cNvPr id="3" name="Content Placeholder 2">
            <a:extLst>
              <a:ext uri="{FF2B5EF4-FFF2-40B4-BE49-F238E27FC236}">
                <a16:creationId xmlns:a16="http://schemas.microsoft.com/office/drawing/2014/main" id="{3D0ED031-6D9D-A34B-AC9A-6FA2C50A033D}"/>
              </a:ext>
            </a:extLst>
          </p:cNvPr>
          <p:cNvSpPr>
            <a:spLocks noGrp="1"/>
          </p:cNvSpPr>
          <p:nvPr>
            <p:ph idx="1"/>
          </p:nvPr>
        </p:nvSpPr>
        <p:spPr/>
        <p:txBody>
          <a:bodyPr/>
          <a:lstStyle/>
          <a:p>
            <a:r>
              <a:rPr lang="en-GB" dirty="0"/>
              <a:t>During Ramadan (that lasts four weeks) one is not allowed to smoke, drink or eat in their presence. </a:t>
            </a:r>
          </a:p>
          <a:p>
            <a:r>
              <a:rPr lang="en-GB" dirty="0"/>
              <a:t>It is also common to interrupt meetings to pray. </a:t>
            </a:r>
          </a:p>
          <a:p>
            <a:endParaRPr lang="en-US" dirty="0"/>
          </a:p>
        </p:txBody>
      </p:sp>
    </p:spTree>
    <p:extLst>
      <p:ext uri="{BB962C8B-B14F-4D97-AF65-F5344CB8AC3E}">
        <p14:creationId xmlns:p14="http://schemas.microsoft.com/office/powerpoint/2010/main" val="105602237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50E4AE-24C5-44E1-9A90-F3F71579E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044" y="745236"/>
            <a:ext cx="10725912" cy="5367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48DD380-42C3-4A79-A902-F45DF5339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28266" y="-2013796"/>
            <a:ext cx="5535469" cy="10885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AA897517-06EF-954C-B18F-70E4EBFBE9D4}"/>
              </a:ext>
            </a:extLst>
          </p:cNvPr>
          <p:cNvPicPr>
            <a:picLocks noChangeAspect="1"/>
          </p:cNvPicPr>
          <p:nvPr/>
        </p:nvPicPr>
        <p:blipFill rotWithShape="1">
          <a:blip r:embed="rId2"/>
          <a:srcRect l="12578" r="30031" b="2"/>
          <a:stretch/>
        </p:blipFill>
        <p:spPr>
          <a:xfrm>
            <a:off x="897636" y="909828"/>
            <a:ext cx="5117930" cy="5038344"/>
          </a:xfrm>
          <a:prstGeom prst="rect">
            <a:avLst/>
          </a:prstGeom>
        </p:spPr>
      </p:pic>
      <p:pic>
        <p:nvPicPr>
          <p:cNvPr id="5" name="Picture 4">
            <a:extLst>
              <a:ext uri="{FF2B5EF4-FFF2-40B4-BE49-F238E27FC236}">
                <a16:creationId xmlns:a16="http://schemas.microsoft.com/office/drawing/2014/main" id="{A680FF36-2A76-9145-9B9F-09902CF65D5D}"/>
              </a:ext>
            </a:extLst>
          </p:cNvPr>
          <p:cNvPicPr>
            <a:picLocks noChangeAspect="1"/>
          </p:cNvPicPr>
          <p:nvPr/>
        </p:nvPicPr>
        <p:blipFill rotWithShape="1">
          <a:blip r:embed="rId3"/>
          <a:srcRect l="14414" r="18035" b="-1"/>
          <a:stretch/>
        </p:blipFill>
        <p:spPr>
          <a:xfrm>
            <a:off x="6176433" y="909828"/>
            <a:ext cx="5117931" cy="5038344"/>
          </a:xfrm>
          <a:prstGeom prst="rect">
            <a:avLst/>
          </a:prstGeom>
        </p:spPr>
      </p:pic>
    </p:spTree>
    <p:extLst>
      <p:ext uri="{BB962C8B-B14F-4D97-AF65-F5344CB8AC3E}">
        <p14:creationId xmlns:p14="http://schemas.microsoft.com/office/powerpoint/2010/main" val="38067188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CE710-BB49-6C4F-A20F-B5E31D287A18}"/>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US">
                <a:solidFill>
                  <a:schemeClr val="bg1"/>
                </a:solidFill>
              </a:rPr>
              <a:t>Travel in dubai</a:t>
            </a:r>
          </a:p>
        </p:txBody>
      </p:sp>
      <p:sp>
        <p:nvSpPr>
          <p:cNvPr id="3" name="Content Placeholder 2">
            <a:extLst>
              <a:ext uri="{FF2B5EF4-FFF2-40B4-BE49-F238E27FC236}">
                <a16:creationId xmlns:a16="http://schemas.microsoft.com/office/drawing/2014/main" id="{C31CD277-6F29-FB45-9C37-807893A46D8C}"/>
              </a:ext>
            </a:extLst>
          </p:cNvPr>
          <p:cNvSpPr>
            <a:spLocks noGrp="1"/>
          </p:cNvSpPr>
          <p:nvPr>
            <p:ph idx="1"/>
          </p:nvPr>
        </p:nvSpPr>
        <p:spPr>
          <a:xfrm>
            <a:off x="643468" y="2638044"/>
            <a:ext cx="3363974" cy="3415622"/>
          </a:xfrm>
        </p:spPr>
        <p:txBody>
          <a:bodyPr>
            <a:normAutofit/>
          </a:bodyPr>
          <a:lstStyle/>
          <a:p>
            <a:r>
              <a:rPr lang="en-US">
                <a:solidFill>
                  <a:schemeClr val="bg1"/>
                </a:solidFill>
              </a:rPr>
              <a:t>Difficult to find free taxis.</a:t>
            </a:r>
          </a:p>
          <a:p>
            <a:r>
              <a:rPr lang="en-GB">
                <a:solidFill>
                  <a:schemeClr val="bg1"/>
                </a:solidFill>
              </a:rPr>
              <a:t>Be careful if you drive a car since the way of driving is deficient. UAE has one of the highest traffic accident rates in the world. </a:t>
            </a:r>
          </a:p>
          <a:p>
            <a:r>
              <a:rPr lang="en-GB">
                <a:solidFill>
                  <a:schemeClr val="bg1"/>
                </a:solidFill>
              </a:rPr>
              <a:t>It is common to change the lane without warning, to drive close to other vehicles and to use the mobile phone while driving. </a:t>
            </a:r>
          </a:p>
          <a:p>
            <a:endParaRPr lang="en-US">
              <a:solidFill>
                <a:schemeClr val="bg1"/>
              </a:solidFill>
            </a:endParaRPr>
          </a:p>
        </p:txBody>
      </p:sp>
      <p:pic>
        <p:nvPicPr>
          <p:cNvPr id="4" name="Picture 3">
            <a:extLst>
              <a:ext uri="{FF2B5EF4-FFF2-40B4-BE49-F238E27FC236}">
                <a16:creationId xmlns:a16="http://schemas.microsoft.com/office/drawing/2014/main" id="{5B6F954B-2358-F04B-8B54-8C996C53598F}"/>
              </a:ext>
            </a:extLst>
          </p:cNvPr>
          <p:cNvPicPr>
            <a:picLocks noChangeAspect="1"/>
          </p:cNvPicPr>
          <p:nvPr/>
        </p:nvPicPr>
        <p:blipFill>
          <a:blip r:embed="rId3"/>
          <a:stretch>
            <a:fillRect/>
          </a:stretch>
        </p:blipFill>
        <p:spPr>
          <a:xfrm>
            <a:off x="5297763" y="1004528"/>
            <a:ext cx="6250769" cy="4688076"/>
          </a:xfrm>
          <a:prstGeom prst="rect">
            <a:avLst/>
          </a:prstGeom>
        </p:spPr>
      </p:pic>
    </p:spTree>
    <p:extLst>
      <p:ext uri="{BB962C8B-B14F-4D97-AF65-F5344CB8AC3E}">
        <p14:creationId xmlns:p14="http://schemas.microsoft.com/office/powerpoint/2010/main" val="532003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BEF3F1-2817-4593-8575-BCF2AAB42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E35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DE24AE-F28C-E14A-93F1-4101AFC96F26}"/>
              </a:ext>
            </a:extLst>
          </p:cNvPr>
          <p:cNvPicPr>
            <a:picLocks noChangeAspect="1"/>
          </p:cNvPicPr>
          <p:nvPr/>
        </p:nvPicPr>
        <p:blipFill rotWithShape="1">
          <a:blip r:embed="rId2"/>
          <a:srcRect t="17364" b="9919"/>
          <a:stretch/>
        </p:blipFill>
        <p:spPr>
          <a:xfrm>
            <a:off x="970788" y="969264"/>
            <a:ext cx="10250424" cy="4919472"/>
          </a:xfrm>
          <a:prstGeom prst="rect">
            <a:avLst/>
          </a:prstGeom>
        </p:spPr>
      </p:pic>
      <p:sp>
        <p:nvSpPr>
          <p:cNvPr id="11" name="Rectangle 10">
            <a:extLst>
              <a:ext uri="{FF2B5EF4-FFF2-40B4-BE49-F238E27FC236}">
                <a16:creationId xmlns:a16="http://schemas.microsoft.com/office/drawing/2014/main" id="{1FF9A2C9-7772-4A25-A286-C89751B17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no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376155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AD85578-1E4B-4014-9D52-E7689475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8550B3F-9390-4CA1-B3C8-91529289D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14971-4451-A649-85FC-BB177561FC69}"/>
              </a:ext>
            </a:extLst>
          </p:cNvPr>
          <p:cNvSpPr>
            <a:spLocks noGrp="1"/>
          </p:cNvSpPr>
          <p:nvPr>
            <p:ph type="title"/>
          </p:nvPr>
        </p:nvSpPr>
        <p:spPr>
          <a:xfrm>
            <a:off x="1949518" y="1059838"/>
            <a:ext cx="3632052" cy="4738324"/>
          </a:xfrm>
          <a:noFill/>
          <a:ln>
            <a:noFill/>
          </a:ln>
        </p:spPr>
        <p:txBody>
          <a:bodyPr>
            <a:normAutofit/>
          </a:bodyPr>
          <a:lstStyle/>
          <a:p>
            <a:r>
              <a:rPr lang="en-US" sz="3600" dirty="0">
                <a:solidFill>
                  <a:schemeClr val="bg1"/>
                </a:solidFill>
              </a:rPr>
              <a:t>INDIVIDUALS</a:t>
            </a:r>
          </a:p>
        </p:txBody>
      </p:sp>
      <p:sp>
        <p:nvSpPr>
          <p:cNvPr id="3" name="Content Placeholder 2">
            <a:extLst>
              <a:ext uri="{FF2B5EF4-FFF2-40B4-BE49-F238E27FC236}">
                <a16:creationId xmlns:a16="http://schemas.microsoft.com/office/drawing/2014/main" id="{F68A21CF-3D8F-4841-96B0-81E17A4FD594}"/>
              </a:ext>
            </a:extLst>
          </p:cNvPr>
          <p:cNvSpPr>
            <a:spLocks noGrp="1"/>
          </p:cNvSpPr>
          <p:nvPr>
            <p:ph idx="1"/>
          </p:nvPr>
        </p:nvSpPr>
        <p:spPr>
          <a:xfrm>
            <a:off x="6679109" y="1059838"/>
            <a:ext cx="4665397" cy="4738323"/>
          </a:xfrm>
        </p:spPr>
        <p:txBody>
          <a:bodyPr anchor="ctr">
            <a:normAutofit/>
          </a:bodyPr>
          <a:lstStyle/>
          <a:p>
            <a:r>
              <a:rPr lang="en-GB"/>
              <a:t>Foreigners are free to practice their own religion, and the dress code is liberal.</a:t>
            </a:r>
          </a:p>
          <a:p>
            <a:r>
              <a:rPr lang="en-GB"/>
              <a:t>Women, whether married or single, do not face any form of discrimination and may drive, work, and move around unescorted. </a:t>
            </a:r>
          </a:p>
          <a:p>
            <a:r>
              <a:rPr lang="en-GB"/>
              <a:t>In spite of its rapid economic development in recent years, UAE remains closely linked to its heritage. </a:t>
            </a:r>
            <a:endParaRPr lang="en-GB" dirty="0"/>
          </a:p>
          <a:p>
            <a:endParaRPr lang="en-US" dirty="0"/>
          </a:p>
        </p:txBody>
      </p:sp>
    </p:spTree>
    <p:extLst>
      <p:ext uri="{BB962C8B-B14F-4D97-AF65-F5344CB8AC3E}">
        <p14:creationId xmlns:p14="http://schemas.microsoft.com/office/powerpoint/2010/main" val="208534743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BEF3F1-2817-4593-8575-BCF2AAB42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6B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8D6706C-55A0-DA41-8740-A96276DAF98B}"/>
              </a:ext>
            </a:extLst>
          </p:cNvPr>
          <p:cNvPicPr>
            <a:picLocks noChangeAspect="1"/>
          </p:cNvPicPr>
          <p:nvPr/>
        </p:nvPicPr>
        <p:blipFill rotWithShape="1">
          <a:blip r:embed="rId2"/>
          <a:srcRect t="13763" b="13795"/>
          <a:stretch/>
        </p:blipFill>
        <p:spPr>
          <a:xfrm>
            <a:off x="970788" y="969264"/>
            <a:ext cx="10250424" cy="4919472"/>
          </a:xfrm>
          <a:prstGeom prst="rect">
            <a:avLst/>
          </a:prstGeom>
        </p:spPr>
      </p:pic>
      <p:sp>
        <p:nvSpPr>
          <p:cNvPr id="11" name="Rectangle 10">
            <a:extLst>
              <a:ext uri="{FF2B5EF4-FFF2-40B4-BE49-F238E27FC236}">
                <a16:creationId xmlns:a16="http://schemas.microsoft.com/office/drawing/2014/main" id="{1FF9A2C9-7772-4A25-A286-C89751B17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no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288242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BEF3F1-2817-4593-8575-BCF2AAB42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68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8A3A2E-4336-E640-BCDE-96C504EA163A}"/>
              </a:ext>
            </a:extLst>
          </p:cNvPr>
          <p:cNvPicPr>
            <a:picLocks noChangeAspect="1"/>
          </p:cNvPicPr>
          <p:nvPr/>
        </p:nvPicPr>
        <p:blipFill rotWithShape="1">
          <a:blip r:embed="rId2"/>
          <a:srcRect b="28369"/>
          <a:stretch/>
        </p:blipFill>
        <p:spPr>
          <a:xfrm>
            <a:off x="970788" y="969264"/>
            <a:ext cx="10250424" cy="4919472"/>
          </a:xfrm>
          <a:prstGeom prst="rect">
            <a:avLst/>
          </a:prstGeom>
        </p:spPr>
      </p:pic>
      <p:sp>
        <p:nvSpPr>
          <p:cNvPr id="11" name="Rectangle 10">
            <a:extLst>
              <a:ext uri="{FF2B5EF4-FFF2-40B4-BE49-F238E27FC236}">
                <a16:creationId xmlns:a16="http://schemas.microsoft.com/office/drawing/2014/main" id="{1FF9A2C9-7772-4A25-A286-C89751B17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no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5043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AB641E6-F430-486B-B6AC-257B034157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7EB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395473E-9C09-4F77-8F6B-98E0CE846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solidFill>
            <a:srgbClr val="FFFFFF"/>
          </a:solid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46464CE-A4D1-0C47-ADF1-8434BDDE93F7}"/>
              </a:ext>
            </a:extLst>
          </p:cNvPr>
          <p:cNvPicPr>
            <a:picLocks noChangeAspect="1"/>
          </p:cNvPicPr>
          <p:nvPr/>
        </p:nvPicPr>
        <p:blipFill rotWithShape="1">
          <a:blip r:embed="rId2"/>
          <a:srcRect t="10711"/>
          <a:stretch/>
        </p:blipFill>
        <p:spPr>
          <a:xfrm>
            <a:off x="970788" y="969264"/>
            <a:ext cx="10250424" cy="4919472"/>
          </a:xfrm>
          <a:prstGeom prst="rect">
            <a:avLst/>
          </a:prstGeom>
        </p:spPr>
      </p:pic>
    </p:spTree>
    <p:extLst>
      <p:ext uri="{BB962C8B-B14F-4D97-AF65-F5344CB8AC3E}">
        <p14:creationId xmlns:p14="http://schemas.microsoft.com/office/powerpoint/2010/main" val="424095094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BEF3F1-2817-4593-8575-BCF2AAB42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F3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1B3F072-6978-904C-910D-1BBE743E35A0}"/>
              </a:ext>
            </a:extLst>
          </p:cNvPr>
          <p:cNvPicPr>
            <a:picLocks noChangeAspect="1"/>
          </p:cNvPicPr>
          <p:nvPr/>
        </p:nvPicPr>
        <p:blipFill rotWithShape="1">
          <a:blip r:embed="rId2"/>
          <a:srcRect b="36009"/>
          <a:stretch/>
        </p:blipFill>
        <p:spPr>
          <a:xfrm>
            <a:off x="970788" y="969264"/>
            <a:ext cx="10250424" cy="4919472"/>
          </a:xfrm>
          <a:prstGeom prst="rect">
            <a:avLst/>
          </a:prstGeom>
        </p:spPr>
      </p:pic>
      <p:sp>
        <p:nvSpPr>
          <p:cNvPr id="9" name="Rectangle 8">
            <a:extLst>
              <a:ext uri="{FF2B5EF4-FFF2-40B4-BE49-F238E27FC236}">
                <a16:creationId xmlns:a16="http://schemas.microsoft.com/office/drawing/2014/main" id="{1FF9A2C9-7772-4A25-A286-C89751B17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no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146544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02C7B47-DF2D-46D9-9584-5C83FCA8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DF8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48541E3-A59C-41D3-85D2-70F0E0E9B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solidFill>
            <a:srgbClr val="FFFFFF"/>
          </a:solid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60AA496-C01C-7841-878C-7687028D87AF}"/>
              </a:ext>
            </a:extLst>
          </p:cNvPr>
          <p:cNvPicPr>
            <a:picLocks noChangeAspect="1"/>
          </p:cNvPicPr>
          <p:nvPr/>
        </p:nvPicPr>
        <p:blipFill>
          <a:blip r:embed="rId2"/>
          <a:stretch>
            <a:fillRect/>
          </a:stretch>
        </p:blipFill>
        <p:spPr>
          <a:xfrm>
            <a:off x="4367784" y="1124712"/>
            <a:ext cx="3456432" cy="4608576"/>
          </a:xfrm>
          <a:prstGeom prst="rect">
            <a:avLst/>
          </a:prstGeom>
        </p:spPr>
      </p:pic>
    </p:spTree>
    <p:extLst>
      <p:ext uri="{BB962C8B-B14F-4D97-AF65-F5344CB8AC3E}">
        <p14:creationId xmlns:p14="http://schemas.microsoft.com/office/powerpoint/2010/main" val="294681165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454D-F839-7D42-ABC7-A762D6ECB500}"/>
              </a:ext>
            </a:extLst>
          </p:cNvPr>
          <p:cNvSpPr>
            <a:spLocks noGrp="1"/>
          </p:cNvSpPr>
          <p:nvPr>
            <p:ph type="title"/>
          </p:nvPr>
        </p:nvSpPr>
        <p:spPr/>
        <p:txBody>
          <a:bodyPr/>
          <a:lstStyle/>
          <a:p>
            <a:r>
              <a:rPr lang="en-GB" b="1" dirty="0">
                <a:solidFill>
                  <a:schemeClr val="tx1"/>
                </a:solidFill>
              </a:rPr>
              <a:t>Clothing in Dubai as a Tourist</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id="{A3F4B987-95C6-6E47-864A-F45D3B6C276F}"/>
              </a:ext>
            </a:extLst>
          </p:cNvPr>
          <p:cNvSpPr>
            <a:spLocks noGrp="1"/>
          </p:cNvSpPr>
          <p:nvPr>
            <p:ph idx="1"/>
          </p:nvPr>
        </p:nvSpPr>
        <p:spPr/>
        <p:txBody>
          <a:bodyPr/>
          <a:lstStyle/>
          <a:p>
            <a:pPr fontAlgn="base"/>
            <a:r>
              <a:rPr lang="en-GB" dirty="0">
                <a:solidFill>
                  <a:schemeClr val="tx1"/>
                </a:solidFill>
              </a:rPr>
              <a:t>Dubai is not too strict when it comes to dress code, knowing how to dress in Dubai would make your holiday comfortable and easy. </a:t>
            </a:r>
          </a:p>
          <a:p>
            <a:pPr fontAlgn="base"/>
            <a:r>
              <a:rPr lang="en-GB" dirty="0">
                <a:solidFill>
                  <a:schemeClr val="tx1"/>
                </a:solidFill>
              </a:rPr>
              <a:t>Apart from the Dubai clothing rules at various places, you must choose pack Dubai outfit as per the time of the year.</a:t>
            </a:r>
          </a:p>
          <a:p>
            <a:endParaRPr lang="en-US" dirty="0"/>
          </a:p>
        </p:txBody>
      </p:sp>
    </p:spTree>
    <p:extLst>
      <p:ext uri="{BB962C8B-B14F-4D97-AF65-F5344CB8AC3E}">
        <p14:creationId xmlns:p14="http://schemas.microsoft.com/office/powerpoint/2010/main" val="327912116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DF12-E8D9-AD42-A7E6-6737DEA002A2}"/>
              </a:ext>
            </a:extLst>
          </p:cNvPr>
          <p:cNvSpPr>
            <a:spLocks noGrp="1"/>
          </p:cNvSpPr>
          <p:nvPr>
            <p:ph type="title"/>
          </p:nvPr>
        </p:nvSpPr>
        <p:spPr/>
        <p:txBody>
          <a:bodyPr/>
          <a:lstStyle/>
          <a:p>
            <a:r>
              <a:rPr lang="en-GB" b="1" dirty="0">
                <a:solidFill>
                  <a:schemeClr val="tx1"/>
                </a:solidFill>
              </a:rPr>
              <a:t>Summer in Dubai (April to October)</a:t>
            </a:r>
            <a:endParaRPr lang="en-US" dirty="0"/>
          </a:p>
        </p:txBody>
      </p:sp>
      <p:sp>
        <p:nvSpPr>
          <p:cNvPr id="3" name="Content Placeholder 2">
            <a:extLst>
              <a:ext uri="{FF2B5EF4-FFF2-40B4-BE49-F238E27FC236}">
                <a16:creationId xmlns:a16="http://schemas.microsoft.com/office/drawing/2014/main" id="{89313884-5D15-BB4C-ADFC-45F509B7587F}"/>
              </a:ext>
            </a:extLst>
          </p:cNvPr>
          <p:cNvSpPr>
            <a:spLocks noGrp="1"/>
          </p:cNvSpPr>
          <p:nvPr>
            <p:ph idx="1"/>
          </p:nvPr>
        </p:nvSpPr>
        <p:spPr/>
        <p:txBody>
          <a:bodyPr>
            <a:normAutofit fontScale="92500" lnSpcReduction="20000"/>
          </a:bodyPr>
          <a:lstStyle/>
          <a:p>
            <a:r>
              <a:rPr lang="en-GB" dirty="0">
                <a:solidFill>
                  <a:schemeClr val="tx1"/>
                </a:solidFill>
              </a:rPr>
              <a:t>The climate in Dubai from April to October is of intense heat. The temperature can go up to 50</a:t>
            </a:r>
            <a:r>
              <a:rPr lang="en-GB" baseline="30000" dirty="0">
                <a:solidFill>
                  <a:schemeClr val="tx1"/>
                </a:solidFill>
              </a:rPr>
              <a:t>o </a:t>
            </a:r>
            <a:r>
              <a:rPr lang="en-GB" dirty="0">
                <a:solidFill>
                  <a:schemeClr val="tx1"/>
                </a:solidFill>
              </a:rPr>
              <a:t>C during the day. </a:t>
            </a:r>
          </a:p>
          <a:p>
            <a:r>
              <a:rPr lang="en-GB" dirty="0">
                <a:solidFill>
                  <a:schemeClr val="tx1"/>
                </a:solidFill>
              </a:rPr>
              <a:t>While most people do not prefer to visit the city or UAE during this time of the month, some may have to for business or personal reasons. </a:t>
            </a:r>
          </a:p>
          <a:p>
            <a:r>
              <a:rPr lang="en-GB" dirty="0">
                <a:solidFill>
                  <a:schemeClr val="tx1"/>
                </a:solidFill>
              </a:rPr>
              <a:t>During this time of the year, wear comfortable loose-fitting clothes. </a:t>
            </a:r>
          </a:p>
          <a:p>
            <a:r>
              <a:rPr lang="en-GB" dirty="0">
                <a:solidFill>
                  <a:schemeClr val="tx1"/>
                </a:solidFill>
              </a:rPr>
              <a:t>Always cover your hands and legs and also use a good sunscreen to avoid the harsh effects of the sun. </a:t>
            </a:r>
          </a:p>
          <a:p>
            <a:r>
              <a:rPr lang="en-GB" dirty="0">
                <a:solidFill>
                  <a:schemeClr val="tx1"/>
                </a:solidFill>
              </a:rPr>
              <a:t>Still, you should carry a light jacket, scarf or a stole if you are spending time in enclosed places like a mall as it can get really cold in such places. </a:t>
            </a:r>
          </a:p>
          <a:p>
            <a:r>
              <a:rPr lang="en-GB" dirty="0">
                <a:solidFill>
                  <a:schemeClr val="tx1"/>
                </a:solidFill>
              </a:rPr>
              <a:t>Wearing a hat or a cap is also ideal during the day, if you are spending time outdoors.</a:t>
            </a:r>
          </a:p>
          <a:p>
            <a:endParaRPr lang="en-US" dirty="0"/>
          </a:p>
        </p:txBody>
      </p:sp>
    </p:spTree>
    <p:extLst>
      <p:ext uri="{BB962C8B-B14F-4D97-AF65-F5344CB8AC3E}">
        <p14:creationId xmlns:p14="http://schemas.microsoft.com/office/powerpoint/2010/main" val="413225864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0E3F3-5705-3549-BE53-9015D76B17FC}"/>
              </a:ext>
            </a:extLst>
          </p:cNvPr>
          <p:cNvSpPr>
            <a:spLocks noGrp="1"/>
          </p:cNvSpPr>
          <p:nvPr>
            <p:ph type="title"/>
          </p:nvPr>
        </p:nvSpPr>
        <p:spPr/>
        <p:txBody>
          <a:bodyPr>
            <a:normAutofit fontScale="90000"/>
          </a:bodyPr>
          <a:lstStyle/>
          <a:p>
            <a:r>
              <a:rPr lang="en-GB" b="1" dirty="0">
                <a:solidFill>
                  <a:schemeClr val="tx1"/>
                </a:solidFill>
              </a:rPr>
              <a:t>Winter in Dubai (November to March)</a:t>
            </a:r>
            <a:br>
              <a:rPr lang="en-GB" b="1" dirty="0">
                <a:solidFill>
                  <a:schemeClr val="tx1"/>
                </a:solidFill>
              </a:rPr>
            </a:br>
            <a:endParaRPr lang="en-US" dirty="0"/>
          </a:p>
        </p:txBody>
      </p:sp>
      <p:sp>
        <p:nvSpPr>
          <p:cNvPr id="3" name="Content Placeholder 2">
            <a:extLst>
              <a:ext uri="{FF2B5EF4-FFF2-40B4-BE49-F238E27FC236}">
                <a16:creationId xmlns:a16="http://schemas.microsoft.com/office/drawing/2014/main" id="{F7326555-4FE0-AD4F-8780-A6591C6EDCF8}"/>
              </a:ext>
            </a:extLst>
          </p:cNvPr>
          <p:cNvSpPr>
            <a:spLocks noGrp="1"/>
          </p:cNvSpPr>
          <p:nvPr>
            <p:ph idx="1"/>
          </p:nvPr>
        </p:nvSpPr>
        <p:spPr/>
        <p:txBody>
          <a:bodyPr/>
          <a:lstStyle/>
          <a:p>
            <a:pPr fontAlgn="base"/>
            <a:r>
              <a:rPr lang="en-GB" dirty="0">
                <a:solidFill>
                  <a:schemeClr val="tx1"/>
                </a:solidFill>
              </a:rPr>
              <a:t>Dubai enjoys a cooler climate between the months of November and March. While it is still warm in the day during these months, the evenings and nights are colder. </a:t>
            </a:r>
          </a:p>
          <a:p>
            <a:pPr fontAlgn="base"/>
            <a:r>
              <a:rPr lang="en-GB" dirty="0">
                <a:solidFill>
                  <a:schemeClr val="tx1"/>
                </a:solidFill>
              </a:rPr>
              <a:t>If you are visiting Dubai during this time of the year, do not forget to carry jeans, jackets and sweaters in your luggage.</a:t>
            </a:r>
          </a:p>
          <a:p>
            <a:endParaRPr lang="en-US" dirty="0"/>
          </a:p>
        </p:txBody>
      </p:sp>
    </p:spTree>
    <p:extLst>
      <p:ext uri="{BB962C8B-B14F-4D97-AF65-F5344CB8AC3E}">
        <p14:creationId xmlns:p14="http://schemas.microsoft.com/office/powerpoint/2010/main" val="268726179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6A9AE5-69DF-4153-B35A-94BDEF32E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238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9B5318-27A8-4E50-80D9-B92D4F28E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solidFill>
            <a:schemeClr val="bg1"/>
          </a:solid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8FC132E-A517-1648-8D7D-4FF3B482082B}"/>
              </a:ext>
            </a:extLst>
          </p:cNvPr>
          <p:cNvPicPr>
            <a:picLocks noChangeAspect="1"/>
          </p:cNvPicPr>
          <p:nvPr/>
        </p:nvPicPr>
        <p:blipFill>
          <a:blip r:embed="rId2"/>
          <a:stretch>
            <a:fillRect/>
          </a:stretch>
        </p:blipFill>
        <p:spPr>
          <a:xfrm>
            <a:off x="2643883" y="1124712"/>
            <a:ext cx="6904233" cy="4608576"/>
          </a:xfrm>
          <a:prstGeom prst="rect">
            <a:avLst/>
          </a:prstGeom>
        </p:spPr>
      </p:pic>
    </p:spTree>
    <p:extLst>
      <p:ext uri="{BB962C8B-B14F-4D97-AF65-F5344CB8AC3E}">
        <p14:creationId xmlns:p14="http://schemas.microsoft.com/office/powerpoint/2010/main" val="238910432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55B-B35F-444D-B7BD-92CCAE9C8305}"/>
              </a:ext>
            </a:extLst>
          </p:cNvPr>
          <p:cNvSpPr>
            <a:spLocks noGrp="1"/>
          </p:cNvSpPr>
          <p:nvPr>
            <p:ph type="title"/>
          </p:nvPr>
        </p:nvSpPr>
        <p:spPr/>
        <p:txBody>
          <a:bodyPr/>
          <a:lstStyle/>
          <a:p>
            <a:r>
              <a:rPr lang="en-US" dirty="0"/>
              <a:t>Clothing tips !</a:t>
            </a:r>
          </a:p>
        </p:txBody>
      </p:sp>
      <p:sp>
        <p:nvSpPr>
          <p:cNvPr id="3" name="Content Placeholder 2">
            <a:extLst>
              <a:ext uri="{FF2B5EF4-FFF2-40B4-BE49-F238E27FC236}">
                <a16:creationId xmlns:a16="http://schemas.microsoft.com/office/drawing/2014/main" id="{CAB0D432-6835-6E44-805D-50A8B7A1CE87}"/>
              </a:ext>
            </a:extLst>
          </p:cNvPr>
          <p:cNvSpPr>
            <a:spLocks noGrp="1"/>
          </p:cNvSpPr>
          <p:nvPr>
            <p:ph idx="1"/>
          </p:nvPr>
        </p:nvSpPr>
        <p:spPr/>
        <p:txBody>
          <a:bodyPr>
            <a:normAutofit/>
          </a:bodyPr>
          <a:lstStyle/>
          <a:p>
            <a:pPr fontAlgn="base"/>
            <a:r>
              <a:rPr lang="en-GB" dirty="0"/>
              <a:t>While scanty or revealing clothes may not cause you to be caught in legal trouble (at least most of the times), it may cause people to stare at you unnecessarily.</a:t>
            </a:r>
          </a:p>
          <a:p>
            <a:pPr fontAlgn="base"/>
            <a:r>
              <a:rPr lang="en-GB" dirty="0"/>
              <a:t>People (especially locals or security at the mall) may approach or reprimand you about your choice of clothes. To avoid unpleasant situations, it is best to dress wisely in Dubai.</a:t>
            </a:r>
          </a:p>
        </p:txBody>
      </p:sp>
    </p:spTree>
    <p:extLst>
      <p:ext uri="{BB962C8B-B14F-4D97-AF65-F5344CB8AC3E}">
        <p14:creationId xmlns:p14="http://schemas.microsoft.com/office/powerpoint/2010/main" val="102849890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DD281-F71A-AC48-9BD7-105B58D1E288}"/>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3EB14809-2A9F-9041-97C7-A1EDE752AD99}"/>
              </a:ext>
            </a:extLst>
          </p:cNvPr>
          <p:cNvSpPr>
            <a:spLocks noGrp="1"/>
          </p:cNvSpPr>
          <p:nvPr>
            <p:ph idx="1"/>
          </p:nvPr>
        </p:nvSpPr>
        <p:spPr/>
        <p:txBody>
          <a:bodyPr/>
          <a:lstStyle/>
          <a:p>
            <a:pPr fontAlgn="base"/>
            <a:r>
              <a:rPr lang="en-GB" dirty="0"/>
              <a:t>Wear comfortable footwear. Sneakers or sport shoes are best for sightseeing. For shopping in malls and markets, you can wear sandals. However, if you are going to a restaurant, it is better to wear closed shoes (for men) and sandals or high heels (for women).</a:t>
            </a:r>
          </a:p>
          <a:p>
            <a:pPr fontAlgn="base"/>
            <a:r>
              <a:rPr lang="en-GB" dirty="0"/>
              <a:t>There are no restrictions when it comes to wearing jewellery or any other accessories.</a:t>
            </a:r>
          </a:p>
          <a:p>
            <a:pPr fontAlgn="base"/>
            <a:r>
              <a:rPr lang="en-GB" dirty="0"/>
              <a:t>Wear sunglasses during the day, be it summer or winter.</a:t>
            </a:r>
          </a:p>
          <a:p>
            <a:pPr fontAlgn="base"/>
            <a:r>
              <a:rPr lang="en-GB" dirty="0"/>
              <a:t>You must strictly follow the Dubai clothing rules throughout the year and especially during the holy month of Ramadan.</a:t>
            </a:r>
          </a:p>
          <a:p>
            <a:endParaRPr lang="en-US" dirty="0"/>
          </a:p>
        </p:txBody>
      </p:sp>
    </p:spTree>
    <p:extLst>
      <p:ext uri="{BB962C8B-B14F-4D97-AF65-F5344CB8AC3E}">
        <p14:creationId xmlns:p14="http://schemas.microsoft.com/office/powerpoint/2010/main" val="88360949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C8593-6B6F-F243-83E8-1BC17D2DD26B}"/>
              </a:ext>
            </a:extLst>
          </p:cNvPr>
          <p:cNvSpPr>
            <a:spLocks noGrp="1"/>
          </p:cNvSpPr>
          <p:nvPr>
            <p:ph type="title"/>
          </p:nvPr>
        </p:nvSpPr>
        <p:spPr/>
        <p:txBody>
          <a:bodyPr/>
          <a:lstStyle/>
          <a:p>
            <a:r>
              <a:rPr lang="en-US" dirty="0"/>
              <a:t>Dress code for men</a:t>
            </a:r>
          </a:p>
        </p:txBody>
      </p:sp>
      <p:sp>
        <p:nvSpPr>
          <p:cNvPr id="3" name="Content Placeholder 2">
            <a:extLst>
              <a:ext uri="{FF2B5EF4-FFF2-40B4-BE49-F238E27FC236}">
                <a16:creationId xmlns:a16="http://schemas.microsoft.com/office/drawing/2014/main" id="{3AFBD5A2-EDD7-DE46-87A5-0DE88D9D9830}"/>
              </a:ext>
            </a:extLst>
          </p:cNvPr>
          <p:cNvSpPr>
            <a:spLocks noGrp="1"/>
          </p:cNvSpPr>
          <p:nvPr>
            <p:ph idx="1"/>
          </p:nvPr>
        </p:nvSpPr>
        <p:spPr/>
        <p:txBody>
          <a:bodyPr>
            <a:normAutofit/>
          </a:bodyPr>
          <a:lstStyle/>
          <a:p>
            <a:pPr fontAlgn="base"/>
            <a:r>
              <a:rPr lang="en-GB" dirty="0"/>
              <a:t>Even though many men may think that there is no dress code for men in Dubai, there are several things men need to keep in mind while visiting Dubai.</a:t>
            </a:r>
          </a:p>
          <a:p>
            <a:pPr fontAlgn="base"/>
            <a:r>
              <a:rPr lang="en-GB" dirty="0"/>
              <a:t>When visiting any public place remember that your knees and your chest should be covered.</a:t>
            </a:r>
          </a:p>
          <a:p>
            <a:pPr fontAlgn="base"/>
            <a:r>
              <a:rPr lang="en-GB" dirty="0"/>
              <a:t>When you visit government offices, remember to dress in loose clothing and avoid gym wear and sleeveless t-shirts.</a:t>
            </a:r>
          </a:p>
          <a:p>
            <a:pPr marL="0" indent="0">
              <a:buNone/>
            </a:pPr>
            <a:br>
              <a:rPr lang="en-GB" dirty="0"/>
            </a:br>
            <a:endParaRPr lang="en-US" dirty="0"/>
          </a:p>
        </p:txBody>
      </p:sp>
    </p:spTree>
    <p:extLst>
      <p:ext uri="{BB962C8B-B14F-4D97-AF65-F5344CB8AC3E}">
        <p14:creationId xmlns:p14="http://schemas.microsoft.com/office/powerpoint/2010/main" val="342579240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D8111-A62A-8545-934B-985914E7C9CF}"/>
              </a:ext>
            </a:extLst>
          </p:cNvPr>
          <p:cNvSpPr>
            <a:spLocks noGrp="1"/>
          </p:cNvSpPr>
          <p:nvPr>
            <p:ph type="title"/>
          </p:nvPr>
        </p:nvSpPr>
        <p:spPr/>
        <p:txBody>
          <a:bodyPr/>
          <a:lstStyle/>
          <a:p>
            <a:r>
              <a:rPr lang="en-US" dirty="0"/>
              <a:t>What to wear for meetings men</a:t>
            </a:r>
          </a:p>
        </p:txBody>
      </p:sp>
      <p:sp>
        <p:nvSpPr>
          <p:cNvPr id="3" name="Content Placeholder 2">
            <a:extLst>
              <a:ext uri="{FF2B5EF4-FFF2-40B4-BE49-F238E27FC236}">
                <a16:creationId xmlns:a16="http://schemas.microsoft.com/office/drawing/2014/main" id="{299DC3D6-620A-F142-BB58-CB9D08DA5177}"/>
              </a:ext>
            </a:extLst>
          </p:cNvPr>
          <p:cNvSpPr>
            <a:spLocks noGrp="1"/>
          </p:cNvSpPr>
          <p:nvPr>
            <p:ph idx="1"/>
          </p:nvPr>
        </p:nvSpPr>
        <p:spPr/>
        <p:txBody>
          <a:bodyPr/>
          <a:lstStyle/>
          <a:p>
            <a:r>
              <a:rPr lang="en-GB" dirty="0"/>
              <a:t>Standard business suit and tie.</a:t>
            </a:r>
          </a:p>
          <a:p>
            <a:r>
              <a:rPr lang="en-GB" dirty="0"/>
              <a:t>Evening functions dressing can vary; usually a semi formal look is fine.</a:t>
            </a:r>
          </a:p>
          <a:p>
            <a:r>
              <a:rPr lang="en-GB" dirty="0"/>
              <a:t>For casual occasions, trousers and a shirt is acceptable.  </a:t>
            </a:r>
            <a:endParaRPr lang="en-US" dirty="0"/>
          </a:p>
        </p:txBody>
      </p:sp>
    </p:spTree>
    <p:extLst>
      <p:ext uri="{BB962C8B-B14F-4D97-AF65-F5344CB8AC3E}">
        <p14:creationId xmlns:p14="http://schemas.microsoft.com/office/powerpoint/2010/main" val="103801192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638F3-4D20-CF40-85E0-906C2E43EEFB}"/>
              </a:ext>
            </a:extLst>
          </p:cNvPr>
          <p:cNvSpPr>
            <a:spLocks noGrp="1"/>
          </p:cNvSpPr>
          <p:nvPr>
            <p:ph type="title"/>
          </p:nvPr>
        </p:nvSpPr>
        <p:spPr/>
        <p:txBody>
          <a:bodyPr/>
          <a:lstStyle/>
          <a:p>
            <a:r>
              <a:rPr lang="en-US" dirty="0"/>
              <a:t>What to wear for meetings women</a:t>
            </a:r>
          </a:p>
        </p:txBody>
      </p:sp>
      <p:sp>
        <p:nvSpPr>
          <p:cNvPr id="3" name="Content Placeholder 2">
            <a:extLst>
              <a:ext uri="{FF2B5EF4-FFF2-40B4-BE49-F238E27FC236}">
                <a16:creationId xmlns:a16="http://schemas.microsoft.com/office/drawing/2014/main" id="{D74BA403-1423-3449-9B25-ECFA8C10CDFC}"/>
              </a:ext>
            </a:extLst>
          </p:cNvPr>
          <p:cNvSpPr>
            <a:spLocks noGrp="1"/>
          </p:cNvSpPr>
          <p:nvPr>
            <p:ph idx="1"/>
          </p:nvPr>
        </p:nvSpPr>
        <p:spPr/>
        <p:txBody>
          <a:bodyPr/>
          <a:lstStyle/>
          <a:p>
            <a:r>
              <a:rPr lang="en-GB" dirty="0"/>
              <a:t>Should wear loose fitting trousers and a shirt or a long dress.</a:t>
            </a:r>
          </a:p>
          <a:p>
            <a:r>
              <a:rPr lang="en-GB" dirty="0"/>
              <a:t>Avoid short skirts and revealing clothes.</a:t>
            </a:r>
          </a:p>
          <a:p>
            <a:r>
              <a:rPr lang="en-GB" dirty="0"/>
              <a:t>Head does not need to be covered.</a:t>
            </a:r>
          </a:p>
          <a:p>
            <a:r>
              <a:rPr lang="en-GB" dirty="0"/>
              <a:t>In general, dress conservatively.</a:t>
            </a:r>
            <a:endParaRPr lang="en-US" dirty="0"/>
          </a:p>
        </p:txBody>
      </p:sp>
    </p:spTree>
    <p:extLst>
      <p:ext uri="{BB962C8B-B14F-4D97-AF65-F5344CB8AC3E}">
        <p14:creationId xmlns:p14="http://schemas.microsoft.com/office/powerpoint/2010/main" val="144107307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4D81A-548E-4C4E-A385-BB802E30AA82}"/>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B469383D-050C-4D47-B455-D1AAB102D43A}"/>
              </a:ext>
            </a:extLst>
          </p:cNvPr>
          <p:cNvSpPr>
            <a:spLocks noGrp="1"/>
          </p:cNvSpPr>
          <p:nvPr>
            <p:ph idx="1"/>
          </p:nvPr>
        </p:nvSpPr>
        <p:spPr/>
        <p:txBody>
          <a:bodyPr/>
          <a:lstStyle/>
          <a:p>
            <a:pPr fontAlgn="base"/>
            <a:r>
              <a:rPr lang="en-GB" dirty="0"/>
              <a:t>Men don’t need to cover their hair at any venues.</a:t>
            </a:r>
          </a:p>
          <a:p>
            <a:pPr fontAlgn="base"/>
            <a:r>
              <a:rPr lang="en-GB" dirty="0"/>
              <a:t>When you visit mosques in Dubai or Abu Dhabi, you may be handed a long garment to wear before entering the mosque.</a:t>
            </a:r>
          </a:p>
          <a:p>
            <a:pPr fontAlgn="base"/>
            <a:r>
              <a:rPr lang="en-GB" dirty="0"/>
              <a:t>This maybe because your shorts don’t cover your knees or your clothes contain inappropriate words, phrases or images.</a:t>
            </a:r>
          </a:p>
          <a:p>
            <a:pPr marL="0" indent="0">
              <a:buNone/>
            </a:pPr>
            <a:endParaRPr lang="en-US" dirty="0"/>
          </a:p>
        </p:txBody>
      </p:sp>
    </p:spTree>
    <p:extLst>
      <p:ext uri="{BB962C8B-B14F-4D97-AF65-F5344CB8AC3E}">
        <p14:creationId xmlns:p14="http://schemas.microsoft.com/office/powerpoint/2010/main" val="267577250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3CE3-09FB-9F4A-8333-A5E370231660}"/>
              </a:ext>
            </a:extLst>
          </p:cNvPr>
          <p:cNvSpPr>
            <a:spLocks noGrp="1"/>
          </p:cNvSpPr>
          <p:nvPr>
            <p:ph type="title"/>
          </p:nvPr>
        </p:nvSpPr>
        <p:spPr>
          <a:xfrm>
            <a:off x="804672" y="964692"/>
            <a:ext cx="4476806" cy="1188720"/>
          </a:xfrm>
        </p:spPr>
        <p:txBody>
          <a:bodyPr>
            <a:normAutofit/>
          </a:bodyPr>
          <a:lstStyle/>
          <a:p>
            <a:r>
              <a:rPr lang="en-US" dirty="0"/>
              <a:t>Business cards</a:t>
            </a:r>
          </a:p>
        </p:txBody>
      </p:sp>
      <p:sp>
        <p:nvSpPr>
          <p:cNvPr id="3" name="Content Placeholder 2">
            <a:extLst>
              <a:ext uri="{FF2B5EF4-FFF2-40B4-BE49-F238E27FC236}">
                <a16:creationId xmlns:a16="http://schemas.microsoft.com/office/drawing/2014/main" id="{0EA42D2B-6002-B64A-8129-D53B425E1392}"/>
              </a:ext>
            </a:extLst>
          </p:cNvPr>
          <p:cNvSpPr>
            <a:spLocks noGrp="1"/>
          </p:cNvSpPr>
          <p:nvPr>
            <p:ph idx="1"/>
          </p:nvPr>
        </p:nvSpPr>
        <p:spPr>
          <a:xfrm>
            <a:off x="803244" y="2638044"/>
            <a:ext cx="4492932" cy="3263206"/>
          </a:xfrm>
        </p:spPr>
        <p:txBody>
          <a:bodyPr>
            <a:normAutofit/>
          </a:bodyPr>
          <a:lstStyle/>
          <a:p>
            <a:r>
              <a:rPr lang="en-GB" dirty="0"/>
              <a:t>Business cards are common but not essential to Emirati business culture. </a:t>
            </a:r>
          </a:p>
          <a:p>
            <a:r>
              <a:rPr lang="en-GB" dirty="0"/>
              <a:t>If you do intend to use business cards whilst in the UAE, ensure that the information is printed in both English and Arabic. </a:t>
            </a:r>
          </a:p>
          <a:p>
            <a:endParaRPr lang="en-US" dirty="0"/>
          </a:p>
        </p:txBody>
      </p:sp>
      <p:sp>
        <p:nvSpPr>
          <p:cNvPr id="9" name="Rectangle 8">
            <a:extLst>
              <a:ext uri="{FF2B5EF4-FFF2-40B4-BE49-F238E27FC236}">
                <a16:creationId xmlns:a16="http://schemas.microsoft.com/office/drawing/2014/main" id="{56533F40-045E-4E3D-9243-864CD4E58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3605"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0402EC6-D845-41B3-BEBE-CB34D9BFE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699" y="1128683"/>
            <a:ext cx="5106493" cy="46085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1AEE1FA-1BE7-7F46-BBF2-A3CB1912AE63}"/>
              </a:ext>
            </a:extLst>
          </p:cNvPr>
          <p:cNvPicPr>
            <a:picLocks noChangeAspect="1"/>
          </p:cNvPicPr>
          <p:nvPr/>
        </p:nvPicPr>
        <p:blipFill>
          <a:blip r:embed="rId2"/>
          <a:stretch>
            <a:fillRect/>
          </a:stretch>
        </p:blipFill>
        <p:spPr>
          <a:xfrm>
            <a:off x="6272789" y="1412444"/>
            <a:ext cx="4782312" cy="4041053"/>
          </a:xfrm>
          <a:prstGeom prst="rect">
            <a:avLst/>
          </a:prstGeom>
        </p:spPr>
      </p:pic>
    </p:spTree>
    <p:extLst>
      <p:ext uri="{BB962C8B-B14F-4D97-AF65-F5344CB8AC3E}">
        <p14:creationId xmlns:p14="http://schemas.microsoft.com/office/powerpoint/2010/main" val="277676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B26BF-391F-9E4A-98F0-4EF5D67CC3E1}"/>
              </a:ext>
            </a:extLst>
          </p:cNvPr>
          <p:cNvSpPr>
            <a:spLocks noGrp="1"/>
          </p:cNvSpPr>
          <p:nvPr>
            <p:ph type="title"/>
          </p:nvPr>
        </p:nvSpPr>
        <p:spPr/>
        <p:txBody>
          <a:bodyPr/>
          <a:lstStyle/>
          <a:p>
            <a:r>
              <a:rPr lang="en-US" dirty="0"/>
              <a:t>Dates - times</a:t>
            </a:r>
          </a:p>
        </p:txBody>
      </p:sp>
      <p:sp>
        <p:nvSpPr>
          <p:cNvPr id="3" name="Content Placeholder 2">
            <a:extLst>
              <a:ext uri="{FF2B5EF4-FFF2-40B4-BE49-F238E27FC236}">
                <a16:creationId xmlns:a16="http://schemas.microsoft.com/office/drawing/2014/main" id="{93F1B713-472E-FF46-8895-5C2C0788D78A}"/>
              </a:ext>
            </a:extLst>
          </p:cNvPr>
          <p:cNvSpPr>
            <a:spLocks noGrp="1"/>
          </p:cNvSpPr>
          <p:nvPr>
            <p:ph idx="1"/>
          </p:nvPr>
        </p:nvSpPr>
        <p:spPr/>
        <p:txBody>
          <a:bodyPr/>
          <a:lstStyle/>
          <a:p>
            <a:r>
              <a:rPr lang="en-GB" dirty="0"/>
              <a:t>The UAE weekend is Friday and Saturday.</a:t>
            </a:r>
          </a:p>
          <a:p>
            <a:r>
              <a:rPr lang="en-GB" dirty="0"/>
              <a:t>Many businesses (but not government offices) are open on Saturday.</a:t>
            </a:r>
          </a:p>
          <a:p>
            <a:r>
              <a:rPr lang="en-GB" dirty="0"/>
              <a:t>Some offices work a split shift from 8 am to 1 pm and then 4pm to 7pm. Others work a straight shift of 8am to 5pm and others 9am to 6 pm.</a:t>
            </a:r>
          </a:p>
          <a:p>
            <a:r>
              <a:rPr lang="en-GB" dirty="0"/>
              <a:t>Business activity slows during the month of Ramadan (office hours become 8am to 3pm).</a:t>
            </a:r>
            <a:endParaRPr lang="en-US" dirty="0"/>
          </a:p>
        </p:txBody>
      </p:sp>
    </p:spTree>
    <p:extLst>
      <p:ext uri="{BB962C8B-B14F-4D97-AF65-F5344CB8AC3E}">
        <p14:creationId xmlns:p14="http://schemas.microsoft.com/office/powerpoint/2010/main" val="175707070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49802-B03B-1743-A332-EBB739D94480}"/>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6812A780-C5E4-C648-94C9-E7FCB85790E5}"/>
              </a:ext>
            </a:extLst>
          </p:cNvPr>
          <p:cNvSpPr>
            <a:spLocks noGrp="1"/>
          </p:cNvSpPr>
          <p:nvPr>
            <p:ph idx="1"/>
          </p:nvPr>
        </p:nvSpPr>
        <p:spPr/>
        <p:txBody>
          <a:bodyPr/>
          <a:lstStyle/>
          <a:p>
            <a:r>
              <a:rPr lang="en-GB" dirty="0"/>
              <a:t>Friday is holiday. Official institutions can close on Thursday and Friday and those companies with foreign relations, on Friday and Saturday. </a:t>
            </a:r>
          </a:p>
          <a:p>
            <a:r>
              <a:rPr lang="en-GB" dirty="0"/>
              <a:t>It is advisable to check a timetable and calendar of public holidays before arranging a business trip to the country. </a:t>
            </a:r>
          </a:p>
          <a:p>
            <a:endParaRPr lang="en-US" dirty="0"/>
          </a:p>
        </p:txBody>
      </p:sp>
    </p:spTree>
    <p:extLst>
      <p:ext uri="{BB962C8B-B14F-4D97-AF65-F5344CB8AC3E}">
        <p14:creationId xmlns:p14="http://schemas.microsoft.com/office/powerpoint/2010/main" val="420423618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95E4-EFBE-D64C-AB85-12889ECB76BE}"/>
              </a:ext>
            </a:extLst>
          </p:cNvPr>
          <p:cNvSpPr>
            <a:spLocks noGrp="1"/>
          </p:cNvSpPr>
          <p:nvPr>
            <p:ph type="title"/>
          </p:nvPr>
        </p:nvSpPr>
        <p:spPr/>
        <p:txBody>
          <a:bodyPr/>
          <a:lstStyle/>
          <a:p>
            <a:r>
              <a:rPr lang="en-GB" dirty="0"/>
              <a:t>Who does business in the UAE?</a:t>
            </a:r>
            <a:endParaRPr lang="en-US" dirty="0"/>
          </a:p>
        </p:txBody>
      </p:sp>
      <p:sp>
        <p:nvSpPr>
          <p:cNvPr id="3" name="Content Placeholder 2">
            <a:extLst>
              <a:ext uri="{FF2B5EF4-FFF2-40B4-BE49-F238E27FC236}">
                <a16:creationId xmlns:a16="http://schemas.microsoft.com/office/drawing/2014/main" id="{44B1F0DA-49EF-6C44-AD97-5ADA87009F2C}"/>
              </a:ext>
            </a:extLst>
          </p:cNvPr>
          <p:cNvSpPr>
            <a:spLocks noGrp="1"/>
          </p:cNvSpPr>
          <p:nvPr>
            <p:ph idx="1"/>
          </p:nvPr>
        </p:nvSpPr>
        <p:spPr/>
        <p:txBody>
          <a:bodyPr/>
          <a:lstStyle/>
          <a:p>
            <a:r>
              <a:rPr lang="en-GB" dirty="0"/>
              <a:t>You will usually encounter UAE nationals in Government organisations, banks, and also in some private businesses.</a:t>
            </a:r>
          </a:p>
          <a:p>
            <a:r>
              <a:rPr lang="en-GB" dirty="0"/>
              <a:t>Given the large number of expatriates working in the UAE, it is not uncommon for business to be conducted with non-Arab managers.</a:t>
            </a:r>
          </a:p>
          <a:p>
            <a:r>
              <a:rPr lang="en-GB" dirty="0"/>
              <a:t>Trading links between Asia and the UAE are strong and long standing therefore South Asians (especially Indians and Pakistanis) may occupy senior and middle management positions in UAE companies.</a:t>
            </a:r>
          </a:p>
          <a:p>
            <a:r>
              <a:rPr lang="en-GB" dirty="0"/>
              <a:t>Woman in business in the UAE.</a:t>
            </a:r>
            <a:endParaRPr lang="en-US" dirty="0"/>
          </a:p>
        </p:txBody>
      </p:sp>
    </p:spTree>
    <p:extLst>
      <p:ext uri="{BB962C8B-B14F-4D97-AF65-F5344CB8AC3E}">
        <p14:creationId xmlns:p14="http://schemas.microsoft.com/office/powerpoint/2010/main" val="56069997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DCEA6-76E9-6D46-9380-78867D25F4CE}"/>
              </a:ext>
            </a:extLst>
          </p:cNvPr>
          <p:cNvSpPr>
            <a:spLocks noGrp="1"/>
          </p:cNvSpPr>
          <p:nvPr>
            <p:ph type="title"/>
          </p:nvPr>
        </p:nvSpPr>
        <p:spPr/>
        <p:txBody>
          <a:bodyPr/>
          <a:lstStyle/>
          <a:p>
            <a:r>
              <a:rPr lang="en-US" dirty="0"/>
              <a:t>What to expect</a:t>
            </a:r>
          </a:p>
        </p:txBody>
      </p:sp>
      <p:sp>
        <p:nvSpPr>
          <p:cNvPr id="3" name="Content Placeholder 2">
            <a:extLst>
              <a:ext uri="{FF2B5EF4-FFF2-40B4-BE49-F238E27FC236}">
                <a16:creationId xmlns:a16="http://schemas.microsoft.com/office/drawing/2014/main" id="{8CE43518-1396-184A-A412-9987E6CA8EC6}"/>
              </a:ext>
            </a:extLst>
          </p:cNvPr>
          <p:cNvSpPr>
            <a:spLocks noGrp="1"/>
          </p:cNvSpPr>
          <p:nvPr>
            <p:ph idx="1"/>
          </p:nvPr>
        </p:nvSpPr>
        <p:spPr/>
        <p:txBody>
          <a:bodyPr/>
          <a:lstStyle/>
          <a:p>
            <a:r>
              <a:rPr lang="en-GB" dirty="0"/>
              <a:t>UAE business people are culturally-aware owing to their travel and work with expats BUT foreigners are expected to respect Arab values when doing business.</a:t>
            </a:r>
          </a:p>
          <a:p>
            <a:r>
              <a:rPr lang="en-GB" dirty="0"/>
              <a:t>English is spoken mostly in business.</a:t>
            </a:r>
          </a:p>
        </p:txBody>
      </p:sp>
    </p:spTree>
    <p:extLst>
      <p:ext uri="{BB962C8B-B14F-4D97-AF65-F5344CB8AC3E}">
        <p14:creationId xmlns:p14="http://schemas.microsoft.com/office/powerpoint/2010/main" val="400630489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E079-05D9-4B42-A22D-C1EFCF7451A6}"/>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628C89CA-FF2D-274E-9BDE-7E7B34D3FE7F}"/>
              </a:ext>
            </a:extLst>
          </p:cNvPr>
          <p:cNvSpPr>
            <a:spLocks noGrp="1"/>
          </p:cNvSpPr>
          <p:nvPr>
            <p:ph idx="1"/>
          </p:nvPr>
        </p:nvSpPr>
        <p:spPr/>
        <p:txBody>
          <a:bodyPr/>
          <a:lstStyle/>
          <a:p>
            <a:r>
              <a:rPr lang="en-GB" dirty="0"/>
              <a:t>Business people (usually men) are very time conscious and appreciate getting to business quickly.</a:t>
            </a:r>
          </a:p>
          <a:p>
            <a:r>
              <a:rPr lang="en-GB" dirty="0"/>
              <a:t>Complex business procedures are common, so transactions tend to take longer than expected. In some areas people are more relaxed about the time.</a:t>
            </a:r>
          </a:p>
          <a:p>
            <a:r>
              <a:rPr lang="en-GB" dirty="0"/>
              <a:t>However, punctuality is always expected of foreigners</a:t>
            </a:r>
            <a:endParaRPr lang="en-US" dirty="0"/>
          </a:p>
          <a:p>
            <a:endParaRPr lang="en-US" dirty="0"/>
          </a:p>
        </p:txBody>
      </p:sp>
    </p:spTree>
    <p:extLst>
      <p:ext uri="{BB962C8B-B14F-4D97-AF65-F5344CB8AC3E}">
        <p14:creationId xmlns:p14="http://schemas.microsoft.com/office/powerpoint/2010/main" val="335437179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3A78E-14C3-3E42-AE05-0DB6C5080A47}"/>
              </a:ext>
            </a:extLst>
          </p:cNvPr>
          <p:cNvSpPr>
            <a:spLocks noGrp="1"/>
          </p:cNvSpPr>
          <p:nvPr>
            <p:ph type="title"/>
          </p:nvPr>
        </p:nvSpPr>
        <p:spPr/>
        <p:txBody>
          <a:bodyPr/>
          <a:lstStyle/>
          <a:p>
            <a:r>
              <a:rPr lang="en-US" dirty="0"/>
              <a:t>gifts</a:t>
            </a:r>
          </a:p>
        </p:txBody>
      </p:sp>
      <p:sp>
        <p:nvSpPr>
          <p:cNvPr id="3" name="Content Placeholder 2">
            <a:extLst>
              <a:ext uri="{FF2B5EF4-FFF2-40B4-BE49-F238E27FC236}">
                <a16:creationId xmlns:a16="http://schemas.microsoft.com/office/drawing/2014/main" id="{E9B62315-865F-5941-A790-3193A1AFF25D}"/>
              </a:ext>
            </a:extLst>
          </p:cNvPr>
          <p:cNvSpPr>
            <a:spLocks noGrp="1"/>
          </p:cNvSpPr>
          <p:nvPr>
            <p:ph idx="1"/>
          </p:nvPr>
        </p:nvSpPr>
        <p:spPr/>
        <p:txBody>
          <a:bodyPr/>
          <a:lstStyle/>
          <a:p>
            <a:r>
              <a:rPr lang="en-GB" dirty="0"/>
              <a:t>The exchange of gifts is common in business circles but such gifts are usually small corporate items such as pens, books, business items etc.</a:t>
            </a:r>
          </a:p>
          <a:p>
            <a:r>
              <a:rPr lang="en-GB" dirty="0"/>
              <a:t>In a social settings, a small gift of chocolates, sweets, or a western souvenir is appreciated.</a:t>
            </a:r>
          </a:p>
          <a:p>
            <a:r>
              <a:rPr lang="en-GB" dirty="0"/>
              <a:t>Care should be taken not to express admiration for something owned by your host, or you may be embarrassed by having the object offered to you on the spot as a gift </a:t>
            </a:r>
            <a:endParaRPr lang="en-US" dirty="0"/>
          </a:p>
        </p:txBody>
      </p:sp>
    </p:spTree>
    <p:extLst>
      <p:ext uri="{BB962C8B-B14F-4D97-AF65-F5344CB8AC3E}">
        <p14:creationId xmlns:p14="http://schemas.microsoft.com/office/powerpoint/2010/main" val="58229455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3537-59D9-0848-B9E6-033B9925D2BF}"/>
              </a:ext>
            </a:extLst>
          </p:cNvPr>
          <p:cNvSpPr>
            <a:spLocks noGrp="1"/>
          </p:cNvSpPr>
          <p:nvPr>
            <p:ph type="title"/>
          </p:nvPr>
        </p:nvSpPr>
        <p:spPr/>
        <p:txBody>
          <a:bodyPr/>
          <a:lstStyle/>
          <a:p>
            <a:r>
              <a:rPr lang="en-US" dirty="0"/>
              <a:t>refreshments</a:t>
            </a:r>
          </a:p>
        </p:txBody>
      </p:sp>
      <p:sp>
        <p:nvSpPr>
          <p:cNvPr id="3" name="Content Placeholder 2">
            <a:extLst>
              <a:ext uri="{FF2B5EF4-FFF2-40B4-BE49-F238E27FC236}">
                <a16:creationId xmlns:a16="http://schemas.microsoft.com/office/drawing/2014/main" id="{9BEF6EBB-0127-0541-B221-F55B6794CAB2}"/>
              </a:ext>
            </a:extLst>
          </p:cNvPr>
          <p:cNvSpPr>
            <a:spLocks noGrp="1"/>
          </p:cNvSpPr>
          <p:nvPr>
            <p:ph idx="1"/>
          </p:nvPr>
        </p:nvSpPr>
        <p:spPr/>
        <p:txBody>
          <a:bodyPr/>
          <a:lstStyle/>
          <a:p>
            <a:r>
              <a:rPr lang="en-GB" dirty="0"/>
              <a:t>Hosts are gracious and like to spend time on small talk over coffee, tea, or soft drinks before business discussions commence.</a:t>
            </a:r>
          </a:p>
          <a:p>
            <a:r>
              <a:rPr lang="en-GB" dirty="0"/>
              <a:t>If you are offered refreshments you must accept them.</a:t>
            </a:r>
          </a:p>
          <a:p>
            <a:r>
              <a:rPr lang="en-GB" dirty="0"/>
              <a:t>It is customary to drink more than one cup of tea or coffee, but not more than you are offered.</a:t>
            </a:r>
          </a:p>
          <a:p>
            <a:r>
              <a:rPr lang="en-GB" dirty="0"/>
              <a:t>Sounds of sipping or eating are considered as compliments to the host.</a:t>
            </a:r>
          </a:p>
          <a:p>
            <a:r>
              <a:rPr lang="en-GB" dirty="0"/>
              <a:t>Remember when eating with your hands, drinking tea or coffee, or passing things by hand, never use your left hand, which is considered unclean.</a:t>
            </a:r>
            <a:endParaRPr lang="en-US" dirty="0"/>
          </a:p>
        </p:txBody>
      </p:sp>
    </p:spTree>
    <p:extLst>
      <p:ext uri="{BB962C8B-B14F-4D97-AF65-F5344CB8AC3E}">
        <p14:creationId xmlns:p14="http://schemas.microsoft.com/office/powerpoint/2010/main" val="29359334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AB6FC-AA63-AF4D-92F5-5E2C31895E8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D325B80-7FF0-CA43-9167-B2EFC88BCBA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0086441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7F20D-02F7-D041-8996-98F4E340777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1ADA4D2-2017-B14D-AAE9-F4AA3E53640C}"/>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2906118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36C47-9A21-D548-BF1F-B890A929EB5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D57BAF4-33A9-674E-B61D-398905691B65}"/>
              </a:ext>
            </a:extLst>
          </p:cNvPr>
          <p:cNvSpPr>
            <a:spLocks noGrp="1"/>
          </p:cNvSpPr>
          <p:nvPr>
            <p:ph idx="1"/>
          </p:nvPr>
        </p:nvSpPr>
        <p:spPr/>
        <p:txBody>
          <a:bodyPr/>
          <a:lstStyle/>
          <a:p>
            <a:r>
              <a:rPr lang="en-US" dirty="0"/>
              <a:t>https://</a:t>
            </a:r>
            <a:r>
              <a:rPr lang="en-US" dirty="0" err="1"/>
              <a:t>www.pwc.de</a:t>
            </a:r>
            <a:r>
              <a:rPr lang="en-US" dirty="0"/>
              <a:t>/de/</a:t>
            </a:r>
            <a:r>
              <a:rPr lang="en-US" dirty="0" err="1"/>
              <a:t>internationale-maerkte</a:t>
            </a:r>
            <a:r>
              <a:rPr lang="en-US" dirty="0"/>
              <a:t>/assets/doing-business-in-the-</a:t>
            </a:r>
            <a:r>
              <a:rPr lang="en-US" dirty="0" err="1"/>
              <a:t>uae.pdf</a:t>
            </a:r>
            <a:endParaRPr lang="en-US" dirty="0"/>
          </a:p>
        </p:txBody>
      </p:sp>
    </p:spTree>
    <p:extLst>
      <p:ext uri="{BB962C8B-B14F-4D97-AF65-F5344CB8AC3E}">
        <p14:creationId xmlns:p14="http://schemas.microsoft.com/office/powerpoint/2010/main" val="331096023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{D9455CEE-2019-E24B-AE51-E2A0461047EF}tf16401378</Template>
  <TotalTime>5490</TotalTime>
  <Words>4282</Words>
  <Application>Microsoft Macintosh PowerPoint</Application>
  <PresentationFormat>Widescreen</PresentationFormat>
  <Paragraphs>284</Paragraphs>
  <Slides>90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90</vt:i4>
      </vt:variant>
    </vt:vector>
  </HeadingPairs>
  <TitlesOfParts>
    <vt:vector size="94" baseType="lpstr">
      <vt:lpstr>Arial</vt:lpstr>
      <vt:lpstr>Calibri</vt:lpstr>
      <vt:lpstr>Gill Sans MT</vt:lpstr>
      <vt:lpstr>Parcel</vt:lpstr>
      <vt:lpstr>INTERCULTURAL COMMUNICATION DOING BUSINESS IN DUBAI   </vt:lpstr>
      <vt:lpstr>PowerPoint Presentation</vt:lpstr>
      <vt:lpstr>PowerPoint Presentation</vt:lpstr>
      <vt:lpstr>PowerPoint Presentation</vt:lpstr>
      <vt:lpstr>PowerPoint Presentation</vt:lpstr>
      <vt:lpstr>United arab emirates</vt:lpstr>
      <vt:lpstr>Abu dhabi and dubai</vt:lpstr>
      <vt:lpstr>PowerPoint Presentation</vt:lpstr>
      <vt:lpstr>oil</vt:lpstr>
      <vt:lpstr>PowerPoint Presentation</vt:lpstr>
      <vt:lpstr>GCC</vt:lpstr>
      <vt:lpstr>PowerPoint Presentation</vt:lpstr>
      <vt:lpstr>Local customs and business etiquette </vt:lpstr>
      <vt:lpstr>emeratis</vt:lpstr>
      <vt:lpstr>Starting negotiations</vt:lpstr>
      <vt:lpstr>continued</vt:lpstr>
      <vt:lpstr>Market entry</vt:lpstr>
      <vt:lpstr>Doing business</vt:lpstr>
      <vt:lpstr>continued</vt:lpstr>
      <vt:lpstr>PowerPoint Presentation</vt:lpstr>
      <vt:lpstr>meetings</vt:lpstr>
      <vt:lpstr>PowerPoint Presentation</vt:lpstr>
      <vt:lpstr>language</vt:lpstr>
      <vt:lpstr>PowerPoint Presentation</vt:lpstr>
      <vt:lpstr>majlis</vt:lpstr>
      <vt:lpstr>PowerPoint Presentation</vt:lpstr>
      <vt:lpstr>dirham</vt:lpstr>
      <vt:lpstr>High profit margins</vt:lpstr>
      <vt:lpstr>Yes means perhaps</vt:lpstr>
      <vt:lpstr>so</vt:lpstr>
      <vt:lpstr>PowerPoint Presentation</vt:lpstr>
      <vt:lpstr>Snail snake</vt:lpstr>
      <vt:lpstr>If it doesn’t work out </vt:lpstr>
      <vt:lpstr>contact</vt:lpstr>
      <vt:lpstr>etiquette</vt:lpstr>
      <vt:lpstr>greetings</vt:lpstr>
      <vt:lpstr>continued</vt:lpstr>
      <vt:lpstr>continued</vt:lpstr>
      <vt:lpstr>Addressing people</vt:lpstr>
      <vt:lpstr>punctuality</vt:lpstr>
      <vt:lpstr>words</vt:lpstr>
      <vt:lpstr>interruptions</vt:lpstr>
      <vt:lpstr>refreshments</vt:lpstr>
      <vt:lpstr>PowerPoint Presentation</vt:lpstr>
      <vt:lpstr>ARABIC COFFEE – SYMBOL OF GENEROSITY</vt:lpstr>
      <vt:lpstr>CONTINUED</vt:lpstr>
      <vt:lpstr>CONTINUED</vt:lpstr>
      <vt:lpstr>continued</vt:lpstr>
      <vt:lpstr>meetings</vt:lpstr>
      <vt:lpstr>continued</vt:lpstr>
      <vt:lpstr>continued</vt:lpstr>
      <vt:lpstr>continued</vt:lpstr>
      <vt:lpstr>topics</vt:lpstr>
      <vt:lpstr>Effective communication</vt:lpstr>
      <vt:lpstr>continued</vt:lpstr>
      <vt:lpstr>touching</vt:lpstr>
      <vt:lpstr>Right hand</vt:lpstr>
      <vt:lpstr>alcohol</vt:lpstr>
      <vt:lpstr>PowerPoint Presentation</vt:lpstr>
      <vt:lpstr>ramadhan</vt:lpstr>
      <vt:lpstr>PowerPoint Presentation</vt:lpstr>
      <vt:lpstr>Travel in dubai</vt:lpstr>
      <vt:lpstr>PowerPoint Presentation</vt:lpstr>
      <vt:lpstr>INDIVIDUALS</vt:lpstr>
      <vt:lpstr>PowerPoint Presentation</vt:lpstr>
      <vt:lpstr>PowerPoint Presentation</vt:lpstr>
      <vt:lpstr>PowerPoint Presentation</vt:lpstr>
      <vt:lpstr>PowerPoint Presentation</vt:lpstr>
      <vt:lpstr>PowerPoint Presentation</vt:lpstr>
      <vt:lpstr>Clothing in Dubai as a Tourist </vt:lpstr>
      <vt:lpstr>Summer in Dubai (April to October)</vt:lpstr>
      <vt:lpstr>Winter in Dubai (November to March) </vt:lpstr>
      <vt:lpstr>PowerPoint Presentation</vt:lpstr>
      <vt:lpstr>Clothing tips !</vt:lpstr>
      <vt:lpstr>continued</vt:lpstr>
      <vt:lpstr>Dress code for men</vt:lpstr>
      <vt:lpstr>What to wear for meetings men</vt:lpstr>
      <vt:lpstr>What to wear for meetings women</vt:lpstr>
      <vt:lpstr>continued</vt:lpstr>
      <vt:lpstr>Business cards</vt:lpstr>
      <vt:lpstr>Dates - times</vt:lpstr>
      <vt:lpstr>continued</vt:lpstr>
      <vt:lpstr>Who does business in the UAE?</vt:lpstr>
      <vt:lpstr>What to expect</vt:lpstr>
      <vt:lpstr>continued</vt:lpstr>
      <vt:lpstr>gifts</vt:lpstr>
      <vt:lpstr>refreshments</vt:lpstr>
      <vt:lpstr>PowerPoint Presentation</vt:lpstr>
      <vt:lpstr>PowerPoint Presentation</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INTERCULTURAL COMMUNICATION DOING BUSINESS IN DUBAI   </dc:title>
  <dc:creator>caroline jawad</dc:creator>
  <cp:lastModifiedBy>caroline jawad</cp:lastModifiedBy>
  <cp:revision>17</cp:revision>
  <dcterms:created xsi:type="dcterms:W3CDTF">2018-11-02T18:08:48Z</dcterms:created>
  <dcterms:modified xsi:type="dcterms:W3CDTF">2018-11-06T13:39:11Z</dcterms:modified>
</cp:coreProperties>
</file>