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8"/>
  </p:notesMasterIdLst>
  <p:sldIdLst>
    <p:sldId id="257" r:id="rId2"/>
    <p:sldId id="262" r:id="rId3"/>
    <p:sldId id="298" r:id="rId4"/>
    <p:sldId id="299" r:id="rId5"/>
    <p:sldId id="411" r:id="rId6"/>
    <p:sldId id="412" r:id="rId7"/>
    <p:sldId id="425" r:id="rId8"/>
    <p:sldId id="426" r:id="rId9"/>
    <p:sldId id="427" r:id="rId10"/>
    <p:sldId id="428" r:id="rId11"/>
    <p:sldId id="430" r:id="rId12"/>
    <p:sldId id="429" r:id="rId13"/>
    <p:sldId id="395" r:id="rId14"/>
    <p:sldId id="431" r:id="rId15"/>
    <p:sldId id="394" r:id="rId16"/>
    <p:sldId id="423" r:id="rId17"/>
    <p:sldId id="414" r:id="rId18"/>
    <p:sldId id="424" r:id="rId19"/>
    <p:sldId id="396" r:id="rId20"/>
    <p:sldId id="390" r:id="rId21"/>
    <p:sldId id="397" r:id="rId22"/>
    <p:sldId id="398" r:id="rId23"/>
    <p:sldId id="404" r:id="rId24"/>
    <p:sldId id="399" r:id="rId25"/>
    <p:sldId id="405" r:id="rId26"/>
    <p:sldId id="417" r:id="rId27"/>
    <p:sldId id="418" r:id="rId28"/>
    <p:sldId id="400" r:id="rId29"/>
    <p:sldId id="415" r:id="rId30"/>
    <p:sldId id="401" r:id="rId31"/>
    <p:sldId id="354" r:id="rId32"/>
    <p:sldId id="306" r:id="rId33"/>
    <p:sldId id="432" r:id="rId34"/>
    <p:sldId id="433" r:id="rId35"/>
    <p:sldId id="421" r:id="rId36"/>
    <p:sldId id="434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932" y="1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6/11/relationships/changesInfo" Target="changesInfos/changesInfo1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nuga Jayakumar" userId="1646daa7-fe1a-42b7-b8a5-8b35b8f148e5" providerId="ADAL" clId="{2542B9E5-FF8C-4564-B7CC-B14508FFEC31}"/>
    <pc:docChg chg="custSel modSld sldOrd">
      <pc:chgData name="Renuga Jayakumar" userId="1646daa7-fe1a-42b7-b8a5-8b35b8f148e5" providerId="ADAL" clId="{2542B9E5-FF8C-4564-B7CC-B14508FFEC31}" dt="2025-02-09T12:26:14.781" v="369" actId="27636"/>
      <pc:docMkLst>
        <pc:docMk/>
      </pc:docMkLst>
      <pc:sldChg chg="modSp mod">
        <pc:chgData name="Renuga Jayakumar" userId="1646daa7-fe1a-42b7-b8a5-8b35b8f148e5" providerId="ADAL" clId="{2542B9E5-FF8C-4564-B7CC-B14508FFEC31}" dt="2025-02-09T12:26:14.781" v="369" actId="27636"/>
        <pc:sldMkLst>
          <pc:docMk/>
          <pc:sldMk cId="294964643" sldId="262"/>
        </pc:sldMkLst>
        <pc:spChg chg="mod">
          <ac:chgData name="Renuga Jayakumar" userId="1646daa7-fe1a-42b7-b8a5-8b35b8f148e5" providerId="ADAL" clId="{2542B9E5-FF8C-4564-B7CC-B14508FFEC31}" dt="2025-02-09T12:20:59.776" v="1" actId="1076"/>
          <ac:spMkLst>
            <pc:docMk/>
            <pc:sldMk cId="294964643" sldId="262"/>
            <ac:spMk id="2" creationId="{A5D39470-6F93-4F78-B7CF-DC331B2D21DE}"/>
          </ac:spMkLst>
        </pc:spChg>
        <pc:spChg chg="mod">
          <ac:chgData name="Renuga Jayakumar" userId="1646daa7-fe1a-42b7-b8a5-8b35b8f148e5" providerId="ADAL" clId="{2542B9E5-FF8C-4564-B7CC-B14508FFEC31}" dt="2025-02-09T12:26:14.781" v="369" actId="27636"/>
          <ac:spMkLst>
            <pc:docMk/>
            <pc:sldMk cId="294964643" sldId="262"/>
            <ac:spMk id="3" creationId="{B835B6CE-4E61-44A0-9DDC-9639E7DE7A36}"/>
          </ac:spMkLst>
        </pc:spChg>
      </pc:sldChg>
      <pc:sldChg chg="ord">
        <pc:chgData name="Renuga Jayakumar" userId="1646daa7-fe1a-42b7-b8a5-8b35b8f148e5" providerId="ADAL" clId="{2542B9E5-FF8C-4564-B7CC-B14508FFEC31}" dt="2025-02-09T12:25:03.063" v="320"/>
        <pc:sldMkLst>
          <pc:docMk/>
          <pc:sldMk cId="3910240874" sldId="41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1886A7-1AAA-4E08-BB84-72BDB7DA1809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CC0607-798E-4A1A-8F92-36C6B46BA6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11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433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191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9907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3966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5529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984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301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786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4736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3858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09/02/2025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945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09/02/2025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36428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tube.com/watch?v=LdzmCzyGoOc&amp;t=1516s" TargetMode="Externa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58224" y="1628801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bg1"/>
                </a:solidFill>
              </a:rPr>
              <a:t>Independent Project (ACCA6020)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1C96DE-C090-4E6B-AC0B-470FD4653840}"/>
              </a:ext>
            </a:extLst>
          </p:cNvPr>
          <p:cNvSpPr txBox="1"/>
          <p:nvPr/>
        </p:nvSpPr>
        <p:spPr>
          <a:xfrm>
            <a:off x="1903881" y="3759175"/>
            <a:ext cx="90403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i="1" dirty="0">
                <a:solidFill>
                  <a:prstClr val="white"/>
                </a:solidFill>
                <a:latin typeface="Myriad Pro"/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39470-6F93-4F78-B7CF-DC331B2D21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700" y="-163512"/>
            <a:ext cx="10972800" cy="1143000"/>
          </a:xfrm>
        </p:spPr>
        <p:txBody>
          <a:bodyPr/>
          <a:lstStyle/>
          <a:p>
            <a:r>
              <a:rPr lang="en-GB" dirty="0"/>
              <a:t>Lesson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35B6CE-4E61-44A0-9DDC-9639E7DE7A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6700" y="979488"/>
            <a:ext cx="11925300" cy="4487862"/>
          </a:xfrm>
        </p:spPr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Literature Review</a:t>
            </a:r>
          </a:p>
          <a:p>
            <a:r>
              <a:rPr lang="en-GB" dirty="0"/>
              <a:t>Importance of Literature review </a:t>
            </a:r>
          </a:p>
          <a:p>
            <a:r>
              <a:rPr lang="en-GB" dirty="0"/>
              <a:t>Literature Review Process</a:t>
            </a:r>
          </a:p>
          <a:p>
            <a:r>
              <a:rPr lang="en-US" dirty="0"/>
              <a:t>Developing and refining literature review</a:t>
            </a:r>
          </a:p>
          <a:p>
            <a:r>
              <a:rPr lang="en-US" dirty="0"/>
              <a:t>Literature Review –top tips</a:t>
            </a:r>
          </a:p>
          <a:p>
            <a:r>
              <a:rPr lang="en-US" dirty="0"/>
              <a:t>Tools and Techniques</a:t>
            </a:r>
          </a:p>
          <a:p>
            <a:r>
              <a:rPr lang="en-US" dirty="0"/>
              <a:t>Finding Literature</a:t>
            </a:r>
          </a:p>
          <a:p>
            <a:r>
              <a:rPr lang="en-US" dirty="0"/>
              <a:t>Referencing Guide</a:t>
            </a:r>
          </a:p>
          <a:p>
            <a:endParaRPr lang="en-US" dirty="0"/>
          </a:p>
          <a:p>
            <a:endParaRPr lang="en-US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9646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1200"/>
              </a:spcBef>
            </a:pPr>
            <a:r>
              <a:rPr lang="en-US" dirty="0">
                <a:ea typeface="Times New Roman" panose="02020603050405020304" pitchFamily="18" charset="0"/>
              </a:rPr>
              <a:t>A literature review is a systematic, explicit, and repeatable approach for finding, assessing, and synthesizing the current body of completed and documented work done by researchers, academics, and practitioners (Fink, 2019).</a:t>
            </a:r>
          </a:p>
          <a:p>
            <a:r>
              <a:rPr lang="en-US" dirty="0"/>
              <a:t>Essential component in any type of research.</a:t>
            </a:r>
          </a:p>
          <a:p>
            <a:r>
              <a:rPr lang="en-US" dirty="0"/>
              <a:t>Ongoing and influences every phase of the research (</a:t>
            </a:r>
            <a:r>
              <a:rPr lang="en-US" dirty="0" err="1"/>
              <a:t>Majam</a:t>
            </a:r>
            <a:r>
              <a:rPr lang="en-US" dirty="0"/>
              <a:t> and Theron 2006).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7808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Importance of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1238250"/>
            <a:ext cx="11182350" cy="4278983"/>
          </a:xfrm>
        </p:spPr>
        <p:txBody>
          <a:bodyPr>
            <a:normAutofit fontScale="77500" lnSpcReduction="20000"/>
          </a:bodyPr>
          <a:lstStyle/>
          <a:p>
            <a:r>
              <a:rPr lang="en-US" sz="3800" dirty="0"/>
              <a:t> Main strand in  a  well-planned  and  executed  research  process.</a:t>
            </a:r>
          </a:p>
          <a:p>
            <a:r>
              <a:rPr lang="en-US" sz="3800" dirty="0"/>
              <a:t>To analyze, interpret, and critically assess the existing body of knowledge.</a:t>
            </a:r>
          </a:p>
          <a:p>
            <a:r>
              <a:rPr lang="en-US" sz="3800" dirty="0"/>
              <a:t>To discover the pattern of prior results, breadth and depth of the current knowledge and identify the gap for further exploration (Mohamed </a:t>
            </a:r>
            <a:r>
              <a:rPr lang="en-US" sz="3800" dirty="0" err="1"/>
              <a:t>Shaffril</a:t>
            </a:r>
            <a:r>
              <a:rPr lang="en-US" sz="3800" dirty="0"/>
              <a:t>, </a:t>
            </a:r>
            <a:r>
              <a:rPr lang="en-US" sz="3800" dirty="0" err="1"/>
              <a:t>Samsuddin</a:t>
            </a:r>
            <a:r>
              <a:rPr lang="en-US" sz="3800" dirty="0"/>
              <a:t> and Abu </a:t>
            </a:r>
            <a:r>
              <a:rPr lang="en-US" sz="3800" dirty="0" err="1"/>
              <a:t>Samah</a:t>
            </a:r>
            <a:r>
              <a:rPr lang="en-US" sz="3800" dirty="0"/>
              <a:t> 2021). </a:t>
            </a:r>
          </a:p>
          <a:p>
            <a:r>
              <a:rPr lang="en-US" sz="3800" dirty="0"/>
              <a:t>Not a summary, or annotated bibliography.</a:t>
            </a:r>
          </a:p>
          <a:p>
            <a:r>
              <a:rPr lang="en-US" sz="3800" dirty="0"/>
              <a:t>Builds up an argument for your particular research.</a:t>
            </a:r>
          </a:p>
          <a:p>
            <a:r>
              <a:rPr lang="en-US" sz="3800" dirty="0"/>
              <a:t>For a successful research, the literature needs to be systematically analyzed and effectively evaluated. 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5262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Literature Review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dirty="0"/>
              <a:t>The aim of a literature review is to provide the conceptual background to your research topic.</a:t>
            </a:r>
          </a:p>
          <a:p>
            <a:pPr algn="just"/>
            <a:r>
              <a:rPr lang="en-US" dirty="0"/>
              <a:t>The review helps you understand the topic under consideration, and provides you with a point of evaluation for your conclusions.</a:t>
            </a:r>
          </a:p>
          <a:p>
            <a:endParaRPr lang="en-US" dirty="0"/>
          </a:p>
          <a:p>
            <a:endParaRPr lang="en-US" dirty="0"/>
          </a:p>
          <a:p>
            <a:endParaRPr lang="en-US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240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050" y="1000108"/>
            <a:ext cx="11791950" cy="5643602"/>
          </a:xfrm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/>
              <a:t>Data extraction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Identify the area of interest or research problem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Use academic databases (IEEE, </a:t>
            </a:r>
            <a:r>
              <a:rPr lang="en-GB" sz="3200" dirty="0" err="1"/>
              <a:t>WoS</a:t>
            </a:r>
            <a:r>
              <a:rPr lang="en-GB" sz="3200" dirty="0"/>
              <a:t>, Scopus, </a:t>
            </a:r>
            <a:r>
              <a:rPr lang="en-GB" sz="3200" dirty="0" err="1"/>
              <a:t>PubMEd</a:t>
            </a:r>
            <a:r>
              <a:rPr lang="en-GB" sz="3200" dirty="0"/>
              <a:t>, Google Scholar, etc.) to find articles, books and reports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Identify relevant key words and develop a search strategy using identified keywords and Boolean operators (AND, OR, NOT)</a:t>
            </a:r>
          </a:p>
          <a:p>
            <a:pPr lvl="1">
              <a:lnSpc>
                <a:spcPct val="115000"/>
              </a:lnSpc>
            </a:pPr>
            <a:r>
              <a:rPr lang="en-GB" sz="3200" dirty="0"/>
              <a:t>Apply filters( time, type of study, language etc.) to narrow the results</a:t>
            </a:r>
          </a:p>
          <a:p>
            <a:pPr marL="0" indent="0">
              <a:lnSpc>
                <a:spcPct val="115000"/>
              </a:lnSpc>
              <a:buNone/>
            </a:pPr>
            <a:endParaRPr lang="en-GB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FDF4EF8F-74C3-C96C-A921-9CC649CD85D6}"/>
              </a:ext>
            </a:extLst>
          </p:cNvPr>
          <p:cNvSpPr txBox="1">
            <a:spLocks/>
          </p:cNvSpPr>
          <p:nvPr/>
        </p:nvSpPr>
        <p:spPr>
          <a:xfrm>
            <a:off x="609600" y="0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Literature Review Process</a:t>
            </a:r>
          </a:p>
        </p:txBody>
      </p:sp>
    </p:spTree>
    <p:extLst>
      <p:ext uri="{BB962C8B-B14F-4D97-AF65-F5344CB8AC3E}">
        <p14:creationId xmlns:p14="http://schemas.microsoft.com/office/powerpoint/2010/main" val="8380755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0FF34E-91D9-482D-8434-425A9D87BD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3BF6E-5009-F5EE-BBAA-40153B998A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/>
              <a:t> Evaluate and Select Sources</a:t>
            </a:r>
          </a:p>
          <a:p>
            <a:pPr lvl="1">
              <a:lnSpc>
                <a:spcPct val="115000"/>
              </a:lnSpc>
            </a:pPr>
            <a:r>
              <a:rPr lang="en-GB" sz="3500" dirty="0"/>
              <a:t>Skim through abstract and introduction to determine whether an articles is relevant</a:t>
            </a:r>
          </a:p>
          <a:p>
            <a:pPr lvl="1">
              <a:lnSpc>
                <a:spcPct val="115000"/>
              </a:lnSpc>
            </a:pPr>
            <a:r>
              <a:rPr lang="en-GB" sz="3500" dirty="0"/>
              <a:t>Consider the publication date to ensure the literature is up-to-date</a:t>
            </a:r>
          </a:p>
          <a:p>
            <a:pPr lvl="1">
              <a:lnSpc>
                <a:spcPct val="115000"/>
              </a:lnSpc>
            </a:pPr>
            <a:r>
              <a:rPr lang="en-GB" sz="3500" dirty="0"/>
              <a:t>Evaluate the credibility of sources  (peer-reviewed journal articles, reputable conferences and reports)</a:t>
            </a:r>
          </a:p>
          <a:p>
            <a:pPr lvl="1">
              <a:lnSpc>
                <a:spcPct val="115000"/>
              </a:lnSpc>
            </a:pPr>
            <a:endParaRPr lang="en-GB" sz="3500" dirty="0"/>
          </a:p>
          <a:p>
            <a:pPr>
              <a:lnSpc>
                <a:spcPct val="115000"/>
              </a:lnSpc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579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5EF912-5542-40A4-D9E1-F8851A786E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374F32-D7EE-AD03-A574-C9A17FF5EB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D42B29-4CAD-BF15-E3BC-57CF5F1091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3500" b="1" dirty="0"/>
              <a:t>Organize the literature </a:t>
            </a:r>
          </a:p>
          <a:p>
            <a:pPr lvl="1">
              <a:lnSpc>
                <a:spcPct val="115000"/>
              </a:lnSpc>
            </a:pPr>
            <a:r>
              <a:rPr lang="en-GB" sz="3500" dirty="0"/>
              <a:t>Group sources into themes, methodologies, or theoretical frameworks</a:t>
            </a:r>
          </a:p>
          <a:p>
            <a:pPr lvl="1">
              <a:lnSpc>
                <a:spcPct val="115000"/>
              </a:lnSpc>
            </a:pPr>
            <a:r>
              <a:rPr lang="en-GB" sz="3500" dirty="0"/>
              <a:t>Create an outline to visualise how different studies relate to each other</a:t>
            </a:r>
          </a:p>
          <a:p>
            <a:pPr lvl="1">
              <a:lnSpc>
                <a:spcPct val="115000"/>
              </a:lnSpc>
            </a:pPr>
            <a:r>
              <a:rPr lang="en-US" sz="3500" dirty="0"/>
              <a:t>Use reference management tools (Mendeley, Zotero, </a:t>
            </a:r>
            <a:r>
              <a:rPr lang="en-US" sz="3500" dirty="0" err="1"/>
              <a:t>Refworks</a:t>
            </a:r>
            <a:r>
              <a:rPr lang="en-US" sz="3500" dirty="0"/>
              <a:t> or  EndNote) to organize your citations</a:t>
            </a:r>
            <a:endParaRPr lang="en-GB" sz="3500" dirty="0"/>
          </a:p>
          <a:p>
            <a:pPr marL="0" indent="0">
              <a:lnSpc>
                <a:spcPct val="115000"/>
              </a:lnSpc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0137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69D2F1-BCFE-1361-15BA-A23684112D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CF725-07C4-127E-0AD6-9AF2FF235D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EC1DD-CC1A-A043-FE83-EFBEFC3EA7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391900" cy="3905249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b="1" dirty="0"/>
              <a:t> </a:t>
            </a:r>
            <a:r>
              <a:rPr lang="en-US" sz="3500" b="1" dirty="0"/>
              <a:t>Analyze and Synthesize the Information</a:t>
            </a:r>
            <a:endParaRPr lang="en-GB" sz="3500" b="1" dirty="0"/>
          </a:p>
          <a:p>
            <a:pPr lvl="1">
              <a:lnSpc>
                <a:spcPct val="115000"/>
              </a:lnSpc>
            </a:pPr>
            <a:r>
              <a:rPr lang="en-US" sz="3500" dirty="0"/>
              <a:t>Summarize each article's key findings, methods, and conclusions</a:t>
            </a:r>
          </a:p>
          <a:p>
            <a:pPr lvl="1">
              <a:lnSpc>
                <a:spcPct val="115000"/>
              </a:lnSpc>
            </a:pPr>
            <a:r>
              <a:rPr lang="en-US" sz="3500" dirty="0"/>
              <a:t>Compare and contrast studies: Look for patterns, trends, and contradictions in the research.</a:t>
            </a:r>
          </a:p>
          <a:p>
            <a:pPr lvl="1">
              <a:lnSpc>
                <a:spcPct val="115000"/>
              </a:lnSpc>
            </a:pPr>
            <a:r>
              <a:rPr lang="en-US" sz="3500" dirty="0"/>
              <a:t>Identify gaps in the literature (areas where there is limited or conflicting information).</a:t>
            </a:r>
            <a:endParaRPr lang="en-GB" sz="3500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  <a:p>
            <a:pPr marL="0" indent="0">
              <a:lnSpc>
                <a:spcPct val="115000"/>
              </a:lnSpc>
              <a:buNone/>
            </a:pPr>
            <a:endParaRPr lang="en-GB" sz="3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7645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B8F409-74A5-4A1E-E4CA-04D2C374A3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79757-055D-031A-9301-4105AFBB6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-133349"/>
            <a:ext cx="10972800" cy="1143000"/>
          </a:xfrm>
        </p:spPr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C8736-E0D8-097F-B225-58E030F5B4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81051"/>
            <a:ext cx="11391900" cy="3905249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b="1" dirty="0"/>
              <a:t> </a:t>
            </a:r>
            <a:r>
              <a:rPr lang="en-GB" sz="12800" b="1" dirty="0"/>
              <a:t>Structure the review </a:t>
            </a:r>
          </a:p>
          <a:p>
            <a:pPr lvl="1">
              <a:lnSpc>
                <a:spcPct val="135000"/>
              </a:lnSpc>
            </a:pPr>
            <a:r>
              <a:rPr lang="en-US" sz="12800" dirty="0"/>
              <a:t>Introduction: Define the topic, scope, and objectives of the review.</a:t>
            </a:r>
          </a:p>
          <a:p>
            <a:pPr lvl="1">
              <a:lnSpc>
                <a:spcPct val="135000"/>
              </a:lnSpc>
            </a:pPr>
            <a:r>
              <a:rPr lang="en-US" sz="12800" dirty="0"/>
              <a:t>Body: Organize the literature by themes, methodologies, or chronological order, depending on the focus of your review</a:t>
            </a:r>
          </a:p>
          <a:p>
            <a:pPr lvl="1">
              <a:lnSpc>
                <a:spcPct val="135000"/>
              </a:lnSpc>
            </a:pPr>
            <a:r>
              <a:rPr lang="en-US" sz="12800" dirty="0"/>
              <a:t>Conclusion: Summarize the main findings, identify research gaps, and explain how your research will contribute to the field.</a:t>
            </a:r>
          </a:p>
          <a:p>
            <a:pPr marL="0" indent="0">
              <a:lnSpc>
                <a:spcPct val="135000"/>
              </a:lnSpc>
              <a:buNone/>
            </a:pPr>
            <a:endParaRPr lang="en-GB" sz="12800" dirty="0"/>
          </a:p>
          <a:p>
            <a:pPr marL="0" indent="0">
              <a:lnSpc>
                <a:spcPct val="115000"/>
              </a:lnSpc>
              <a:buNone/>
            </a:pPr>
            <a:endParaRPr lang="en-GB" sz="35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30342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60F4EA-7396-F462-FD4B-515E108ED8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D04C2-C9AE-71DF-C3F4-6059D3B5F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A31BF-8BCB-99D3-A98B-09194CC260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391900" cy="3905249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sz="8000" b="1" dirty="0"/>
              <a:t>Writing</a:t>
            </a:r>
          </a:p>
          <a:p>
            <a:pPr lvl="1">
              <a:lnSpc>
                <a:spcPct val="135000"/>
              </a:lnSpc>
            </a:pPr>
            <a:r>
              <a:rPr lang="en-GB" sz="8000" dirty="0"/>
              <a:t>Begin writing following the structure outlines above</a:t>
            </a:r>
          </a:p>
          <a:p>
            <a:pPr lvl="1">
              <a:lnSpc>
                <a:spcPct val="135000"/>
              </a:lnSpc>
            </a:pPr>
            <a:r>
              <a:rPr lang="en-GB" sz="8000" dirty="0"/>
              <a:t>Ensure to properly cite all the articles that you have reviewed using the citation style, IEEE</a:t>
            </a:r>
          </a:p>
          <a:p>
            <a:pPr lvl="1">
              <a:lnSpc>
                <a:spcPct val="135000"/>
              </a:lnSpc>
            </a:pPr>
            <a:r>
              <a:rPr lang="en-GB" sz="8000" dirty="0"/>
              <a:t>Keep the contents concise and focused; avoiding unnecessary details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2290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1A80B-8972-465A-75F5-11DDC8D0E2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AF1A6-A7BC-46C5-5551-60A775C131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0B5D9-101E-69ED-F990-084C1CCDD7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391900" cy="3905249"/>
          </a:xfrm>
        </p:spPr>
        <p:txBody>
          <a:bodyPr>
            <a:normAutofit fontScale="325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b="1" dirty="0"/>
              <a:t> </a:t>
            </a:r>
            <a:r>
              <a:rPr lang="en-GB" sz="8000" b="1" dirty="0"/>
              <a:t>Revise and Proofread</a:t>
            </a:r>
          </a:p>
          <a:p>
            <a:pPr lvl="1">
              <a:lnSpc>
                <a:spcPct val="135000"/>
              </a:lnSpc>
            </a:pPr>
            <a:r>
              <a:rPr lang="en-US" sz="8000" dirty="0"/>
              <a:t>Review your draft for clarity, coherence, and flow.</a:t>
            </a:r>
          </a:p>
          <a:p>
            <a:pPr lvl="1">
              <a:lnSpc>
                <a:spcPct val="135000"/>
              </a:lnSpc>
            </a:pPr>
            <a:r>
              <a:rPr lang="en-US" sz="8000" dirty="0"/>
              <a:t>Ensure that your review presents a logical narrative and clearly shows how the literature connects to your research question.</a:t>
            </a:r>
          </a:p>
          <a:p>
            <a:pPr lvl="1">
              <a:lnSpc>
                <a:spcPct val="135000"/>
              </a:lnSpc>
            </a:pPr>
            <a:r>
              <a:rPr lang="en-US" sz="8000" dirty="0"/>
              <a:t>Double-check citations and references for accuracy</a:t>
            </a:r>
            <a:endParaRPr lang="en-GB" sz="8000" dirty="0"/>
          </a:p>
          <a:p>
            <a:pPr marL="457200" lvl="1" indent="0">
              <a:lnSpc>
                <a:spcPct val="115000"/>
              </a:lnSpc>
              <a:buNone/>
            </a:pPr>
            <a:endParaRPr lang="en-GB" sz="8000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8000" b="1" dirty="0"/>
              <a:t>	</a:t>
            </a:r>
          </a:p>
          <a:p>
            <a:pPr marL="0" indent="0">
              <a:lnSpc>
                <a:spcPct val="115000"/>
              </a:lnSpc>
              <a:buNone/>
            </a:pPr>
            <a:endParaRPr lang="en-GB" sz="8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88793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0" y="1"/>
            <a:ext cx="9296722" cy="908722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and refining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12439650" cy="58772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Demonstrating your knowledge and familiarity in your subject area.</a:t>
            </a:r>
          </a:p>
          <a:p>
            <a:pPr lvl="1"/>
            <a:r>
              <a:rPr lang="en-GB" sz="3200" dirty="0"/>
              <a:t>What are the significant and established themes in your subject or topic?</a:t>
            </a:r>
          </a:p>
          <a:p>
            <a:pPr lvl="1"/>
            <a:r>
              <a:rPr lang="en-GB" sz="3200" dirty="0"/>
              <a:t>What are the relevant sources? Why?</a:t>
            </a:r>
          </a:p>
          <a:p>
            <a:pPr lvl="1"/>
            <a:r>
              <a:rPr lang="en-GB" sz="3200" dirty="0"/>
              <a:t>What are the recent developments?  Are they significant ?</a:t>
            </a:r>
          </a:p>
          <a:p>
            <a:pPr lvl="1"/>
            <a:r>
              <a:rPr lang="en-GB" sz="3200" dirty="0"/>
              <a:t>What are the appropriate method of research ?</a:t>
            </a:r>
          </a:p>
          <a:p>
            <a:pPr marL="0" indent="0">
              <a:buNone/>
            </a:pP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69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5E2E97-7406-7B18-EBD4-1363D3F61D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78173-7FF1-34EB-3065-CE9CF5705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7750" y="1"/>
            <a:ext cx="9296722" cy="908722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and refining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074E5-4DAE-4944-1831-E14F47F44B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80728"/>
            <a:ext cx="12439650" cy="587727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Your critical analysis</a:t>
            </a:r>
          </a:p>
          <a:p>
            <a:pPr lvl="1"/>
            <a:r>
              <a:rPr lang="en-GB" sz="3200" dirty="0"/>
              <a:t>What are the strength of the themes of your chosen topic ?</a:t>
            </a:r>
          </a:p>
          <a:p>
            <a:pPr lvl="1"/>
            <a:r>
              <a:rPr lang="en-GB" sz="3200" dirty="0"/>
              <a:t>What evidence that you found to support this ?</a:t>
            </a:r>
          </a:p>
          <a:p>
            <a:pPr lvl="1"/>
            <a:r>
              <a:rPr lang="en-GB" sz="3200" dirty="0"/>
              <a:t>What are the gaps in the literature ?</a:t>
            </a:r>
          </a:p>
          <a:p>
            <a:pPr lvl="1"/>
            <a:endParaRPr lang="en-GB" sz="3200" dirty="0"/>
          </a:p>
          <a:p>
            <a:pPr marL="0" indent="0">
              <a:buNone/>
            </a:pP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C4AA1-4809-2B25-9919-CCD24D959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993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188641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</a:t>
            </a:r>
            <a:r>
              <a:rPr lang="en-GB" sz="4900" dirty="0"/>
              <a:t>top</a:t>
            </a:r>
            <a:r>
              <a:rPr lang="en-GB" dirty="0"/>
              <a:t>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450" y="980728"/>
            <a:ext cx="12211050" cy="5267673"/>
          </a:xfrm>
        </p:spPr>
        <p:txBody>
          <a:bodyPr>
            <a:normAutofit fontScale="40000" lnSpcReduction="20000"/>
          </a:bodyPr>
          <a:lstStyle/>
          <a:p>
            <a:r>
              <a:rPr lang="en-US" sz="8000" dirty="0"/>
              <a:t>Try experimenting with different search terms when using online search tools.</a:t>
            </a:r>
          </a:p>
          <a:p>
            <a:pPr marL="457200" lvl="1" indent="0">
              <a:buNone/>
            </a:pPr>
            <a:r>
              <a:rPr lang="en-US" sz="8000" i="1" dirty="0"/>
              <a:t>  </a:t>
            </a:r>
          </a:p>
          <a:p>
            <a:pPr lvl="1"/>
            <a:r>
              <a:rPr lang="en-US" sz="8000" dirty="0"/>
              <a:t>Example:</a:t>
            </a:r>
          </a:p>
          <a:p>
            <a:pPr lvl="2"/>
            <a:r>
              <a:rPr lang="en-US" sz="8000" i="1" dirty="0"/>
              <a:t>(((color image segment*) AND (cluster* OR </a:t>
            </a:r>
            <a:r>
              <a:rPr lang="en-US" sz="8000" i="1" dirty="0" err="1"/>
              <a:t>salien</a:t>
            </a:r>
            <a:r>
              <a:rPr lang="en-US" sz="8000" i="1" dirty="0"/>
              <a:t>*)) OR ( (</a:t>
            </a:r>
            <a:r>
              <a:rPr lang="en-US" sz="8000" i="1" dirty="0" err="1"/>
              <a:t>salien</a:t>
            </a:r>
            <a:r>
              <a:rPr lang="en-US" sz="8000" i="1" dirty="0"/>
              <a:t>* detect*) or (</a:t>
            </a:r>
            <a:r>
              <a:rPr lang="en-US" sz="8000" i="1" dirty="0" err="1"/>
              <a:t>salien</a:t>
            </a:r>
            <a:r>
              <a:rPr lang="en-US" sz="8000" i="1" dirty="0"/>
              <a:t>* segment*))) </a:t>
            </a:r>
          </a:p>
          <a:p>
            <a:pPr lvl="1"/>
            <a:r>
              <a:rPr lang="en-US" sz="8000" dirty="0"/>
              <a:t>Example:</a:t>
            </a:r>
          </a:p>
          <a:p>
            <a:pPr lvl="2"/>
            <a:r>
              <a:rPr lang="en-US" sz="8000" dirty="0"/>
              <a:t> (“Fake news detection” OR “online fake news” OR “false news” OR (“fake news” AND “social media”) OR (“fake news” AND (“internet” OR “online”))).</a:t>
            </a:r>
          </a:p>
          <a:p>
            <a:pPr lvl="1"/>
            <a:endParaRPr lang="en-US" sz="62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9336360" y="188641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</p:spTree>
    <p:extLst>
      <p:ext uri="{BB962C8B-B14F-4D97-AF65-F5344CB8AC3E}">
        <p14:creationId xmlns:p14="http://schemas.microsoft.com/office/powerpoint/2010/main" val="11075807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188641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64706"/>
            <a:ext cx="12120618" cy="5483695"/>
          </a:xfrm>
        </p:spPr>
        <p:txBody>
          <a:bodyPr>
            <a:normAutofit/>
          </a:bodyPr>
          <a:lstStyle/>
          <a:p>
            <a:r>
              <a:rPr lang="en-US" sz="2400" dirty="0"/>
              <a:t>Always keep an accurate record of all of the sources that you use for your bibliography/reference list</a:t>
            </a:r>
            <a:endParaRPr lang="en-US" sz="8000" dirty="0"/>
          </a:p>
          <a:p>
            <a:pPr lvl="1"/>
            <a:endParaRPr lang="en-US" sz="62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9013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FEBDC65-8374-8A00-7876-ABDA01566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382" y="2103698"/>
            <a:ext cx="12192456" cy="3020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273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3552" y="188641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650" y="1009650"/>
            <a:ext cx="11944350" cy="5515695"/>
          </a:xfrm>
        </p:spPr>
        <p:txBody>
          <a:bodyPr>
            <a:normAutofit/>
          </a:bodyPr>
          <a:lstStyle/>
          <a:p>
            <a:r>
              <a:rPr lang="en-US" dirty="0"/>
              <a:t>Create a logical structure for your literature review and the way you have approached it.</a:t>
            </a:r>
          </a:p>
          <a:p>
            <a:pPr lvl="1"/>
            <a:r>
              <a:rPr lang="en-US" cap="none" dirty="0"/>
              <a:t>This structure could be chronological or thematic or another form more suitable for your investigation.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BAD27-EF98-B062-C548-92F5FA6D8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346" y="3212632"/>
            <a:ext cx="5552654" cy="23509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950DAD-1700-53A5-919C-79362189B6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82333" y="3194573"/>
            <a:ext cx="5396605" cy="2369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7925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9252" y="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4" y="656691"/>
            <a:ext cx="11801475" cy="5544617"/>
          </a:xfrm>
        </p:spPr>
        <p:txBody>
          <a:bodyPr>
            <a:normAutofit/>
          </a:bodyPr>
          <a:lstStyle/>
          <a:p>
            <a:r>
              <a:rPr lang="en-US" dirty="0"/>
              <a:t>Make sure your research voice come through clearly</a:t>
            </a:r>
          </a:p>
          <a:p>
            <a:pPr lvl="1"/>
            <a:r>
              <a:rPr lang="en-US" sz="3200" dirty="0"/>
              <a:t>Think about how you have developed your views</a:t>
            </a:r>
          </a:p>
          <a:p>
            <a:pPr lvl="1"/>
            <a:r>
              <a:rPr lang="en-US" sz="3200" dirty="0"/>
              <a:t>What evidence convinced you?</a:t>
            </a:r>
          </a:p>
          <a:p>
            <a:r>
              <a:rPr lang="en-US" dirty="0"/>
              <a:t>Be selective</a:t>
            </a:r>
          </a:p>
          <a:p>
            <a:pPr lvl="1"/>
            <a:r>
              <a:rPr lang="en-US" sz="3200" dirty="0"/>
              <a:t>Choose a selection from everything you have read</a:t>
            </a:r>
          </a:p>
          <a:p>
            <a:pPr lvl="1"/>
            <a:r>
              <a:rPr lang="en-US" sz="3200" dirty="0"/>
              <a:t>Check the relevance of the selected sources to your topic and research questions </a:t>
            </a:r>
          </a:p>
          <a:p>
            <a:pPr lvl="1"/>
            <a:r>
              <a:rPr lang="en-US" sz="3200" dirty="0"/>
              <a:t>Limit the amount of descriptive reporting</a:t>
            </a:r>
          </a:p>
          <a:p>
            <a:r>
              <a:rPr lang="en-US" dirty="0"/>
              <a:t>Make summary of the key elements of your review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6700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332" y="332657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3450" y="1052737"/>
            <a:ext cx="9267007" cy="5805264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SCISPACE</a:t>
            </a:r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75578A-E774-386B-B18F-01E9256F28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5866" y="897138"/>
            <a:ext cx="1009317" cy="8881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18221C-98A2-FBE4-F74E-80C814D885D8}"/>
              </a:ext>
            </a:extLst>
          </p:cNvPr>
          <p:cNvSpPr txBox="1"/>
          <p:nvPr/>
        </p:nvSpPr>
        <p:spPr>
          <a:xfrm>
            <a:off x="933450" y="1962419"/>
            <a:ext cx="6134150" cy="902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32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and understanding</a:t>
            </a:r>
          </a:p>
          <a:p>
            <a:pPr>
              <a:lnSpc>
                <a:spcPct val="107000"/>
              </a:lnSpc>
            </a:pPr>
            <a:endParaRPr lang="en-GB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274383-1FB5-2A25-0E24-1C48C48E8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5000" y="1993447"/>
            <a:ext cx="1686257" cy="8598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C39110-A80B-618A-A90B-C67AEA886F3E}"/>
              </a:ext>
            </a:extLst>
          </p:cNvPr>
          <p:cNvSpPr txBox="1"/>
          <p:nvPr/>
        </p:nvSpPr>
        <p:spPr>
          <a:xfrm>
            <a:off x="933450" y="3093063"/>
            <a:ext cx="6134150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3200" b="1" kern="1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Powerdrill</a:t>
            </a:r>
            <a:r>
              <a:rPr lang="en-GB" sz="32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2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analysis and classifying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5DFCD79-CA2B-D51E-129D-3662BC351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4391" y="3114457"/>
            <a:ext cx="2406417" cy="76822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44F8879-907D-97B7-58EF-C46D475E5DA2}"/>
              </a:ext>
            </a:extLst>
          </p:cNvPr>
          <p:cNvSpPr txBox="1"/>
          <p:nvPr/>
        </p:nvSpPr>
        <p:spPr>
          <a:xfrm>
            <a:off x="716438" y="4488131"/>
            <a:ext cx="6458694" cy="11228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buFont typeface="Arial" panose="020B0604020202020204" pitchFamily="34" charset="0"/>
              <a:buChar char="•"/>
            </a:pPr>
            <a:r>
              <a:rPr lang="en-GB" sz="32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ChatGPT – </a:t>
            </a:r>
            <a:r>
              <a:rPr lang="en-GB" sz="32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Synthesis or theory development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89B125D-8642-C442-D654-30519E6C72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0871" y="4473835"/>
            <a:ext cx="1093456" cy="12534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F12E604-3DD2-0C23-8794-FA135CCC854B}"/>
              </a:ext>
            </a:extLst>
          </p:cNvPr>
          <p:cNvSpPr txBox="1"/>
          <p:nvPr/>
        </p:nvSpPr>
        <p:spPr>
          <a:xfrm>
            <a:off x="6549304" y="2964239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𝐓𝐨𝐩 𝟑 𝐀𝐈 𝐓𝐨𝐨𝐥𝐬 𝐟𝐨𝐫 𝐋𝐢𝐭𝐞𝐫𝐚𝐭𝐮𝐫𝐞 𝐑𝐞𝐯𝐢𝐞𝐰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37873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1682" y="0"/>
            <a:ext cx="7773338" cy="794258"/>
          </a:xfrm>
        </p:spPr>
        <p:txBody>
          <a:bodyPr/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00150"/>
            <a:ext cx="12192000" cy="4591052"/>
          </a:xfrm>
        </p:spPr>
        <p:txBody>
          <a:bodyPr>
            <a:normAutofit/>
          </a:bodyPr>
          <a:lstStyle/>
          <a:p>
            <a:r>
              <a:rPr lang="en-US" cap="none" dirty="0"/>
              <a:t>Many journal papers can be challenging to read</a:t>
            </a:r>
          </a:p>
          <a:p>
            <a:r>
              <a:rPr lang="en-US" cap="none" dirty="0"/>
              <a:t>If you find a paper hard going try using a </a:t>
            </a:r>
            <a:r>
              <a:rPr lang="en-US" cap="none" dirty="0" err="1"/>
              <a:t>summarising</a:t>
            </a:r>
            <a:r>
              <a:rPr lang="en-US" cap="none" dirty="0"/>
              <a:t>/paraphrasing tool such as </a:t>
            </a:r>
            <a:r>
              <a:rPr lang="en-US" cap="none" dirty="0" err="1"/>
              <a:t>Quillbot</a:t>
            </a:r>
            <a:endParaRPr lang="en-US" cap="none" dirty="0"/>
          </a:p>
          <a:p>
            <a:pPr lvl="1"/>
            <a:r>
              <a:rPr lang="en-US" cap="none" dirty="0"/>
              <a:t>https://quillbot.com/</a:t>
            </a:r>
          </a:p>
          <a:p>
            <a:r>
              <a:rPr lang="en-US" cap="none" dirty="0"/>
              <a:t>You can also put the text of the paper into a normal text </a:t>
            </a:r>
            <a:r>
              <a:rPr lang="en-US" cap="none" dirty="0" err="1"/>
              <a:t>genAI</a:t>
            </a:r>
            <a:r>
              <a:rPr lang="en-US" cap="none" dirty="0"/>
              <a:t> and ask it to summarise it for you</a:t>
            </a:r>
          </a:p>
          <a:p>
            <a:r>
              <a:rPr lang="en-US" cap="none" dirty="0"/>
              <a:t>In this case you can also ask the </a:t>
            </a:r>
            <a:r>
              <a:rPr lang="en-US" cap="none" dirty="0" err="1"/>
              <a:t>genAI</a:t>
            </a:r>
            <a:r>
              <a:rPr lang="en-US" cap="none" dirty="0"/>
              <a:t> questions about the contents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2/9/2025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89796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36223" y="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 literature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09650"/>
            <a:ext cx="12192000" cy="5848351"/>
          </a:xfrm>
        </p:spPr>
        <p:txBody>
          <a:bodyPr>
            <a:normAutofit/>
          </a:bodyPr>
          <a:lstStyle/>
          <a:p>
            <a:r>
              <a:rPr lang="en-US" dirty="0"/>
              <a:t>Google works but Google Scholar is better</a:t>
            </a:r>
          </a:p>
          <a:p>
            <a:r>
              <a:rPr lang="en-US" dirty="0"/>
              <a:t>Semantic Scholar is significantly better than Google Scholar https://www.semanticscholar.org/ </a:t>
            </a:r>
          </a:p>
          <a:p>
            <a:r>
              <a:rPr lang="en-US" dirty="0"/>
              <a:t>AI tool that looks for links between papers and can therefore suggest papers with similar content even if they neither cite or are cited by a given paper</a:t>
            </a:r>
          </a:p>
          <a:p>
            <a:r>
              <a:rPr lang="en-US" dirty="0"/>
              <a:t>Library databases</a:t>
            </a:r>
          </a:p>
          <a:p>
            <a:r>
              <a:rPr lang="en-US" dirty="0"/>
              <a:t>Bing Chat will provide links to references with its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82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116633"/>
            <a:ext cx="7773338" cy="1596177"/>
          </a:xfrm>
        </p:spPr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304800" y="1485900"/>
            <a:ext cx="11487150" cy="445770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b="1" cap="none" dirty="0"/>
              <a:t>Defined as:</a:t>
            </a:r>
          </a:p>
          <a:p>
            <a:pPr lvl="1"/>
            <a:r>
              <a:rPr lang="en-US" sz="3200" cap="none" dirty="0"/>
              <a:t>the acknowledgement of information obtained from a document you have read or the act of quoting text.</a:t>
            </a:r>
          </a:p>
          <a:p>
            <a:r>
              <a:rPr lang="en-US" sz="3200" cap="none" dirty="0"/>
              <a:t>Done by providing the reference to the source of the material.</a:t>
            </a:r>
          </a:p>
          <a:p>
            <a:r>
              <a:rPr lang="en-US" sz="3200" cap="none" dirty="0"/>
              <a:t>The reference allows the reader to find the original source </a:t>
            </a:r>
          </a:p>
          <a:p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12123076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3560" y="-529379"/>
            <a:ext cx="7773338" cy="1596177"/>
          </a:xfrm>
        </p:spPr>
        <p:txBody>
          <a:bodyPr/>
          <a:lstStyle/>
          <a:p>
            <a:r>
              <a:rPr lang="en-GB" dirty="0"/>
              <a:t>Why Referencing?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257174" y="685800"/>
            <a:ext cx="11934825" cy="5105401"/>
          </a:xfrm>
          <a:prstGeom prst="rect">
            <a:avLst/>
          </a:prstGeom>
        </p:spPr>
        <p:txBody>
          <a:bodyPr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4300" cap="none" dirty="0"/>
              <a:t>To </a:t>
            </a:r>
            <a:r>
              <a:rPr lang="en-US" sz="4300" b="1" cap="none" dirty="0"/>
              <a:t>support</a:t>
            </a:r>
            <a:r>
              <a:rPr lang="en-US" sz="4300" cap="none" dirty="0"/>
              <a:t> your statements and arguments</a:t>
            </a:r>
          </a:p>
          <a:p>
            <a:r>
              <a:rPr lang="en-US" sz="4300" cap="none" dirty="0"/>
              <a:t>To give </a:t>
            </a:r>
            <a:r>
              <a:rPr lang="en-US" sz="4300" b="1" cap="none" dirty="0"/>
              <a:t>credit</a:t>
            </a:r>
            <a:r>
              <a:rPr lang="en-US" sz="4300" cap="none" dirty="0"/>
              <a:t> for your sources</a:t>
            </a:r>
          </a:p>
          <a:p>
            <a:pPr lvl="1"/>
            <a:r>
              <a:rPr lang="en-US" sz="4300" cap="none" dirty="0"/>
              <a:t>Would you like people to use your ideas without saying where they got them from?</a:t>
            </a:r>
          </a:p>
          <a:p>
            <a:pPr lvl="1"/>
            <a:r>
              <a:rPr lang="en-US" sz="4300" cap="none" dirty="0"/>
              <a:t>It is </a:t>
            </a:r>
            <a:r>
              <a:rPr lang="en-US" sz="4300" b="1" cap="none" dirty="0"/>
              <a:t>theft</a:t>
            </a:r>
            <a:r>
              <a:rPr lang="en-US" sz="4300" cap="none" dirty="0"/>
              <a:t> to use other people's ideas as your own!</a:t>
            </a:r>
          </a:p>
          <a:p>
            <a:r>
              <a:rPr lang="en-US" sz="4300" cap="none" dirty="0"/>
              <a:t>To </a:t>
            </a:r>
            <a:r>
              <a:rPr lang="en-US" sz="4300" b="1" cap="none" dirty="0"/>
              <a:t>demonstrate</a:t>
            </a:r>
            <a:r>
              <a:rPr lang="en-US" sz="4300" cap="none" dirty="0"/>
              <a:t> your academic research</a:t>
            </a:r>
          </a:p>
          <a:p>
            <a:r>
              <a:rPr lang="en-US" sz="4300" cap="none" dirty="0"/>
              <a:t>To provide the academic </a:t>
            </a:r>
            <a:r>
              <a:rPr lang="en-US" sz="4300" b="1" cap="none" dirty="0"/>
              <a:t>credibility</a:t>
            </a:r>
            <a:r>
              <a:rPr lang="en-US" sz="4300" cap="none" dirty="0"/>
              <a:t> for your work</a:t>
            </a:r>
          </a:p>
          <a:p>
            <a:r>
              <a:rPr lang="en-US" sz="4300" cap="none" dirty="0"/>
              <a:t>To reassure the reader that your work is not a fairy story that you have created</a:t>
            </a:r>
          </a:p>
          <a:p>
            <a:pPr marL="0" indent="0">
              <a:buNone/>
            </a:pPr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42706545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40310" y="0"/>
            <a:ext cx="7773338" cy="1596177"/>
          </a:xfrm>
        </p:spPr>
        <p:txBody>
          <a:bodyPr/>
          <a:lstStyle/>
          <a:p>
            <a:r>
              <a:rPr lang="en-GB" dirty="0"/>
              <a:t>When and Where?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152400" y="1628801"/>
            <a:ext cx="12039600" cy="43148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 cap="none" dirty="0"/>
              <a:t>Every time </a:t>
            </a:r>
            <a:r>
              <a:rPr lang="en-US" sz="3200" cap="none" dirty="0"/>
              <a:t>you </a:t>
            </a:r>
            <a:r>
              <a:rPr lang="en-US" sz="3200" b="1" cap="none" dirty="0"/>
              <a:t>use</a:t>
            </a:r>
            <a:r>
              <a:rPr lang="en-US" sz="3200" cap="none" dirty="0"/>
              <a:t> someone else’s ideas or words or illustrations, even if you change them a bit!</a:t>
            </a:r>
          </a:p>
          <a:p>
            <a:r>
              <a:rPr lang="en-US" sz="3200" cap="none" dirty="0"/>
              <a:t>When you </a:t>
            </a:r>
            <a:r>
              <a:rPr lang="en-US" sz="3200" b="1" cap="none" dirty="0"/>
              <a:t>copy</a:t>
            </a:r>
            <a:r>
              <a:rPr lang="en-US" sz="3200" cap="none" dirty="0"/>
              <a:t> some lines of </a:t>
            </a:r>
            <a:r>
              <a:rPr lang="en-US" sz="3200" cap="none" dirty="0" err="1"/>
              <a:t>programme</a:t>
            </a:r>
            <a:r>
              <a:rPr lang="en-US" sz="3200" cap="none" dirty="0"/>
              <a:t> code</a:t>
            </a:r>
          </a:p>
          <a:p>
            <a:r>
              <a:rPr lang="en-US" sz="3200" cap="none" dirty="0"/>
              <a:t>Whenever you make an </a:t>
            </a:r>
            <a:r>
              <a:rPr lang="en-US" sz="3200" b="1" cap="none" dirty="0"/>
              <a:t>assertion</a:t>
            </a:r>
            <a:r>
              <a:rPr lang="en-US" sz="3200" cap="none" dirty="0"/>
              <a:t> you need to justify your statements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025546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0050" y="-529379"/>
            <a:ext cx="11068050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228600" y="1066799"/>
            <a:ext cx="11963400" cy="4876804"/>
          </a:xfrm>
          <a:prstGeom prst="rect">
            <a:avLst/>
          </a:prstGeom>
        </p:spPr>
        <p:txBody>
          <a:bodyPr>
            <a:normAutofit fontScale="850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3200" cap="none" dirty="0"/>
              <a:t>UWTSD uses the numerical referencing system, the IEEE version.</a:t>
            </a:r>
          </a:p>
          <a:p>
            <a:pPr>
              <a:lnSpc>
                <a:spcPct val="130000"/>
              </a:lnSpc>
            </a:pPr>
            <a:r>
              <a:rPr lang="en-US" sz="3200" cap="none" dirty="0"/>
              <a:t>The system uses numbers, in order of appearance in the text</a:t>
            </a:r>
          </a:p>
          <a:p>
            <a:pPr>
              <a:lnSpc>
                <a:spcPct val="130000"/>
              </a:lnSpc>
            </a:pPr>
            <a:r>
              <a:rPr lang="en-US" sz="3200" cap="none" dirty="0"/>
              <a:t>Details on how to reference a wide range of sources using the IEEE style are available in the library’s IEEE Handbook</a:t>
            </a:r>
          </a:p>
          <a:p>
            <a:pPr lvl="1">
              <a:lnSpc>
                <a:spcPct val="130000"/>
              </a:lnSpc>
            </a:pPr>
            <a:r>
              <a:rPr lang="en-US" sz="3200" cap="none" dirty="0"/>
              <a:t>https://www.uwtsd.ac.uk/library/using-our-libraries/online-library/referencing-handbooks/</a:t>
            </a:r>
          </a:p>
          <a:p>
            <a:pPr>
              <a:lnSpc>
                <a:spcPct val="130000"/>
              </a:lnSpc>
            </a:pPr>
            <a:r>
              <a:rPr lang="en-US" sz="3200" cap="none" dirty="0"/>
              <a:t>UWTSD guidelines on referencing </a:t>
            </a:r>
            <a:r>
              <a:rPr lang="en-US" sz="3200" cap="none" dirty="0" err="1"/>
              <a:t>genAIs</a:t>
            </a:r>
            <a:endParaRPr lang="en-US" sz="3200" cap="none" dirty="0"/>
          </a:p>
          <a:p>
            <a:pPr lvl="1">
              <a:lnSpc>
                <a:spcPct val="130000"/>
              </a:lnSpc>
            </a:pPr>
            <a:r>
              <a:rPr lang="en-US" sz="3200" cap="none" dirty="0"/>
              <a:t>https://www.uwtsd.ac.uk/library/using-our-libraries/online-library/referencing-handbooks/referencing-ai/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756492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3758" y="272381"/>
            <a:ext cx="8951540" cy="648072"/>
          </a:xfrm>
        </p:spPr>
        <p:txBody>
          <a:bodyPr>
            <a:normAutofit fontScale="90000"/>
          </a:bodyPr>
          <a:lstStyle/>
          <a:p>
            <a:r>
              <a:rPr lang="en-GB" sz="4400" cap="none" dirty="0"/>
              <a:t>In-text citation Referencing</a:t>
            </a:r>
            <a:br>
              <a:rPr lang="en-GB" sz="4400" cap="none" dirty="0"/>
            </a:b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552450" y="1066798"/>
            <a:ext cx="11315700" cy="4876804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b="1" cap="none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5A7B671-5BCA-4DAB-AEFE-EA6FA1F26BF6}"/>
              </a:ext>
            </a:extLst>
          </p:cNvPr>
          <p:cNvSpPr txBox="1"/>
          <p:nvPr/>
        </p:nvSpPr>
        <p:spPr>
          <a:xfrm>
            <a:off x="1847528" y="63532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Extracted from :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8DDF7C7-4FA2-42E2-CCF8-4B76C3375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76401"/>
            <a:ext cx="12098345" cy="237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99332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6633"/>
            <a:ext cx="10325100" cy="1066057"/>
          </a:xfrm>
        </p:spPr>
        <p:txBody>
          <a:bodyPr>
            <a:normAutofit/>
          </a:bodyPr>
          <a:lstStyle/>
          <a:p>
            <a:r>
              <a:rPr lang="en-GB" dirty="0"/>
              <a:t>Referencing list based on the extraction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628650" y="1433950"/>
            <a:ext cx="10706100" cy="4803362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96F0C8F-9D23-F63C-64A1-FA446DE17A77}"/>
              </a:ext>
            </a:extLst>
          </p:cNvPr>
          <p:cNvSpPr txBox="1"/>
          <p:nvPr/>
        </p:nvSpPr>
        <p:spPr>
          <a:xfrm>
            <a:off x="2279576" y="5672772"/>
            <a:ext cx="7335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Understand the elements of each type of reference sources 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EC3CF2A-6FE5-7632-564D-710230F873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465" y="1211899"/>
            <a:ext cx="11015835" cy="1260066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DCB905-19F2-3157-214B-C48A3753AE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52" y="2974135"/>
            <a:ext cx="11252398" cy="2026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301246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64060" y="-410326"/>
            <a:ext cx="9904040" cy="1596177"/>
          </a:xfrm>
        </p:spPr>
        <p:txBody>
          <a:bodyPr>
            <a:normAutofit/>
          </a:bodyPr>
          <a:lstStyle/>
          <a:p>
            <a:r>
              <a:rPr lang="en-GB" dirty="0"/>
              <a:t>Benefits of Referencing for the Student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238124" y="657194"/>
            <a:ext cx="11725275" cy="4905405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cap="none" dirty="0"/>
              <a:t>Proves that the work has a factual/academic basis</a:t>
            </a:r>
          </a:p>
          <a:p>
            <a:r>
              <a:rPr lang="en-US" sz="3200" cap="none" dirty="0"/>
              <a:t>Shows the variety of sources you have used </a:t>
            </a:r>
          </a:p>
          <a:p>
            <a:r>
              <a:rPr lang="en-US" sz="3200" cap="none" dirty="0"/>
              <a:t>Shows that you have used relevant sources</a:t>
            </a:r>
          </a:p>
          <a:p>
            <a:r>
              <a:rPr lang="en-US" sz="3200" cap="none" dirty="0"/>
              <a:t>Supports the ideas and arguments that you discuss in your work</a:t>
            </a:r>
          </a:p>
          <a:p>
            <a:r>
              <a:rPr lang="en-US" sz="3200" cap="none" dirty="0"/>
              <a:t>Shows initiative and independent thought</a:t>
            </a:r>
          </a:p>
          <a:p>
            <a:r>
              <a:rPr lang="en-US" sz="3200" cap="none" dirty="0"/>
              <a:t>Shows depth of reading</a:t>
            </a:r>
          </a:p>
          <a:p>
            <a:r>
              <a:rPr lang="en-US" sz="3200" cap="none" dirty="0"/>
              <a:t>Shows ability to judge if information read is relevant</a:t>
            </a:r>
          </a:p>
        </p:txBody>
      </p:sp>
    </p:spTree>
    <p:extLst>
      <p:ext uri="{BB962C8B-B14F-4D97-AF65-F5344CB8AC3E}">
        <p14:creationId xmlns:p14="http://schemas.microsoft.com/office/powerpoint/2010/main" val="41181105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5560" y="116633"/>
            <a:ext cx="9427790" cy="1596177"/>
          </a:xfrm>
        </p:spPr>
        <p:txBody>
          <a:bodyPr>
            <a:normAutofit/>
          </a:bodyPr>
          <a:lstStyle/>
          <a:p>
            <a:r>
              <a:rPr lang="en-GB" dirty="0"/>
              <a:t>Benefits of Referencing for the Student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152400" y="1628801"/>
            <a:ext cx="12039600" cy="4314801"/>
          </a:xfrm>
          <a:prstGeom prst="rect">
            <a:avLst/>
          </a:prstGeom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cap="none" dirty="0"/>
              <a:t>Allows the reader to identify and retrieve the sources for their own use</a:t>
            </a:r>
          </a:p>
          <a:p>
            <a:pPr lvl="1"/>
            <a:r>
              <a:rPr lang="en-US" sz="3200" cap="none" dirty="0"/>
              <a:t>May be several sources with similar titles</a:t>
            </a:r>
          </a:p>
          <a:p>
            <a:pPr lvl="1"/>
            <a:r>
              <a:rPr lang="en-US" sz="3200" cap="none" dirty="0"/>
              <a:t>Helps tutor to find the information easily</a:t>
            </a:r>
          </a:p>
          <a:p>
            <a:pPr lvl="1"/>
            <a:r>
              <a:rPr lang="en-US" sz="3200" cap="none" dirty="0"/>
              <a:t>Helps you to retrace the sources you have used in the past, for future assignments.</a:t>
            </a:r>
          </a:p>
          <a:p>
            <a:r>
              <a:rPr lang="en-US" sz="3200" b="1" cap="none" dirty="0">
                <a:solidFill>
                  <a:srgbClr val="FF0000"/>
                </a:solidFill>
              </a:rPr>
              <a:t>Avoids plagiarism</a:t>
            </a:r>
          </a:p>
          <a:p>
            <a:r>
              <a:rPr lang="en-US" sz="3200" b="1" cap="none" dirty="0">
                <a:solidFill>
                  <a:srgbClr val="FF0000"/>
                </a:solidFill>
              </a:rPr>
              <a:t>Will help you to gain more marks</a:t>
            </a:r>
          </a:p>
          <a:p>
            <a:endParaRPr lang="en-US" sz="2200" b="1" cap="none" dirty="0"/>
          </a:p>
        </p:txBody>
      </p:sp>
    </p:spTree>
    <p:extLst>
      <p:ext uri="{BB962C8B-B14F-4D97-AF65-F5344CB8AC3E}">
        <p14:creationId xmlns:p14="http://schemas.microsoft.com/office/powerpoint/2010/main" val="163486395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9810" y="-321417"/>
            <a:ext cx="9218240" cy="1596177"/>
          </a:xfrm>
        </p:spPr>
        <p:txBody>
          <a:bodyPr/>
          <a:lstStyle/>
          <a:p>
            <a:r>
              <a:rPr lang="en-GB" dirty="0"/>
              <a:t>Software to aid referencing 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2209332" y="1628801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0" y="875716"/>
            <a:ext cx="12306300" cy="5106568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200" cap="none" dirty="0"/>
              <a:t>Free reference managers</a:t>
            </a:r>
          </a:p>
          <a:p>
            <a:pPr lvl="1"/>
            <a:r>
              <a:rPr lang="en-US" sz="3200" cap="none" dirty="0"/>
              <a:t>Zotero, Mendeley, </a:t>
            </a:r>
            <a:r>
              <a:rPr lang="en-US" sz="3200" cap="none" dirty="0" err="1"/>
              <a:t>Refworks</a:t>
            </a:r>
            <a:endParaRPr lang="en-US" sz="3200" cap="none" dirty="0"/>
          </a:p>
          <a:p>
            <a:pPr marL="0" indent="0">
              <a:buNone/>
            </a:pPr>
            <a:r>
              <a:rPr lang="en-US" sz="3200" cap="none" dirty="0"/>
              <a:t>Other reference managers</a:t>
            </a:r>
          </a:p>
          <a:p>
            <a:r>
              <a:rPr lang="en-US" sz="3200" cap="none" dirty="0"/>
              <a:t>EndNote (web-based EndNote Basic is free)</a:t>
            </a:r>
          </a:p>
          <a:p>
            <a:pPr marL="0" indent="0">
              <a:buNone/>
            </a:pPr>
            <a:r>
              <a:rPr lang="en-US" sz="3200" cap="none" dirty="0"/>
              <a:t>Office 365 has one built-in but you need to learn to use it properly!</a:t>
            </a:r>
          </a:p>
          <a:p>
            <a:r>
              <a:rPr lang="en-US" sz="3200" cap="none" dirty="0"/>
              <a:t>These allow you to build a store of references that can be sorted, searched and automatically inserted into documents</a:t>
            </a:r>
          </a:p>
          <a:p>
            <a:r>
              <a:rPr lang="en-US" sz="3200" cap="none" dirty="0"/>
              <a:t>It takes a little time to set up but can save a lot of time if you use the same references regularly 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94413411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0060" y="188640"/>
            <a:ext cx="7748388" cy="720080"/>
          </a:xfrm>
        </p:spPr>
        <p:txBody>
          <a:bodyPr>
            <a:no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85850"/>
            <a:ext cx="11582400" cy="5439494"/>
          </a:xfrm>
        </p:spPr>
        <p:txBody>
          <a:bodyPr>
            <a:normAutofit/>
          </a:bodyPr>
          <a:lstStyle/>
          <a:p>
            <a:r>
              <a:rPr lang="en-US" altLang="zh-CN" dirty="0"/>
              <a:t>We expect 75% of your references in your research proposal to be book or journal references – why?</a:t>
            </a:r>
          </a:p>
          <a:p>
            <a:endParaRPr lang="en-US" altLang="zh-CN" dirty="0"/>
          </a:p>
          <a:p>
            <a:r>
              <a:rPr lang="en-US" altLang="zh-CN" dirty="0"/>
              <a:t>Journal papers are primary sources, normally written by the people who actually did the research</a:t>
            </a:r>
          </a:p>
          <a:p>
            <a:r>
              <a:rPr lang="en-US" altLang="zh-CN" dirty="0"/>
              <a:t>Books are, in effect, summaries of large numbers of journal papers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0054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61950" y="332656"/>
            <a:ext cx="9644181" cy="938274"/>
          </a:xfrm>
        </p:spPr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209550" y="1196752"/>
            <a:ext cx="11643963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b="1" dirty="0"/>
              <a:t>Step 1 – skim the paper</a:t>
            </a:r>
          </a:p>
          <a:p>
            <a:pPr lvl="1"/>
            <a:r>
              <a:rPr lang="en-US" altLang="zh-CN" sz="3200" dirty="0"/>
              <a:t>Read abstract and understand the key elements of the study.</a:t>
            </a:r>
          </a:p>
          <a:p>
            <a:pPr lvl="1"/>
            <a:r>
              <a:rPr lang="en-US" altLang="zh-CN" sz="3200" dirty="0"/>
              <a:t>Look at major headings – do they follow the structure just described?</a:t>
            </a:r>
          </a:p>
          <a:p>
            <a:pPr lvl="1"/>
            <a:r>
              <a:rPr lang="en-US" altLang="zh-CN" sz="3200" dirty="0"/>
              <a:t>Look up anything you don’t understand</a:t>
            </a:r>
          </a:p>
          <a:p>
            <a:pPr lvl="1"/>
            <a:r>
              <a:rPr lang="en-US" altLang="zh-CN" sz="3200" dirty="0"/>
              <a:t>How many tables and figures are there? What kinds are they?</a:t>
            </a:r>
          </a:p>
          <a:p>
            <a:pPr lvl="1"/>
            <a:r>
              <a:rPr lang="en-US" altLang="zh-CN" sz="3200" dirty="0"/>
              <a:t>What is the conclusion?</a:t>
            </a:r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979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572B9B6-E9D6-5757-7251-091601C631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F9E7FCE2-0010-5A90-15EB-A1C0E14501A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9550" y="-181694"/>
            <a:ext cx="9644181" cy="938274"/>
          </a:xfrm>
        </p:spPr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7055D717-59DE-DEC7-C48A-375125B3747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" y="756580"/>
            <a:ext cx="11982450" cy="51125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altLang="zh-CN" b="1" dirty="0"/>
              <a:t>Step 2 – identify the vocabulary</a:t>
            </a:r>
          </a:p>
          <a:p>
            <a:pPr lvl="1"/>
            <a:r>
              <a:rPr lang="en-US" altLang="zh-CN" sz="3200" dirty="0"/>
              <a:t>Underline words and phrases you don’t understand</a:t>
            </a:r>
          </a:p>
          <a:p>
            <a:pPr lvl="1"/>
            <a:r>
              <a:rPr lang="en-US" altLang="zh-CN" sz="3200" dirty="0"/>
              <a:t>Some phrases will be part of larger concepts; you will get the context for these on the second reading</a:t>
            </a:r>
          </a:p>
          <a:p>
            <a:pPr marL="0" indent="0">
              <a:buNone/>
            </a:pPr>
            <a:r>
              <a:rPr lang="en-US" b="1" dirty="0"/>
              <a:t>Step 3 – read for comprehension, section by section</a:t>
            </a:r>
          </a:p>
          <a:p>
            <a:pPr lvl="1"/>
            <a:r>
              <a:rPr lang="en-US" sz="3200" dirty="0"/>
              <a:t>Take notes as described earlier</a:t>
            </a:r>
          </a:p>
          <a:p>
            <a:pPr lvl="1"/>
            <a:r>
              <a:rPr lang="en-US" sz="3200" dirty="0"/>
              <a:t>Take lots of notes on paper and then write up a </a:t>
            </a:r>
            <a:r>
              <a:rPr lang="en-US" sz="3200" dirty="0" err="1"/>
              <a:t>summarised</a:t>
            </a:r>
            <a:r>
              <a:rPr lang="en-US" sz="3200" dirty="0"/>
              <a:t> form on the computer</a:t>
            </a:r>
          </a:p>
          <a:p>
            <a:pPr lvl="1"/>
            <a:r>
              <a:rPr lang="en-US" sz="3200" dirty="0"/>
              <a:t>By the end of this you should be able to explain the paper to a classmate clearly</a:t>
            </a:r>
          </a:p>
          <a:p>
            <a:pPr lvl="1"/>
            <a:endParaRPr lang="en-US" altLang="zh-CN" sz="3200" dirty="0"/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928172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605FC1-43C4-C7E0-84C7-0558A8C73F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545BF68E-1C48-A214-659D-1681BD57507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9550" y="-181694"/>
            <a:ext cx="9644181" cy="938274"/>
          </a:xfrm>
        </p:spPr>
        <p:txBody>
          <a:bodyPr>
            <a:normAutofit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9463B753-BCE4-58A2-1691-830287AC67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4775" y="756580"/>
            <a:ext cx="11877675" cy="492032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Step 4 – reflection and criticism</a:t>
            </a:r>
          </a:p>
          <a:p>
            <a:pPr lvl="1"/>
            <a:r>
              <a:rPr lang="en-US" sz="3200" cap="none" dirty="0"/>
              <a:t>Was this the best way to collect data or perform an experiment? </a:t>
            </a:r>
          </a:p>
          <a:p>
            <a:pPr lvl="1"/>
            <a:r>
              <a:rPr lang="en-US" sz="3200" cap="none" dirty="0"/>
              <a:t>Did they perform the experiment/tests correctly?</a:t>
            </a:r>
          </a:p>
          <a:p>
            <a:pPr lvl="1"/>
            <a:r>
              <a:rPr lang="en-US" sz="3200" cap="none" dirty="0"/>
              <a:t>Can you see any patterns or trends in the data that are problems that are not mentioned?</a:t>
            </a:r>
          </a:p>
          <a:p>
            <a:pPr lvl="1"/>
            <a:r>
              <a:rPr lang="en-US" sz="3200" cap="none" dirty="0"/>
              <a:t>Did their data support their conclusions? Are the authors over-</a:t>
            </a:r>
            <a:r>
              <a:rPr lang="en-US" sz="3200" cap="none" dirty="0" err="1"/>
              <a:t>generalising</a:t>
            </a:r>
            <a:r>
              <a:rPr lang="en-US" sz="3200" cap="none" dirty="0"/>
              <a:t>? Are there any other factors that might be relevant but have not been taken into account?</a:t>
            </a:r>
          </a:p>
          <a:p>
            <a:pPr lvl="1"/>
            <a:r>
              <a:rPr lang="en-US" sz="3200" cap="none" dirty="0"/>
              <a:t>What further questions do you have?</a:t>
            </a:r>
          </a:p>
          <a:p>
            <a:pPr lvl="1"/>
            <a:r>
              <a:rPr lang="en-US" sz="3200" cap="none" dirty="0"/>
              <a:t>What would you suggest that they do next?</a:t>
            </a:r>
          </a:p>
          <a:p>
            <a:pPr lvl="1"/>
            <a:endParaRPr lang="en-US" altLang="zh-CN" sz="3200" dirty="0"/>
          </a:p>
          <a:p>
            <a:pPr marL="457200" lvl="1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691654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923582" y="0"/>
            <a:ext cx="7773338" cy="1010282"/>
          </a:xfrm>
        </p:spPr>
        <p:txBody>
          <a:bodyPr>
            <a:normAutofit/>
          </a:bodyPr>
          <a:lstStyle/>
          <a:p>
            <a:r>
              <a:rPr lang="en-GB" dirty="0"/>
              <a:t>How long will this take?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0" y="1238251"/>
            <a:ext cx="12192000" cy="4552952"/>
          </a:xfrm>
        </p:spPr>
        <p:txBody>
          <a:bodyPr>
            <a:normAutofit lnSpcReduction="10000"/>
          </a:bodyPr>
          <a:lstStyle/>
          <a:p>
            <a:r>
              <a:rPr lang="en-US" sz="3800" dirty="0"/>
              <a:t>Far longer than you expect –</a:t>
            </a:r>
            <a:r>
              <a:rPr lang="en-US" sz="3800" b="1" dirty="0">
                <a:solidFill>
                  <a:srgbClr val="FF0000"/>
                </a:solidFill>
              </a:rPr>
              <a:t>No lastminute.com</a:t>
            </a:r>
          </a:p>
          <a:p>
            <a:r>
              <a:rPr lang="en-US" sz="3800" dirty="0"/>
              <a:t>Read papers when you’re wide awake and motivated to read</a:t>
            </a:r>
          </a:p>
          <a:p>
            <a:r>
              <a:rPr lang="en-US" sz="3800" dirty="0"/>
              <a:t>If you’re going to break up a paper over several days then make sure to summarise before continuing each day</a:t>
            </a:r>
          </a:p>
          <a:p>
            <a:r>
              <a:rPr lang="en-US" sz="3800" dirty="0"/>
              <a:t>Start a database of all of the papers you have read</a:t>
            </a:r>
          </a:p>
          <a:p>
            <a:r>
              <a:rPr lang="en-US" sz="3800" dirty="0"/>
              <a:t>You don’t want to have to look for and read a paper twice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46495728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9284A-96EE-1586-D940-3009B3B761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C9B4B-7BF1-547F-CD97-4BB4FE325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733425"/>
            <a:ext cx="10972800" cy="47838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6600" dirty="0"/>
              <a:t>Thank you</a:t>
            </a:r>
          </a:p>
          <a:p>
            <a:pPr marL="0" indent="0" algn="ctr">
              <a:buNone/>
            </a:pPr>
            <a:endParaRPr lang="en-GB" sz="6600" dirty="0"/>
          </a:p>
          <a:p>
            <a:pPr marL="0" indent="0" algn="ctr">
              <a:buNone/>
            </a:pPr>
            <a:r>
              <a:rPr lang="en-GB" sz="6600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17169226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1923</Words>
  <Application>Microsoft Office PowerPoint</Application>
  <PresentationFormat>Widescreen</PresentationFormat>
  <Paragraphs>238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Myriad Pro</vt:lpstr>
      <vt:lpstr>Aptos</vt:lpstr>
      <vt:lpstr>Arial</vt:lpstr>
      <vt:lpstr>Calibri</vt:lpstr>
      <vt:lpstr>Times New Roman</vt:lpstr>
      <vt:lpstr>20140311PresentationUWTSDTemplate</vt:lpstr>
      <vt:lpstr>Independent Project (ACCA6020)</vt:lpstr>
      <vt:lpstr>Lesson structure</vt:lpstr>
      <vt:lpstr>Literature review</vt:lpstr>
      <vt:lpstr>Importance of literature review</vt:lpstr>
      <vt:lpstr>Why Literature Review ?</vt:lpstr>
      <vt:lpstr>PowerPoint Presentation</vt:lpstr>
      <vt:lpstr>Literature Review Process</vt:lpstr>
      <vt:lpstr>Literature Review Process</vt:lpstr>
      <vt:lpstr>Literature Review Process</vt:lpstr>
      <vt:lpstr>Literature Review Process</vt:lpstr>
      <vt:lpstr>Literature Review Process</vt:lpstr>
      <vt:lpstr>Literature Review Process</vt:lpstr>
      <vt:lpstr>Developing and refining literature review</vt:lpstr>
      <vt:lpstr>Developing and refining literature review</vt:lpstr>
      <vt:lpstr>Literature review – top tips</vt:lpstr>
      <vt:lpstr>Literature review – top tips</vt:lpstr>
      <vt:lpstr>Literature review – top tips</vt:lpstr>
      <vt:lpstr>Literature review – top tips</vt:lpstr>
      <vt:lpstr>TOOLS and Techniques</vt:lpstr>
      <vt:lpstr>Tools and Techniques</vt:lpstr>
      <vt:lpstr>Finding literature </vt:lpstr>
      <vt:lpstr>Citation and referencing</vt:lpstr>
      <vt:lpstr>Why Referencing?</vt:lpstr>
      <vt:lpstr>When and Where?</vt:lpstr>
      <vt:lpstr>Referencing</vt:lpstr>
      <vt:lpstr>In-text citation Referencing </vt:lpstr>
      <vt:lpstr>Referencing list based on the extraction</vt:lpstr>
      <vt:lpstr>Benefits of Referencing for the Student</vt:lpstr>
      <vt:lpstr>Benefits of Referencing for the Student</vt:lpstr>
      <vt:lpstr>Software to aid referencing </vt:lpstr>
      <vt:lpstr>Why journal papers?</vt:lpstr>
      <vt:lpstr>A four-step method for reading papers</vt:lpstr>
      <vt:lpstr>A four-step method for reading papers</vt:lpstr>
      <vt:lpstr>A four-step method for reading papers</vt:lpstr>
      <vt:lpstr>How long will this take?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AND CODE</dc:title>
  <dc:creator>Eleni Koutsogeorgou</dc:creator>
  <cp:lastModifiedBy>Renuga Jayakumar</cp:lastModifiedBy>
  <cp:revision>35</cp:revision>
  <dcterms:created xsi:type="dcterms:W3CDTF">2021-06-30T17:36:36Z</dcterms:created>
  <dcterms:modified xsi:type="dcterms:W3CDTF">2025-02-09T12:26:16Z</dcterms:modified>
</cp:coreProperties>
</file>