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314" r:id="rId3"/>
    <p:sldId id="394" r:id="rId4"/>
    <p:sldId id="387" r:id="rId5"/>
    <p:sldId id="393" r:id="rId6"/>
    <p:sldId id="395" r:id="rId7"/>
    <p:sldId id="392" r:id="rId8"/>
    <p:sldId id="403" r:id="rId9"/>
    <p:sldId id="416" r:id="rId10"/>
    <p:sldId id="415" r:id="rId11"/>
    <p:sldId id="417" r:id="rId12"/>
    <p:sldId id="418" r:id="rId13"/>
    <p:sldId id="396" r:id="rId14"/>
    <p:sldId id="402" r:id="rId15"/>
    <p:sldId id="414" r:id="rId16"/>
    <p:sldId id="398" r:id="rId17"/>
    <p:sldId id="399" r:id="rId18"/>
    <p:sldId id="420" r:id="rId19"/>
    <p:sldId id="257" r:id="rId20"/>
    <p:sldId id="422" r:id="rId21"/>
    <p:sldId id="421" r:id="rId22"/>
    <p:sldId id="413" r:id="rId23"/>
    <p:sldId id="26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442" autoAdjust="0"/>
  </p:normalViewPr>
  <p:slideViewPr>
    <p:cSldViewPr snapToGrid="0">
      <p:cViewPr>
        <p:scale>
          <a:sx n="95" d="100"/>
          <a:sy n="95" d="100"/>
        </p:scale>
        <p:origin x="119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A04193-9E25-472F-A5E3-D02CF03F58D5}"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78651F50-4307-4330-AC53-3A9AB5A76567}" type="pres">
      <dgm:prSet presAssocID="{85A04193-9E25-472F-A5E3-D02CF03F58D5}" presName="Name0" presStyleCnt="0">
        <dgm:presLayoutVars>
          <dgm:dir/>
          <dgm:animLvl val="lvl"/>
          <dgm:resizeHandles val="exact"/>
        </dgm:presLayoutVars>
      </dgm:prSet>
      <dgm:spPr/>
    </dgm:pt>
  </dgm:ptLst>
  <dgm:cxnLst>
    <dgm:cxn modelId="{B39F0BB0-2DDA-495D-9A26-12C335056EC4}" type="presOf" srcId="{85A04193-9E25-472F-A5E3-D02CF03F58D5}" destId="{78651F50-4307-4330-AC53-3A9AB5A76567}" srcOrd="0"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49A1A9-DF2E-44D1-A538-B31C33F75551}" type="datetimeFigureOut">
              <a:rPr lang="en-GB" smtClean="0"/>
              <a:t>22/11/2024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12191F-27A2-494C-BA5C-8C9D86CE59E6}" type="slidenum">
              <a:rPr lang="en-GB" smtClean="0"/>
              <a:t>‹#›</a:t>
            </a:fld>
            <a:endParaRPr lang="en-GB"/>
          </a:p>
        </p:txBody>
      </p:sp>
    </p:spTree>
    <p:extLst>
      <p:ext uri="{BB962C8B-B14F-4D97-AF65-F5344CB8AC3E}">
        <p14:creationId xmlns:p14="http://schemas.microsoft.com/office/powerpoint/2010/main" val="2048429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file:///C:\Users\h.evans1\Downloads\s10551-005-5334-3.pdf"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journals.sagepub.com/doi/epdf/10.2307/41166340"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TL has been linked to the effectiveness of leaders (Brandt et al., 2016), job performance (</a:t>
            </a:r>
            <a:r>
              <a:rPr lang="en-GB" dirty="0" err="1"/>
              <a:t>Torlak</a:t>
            </a:r>
            <a:r>
              <a:rPr lang="en-GB" dirty="0"/>
              <a:t> and </a:t>
            </a:r>
            <a:r>
              <a:rPr lang="en-GB" dirty="0" err="1"/>
              <a:t>Kuzey</a:t>
            </a:r>
            <a:r>
              <a:rPr lang="en-GB" dirty="0"/>
              <a:t>, 2019), and organizational citizenship behaviour (OCB) (Koo and Lee, 2021; Majeed and Jamshed, 2021).</a:t>
            </a:r>
          </a:p>
          <a:p>
            <a:endParaRPr lang="en-GB" dirty="0"/>
          </a:p>
        </p:txBody>
      </p:sp>
      <p:sp>
        <p:nvSpPr>
          <p:cNvPr id="4" name="Slide Number Placeholder 3"/>
          <p:cNvSpPr>
            <a:spLocks noGrp="1"/>
          </p:cNvSpPr>
          <p:nvPr>
            <p:ph type="sldNum" sz="quarter" idx="5"/>
          </p:nvPr>
        </p:nvSpPr>
        <p:spPr/>
        <p:txBody>
          <a:bodyPr/>
          <a:lstStyle/>
          <a:p>
            <a:fld id="{F712191F-27A2-494C-BA5C-8C9D86CE59E6}" type="slidenum">
              <a:rPr lang="en-GB" smtClean="0"/>
              <a:t>10</a:t>
            </a:fld>
            <a:endParaRPr lang="en-GB"/>
          </a:p>
        </p:txBody>
      </p:sp>
    </p:spTree>
    <p:extLst>
      <p:ext uri="{BB962C8B-B14F-4D97-AF65-F5344CB8AC3E}">
        <p14:creationId xmlns:p14="http://schemas.microsoft.com/office/powerpoint/2010/main" val="9312726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Accordingly, BP has put into place an integrated </a:t>
            </a:r>
            <a:r>
              <a:rPr lang="en-GB" dirty="0" err="1"/>
              <a:t>governancesystem</a:t>
            </a:r>
            <a:r>
              <a:rPr lang="en-GB" dirty="0"/>
              <a:t> that includes a Board-level Ethics and Environmental Assurance Com-</a:t>
            </a:r>
            <a:r>
              <a:rPr lang="en-GB" dirty="0" err="1"/>
              <a:t>mittee</a:t>
            </a:r>
            <a:r>
              <a:rPr lang="en-GB" dirty="0"/>
              <a:t>, Corporate Directors of Social Policy and Business Ethics, group-</a:t>
            </a:r>
            <a:r>
              <a:rPr lang="en-GB" dirty="0" err="1"/>
              <a:t>leveloversight</a:t>
            </a:r>
            <a:r>
              <a:rPr lang="en-GB" dirty="0"/>
              <a:t> bodies, corporate and regional coordinators, and business </a:t>
            </a:r>
            <a:r>
              <a:rPr lang="en-GB" dirty="0" err="1"/>
              <a:t>unitaccountability</a:t>
            </a:r>
            <a:r>
              <a:rPr lang="en-GB" dirty="0"/>
              <a:t> measurements and audits. Heading all of this machinery is </a:t>
            </a:r>
            <a:r>
              <a:rPr lang="en-GB" dirty="0" err="1"/>
              <a:t>LordJohn</a:t>
            </a:r>
            <a:r>
              <a:rPr lang="en-GB" dirty="0"/>
              <a:t> Browne, CEO, who has been the champion of corporate citizenship in </a:t>
            </a:r>
            <a:r>
              <a:rPr lang="en-GB" dirty="0" err="1"/>
              <a:t>BPand</a:t>
            </a:r>
            <a:r>
              <a:rPr lang="en-GB" dirty="0"/>
              <a:t> a global spokesman for all of industry. BP, then, exempliﬁes three keys </a:t>
            </a:r>
            <a:r>
              <a:rPr lang="en-GB" dirty="0" err="1"/>
              <a:t>todevelopments</a:t>
            </a:r>
            <a:r>
              <a:rPr lang="en-GB" dirty="0"/>
              <a:t> in this phase: vocal, out-in-front leadership; an inclusive </a:t>
            </a:r>
            <a:r>
              <a:rPr lang="en-GB" dirty="0" err="1"/>
              <a:t>visionof</a:t>
            </a:r>
            <a:r>
              <a:rPr lang="en-GB" dirty="0"/>
              <a:t> citizenship; and integrative structures, processes, and systems</a:t>
            </a:r>
          </a:p>
        </p:txBody>
      </p:sp>
      <p:sp>
        <p:nvSpPr>
          <p:cNvPr id="4" name="Slide Number Placeholder 3"/>
          <p:cNvSpPr>
            <a:spLocks noGrp="1"/>
          </p:cNvSpPr>
          <p:nvPr>
            <p:ph type="sldNum" sz="quarter" idx="5"/>
          </p:nvPr>
        </p:nvSpPr>
        <p:spPr/>
        <p:txBody>
          <a:bodyPr/>
          <a:lstStyle/>
          <a:p>
            <a:fld id="{F712191F-27A2-494C-BA5C-8C9D86CE59E6}" type="slidenum">
              <a:rPr lang="en-GB" smtClean="0"/>
              <a:t>11</a:t>
            </a:fld>
            <a:endParaRPr lang="en-GB"/>
          </a:p>
        </p:txBody>
      </p:sp>
    </p:spTree>
    <p:extLst>
      <p:ext uri="{BB962C8B-B14F-4D97-AF65-F5344CB8AC3E}">
        <p14:creationId xmlns:p14="http://schemas.microsoft.com/office/powerpoint/2010/main" val="3084857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REF s10551-005-5334-3.pdf</a:t>
            </a:r>
            <a:endParaRPr lang="en-GB" dirty="0"/>
          </a:p>
          <a:p>
            <a:r>
              <a:rPr lang="en-GB" dirty="0">
                <a:hlinkClick r:id="rId4"/>
              </a:rPr>
              <a:t>Stages of Corporate Citizenship</a:t>
            </a:r>
            <a:endParaRPr lang="en-GB" dirty="0"/>
          </a:p>
          <a:p>
            <a:endParaRPr lang="en-GB" dirty="0"/>
          </a:p>
          <a:p>
            <a:pPr algn="l">
              <a:buFont typeface="Arial" panose="020B0604020202020204" pitchFamily="34" charset="0"/>
              <a:buChar char="•"/>
            </a:pPr>
            <a:r>
              <a:rPr lang="en-GB" b="0" i="0" dirty="0">
                <a:solidFill>
                  <a:srgbClr val="1F1F1F"/>
                </a:solidFill>
                <a:effectLst/>
                <a:latin typeface="Google Sans"/>
              </a:rPr>
              <a:t>Gender-sensitive language. ...</a:t>
            </a:r>
          </a:p>
          <a:p>
            <a:pPr algn="l">
              <a:buFont typeface="Arial" panose="020B0604020202020204" pitchFamily="34" charset="0"/>
              <a:buChar char="•"/>
            </a:pPr>
            <a:r>
              <a:rPr lang="en-GB" b="0" i="0" dirty="0">
                <a:solidFill>
                  <a:srgbClr val="1F1F1F"/>
                </a:solidFill>
                <a:effectLst/>
                <a:latin typeface="Google Sans"/>
              </a:rPr>
              <a:t>Gender-specific data collection and analysis. ...</a:t>
            </a:r>
          </a:p>
          <a:p>
            <a:pPr algn="l">
              <a:buFont typeface="Arial" panose="020B0604020202020204" pitchFamily="34" charset="0"/>
              <a:buChar char="•"/>
            </a:pPr>
            <a:r>
              <a:rPr lang="en-GB" b="0" i="0" dirty="0">
                <a:solidFill>
                  <a:srgbClr val="1F1F1F"/>
                </a:solidFill>
                <a:effectLst/>
                <a:latin typeface="Google Sans"/>
              </a:rPr>
              <a:t>Equal access to and utilisation of services. ...</a:t>
            </a:r>
          </a:p>
          <a:p>
            <a:pPr algn="l">
              <a:buFont typeface="Arial" panose="020B0604020202020204" pitchFamily="34" charset="0"/>
              <a:buChar char="•"/>
            </a:pPr>
            <a:r>
              <a:rPr lang="en-GB" b="0" i="0" dirty="0">
                <a:solidFill>
                  <a:srgbClr val="1F1F1F"/>
                </a:solidFill>
                <a:effectLst/>
                <a:latin typeface="Google Sans"/>
              </a:rPr>
              <a:t>Women and men are equally involved in decision making. ...</a:t>
            </a:r>
          </a:p>
          <a:p>
            <a:pPr algn="l">
              <a:buFont typeface="Arial" panose="020B0604020202020204" pitchFamily="34" charset="0"/>
              <a:buChar char="•"/>
            </a:pPr>
            <a:r>
              <a:rPr lang="en-GB" b="0" i="0" dirty="0">
                <a:solidFill>
                  <a:srgbClr val="1F1F1F"/>
                </a:solidFill>
                <a:effectLst/>
                <a:latin typeface="Google Sans"/>
              </a:rPr>
              <a:t>Equal treatment is integrated into steering processes.</a:t>
            </a:r>
          </a:p>
          <a:p>
            <a:br>
              <a:rPr lang="en-GB" b="0" i="0" dirty="0">
                <a:solidFill>
                  <a:srgbClr val="1F1F1F"/>
                </a:solidFill>
                <a:effectLst/>
                <a:latin typeface="Arial" panose="020B0604020202020204" pitchFamily="34" charset="0"/>
              </a:rPr>
            </a:br>
            <a:endParaRPr lang="en-GB" dirty="0"/>
          </a:p>
        </p:txBody>
      </p:sp>
      <p:sp>
        <p:nvSpPr>
          <p:cNvPr id="4" name="Slide Number Placeholder 3"/>
          <p:cNvSpPr>
            <a:spLocks noGrp="1"/>
          </p:cNvSpPr>
          <p:nvPr>
            <p:ph type="sldNum" sz="quarter" idx="5"/>
          </p:nvPr>
        </p:nvSpPr>
        <p:spPr/>
        <p:txBody>
          <a:bodyPr/>
          <a:lstStyle/>
          <a:p>
            <a:fld id="{F712191F-27A2-494C-BA5C-8C9D86CE59E6}" type="slidenum">
              <a:rPr lang="en-GB" smtClean="0"/>
              <a:t>18</a:t>
            </a:fld>
            <a:endParaRPr lang="en-GB"/>
          </a:p>
        </p:txBody>
      </p:sp>
    </p:spTree>
    <p:extLst>
      <p:ext uri="{BB962C8B-B14F-4D97-AF65-F5344CB8AC3E}">
        <p14:creationId xmlns:p14="http://schemas.microsoft.com/office/powerpoint/2010/main" val="642591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12191F-27A2-494C-BA5C-8C9D86CE59E6}" type="slidenum">
              <a:rPr lang="en-GB" smtClean="0"/>
              <a:t>21</a:t>
            </a:fld>
            <a:endParaRPr lang="en-GB"/>
          </a:p>
        </p:txBody>
      </p:sp>
    </p:spTree>
    <p:extLst>
      <p:ext uri="{BB962C8B-B14F-4D97-AF65-F5344CB8AC3E}">
        <p14:creationId xmlns:p14="http://schemas.microsoft.com/office/powerpoint/2010/main" val="8616900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043130A-76F0-43AD-AFFD-E2E5F221329F}" type="datetimeFigureOut">
              <a:rPr lang="en-GB" smtClean="0"/>
              <a:t>22/11/2024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27AD1AC-0E65-4DA5-B665-B7911E8AD332}" type="slidenum">
              <a:rPr lang="en-GB" smtClean="0"/>
              <a:t>‹#›</a:t>
            </a:fld>
            <a:endParaRPr lang="en-GB"/>
          </a:p>
        </p:txBody>
      </p:sp>
    </p:spTree>
    <p:extLst>
      <p:ext uri="{BB962C8B-B14F-4D97-AF65-F5344CB8AC3E}">
        <p14:creationId xmlns:p14="http://schemas.microsoft.com/office/powerpoint/2010/main" val="2387849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43130A-76F0-43AD-AFFD-E2E5F221329F}" type="datetimeFigureOut">
              <a:rPr lang="en-GB" smtClean="0"/>
              <a:t>22/11/2024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27AD1AC-0E65-4DA5-B665-B7911E8AD332}" type="slidenum">
              <a:rPr lang="en-GB" smtClean="0"/>
              <a:t>‹#›</a:t>
            </a:fld>
            <a:endParaRPr lang="en-GB"/>
          </a:p>
        </p:txBody>
      </p:sp>
    </p:spTree>
    <p:extLst>
      <p:ext uri="{BB962C8B-B14F-4D97-AF65-F5344CB8AC3E}">
        <p14:creationId xmlns:p14="http://schemas.microsoft.com/office/powerpoint/2010/main" val="537496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43130A-76F0-43AD-AFFD-E2E5F221329F}" type="datetimeFigureOut">
              <a:rPr lang="en-GB" smtClean="0"/>
              <a:t>22/11/2024</a:t>
            </a:fld>
            <a:endParaRPr lang="en-GB"/>
          </a:p>
        </p:txBody>
      </p:sp>
      <p:sp>
        <p:nvSpPr>
          <p:cNvPr id="6" name="Slide Number Placeholder 5"/>
          <p:cNvSpPr>
            <a:spLocks noGrp="1"/>
          </p:cNvSpPr>
          <p:nvPr>
            <p:ph type="sldNum" sz="quarter" idx="12"/>
          </p:nvPr>
        </p:nvSpPr>
        <p:spPr/>
        <p:txBody>
          <a:bodyPr/>
          <a:lstStyle/>
          <a:p>
            <a:fld id="{227AD1AC-0E65-4DA5-B665-B7911E8AD332}" type="slidenum">
              <a:rPr lang="en-GB" smtClean="0"/>
              <a:t>‹#›</a:t>
            </a:fld>
            <a:endParaRPr lang="en-GB"/>
          </a:p>
        </p:txBody>
      </p:sp>
    </p:spTree>
    <p:extLst>
      <p:ext uri="{BB962C8B-B14F-4D97-AF65-F5344CB8AC3E}">
        <p14:creationId xmlns:p14="http://schemas.microsoft.com/office/powerpoint/2010/main" val="2764800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043130A-76F0-43AD-AFFD-E2E5F221329F}" type="datetimeFigureOut">
              <a:rPr lang="en-GB" smtClean="0"/>
              <a:t>22/11/2024</a:t>
            </a:fld>
            <a:endParaRPr lang="en-GB"/>
          </a:p>
        </p:txBody>
      </p:sp>
      <p:sp>
        <p:nvSpPr>
          <p:cNvPr id="7" name="Slide Number Placeholder 6"/>
          <p:cNvSpPr>
            <a:spLocks noGrp="1"/>
          </p:cNvSpPr>
          <p:nvPr>
            <p:ph type="sldNum" sz="quarter" idx="12"/>
          </p:nvPr>
        </p:nvSpPr>
        <p:spPr/>
        <p:txBody>
          <a:bodyPr/>
          <a:lstStyle/>
          <a:p>
            <a:fld id="{227AD1AC-0E65-4DA5-B665-B7911E8AD332}" type="slidenum">
              <a:rPr lang="en-GB" smtClean="0"/>
              <a:t>‹#›</a:t>
            </a:fld>
            <a:endParaRPr lang="en-GB"/>
          </a:p>
        </p:txBody>
      </p:sp>
    </p:spTree>
    <p:extLst>
      <p:ext uri="{BB962C8B-B14F-4D97-AF65-F5344CB8AC3E}">
        <p14:creationId xmlns:p14="http://schemas.microsoft.com/office/powerpoint/2010/main" val="2989796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043130A-76F0-43AD-AFFD-E2E5F221329F}" type="datetimeFigureOut">
              <a:rPr lang="en-GB" smtClean="0"/>
              <a:t>22/11/2024</a:t>
            </a:fld>
            <a:endParaRPr lang="en-GB"/>
          </a:p>
        </p:txBody>
      </p:sp>
      <p:sp>
        <p:nvSpPr>
          <p:cNvPr id="9" name="Slide Number Placeholder 8"/>
          <p:cNvSpPr>
            <a:spLocks noGrp="1"/>
          </p:cNvSpPr>
          <p:nvPr>
            <p:ph type="sldNum" sz="quarter" idx="12"/>
          </p:nvPr>
        </p:nvSpPr>
        <p:spPr/>
        <p:txBody>
          <a:bodyPr/>
          <a:lstStyle/>
          <a:p>
            <a:fld id="{227AD1AC-0E65-4DA5-B665-B7911E8AD332}" type="slidenum">
              <a:rPr lang="en-GB" smtClean="0"/>
              <a:t>‹#›</a:t>
            </a:fld>
            <a:endParaRPr lang="en-GB"/>
          </a:p>
        </p:txBody>
      </p:sp>
    </p:spTree>
    <p:extLst>
      <p:ext uri="{BB962C8B-B14F-4D97-AF65-F5344CB8AC3E}">
        <p14:creationId xmlns:p14="http://schemas.microsoft.com/office/powerpoint/2010/main" val="1950536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043130A-76F0-43AD-AFFD-E2E5F221329F}" type="datetimeFigureOut">
              <a:rPr lang="en-GB" smtClean="0"/>
              <a:t>22/11/2024</a:t>
            </a:fld>
            <a:endParaRPr lang="en-GB"/>
          </a:p>
        </p:txBody>
      </p:sp>
      <p:sp>
        <p:nvSpPr>
          <p:cNvPr id="5" name="Slide Number Placeholder 4"/>
          <p:cNvSpPr>
            <a:spLocks noGrp="1"/>
          </p:cNvSpPr>
          <p:nvPr>
            <p:ph type="sldNum" sz="quarter" idx="12"/>
          </p:nvPr>
        </p:nvSpPr>
        <p:spPr/>
        <p:txBody>
          <a:bodyPr/>
          <a:lstStyle/>
          <a:p>
            <a:fld id="{227AD1AC-0E65-4DA5-B665-B7911E8AD332}" type="slidenum">
              <a:rPr lang="en-GB" smtClean="0"/>
              <a:t>‹#›</a:t>
            </a:fld>
            <a:endParaRPr lang="en-GB"/>
          </a:p>
        </p:txBody>
      </p:sp>
    </p:spTree>
    <p:extLst>
      <p:ext uri="{BB962C8B-B14F-4D97-AF65-F5344CB8AC3E}">
        <p14:creationId xmlns:p14="http://schemas.microsoft.com/office/powerpoint/2010/main" val="407566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43130A-76F0-43AD-AFFD-E2E5F221329F}" type="datetimeFigureOut">
              <a:rPr lang="en-GB" smtClean="0"/>
              <a:t>22/11/2024</a:t>
            </a:fld>
            <a:endParaRPr lang="en-GB"/>
          </a:p>
        </p:txBody>
      </p:sp>
      <p:sp>
        <p:nvSpPr>
          <p:cNvPr id="4" name="Slide Number Placeholder 3"/>
          <p:cNvSpPr>
            <a:spLocks noGrp="1"/>
          </p:cNvSpPr>
          <p:nvPr>
            <p:ph type="sldNum" sz="quarter" idx="12"/>
          </p:nvPr>
        </p:nvSpPr>
        <p:spPr/>
        <p:txBody>
          <a:bodyPr/>
          <a:lstStyle/>
          <a:p>
            <a:fld id="{227AD1AC-0E65-4DA5-B665-B7911E8AD332}" type="slidenum">
              <a:rPr lang="en-GB" smtClean="0"/>
              <a:t>‹#›</a:t>
            </a:fld>
            <a:endParaRPr lang="en-GB"/>
          </a:p>
        </p:txBody>
      </p:sp>
    </p:spTree>
    <p:extLst>
      <p:ext uri="{BB962C8B-B14F-4D97-AF65-F5344CB8AC3E}">
        <p14:creationId xmlns:p14="http://schemas.microsoft.com/office/powerpoint/2010/main" val="1566264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43130A-76F0-43AD-AFFD-E2E5F221329F}" type="datetimeFigureOut">
              <a:rPr lang="en-GB" smtClean="0"/>
              <a:t>22/11/2024</a:t>
            </a:fld>
            <a:endParaRPr lang="en-GB"/>
          </a:p>
        </p:txBody>
      </p:sp>
      <p:sp>
        <p:nvSpPr>
          <p:cNvPr id="7" name="Slide Number Placeholder 6"/>
          <p:cNvSpPr>
            <a:spLocks noGrp="1"/>
          </p:cNvSpPr>
          <p:nvPr>
            <p:ph type="sldNum" sz="quarter" idx="12"/>
          </p:nvPr>
        </p:nvSpPr>
        <p:spPr/>
        <p:txBody>
          <a:bodyPr/>
          <a:lstStyle/>
          <a:p>
            <a:fld id="{227AD1AC-0E65-4DA5-B665-B7911E8AD332}" type="slidenum">
              <a:rPr lang="en-GB" smtClean="0"/>
              <a:t>‹#›</a:t>
            </a:fld>
            <a:endParaRPr lang="en-GB"/>
          </a:p>
        </p:txBody>
      </p:sp>
    </p:spTree>
    <p:extLst>
      <p:ext uri="{BB962C8B-B14F-4D97-AF65-F5344CB8AC3E}">
        <p14:creationId xmlns:p14="http://schemas.microsoft.com/office/powerpoint/2010/main" val="3333671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43130A-76F0-43AD-AFFD-E2E5F221329F}" type="datetimeFigureOut">
              <a:rPr lang="en-GB" smtClean="0"/>
              <a:t>22/11/2024</a:t>
            </a:fld>
            <a:endParaRPr lang="en-GB"/>
          </a:p>
        </p:txBody>
      </p:sp>
      <p:sp>
        <p:nvSpPr>
          <p:cNvPr id="7" name="Slide Number Placeholder 6"/>
          <p:cNvSpPr>
            <a:spLocks noGrp="1"/>
          </p:cNvSpPr>
          <p:nvPr>
            <p:ph type="sldNum" sz="quarter" idx="12"/>
          </p:nvPr>
        </p:nvSpPr>
        <p:spPr/>
        <p:txBody>
          <a:bodyPr/>
          <a:lstStyle/>
          <a:p>
            <a:fld id="{227AD1AC-0E65-4DA5-B665-B7911E8AD332}" type="slidenum">
              <a:rPr lang="en-GB" smtClean="0"/>
              <a:t>‹#›</a:t>
            </a:fld>
            <a:endParaRPr lang="en-GB"/>
          </a:p>
        </p:txBody>
      </p:sp>
    </p:spTree>
    <p:extLst>
      <p:ext uri="{BB962C8B-B14F-4D97-AF65-F5344CB8AC3E}">
        <p14:creationId xmlns:p14="http://schemas.microsoft.com/office/powerpoint/2010/main" val="2086667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43130A-76F0-43AD-AFFD-E2E5F221329F}" type="datetimeFigureOut">
              <a:rPr lang="en-GB" smtClean="0"/>
              <a:t>22/11/2024</a:t>
            </a:fld>
            <a:endParaRPr lang="en-GB"/>
          </a:p>
        </p:txBody>
      </p:sp>
      <p:sp>
        <p:nvSpPr>
          <p:cNvPr id="6" name="Slide Number Placeholder 5"/>
          <p:cNvSpPr>
            <a:spLocks noGrp="1"/>
          </p:cNvSpPr>
          <p:nvPr>
            <p:ph type="sldNum" sz="quarter" idx="12"/>
          </p:nvPr>
        </p:nvSpPr>
        <p:spPr/>
        <p:txBody>
          <a:bodyPr/>
          <a:lstStyle/>
          <a:p>
            <a:fld id="{227AD1AC-0E65-4DA5-B665-B7911E8AD332}" type="slidenum">
              <a:rPr lang="en-GB" smtClean="0"/>
              <a:t>‹#›</a:t>
            </a:fld>
            <a:endParaRPr lang="en-GB"/>
          </a:p>
        </p:txBody>
      </p:sp>
    </p:spTree>
    <p:extLst>
      <p:ext uri="{BB962C8B-B14F-4D97-AF65-F5344CB8AC3E}">
        <p14:creationId xmlns:p14="http://schemas.microsoft.com/office/powerpoint/2010/main" val="1245214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43130A-76F0-43AD-AFFD-E2E5F221329F}" type="datetimeFigureOut">
              <a:rPr lang="en-GB" smtClean="0"/>
              <a:t>22/11/2024</a:t>
            </a:fld>
            <a:endParaRPr lang="en-GB"/>
          </a:p>
        </p:txBody>
      </p:sp>
      <p:sp>
        <p:nvSpPr>
          <p:cNvPr id="6" name="Slide Number Placeholder 5"/>
          <p:cNvSpPr>
            <a:spLocks noGrp="1"/>
          </p:cNvSpPr>
          <p:nvPr>
            <p:ph type="sldNum" sz="quarter" idx="12"/>
          </p:nvPr>
        </p:nvSpPr>
        <p:spPr/>
        <p:txBody>
          <a:bodyPr/>
          <a:lstStyle/>
          <a:p>
            <a:fld id="{227AD1AC-0E65-4DA5-B665-B7911E8AD332}" type="slidenum">
              <a:rPr lang="en-GB" smtClean="0"/>
              <a:t>‹#›</a:t>
            </a:fld>
            <a:endParaRPr lang="en-GB"/>
          </a:p>
        </p:txBody>
      </p:sp>
    </p:spTree>
    <p:extLst>
      <p:ext uri="{BB962C8B-B14F-4D97-AF65-F5344CB8AC3E}">
        <p14:creationId xmlns:p14="http://schemas.microsoft.com/office/powerpoint/2010/main" val="1288318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A043130A-76F0-43AD-AFFD-E2E5F221329F}" type="datetimeFigureOut">
              <a:rPr lang="en-GB" smtClean="0"/>
              <a:t>22/11/2024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227AD1AC-0E65-4DA5-B665-B7911E8AD332}" type="slidenum">
              <a:rPr lang="en-GB" smtClean="0"/>
              <a:t>‹#›</a:t>
            </a:fld>
            <a:endParaRPr lang="en-GB"/>
          </a:p>
        </p:txBody>
      </p:sp>
    </p:spTree>
    <p:extLst>
      <p:ext uri="{BB962C8B-B14F-4D97-AF65-F5344CB8AC3E}">
        <p14:creationId xmlns:p14="http://schemas.microsoft.com/office/powerpoint/2010/main" val="16950835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p.com/en/global/corporate/sustainability/reporting-centre-and-archive/quick-read.html#tab_people" TargetMode="External"/><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hyperlink" Target="https://www.bp.com/en/global/corporate/sustainability/reporting-centre-and-archive/quick-read.html#sr-highlights-2-5" TargetMode="Externa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oecd-ilibrary.org/docserver/3ddef555-en.pdf?expires=1732292852&amp;id=id&amp;accname=guest&amp;checksum=D00A1D418A5FBDF3BB1C1C2D6C25E78C" TargetMode="External"/><Relationship Id="rId2" Type="http://schemas.openxmlformats.org/officeDocument/2006/relationships/hyperlink" Target="https://committees.parliament.uk/publications/8329/documents/84728/default/" TargetMode="External"/><Relationship Id="rId1" Type="http://schemas.openxmlformats.org/officeDocument/2006/relationships/slideLayout" Target="../slideLayouts/slideLayout2.xml"/><Relationship Id="rId4" Type="http://schemas.openxmlformats.org/officeDocument/2006/relationships/hyperlink" Target="https://eige.europa.eu/sites/default/files/documents/good-practices-on-gender-mainstreaming-in-the-european-green-deal.pdf"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hpe.com/us/en/living-progress/awards.html"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video" Target="https://www.youtube.com/embed/FQwtJAM7wCs?start=21&amp;feature=oembed" TargetMode="External"/><Relationship Id="rId6" Type="http://schemas.openxmlformats.org/officeDocument/2006/relationships/hyperlink" Target="https://www.citroen.co.uk/the-big-issue-partnership.html" TargetMode="External"/><Relationship Id="rId5" Type="http://schemas.openxmlformats.org/officeDocument/2006/relationships/image" Target="../media/image11.png"/><Relationship Id="rId4" Type="http://schemas.openxmlformats.org/officeDocument/2006/relationships/image" Target="../media/image10.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69024-24CA-49AA-A376-D8B0136B66ED}"/>
              </a:ext>
            </a:extLst>
          </p:cNvPr>
          <p:cNvSpPr>
            <a:spLocks noGrp="1"/>
          </p:cNvSpPr>
          <p:nvPr>
            <p:ph type="ctrTitle"/>
          </p:nvPr>
        </p:nvSpPr>
        <p:spPr/>
        <p:txBody>
          <a:bodyPr/>
          <a:lstStyle/>
          <a:p>
            <a:r>
              <a:rPr lang="en-GB" dirty="0"/>
              <a:t>CSR &amp; CC </a:t>
            </a:r>
          </a:p>
        </p:txBody>
      </p:sp>
      <p:sp>
        <p:nvSpPr>
          <p:cNvPr id="3" name="Subtitle 2">
            <a:extLst>
              <a:ext uri="{FF2B5EF4-FFF2-40B4-BE49-F238E27FC236}">
                <a16:creationId xmlns:a16="http://schemas.microsoft.com/office/drawing/2014/main" id="{BBFD2144-E54A-44B7-8A7F-4CA469C803E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713737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fontScale="90000"/>
          </a:bodyPr>
          <a:lstStyle/>
          <a:p>
            <a:r>
              <a:rPr lang="en-GB" sz="4800" b="1" dirty="0">
                <a:solidFill>
                  <a:schemeClr val="bg1"/>
                </a:solidFill>
              </a:rPr>
              <a:t>The purpose of this week’s session is to:</a:t>
            </a:r>
          </a:p>
        </p:txBody>
      </p:sp>
      <p:graphicFrame>
        <p:nvGraphicFramePr>
          <p:cNvPr id="5" name="Content Placeholder 2">
            <a:extLst>
              <a:ext uri="{FF2B5EF4-FFF2-40B4-BE49-F238E27FC236}">
                <a16:creationId xmlns:a16="http://schemas.microsoft.com/office/drawing/2014/main" id="{4900FF22-9893-D8F8-BD77-DDE40F7A057D}"/>
              </a:ext>
            </a:extLst>
          </p:cNvPr>
          <p:cNvGraphicFramePr>
            <a:graphicFrameLocks noGrp="1"/>
          </p:cNvGraphicFramePr>
          <p:nvPr>
            <p:ph idx="1"/>
            <p:extLst>
              <p:ext uri="{D42A27DB-BD31-4B8C-83A1-F6EECF244321}">
                <p14:modId xmlns:p14="http://schemas.microsoft.com/office/powerpoint/2010/main" val="75397211"/>
              </p:ext>
            </p:extLst>
          </p:nvPr>
        </p:nvGraphicFramePr>
        <p:xfrm flipH="1">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6DAB9DA-C20B-86FB-FC4B-518976787EA8}"/>
              </a:ext>
            </a:extLst>
          </p:cNvPr>
          <p:cNvSpPr txBox="1"/>
          <p:nvPr/>
        </p:nvSpPr>
        <p:spPr>
          <a:xfrm>
            <a:off x="864158" y="511388"/>
            <a:ext cx="10210840" cy="4647426"/>
          </a:xfrm>
          <a:prstGeom prst="rect">
            <a:avLst/>
          </a:prstGeom>
          <a:noFill/>
        </p:spPr>
        <p:txBody>
          <a:bodyPr wrap="square">
            <a:spAutoFit/>
          </a:bodyPr>
          <a:lstStyle/>
          <a:p>
            <a:pPr marL="457200" indent="-457200">
              <a:buFont typeface="Arial" panose="020B0604020202020204" pitchFamily="34" charset="0"/>
              <a:buChar char="•"/>
            </a:pPr>
            <a:r>
              <a:rPr lang="en-GB" sz="3200" b="1" dirty="0">
                <a:solidFill>
                  <a:srgbClr val="1D2125"/>
                </a:solidFill>
                <a:latin typeface="-apple-system"/>
              </a:rPr>
              <a:t>Session outcome </a:t>
            </a:r>
          </a:p>
          <a:p>
            <a:pPr marL="457200" indent="-457200">
              <a:buFont typeface="Arial" panose="020B0604020202020204" pitchFamily="34" charset="0"/>
              <a:buChar char="•"/>
            </a:pPr>
            <a:endParaRPr lang="en-GB" sz="3200" b="1" dirty="0">
              <a:solidFill>
                <a:srgbClr val="1D2125"/>
              </a:solidFill>
              <a:latin typeface="-apple-system"/>
            </a:endParaRPr>
          </a:p>
          <a:p>
            <a:pPr marL="457200" indent="-457200">
              <a:buFont typeface="Arial" panose="020B0604020202020204" pitchFamily="34" charset="0"/>
              <a:buChar char="•"/>
            </a:pPr>
            <a:r>
              <a:rPr lang="en-GB" sz="2800" dirty="0">
                <a:solidFill>
                  <a:srgbClr val="1D2125"/>
                </a:solidFill>
                <a:latin typeface="Arial" panose="020B0604020202020204" pitchFamily="34" charset="0"/>
                <a:cs typeface="Arial" panose="020B0604020202020204" pitchFamily="34" charset="0"/>
              </a:rPr>
              <a:t>U</a:t>
            </a:r>
            <a:r>
              <a:rPr lang="en-GB" sz="2800" i="0" dirty="0">
                <a:solidFill>
                  <a:srgbClr val="1D2125"/>
                </a:solidFill>
                <a:effectLst/>
                <a:latin typeface="Arial" panose="020B0604020202020204" pitchFamily="34" charset="0"/>
                <a:cs typeface="Arial" panose="020B0604020202020204" pitchFamily="34" charset="0"/>
              </a:rPr>
              <a:t>nderstand what Corporate Citizenship (CC) &amp; CSR is.</a:t>
            </a:r>
          </a:p>
          <a:p>
            <a:pPr marL="457200" indent="-457200">
              <a:buFont typeface="Arial" panose="020B0604020202020204" pitchFamily="34" charset="0"/>
              <a:buChar char="•"/>
            </a:pPr>
            <a:r>
              <a:rPr lang="en-GB" sz="2800" dirty="0">
                <a:solidFill>
                  <a:srgbClr val="1D2125"/>
                </a:solidFill>
                <a:latin typeface="Arial" panose="020B0604020202020204" pitchFamily="34" charset="0"/>
                <a:cs typeface="Arial" panose="020B0604020202020204" pitchFamily="34" charset="0"/>
              </a:rPr>
              <a:t>Explore CSR &amp; CC</a:t>
            </a:r>
            <a:endParaRPr lang="en-GB" sz="2800" i="0" dirty="0">
              <a:solidFill>
                <a:srgbClr val="1D2125"/>
              </a:solidFill>
              <a:effectLst/>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i="0" dirty="0">
                <a:solidFill>
                  <a:srgbClr val="1D2125"/>
                </a:solidFill>
                <a:effectLst/>
                <a:latin typeface="Arial" panose="020B0604020202020204" pitchFamily="34" charset="0"/>
                <a:cs typeface="Arial" panose="020B0604020202020204" pitchFamily="34" charset="0"/>
              </a:rPr>
              <a:t>Differentiate between CC and CSR.</a:t>
            </a:r>
          </a:p>
          <a:p>
            <a:pPr marL="457200" indent="-457200">
              <a:buFont typeface="Arial" panose="020B0604020202020204" pitchFamily="34" charset="0"/>
              <a:buChar char="•"/>
            </a:pPr>
            <a:r>
              <a:rPr lang="en-GB" sz="2800" i="0" dirty="0">
                <a:solidFill>
                  <a:srgbClr val="1D2125"/>
                </a:solidFill>
                <a:effectLst/>
                <a:latin typeface="Arial" panose="020B0604020202020204" pitchFamily="34" charset="0"/>
                <a:cs typeface="Arial" panose="020B0604020202020204" pitchFamily="34" charset="0"/>
              </a:rPr>
              <a:t>Investigate good examples of CC &amp; CSR.</a:t>
            </a:r>
          </a:p>
          <a:p>
            <a:pPr marL="457200" indent="-457200">
              <a:buFont typeface="Arial" panose="020B0604020202020204" pitchFamily="34" charset="0"/>
              <a:buChar char="•"/>
            </a:pPr>
            <a:r>
              <a:rPr lang="en-GB" sz="2800" dirty="0">
                <a:solidFill>
                  <a:srgbClr val="1D2125"/>
                </a:solidFill>
                <a:latin typeface="Arial" panose="020B0604020202020204" pitchFamily="34" charset="0"/>
                <a:cs typeface="Arial" panose="020B0604020202020204" pitchFamily="34" charset="0"/>
              </a:rPr>
              <a:t>H</a:t>
            </a:r>
            <a:r>
              <a:rPr lang="en-GB" sz="2800" i="0" dirty="0">
                <a:solidFill>
                  <a:srgbClr val="1D2125"/>
                </a:solidFill>
                <a:effectLst/>
                <a:latin typeface="Arial" panose="020B0604020202020204" pitchFamily="34" charset="0"/>
                <a:cs typeface="Arial" panose="020B0604020202020204" pitchFamily="34" charset="0"/>
              </a:rPr>
              <a:t>ighlight the importance of CC &amp; CSR </a:t>
            </a:r>
          </a:p>
          <a:p>
            <a:pPr marL="457200" indent="-457200">
              <a:buFont typeface="Arial" panose="020B0604020202020204" pitchFamily="34" charset="0"/>
              <a:buChar char="•"/>
            </a:pPr>
            <a:r>
              <a:rPr lang="en-GB" sz="2800" dirty="0">
                <a:solidFill>
                  <a:srgbClr val="1D2125"/>
                </a:solidFill>
                <a:latin typeface="Arial" panose="020B0604020202020204" pitchFamily="34" charset="0"/>
                <a:cs typeface="Arial" panose="020B0604020202020204" pitchFamily="34" charset="0"/>
              </a:rPr>
              <a:t>Governance </a:t>
            </a:r>
          </a:p>
          <a:p>
            <a:pPr marL="457200" indent="-457200">
              <a:buFont typeface="Arial" panose="020B0604020202020204" pitchFamily="34" charset="0"/>
              <a:buChar char="•"/>
            </a:pPr>
            <a:r>
              <a:rPr lang="en-GB" sz="2800" i="0" dirty="0">
                <a:solidFill>
                  <a:srgbClr val="1D2125"/>
                </a:solidFill>
                <a:effectLst/>
                <a:latin typeface="Arial" panose="020B0604020202020204" pitchFamily="34" charset="0"/>
                <a:cs typeface="Arial" panose="020B0604020202020204" pitchFamily="34" charset="0"/>
              </a:rPr>
              <a:t>Gender mainstreaming and equality.</a:t>
            </a: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3168918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What is Meant by Corporate Citizenship?</a:t>
            </a:r>
          </a:p>
        </p:txBody>
      </p:sp>
      <p:sp>
        <p:nvSpPr>
          <p:cNvPr id="3" name="Content Placeholder 2"/>
          <p:cNvSpPr>
            <a:spLocks noGrp="1"/>
          </p:cNvSpPr>
          <p:nvPr>
            <p:ph idx="1"/>
          </p:nvPr>
        </p:nvSpPr>
        <p:spPr>
          <a:xfrm>
            <a:off x="385187" y="811372"/>
            <a:ext cx="11193864" cy="4371033"/>
          </a:xfrm>
        </p:spPr>
        <p:txBody>
          <a:bodyPr anchor="ctr">
            <a:normAutofit/>
          </a:bodyPr>
          <a:lstStyle/>
          <a:p>
            <a:r>
              <a:rPr lang="en-GB" sz="3200" b="0" i="0" dirty="0">
                <a:solidFill>
                  <a:srgbClr val="0F0F0F"/>
                </a:solidFill>
                <a:effectLst/>
              </a:rPr>
              <a:t>Corporate citizenship refers to a company's commitment to behaving ethically and contributing positively to society beyond its core business activities. </a:t>
            </a:r>
          </a:p>
          <a:p>
            <a:endParaRPr lang="en-GB" sz="3200" b="0" i="0" dirty="0">
              <a:solidFill>
                <a:srgbClr val="0F0F0F"/>
              </a:solidFill>
              <a:effectLst/>
            </a:endParaRPr>
          </a:p>
          <a:p>
            <a:r>
              <a:rPr lang="en-GB" sz="3200" b="0" i="0" dirty="0">
                <a:solidFill>
                  <a:srgbClr val="0F0F0F"/>
                </a:solidFill>
                <a:effectLst/>
              </a:rPr>
              <a:t>It encompasses the voluntary actions and initiatives that a corporation undertakes to address social, environmental, and economic issues, aiming to make a positive impact on communities and stakeholders.</a:t>
            </a:r>
            <a:endParaRPr lang="en-GB" sz="3200" dirty="0"/>
          </a:p>
        </p:txBody>
      </p:sp>
    </p:spTree>
    <p:extLst>
      <p:ext uri="{BB962C8B-B14F-4D97-AF65-F5344CB8AC3E}">
        <p14:creationId xmlns:p14="http://schemas.microsoft.com/office/powerpoint/2010/main" val="3304284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What is Meant by Corporate Citizenship?</a:t>
            </a:r>
          </a:p>
        </p:txBody>
      </p:sp>
      <p:sp>
        <p:nvSpPr>
          <p:cNvPr id="3" name="Content Placeholder 2"/>
          <p:cNvSpPr>
            <a:spLocks noGrp="1"/>
          </p:cNvSpPr>
          <p:nvPr>
            <p:ph idx="1"/>
          </p:nvPr>
        </p:nvSpPr>
        <p:spPr>
          <a:xfrm>
            <a:off x="410726" y="811372"/>
            <a:ext cx="11193864" cy="4371033"/>
          </a:xfrm>
        </p:spPr>
        <p:txBody>
          <a:bodyPr anchor="ctr">
            <a:normAutofit/>
          </a:bodyPr>
          <a:lstStyle/>
          <a:p>
            <a:r>
              <a:rPr lang="en-GB" sz="3200" dirty="0"/>
              <a:t>Corporate citizenship is a business’s responsibility to find their place in society. For example, to generate better quality of life for the communities that surround them and by creating an inclusive workplace. </a:t>
            </a:r>
          </a:p>
          <a:p>
            <a:endParaRPr lang="en-GB" sz="3200" dirty="0"/>
          </a:p>
          <a:p>
            <a:r>
              <a:rPr lang="en-GB" sz="3200" dirty="0"/>
              <a:t>Therefore, the concept puts the interests of the wider society at the same level as the interests of the business. </a:t>
            </a:r>
          </a:p>
        </p:txBody>
      </p:sp>
    </p:spTree>
    <p:extLst>
      <p:ext uri="{BB962C8B-B14F-4D97-AF65-F5344CB8AC3E}">
        <p14:creationId xmlns:p14="http://schemas.microsoft.com/office/powerpoint/2010/main" val="3454192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What is CC?</a:t>
            </a:r>
          </a:p>
        </p:txBody>
      </p:sp>
      <p:sp>
        <p:nvSpPr>
          <p:cNvPr id="3" name="Content Placeholder 2"/>
          <p:cNvSpPr>
            <a:spLocks noGrp="1"/>
          </p:cNvSpPr>
          <p:nvPr>
            <p:ph idx="1"/>
          </p:nvPr>
        </p:nvSpPr>
        <p:spPr>
          <a:xfrm>
            <a:off x="612949" y="1041260"/>
            <a:ext cx="11193864" cy="4371033"/>
          </a:xfrm>
        </p:spPr>
        <p:txBody>
          <a:bodyPr anchor="ctr">
            <a:normAutofit lnSpcReduction="10000"/>
          </a:bodyPr>
          <a:lstStyle/>
          <a:p>
            <a:r>
              <a:rPr lang="en-GB" sz="3200" b="0" i="0" dirty="0">
                <a:solidFill>
                  <a:srgbClr val="0F0F0F"/>
                </a:solidFill>
                <a:effectLst/>
              </a:rPr>
              <a:t>Corporate citizenship goes beyond legal obligations and profit-making motives. </a:t>
            </a:r>
          </a:p>
          <a:p>
            <a:endParaRPr lang="en-GB" sz="800" b="0" i="0" dirty="0">
              <a:solidFill>
                <a:srgbClr val="0F0F0F"/>
              </a:solidFill>
              <a:effectLst/>
            </a:endParaRPr>
          </a:p>
          <a:p>
            <a:r>
              <a:rPr lang="en-GB" sz="3200" b="0" i="0" dirty="0">
                <a:solidFill>
                  <a:srgbClr val="0F0F0F"/>
                </a:solidFill>
                <a:effectLst/>
              </a:rPr>
              <a:t>It reflects a company's commitment to operating in a responsible and sustainable manner, considering its impact on society and the environment. </a:t>
            </a:r>
          </a:p>
          <a:p>
            <a:endParaRPr lang="en-GB" sz="800" b="0" i="0" dirty="0">
              <a:solidFill>
                <a:srgbClr val="0F0F0F"/>
              </a:solidFill>
              <a:effectLst/>
            </a:endParaRPr>
          </a:p>
          <a:p>
            <a:r>
              <a:rPr lang="en-GB" sz="3200" b="0" i="0" dirty="0">
                <a:solidFill>
                  <a:srgbClr val="0F0F0F"/>
                </a:solidFill>
                <a:effectLst/>
              </a:rPr>
              <a:t>It aims to create a positive influence on stakeholders and the broader community while aligning with the company's values and business goals.</a:t>
            </a:r>
            <a:endParaRPr lang="en-GB" sz="3200" dirty="0"/>
          </a:p>
        </p:txBody>
      </p:sp>
    </p:spTree>
    <p:extLst>
      <p:ext uri="{BB962C8B-B14F-4D97-AF65-F5344CB8AC3E}">
        <p14:creationId xmlns:p14="http://schemas.microsoft.com/office/powerpoint/2010/main" val="3298570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Exercise</a:t>
            </a:r>
          </a:p>
        </p:txBody>
      </p:sp>
      <p:sp>
        <p:nvSpPr>
          <p:cNvPr id="3" name="Content Placeholder 2"/>
          <p:cNvSpPr>
            <a:spLocks noGrp="1"/>
          </p:cNvSpPr>
          <p:nvPr>
            <p:ph idx="1"/>
          </p:nvPr>
        </p:nvSpPr>
        <p:spPr>
          <a:xfrm>
            <a:off x="428311" y="513722"/>
            <a:ext cx="11193864" cy="4371033"/>
          </a:xfrm>
        </p:spPr>
        <p:txBody>
          <a:bodyPr anchor="ctr">
            <a:normAutofit/>
          </a:bodyPr>
          <a:lstStyle/>
          <a:p>
            <a:r>
              <a:rPr lang="en-GB" sz="3200" dirty="0"/>
              <a:t>Why you think organisational CC is important……</a:t>
            </a:r>
          </a:p>
        </p:txBody>
      </p:sp>
    </p:spTree>
    <p:extLst>
      <p:ext uri="{BB962C8B-B14F-4D97-AF65-F5344CB8AC3E}">
        <p14:creationId xmlns:p14="http://schemas.microsoft.com/office/powerpoint/2010/main" val="2093258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949" y="294538"/>
            <a:ext cx="10654601" cy="1033669"/>
          </a:xfrm>
        </p:spPr>
        <p:txBody>
          <a:bodyPr>
            <a:normAutofit/>
          </a:bodyPr>
          <a:lstStyle/>
          <a:p>
            <a:r>
              <a:rPr lang="en-GB" sz="4000" b="1" dirty="0">
                <a:latin typeface="+mn-lt"/>
              </a:rPr>
              <a:t>The importance of CC?</a:t>
            </a:r>
          </a:p>
        </p:txBody>
      </p:sp>
      <p:sp>
        <p:nvSpPr>
          <p:cNvPr id="3" name="Content Placeholder 2"/>
          <p:cNvSpPr>
            <a:spLocks noGrp="1"/>
          </p:cNvSpPr>
          <p:nvPr>
            <p:ph idx="1"/>
          </p:nvPr>
        </p:nvSpPr>
        <p:spPr>
          <a:xfrm>
            <a:off x="612949" y="1410537"/>
            <a:ext cx="11193864" cy="4371033"/>
          </a:xfrm>
        </p:spPr>
        <p:txBody>
          <a:bodyPr anchor="ctr">
            <a:normAutofit/>
          </a:bodyPr>
          <a:lstStyle/>
          <a:p>
            <a:r>
              <a:rPr lang="en-GB" sz="3200" dirty="0"/>
              <a:t>Can provide businesses with a competitive advantage</a:t>
            </a:r>
          </a:p>
          <a:p>
            <a:r>
              <a:rPr lang="en-GB" sz="3200" dirty="0"/>
              <a:t>Empowers employees to do good</a:t>
            </a:r>
          </a:p>
          <a:p>
            <a:r>
              <a:rPr lang="en-GB" sz="3200" dirty="0"/>
              <a:t>Boosts employee morale and motivation</a:t>
            </a:r>
          </a:p>
          <a:p>
            <a:r>
              <a:rPr lang="en-GB" sz="3200" dirty="0"/>
              <a:t>Can provide organisational stability</a:t>
            </a:r>
          </a:p>
          <a:p>
            <a:r>
              <a:rPr lang="en-GB" sz="3200" dirty="0"/>
              <a:t>Helps customer satisfaction and retention</a:t>
            </a:r>
          </a:p>
          <a:p>
            <a:r>
              <a:rPr lang="en-GB" sz="3200" dirty="0"/>
              <a:t>Can give access to funds</a:t>
            </a:r>
          </a:p>
          <a:p>
            <a:r>
              <a:rPr lang="en-GB" sz="3200" dirty="0"/>
              <a:t>Creates a positive image</a:t>
            </a:r>
          </a:p>
          <a:p>
            <a:endParaRPr lang="en-GB" sz="3200" dirty="0"/>
          </a:p>
        </p:txBody>
      </p:sp>
    </p:spTree>
    <p:extLst>
      <p:ext uri="{BB962C8B-B14F-4D97-AF65-F5344CB8AC3E}">
        <p14:creationId xmlns:p14="http://schemas.microsoft.com/office/powerpoint/2010/main" val="1164547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949" y="294538"/>
            <a:ext cx="10654601" cy="1033669"/>
          </a:xfrm>
        </p:spPr>
        <p:txBody>
          <a:bodyPr>
            <a:normAutofit/>
          </a:bodyPr>
          <a:lstStyle/>
          <a:p>
            <a:r>
              <a:rPr lang="en-GB" sz="4000" b="1" dirty="0">
                <a:latin typeface="+mn-lt"/>
              </a:rPr>
              <a:t>How CC Impacts Customers</a:t>
            </a:r>
          </a:p>
        </p:txBody>
      </p:sp>
      <p:sp>
        <p:nvSpPr>
          <p:cNvPr id="3" name="Content Placeholder 2"/>
          <p:cNvSpPr>
            <a:spLocks noGrp="1"/>
          </p:cNvSpPr>
          <p:nvPr>
            <p:ph idx="1"/>
          </p:nvPr>
        </p:nvSpPr>
        <p:spPr>
          <a:xfrm>
            <a:off x="850342" y="1445707"/>
            <a:ext cx="11193864" cy="4371033"/>
          </a:xfrm>
        </p:spPr>
        <p:txBody>
          <a:bodyPr anchor="ctr">
            <a:normAutofit fontScale="92500" lnSpcReduction="10000"/>
          </a:bodyPr>
          <a:lstStyle/>
          <a:p>
            <a:r>
              <a:rPr lang="en-GB" sz="3200" dirty="0">
                <a:solidFill>
                  <a:srgbClr val="4A4A4A"/>
                </a:solidFill>
              </a:rPr>
              <a:t>C</a:t>
            </a:r>
            <a:r>
              <a:rPr lang="en-GB" sz="3200" b="0" i="0" dirty="0">
                <a:solidFill>
                  <a:srgbClr val="4A4A4A"/>
                </a:solidFill>
                <a:effectLst/>
              </a:rPr>
              <a:t>onsumers are more discerning and knowledgeable than ever. When making buying decisions, customers weigh up more than just the price and quality of the product or service.</a:t>
            </a:r>
          </a:p>
          <a:p>
            <a:endParaRPr lang="en-GB" sz="3200" b="0" i="0" dirty="0">
              <a:solidFill>
                <a:srgbClr val="4A4A4A"/>
              </a:solidFill>
              <a:effectLst/>
            </a:endParaRPr>
          </a:p>
          <a:p>
            <a:r>
              <a:rPr lang="en-GB" sz="3200" b="0" i="0" dirty="0">
                <a:solidFill>
                  <a:srgbClr val="4A4A4A"/>
                </a:solidFill>
                <a:effectLst/>
              </a:rPr>
              <a:t>Research tells us that most consumers believe businesses should actively bring about social and environmental change. </a:t>
            </a:r>
            <a:r>
              <a:rPr lang="en-GB" sz="3200" dirty="0">
                <a:solidFill>
                  <a:srgbClr val="2EA3F2"/>
                </a:solidFill>
              </a:rPr>
              <a:t>Harvard Business School </a:t>
            </a:r>
            <a:r>
              <a:rPr lang="en-GB" sz="3200" b="0" i="0" dirty="0">
                <a:solidFill>
                  <a:srgbClr val="4A4A4A"/>
                </a:solidFill>
                <a:effectLst/>
              </a:rPr>
              <a:t>reports that 77% of consumers are motivated to purchase from organisations committed to making the world better.</a:t>
            </a:r>
            <a:endParaRPr lang="en-GB" sz="3200" dirty="0"/>
          </a:p>
        </p:txBody>
      </p:sp>
    </p:spTree>
    <p:extLst>
      <p:ext uri="{BB962C8B-B14F-4D97-AF65-F5344CB8AC3E}">
        <p14:creationId xmlns:p14="http://schemas.microsoft.com/office/powerpoint/2010/main" val="2832739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BFCF1-1413-4C4D-A884-1C10D7EE8E37}"/>
              </a:ext>
            </a:extLst>
          </p:cNvPr>
          <p:cNvSpPr>
            <a:spLocks noGrp="1"/>
          </p:cNvSpPr>
          <p:nvPr>
            <p:ph type="title"/>
          </p:nvPr>
        </p:nvSpPr>
        <p:spPr/>
        <p:txBody>
          <a:bodyPr/>
          <a:lstStyle/>
          <a:p>
            <a:r>
              <a:rPr lang="en-GB" dirty="0"/>
              <a:t>Leadership and CC</a:t>
            </a:r>
          </a:p>
        </p:txBody>
      </p:sp>
      <p:sp>
        <p:nvSpPr>
          <p:cNvPr id="3" name="Content Placeholder 2">
            <a:extLst>
              <a:ext uri="{FF2B5EF4-FFF2-40B4-BE49-F238E27FC236}">
                <a16:creationId xmlns:a16="http://schemas.microsoft.com/office/drawing/2014/main" id="{A8C521E3-B9CE-4EF3-8F42-39E7490776AE}"/>
              </a:ext>
            </a:extLst>
          </p:cNvPr>
          <p:cNvSpPr>
            <a:spLocks noGrp="1"/>
          </p:cNvSpPr>
          <p:nvPr>
            <p:ph idx="1"/>
          </p:nvPr>
        </p:nvSpPr>
        <p:spPr/>
        <p:txBody>
          <a:bodyPr/>
          <a:lstStyle/>
          <a:p>
            <a:r>
              <a:rPr lang="en-GB" dirty="0"/>
              <a:t>Business leaders throughout the world are making corporate citizenship a key priority for their companies.</a:t>
            </a:r>
          </a:p>
          <a:p>
            <a:r>
              <a:rPr lang="en-GB" dirty="0"/>
              <a:t>Some are updating policies and revising programs; others are forming citizenship steering committees, measuring their environmental and social performance, and issuing public reports.</a:t>
            </a:r>
          </a:p>
        </p:txBody>
      </p:sp>
    </p:spTree>
    <p:extLst>
      <p:ext uri="{BB962C8B-B14F-4D97-AF65-F5344CB8AC3E}">
        <p14:creationId xmlns:p14="http://schemas.microsoft.com/office/powerpoint/2010/main" val="900024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F641D-8B66-404D-9C53-1A6EA3EE7CEE}"/>
              </a:ext>
            </a:extLst>
          </p:cNvPr>
          <p:cNvSpPr>
            <a:spLocks noGrp="1"/>
          </p:cNvSpPr>
          <p:nvPr>
            <p:ph type="title"/>
          </p:nvPr>
        </p:nvSpPr>
        <p:spPr/>
        <p:txBody>
          <a:bodyPr/>
          <a:lstStyle/>
          <a:p>
            <a:r>
              <a:rPr lang="en-GB" dirty="0"/>
              <a:t>Leadership &amp; CC</a:t>
            </a:r>
          </a:p>
        </p:txBody>
      </p:sp>
      <p:sp>
        <p:nvSpPr>
          <p:cNvPr id="3" name="Content Placeholder 2">
            <a:extLst>
              <a:ext uri="{FF2B5EF4-FFF2-40B4-BE49-F238E27FC236}">
                <a16:creationId xmlns:a16="http://schemas.microsoft.com/office/drawing/2014/main" id="{775E9D00-4964-460C-8370-6CAEB26666E5}"/>
              </a:ext>
            </a:extLst>
          </p:cNvPr>
          <p:cNvSpPr>
            <a:spLocks noGrp="1"/>
          </p:cNvSpPr>
          <p:nvPr>
            <p:ph idx="1"/>
          </p:nvPr>
        </p:nvSpPr>
        <p:spPr/>
        <p:txBody>
          <a:bodyPr>
            <a:normAutofit fontScale="77500" lnSpcReduction="20000"/>
          </a:bodyPr>
          <a:lstStyle/>
          <a:p>
            <a:r>
              <a:rPr lang="en-GB" dirty="0"/>
              <a:t>Leaders manage organisational resources and develop and implement valuable strategies to ensure a brighter future for orgs, leading to improved performance and results (Para-</a:t>
            </a:r>
            <a:r>
              <a:rPr lang="en-GB" dirty="0" err="1"/>
              <a:t>Gonsález</a:t>
            </a:r>
            <a:r>
              <a:rPr lang="en-GB" dirty="0"/>
              <a:t> et al., 2018). </a:t>
            </a:r>
          </a:p>
          <a:p>
            <a:r>
              <a:rPr lang="en-GB" dirty="0"/>
              <a:t>A recent study has suggested that transformational leadership (TL) substantially impacts several employees' attitudes and behaviours (Gao et al., 2020). </a:t>
            </a:r>
          </a:p>
          <a:p>
            <a:r>
              <a:rPr lang="en-GB" dirty="0"/>
              <a:t>TL is a leadership style that positively impacts various human and organizational outcomes. </a:t>
            </a:r>
          </a:p>
          <a:p>
            <a:r>
              <a:rPr lang="en-GB" dirty="0"/>
              <a:t>TL has been linked to the effectiveness of leaders, job performance, and organizational citizenship behaviour (OCB) </a:t>
            </a:r>
          </a:p>
          <a:p>
            <a:pPr marL="0" indent="0">
              <a:buNone/>
            </a:pPr>
            <a:r>
              <a:rPr lang="en-GB" dirty="0"/>
              <a:t>(Koo and Lee, 2021; Majeed and Jamshed, 2021).</a:t>
            </a:r>
          </a:p>
        </p:txBody>
      </p:sp>
    </p:spTree>
    <p:extLst>
      <p:ext uri="{BB962C8B-B14F-4D97-AF65-F5344CB8AC3E}">
        <p14:creationId xmlns:p14="http://schemas.microsoft.com/office/powerpoint/2010/main" val="2829168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7DDC428-3094-47E9-AC2B-0B62432B6D01}"/>
              </a:ext>
            </a:extLst>
          </p:cNvPr>
          <p:cNvPicPr>
            <a:picLocks noGrp="1" noChangeAspect="1"/>
          </p:cNvPicPr>
          <p:nvPr>
            <p:ph idx="1"/>
          </p:nvPr>
        </p:nvPicPr>
        <p:blipFill>
          <a:blip r:embed="rId3"/>
          <a:srcRect b="3434"/>
          <a:stretch/>
        </p:blipFill>
        <p:spPr>
          <a:xfrm>
            <a:off x="20" y="10"/>
            <a:ext cx="12191980" cy="6857990"/>
          </a:xfrm>
          <a:noFill/>
        </p:spPr>
      </p:pic>
    </p:spTree>
    <p:extLst>
      <p:ext uri="{BB962C8B-B14F-4D97-AF65-F5344CB8AC3E}">
        <p14:creationId xmlns:p14="http://schemas.microsoft.com/office/powerpoint/2010/main" val="109955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31A83-2473-4642-A20E-C47D14FBA91D}"/>
              </a:ext>
            </a:extLst>
          </p:cNvPr>
          <p:cNvSpPr>
            <a:spLocks noGrp="1"/>
          </p:cNvSpPr>
          <p:nvPr>
            <p:ph type="title"/>
          </p:nvPr>
        </p:nvSpPr>
        <p:spPr/>
        <p:txBody>
          <a:bodyPr/>
          <a:lstStyle/>
          <a:p>
            <a:r>
              <a:rPr lang="en-GB" dirty="0"/>
              <a:t>Integrated … BP</a:t>
            </a:r>
          </a:p>
        </p:txBody>
      </p:sp>
      <p:sp>
        <p:nvSpPr>
          <p:cNvPr id="3" name="Content Placeholder 2">
            <a:extLst>
              <a:ext uri="{FF2B5EF4-FFF2-40B4-BE49-F238E27FC236}">
                <a16:creationId xmlns:a16="http://schemas.microsoft.com/office/drawing/2014/main" id="{8C759B04-561F-4867-9E18-9B4359A2AB53}"/>
              </a:ext>
            </a:extLst>
          </p:cNvPr>
          <p:cNvSpPr>
            <a:spLocks noGrp="1"/>
          </p:cNvSpPr>
          <p:nvPr>
            <p:ph idx="1"/>
          </p:nvPr>
        </p:nvSpPr>
        <p:spPr/>
        <p:txBody>
          <a:bodyPr>
            <a:normAutofit fontScale="85000" lnSpcReduction="20000"/>
          </a:bodyPr>
          <a:lstStyle/>
          <a:p>
            <a:r>
              <a:rPr lang="en-GB" dirty="0"/>
              <a:t>BP has put into place an integrated governance system that includes a Board-level Ethics and Environmental Assurance Committee, Corporate Directors of Social Policy and Business Ethics, group-level oversight bodies, corporate and regional coordinators, and business unit accountability measurements and audits. </a:t>
            </a:r>
          </a:p>
          <a:p>
            <a:r>
              <a:rPr lang="en-GB" dirty="0"/>
              <a:t>Heading all of this machinery is Lord  John Browne, CEO, who has been the champion of corporate citizenship in BP and a global spokesman for all of industry. </a:t>
            </a:r>
          </a:p>
          <a:p>
            <a:r>
              <a:rPr lang="en-GB" dirty="0"/>
              <a:t>BP, then, exempliﬁes three keys to developments in this phase: vocal, out-in-front leadership; an inclusive vision of citizenship; and integrative structures, processes, and systems</a:t>
            </a:r>
          </a:p>
        </p:txBody>
      </p:sp>
      <p:pic>
        <p:nvPicPr>
          <p:cNvPr id="4" name="Picture 3">
            <a:extLst>
              <a:ext uri="{FF2B5EF4-FFF2-40B4-BE49-F238E27FC236}">
                <a16:creationId xmlns:a16="http://schemas.microsoft.com/office/drawing/2014/main" id="{001260D8-E6B3-4251-B147-D762C7A0F077}"/>
              </a:ext>
            </a:extLst>
          </p:cNvPr>
          <p:cNvPicPr>
            <a:picLocks noChangeAspect="1"/>
          </p:cNvPicPr>
          <p:nvPr/>
        </p:nvPicPr>
        <p:blipFill>
          <a:blip r:embed="rId2"/>
          <a:stretch>
            <a:fillRect/>
          </a:stretch>
        </p:blipFill>
        <p:spPr>
          <a:xfrm>
            <a:off x="10035860" y="173613"/>
            <a:ext cx="1079086" cy="1426588"/>
          </a:xfrm>
          <a:prstGeom prst="rect">
            <a:avLst/>
          </a:prstGeom>
        </p:spPr>
      </p:pic>
      <p:pic>
        <p:nvPicPr>
          <p:cNvPr id="5" name="Picture 4">
            <a:extLst>
              <a:ext uri="{FF2B5EF4-FFF2-40B4-BE49-F238E27FC236}">
                <a16:creationId xmlns:a16="http://schemas.microsoft.com/office/drawing/2014/main" id="{0C4B2055-2EFF-4643-9EAB-4D9485E6E491}"/>
              </a:ext>
            </a:extLst>
          </p:cNvPr>
          <p:cNvPicPr>
            <a:picLocks noChangeAspect="1"/>
          </p:cNvPicPr>
          <p:nvPr/>
        </p:nvPicPr>
        <p:blipFill>
          <a:blip r:embed="rId3"/>
          <a:stretch>
            <a:fillRect/>
          </a:stretch>
        </p:blipFill>
        <p:spPr>
          <a:xfrm>
            <a:off x="1077053" y="173613"/>
            <a:ext cx="1460213" cy="1374318"/>
          </a:xfrm>
          <a:prstGeom prst="rect">
            <a:avLst/>
          </a:prstGeom>
        </p:spPr>
      </p:pic>
    </p:spTree>
    <p:extLst>
      <p:ext uri="{BB962C8B-B14F-4D97-AF65-F5344CB8AC3E}">
        <p14:creationId xmlns:p14="http://schemas.microsoft.com/office/powerpoint/2010/main" val="1751348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949" y="294538"/>
            <a:ext cx="10654601" cy="1033669"/>
          </a:xfrm>
        </p:spPr>
        <p:txBody>
          <a:bodyPr>
            <a:normAutofit fontScale="90000"/>
          </a:bodyPr>
          <a:lstStyle/>
          <a:p>
            <a:r>
              <a:rPr lang="en-GB" sz="4000" b="1" dirty="0">
                <a:latin typeface="+mn-lt"/>
              </a:rPr>
              <a:t>What is the Difference Between CC and CSR?</a:t>
            </a:r>
          </a:p>
        </p:txBody>
      </p:sp>
      <p:sp>
        <p:nvSpPr>
          <p:cNvPr id="3" name="Content Placeholder 2"/>
          <p:cNvSpPr>
            <a:spLocks noGrp="1"/>
          </p:cNvSpPr>
          <p:nvPr>
            <p:ph idx="1"/>
          </p:nvPr>
        </p:nvSpPr>
        <p:spPr>
          <a:xfrm>
            <a:off x="499068" y="1243483"/>
            <a:ext cx="11193864" cy="4371033"/>
          </a:xfrm>
        </p:spPr>
        <p:txBody>
          <a:bodyPr anchor="ctr">
            <a:normAutofit/>
          </a:bodyPr>
          <a:lstStyle/>
          <a:p>
            <a:r>
              <a:rPr lang="en-GB" sz="3600" b="0" i="0" dirty="0">
                <a:solidFill>
                  <a:srgbClr val="0F0F0F"/>
                </a:solidFill>
                <a:effectLst/>
              </a:rPr>
              <a:t>Corporate citizenship and corporate social responsibility (CSR) are related concepts </a:t>
            </a:r>
          </a:p>
          <a:p>
            <a:r>
              <a:rPr lang="en-GB" sz="3600" dirty="0">
                <a:solidFill>
                  <a:srgbClr val="0F0F0F"/>
                </a:solidFill>
              </a:rPr>
              <a:t>CSR is a form of CC,</a:t>
            </a:r>
            <a:r>
              <a:rPr lang="en-GB" sz="3600" b="0" i="0" dirty="0">
                <a:solidFill>
                  <a:srgbClr val="0F0F0F"/>
                </a:solidFill>
                <a:effectLst/>
              </a:rPr>
              <a:t> but has nuanced differences:</a:t>
            </a:r>
            <a:endParaRPr lang="en-GB" sz="3600" dirty="0"/>
          </a:p>
        </p:txBody>
      </p:sp>
    </p:spTree>
    <p:extLst>
      <p:ext uri="{BB962C8B-B14F-4D97-AF65-F5344CB8AC3E}">
        <p14:creationId xmlns:p14="http://schemas.microsoft.com/office/powerpoint/2010/main" val="2455927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6A1388B-9439-4F4F-809C-93DC7B8DC8B0}"/>
              </a:ext>
            </a:extLst>
          </p:cNvPr>
          <p:cNvPicPr>
            <a:picLocks noGrp="1" noChangeAspect="1"/>
          </p:cNvPicPr>
          <p:nvPr>
            <p:ph idx="4294967295"/>
          </p:nvPr>
        </p:nvPicPr>
        <p:blipFill>
          <a:blip r:embed="rId2"/>
          <a:stretch>
            <a:fillRect/>
          </a:stretch>
        </p:blipFill>
        <p:spPr>
          <a:xfrm>
            <a:off x="1028709" y="2819320"/>
            <a:ext cx="3829050" cy="2554288"/>
          </a:xfrm>
          <a:prstGeom prst="rect">
            <a:avLst/>
          </a:prstGeom>
        </p:spPr>
      </p:pic>
      <p:sp>
        <p:nvSpPr>
          <p:cNvPr id="11" name="TextBox 10">
            <a:extLst>
              <a:ext uri="{FF2B5EF4-FFF2-40B4-BE49-F238E27FC236}">
                <a16:creationId xmlns:a16="http://schemas.microsoft.com/office/drawing/2014/main" id="{19ACF3B3-43D1-46A3-ADF5-BD87A40360B6}"/>
              </a:ext>
            </a:extLst>
          </p:cNvPr>
          <p:cNvSpPr txBox="1"/>
          <p:nvPr/>
        </p:nvSpPr>
        <p:spPr>
          <a:xfrm>
            <a:off x="1933368" y="766762"/>
            <a:ext cx="10258632" cy="923330"/>
          </a:xfrm>
          <a:prstGeom prst="rect">
            <a:avLst/>
          </a:prstGeom>
          <a:noFill/>
        </p:spPr>
        <p:txBody>
          <a:bodyPr wrap="square">
            <a:spAutoFit/>
          </a:bodyPr>
          <a:lstStyle/>
          <a:p>
            <a:r>
              <a:rPr lang="en-GB" dirty="0">
                <a:hlinkClick r:id="rId3"/>
              </a:rPr>
              <a:t>https://www.bp.com/en/global/corporate/sustainability/reporting-centre-and-archive/quick-read.html#tab_people</a:t>
            </a:r>
            <a:endParaRPr lang="en-GB" dirty="0"/>
          </a:p>
          <a:p>
            <a:endParaRPr lang="en-GB" dirty="0"/>
          </a:p>
        </p:txBody>
      </p:sp>
      <p:pic>
        <p:nvPicPr>
          <p:cNvPr id="5" name="Picture 4">
            <a:extLst>
              <a:ext uri="{FF2B5EF4-FFF2-40B4-BE49-F238E27FC236}">
                <a16:creationId xmlns:a16="http://schemas.microsoft.com/office/drawing/2014/main" id="{09FBDECD-4000-4F9F-A490-884D3C31FC12}"/>
              </a:ext>
            </a:extLst>
          </p:cNvPr>
          <p:cNvPicPr>
            <a:picLocks noChangeAspect="1"/>
          </p:cNvPicPr>
          <p:nvPr/>
        </p:nvPicPr>
        <p:blipFill>
          <a:blip r:embed="rId4"/>
          <a:stretch>
            <a:fillRect/>
          </a:stretch>
        </p:blipFill>
        <p:spPr>
          <a:xfrm>
            <a:off x="384386" y="549307"/>
            <a:ext cx="1076325" cy="1428750"/>
          </a:xfrm>
          <a:prstGeom prst="rect">
            <a:avLst/>
          </a:prstGeom>
        </p:spPr>
      </p:pic>
      <p:sp>
        <p:nvSpPr>
          <p:cNvPr id="15" name="TextBox 14">
            <a:extLst>
              <a:ext uri="{FF2B5EF4-FFF2-40B4-BE49-F238E27FC236}">
                <a16:creationId xmlns:a16="http://schemas.microsoft.com/office/drawing/2014/main" id="{8A76DF85-C87A-4DDF-B8A2-F1CC306DBD87}"/>
              </a:ext>
            </a:extLst>
          </p:cNvPr>
          <p:cNvSpPr txBox="1"/>
          <p:nvPr/>
        </p:nvSpPr>
        <p:spPr>
          <a:xfrm>
            <a:off x="5295157" y="3953684"/>
            <a:ext cx="6096000" cy="923330"/>
          </a:xfrm>
          <a:prstGeom prst="rect">
            <a:avLst/>
          </a:prstGeom>
          <a:noFill/>
        </p:spPr>
        <p:txBody>
          <a:bodyPr wrap="square">
            <a:spAutoFit/>
          </a:bodyPr>
          <a:lstStyle/>
          <a:p>
            <a:r>
              <a:rPr lang="en-GB" dirty="0">
                <a:hlinkClick r:id="rId5"/>
              </a:rPr>
              <a:t>https://www.bp.com/en/global/corporate/sustainability/reporting-centre-and-archive/quick-read.html#sr-highlights-2-5</a:t>
            </a:r>
            <a:endParaRPr lang="en-GB" dirty="0"/>
          </a:p>
          <a:p>
            <a:endParaRPr lang="en-GB" dirty="0"/>
          </a:p>
        </p:txBody>
      </p:sp>
      <p:sp>
        <p:nvSpPr>
          <p:cNvPr id="9" name="TextBox 8">
            <a:extLst>
              <a:ext uri="{FF2B5EF4-FFF2-40B4-BE49-F238E27FC236}">
                <a16:creationId xmlns:a16="http://schemas.microsoft.com/office/drawing/2014/main" id="{4C34469E-23B8-4DFE-B447-0C34F872DA08}"/>
              </a:ext>
            </a:extLst>
          </p:cNvPr>
          <p:cNvSpPr txBox="1"/>
          <p:nvPr/>
        </p:nvSpPr>
        <p:spPr>
          <a:xfrm flipH="1">
            <a:off x="4857759" y="1828691"/>
            <a:ext cx="5088988" cy="523220"/>
          </a:xfrm>
          <a:prstGeom prst="rect">
            <a:avLst/>
          </a:prstGeom>
          <a:noFill/>
        </p:spPr>
        <p:txBody>
          <a:bodyPr wrap="square" rtlCol="0">
            <a:spAutoFit/>
          </a:bodyPr>
          <a:lstStyle/>
          <a:p>
            <a:r>
              <a:rPr lang="en-GB" sz="2800" dirty="0">
                <a:solidFill>
                  <a:schemeClr val="tx2"/>
                </a:solidFill>
                <a:effectLst>
                  <a:outerShdw blurRad="38100" dist="38100" dir="2700000" algn="tl">
                    <a:srgbClr val="000000">
                      <a:alpha val="43137"/>
                    </a:srgbClr>
                  </a:outerShdw>
                </a:effectLst>
              </a:rPr>
              <a:t>CSR and Improving peoples lives </a:t>
            </a:r>
          </a:p>
        </p:txBody>
      </p:sp>
    </p:spTree>
    <p:extLst>
      <p:ext uri="{BB962C8B-B14F-4D97-AF65-F5344CB8AC3E}">
        <p14:creationId xmlns:p14="http://schemas.microsoft.com/office/powerpoint/2010/main" val="39361084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9493E-329A-48EF-9830-936CB6D51495}"/>
              </a:ext>
            </a:extLst>
          </p:cNvPr>
          <p:cNvSpPr>
            <a:spLocks noGrp="1"/>
          </p:cNvSpPr>
          <p:nvPr>
            <p:ph type="title"/>
          </p:nvPr>
        </p:nvSpPr>
        <p:spPr/>
        <p:txBody>
          <a:bodyPr/>
          <a:lstStyle/>
          <a:p>
            <a:r>
              <a:rPr lang="en-GB" dirty="0"/>
              <a:t>What is CSR? </a:t>
            </a:r>
          </a:p>
        </p:txBody>
      </p:sp>
      <p:sp>
        <p:nvSpPr>
          <p:cNvPr id="3" name="Content Placeholder 2">
            <a:extLst>
              <a:ext uri="{FF2B5EF4-FFF2-40B4-BE49-F238E27FC236}">
                <a16:creationId xmlns:a16="http://schemas.microsoft.com/office/drawing/2014/main" id="{4E678646-86EE-438A-8E21-24ECA3AA4B7D}"/>
              </a:ext>
            </a:extLst>
          </p:cNvPr>
          <p:cNvSpPr>
            <a:spLocks noGrp="1"/>
          </p:cNvSpPr>
          <p:nvPr>
            <p:ph idx="1"/>
          </p:nvPr>
        </p:nvSpPr>
        <p:spPr/>
        <p:txBody>
          <a:bodyPr/>
          <a:lstStyle/>
          <a:p>
            <a:r>
              <a:rPr lang="en-GB" b="0" i="0" dirty="0">
                <a:solidFill>
                  <a:srgbClr val="161616"/>
                </a:solidFill>
                <a:effectLst/>
                <a:latin typeface="IBM Plex Sans" panose="020B0604020202020204" pitchFamily="34" charset="0"/>
              </a:rPr>
              <a:t>Corporate social responsibility (CSR) is the idea that businesses should operate according to principles and policies that make a positive impact on society and the environment.</a:t>
            </a:r>
          </a:p>
          <a:p>
            <a:endParaRPr lang="en-GB" dirty="0"/>
          </a:p>
        </p:txBody>
      </p:sp>
    </p:spTree>
    <p:extLst>
      <p:ext uri="{BB962C8B-B14F-4D97-AF65-F5344CB8AC3E}">
        <p14:creationId xmlns:p14="http://schemas.microsoft.com/office/powerpoint/2010/main" val="2567559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949" y="294538"/>
            <a:ext cx="10654601" cy="1033669"/>
          </a:xfrm>
        </p:spPr>
        <p:txBody>
          <a:bodyPr>
            <a:normAutofit/>
          </a:bodyPr>
          <a:lstStyle/>
          <a:p>
            <a:r>
              <a:rPr lang="en-GB" sz="4000" b="1" dirty="0">
                <a:latin typeface="+mn-lt"/>
              </a:rPr>
              <a:t>Corporate Social Responsibility - CSR</a:t>
            </a:r>
          </a:p>
        </p:txBody>
      </p:sp>
      <p:sp>
        <p:nvSpPr>
          <p:cNvPr id="3" name="Content Placeholder 2"/>
          <p:cNvSpPr>
            <a:spLocks noGrp="1"/>
          </p:cNvSpPr>
          <p:nvPr>
            <p:ph idx="1"/>
          </p:nvPr>
        </p:nvSpPr>
        <p:spPr>
          <a:xfrm>
            <a:off x="709665" y="1243483"/>
            <a:ext cx="11193864" cy="4371033"/>
          </a:xfrm>
        </p:spPr>
        <p:txBody>
          <a:bodyPr anchor="ctr">
            <a:normAutofit fontScale="85000" lnSpcReduction="10000"/>
          </a:bodyPr>
          <a:lstStyle/>
          <a:p>
            <a:pPr marL="0" indent="0" algn="l">
              <a:buNone/>
            </a:pPr>
            <a:r>
              <a:rPr lang="en-GB" b="1" i="0" dirty="0">
                <a:effectLst/>
              </a:rPr>
              <a:t>Scope:</a:t>
            </a:r>
            <a:r>
              <a:rPr lang="en-GB" b="0" i="0" dirty="0">
                <a:effectLst/>
              </a:rPr>
              <a:t> CSR typically refers to a company's initiatives and actions aimed at mitigating its negative impacts on society and the environment. It encompasses a wide range of voluntary activities that go beyond legal compliance.</a:t>
            </a:r>
          </a:p>
          <a:p>
            <a:pPr marL="0" indent="0" algn="l">
              <a:buNone/>
            </a:pPr>
            <a:endParaRPr lang="en-GB" sz="800" b="0" i="0" dirty="0">
              <a:effectLst/>
            </a:endParaRPr>
          </a:p>
          <a:p>
            <a:pPr marL="0" indent="0" algn="l">
              <a:buNone/>
            </a:pPr>
            <a:r>
              <a:rPr lang="en-GB" b="1" i="0" dirty="0">
                <a:effectLst/>
              </a:rPr>
              <a:t>Focus:</a:t>
            </a:r>
            <a:r>
              <a:rPr lang="en-GB" b="0" i="0" dirty="0">
                <a:effectLst/>
              </a:rPr>
              <a:t> CSR often revolves around specific programs or initiatives, such as philanthropy, environmental sustainability efforts, ethical business practices, and community engagement.</a:t>
            </a:r>
          </a:p>
          <a:p>
            <a:pPr marL="0" indent="0" algn="l">
              <a:buNone/>
            </a:pPr>
            <a:endParaRPr lang="en-GB" sz="900" b="0" i="0" dirty="0">
              <a:effectLst/>
            </a:endParaRPr>
          </a:p>
          <a:p>
            <a:pPr marL="0" indent="0" algn="l">
              <a:buNone/>
            </a:pPr>
            <a:r>
              <a:rPr lang="en-GB" b="1" i="0" dirty="0">
                <a:effectLst/>
              </a:rPr>
              <a:t>External Perspective:</a:t>
            </a:r>
            <a:r>
              <a:rPr lang="en-GB" b="0" i="0" dirty="0">
                <a:effectLst/>
              </a:rPr>
              <a:t> CSR is more externally focused, concentrating on the company's responsibilities and obligations to various stakeholders, including communities, employees, customers, and the environment.</a:t>
            </a:r>
          </a:p>
        </p:txBody>
      </p:sp>
    </p:spTree>
    <p:extLst>
      <p:ext uri="{BB962C8B-B14F-4D97-AF65-F5344CB8AC3E}">
        <p14:creationId xmlns:p14="http://schemas.microsoft.com/office/powerpoint/2010/main" val="42122417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949" y="294538"/>
            <a:ext cx="10654601" cy="1033669"/>
          </a:xfrm>
        </p:spPr>
        <p:txBody>
          <a:bodyPr>
            <a:normAutofit/>
          </a:bodyPr>
          <a:lstStyle/>
          <a:p>
            <a:r>
              <a:rPr lang="en-GB" sz="4000" b="1" dirty="0">
                <a:latin typeface="+mn-lt"/>
              </a:rPr>
              <a:t>Corporate Citizenship - CC</a:t>
            </a:r>
          </a:p>
        </p:txBody>
      </p:sp>
      <p:sp>
        <p:nvSpPr>
          <p:cNvPr id="3" name="Content Placeholder 2"/>
          <p:cNvSpPr>
            <a:spLocks noGrp="1"/>
          </p:cNvSpPr>
          <p:nvPr>
            <p:ph idx="1"/>
          </p:nvPr>
        </p:nvSpPr>
        <p:spPr>
          <a:xfrm>
            <a:off x="683288" y="1524837"/>
            <a:ext cx="11193864" cy="4371033"/>
          </a:xfrm>
        </p:spPr>
        <p:txBody>
          <a:bodyPr anchor="ctr">
            <a:normAutofit fontScale="77500" lnSpcReduction="20000"/>
          </a:bodyPr>
          <a:lstStyle/>
          <a:p>
            <a:pPr marL="0" indent="0" algn="l">
              <a:buNone/>
            </a:pPr>
            <a:r>
              <a:rPr lang="en-GB" b="1" i="0" dirty="0">
                <a:effectLst/>
              </a:rPr>
              <a:t>Broader Concept:</a:t>
            </a:r>
            <a:r>
              <a:rPr lang="en-GB" b="0" i="0" dirty="0">
                <a:effectLst/>
              </a:rPr>
              <a:t> Corporate citizenship has a broader scope, encapsulating CSR but also encompassing the role of corporations as "citizens" within society. It includes the idea that companies should actively contribute to society's well-being and act as responsible members of the community.</a:t>
            </a:r>
          </a:p>
          <a:p>
            <a:pPr marL="0" indent="0" algn="l">
              <a:buNone/>
            </a:pPr>
            <a:endParaRPr lang="en-GB" sz="900" b="0" i="0" dirty="0">
              <a:effectLst/>
            </a:endParaRPr>
          </a:p>
          <a:p>
            <a:pPr marL="0" indent="0" algn="l">
              <a:buNone/>
            </a:pPr>
            <a:r>
              <a:rPr lang="en-GB" b="1" i="0" dirty="0">
                <a:effectLst/>
              </a:rPr>
              <a:t>Holistic Approach:</a:t>
            </a:r>
            <a:r>
              <a:rPr lang="en-GB" b="0" i="0" dirty="0">
                <a:effectLst/>
              </a:rPr>
              <a:t> Corporate citizenship involves a more holistic approach, emphasising the integration of responsible business practices into the company's core values, culture, and operations.</a:t>
            </a:r>
          </a:p>
          <a:p>
            <a:pPr marL="0" indent="0" algn="l">
              <a:buNone/>
            </a:pPr>
            <a:endParaRPr lang="en-GB" sz="900" b="0" i="0" dirty="0">
              <a:effectLst/>
            </a:endParaRPr>
          </a:p>
          <a:p>
            <a:pPr marL="0" indent="0" algn="l">
              <a:buNone/>
            </a:pPr>
            <a:r>
              <a:rPr lang="en-GB" b="1" i="0" dirty="0">
                <a:effectLst/>
              </a:rPr>
              <a:t>Internal and External Perspective:</a:t>
            </a:r>
            <a:r>
              <a:rPr lang="en-GB" b="0" i="0" dirty="0">
                <a:effectLst/>
              </a:rPr>
              <a:t> It encompasses both internal practices (such as fair treatment of employees, ethical governance, and diversity) and external initiatives (such as philanthropy, environmental sustainability, and community engagement).</a:t>
            </a:r>
          </a:p>
        </p:txBody>
      </p:sp>
    </p:spTree>
    <p:extLst>
      <p:ext uri="{BB962C8B-B14F-4D97-AF65-F5344CB8AC3E}">
        <p14:creationId xmlns:p14="http://schemas.microsoft.com/office/powerpoint/2010/main" val="1205999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77958-6EFD-4FB1-AD2F-321C7E404CE3}"/>
              </a:ext>
            </a:extLst>
          </p:cNvPr>
          <p:cNvSpPr>
            <a:spLocks noGrp="1"/>
          </p:cNvSpPr>
          <p:nvPr>
            <p:ph type="title"/>
          </p:nvPr>
        </p:nvSpPr>
        <p:spPr/>
        <p:txBody>
          <a:bodyPr/>
          <a:lstStyle/>
          <a:p>
            <a:r>
              <a:rPr lang="en-GB" dirty="0"/>
              <a:t>Gender Mainstreaming</a:t>
            </a:r>
          </a:p>
        </p:txBody>
      </p:sp>
      <p:sp>
        <p:nvSpPr>
          <p:cNvPr id="3" name="Content Placeholder 2">
            <a:extLst>
              <a:ext uri="{FF2B5EF4-FFF2-40B4-BE49-F238E27FC236}">
                <a16:creationId xmlns:a16="http://schemas.microsoft.com/office/drawing/2014/main" id="{A04CFF49-7704-4A7A-89C2-CDF0A8400320}"/>
              </a:ext>
            </a:extLst>
          </p:cNvPr>
          <p:cNvSpPr>
            <a:spLocks noGrp="1"/>
          </p:cNvSpPr>
          <p:nvPr>
            <p:ph idx="1"/>
          </p:nvPr>
        </p:nvSpPr>
        <p:spPr/>
        <p:txBody>
          <a:bodyPr>
            <a:normAutofit fontScale="92500" lnSpcReduction="10000"/>
          </a:bodyPr>
          <a:lstStyle/>
          <a:p>
            <a:r>
              <a:rPr lang="en-GB" dirty="0"/>
              <a:t>Corporations should address gender equality issues in the context of corporate social responsibility (CSR) and sustainable development</a:t>
            </a:r>
          </a:p>
          <a:p>
            <a:r>
              <a:rPr lang="en-GB" dirty="0"/>
              <a:t>In 1998 the Council of Europe enforced the (re)organisation, improvement, development and evaluation of policy processes, so that a gender equality perspective is incorporated in all policies at all levels at all stages, by the actors normally involved in policy making </a:t>
            </a:r>
            <a:r>
              <a:rPr lang="en-GB" sz="2400" dirty="0"/>
              <a:t>(Council of Europe, 1998, p.15).</a:t>
            </a:r>
            <a:endParaRPr lang="en-GB" dirty="0"/>
          </a:p>
        </p:txBody>
      </p:sp>
    </p:spTree>
    <p:extLst>
      <p:ext uri="{BB962C8B-B14F-4D97-AF65-F5344CB8AC3E}">
        <p14:creationId xmlns:p14="http://schemas.microsoft.com/office/powerpoint/2010/main" val="10885431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4F29D-EBEC-457D-A447-96B851B2E230}"/>
              </a:ext>
            </a:extLst>
          </p:cNvPr>
          <p:cNvSpPr>
            <a:spLocks noGrp="1"/>
          </p:cNvSpPr>
          <p:nvPr>
            <p:ph type="title"/>
          </p:nvPr>
        </p:nvSpPr>
        <p:spPr/>
        <p:txBody>
          <a:bodyPr>
            <a:normAutofit/>
          </a:bodyPr>
          <a:lstStyle/>
          <a:p>
            <a:r>
              <a:rPr lang="en-GB" dirty="0"/>
              <a:t>Gender Mainstreaming and CSR</a:t>
            </a:r>
          </a:p>
        </p:txBody>
      </p:sp>
      <p:sp>
        <p:nvSpPr>
          <p:cNvPr id="3" name="Content Placeholder 2">
            <a:extLst>
              <a:ext uri="{FF2B5EF4-FFF2-40B4-BE49-F238E27FC236}">
                <a16:creationId xmlns:a16="http://schemas.microsoft.com/office/drawing/2014/main" id="{26474C5E-59FE-46D6-8A75-AB36E48C2170}"/>
              </a:ext>
            </a:extLst>
          </p:cNvPr>
          <p:cNvSpPr>
            <a:spLocks noGrp="1"/>
          </p:cNvSpPr>
          <p:nvPr>
            <p:ph idx="1"/>
          </p:nvPr>
        </p:nvSpPr>
        <p:spPr/>
        <p:txBody>
          <a:bodyPr>
            <a:normAutofit lnSpcReduction="10000"/>
          </a:bodyPr>
          <a:lstStyle/>
          <a:p>
            <a:r>
              <a:rPr lang="en-GB" i="1" dirty="0"/>
              <a:t>In the past organisations have been reluctant to make judgements about wider equality issues outside organisational life. Yet by advocating CSR, organisations are making value judgements about the ethical implications of work practices which impact society </a:t>
            </a:r>
          </a:p>
          <a:p>
            <a:pPr marL="0" indent="0">
              <a:buNone/>
            </a:pPr>
            <a:r>
              <a:rPr lang="en-GB" sz="1800" dirty="0"/>
              <a:t>(Opportunity Now, 2004a, p.20)</a:t>
            </a:r>
          </a:p>
          <a:p>
            <a:pPr marL="0" indent="0">
              <a:buNone/>
            </a:pPr>
            <a:r>
              <a:rPr lang="en-GB" sz="2800" dirty="0">
                <a:solidFill>
                  <a:srgbClr val="FF0000"/>
                </a:solidFill>
              </a:rPr>
              <a:t>Do you think gender equality should form part of the CSR policy by mapping of gender equality standards for sustainable org. development</a:t>
            </a:r>
          </a:p>
        </p:txBody>
      </p:sp>
    </p:spTree>
    <p:extLst>
      <p:ext uri="{BB962C8B-B14F-4D97-AF65-F5344CB8AC3E}">
        <p14:creationId xmlns:p14="http://schemas.microsoft.com/office/powerpoint/2010/main" val="20948282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3569E-04DF-48EC-8A11-466284876280}"/>
              </a:ext>
            </a:extLst>
          </p:cNvPr>
          <p:cNvSpPr>
            <a:spLocks noGrp="1"/>
          </p:cNvSpPr>
          <p:nvPr>
            <p:ph type="title"/>
          </p:nvPr>
        </p:nvSpPr>
        <p:spPr/>
        <p:txBody>
          <a:bodyPr>
            <a:normAutofit fontScale="90000"/>
          </a:bodyPr>
          <a:lstStyle/>
          <a:p>
            <a:r>
              <a:rPr lang="en-GB" dirty="0"/>
              <a:t>Governance </a:t>
            </a:r>
            <a:br>
              <a:rPr lang="en-GB" dirty="0"/>
            </a:br>
            <a:endParaRPr lang="en-GB" dirty="0"/>
          </a:p>
        </p:txBody>
      </p:sp>
      <p:sp>
        <p:nvSpPr>
          <p:cNvPr id="3" name="Content Placeholder 2">
            <a:extLst>
              <a:ext uri="{FF2B5EF4-FFF2-40B4-BE49-F238E27FC236}">
                <a16:creationId xmlns:a16="http://schemas.microsoft.com/office/drawing/2014/main" id="{10287921-DE1B-43EE-85BA-32534AD7623F}"/>
              </a:ext>
            </a:extLst>
          </p:cNvPr>
          <p:cNvSpPr>
            <a:spLocks noGrp="1"/>
          </p:cNvSpPr>
          <p:nvPr>
            <p:ph idx="1"/>
          </p:nvPr>
        </p:nvSpPr>
        <p:spPr>
          <a:xfrm>
            <a:off x="609600" y="1165609"/>
            <a:ext cx="10972800" cy="4351624"/>
          </a:xfrm>
        </p:spPr>
        <p:txBody>
          <a:bodyPr>
            <a:normAutofit/>
          </a:bodyPr>
          <a:lstStyle/>
          <a:p>
            <a:r>
              <a:rPr lang="en-GB" b="0" i="0" dirty="0">
                <a:solidFill>
                  <a:srgbClr val="1F1F1F"/>
                </a:solidFill>
                <a:effectLst/>
                <a:latin typeface="Google Sans"/>
              </a:rPr>
              <a:t>Reform of the Gender Recognition Act 2021, Theresa May </a:t>
            </a:r>
          </a:p>
          <a:p>
            <a:pPr marL="0" indent="0">
              <a:buNone/>
            </a:pPr>
            <a:r>
              <a:rPr lang="en-GB" dirty="0">
                <a:hlinkClick r:id="rId2"/>
              </a:rPr>
              <a:t>Reform of the Gender Recognition Act</a:t>
            </a:r>
            <a:endParaRPr lang="en-GB" b="0" i="0" dirty="0">
              <a:solidFill>
                <a:srgbClr val="1F1F1F"/>
              </a:solidFill>
              <a:effectLst/>
              <a:latin typeface="Google Sans"/>
            </a:endParaRPr>
          </a:p>
          <a:p>
            <a:r>
              <a:rPr lang="en-GB" b="0" i="0" dirty="0">
                <a:solidFill>
                  <a:srgbClr val="1F1F1F"/>
                </a:solidFill>
                <a:effectLst/>
                <a:latin typeface="Google Sans"/>
              </a:rPr>
              <a:t>Organization for Economic Cooperation and Development (OECD) </a:t>
            </a:r>
            <a:r>
              <a:rPr lang="en-GB" dirty="0"/>
              <a:t> </a:t>
            </a:r>
            <a:r>
              <a:rPr lang="en-GB" dirty="0">
                <a:solidFill>
                  <a:srgbClr val="FF0000"/>
                </a:solidFill>
              </a:rPr>
              <a:t>Mainstreaming and Implementing Gender Equality 2023 </a:t>
            </a:r>
            <a:r>
              <a:rPr lang="en-GB" dirty="0">
                <a:hlinkClick r:id="rId3"/>
              </a:rPr>
              <a:t>3ddef555-en.pdf</a:t>
            </a:r>
            <a:endParaRPr lang="en-GB" dirty="0"/>
          </a:p>
          <a:p>
            <a:r>
              <a:rPr lang="en-GB" dirty="0"/>
              <a:t>European Institute for Gender Equality </a:t>
            </a:r>
            <a:r>
              <a:rPr lang="en-GB" dirty="0">
                <a:hlinkClick r:id="rId4"/>
              </a:rPr>
              <a:t>Gender-responsive evaluation for a sustainable future for all: GREENA step-by-step toolkit</a:t>
            </a:r>
            <a:endParaRPr lang="en-GB" dirty="0"/>
          </a:p>
          <a:p>
            <a:endParaRPr lang="en-GB" dirty="0"/>
          </a:p>
        </p:txBody>
      </p:sp>
    </p:spTree>
    <p:extLst>
      <p:ext uri="{BB962C8B-B14F-4D97-AF65-F5344CB8AC3E}">
        <p14:creationId xmlns:p14="http://schemas.microsoft.com/office/powerpoint/2010/main" val="9829203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38099-0AC9-4720-BD3F-A56182D634B7}"/>
              </a:ext>
            </a:extLst>
          </p:cNvPr>
          <p:cNvSpPr>
            <a:spLocks noGrp="1"/>
          </p:cNvSpPr>
          <p:nvPr>
            <p:ph type="title"/>
          </p:nvPr>
        </p:nvSpPr>
        <p:spPr/>
        <p:txBody>
          <a:bodyPr/>
          <a:lstStyle/>
          <a:p>
            <a:r>
              <a:rPr lang="en-GB" dirty="0"/>
              <a:t>Governance </a:t>
            </a:r>
          </a:p>
        </p:txBody>
      </p:sp>
      <p:sp>
        <p:nvSpPr>
          <p:cNvPr id="3" name="Content Placeholder 2">
            <a:extLst>
              <a:ext uri="{FF2B5EF4-FFF2-40B4-BE49-F238E27FC236}">
                <a16:creationId xmlns:a16="http://schemas.microsoft.com/office/drawing/2014/main" id="{5C95FA96-9467-47C2-B5B4-78B4801A28B0}"/>
              </a:ext>
            </a:extLst>
          </p:cNvPr>
          <p:cNvSpPr>
            <a:spLocks noGrp="1"/>
          </p:cNvSpPr>
          <p:nvPr>
            <p:ph idx="1"/>
          </p:nvPr>
        </p:nvSpPr>
        <p:spPr/>
        <p:txBody>
          <a:bodyPr/>
          <a:lstStyle/>
          <a:p>
            <a:pPr marL="0" indent="0">
              <a:buNone/>
            </a:pPr>
            <a:r>
              <a:rPr lang="en-GB" b="0" i="0" dirty="0">
                <a:solidFill>
                  <a:srgbClr val="4D4D4D"/>
                </a:solidFill>
                <a:effectLst/>
                <a:latin typeface="proximanova"/>
              </a:rPr>
              <a:t>FTSE4Good Index Series is designed to measure the performance of companies demonstrating specific Environmental, Social and Governance (ESG) practices.</a:t>
            </a:r>
          </a:p>
          <a:p>
            <a:pPr marL="0" indent="0">
              <a:buNone/>
            </a:pPr>
            <a:endParaRPr lang="en-GB" dirty="0">
              <a:solidFill>
                <a:srgbClr val="4D4D4D"/>
              </a:solidFill>
              <a:latin typeface="proximanova"/>
            </a:endParaRPr>
          </a:p>
          <a:p>
            <a:pPr marL="0" indent="0">
              <a:buNone/>
            </a:pPr>
            <a:r>
              <a:rPr lang="en-GB" dirty="0">
                <a:hlinkClick r:id="rId3"/>
              </a:rPr>
              <a:t>Corporate Social Responsibility Awards | HPE</a:t>
            </a:r>
            <a:endParaRPr lang="en-GB" dirty="0"/>
          </a:p>
        </p:txBody>
      </p:sp>
      <p:pic>
        <p:nvPicPr>
          <p:cNvPr id="5" name="Picture 4">
            <a:extLst>
              <a:ext uri="{FF2B5EF4-FFF2-40B4-BE49-F238E27FC236}">
                <a16:creationId xmlns:a16="http://schemas.microsoft.com/office/drawing/2014/main" id="{3459F0D1-202C-4C2C-946A-1BE9D593C00A}"/>
              </a:ext>
            </a:extLst>
          </p:cNvPr>
          <p:cNvPicPr>
            <a:picLocks noChangeAspect="1"/>
          </p:cNvPicPr>
          <p:nvPr/>
        </p:nvPicPr>
        <p:blipFill>
          <a:blip r:embed="rId4"/>
          <a:stretch>
            <a:fillRect/>
          </a:stretch>
        </p:blipFill>
        <p:spPr>
          <a:xfrm>
            <a:off x="609600" y="3249154"/>
            <a:ext cx="1514475" cy="619125"/>
          </a:xfrm>
          <a:prstGeom prst="rect">
            <a:avLst/>
          </a:prstGeom>
        </p:spPr>
      </p:pic>
    </p:spTree>
    <p:extLst>
      <p:ext uri="{BB962C8B-B14F-4D97-AF65-F5344CB8AC3E}">
        <p14:creationId xmlns:p14="http://schemas.microsoft.com/office/powerpoint/2010/main" val="35136116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0CF9C-52A2-45D2-9A60-BA3A1B51BE9F}"/>
              </a:ext>
            </a:extLst>
          </p:cNvPr>
          <p:cNvSpPr>
            <a:spLocks noGrp="1"/>
          </p:cNvSpPr>
          <p:nvPr>
            <p:ph type="title"/>
          </p:nvPr>
        </p:nvSpPr>
        <p:spPr>
          <a:xfrm>
            <a:off x="386862" y="365125"/>
            <a:ext cx="10966938" cy="1325563"/>
          </a:xfrm>
        </p:spPr>
        <p:txBody>
          <a:bodyPr>
            <a:normAutofit fontScale="90000"/>
          </a:bodyPr>
          <a:lstStyle/>
          <a:p>
            <a:r>
              <a:rPr lang="en-GB" b="1" i="0" dirty="0">
                <a:solidFill>
                  <a:srgbClr val="0F0F0F"/>
                </a:solidFill>
                <a:effectLst/>
                <a:latin typeface="Roboto" panose="02000000000000000000" pitchFamily="2" charset="0"/>
              </a:rPr>
              <a:t>Citroën The Big Issue Group - Driving Change For Good </a:t>
            </a:r>
            <a:br>
              <a:rPr lang="en-GB" b="1" i="0" dirty="0">
                <a:solidFill>
                  <a:srgbClr val="0F0F0F"/>
                </a:solidFill>
                <a:effectLst/>
                <a:latin typeface="Roboto" panose="02000000000000000000" pitchFamily="2" charset="0"/>
              </a:rPr>
            </a:br>
            <a:endParaRPr lang="en-GB" dirty="0"/>
          </a:p>
        </p:txBody>
      </p:sp>
      <p:pic>
        <p:nvPicPr>
          <p:cNvPr id="5" name="Picture 4">
            <a:extLst>
              <a:ext uri="{FF2B5EF4-FFF2-40B4-BE49-F238E27FC236}">
                <a16:creationId xmlns:a16="http://schemas.microsoft.com/office/drawing/2014/main" id="{BA8A9D7B-B6AE-4C9F-A4D2-8B0A5ECE51E2}"/>
              </a:ext>
            </a:extLst>
          </p:cNvPr>
          <p:cNvPicPr>
            <a:picLocks noChangeAspect="1"/>
          </p:cNvPicPr>
          <p:nvPr/>
        </p:nvPicPr>
        <p:blipFill>
          <a:blip r:embed="rId3"/>
          <a:stretch>
            <a:fillRect/>
          </a:stretch>
        </p:blipFill>
        <p:spPr>
          <a:xfrm>
            <a:off x="471055" y="1321954"/>
            <a:ext cx="1813213" cy="1195670"/>
          </a:xfrm>
          <a:prstGeom prst="rect">
            <a:avLst/>
          </a:prstGeom>
        </p:spPr>
      </p:pic>
      <p:pic>
        <p:nvPicPr>
          <p:cNvPr id="8" name="Online Media 7" title="Citroën x The Big Issue x WeAre8 Changemakers">
            <a:hlinkClick r:id="" action="ppaction://media"/>
            <a:extLst>
              <a:ext uri="{FF2B5EF4-FFF2-40B4-BE49-F238E27FC236}">
                <a16:creationId xmlns:a16="http://schemas.microsoft.com/office/drawing/2014/main" id="{A565B3E1-2A03-4ECB-A3CE-3ECB32015C0C}"/>
              </a:ext>
            </a:extLst>
          </p:cNvPr>
          <p:cNvPicPr>
            <a:picLocks noGrp="1" noRot="1" noChangeAspect="1"/>
          </p:cNvPicPr>
          <p:nvPr>
            <p:ph idx="1"/>
            <a:videoFile r:link="rId1"/>
          </p:nvPr>
        </p:nvPicPr>
        <p:blipFill>
          <a:blip r:embed="rId4"/>
          <a:stretch>
            <a:fillRect/>
          </a:stretch>
        </p:blipFill>
        <p:spPr>
          <a:xfrm>
            <a:off x="2368461" y="1487488"/>
            <a:ext cx="8853720" cy="4611691"/>
          </a:xfrm>
          <a:prstGeom prst="rect">
            <a:avLst/>
          </a:prstGeom>
        </p:spPr>
      </p:pic>
      <p:pic>
        <p:nvPicPr>
          <p:cNvPr id="9" name="Picture 8">
            <a:extLst>
              <a:ext uri="{FF2B5EF4-FFF2-40B4-BE49-F238E27FC236}">
                <a16:creationId xmlns:a16="http://schemas.microsoft.com/office/drawing/2014/main" id="{A51D3590-178E-4911-BA5F-BF2ABCB07661}"/>
              </a:ext>
            </a:extLst>
          </p:cNvPr>
          <p:cNvPicPr>
            <a:picLocks noChangeAspect="1"/>
          </p:cNvPicPr>
          <p:nvPr/>
        </p:nvPicPr>
        <p:blipFill>
          <a:blip r:embed="rId5"/>
          <a:stretch>
            <a:fillRect/>
          </a:stretch>
        </p:blipFill>
        <p:spPr>
          <a:xfrm>
            <a:off x="386862" y="2819182"/>
            <a:ext cx="2286436" cy="1143218"/>
          </a:xfrm>
          <a:prstGeom prst="rect">
            <a:avLst/>
          </a:prstGeom>
        </p:spPr>
      </p:pic>
      <p:sp>
        <p:nvSpPr>
          <p:cNvPr id="11" name="TextBox 10">
            <a:extLst>
              <a:ext uri="{FF2B5EF4-FFF2-40B4-BE49-F238E27FC236}">
                <a16:creationId xmlns:a16="http://schemas.microsoft.com/office/drawing/2014/main" id="{A65669E5-6DB4-4170-831B-EE13B0B84D5C}"/>
              </a:ext>
            </a:extLst>
          </p:cNvPr>
          <p:cNvSpPr txBox="1"/>
          <p:nvPr/>
        </p:nvSpPr>
        <p:spPr>
          <a:xfrm>
            <a:off x="269631" y="6308209"/>
            <a:ext cx="6096000" cy="646331"/>
          </a:xfrm>
          <a:prstGeom prst="rect">
            <a:avLst/>
          </a:prstGeom>
          <a:noFill/>
        </p:spPr>
        <p:txBody>
          <a:bodyPr wrap="square">
            <a:spAutoFit/>
          </a:bodyPr>
          <a:lstStyle/>
          <a:p>
            <a:r>
              <a:rPr lang="en-GB" sz="1800" dirty="0">
                <a:hlinkClick r:id="rId6"/>
              </a:rPr>
              <a:t>The Big Issue Partnership | Citroën UK (citroen.co.uk)</a:t>
            </a:r>
            <a:endParaRPr lang="en-GB" sz="1800" dirty="0"/>
          </a:p>
          <a:p>
            <a:endParaRPr lang="en-GB" dirty="0"/>
          </a:p>
        </p:txBody>
      </p:sp>
    </p:spTree>
    <p:extLst>
      <p:ext uri="{BB962C8B-B14F-4D97-AF65-F5344CB8AC3E}">
        <p14:creationId xmlns:p14="http://schemas.microsoft.com/office/powerpoint/2010/main" val="359629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122490-64D5-42DF-809F-B3CB425CD7AC}"/>
              </a:ext>
            </a:extLst>
          </p:cNvPr>
          <p:cNvSpPr txBox="1"/>
          <p:nvPr/>
        </p:nvSpPr>
        <p:spPr>
          <a:xfrm>
            <a:off x="1529863" y="835268"/>
            <a:ext cx="9724292" cy="3046988"/>
          </a:xfrm>
          <a:prstGeom prst="rect">
            <a:avLst/>
          </a:prstGeom>
          <a:noFill/>
        </p:spPr>
        <p:txBody>
          <a:bodyPr wrap="square" rtlCol="0">
            <a:spAutoFit/>
          </a:bodyPr>
          <a:lstStyle/>
          <a:p>
            <a:pPr algn="ctr"/>
            <a:endParaRPr lang="en-GB" sz="3200" dirty="0">
              <a:solidFill>
                <a:srgbClr val="000000"/>
              </a:solidFill>
              <a:latin typeface="Univers LT Std 57 Cn"/>
            </a:endParaRPr>
          </a:p>
          <a:p>
            <a:pPr algn="ctr"/>
            <a:r>
              <a:rPr lang="en-GB" sz="3200" dirty="0">
                <a:latin typeface="Univers LT Std 57 Cn"/>
              </a:rPr>
              <a:t>How can Leadership and management respond to the CC and CSR agendas we have explored ?</a:t>
            </a:r>
          </a:p>
          <a:p>
            <a:pPr algn="ctr"/>
            <a:endParaRPr lang="en-GB" sz="3200" dirty="0">
              <a:latin typeface="Univers LT Std 57 Cn"/>
            </a:endParaRPr>
          </a:p>
          <a:p>
            <a:pPr algn="ctr"/>
            <a:r>
              <a:rPr lang="en-GB" sz="3200" dirty="0">
                <a:latin typeface="Univers LT Std 57 Cn"/>
              </a:rPr>
              <a:t>To what extent do we need to rethink the purpose and role of the ‘organisation’ </a:t>
            </a:r>
            <a:r>
              <a:rPr lang="en-GB" sz="3200">
                <a:latin typeface="Univers LT Std 57 Cn"/>
              </a:rPr>
              <a:t>to society as a whole? </a:t>
            </a:r>
            <a:endParaRPr lang="en-GB" sz="3200" dirty="0">
              <a:solidFill>
                <a:srgbClr val="000000"/>
              </a:solidFill>
              <a:latin typeface="Univers LT Std 57 Cn"/>
            </a:endParaRPr>
          </a:p>
        </p:txBody>
      </p:sp>
    </p:spTree>
    <p:extLst>
      <p:ext uri="{BB962C8B-B14F-4D97-AF65-F5344CB8AC3E}">
        <p14:creationId xmlns:p14="http://schemas.microsoft.com/office/powerpoint/2010/main" val="3318058146"/>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1466</Words>
  <Application>Microsoft Office PowerPoint</Application>
  <PresentationFormat>Widescreen</PresentationFormat>
  <Paragraphs>109</Paragraphs>
  <Slides>23</Slides>
  <Notes>4</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23</vt:i4>
      </vt:variant>
    </vt:vector>
  </HeadingPairs>
  <TitlesOfParts>
    <vt:vector size="34" baseType="lpstr">
      <vt:lpstr>-apple-system</vt:lpstr>
      <vt:lpstr>Google Sans</vt:lpstr>
      <vt:lpstr>Myriad Pro</vt:lpstr>
      <vt:lpstr>proximanova</vt:lpstr>
      <vt:lpstr>Univers LT Std 57 Cn</vt:lpstr>
      <vt:lpstr>Arial</vt:lpstr>
      <vt:lpstr>Calibri</vt:lpstr>
      <vt:lpstr>IBM Plex Sans</vt:lpstr>
      <vt:lpstr>Roboto</vt:lpstr>
      <vt:lpstr>Wingdings</vt:lpstr>
      <vt:lpstr>UWTSD</vt:lpstr>
      <vt:lpstr>CSR &amp; CC </vt:lpstr>
      <vt:lpstr>The purpose of this week’s session is to:</vt:lpstr>
      <vt:lpstr>What is Meant by Corporate Citizenship?</vt:lpstr>
      <vt:lpstr>What is Meant by Corporate Citizenship?</vt:lpstr>
      <vt:lpstr>What is CC?</vt:lpstr>
      <vt:lpstr>Exercise</vt:lpstr>
      <vt:lpstr>The importance of CC?</vt:lpstr>
      <vt:lpstr>How CC Impacts Customers</vt:lpstr>
      <vt:lpstr>Leadership and CC</vt:lpstr>
      <vt:lpstr>Leadership &amp; CC</vt:lpstr>
      <vt:lpstr>PowerPoint Presentation</vt:lpstr>
      <vt:lpstr>Integrated … BP</vt:lpstr>
      <vt:lpstr>What is the Difference Between CC and CSR?</vt:lpstr>
      <vt:lpstr>PowerPoint Presentation</vt:lpstr>
      <vt:lpstr>What is CSR? </vt:lpstr>
      <vt:lpstr>Corporate Social Responsibility - CSR</vt:lpstr>
      <vt:lpstr>Corporate Citizenship - CC</vt:lpstr>
      <vt:lpstr>Gender Mainstreaming</vt:lpstr>
      <vt:lpstr>Gender Mainstreaming and CSR</vt:lpstr>
      <vt:lpstr>Governance  </vt:lpstr>
      <vt:lpstr>Governance </vt:lpstr>
      <vt:lpstr>Citroën The Big Issue Group - Driving Change For Good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 (Institute of Management and Health)</dc:creator>
  <cp:lastModifiedBy>Helen Evans (Institute of Management and Health)</cp:lastModifiedBy>
  <cp:revision>9</cp:revision>
  <dcterms:created xsi:type="dcterms:W3CDTF">2024-11-22T13:36:07Z</dcterms:created>
  <dcterms:modified xsi:type="dcterms:W3CDTF">2024-11-22T16:30:09Z</dcterms:modified>
</cp:coreProperties>
</file>