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handoutMasterIdLst>
    <p:handoutMasterId r:id="rId29"/>
  </p:handoutMasterIdLst>
  <p:sldIdLst>
    <p:sldId id="256" r:id="rId2"/>
    <p:sldId id="268" r:id="rId3"/>
    <p:sldId id="272" r:id="rId4"/>
    <p:sldId id="273" r:id="rId5"/>
    <p:sldId id="293" r:id="rId6"/>
    <p:sldId id="274" r:id="rId7"/>
    <p:sldId id="287" r:id="rId8"/>
    <p:sldId id="275" r:id="rId9"/>
    <p:sldId id="288" r:id="rId10"/>
    <p:sldId id="276" r:id="rId11"/>
    <p:sldId id="290" r:id="rId12"/>
    <p:sldId id="277" r:id="rId13"/>
    <p:sldId id="291" r:id="rId14"/>
    <p:sldId id="278" r:id="rId15"/>
    <p:sldId id="292" r:id="rId16"/>
    <p:sldId id="261" r:id="rId17"/>
    <p:sldId id="269" r:id="rId18"/>
    <p:sldId id="257" r:id="rId19"/>
    <p:sldId id="258" r:id="rId20"/>
    <p:sldId id="259" r:id="rId21"/>
    <p:sldId id="260" r:id="rId22"/>
    <p:sldId id="262" r:id="rId23"/>
    <p:sldId id="263" r:id="rId24"/>
    <p:sldId id="265" r:id="rId25"/>
    <p:sldId id="266" r:id="rId26"/>
    <p:sldId id="267" r:id="rId27"/>
  </p:sldIdLst>
  <p:sldSz cx="9144000" cy="6858000" type="screen4x3"/>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47100" autoAdjust="0"/>
  </p:normalViewPr>
  <p:slideViewPr>
    <p:cSldViewPr>
      <p:cViewPr varScale="1">
        <p:scale>
          <a:sx n="53" d="100"/>
          <a:sy n="53" d="100"/>
        </p:scale>
        <p:origin x="3276" y="7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47" cy="502399"/>
          </a:xfrm>
          <a:prstGeom prst="rect">
            <a:avLst/>
          </a:prstGeom>
        </p:spPr>
        <p:txBody>
          <a:bodyPr vert="horz" lIns="94156" tIns="47078" rIns="94156" bIns="47078" rtlCol="0"/>
          <a:lstStyle>
            <a:lvl1pPr algn="l">
              <a:defRPr sz="1200"/>
            </a:lvl1pPr>
          </a:lstStyle>
          <a:p>
            <a:endParaRPr lang="en-GB"/>
          </a:p>
        </p:txBody>
      </p:sp>
      <p:sp>
        <p:nvSpPr>
          <p:cNvPr id="3" name="Date Placeholder 2"/>
          <p:cNvSpPr>
            <a:spLocks noGrp="1"/>
          </p:cNvSpPr>
          <p:nvPr>
            <p:ph type="dt" sz="quarter" idx="1"/>
          </p:nvPr>
        </p:nvSpPr>
        <p:spPr>
          <a:xfrm>
            <a:off x="3903262" y="0"/>
            <a:ext cx="2984847" cy="502399"/>
          </a:xfrm>
          <a:prstGeom prst="rect">
            <a:avLst/>
          </a:prstGeom>
        </p:spPr>
        <p:txBody>
          <a:bodyPr vert="horz" lIns="94156" tIns="47078" rIns="94156" bIns="47078" rtlCol="0"/>
          <a:lstStyle>
            <a:lvl1pPr algn="r">
              <a:defRPr sz="1200"/>
            </a:lvl1pPr>
          </a:lstStyle>
          <a:p>
            <a:fld id="{7A650EC1-6D0E-4AE5-B4DA-BA75FD53A368}" type="datetimeFigureOut">
              <a:rPr lang="en-GB" smtClean="0"/>
              <a:t>20/01/2021</a:t>
            </a:fld>
            <a:endParaRPr lang="en-GB"/>
          </a:p>
        </p:txBody>
      </p:sp>
      <p:sp>
        <p:nvSpPr>
          <p:cNvPr id="4" name="Footer Placeholder 3"/>
          <p:cNvSpPr>
            <a:spLocks noGrp="1"/>
          </p:cNvSpPr>
          <p:nvPr>
            <p:ph type="ftr" sz="quarter" idx="2"/>
          </p:nvPr>
        </p:nvSpPr>
        <p:spPr>
          <a:xfrm>
            <a:off x="0" y="9519489"/>
            <a:ext cx="2984847" cy="502399"/>
          </a:xfrm>
          <a:prstGeom prst="rect">
            <a:avLst/>
          </a:prstGeom>
        </p:spPr>
        <p:txBody>
          <a:bodyPr vert="horz" lIns="94156" tIns="47078" rIns="94156" bIns="47078" rtlCol="0" anchor="b"/>
          <a:lstStyle>
            <a:lvl1pPr algn="l">
              <a:defRPr sz="1200"/>
            </a:lvl1pPr>
          </a:lstStyle>
          <a:p>
            <a:endParaRPr lang="en-GB"/>
          </a:p>
        </p:txBody>
      </p:sp>
      <p:sp>
        <p:nvSpPr>
          <p:cNvPr id="5" name="Slide Number Placeholder 4"/>
          <p:cNvSpPr>
            <a:spLocks noGrp="1"/>
          </p:cNvSpPr>
          <p:nvPr>
            <p:ph type="sldNum" sz="quarter" idx="3"/>
          </p:nvPr>
        </p:nvSpPr>
        <p:spPr>
          <a:xfrm>
            <a:off x="3903262" y="9519489"/>
            <a:ext cx="2984847" cy="502399"/>
          </a:xfrm>
          <a:prstGeom prst="rect">
            <a:avLst/>
          </a:prstGeom>
        </p:spPr>
        <p:txBody>
          <a:bodyPr vert="horz" lIns="94156" tIns="47078" rIns="94156" bIns="47078" rtlCol="0" anchor="b"/>
          <a:lstStyle>
            <a:lvl1pPr algn="r">
              <a:defRPr sz="1200"/>
            </a:lvl1pPr>
          </a:lstStyle>
          <a:p>
            <a:fld id="{B13673D3-B395-45EB-9489-0EAA07F21436}" type="slidenum">
              <a:rPr lang="en-GB" smtClean="0"/>
              <a:t>‹#›</a:t>
            </a:fld>
            <a:endParaRPr lang="en-GB"/>
          </a:p>
        </p:txBody>
      </p:sp>
    </p:spTree>
    <p:extLst>
      <p:ext uri="{BB962C8B-B14F-4D97-AF65-F5344CB8AC3E}">
        <p14:creationId xmlns:p14="http://schemas.microsoft.com/office/powerpoint/2010/main" val="340248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1094"/>
          </a:xfrm>
          <a:prstGeom prst="rect">
            <a:avLst/>
          </a:prstGeom>
        </p:spPr>
        <p:txBody>
          <a:bodyPr vert="horz" lIns="94156" tIns="47078" rIns="94156" bIns="47078" rtlCol="0"/>
          <a:lstStyle>
            <a:lvl1pPr algn="l">
              <a:defRPr sz="1200"/>
            </a:lvl1pPr>
          </a:lstStyle>
          <a:p>
            <a:endParaRPr lang="en-GB"/>
          </a:p>
        </p:txBody>
      </p:sp>
      <p:sp>
        <p:nvSpPr>
          <p:cNvPr id="3" name="Date Placeholder 2"/>
          <p:cNvSpPr>
            <a:spLocks noGrp="1"/>
          </p:cNvSpPr>
          <p:nvPr>
            <p:ph type="dt" idx="1"/>
          </p:nvPr>
        </p:nvSpPr>
        <p:spPr>
          <a:xfrm>
            <a:off x="3902598" y="0"/>
            <a:ext cx="2985558" cy="501094"/>
          </a:xfrm>
          <a:prstGeom prst="rect">
            <a:avLst/>
          </a:prstGeom>
        </p:spPr>
        <p:txBody>
          <a:bodyPr vert="horz" lIns="94156" tIns="47078" rIns="94156" bIns="47078" rtlCol="0"/>
          <a:lstStyle>
            <a:lvl1pPr algn="r">
              <a:defRPr sz="1200"/>
            </a:lvl1pPr>
          </a:lstStyle>
          <a:p>
            <a:fld id="{8E284A72-2FDF-47F5-886C-F0120ACE9D22}" type="datetimeFigureOut">
              <a:rPr lang="en-GB" smtClean="0"/>
              <a:t>20/01/2021</a:t>
            </a:fld>
            <a:endParaRPr lang="en-GB"/>
          </a:p>
        </p:txBody>
      </p:sp>
      <p:sp>
        <p:nvSpPr>
          <p:cNvPr id="4" name="Slide Image Placeholder 3"/>
          <p:cNvSpPr>
            <a:spLocks noGrp="1" noRot="1" noChangeAspect="1"/>
          </p:cNvSpPr>
          <p:nvPr>
            <p:ph type="sldImg" idx="2"/>
          </p:nvPr>
        </p:nvSpPr>
        <p:spPr>
          <a:xfrm>
            <a:off x="939800" y="752475"/>
            <a:ext cx="5010150" cy="3757613"/>
          </a:xfrm>
          <a:prstGeom prst="rect">
            <a:avLst/>
          </a:prstGeom>
          <a:noFill/>
          <a:ln w="12700">
            <a:solidFill>
              <a:prstClr val="black"/>
            </a:solidFill>
          </a:ln>
        </p:spPr>
        <p:txBody>
          <a:bodyPr vert="horz" lIns="94156" tIns="47078" rIns="94156" bIns="47078" rtlCol="0" anchor="ctr"/>
          <a:lstStyle/>
          <a:p>
            <a:endParaRPr lang="en-GB"/>
          </a:p>
        </p:txBody>
      </p:sp>
      <p:sp>
        <p:nvSpPr>
          <p:cNvPr id="5" name="Notes Placeholder 4"/>
          <p:cNvSpPr>
            <a:spLocks noGrp="1"/>
          </p:cNvSpPr>
          <p:nvPr>
            <p:ph type="body" sz="quarter" idx="3"/>
          </p:nvPr>
        </p:nvSpPr>
        <p:spPr>
          <a:xfrm>
            <a:off x="688975" y="4760397"/>
            <a:ext cx="5511800" cy="4509850"/>
          </a:xfrm>
          <a:prstGeom prst="rect">
            <a:avLst/>
          </a:prstGeom>
        </p:spPr>
        <p:txBody>
          <a:bodyPr vert="horz" lIns="94156" tIns="47078" rIns="94156" bIns="4707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4"/>
            <a:ext cx="2985558" cy="501094"/>
          </a:xfrm>
          <a:prstGeom prst="rect">
            <a:avLst/>
          </a:prstGeom>
        </p:spPr>
        <p:txBody>
          <a:bodyPr vert="horz" lIns="94156" tIns="47078" rIns="94156" bIns="47078" rtlCol="0" anchor="b"/>
          <a:lstStyle>
            <a:lvl1pPr algn="l">
              <a:defRPr sz="1200"/>
            </a:lvl1pPr>
          </a:lstStyle>
          <a:p>
            <a:endParaRPr lang="en-GB"/>
          </a:p>
        </p:txBody>
      </p:sp>
      <p:sp>
        <p:nvSpPr>
          <p:cNvPr id="7" name="Slide Number Placeholder 6"/>
          <p:cNvSpPr>
            <a:spLocks noGrp="1"/>
          </p:cNvSpPr>
          <p:nvPr>
            <p:ph type="sldNum" sz="quarter" idx="5"/>
          </p:nvPr>
        </p:nvSpPr>
        <p:spPr>
          <a:xfrm>
            <a:off x="3902598" y="9519054"/>
            <a:ext cx="2985558" cy="501094"/>
          </a:xfrm>
          <a:prstGeom prst="rect">
            <a:avLst/>
          </a:prstGeom>
        </p:spPr>
        <p:txBody>
          <a:bodyPr vert="horz" lIns="94156" tIns="47078" rIns="94156" bIns="47078" rtlCol="0" anchor="b"/>
          <a:lstStyle>
            <a:lvl1pPr algn="r">
              <a:defRPr sz="1200"/>
            </a:lvl1pPr>
          </a:lstStyle>
          <a:p>
            <a:fld id="{66D29648-A2F4-46D5-9F39-7BC40FB1BBCF}" type="slidenum">
              <a:rPr lang="en-GB" smtClean="0"/>
              <a:t>‹#›</a:t>
            </a:fld>
            <a:endParaRPr lang="en-GB"/>
          </a:p>
        </p:txBody>
      </p:sp>
    </p:spTree>
    <p:extLst>
      <p:ext uri="{BB962C8B-B14F-4D97-AF65-F5344CB8AC3E}">
        <p14:creationId xmlns:p14="http://schemas.microsoft.com/office/powerpoint/2010/main" val="207224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1</a:t>
            </a:fld>
            <a:endParaRPr lang="en-GB"/>
          </a:p>
        </p:txBody>
      </p:sp>
    </p:spTree>
    <p:extLst>
      <p:ext uri="{BB962C8B-B14F-4D97-AF65-F5344CB8AC3E}">
        <p14:creationId xmlns:p14="http://schemas.microsoft.com/office/powerpoint/2010/main" val="1554249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D29648-A2F4-46D5-9F39-7BC40FB1BBCF}" type="slidenum">
              <a:rPr lang="en-GB" smtClean="0"/>
              <a:t>2</a:t>
            </a:fld>
            <a:endParaRPr lang="en-GB"/>
          </a:p>
        </p:txBody>
      </p:sp>
    </p:spTree>
    <p:extLst>
      <p:ext uri="{BB962C8B-B14F-4D97-AF65-F5344CB8AC3E}">
        <p14:creationId xmlns:p14="http://schemas.microsoft.com/office/powerpoint/2010/main" val="732204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Cultural Web identifies six interrelated elements that help to make up what Johnson and Scholes call the "paradigm" - the pattern or model - of the work environment. By analysing the factors in each element, you can begin to see the bigger picture of your culture: what is working, what isn't working, and what needs to be changed. The six elements are</a:t>
            </a:r>
          </a:p>
          <a:p>
            <a:endParaRPr lang="en-GB" dirty="0"/>
          </a:p>
          <a:p>
            <a:pPr defTabSz="941558">
              <a:defRPr/>
            </a:pPr>
            <a:r>
              <a:rPr lang="en-US" b="1" dirty="0">
                <a:solidFill>
                  <a:prstClr val="black"/>
                </a:solidFill>
              </a:rPr>
              <a:t>Rituals and Routines</a:t>
            </a:r>
            <a:r>
              <a:rPr lang="en-US" dirty="0">
                <a:solidFill>
                  <a:prstClr val="black"/>
                </a:solidFill>
              </a:rPr>
              <a:t> - The daily </a:t>
            </a:r>
            <a:r>
              <a:rPr lang="en-US" dirty="0" err="1">
                <a:solidFill>
                  <a:prstClr val="black"/>
                </a:solidFill>
              </a:rPr>
              <a:t>behaviour</a:t>
            </a:r>
            <a:r>
              <a:rPr lang="en-US" dirty="0">
                <a:solidFill>
                  <a:prstClr val="black"/>
                </a:solidFill>
              </a:rPr>
              <a:t> and actions of people that signal acceptable </a:t>
            </a:r>
            <a:r>
              <a:rPr lang="en-US" dirty="0" err="1">
                <a:solidFill>
                  <a:prstClr val="black"/>
                </a:solidFill>
              </a:rPr>
              <a:t>behaviour</a:t>
            </a:r>
            <a:r>
              <a:rPr lang="en-US" dirty="0">
                <a:solidFill>
                  <a:prstClr val="black"/>
                </a:solidFill>
              </a:rPr>
              <a:t>. This determines what is expected to happen in given situations, and what is valued by management.</a:t>
            </a:r>
            <a:r>
              <a:rPr lang="en-GB" dirty="0">
                <a:solidFill>
                  <a:prstClr val="black"/>
                </a:solidFill>
              </a:rPr>
              <a:t> </a:t>
            </a:r>
          </a:p>
          <a:p>
            <a:pPr defTabSz="941558">
              <a:defRPr/>
            </a:pPr>
            <a:endParaRPr lang="en-US" b="1" dirty="0">
              <a:solidFill>
                <a:prstClr val="black"/>
              </a:solidFill>
            </a:endParaRPr>
          </a:p>
          <a:p>
            <a:pPr defTabSz="941558">
              <a:defRPr/>
            </a:pPr>
            <a:r>
              <a:rPr lang="en-US" b="1" dirty="0">
                <a:solidFill>
                  <a:prstClr val="black"/>
                </a:solidFill>
              </a:rPr>
              <a:t>Stories</a:t>
            </a:r>
            <a:r>
              <a:rPr lang="en-US" dirty="0">
                <a:solidFill>
                  <a:prstClr val="black"/>
                </a:solidFill>
              </a:rPr>
              <a:t> - The past events and people talked about inside and outside the company. Who and what the company chooses to immortalize says a great deal about what it values, and perceives as great </a:t>
            </a:r>
            <a:r>
              <a:rPr lang="en-US" dirty="0" err="1">
                <a:solidFill>
                  <a:prstClr val="black"/>
                </a:solidFill>
              </a:rPr>
              <a:t>behaviour</a:t>
            </a:r>
            <a:r>
              <a:rPr lang="en-US" dirty="0">
                <a:solidFill>
                  <a:prstClr val="black"/>
                </a:solidFill>
              </a:rPr>
              <a:t>.</a:t>
            </a:r>
            <a:br>
              <a:rPr lang="en-US" dirty="0">
                <a:solidFill>
                  <a:prstClr val="black"/>
                </a:solidFill>
              </a:rPr>
            </a:br>
            <a:br>
              <a:rPr lang="en-US" dirty="0">
                <a:solidFill>
                  <a:prstClr val="black"/>
                </a:solidFill>
              </a:rPr>
            </a:br>
            <a:r>
              <a:rPr lang="en-US" b="1" dirty="0">
                <a:solidFill>
                  <a:prstClr val="black"/>
                </a:solidFill>
              </a:rPr>
              <a:t>Symbols</a:t>
            </a:r>
            <a:r>
              <a:rPr lang="en-US" dirty="0">
                <a:solidFill>
                  <a:prstClr val="black"/>
                </a:solidFill>
              </a:rPr>
              <a:t> - The visual representations of the company including logos, how plush the offices are, and the formal or informal dress codes.</a:t>
            </a:r>
          </a:p>
          <a:p>
            <a:pPr defTabSz="941558">
              <a:defRPr/>
            </a:pPr>
            <a:br>
              <a:rPr lang="en-US" dirty="0">
                <a:solidFill>
                  <a:prstClr val="black"/>
                </a:solidFill>
              </a:rPr>
            </a:br>
            <a:r>
              <a:rPr lang="en-US" b="1" dirty="0">
                <a:solidFill>
                  <a:prstClr val="black"/>
                </a:solidFill>
              </a:rPr>
              <a:t>Control Systems </a:t>
            </a:r>
            <a:r>
              <a:rPr lang="en-US" dirty="0">
                <a:solidFill>
                  <a:prstClr val="black"/>
                </a:solidFill>
              </a:rPr>
              <a:t>- The ways that the </a:t>
            </a:r>
            <a:r>
              <a:rPr lang="en-US" dirty="0" err="1">
                <a:solidFill>
                  <a:prstClr val="black"/>
                </a:solidFill>
              </a:rPr>
              <a:t>organisation</a:t>
            </a:r>
            <a:r>
              <a:rPr lang="en-US" dirty="0">
                <a:solidFill>
                  <a:prstClr val="black"/>
                </a:solidFill>
              </a:rPr>
              <a:t> is controlled. These include financial systems, quality systems, and rewards (including the way they are measured and distributed within the </a:t>
            </a:r>
            <a:r>
              <a:rPr lang="en-US" dirty="0" err="1">
                <a:solidFill>
                  <a:prstClr val="black"/>
                </a:solidFill>
              </a:rPr>
              <a:t>organisation</a:t>
            </a:r>
            <a:r>
              <a:rPr lang="en-US" dirty="0">
                <a:solidFill>
                  <a:prstClr val="black"/>
                </a:solidFill>
              </a:rPr>
              <a:t>.)</a:t>
            </a:r>
            <a:br>
              <a:rPr lang="en-US" dirty="0">
                <a:solidFill>
                  <a:prstClr val="black"/>
                </a:solidFill>
              </a:rPr>
            </a:br>
            <a:endParaRPr lang="en-US" dirty="0">
              <a:solidFill>
                <a:prstClr val="black"/>
              </a:solidFill>
            </a:endParaRPr>
          </a:p>
          <a:p>
            <a:pPr defTabSz="941558">
              <a:defRPr/>
            </a:pPr>
            <a:r>
              <a:rPr lang="en-US" b="1" dirty="0">
                <a:solidFill>
                  <a:prstClr val="black"/>
                </a:solidFill>
              </a:rPr>
              <a:t>Power Structures </a:t>
            </a:r>
            <a:r>
              <a:rPr lang="en-US" dirty="0">
                <a:solidFill>
                  <a:prstClr val="black"/>
                </a:solidFill>
              </a:rPr>
              <a:t>- The pockets of real power in the company. This may involve one or two key senior executives, a whole group of executives, or even a department. The key is that these people have the greatest amount of influence on decisions, operations, and strategic direction. </a:t>
            </a:r>
          </a:p>
          <a:p>
            <a:pPr defTabSz="941558">
              <a:defRPr/>
            </a:pPr>
            <a:endParaRPr lang="en-US" b="1" dirty="0">
              <a:solidFill>
                <a:prstClr val="black"/>
              </a:solidFill>
            </a:endParaRPr>
          </a:p>
          <a:p>
            <a:pPr defTabSz="941558">
              <a:defRPr/>
            </a:pPr>
            <a:r>
              <a:rPr lang="en-US" b="1" dirty="0" err="1">
                <a:solidFill>
                  <a:prstClr val="black"/>
                </a:solidFill>
              </a:rPr>
              <a:t>Organisational</a:t>
            </a:r>
            <a:r>
              <a:rPr lang="en-US" b="1" dirty="0">
                <a:solidFill>
                  <a:prstClr val="black"/>
                </a:solidFill>
              </a:rPr>
              <a:t> Structure </a:t>
            </a:r>
            <a:r>
              <a:rPr lang="en-US" dirty="0">
                <a:solidFill>
                  <a:prstClr val="black"/>
                </a:solidFill>
              </a:rPr>
              <a:t>- This includes both the structure defined by the </a:t>
            </a:r>
            <a:r>
              <a:rPr lang="en-US" dirty="0" err="1">
                <a:solidFill>
                  <a:prstClr val="black"/>
                </a:solidFill>
              </a:rPr>
              <a:t>organisation</a:t>
            </a:r>
            <a:r>
              <a:rPr lang="en-US" dirty="0">
                <a:solidFill>
                  <a:prstClr val="black"/>
                </a:solidFill>
              </a:rPr>
              <a:t> chart, and the unwritten lines of power and influence that indicate whose contributions are most valued. </a:t>
            </a:r>
            <a:br>
              <a:rPr lang="en-US" dirty="0">
                <a:solidFill>
                  <a:prstClr val="black"/>
                </a:solidFill>
              </a:rPr>
            </a:br>
            <a:br>
              <a:rPr lang="en-US" dirty="0">
                <a:solidFill>
                  <a:prstClr val="black"/>
                </a:solidFill>
              </a:rPr>
            </a:br>
            <a:endParaRPr lang="en-US" dirty="0">
              <a:solidFill>
                <a:prstClr val="black"/>
              </a:solidFill>
            </a:endParaRPr>
          </a:p>
          <a:p>
            <a:pPr defTabSz="941558">
              <a:defRPr/>
            </a:pPr>
            <a:br>
              <a:rPr lang="en-US" dirty="0">
                <a:solidFill>
                  <a:prstClr val="black"/>
                </a:solidFill>
              </a:rPr>
            </a:br>
            <a:br>
              <a:rPr lang="en-US" dirty="0">
                <a:solidFill>
                  <a:prstClr val="black"/>
                </a:solidFill>
              </a:rPr>
            </a:br>
            <a:endParaRPr lang="en-GB" dirty="0">
              <a:solidFill>
                <a:prstClr val="black"/>
              </a:solidFill>
            </a:endParaRPr>
          </a:p>
        </p:txBody>
      </p:sp>
      <p:sp>
        <p:nvSpPr>
          <p:cNvPr id="4" name="Slide Number Placeholder 3"/>
          <p:cNvSpPr>
            <a:spLocks noGrp="1"/>
          </p:cNvSpPr>
          <p:nvPr>
            <p:ph type="sldNum" sz="quarter" idx="10"/>
          </p:nvPr>
        </p:nvSpPr>
        <p:spPr/>
        <p:txBody>
          <a:bodyPr/>
          <a:lstStyle/>
          <a:p>
            <a:fld id="{B2A66423-77F2-4977-BBDF-C29087EED842}" type="slidenum">
              <a:rPr lang="en-GB" smtClean="0"/>
              <a:t>3</a:t>
            </a:fld>
            <a:endParaRPr lang="en-GB"/>
          </a:p>
        </p:txBody>
      </p:sp>
    </p:spTree>
    <p:extLst>
      <p:ext uri="{BB962C8B-B14F-4D97-AF65-F5344CB8AC3E}">
        <p14:creationId xmlns:p14="http://schemas.microsoft.com/office/powerpoint/2010/main" val="341893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Rituals and Routines </a:t>
            </a:r>
            <a:r>
              <a:rPr lang="en-GB" altLang="en-US" i="1" dirty="0"/>
              <a:t>- The daily behaviour and actions of people that signal acceptable behaviour. This determines what is expected to happen in given situations, and what is valued by management. </a:t>
            </a:r>
            <a:endParaRPr lang="en-GB" altLang="en-US" dirty="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500">
                <a:solidFill>
                  <a:schemeClr val="tx1"/>
                </a:solidFill>
                <a:latin typeface="Tahoma" pitchFamily="34" charset="0"/>
              </a:defRPr>
            </a:lvl1pPr>
            <a:lvl2pPr marL="765016" indent="-294237" eaLnBrk="0" hangingPunct="0">
              <a:defRPr sz="2500">
                <a:solidFill>
                  <a:schemeClr val="tx1"/>
                </a:solidFill>
                <a:latin typeface="Tahoma" pitchFamily="34" charset="0"/>
              </a:defRPr>
            </a:lvl2pPr>
            <a:lvl3pPr marL="1176947" indent="-235389" eaLnBrk="0" hangingPunct="0">
              <a:defRPr sz="2500">
                <a:solidFill>
                  <a:schemeClr val="tx1"/>
                </a:solidFill>
                <a:latin typeface="Tahoma" pitchFamily="34" charset="0"/>
              </a:defRPr>
            </a:lvl3pPr>
            <a:lvl4pPr marL="1647726" indent="-235389" eaLnBrk="0" hangingPunct="0">
              <a:defRPr sz="2500">
                <a:solidFill>
                  <a:schemeClr val="tx1"/>
                </a:solidFill>
                <a:latin typeface="Tahoma" pitchFamily="34" charset="0"/>
              </a:defRPr>
            </a:lvl4pPr>
            <a:lvl5pPr marL="2118505" indent="-235389" eaLnBrk="0" hangingPunct="0">
              <a:defRPr sz="2500">
                <a:solidFill>
                  <a:schemeClr val="tx1"/>
                </a:solidFill>
                <a:latin typeface="Tahoma" pitchFamily="34" charset="0"/>
              </a:defRPr>
            </a:lvl5pPr>
            <a:lvl6pPr marL="2589284" indent="-235389" eaLnBrk="0" fontAlgn="base" hangingPunct="0">
              <a:spcBef>
                <a:spcPct val="0"/>
              </a:spcBef>
              <a:spcAft>
                <a:spcPct val="0"/>
              </a:spcAft>
              <a:defRPr sz="2500">
                <a:solidFill>
                  <a:schemeClr val="tx1"/>
                </a:solidFill>
                <a:latin typeface="Tahoma" pitchFamily="34" charset="0"/>
              </a:defRPr>
            </a:lvl6pPr>
            <a:lvl7pPr marL="3060062" indent="-235389" eaLnBrk="0" fontAlgn="base" hangingPunct="0">
              <a:spcBef>
                <a:spcPct val="0"/>
              </a:spcBef>
              <a:spcAft>
                <a:spcPct val="0"/>
              </a:spcAft>
              <a:defRPr sz="2500">
                <a:solidFill>
                  <a:schemeClr val="tx1"/>
                </a:solidFill>
                <a:latin typeface="Tahoma" pitchFamily="34" charset="0"/>
              </a:defRPr>
            </a:lvl7pPr>
            <a:lvl8pPr marL="3530841" indent="-235389" eaLnBrk="0" fontAlgn="base" hangingPunct="0">
              <a:spcBef>
                <a:spcPct val="0"/>
              </a:spcBef>
              <a:spcAft>
                <a:spcPct val="0"/>
              </a:spcAft>
              <a:defRPr sz="2500">
                <a:solidFill>
                  <a:schemeClr val="tx1"/>
                </a:solidFill>
                <a:latin typeface="Tahoma" pitchFamily="34" charset="0"/>
              </a:defRPr>
            </a:lvl8pPr>
            <a:lvl9pPr marL="4001620" indent="-235389" eaLnBrk="0" fontAlgn="base" hangingPunct="0">
              <a:spcBef>
                <a:spcPct val="0"/>
              </a:spcBef>
              <a:spcAft>
                <a:spcPct val="0"/>
              </a:spcAft>
              <a:defRPr sz="2500">
                <a:solidFill>
                  <a:schemeClr val="tx1"/>
                </a:solidFill>
                <a:latin typeface="Tahoma" pitchFamily="34" charset="0"/>
              </a:defRPr>
            </a:lvl9pPr>
          </a:lstStyle>
          <a:p>
            <a:pPr eaLnBrk="1" hangingPunct="1"/>
            <a:fld id="{573D6563-6568-4924-9780-C172C1922145}" type="slidenum">
              <a:rPr lang="en-GB" altLang="en-US" sz="1200"/>
              <a:pPr eaLnBrk="1" hangingPunct="1"/>
              <a:t>4</a:t>
            </a:fld>
            <a:endParaRPr lang="en-GB" altLang="en-US" sz="1200"/>
          </a:p>
        </p:txBody>
      </p:sp>
    </p:spTree>
    <p:extLst>
      <p:ext uri="{BB962C8B-B14F-4D97-AF65-F5344CB8AC3E}">
        <p14:creationId xmlns:p14="http://schemas.microsoft.com/office/powerpoint/2010/main" val="1024891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What </a:t>
            </a:r>
            <a:r>
              <a:rPr lang="en-US" altLang="en-US" dirty="0" err="1"/>
              <a:t>behaviour</a:t>
            </a:r>
            <a:r>
              <a:rPr lang="en-US" altLang="en-US" dirty="0"/>
              <a:t> do these routines encourage?</a:t>
            </a:r>
          </a:p>
          <a:p>
            <a:r>
              <a:rPr lang="en-US" altLang="en-US" dirty="0"/>
              <a:t>When a new problem is encountered, what rules do people apply when they solve it?</a:t>
            </a:r>
          </a:p>
          <a:p>
            <a:r>
              <a:rPr lang="en-US" altLang="en-US" dirty="0"/>
              <a:t>What core beliefs do these rituals reflect</a:t>
            </a:r>
            <a:r>
              <a:rPr lang="en-US" altLang="en-US" sz="1100" dirty="0"/>
              <a:t>? </a:t>
            </a:r>
          </a:p>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5</a:t>
            </a:fld>
            <a:endParaRPr lang="en-GB"/>
          </a:p>
        </p:txBody>
      </p:sp>
    </p:spTree>
    <p:extLst>
      <p:ext uri="{BB962C8B-B14F-4D97-AF65-F5344CB8AC3E}">
        <p14:creationId xmlns:p14="http://schemas.microsoft.com/office/powerpoint/2010/main" val="37477359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Stories</a:t>
            </a:r>
            <a:r>
              <a:rPr lang="en-GB" altLang="en-US" dirty="0"/>
              <a:t> - The past events and people talked about inside and outside the company. Who and what the company chooses to immortalize says a great deal about what it values, and perceives as great behaviour. Stories – typical past and present success stories, failures, heroes, villains and mavericks</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500">
                <a:solidFill>
                  <a:schemeClr val="tx1"/>
                </a:solidFill>
                <a:latin typeface="Tahoma" pitchFamily="34" charset="0"/>
              </a:defRPr>
            </a:lvl1pPr>
            <a:lvl2pPr marL="765016" indent="-294237" eaLnBrk="0" hangingPunct="0">
              <a:defRPr sz="2500">
                <a:solidFill>
                  <a:schemeClr val="tx1"/>
                </a:solidFill>
                <a:latin typeface="Tahoma" pitchFamily="34" charset="0"/>
              </a:defRPr>
            </a:lvl2pPr>
            <a:lvl3pPr marL="1176947" indent="-235389" eaLnBrk="0" hangingPunct="0">
              <a:defRPr sz="2500">
                <a:solidFill>
                  <a:schemeClr val="tx1"/>
                </a:solidFill>
                <a:latin typeface="Tahoma" pitchFamily="34" charset="0"/>
              </a:defRPr>
            </a:lvl3pPr>
            <a:lvl4pPr marL="1647726" indent="-235389" eaLnBrk="0" hangingPunct="0">
              <a:defRPr sz="2500">
                <a:solidFill>
                  <a:schemeClr val="tx1"/>
                </a:solidFill>
                <a:latin typeface="Tahoma" pitchFamily="34" charset="0"/>
              </a:defRPr>
            </a:lvl4pPr>
            <a:lvl5pPr marL="2118505" indent="-235389" eaLnBrk="0" hangingPunct="0">
              <a:defRPr sz="2500">
                <a:solidFill>
                  <a:schemeClr val="tx1"/>
                </a:solidFill>
                <a:latin typeface="Tahoma" pitchFamily="34" charset="0"/>
              </a:defRPr>
            </a:lvl5pPr>
            <a:lvl6pPr marL="2589284" indent="-235389" eaLnBrk="0" fontAlgn="base" hangingPunct="0">
              <a:spcBef>
                <a:spcPct val="0"/>
              </a:spcBef>
              <a:spcAft>
                <a:spcPct val="0"/>
              </a:spcAft>
              <a:defRPr sz="2500">
                <a:solidFill>
                  <a:schemeClr val="tx1"/>
                </a:solidFill>
                <a:latin typeface="Tahoma" pitchFamily="34" charset="0"/>
              </a:defRPr>
            </a:lvl6pPr>
            <a:lvl7pPr marL="3060062" indent="-235389" eaLnBrk="0" fontAlgn="base" hangingPunct="0">
              <a:spcBef>
                <a:spcPct val="0"/>
              </a:spcBef>
              <a:spcAft>
                <a:spcPct val="0"/>
              </a:spcAft>
              <a:defRPr sz="2500">
                <a:solidFill>
                  <a:schemeClr val="tx1"/>
                </a:solidFill>
                <a:latin typeface="Tahoma" pitchFamily="34" charset="0"/>
              </a:defRPr>
            </a:lvl7pPr>
            <a:lvl8pPr marL="3530841" indent="-235389" eaLnBrk="0" fontAlgn="base" hangingPunct="0">
              <a:spcBef>
                <a:spcPct val="0"/>
              </a:spcBef>
              <a:spcAft>
                <a:spcPct val="0"/>
              </a:spcAft>
              <a:defRPr sz="2500">
                <a:solidFill>
                  <a:schemeClr val="tx1"/>
                </a:solidFill>
                <a:latin typeface="Tahoma" pitchFamily="34" charset="0"/>
              </a:defRPr>
            </a:lvl8pPr>
            <a:lvl9pPr marL="4001620" indent="-235389" eaLnBrk="0" fontAlgn="base" hangingPunct="0">
              <a:spcBef>
                <a:spcPct val="0"/>
              </a:spcBef>
              <a:spcAft>
                <a:spcPct val="0"/>
              </a:spcAft>
              <a:defRPr sz="2500">
                <a:solidFill>
                  <a:schemeClr val="tx1"/>
                </a:solidFill>
                <a:latin typeface="Tahoma" pitchFamily="34" charset="0"/>
              </a:defRPr>
            </a:lvl9pPr>
          </a:lstStyle>
          <a:p>
            <a:pPr eaLnBrk="1" hangingPunct="1"/>
            <a:fld id="{3AF401C4-958C-4F7C-8666-EF4431FA1470}" type="slidenum">
              <a:rPr lang="en-GB" altLang="en-US" sz="1200"/>
              <a:pPr eaLnBrk="1" hangingPunct="1"/>
              <a:t>6</a:t>
            </a:fld>
            <a:endParaRPr lang="en-GB" altLang="en-US" sz="1200"/>
          </a:p>
        </p:txBody>
      </p:sp>
    </p:spTree>
    <p:extLst>
      <p:ext uri="{BB962C8B-B14F-4D97-AF65-F5344CB8AC3E}">
        <p14:creationId xmlns:p14="http://schemas.microsoft.com/office/powerpoint/2010/main" val="14991533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7</a:t>
            </a:fld>
            <a:endParaRPr lang="en-GB"/>
          </a:p>
        </p:txBody>
      </p:sp>
    </p:spTree>
    <p:extLst>
      <p:ext uri="{BB962C8B-B14F-4D97-AF65-F5344CB8AC3E}">
        <p14:creationId xmlns:p14="http://schemas.microsoft.com/office/powerpoint/2010/main" val="27212874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500">
                <a:solidFill>
                  <a:schemeClr val="tx1"/>
                </a:solidFill>
                <a:latin typeface="Tahoma" pitchFamily="34" charset="0"/>
              </a:defRPr>
            </a:lvl1pPr>
            <a:lvl2pPr marL="765016" indent="-294237" eaLnBrk="0" hangingPunct="0">
              <a:defRPr sz="2500">
                <a:solidFill>
                  <a:schemeClr val="tx1"/>
                </a:solidFill>
                <a:latin typeface="Tahoma" pitchFamily="34" charset="0"/>
              </a:defRPr>
            </a:lvl2pPr>
            <a:lvl3pPr marL="1176947" indent="-235389" eaLnBrk="0" hangingPunct="0">
              <a:defRPr sz="2500">
                <a:solidFill>
                  <a:schemeClr val="tx1"/>
                </a:solidFill>
                <a:latin typeface="Tahoma" pitchFamily="34" charset="0"/>
              </a:defRPr>
            </a:lvl3pPr>
            <a:lvl4pPr marL="1647726" indent="-235389" eaLnBrk="0" hangingPunct="0">
              <a:defRPr sz="2500">
                <a:solidFill>
                  <a:schemeClr val="tx1"/>
                </a:solidFill>
                <a:latin typeface="Tahoma" pitchFamily="34" charset="0"/>
              </a:defRPr>
            </a:lvl4pPr>
            <a:lvl5pPr marL="2118505" indent="-235389" eaLnBrk="0" hangingPunct="0">
              <a:defRPr sz="2500">
                <a:solidFill>
                  <a:schemeClr val="tx1"/>
                </a:solidFill>
                <a:latin typeface="Tahoma" pitchFamily="34" charset="0"/>
              </a:defRPr>
            </a:lvl5pPr>
            <a:lvl6pPr marL="2589284" indent="-235389" eaLnBrk="0" fontAlgn="base" hangingPunct="0">
              <a:spcBef>
                <a:spcPct val="0"/>
              </a:spcBef>
              <a:spcAft>
                <a:spcPct val="0"/>
              </a:spcAft>
              <a:defRPr sz="2500">
                <a:solidFill>
                  <a:schemeClr val="tx1"/>
                </a:solidFill>
                <a:latin typeface="Tahoma" pitchFamily="34" charset="0"/>
              </a:defRPr>
            </a:lvl6pPr>
            <a:lvl7pPr marL="3060062" indent="-235389" eaLnBrk="0" fontAlgn="base" hangingPunct="0">
              <a:spcBef>
                <a:spcPct val="0"/>
              </a:spcBef>
              <a:spcAft>
                <a:spcPct val="0"/>
              </a:spcAft>
              <a:defRPr sz="2500">
                <a:solidFill>
                  <a:schemeClr val="tx1"/>
                </a:solidFill>
                <a:latin typeface="Tahoma" pitchFamily="34" charset="0"/>
              </a:defRPr>
            </a:lvl7pPr>
            <a:lvl8pPr marL="3530841" indent="-235389" eaLnBrk="0" fontAlgn="base" hangingPunct="0">
              <a:spcBef>
                <a:spcPct val="0"/>
              </a:spcBef>
              <a:spcAft>
                <a:spcPct val="0"/>
              </a:spcAft>
              <a:defRPr sz="2500">
                <a:solidFill>
                  <a:schemeClr val="tx1"/>
                </a:solidFill>
                <a:latin typeface="Tahoma" pitchFamily="34" charset="0"/>
              </a:defRPr>
            </a:lvl8pPr>
            <a:lvl9pPr marL="4001620" indent="-235389" eaLnBrk="0" fontAlgn="base" hangingPunct="0">
              <a:spcBef>
                <a:spcPct val="0"/>
              </a:spcBef>
              <a:spcAft>
                <a:spcPct val="0"/>
              </a:spcAft>
              <a:defRPr sz="2500">
                <a:solidFill>
                  <a:schemeClr val="tx1"/>
                </a:solidFill>
                <a:latin typeface="Tahoma" pitchFamily="34" charset="0"/>
              </a:defRPr>
            </a:lvl9pPr>
          </a:lstStyle>
          <a:p>
            <a:pPr eaLnBrk="1" hangingPunct="1"/>
            <a:fld id="{BB6C55FD-B608-4493-934A-38BC2A9B4140}" type="slidenum">
              <a:rPr lang="en-GB" altLang="en-US" sz="1200"/>
              <a:pPr eaLnBrk="1" hangingPunct="1"/>
              <a:t>8</a:t>
            </a:fld>
            <a:endParaRPr lang="en-GB" altLang="en-US" sz="1200"/>
          </a:p>
        </p:txBody>
      </p:sp>
    </p:spTree>
    <p:extLst>
      <p:ext uri="{BB962C8B-B14F-4D97-AF65-F5344CB8AC3E}">
        <p14:creationId xmlns:p14="http://schemas.microsoft.com/office/powerpoint/2010/main" val="33204127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9</a:t>
            </a:fld>
            <a:endParaRPr lang="en-GB"/>
          </a:p>
        </p:txBody>
      </p:sp>
    </p:spTree>
    <p:extLst>
      <p:ext uri="{BB962C8B-B14F-4D97-AF65-F5344CB8AC3E}">
        <p14:creationId xmlns:p14="http://schemas.microsoft.com/office/powerpoint/2010/main" val="27446091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Control systems </a:t>
            </a:r>
            <a:r>
              <a:rPr lang="en-GB" altLang="en-US" dirty="0"/>
              <a:t>– the measurement and reward systems which emphasise what is important to monitor, and to focus attention and activity on (quality of services)</a:t>
            </a:r>
          </a:p>
          <a:p>
            <a:pPr>
              <a:spcBef>
                <a:spcPct val="0"/>
              </a:spcBef>
            </a:pPr>
            <a:endParaRPr lang="en-US" altLang="en-US" dirty="0"/>
          </a:p>
          <a:p>
            <a:pPr>
              <a:spcBef>
                <a:spcPct val="0"/>
              </a:spcBef>
            </a:pPr>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500">
                <a:solidFill>
                  <a:schemeClr val="tx1"/>
                </a:solidFill>
                <a:latin typeface="Tahoma" pitchFamily="34" charset="0"/>
              </a:defRPr>
            </a:lvl1pPr>
            <a:lvl2pPr marL="765016" indent="-294237" eaLnBrk="0" hangingPunct="0">
              <a:defRPr sz="2500">
                <a:solidFill>
                  <a:schemeClr val="tx1"/>
                </a:solidFill>
                <a:latin typeface="Tahoma" pitchFamily="34" charset="0"/>
              </a:defRPr>
            </a:lvl2pPr>
            <a:lvl3pPr marL="1176947" indent="-235389" eaLnBrk="0" hangingPunct="0">
              <a:defRPr sz="2500">
                <a:solidFill>
                  <a:schemeClr val="tx1"/>
                </a:solidFill>
                <a:latin typeface="Tahoma" pitchFamily="34" charset="0"/>
              </a:defRPr>
            </a:lvl3pPr>
            <a:lvl4pPr marL="1647726" indent="-235389" eaLnBrk="0" hangingPunct="0">
              <a:defRPr sz="2500">
                <a:solidFill>
                  <a:schemeClr val="tx1"/>
                </a:solidFill>
                <a:latin typeface="Tahoma" pitchFamily="34" charset="0"/>
              </a:defRPr>
            </a:lvl4pPr>
            <a:lvl5pPr marL="2118505" indent="-235389" eaLnBrk="0" hangingPunct="0">
              <a:defRPr sz="2500">
                <a:solidFill>
                  <a:schemeClr val="tx1"/>
                </a:solidFill>
                <a:latin typeface="Tahoma" pitchFamily="34" charset="0"/>
              </a:defRPr>
            </a:lvl5pPr>
            <a:lvl6pPr marL="2589284" indent="-235389" eaLnBrk="0" fontAlgn="base" hangingPunct="0">
              <a:spcBef>
                <a:spcPct val="0"/>
              </a:spcBef>
              <a:spcAft>
                <a:spcPct val="0"/>
              </a:spcAft>
              <a:defRPr sz="2500">
                <a:solidFill>
                  <a:schemeClr val="tx1"/>
                </a:solidFill>
                <a:latin typeface="Tahoma" pitchFamily="34" charset="0"/>
              </a:defRPr>
            </a:lvl6pPr>
            <a:lvl7pPr marL="3060062" indent="-235389" eaLnBrk="0" fontAlgn="base" hangingPunct="0">
              <a:spcBef>
                <a:spcPct val="0"/>
              </a:spcBef>
              <a:spcAft>
                <a:spcPct val="0"/>
              </a:spcAft>
              <a:defRPr sz="2500">
                <a:solidFill>
                  <a:schemeClr val="tx1"/>
                </a:solidFill>
                <a:latin typeface="Tahoma" pitchFamily="34" charset="0"/>
              </a:defRPr>
            </a:lvl7pPr>
            <a:lvl8pPr marL="3530841" indent="-235389" eaLnBrk="0" fontAlgn="base" hangingPunct="0">
              <a:spcBef>
                <a:spcPct val="0"/>
              </a:spcBef>
              <a:spcAft>
                <a:spcPct val="0"/>
              </a:spcAft>
              <a:defRPr sz="2500">
                <a:solidFill>
                  <a:schemeClr val="tx1"/>
                </a:solidFill>
                <a:latin typeface="Tahoma" pitchFamily="34" charset="0"/>
              </a:defRPr>
            </a:lvl8pPr>
            <a:lvl9pPr marL="4001620" indent="-235389" eaLnBrk="0" fontAlgn="base" hangingPunct="0">
              <a:spcBef>
                <a:spcPct val="0"/>
              </a:spcBef>
              <a:spcAft>
                <a:spcPct val="0"/>
              </a:spcAft>
              <a:defRPr sz="2500">
                <a:solidFill>
                  <a:schemeClr val="tx1"/>
                </a:solidFill>
                <a:latin typeface="Tahoma" pitchFamily="34" charset="0"/>
              </a:defRPr>
            </a:lvl9pPr>
          </a:lstStyle>
          <a:p>
            <a:pPr eaLnBrk="1" hangingPunct="1"/>
            <a:fld id="{79307D49-F89A-4C6B-BDCB-2B623D6A978A}" type="slidenum">
              <a:rPr lang="en-GB" altLang="en-US" sz="1200"/>
              <a:pPr eaLnBrk="1" hangingPunct="1"/>
              <a:t>10</a:t>
            </a:fld>
            <a:endParaRPr lang="en-GB" altLang="en-US" sz="1200"/>
          </a:p>
        </p:txBody>
      </p:sp>
    </p:spTree>
    <p:extLst>
      <p:ext uri="{BB962C8B-B14F-4D97-AF65-F5344CB8AC3E}">
        <p14:creationId xmlns:p14="http://schemas.microsoft.com/office/powerpoint/2010/main" val="16872264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11</a:t>
            </a:fld>
            <a:endParaRPr lang="en-GB"/>
          </a:p>
        </p:txBody>
      </p:sp>
    </p:spTree>
    <p:extLst>
      <p:ext uri="{BB962C8B-B14F-4D97-AF65-F5344CB8AC3E}">
        <p14:creationId xmlns:p14="http://schemas.microsoft.com/office/powerpoint/2010/main" val="33977224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Power structures </a:t>
            </a:r>
            <a:r>
              <a:rPr lang="en-GB" altLang="en-US" i="1" dirty="0"/>
              <a:t>– the most powerful individuals or groups in the organisation, perhaps based on position or seniority, etc.</a:t>
            </a:r>
          </a:p>
          <a:p>
            <a:pPr>
              <a:spcBef>
                <a:spcPct val="0"/>
              </a:spcBef>
            </a:pPr>
            <a:endParaRPr lang="en-US" altLang="en-US" i="1" dirty="0"/>
          </a:p>
          <a:p>
            <a:pPr>
              <a:spcBef>
                <a:spcPct val="0"/>
              </a:spcBef>
            </a:pPr>
            <a:endParaRPr lang="en-US" altLang="en-US" i="1" dirty="0"/>
          </a:p>
          <a:p>
            <a:pPr>
              <a:spcBef>
                <a:spcPct val="0"/>
              </a:spcBef>
            </a:pPr>
            <a:endParaRPr lang="en-US" altLang="en-US" i="1"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500">
                <a:solidFill>
                  <a:schemeClr val="tx1"/>
                </a:solidFill>
                <a:latin typeface="Tahoma" pitchFamily="34" charset="0"/>
              </a:defRPr>
            </a:lvl1pPr>
            <a:lvl2pPr marL="765016" indent="-294237" eaLnBrk="0" hangingPunct="0">
              <a:defRPr sz="2500">
                <a:solidFill>
                  <a:schemeClr val="tx1"/>
                </a:solidFill>
                <a:latin typeface="Tahoma" pitchFamily="34" charset="0"/>
              </a:defRPr>
            </a:lvl2pPr>
            <a:lvl3pPr marL="1176947" indent="-235389" eaLnBrk="0" hangingPunct="0">
              <a:defRPr sz="2500">
                <a:solidFill>
                  <a:schemeClr val="tx1"/>
                </a:solidFill>
                <a:latin typeface="Tahoma" pitchFamily="34" charset="0"/>
              </a:defRPr>
            </a:lvl3pPr>
            <a:lvl4pPr marL="1647726" indent="-235389" eaLnBrk="0" hangingPunct="0">
              <a:defRPr sz="2500">
                <a:solidFill>
                  <a:schemeClr val="tx1"/>
                </a:solidFill>
                <a:latin typeface="Tahoma" pitchFamily="34" charset="0"/>
              </a:defRPr>
            </a:lvl4pPr>
            <a:lvl5pPr marL="2118505" indent="-235389" eaLnBrk="0" hangingPunct="0">
              <a:defRPr sz="2500">
                <a:solidFill>
                  <a:schemeClr val="tx1"/>
                </a:solidFill>
                <a:latin typeface="Tahoma" pitchFamily="34" charset="0"/>
              </a:defRPr>
            </a:lvl5pPr>
            <a:lvl6pPr marL="2589284" indent="-235389" eaLnBrk="0" fontAlgn="base" hangingPunct="0">
              <a:spcBef>
                <a:spcPct val="0"/>
              </a:spcBef>
              <a:spcAft>
                <a:spcPct val="0"/>
              </a:spcAft>
              <a:defRPr sz="2500">
                <a:solidFill>
                  <a:schemeClr val="tx1"/>
                </a:solidFill>
                <a:latin typeface="Tahoma" pitchFamily="34" charset="0"/>
              </a:defRPr>
            </a:lvl6pPr>
            <a:lvl7pPr marL="3060062" indent="-235389" eaLnBrk="0" fontAlgn="base" hangingPunct="0">
              <a:spcBef>
                <a:spcPct val="0"/>
              </a:spcBef>
              <a:spcAft>
                <a:spcPct val="0"/>
              </a:spcAft>
              <a:defRPr sz="2500">
                <a:solidFill>
                  <a:schemeClr val="tx1"/>
                </a:solidFill>
                <a:latin typeface="Tahoma" pitchFamily="34" charset="0"/>
              </a:defRPr>
            </a:lvl7pPr>
            <a:lvl8pPr marL="3530841" indent="-235389" eaLnBrk="0" fontAlgn="base" hangingPunct="0">
              <a:spcBef>
                <a:spcPct val="0"/>
              </a:spcBef>
              <a:spcAft>
                <a:spcPct val="0"/>
              </a:spcAft>
              <a:defRPr sz="2500">
                <a:solidFill>
                  <a:schemeClr val="tx1"/>
                </a:solidFill>
                <a:latin typeface="Tahoma" pitchFamily="34" charset="0"/>
              </a:defRPr>
            </a:lvl8pPr>
            <a:lvl9pPr marL="4001620" indent="-235389" eaLnBrk="0" fontAlgn="base" hangingPunct="0">
              <a:spcBef>
                <a:spcPct val="0"/>
              </a:spcBef>
              <a:spcAft>
                <a:spcPct val="0"/>
              </a:spcAft>
              <a:defRPr sz="2500">
                <a:solidFill>
                  <a:schemeClr val="tx1"/>
                </a:solidFill>
                <a:latin typeface="Tahoma" pitchFamily="34" charset="0"/>
              </a:defRPr>
            </a:lvl9pPr>
          </a:lstStyle>
          <a:p>
            <a:pPr eaLnBrk="1" hangingPunct="1"/>
            <a:fld id="{012EC6B3-6019-4FBF-8075-CC0513CE9957}" type="slidenum">
              <a:rPr lang="en-GB" altLang="en-US" sz="1200"/>
              <a:pPr eaLnBrk="1" hangingPunct="1"/>
              <a:t>12</a:t>
            </a:fld>
            <a:endParaRPr lang="en-GB" altLang="en-US" sz="1200"/>
          </a:p>
        </p:txBody>
      </p:sp>
    </p:spTree>
    <p:extLst>
      <p:ext uri="{BB962C8B-B14F-4D97-AF65-F5344CB8AC3E}">
        <p14:creationId xmlns:p14="http://schemas.microsoft.com/office/powerpoint/2010/main" val="30290471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13</a:t>
            </a:fld>
            <a:endParaRPr lang="en-GB"/>
          </a:p>
        </p:txBody>
      </p:sp>
    </p:spTree>
    <p:extLst>
      <p:ext uri="{BB962C8B-B14F-4D97-AF65-F5344CB8AC3E}">
        <p14:creationId xmlns:p14="http://schemas.microsoft.com/office/powerpoint/2010/main" val="27762933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Organisation structure – </a:t>
            </a:r>
            <a:r>
              <a:rPr lang="en-GB" altLang="en-US" i="1" dirty="0"/>
              <a:t>which reflects power structures and delineate important relationships and activities within the organisation, and involve both formal and informal systems</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500">
                <a:solidFill>
                  <a:schemeClr val="tx1"/>
                </a:solidFill>
                <a:latin typeface="Tahoma" pitchFamily="34" charset="0"/>
              </a:defRPr>
            </a:lvl1pPr>
            <a:lvl2pPr marL="765016" indent="-294237" eaLnBrk="0" hangingPunct="0">
              <a:defRPr sz="2500">
                <a:solidFill>
                  <a:schemeClr val="tx1"/>
                </a:solidFill>
                <a:latin typeface="Tahoma" pitchFamily="34" charset="0"/>
              </a:defRPr>
            </a:lvl2pPr>
            <a:lvl3pPr marL="1176947" indent="-235389" eaLnBrk="0" hangingPunct="0">
              <a:defRPr sz="2500">
                <a:solidFill>
                  <a:schemeClr val="tx1"/>
                </a:solidFill>
                <a:latin typeface="Tahoma" pitchFamily="34" charset="0"/>
              </a:defRPr>
            </a:lvl3pPr>
            <a:lvl4pPr marL="1647726" indent="-235389" eaLnBrk="0" hangingPunct="0">
              <a:defRPr sz="2500">
                <a:solidFill>
                  <a:schemeClr val="tx1"/>
                </a:solidFill>
                <a:latin typeface="Tahoma" pitchFamily="34" charset="0"/>
              </a:defRPr>
            </a:lvl4pPr>
            <a:lvl5pPr marL="2118505" indent="-235389" eaLnBrk="0" hangingPunct="0">
              <a:defRPr sz="2500">
                <a:solidFill>
                  <a:schemeClr val="tx1"/>
                </a:solidFill>
                <a:latin typeface="Tahoma" pitchFamily="34" charset="0"/>
              </a:defRPr>
            </a:lvl5pPr>
            <a:lvl6pPr marL="2589284" indent="-235389" eaLnBrk="0" fontAlgn="base" hangingPunct="0">
              <a:spcBef>
                <a:spcPct val="0"/>
              </a:spcBef>
              <a:spcAft>
                <a:spcPct val="0"/>
              </a:spcAft>
              <a:defRPr sz="2500">
                <a:solidFill>
                  <a:schemeClr val="tx1"/>
                </a:solidFill>
                <a:latin typeface="Tahoma" pitchFamily="34" charset="0"/>
              </a:defRPr>
            </a:lvl6pPr>
            <a:lvl7pPr marL="3060062" indent="-235389" eaLnBrk="0" fontAlgn="base" hangingPunct="0">
              <a:spcBef>
                <a:spcPct val="0"/>
              </a:spcBef>
              <a:spcAft>
                <a:spcPct val="0"/>
              </a:spcAft>
              <a:defRPr sz="2500">
                <a:solidFill>
                  <a:schemeClr val="tx1"/>
                </a:solidFill>
                <a:latin typeface="Tahoma" pitchFamily="34" charset="0"/>
              </a:defRPr>
            </a:lvl7pPr>
            <a:lvl8pPr marL="3530841" indent="-235389" eaLnBrk="0" fontAlgn="base" hangingPunct="0">
              <a:spcBef>
                <a:spcPct val="0"/>
              </a:spcBef>
              <a:spcAft>
                <a:spcPct val="0"/>
              </a:spcAft>
              <a:defRPr sz="2500">
                <a:solidFill>
                  <a:schemeClr val="tx1"/>
                </a:solidFill>
                <a:latin typeface="Tahoma" pitchFamily="34" charset="0"/>
              </a:defRPr>
            </a:lvl8pPr>
            <a:lvl9pPr marL="4001620" indent="-235389" eaLnBrk="0" fontAlgn="base" hangingPunct="0">
              <a:spcBef>
                <a:spcPct val="0"/>
              </a:spcBef>
              <a:spcAft>
                <a:spcPct val="0"/>
              </a:spcAft>
              <a:defRPr sz="2500">
                <a:solidFill>
                  <a:schemeClr val="tx1"/>
                </a:solidFill>
                <a:latin typeface="Tahoma" pitchFamily="34" charset="0"/>
              </a:defRPr>
            </a:lvl9pPr>
          </a:lstStyle>
          <a:p>
            <a:pPr eaLnBrk="1" hangingPunct="1"/>
            <a:fld id="{D50BE097-D6B6-416E-96BE-357A0898EF7D}" type="slidenum">
              <a:rPr lang="en-GB" altLang="en-US" sz="1200"/>
              <a:pPr eaLnBrk="1" hangingPunct="1"/>
              <a:t>14</a:t>
            </a:fld>
            <a:endParaRPr lang="en-GB" altLang="en-US" sz="1200"/>
          </a:p>
        </p:txBody>
      </p:sp>
    </p:spTree>
    <p:extLst>
      <p:ext uri="{BB962C8B-B14F-4D97-AF65-F5344CB8AC3E}">
        <p14:creationId xmlns:p14="http://schemas.microsoft.com/office/powerpoint/2010/main" val="42186523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15</a:t>
            </a:fld>
            <a:endParaRPr lang="en-GB"/>
          </a:p>
        </p:txBody>
      </p:sp>
    </p:spTree>
    <p:extLst>
      <p:ext uri="{BB962C8B-B14F-4D97-AF65-F5344CB8AC3E}">
        <p14:creationId xmlns:p14="http://schemas.microsoft.com/office/powerpoint/2010/main" val="3065725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558">
              <a:defRPr/>
            </a:pPr>
            <a:r>
              <a:rPr lang="en-GB" dirty="0"/>
              <a:t>Power Culture - power is concentrated among a few with control and communications emanating from the centre. Power cultures have few rules and little bureaucracy; decision making can be swift  </a:t>
            </a:r>
          </a:p>
          <a:p>
            <a:pPr defTabSz="941558">
              <a:defRPr/>
            </a:pPr>
            <a:r>
              <a:rPr lang="en-GB" dirty="0"/>
              <a:t>Role Culture - authority is clearly delegated within a highly defined structure. Such organisations typically form hierarchical bureaucracies where power derives from a person's position and little opportunity exists for expert power </a:t>
            </a:r>
          </a:p>
          <a:p>
            <a:pPr defTabSz="941558">
              <a:defRPr/>
            </a:pPr>
            <a:r>
              <a:rPr lang="en-GB" dirty="0"/>
              <a:t>Task Culture - teams are formed to solve particular problems with power deriving from expertise </a:t>
            </a:r>
          </a:p>
          <a:p>
            <a:pPr defTabSz="941558">
              <a:defRPr/>
            </a:pPr>
            <a:r>
              <a:rPr lang="en-GB" dirty="0"/>
              <a:t>Person Culture - here, all individuals believe themselves superior to the organisation. As the concept of an organisation suggests that a group of like-minded individuals pursues common organisational goals, survival can become difficult for this type of organisation. However, looser networks or contractual relationships may thrive with this culture. </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16</a:t>
            </a:fld>
            <a:endParaRPr lang="en-GB"/>
          </a:p>
        </p:txBody>
      </p:sp>
    </p:spTree>
    <p:extLst>
      <p:ext uri="{BB962C8B-B14F-4D97-AF65-F5344CB8AC3E}">
        <p14:creationId xmlns:p14="http://schemas.microsoft.com/office/powerpoint/2010/main" val="4509566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D29648-A2F4-46D5-9F39-7BC40FB1BBCF}" type="slidenum">
              <a:rPr lang="en-GB" smtClean="0"/>
              <a:t>17</a:t>
            </a:fld>
            <a:endParaRPr lang="en-GB"/>
          </a:p>
        </p:txBody>
      </p:sp>
    </p:spTree>
    <p:extLst>
      <p:ext uri="{BB962C8B-B14F-4D97-AF65-F5344CB8AC3E}">
        <p14:creationId xmlns:p14="http://schemas.microsoft.com/office/powerpoint/2010/main" val="35896248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Power is concentrated among a few people, and your relationship with that person matters a lot more than your title</a:t>
            </a:r>
            <a:r>
              <a:rPr lang="en-GB" dirty="0"/>
              <a:t>.  </a:t>
            </a:r>
          </a:p>
          <a:p>
            <a:r>
              <a:rPr lang="en-GB" dirty="0"/>
              <a:t>Accordingly, there are </a:t>
            </a:r>
            <a:r>
              <a:rPr lang="en-GB" b="1" dirty="0"/>
              <a:t>few rules and not much bureaucracy</a:t>
            </a:r>
            <a:r>
              <a:rPr lang="en-GB" dirty="0"/>
              <a:t> in a Power Culture because whatever the Chief says, that's the law. Very early stage start-ups with charismatic leaders tend to be Power Cultures, but you'll find them in other types of organisations as well.  Fashion, publishing, and film come to mind.  In fact, "The Devil Wears Prada" and the documentary "The November Issue" are perfect depictions of Power Cultures.   Apple under Steve Jobs and the early days of Facebook were Power Cultures.  Since access to the leader(s) means so much, you can expect a lot of jockeying to be the </a:t>
            </a:r>
            <a:r>
              <a:rPr lang="en-GB" b="1" dirty="0"/>
              <a:t>Chief's BFF</a:t>
            </a:r>
            <a:r>
              <a:rPr lang="en-GB" dirty="0"/>
              <a:t>.  </a:t>
            </a:r>
          </a:p>
          <a:p>
            <a:r>
              <a:rPr lang="en-GB" dirty="0"/>
              <a:t>The advantage of a Power Culture is that decisions can be made very quickly.  However, the calibre of the decision maker directly affects the quality of the decisions made.  You have to believe in the infallibility of the leader in a Power Culture or you'll be miserable.</a:t>
            </a:r>
          </a:p>
          <a:p>
            <a:r>
              <a:rPr lang="en-GB" dirty="0"/>
              <a:t>You'll flourish in a Power Culture if you make relationships easily, can work in an less-structured environment, and don't mind (or actually enjoy) the political wrangling.</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18</a:t>
            </a:fld>
            <a:endParaRPr lang="en-GB"/>
          </a:p>
        </p:txBody>
      </p:sp>
    </p:spTree>
    <p:extLst>
      <p:ext uri="{BB962C8B-B14F-4D97-AF65-F5344CB8AC3E}">
        <p14:creationId xmlns:p14="http://schemas.microsoft.com/office/powerpoint/2010/main" val="16789680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derives from a person's place or role within a highly structured organisation.  </a:t>
            </a:r>
          </a:p>
          <a:p>
            <a:endParaRPr lang="en-GB" dirty="0"/>
          </a:p>
          <a:p>
            <a:r>
              <a:rPr lang="en-GB" dirty="0"/>
              <a:t>Role Cultures are highly bureaucratic with detailed rules about how people and departments interact with each other, customers and vendors.  Large, well-established companies like insurance companies and banks tend to have Role Cultures because they have to.  You have to deal with too many people in the organisation for personal relationships to develop, so who gets to make decisions and who is in control is determined by title.  Also, policies and procedures are formalised into operating manuals so that interactions are ritualised.  The workflow and decision-making procedures are documented in employee manuals which don't leave a lot of room for innovation or interpretation.  This means that management can be sure that roles are well-defined and that tasks will get done without requiring a lot of thought or innovation on the part of the employees.  </a:t>
            </a:r>
          </a:p>
          <a:p>
            <a:endParaRPr lang="en-GB" dirty="0"/>
          </a:p>
          <a:p>
            <a:r>
              <a:rPr lang="en-GB" dirty="0"/>
              <a:t>Role Culture companies will provide you with a lot of stability, certainty and continuity.  But Role Culture companies may have trouble adapting to, or generating, change.  Every change in workflow has to be carefully considered, the impacts weighed and then documented, and employees have to be trained in the new methods.</a:t>
            </a:r>
          </a:p>
          <a:p>
            <a:endParaRPr lang="en-GB" dirty="0"/>
          </a:p>
          <a:p>
            <a:r>
              <a:rPr lang="en-GB" dirty="0"/>
              <a:t>If you like well-defined jobs with explicit expectations, a Role Culture organisation is the one for you.</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19</a:t>
            </a:fld>
            <a:endParaRPr lang="en-GB"/>
          </a:p>
        </p:txBody>
      </p:sp>
    </p:spTree>
    <p:extLst>
      <p:ext uri="{BB962C8B-B14F-4D97-AF65-F5344CB8AC3E}">
        <p14:creationId xmlns:p14="http://schemas.microsoft.com/office/powerpoint/2010/main" val="23132731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University (2018): Task culture is job-or project-oriented, and its accompanying structure can be best represented as </a:t>
            </a:r>
            <a:r>
              <a:rPr lang="en-GB"/>
              <a:t>a net. </a:t>
            </a:r>
            <a:r>
              <a:rPr lang="en-GB" dirty="0"/>
              <a:t>Some of the strands of the net are thicker or stronger than others, and much of the power and influence is located at the interstices of the net, at the knots. Task cultures are often associated with organisations that adopt matrix or project-based structural designs.</a:t>
            </a:r>
          </a:p>
          <a:p>
            <a:r>
              <a:rPr lang="en-GB" dirty="0"/>
              <a:t>The emphasis is on getting the job done, and the culture seeks to bring together the appropriate resources and the right people at the right level in order to assemble the relevant resources for the completion of a particular project. A task culture depends on the unifying power of the group to improve efficiency and to help the individual identify with the objectives of the organisation. So it is a team culture, where the outcome of the team’s work takes precedence over individual objectives and most status and style differences. Influence is based more on expert power than on position or personal power, and influence is more widely dispersed than in other cultures.</a:t>
            </a:r>
          </a:p>
          <a:p>
            <a:r>
              <a:rPr lang="en-GB" dirty="0"/>
              <a:t>Task culture depends on teamwork to produce results. Groups, project teams or task forces are formed for a specific purpose and can be re-formed, abandoned or continued. The organisation can respond rapidly since each group ideally contains all the decision-making powers required. One example of a task culture is NASA, the US space agency, which in the 1960s had the specific task of putting a man on the moon before the end of the decade and bringing him back safely. Individuals find that this culture offers a high degree of autonomy, judgment by results, easy working relationships within groups and mutual respect based on ability rather than on age or status.</a:t>
            </a:r>
          </a:p>
          <a:p>
            <a:r>
              <a:rPr lang="en-GB" dirty="0"/>
              <a:t>The task culture is therefore appropriate when flexibility and sensitivity to the market or environment are important, where the market is competitive, where the life of a product is short and/or where the speed of reaction is critical. Against this must be set the difficulty of managing a large organisation as a flexible group, and of producing economies of scale or great depth of expertise.</a:t>
            </a:r>
          </a:p>
          <a:p>
            <a:endParaRPr lang="en-GB" dirty="0"/>
          </a:p>
          <a:p>
            <a:r>
              <a:rPr lang="en-GB" dirty="0"/>
              <a:t>Control in these organisations can be difficult. Essential control is retained by senior managers, who concentrate on the allocation of projects, people and resources, but they exert little day-to-day control over methods of working or procedures, without violating the norms of the culture. This works well in favourable circumstances and when resources are available for those who can justify using them. However, when resources are not freely available, senior managers begin to feel the need to control methods as well as results, and team leaders may begin to compete for resources, using political influence. Morale in the work groups tends to decline and the job becomes less satisfying in itself, so that employees begin to reveal their own objectives. This necessitates the introduction of rules and procedures, the use of position or the control of resources by managers to get the work done. So the task culture has a tendency to change to a role or power culture when resources are limited or when the whole organisation is unsuccessful.</a:t>
            </a:r>
          </a:p>
          <a:p>
            <a:endParaRPr lang="en-GB" dirty="0"/>
          </a:p>
          <a:p>
            <a:r>
              <a:rPr lang="en-GB" dirty="0"/>
              <a:t>Most managers, certainly at the middle and junior levels, prefer to work in the task culture, with its emphasis on groups, expert power, rewards for results and a merging of individual and group objectives. It is most in tune with the current trends of change and adaptation, individual freedom and low status differentials – but it may not be an appropriate culture for all circumstances.</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20</a:t>
            </a:fld>
            <a:endParaRPr lang="en-GB"/>
          </a:p>
        </p:txBody>
      </p:sp>
    </p:spTree>
    <p:extLst>
      <p:ext uri="{BB962C8B-B14F-4D97-AF65-F5344CB8AC3E}">
        <p14:creationId xmlns:p14="http://schemas.microsoft.com/office/powerpoint/2010/main" val="35706066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expertise of individuals is considered more valuable than the organisation.  </a:t>
            </a:r>
          </a:p>
          <a:p>
            <a:endParaRPr lang="en-GB" dirty="0"/>
          </a:p>
          <a:p>
            <a:r>
              <a:rPr lang="en-GB" dirty="0"/>
              <a:t>Person Cultures are typically found in professional partnerships, at least in the past.  Here, the lawyer or the doctor or the accountant who leads a practice is the king (or queen).  They are the 'rainmakers' (bring in the clients), although they may or may not have the expertise to deliver the services.  Person Culture organisations are interesting places to work because they can be loose collections of practices, each with their own resources (employees) and not sharing much more than office space.  </a:t>
            </a:r>
          </a:p>
          <a:p>
            <a:endParaRPr lang="en-GB" dirty="0"/>
          </a:p>
          <a:p>
            <a:r>
              <a:rPr lang="en-GB" dirty="0"/>
              <a:t>The ultimate Person Culture organisation: 10 partners who shared nothing but the name on the door.  They had a dozen different ways to charge each other for common items like rent, copiers, electricity, insurance, etc.  It was chaos and not at all fun for the employees.</a:t>
            </a:r>
          </a:p>
          <a:p>
            <a:endParaRPr lang="en-GB" dirty="0"/>
          </a:p>
          <a:p>
            <a:r>
              <a:rPr lang="en-GB" dirty="0"/>
              <a:t>Person Cultures differ from Power Cultures in that they are a collection of fiefdoms which aren't arranged into a single hierarchy.</a:t>
            </a:r>
          </a:p>
          <a:p>
            <a:endParaRPr lang="en-GB" dirty="0"/>
          </a:p>
          <a:p>
            <a:r>
              <a:rPr lang="en-GB" dirty="0"/>
              <a:t>If you want to work in a small law or accounting office, you'll be working in a Person Culture.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21</a:t>
            </a:fld>
            <a:endParaRPr lang="en-GB"/>
          </a:p>
        </p:txBody>
      </p:sp>
    </p:spTree>
    <p:extLst>
      <p:ext uri="{BB962C8B-B14F-4D97-AF65-F5344CB8AC3E}">
        <p14:creationId xmlns:p14="http://schemas.microsoft.com/office/powerpoint/2010/main" val="20274687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Artefacts - organisational attributes that can be seen, felt and heard by the uninitiated observer, including the facilities, offices, décor, furnishings, dress, and how people visibly interact with others and with organisational outsiders </a:t>
            </a:r>
          </a:p>
          <a:p>
            <a:r>
              <a:rPr lang="en-GB" dirty="0"/>
              <a:t>Espoused values - the professed culture of an organisation's members. Company slogans, mission statements and other operational creeds are useful examples</a:t>
            </a:r>
          </a:p>
          <a:p>
            <a:r>
              <a:rPr lang="en-GB" dirty="0"/>
              <a:t>Basic underlying assumptions - which are unseen and not consciously identified in everyday interactions between organisational members. Even people with the experience to understand this deepest level of organisational culture can become accustomed to its attributes, reinforcing the invisibility of its existence. </a:t>
            </a:r>
          </a:p>
        </p:txBody>
      </p:sp>
      <p:sp>
        <p:nvSpPr>
          <p:cNvPr id="4" name="Slide Number Placeholder 3"/>
          <p:cNvSpPr>
            <a:spLocks noGrp="1"/>
          </p:cNvSpPr>
          <p:nvPr>
            <p:ph type="sldNum" sz="quarter" idx="10"/>
          </p:nvPr>
        </p:nvSpPr>
        <p:spPr/>
        <p:txBody>
          <a:bodyPr/>
          <a:lstStyle/>
          <a:p>
            <a:fld id="{66D29648-A2F4-46D5-9F39-7BC40FB1BBCF}" type="slidenum">
              <a:rPr lang="en-GB" smtClean="0"/>
              <a:t>22</a:t>
            </a:fld>
            <a:endParaRPr lang="en-GB"/>
          </a:p>
        </p:txBody>
      </p:sp>
    </p:spTree>
    <p:extLst>
      <p:ext uri="{BB962C8B-B14F-4D97-AF65-F5344CB8AC3E}">
        <p14:creationId xmlns:p14="http://schemas.microsoft.com/office/powerpoint/2010/main" val="38331105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23</a:t>
            </a:fld>
            <a:endParaRPr lang="en-GB"/>
          </a:p>
        </p:txBody>
      </p:sp>
    </p:spTree>
    <p:extLst>
      <p:ext uri="{BB962C8B-B14F-4D97-AF65-F5344CB8AC3E}">
        <p14:creationId xmlns:p14="http://schemas.microsoft.com/office/powerpoint/2010/main" val="24181985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err="1"/>
              <a:t>Mindtools</a:t>
            </a:r>
            <a:r>
              <a:rPr lang="en-GB" dirty="0"/>
              <a:t> (ND):</a:t>
            </a:r>
          </a:p>
          <a:p>
            <a:pPr fontAlgn="base"/>
            <a:r>
              <a:rPr lang="en-GB" dirty="0"/>
              <a:t>In their work on the subject of culture, Deal and Kennedy suggested that the basis of corporate culture was an interlocking set of six cultural elements:</a:t>
            </a:r>
          </a:p>
          <a:p>
            <a:pPr fontAlgn="base"/>
            <a:r>
              <a:rPr lang="en-GB" b="1" dirty="0"/>
              <a:t>History</a:t>
            </a:r>
            <a:r>
              <a:rPr lang="en-GB" dirty="0"/>
              <a:t> – A shared narrative of the past lays the foundation for corporate culture. The traditions of the past keep people anchored to the core values that the organisation was built on.</a:t>
            </a:r>
          </a:p>
          <a:p>
            <a:pPr fontAlgn="base"/>
            <a:r>
              <a:rPr lang="en-GB" b="1" dirty="0"/>
              <a:t>Values and Beliefs</a:t>
            </a:r>
            <a:r>
              <a:rPr lang="en-GB" dirty="0"/>
              <a:t> – Cultural identity is formed around the shared beliefs of what is really important, and the values that determine what the organization stands for.</a:t>
            </a:r>
          </a:p>
          <a:p>
            <a:pPr fontAlgn="base"/>
            <a:r>
              <a:rPr lang="en-GB" b="1" dirty="0"/>
              <a:t>Rituals and Ceremonies</a:t>
            </a:r>
            <a:r>
              <a:rPr lang="en-GB" dirty="0"/>
              <a:t> – Ceremonies are the things that employees do every day that bring them together. Examples include Friday afternoon get-togethers or simply saying goodbye to everyone before you leave for the day.</a:t>
            </a:r>
          </a:p>
          <a:p>
            <a:pPr fontAlgn="base"/>
            <a:r>
              <a:rPr lang="en-GB" b="1" dirty="0"/>
              <a:t>Stories</a:t>
            </a:r>
            <a:r>
              <a:rPr lang="en-GB" dirty="0"/>
              <a:t> – Corporate stories typically exemplify company values, and capture dramatically the exploits of employees who personify these values in action. Stories allow employees to learn about what is expected of them and better understand what the business stands for.</a:t>
            </a:r>
          </a:p>
          <a:p>
            <a:pPr fontAlgn="base"/>
            <a:r>
              <a:rPr lang="en-GB" b="1" dirty="0"/>
              <a:t>Heroic Figures</a:t>
            </a:r>
            <a:r>
              <a:rPr lang="en-GB" dirty="0"/>
              <a:t> – Related to stories are the employees and managers whose status is elevated because they embody organisational values. These heroes serve as role models and their words and actions signal the ideal to aspire to.</a:t>
            </a:r>
          </a:p>
          <a:p>
            <a:pPr fontAlgn="base"/>
            <a:r>
              <a:rPr lang="en-GB" b="1" dirty="0"/>
              <a:t>The Cultural Network</a:t>
            </a:r>
            <a:r>
              <a:rPr lang="en-GB" dirty="0"/>
              <a:t> – The informal network within an organisation is often where the most important information is learned.</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24</a:t>
            </a:fld>
            <a:endParaRPr lang="en-GB"/>
          </a:p>
        </p:txBody>
      </p:sp>
    </p:spTree>
    <p:extLst>
      <p:ext uri="{BB962C8B-B14F-4D97-AF65-F5344CB8AC3E}">
        <p14:creationId xmlns:p14="http://schemas.microsoft.com/office/powerpoint/2010/main" val="41599151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a:t>By examining these cultural elements across a variety of organisations, Deal and Kennedy identified four distinct types of cultures. They also identified two marketplace factors that they felt influenced cultural patterns and practices. They were:</a:t>
            </a:r>
          </a:p>
          <a:p>
            <a:pPr fontAlgn="base"/>
            <a:r>
              <a:rPr lang="en-GB" dirty="0"/>
              <a:t>The degree of risk associated with a company's key activities.</a:t>
            </a:r>
          </a:p>
          <a:p>
            <a:pPr fontAlgn="base"/>
            <a:r>
              <a:rPr lang="en-GB" dirty="0"/>
              <a:t>The speed at which companies learn whether their actions and strategies are successful.</a:t>
            </a:r>
          </a:p>
          <a:p>
            <a:pPr fontAlgn="base"/>
            <a:r>
              <a:rPr lang="en-GB" dirty="0"/>
              <a:t>They believed that the risk involved in making a poor decision and the time it takes to find out whether a decision is the right one both have a bearing on how cultural elements develop and influence an organisation's employees.</a:t>
            </a:r>
          </a:p>
          <a:p>
            <a:pPr fontAlgn="base"/>
            <a:r>
              <a:rPr lang="en-GB" dirty="0"/>
              <a:t>Deal and Kennedy present these factors in a 2 x 2 matrix that identifies the four culture types, as shown in the figure above.</a:t>
            </a:r>
          </a:p>
          <a:p>
            <a:r>
              <a:rPr lang="en-GB" b="1" dirty="0"/>
              <a:t>Tough-Guy, Macho</a:t>
            </a:r>
            <a:r>
              <a:rPr lang="en-GB" dirty="0"/>
              <a:t> – This culture contains a world of individualists who enjoy risk and who get quick feedback on their decisions. This is an all-or-nothing culture where successful employees are the ones who enjoy excitement and work very hard to be stars. The entertainment industry, sports teams and advertising are great examples of this cultural type.</a:t>
            </a:r>
          </a:p>
          <a:p>
            <a:pPr fontAlgn="base"/>
            <a:r>
              <a:rPr lang="en-GB" dirty="0"/>
              <a:t>Teamwork is not highly valued in this culture, and it's a difficult environment for people who blossom slowly. This leads to higher turnover, which impedes efforts to build a cohesive culture. Thus, individualism continues to prevail.</a:t>
            </a:r>
          </a:p>
          <a:p>
            <a:pPr fontAlgn="base"/>
            <a:r>
              <a:rPr lang="en-GB" b="1" dirty="0"/>
              <a:t>Work Hard/Play Hard</a:t>
            </a:r>
            <a:r>
              <a:rPr lang="en-GB" dirty="0"/>
              <a:t> – This culture is the world of sales (among others). Employees themselves take few risks; however, the feedback on how well they are performing is almost immediate. Employees in this culture have to maintain high levels of energy and stay upbeat. Heroes in such cultures are high volume salespeople.</a:t>
            </a:r>
          </a:p>
          <a:p>
            <a:pPr fontAlgn="base"/>
            <a:r>
              <a:rPr lang="en-GB" dirty="0"/>
              <a:t>Interestingly, this culture recognises that one person alone cannot make the company. They know it is a team effort and everyone is driven to excel. Contests among employees are common here, as they drive everyone to reach new heights.</a:t>
            </a:r>
          </a:p>
          <a:p>
            <a:pPr fontAlgn="base"/>
            <a:r>
              <a:rPr lang="en-GB" b="1" dirty="0"/>
              <a:t>Bet-Your-Company</a:t>
            </a:r>
            <a:r>
              <a:rPr lang="en-GB" dirty="0"/>
              <a:t> – Here, the culture is one in which decisions are high risk but employees may wait years before they know whether their actions actually paid off. Pharmaceutical companies are an obvious example of this culture, as are oil and gas companies, architectural firms and organisations in other large, capital-intensive industries.</a:t>
            </a:r>
          </a:p>
          <a:p>
            <a:pPr fontAlgn="base"/>
            <a:r>
              <a:rPr lang="en-GB" dirty="0"/>
              <a:t>Because the need to make the right decision is so great, the cultural elements evolve such that values are long-term focused and there is a collective belief in the need to plan, prepare and perform due diligence at all stages of decision making.</a:t>
            </a:r>
          </a:p>
          <a:p>
            <a:pPr fontAlgn="base"/>
            <a:r>
              <a:rPr lang="en-GB" b="1" dirty="0"/>
              <a:t>Process</a:t>
            </a:r>
            <a:r>
              <a:rPr lang="en-GB" dirty="0"/>
              <a:t> – In this culture, feedback is slow, and the risks are low. Large retailers, banks, insurance companies and government organisations are typically in this group. No single transaction has much impact on the organisation's success and it takes years to find out whether a decision was good or bad.</a:t>
            </a:r>
          </a:p>
          <a:p>
            <a:pPr fontAlgn="base"/>
            <a:r>
              <a:rPr lang="en-GB" dirty="0"/>
              <a:t>Because of the lack of immediate feedback, employees find it very difficult to measure </a:t>
            </a:r>
            <a:r>
              <a:rPr lang="en-GB" b="1" dirty="0"/>
              <a:t>what</a:t>
            </a:r>
            <a:r>
              <a:rPr lang="en-GB" dirty="0"/>
              <a:t> they do so they focus instead on </a:t>
            </a:r>
            <a:r>
              <a:rPr lang="en-GB" b="1" dirty="0"/>
              <a:t>how</a:t>
            </a:r>
            <a:r>
              <a:rPr lang="en-GB" dirty="0"/>
              <a:t> they do things. Technical excellence is often valued here and employees will pay attention to getting the process and the details right without necessarily measuring the actual outcome.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25</a:t>
            </a:fld>
            <a:endParaRPr lang="en-GB"/>
          </a:p>
        </p:txBody>
      </p:sp>
    </p:spTree>
    <p:extLst>
      <p:ext uri="{BB962C8B-B14F-4D97-AF65-F5344CB8AC3E}">
        <p14:creationId xmlns:p14="http://schemas.microsoft.com/office/powerpoint/2010/main" val="6921455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26</a:t>
            </a:fld>
            <a:endParaRPr lang="en-GB"/>
          </a:p>
        </p:txBody>
      </p:sp>
    </p:spTree>
    <p:extLst>
      <p:ext uri="{BB962C8B-B14F-4D97-AF65-F5344CB8AC3E}">
        <p14:creationId xmlns:p14="http://schemas.microsoft.com/office/powerpoint/2010/main" val="23765088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BCDD5EF3-4EF8-4370-9A56-FD0909BFFF16}" type="datetimeFigureOut">
              <a:rPr lang="en-GB" smtClean="0"/>
              <a:t>20/01/2021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433199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20/01/2021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29302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DD5EF3-4EF8-4370-9A56-FD0909BFFF16}" type="datetimeFigureOut">
              <a:rPr lang="en-GB" smtClean="0"/>
              <a:t>20/01/2021</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126664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CDD5EF3-4EF8-4370-9A56-FD0909BFFF16}" type="datetimeFigureOut">
              <a:rPr lang="en-GB" smtClean="0"/>
              <a:t>20/01/2021</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799993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CDD5EF3-4EF8-4370-9A56-FD0909BFFF16}" type="datetimeFigureOut">
              <a:rPr lang="en-GB" smtClean="0"/>
              <a:t>20/01/2021</a:t>
            </a:fld>
            <a:endParaRPr lang="en-GB"/>
          </a:p>
        </p:txBody>
      </p:sp>
      <p:sp>
        <p:nvSpPr>
          <p:cNvPr id="9" name="Slide Number Placeholder 8"/>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6802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CDD5EF3-4EF8-4370-9A56-FD0909BFFF16}" type="datetimeFigureOut">
              <a:rPr lang="en-GB" smtClean="0"/>
              <a:t>20/01/2021</a:t>
            </a:fld>
            <a:endParaRPr lang="en-GB"/>
          </a:p>
        </p:txBody>
      </p:sp>
      <p:sp>
        <p:nvSpPr>
          <p:cNvPr id="5" name="Slide Number Placeholder 4"/>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687512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DD5EF3-4EF8-4370-9A56-FD0909BFFF16}" type="datetimeFigureOut">
              <a:rPr lang="en-GB" smtClean="0"/>
              <a:t>20/01/2021</a:t>
            </a:fld>
            <a:endParaRPr lang="en-GB"/>
          </a:p>
        </p:txBody>
      </p:sp>
      <p:sp>
        <p:nvSpPr>
          <p:cNvPr id="4" name="Slide Number Placeholder 3"/>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517746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20/01/2021</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819766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20/01/2021</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41291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20/01/2021</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931858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20/01/2021</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49566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1071100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p:nvGrpSpPr>
        <p:grpSpPr bwMode="auto">
          <a:xfrm>
            <a:off x="9369425" y="106363"/>
            <a:ext cx="2979738" cy="5918200"/>
            <a:chOff x="9234062" y="-92622"/>
            <a:chExt cx="2979308" cy="5917970"/>
          </a:xfrm>
        </p:grpSpPr>
        <p:sp>
          <p:nvSpPr>
            <p:cNvPr id="6" name="Tekstvak 33"/>
            <p:cNvSpPr txBox="1">
              <a:spLocks noChangeArrowheads="1"/>
            </p:cNvSpPr>
            <p:nvPr/>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072892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CDD5EF3-4EF8-4370-9A56-FD0909BFFF16}" type="datetimeFigureOut">
              <a:rPr lang="en-GB" smtClean="0"/>
              <a:t>20/01/2021</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6534202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2fuOs6nJSjY"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Models of Culture</a:t>
            </a:r>
          </a:p>
        </p:txBody>
      </p:sp>
      <p:sp>
        <p:nvSpPr>
          <p:cNvPr id="3" name="Subtitle 2"/>
          <p:cNvSpPr>
            <a:spLocks noGrp="1"/>
          </p:cNvSpPr>
          <p:nvPr>
            <p:ph type="subTitle" idx="1"/>
          </p:nvPr>
        </p:nvSpPr>
        <p:spPr>
          <a:xfrm>
            <a:off x="395536" y="3886200"/>
            <a:ext cx="8352928" cy="1752600"/>
          </a:xfrm>
        </p:spPr>
        <p:txBody>
          <a:bodyPr/>
          <a:lstStyle/>
          <a:p>
            <a:r>
              <a:rPr lang="en-GB" dirty="0"/>
              <a:t>Julie Thomas</a:t>
            </a:r>
          </a:p>
          <a:p>
            <a:r>
              <a:rPr lang="en-GB" dirty="0"/>
              <a:t>21</a:t>
            </a:r>
            <a:r>
              <a:rPr lang="en-GB" baseline="30000" dirty="0"/>
              <a:t>st</a:t>
            </a:r>
            <a:r>
              <a:rPr lang="en-GB" dirty="0"/>
              <a:t> January 2021</a:t>
            </a:r>
          </a:p>
        </p:txBody>
      </p:sp>
    </p:spTree>
    <p:extLst>
      <p:ext uri="{BB962C8B-B14F-4D97-AF65-F5344CB8AC3E}">
        <p14:creationId xmlns:p14="http://schemas.microsoft.com/office/powerpoint/2010/main" val="2132595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a:t>Models of Culture</a:t>
            </a:r>
          </a:p>
        </p:txBody>
      </p:sp>
      <p:sp>
        <p:nvSpPr>
          <p:cNvPr id="3" name="Content Placeholder 2"/>
          <p:cNvSpPr>
            <a:spLocks noGrp="1"/>
          </p:cNvSpPr>
          <p:nvPr>
            <p:ph idx="1"/>
          </p:nvPr>
        </p:nvSpPr>
        <p:spPr>
          <a:xfrm>
            <a:off x="457200" y="1844823"/>
            <a:ext cx="8229600" cy="3672409"/>
          </a:xfrm>
        </p:spPr>
        <p:txBody>
          <a:bodyPr/>
          <a:lstStyle/>
          <a:p>
            <a:r>
              <a:rPr lang="en-GB" dirty="0"/>
              <a:t>Cultural Web</a:t>
            </a:r>
          </a:p>
          <a:p>
            <a:r>
              <a:rPr lang="en-GB" dirty="0"/>
              <a:t>Handy</a:t>
            </a:r>
          </a:p>
          <a:p>
            <a:r>
              <a:rPr lang="en-GB" dirty="0"/>
              <a:t>Schein</a:t>
            </a:r>
          </a:p>
          <a:p>
            <a:r>
              <a:rPr lang="en-GB" dirty="0"/>
              <a:t>Deal and Kennedy</a:t>
            </a:r>
          </a:p>
          <a:p>
            <a:r>
              <a:rPr lang="en-GB" dirty="0"/>
              <a:t>Plus others (</a:t>
            </a:r>
            <a:r>
              <a:rPr lang="en-GB" dirty="0" err="1"/>
              <a:t>eg</a:t>
            </a:r>
            <a:r>
              <a:rPr lang="en-GB" dirty="0"/>
              <a:t> CMI checklist)</a:t>
            </a:r>
          </a:p>
          <a:p>
            <a:endParaRPr lang="en-GB" dirty="0"/>
          </a:p>
        </p:txBody>
      </p:sp>
    </p:spTree>
    <p:extLst>
      <p:ext uri="{BB962C8B-B14F-4D97-AF65-F5344CB8AC3E}">
        <p14:creationId xmlns:p14="http://schemas.microsoft.com/office/powerpoint/2010/main" val="2609105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54353" y="2101428"/>
            <a:ext cx="3297515" cy="1327572"/>
          </a:xfrm>
        </p:spPr>
        <p:txBody>
          <a:bodyPr>
            <a:normAutofit fontScale="90000"/>
          </a:bodyPr>
          <a:lstStyle/>
          <a:p>
            <a:r>
              <a:rPr lang="en-GB" altLang="en-US" b="1" dirty="0"/>
              <a:t>Cultural Web</a:t>
            </a:r>
          </a:p>
        </p:txBody>
      </p:sp>
      <p:sp>
        <p:nvSpPr>
          <p:cNvPr id="3" name="Footer Placeholder 2"/>
          <p:cNvSpPr>
            <a:spLocks noGrp="1"/>
          </p:cNvSpPr>
          <p:nvPr>
            <p:ph type="ftr" sz="quarter" idx="4294967295"/>
          </p:nvPr>
        </p:nvSpPr>
        <p:spPr>
          <a:xfrm>
            <a:off x="0" y="5624513"/>
            <a:ext cx="3086100" cy="273844"/>
          </a:xfrm>
          <a:prstGeom prst="rect">
            <a:avLst/>
          </a:prstGeom>
        </p:spPr>
        <p:txBody>
          <a:bodyPr/>
          <a:lstStyle/>
          <a:p>
            <a:r>
              <a:rPr lang="en-GB"/>
              <a:t>EMPL5005</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57023" y="857250"/>
            <a:ext cx="5327469" cy="4141815"/>
          </a:xfrm>
          <a:prstGeom prst="rect">
            <a:avLst/>
          </a:prstGeom>
        </p:spPr>
      </p:pic>
    </p:spTree>
    <p:extLst>
      <p:ext uri="{BB962C8B-B14F-4D97-AF65-F5344CB8AC3E}">
        <p14:creationId xmlns:p14="http://schemas.microsoft.com/office/powerpoint/2010/main" val="39586724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0-#ppt_w/2"/>
                                          </p:val>
                                        </p:tav>
                                        <p:tav tm="100000">
                                          <p:val>
                                            <p:strVal val="#ppt_x"/>
                                          </p:val>
                                        </p:tav>
                                      </p:tavLst>
                                    </p:anim>
                                    <p:anim calcmode="lin" valueType="num">
                                      <p:cBhvr additive="base">
                                        <p:cTn id="8"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1081037"/>
            <a:ext cx="8229600" cy="857250"/>
          </a:xfrm>
        </p:spPr>
        <p:txBody>
          <a:bodyPr>
            <a:normAutofit/>
          </a:bodyPr>
          <a:lstStyle/>
          <a:p>
            <a:r>
              <a:rPr lang="en-GB" altLang="en-US" sz="3000" b="1" dirty="0">
                <a:cs typeface="Arial" charset="0"/>
              </a:rPr>
              <a:t>Routines &amp; rituals</a:t>
            </a:r>
            <a:r>
              <a:rPr lang="en-GB" altLang="en-US" sz="3000" dirty="0"/>
              <a:t> </a:t>
            </a:r>
          </a:p>
        </p:txBody>
      </p:sp>
      <p:sp>
        <p:nvSpPr>
          <p:cNvPr id="6147" name="Content Placeholder 2"/>
          <p:cNvSpPr>
            <a:spLocks noGrp="1"/>
          </p:cNvSpPr>
          <p:nvPr>
            <p:ph sz="half" idx="1"/>
          </p:nvPr>
        </p:nvSpPr>
        <p:spPr>
          <a:xfrm>
            <a:off x="337929" y="1848679"/>
            <a:ext cx="4338431" cy="3245228"/>
          </a:xfrm>
        </p:spPr>
        <p:txBody>
          <a:bodyPr>
            <a:normAutofit fontScale="92500" lnSpcReduction="10000"/>
          </a:bodyPr>
          <a:lstStyle/>
          <a:p>
            <a:r>
              <a:rPr lang="en-US" altLang="en-US" sz="1800" dirty="0"/>
              <a:t>What do customers expect when they walk in?</a:t>
            </a:r>
          </a:p>
          <a:p>
            <a:r>
              <a:rPr lang="en-US" altLang="en-US" sz="1800" dirty="0"/>
              <a:t>What do employees expect?</a:t>
            </a:r>
          </a:p>
          <a:p>
            <a:r>
              <a:rPr lang="en-US" altLang="en-US" sz="1800" dirty="0"/>
              <a:t>What would be immediately obvious if changed?</a:t>
            </a:r>
          </a:p>
          <a:p>
            <a:r>
              <a:rPr lang="en-US" altLang="en-US" sz="1800" dirty="0"/>
              <a:t>What </a:t>
            </a:r>
            <a:r>
              <a:rPr lang="en-US" altLang="en-US" sz="1800" dirty="0" err="1"/>
              <a:t>behaviour</a:t>
            </a:r>
            <a:r>
              <a:rPr lang="en-US" altLang="en-US" sz="1800" dirty="0"/>
              <a:t> do these routines encourage?</a:t>
            </a:r>
          </a:p>
          <a:p>
            <a:r>
              <a:rPr lang="en-US" altLang="en-US" sz="1800" dirty="0"/>
              <a:t>When a new problem is encountered, what rules do people apply when they solve it?</a:t>
            </a:r>
          </a:p>
          <a:p>
            <a:r>
              <a:rPr lang="en-US" altLang="en-US" sz="1800" dirty="0"/>
              <a:t>What core beliefs do these rituals reflect</a:t>
            </a:r>
            <a:r>
              <a:rPr lang="en-US" altLang="en-US" sz="1500" dirty="0"/>
              <a:t>? </a:t>
            </a:r>
          </a:p>
          <a:p>
            <a:endParaRPr lang="en-GB" altLang="en-US" dirty="0"/>
          </a:p>
        </p:txBody>
      </p:sp>
      <p:sp>
        <p:nvSpPr>
          <p:cNvPr id="4" name="Content Placeholder 3"/>
          <p:cNvSpPr>
            <a:spLocks noGrp="1"/>
          </p:cNvSpPr>
          <p:nvPr>
            <p:ph sz="half" idx="2"/>
          </p:nvPr>
        </p:nvSpPr>
        <p:spPr>
          <a:xfrm>
            <a:off x="4572000" y="1845936"/>
            <a:ext cx="4038600" cy="2991780"/>
          </a:xfrm>
        </p:spPr>
        <p:txBody>
          <a:bodyPr>
            <a:normAutofit fontScale="92500" lnSpcReduction="10000"/>
          </a:bodyPr>
          <a:lstStyle/>
          <a:p>
            <a:pPr>
              <a:buFontTx/>
              <a:buNone/>
              <a:defRPr/>
            </a:pPr>
            <a:r>
              <a:rPr lang="en-GB" sz="1500" dirty="0"/>
              <a:t>“ </a:t>
            </a:r>
            <a:r>
              <a:rPr lang="en-GB" sz="1950" i="1" dirty="0">
                <a:effectLst>
                  <a:outerShdw blurRad="38100" dist="38100" dir="2700000" algn="tl">
                    <a:srgbClr val="000000">
                      <a:alpha val="43137"/>
                    </a:srgbClr>
                  </a:outerShdw>
                </a:effectLst>
              </a:rPr>
              <a:t>The way we do things around here”</a:t>
            </a:r>
          </a:p>
          <a:p>
            <a:pPr>
              <a:defRPr/>
            </a:pPr>
            <a:r>
              <a:rPr lang="en-GB" sz="1950" dirty="0"/>
              <a:t>are difficult to change</a:t>
            </a:r>
          </a:p>
          <a:p>
            <a:pPr>
              <a:defRPr/>
            </a:pPr>
            <a:r>
              <a:rPr lang="en-GB" sz="1950" dirty="0"/>
              <a:t>are often taken for granted</a:t>
            </a:r>
          </a:p>
          <a:p>
            <a:pPr>
              <a:defRPr/>
            </a:pPr>
            <a:r>
              <a:rPr lang="en-GB" sz="1950" dirty="0"/>
              <a:t>can be a key organisational competency</a:t>
            </a:r>
          </a:p>
          <a:p>
            <a:pPr>
              <a:defRPr/>
            </a:pPr>
            <a:endParaRPr lang="en-GB" dirty="0"/>
          </a:p>
        </p:txBody>
      </p:sp>
    </p:spTree>
    <p:extLst>
      <p:ext uri="{BB962C8B-B14F-4D97-AF65-F5344CB8AC3E}">
        <p14:creationId xmlns:p14="http://schemas.microsoft.com/office/powerpoint/2010/main" val="368132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C2422-B8B0-40A2-AD01-BB6891695309}"/>
              </a:ext>
            </a:extLst>
          </p:cNvPr>
          <p:cNvSpPr>
            <a:spLocks noGrp="1"/>
          </p:cNvSpPr>
          <p:nvPr>
            <p:ph type="title"/>
          </p:nvPr>
        </p:nvSpPr>
        <p:spPr/>
        <p:txBody>
          <a:bodyPr/>
          <a:lstStyle/>
          <a:p>
            <a:r>
              <a:rPr lang="en-GB" b="1" dirty="0"/>
              <a:t>Rituals and Routines</a:t>
            </a:r>
          </a:p>
        </p:txBody>
      </p:sp>
      <p:sp>
        <p:nvSpPr>
          <p:cNvPr id="3" name="Content Placeholder 2">
            <a:extLst>
              <a:ext uri="{FF2B5EF4-FFF2-40B4-BE49-F238E27FC236}">
                <a16:creationId xmlns:a16="http://schemas.microsoft.com/office/drawing/2014/main" id="{88051AC1-4DE4-4480-98C0-527553F12D49}"/>
              </a:ext>
            </a:extLst>
          </p:cNvPr>
          <p:cNvSpPr>
            <a:spLocks noGrp="1"/>
          </p:cNvSpPr>
          <p:nvPr>
            <p:ph idx="1"/>
          </p:nvPr>
        </p:nvSpPr>
        <p:spPr>
          <a:xfrm>
            <a:off x="457200" y="1920479"/>
            <a:ext cx="8229600" cy="2937774"/>
          </a:xfrm>
        </p:spPr>
        <p:txBody>
          <a:bodyPr>
            <a:normAutofit fontScale="92500" lnSpcReduction="20000"/>
          </a:bodyPr>
          <a:lstStyle/>
          <a:p>
            <a:pPr marL="0" indent="0" fontAlgn="base">
              <a:buNone/>
            </a:pPr>
            <a:r>
              <a:rPr lang="en-GB" dirty="0"/>
              <a:t>Example of a car bodywork repair centre:</a:t>
            </a:r>
          </a:p>
          <a:p>
            <a:pPr fontAlgn="base"/>
            <a:r>
              <a:rPr lang="en-GB" i="1" dirty="0"/>
              <a:t>Customers expect a newspaper and coffee whilst they wait, or a ride to work. </a:t>
            </a:r>
            <a:endParaRPr lang="en-GB" dirty="0"/>
          </a:p>
          <a:p>
            <a:pPr fontAlgn="base"/>
            <a:r>
              <a:rPr lang="en-GB" i="1" dirty="0"/>
              <a:t>Employees expect to have their time cards examined very carefully.</a:t>
            </a:r>
            <a:endParaRPr lang="en-GB" dirty="0"/>
          </a:p>
          <a:p>
            <a:pPr fontAlgn="base"/>
            <a:r>
              <a:rPr lang="en-GB" i="1" dirty="0"/>
              <a:t>There's lots of talk about money and especially about how to cut costs. </a:t>
            </a:r>
            <a:endParaRPr lang="en-GB" dirty="0"/>
          </a:p>
          <a:p>
            <a:pPr marL="0" indent="0">
              <a:buNone/>
            </a:pPr>
            <a:endParaRPr lang="en-GB" dirty="0"/>
          </a:p>
        </p:txBody>
      </p:sp>
    </p:spTree>
    <p:extLst>
      <p:ext uri="{BB962C8B-B14F-4D97-AF65-F5344CB8AC3E}">
        <p14:creationId xmlns:p14="http://schemas.microsoft.com/office/powerpoint/2010/main" val="2231958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143000" y="857251"/>
            <a:ext cx="6057900" cy="983456"/>
          </a:xfrm>
        </p:spPr>
        <p:txBody>
          <a:bodyPr>
            <a:normAutofit/>
          </a:bodyPr>
          <a:lstStyle/>
          <a:p>
            <a:r>
              <a:rPr lang="en-GB" altLang="en-US" sz="3000" b="1" dirty="0">
                <a:cs typeface="Arial" charset="0"/>
              </a:rPr>
              <a:t>Stories</a:t>
            </a:r>
            <a:endParaRPr lang="en-GB" altLang="en-US" sz="3000" dirty="0"/>
          </a:p>
        </p:txBody>
      </p:sp>
      <p:sp>
        <p:nvSpPr>
          <p:cNvPr id="3" name="Content Placeholder 2"/>
          <p:cNvSpPr>
            <a:spLocks noGrp="1"/>
          </p:cNvSpPr>
          <p:nvPr>
            <p:ph sz="half" idx="1"/>
          </p:nvPr>
        </p:nvSpPr>
        <p:spPr>
          <a:xfrm>
            <a:off x="4542183" y="1733599"/>
            <a:ext cx="4289597" cy="3357719"/>
          </a:xfrm>
        </p:spPr>
        <p:txBody>
          <a:bodyPr>
            <a:normAutofit fontScale="70000" lnSpcReduction="20000"/>
          </a:bodyPr>
          <a:lstStyle/>
          <a:p>
            <a:pPr marL="457200" indent="-457200">
              <a:defRPr/>
            </a:pPr>
            <a:r>
              <a:rPr lang="en-GB" sz="2175" dirty="0">
                <a:cs typeface="Arial" charset="0"/>
              </a:rPr>
              <a:t>The stories that colleagues tell each other and pass onto new recruits – </a:t>
            </a:r>
          </a:p>
          <a:p>
            <a:pPr marL="457200" indent="-457200">
              <a:defRPr/>
            </a:pPr>
            <a:r>
              <a:rPr lang="en-GB" sz="2175" i="1" dirty="0">
                <a:cs typeface="Arial" charset="0"/>
              </a:rPr>
              <a:t>”</a:t>
            </a:r>
            <a:r>
              <a:rPr lang="en-GB" sz="2175" i="1" dirty="0">
                <a:cs typeface="Times New Roman" charset="0"/>
              </a:rPr>
              <a:t>The individual personalities who did or said something that stood out and deviated from the norm “</a:t>
            </a:r>
            <a:r>
              <a:rPr lang="en-GB" sz="2175" i="1" dirty="0">
                <a:cs typeface="Arial" charset="0"/>
              </a:rPr>
              <a:t> </a:t>
            </a:r>
          </a:p>
          <a:p>
            <a:pPr marL="457200" indent="-457200">
              <a:defRPr/>
            </a:pPr>
            <a:r>
              <a:rPr lang="en-GB" sz="2175" i="1" dirty="0"/>
              <a:t>“Every year Mary from accounts always [something] at the Christmas Party”</a:t>
            </a:r>
          </a:p>
          <a:p>
            <a:pPr marL="457200" indent="-457200">
              <a:defRPr/>
            </a:pPr>
            <a:r>
              <a:rPr lang="en-GB" sz="2175" i="1" dirty="0">
                <a:cs typeface="Arial" charset="0"/>
              </a:rPr>
              <a:t>“No one is ever disciplined for being late”</a:t>
            </a:r>
            <a:r>
              <a:rPr lang="en-GB" sz="2175" i="1" dirty="0"/>
              <a:t> </a:t>
            </a:r>
          </a:p>
          <a:p>
            <a:pPr marL="457200" indent="-457200">
              <a:defRPr/>
            </a:pPr>
            <a:r>
              <a:rPr lang="en-GB" sz="2175" i="1" dirty="0"/>
              <a:t>“Or the founder began the organisation with just a [blank]!”</a:t>
            </a:r>
          </a:p>
          <a:p>
            <a:pPr>
              <a:defRPr/>
            </a:pPr>
            <a:endParaRPr lang="en-GB" dirty="0"/>
          </a:p>
        </p:txBody>
      </p:sp>
      <p:sp>
        <p:nvSpPr>
          <p:cNvPr id="7172" name="Content Placeholder 3"/>
          <p:cNvSpPr>
            <a:spLocks noGrp="1"/>
          </p:cNvSpPr>
          <p:nvPr>
            <p:ph sz="half" idx="2"/>
          </p:nvPr>
        </p:nvSpPr>
        <p:spPr>
          <a:xfrm>
            <a:off x="282404" y="1718692"/>
            <a:ext cx="3994322" cy="3611166"/>
          </a:xfrm>
        </p:spPr>
        <p:txBody>
          <a:bodyPr>
            <a:normAutofit fontScale="70000" lnSpcReduction="20000"/>
          </a:bodyPr>
          <a:lstStyle/>
          <a:p>
            <a:r>
              <a:rPr lang="en-US" altLang="en-US" sz="2250" dirty="0"/>
              <a:t>What stories do people currently tell about your </a:t>
            </a:r>
            <a:r>
              <a:rPr lang="en-US" altLang="en-US" sz="2250" dirty="0" err="1"/>
              <a:t>organisation</a:t>
            </a:r>
            <a:r>
              <a:rPr lang="en-US" altLang="en-US" sz="2250" dirty="0"/>
              <a:t>? </a:t>
            </a:r>
          </a:p>
          <a:p>
            <a:r>
              <a:rPr lang="en-US" altLang="en-US" sz="2250" dirty="0"/>
              <a:t>What reputation is communicated amongst your customers and other stakeholders?</a:t>
            </a:r>
          </a:p>
          <a:p>
            <a:r>
              <a:rPr lang="en-US" altLang="en-US" sz="2250" dirty="0"/>
              <a:t>What do these stories say about what your </a:t>
            </a:r>
            <a:r>
              <a:rPr lang="en-US" altLang="en-US" sz="2250" dirty="0" err="1"/>
              <a:t>organisation</a:t>
            </a:r>
            <a:r>
              <a:rPr lang="en-US" altLang="en-US" sz="2250" dirty="0"/>
              <a:t> believes in?</a:t>
            </a:r>
          </a:p>
          <a:p>
            <a:r>
              <a:rPr lang="en-US" altLang="en-US" sz="2250" dirty="0"/>
              <a:t>What do employees talk about when they think of the history of the company?</a:t>
            </a:r>
          </a:p>
          <a:p>
            <a:r>
              <a:rPr lang="en-US" altLang="en-US" sz="2250" dirty="0"/>
              <a:t>What stories do they tell new people who join the company?</a:t>
            </a:r>
          </a:p>
          <a:p>
            <a:r>
              <a:rPr lang="en-US" altLang="en-US" sz="2250" dirty="0"/>
              <a:t>What heroes, villains and mavericks appear in these stories?</a:t>
            </a:r>
            <a:br>
              <a:rPr lang="en-US" altLang="en-US" sz="1350" dirty="0"/>
            </a:br>
            <a:br>
              <a:rPr lang="en-US" altLang="en-US" sz="1350" dirty="0"/>
            </a:br>
            <a:br>
              <a:rPr lang="en-US" altLang="en-US" sz="1350" dirty="0"/>
            </a:br>
            <a:br>
              <a:rPr lang="en-US" altLang="en-US" sz="1350" dirty="0"/>
            </a:br>
            <a:endParaRPr lang="en-GB" altLang="en-US" sz="1350" dirty="0"/>
          </a:p>
        </p:txBody>
      </p:sp>
    </p:spTree>
    <p:extLst>
      <p:ext uri="{BB962C8B-B14F-4D97-AF65-F5344CB8AC3E}">
        <p14:creationId xmlns:p14="http://schemas.microsoft.com/office/powerpoint/2010/main" val="1108948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615FC-049F-4DF1-8D52-81F798E3902A}"/>
              </a:ext>
            </a:extLst>
          </p:cNvPr>
          <p:cNvSpPr>
            <a:spLocks noGrp="1"/>
          </p:cNvSpPr>
          <p:nvPr>
            <p:ph type="title"/>
          </p:nvPr>
        </p:nvSpPr>
        <p:spPr/>
        <p:txBody>
          <a:bodyPr/>
          <a:lstStyle/>
          <a:p>
            <a:r>
              <a:rPr lang="en-GB" b="1" dirty="0"/>
              <a:t>Stories </a:t>
            </a:r>
          </a:p>
        </p:txBody>
      </p:sp>
      <p:sp>
        <p:nvSpPr>
          <p:cNvPr id="3" name="Content Placeholder 2">
            <a:extLst>
              <a:ext uri="{FF2B5EF4-FFF2-40B4-BE49-F238E27FC236}">
                <a16:creationId xmlns:a16="http://schemas.microsoft.com/office/drawing/2014/main" id="{B560C08B-DC9B-4789-99CC-9D3DA0E9F5C3}"/>
              </a:ext>
            </a:extLst>
          </p:cNvPr>
          <p:cNvSpPr>
            <a:spLocks noGrp="1"/>
          </p:cNvSpPr>
          <p:nvPr>
            <p:ph idx="1"/>
          </p:nvPr>
        </p:nvSpPr>
        <p:spPr>
          <a:xfrm>
            <a:off x="576470" y="1920479"/>
            <a:ext cx="8229600" cy="2937774"/>
          </a:xfrm>
        </p:spPr>
        <p:txBody>
          <a:bodyPr>
            <a:normAutofit fontScale="92500" lnSpcReduction="20000"/>
          </a:bodyPr>
          <a:lstStyle/>
          <a:p>
            <a:pPr marL="0" indent="0" fontAlgn="base">
              <a:buNone/>
            </a:pPr>
            <a:r>
              <a:rPr lang="en-GB" dirty="0"/>
              <a:t>Example:</a:t>
            </a:r>
          </a:p>
          <a:p>
            <a:pPr fontAlgn="base"/>
            <a:r>
              <a:rPr lang="en-GB" i="1" dirty="0"/>
              <a:t>We are known as having high customer complaints, and for doing shoddy work.</a:t>
            </a:r>
            <a:endParaRPr lang="en-GB" dirty="0"/>
          </a:p>
          <a:p>
            <a:pPr fontAlgn="base"/>
            <a:r>
              <a:rPr lang="en-GB" i="1" dirty="0"/>
              <a:t>Staff members talk about the founder starting the company with a $1,000 loan.</a:t>
            </a:r>
            <a:endParaRPr lang="en-GB" dirty="0"/>
          </a:p>
          <a:p>
            <a:pPr fontAlgn="base"/>
            <a:r>
              <a:rPr lang="en-GB" i="1" dirty="0"/>
              <a:t>The message is that we do things the cheapest way we can. </a:t>
            </a:r>
            <a:endParaRPr lang="en-GB" dirty="0"/>
          </a:p>
          <a:p>
            <a:pPr marL="0" indent="0">
              <a:buNone/>
            </a:pPr>
            <a:endParaRPr lang="en-GB" dirty="0"/>
          </a:p>
        </p:txBody>
      </p:sp>
    </p:spTree>
    <p:extLst>
      <p:ext uri="{BB962C8B-B14F-4D97-AF65-F5344CB8AC3E}">
        <p14:creationId xmlns:p14="http://schemas.microsoft.com/office/powerpoint/2010/main" val="1494928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b="1" dirty="0">
                <a:latin typeface="Arial" charset="0"/>
                <a:cs typeface="Arial" charset="0"/>
              </a:rPr>
              <a:t>Symbols</a:t>
            </a:r>
            <a:endParaRPr lang="en-GB" altLang="en-US" b="1" dirty="0"/>
          </a:p>
        </p:txBody>
      </p:sp>
      <p:sp>
        <p:nvSpPr>
          <p:cNvPr id="8195" name="Content Placeholder 2"/>
          <p:cNvSpPr>
            <a:spLocks noGrp="1"/>
          </p:cNvSpPr>
          <p:nvPr>
            <p:ph sz="half" idx="1"/>
          </p:nvPr>
        </p:nvSpPr>
        <p:spPr>
          <a:xfrm>
            <a:off x="278296" y="2057401"/>
            <a:ext cx="4293704" cy="3245228"/>
          </a:xfrm>
        </p:spPr>
        <p:txBody>
          <a:bodyPr>
            <a:normAutofit/>
          </a:bodyPr>
          <a:lstStyle/>
          <a:p>
            <a:r>
              <a:rPr lang="en-US" altLang="en-US" sz="1800" dirty="0"/>
              <a:t>Is company-specific jargon or language used?</a:t>
            </a:r>
          </a:p>
          <a:p>
            <a:r>
              <a:rPr lang="en-US" altLang="en-US" sz="1800" dirty="0"/>
              <a:t>How well known and usable is this?</a:t>
            </a:r>
          </a:p>
          <a:p>
            <a:r>
              <a:rPr lang="en-US" altLang="en-US" sz="1800" dirty="0"/>
              <a:t>Are there any status symbols used?</a:t>
            </a:r>
          </a:p>
          <a:p>
            <a:r>
              <a:rPr lang="en-US" altLang="en-US" sz="1800" dirty="0"/>
              <a:t>What image is associated with your organisation, looking at this from the separate viewpoints of clients and staff? </a:t>
            </a:r>
          </a:p>
          <a:p>
            <a:endParaRPr lang="en-GB" altLang="en-US" dirty="0"/>
          </a:p>
        </p:txBody>
      </p:sp>
      <p:sp>
        <p:nvSpPr>
          <p:cNvPr id="8196" name="Content Placeholder 3"/>
          <p:cNvSpPr>
            <a:spLocks noGrp="1"/>
          </p:cNvSpPr>
          <p:nvPr>
            <p:ph sz="half" idx="2"/>
          </p:nvPr>
        </p:nvSpPr>
        <p:spPr/>
        <p:txBody>
          <a:bodyPr>
            <a:normAutofit/>
          </a:bodyPr>
          <a:lstStyle/>
          <a:p>
            <a:r>
              <a:rPr lang="en-GB" altLang="en-US" sz="1800" dirty="0"/>
              <a:t>Prestigious offices – </a:t>
            </a:r>
            <a:r>
              <a:rPr lang="en-GB" altLang="en-US" sz="1800" i="1" dirty="0"/>
              <a:t>size location etc</a:t>
            </a:r>
          </a:p>
          <a:p>
            <a:r>
              <a:rPr lang="en-GB" altLang="en-US" sz="1800" dirty="0"/>
              <a:t>Types of company cars – </a:t>
            </a:r>
            <a:r>
              <a:rPr lang="en-GB" altLang="en-US" sz="1800" i="1" dirty="0"/>
              <a:t>makes models</a:t>
            </a:r>
          </a:p>
          <a:p>
            <a:r>
              <a:rPr lang="en-GB" altLang="en-US" sz="1800" dirty="0"/>
              <a:t>Letter heads – </a:t>
            </a:r>
            <a:r>
              <a:rPr lang="en-GB" altLang="en-US" sz="1800" i="1" dirty="0"/>
              <a:t>paper quality logo’s </a:t>
            </a:r>
          </a:p>
          <a:p>
            <a:r>
              <a:rPr lang="en-GB" altLang="en-US" sz="1800" dirty="0"/>
              <a:t>Dining arrangements – </a:t>
            </a:r>
            <a:r>
              <a:rPr lang="en-GB" altLang="en-US" sz="1800" i="1" dirty="0"/>
              <a:t>in works canteens</a:t>
            </a:r>
          </a:p>
          <a:p>
            <a:endParaRPr lang="en-GB" altLang="en-US" dirty="0"/>
          </a:p>
        </p:txBody>
      </p:sp>
    </p:spTree>
    <p:extLst>
      <p:ext uri="{BB962C8B-B14F-4D97-AF65-F5344CB8AC3E}">
        <p14:creationId xmlns:p14="http://schemas.microsoft.com/office/powerpoint/2010/main" val="3540875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6">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196">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8196">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1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B4410-9D0A-42EC-B28A-1BB7EE22BAA9}"/>
              </a:ext>
            </a:extLst>
          </p:cNvPr>
          <p:cNvSpPr>
            <a:spLocks noGrp="1"/>
          </p:cNvSpPr>
          <p:nvPr>
            <p:ph type="title"/>
          </p:nvPr>
        </p:nvSpPr>
        <p:spPr/>
        <p:txBody>
          <a:bodyPr/>
          <a:lstStyle/>
          <a:p>
            <a:r>
              <a:rPr lang="en-GB" b="1" dirty="0"/>
              <a:t>Symbols</a:t>
            </a:r>
          </a:p>
        </p:txBody>
      </p:sp>
      <p:sp>
        <p:nvSpPr>
          <p:cNvPr id="3" name="Content Placeholder 2">
            <a:extLst>
              <a:ext uri="{FF2B5EF4-FFF2-40B4-BE49-F238E27FC236}">
                <a16:creationId xmlns:a16="http://schemas.microsoft.com/office/drawing/2014/main" id="{0A2B29F5-B66A-476F-8214-950F34CE8E5F}"/>
              </a:ext>
            </a:extLst>
          </p:cNvPr>
          <p:cNvSpPr>
            <a:spLocks noGrp="1"/>
          </p:cNvSpPr>
          <p:nvPr>
            <p:ph idx="1"/>
          </p:nvPr>
        </p:nvSpPr>
        <p:spPr>
          <a:xfrm>
            <a:off x="636105" y="2072309"/>
            <a:ext cx="8229600" cy="2937774"/>
          </a:xfrm>
        </p:spPr>
        <p:txBody>
          <a:bodyPr/>
          <a:lstStyle/>
          <a:p>
            <a:pPr marL="0" indent="0" fontAlgn="base">
              <a:buNone/>
            </a:pPr>
            <a:r>
              <a:rPr lang="en-GB" dirty="0"/>
              <a:t>Example:</a:t>
            </a:r>
          </a:p>
          <a:p>
            <a:pPr fontAlgn="base"/>
            <a:r>
              <a:rPr lang="en-GB" i="1" dirty="0"/>
              <a:t>We use bright red shuttle vans</a:t>
            </a:r>
            <a:r>
              <a:rPr lang="en-GB" dirty="0"/>
              <a:t>.</a:t>
            </a:r>
          </a:p>
          <a:p>
            <a:pPr fontAlgn="base"/>
            <a:r>
              <a:rPr lang="en-GB" i="1" dirty="0"/>
              <a:t>We offer bright red courtesy cars – compact, economy cars.</a:t>
            </a:r>
            <a:endParaRPr lang="en-GB" dirty="0"/>
          </a:p>
          <a:p>
            <a:pPr fontAlgn="base"/>
            <a:r>
              <a:rPr lang="en-GB" i="1" dirty="0"/>
              <a:t>The boss wears overalls, not a suit. </a:t>
            </a:r>
            <a:endParaRPr lang="en-GB" dirty="0"/>
          </a:p>
          <a:p>
            <a:pPr marL="0" indent="0">
              <a:buNone/>
            </a:pPr>
            <a:endParaRPr lang="en-GB" dirty="0"/>
          </a:p>
        </p:txBody>
      </p:sp>
    </p:spTree>
    <p:extLst>
      <p:ext uri="{BB962C8B-B14F-4D97-AF65-F5344CB8AC3E}">
        <p14:creationId xmlns:p14="http://schemas.microsoft.com/office/powerpoint/2010/main" val="2341457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sz="3000" b="1" dirty="0">
                <a:latin typeface="+mn-lt"/>
                <a:cs typeface="Arial" charset="0"/>
              </a:rPr>
              <a:t>Control Systems</a:t>
            </a:r>
            <a:r>
              <a:rPr lang="en-GB" altLang="en-US" sz="3000" b="1" dirty="0">
                <a:latin typeface="+mn-lt"/>
              </a:rPr>
              <a:t> </a:t>
            </a:r>
          </a:p>
        </p:txBody>
      </p:sp>
      <p:sp>
        <p:nvSpPr>
          <p:cNvPr id="9219" name="Content Placeholder 2"/>
          <p:cNvSpPr>
            <a:spLocks noGrp="1"/>
          </p:cNvSpPr>
          <p:nvPr>
            <p:ph sz="half" idx="1"/>
          </p:nvPr>
        </p:nvSpPr>
        <p:spPr>
          <a:xfrm>
            <a:off x="442292" y="1875753"/>
            <a:ext cx="4038600" cy="3306106"/>
          </a:xfrm>
        </p:spPr>
        <p:txBody>
          <a:bodyPr>
            <a:normAutofit lnSpcReduction="10000"/>
          </a:bodyPr>
          <a:lstStyle/>
          <a:p>
            <a:r>
              <a:rPr lang="en-US" altLang="en-US" sz="1800" dirty="0"/>
              <a:t>What process or procedure has the strongest controls? </a:t>
            </a:r>
          </a:p>
          <a:p>
            <a:r>
              <a:rPr lang="en-US" altLang="en-US" sz="1800" dirty="0"/>
              <a:t>Weakest controls? </a:t>
            </a:r>
          </a:p>
          <a:p>
            <a:r>
              <a:rPr lang="en-US" altLang="en-US" sz="1800" dirty="0"/>
              <a:t>Is the company generally loosely or tightly controlled?</a:t>
            </a:r>
          </a:p>
          <a:p>
            <a:r>
              <a:rPr lang="en-US" altLang="en-US" sz="1800" dirty="0"/>
              <a:t>Do employees get rewarded for good work or </a:t>
            </a:r>
            <a:r>
              <a:rPr lang="en-US" altLang="en-US" sz="1800" dirty="0" err="1"/>
              <a:t>penalised</a:t>
            </a:r>
            <a:r>
              <a:rPr lang="en-US" altLang="en-US" sz="1800" dirty="0"/>
              <a:t> for poor work?</a:t>
            </a:r>
          </a:p>
          <a:p>
            <a:r>
              <a:rPr lang="en-US" altLang="en-US" sz="1800" dirty="0"/>
              <a:t>What reports are issued to keep control of operations, finance, etc...? </a:t>
            </a:r>
          </a:p>
          <a:p>
            <a:endParaRPr lang="en-GB" altLang="en-US" dirty="0"/>
          </a:p>
        </p:txBody>
      </p:sp>
      <p:sp>
        <p:nvSpPr>
          <p:cNvPr id="9220" name="Content Placeholder 3"/>
          <p:cNvSpPr>
            <a:spLocks noGrp="1"/>
          </p:cNvSpPr>
          <p:nvPr>
            <p:ph sz="half" idx="2"/>
          </p:nvPr>
        </p:nvSpPr>
        <p:spPr>
          <a:xfrm>
            <a:off x="4648200" y="2042492"/>
            <a:ext cx="4297018" cy="2991780"/>
          </a:xfrm>
        </p:spPr>
        <p:txBody>
          <a:bodyPr>
            <a:normAutofit lnSpcReduction="10000"/>
          </a:bodyPr>
          <a:lstStyle/>
          <a:p>
            <a:r>
              <a:rPr lang="en-GB" altLang="en-US" dirty="0">
                <a:solidFill>
                  <a:srgbClr val="0070C0"/>
                </a:solidFill>
              </a:rPr>
              <a:t>Measurement &amp; Reward Systems</a:t>
            </a:r>
          </a:p>
          <a:p>
            <a:r>
              <a:rPr lang="en-GB" altLang="en-US" dirty="0">
                <a:solidFill>
                  <a:srgbClr val="002060"/>
                </a:solidFill>
              </a:rPr>
              <a:t>Operation manuals</a:t>
            </a:r>
          </a:p>
          <a:p>
            <a:r>
              <a:rPr lang="en-GB" altLang="en-US" dirty="0">
                <a:solidFill>
                  <a:srgbClr val="00B050"/>
                </a:solidFill>
              </a:rPr>
              <a:t>Payment by results</a:t>
            </a:r>
          </a:p>
          <a:p>
            <a:r>
              <a:rPr lang="en-GB" altLang="en-US" dirty="0">
                <a:solidFill>
                  <a:srgbClr val="FF0000"/>
                </a:solidFill>
              </a:rPr>
              <a:t>Quality Audits</a:t>
            </a:r>
          </a:p>
          <a:p>
            <a:endParaRPr lang="en-GB" altLang="en-US" dirty="0"/>
          </a:p>
        </p:txBody>
      </p:sp>
    </p:spTree>
    <p:extLst>
      <p:ext uri="{BB962C8B-B14F-4D97-AF65-F5344CB8AC3E}">
        <p14:creationId xmlns:p14="http://schemas.microsoft.com/office/powerpoint/2010/main" val="340934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20">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220">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220">
                                            <p:txEl>
                                              <p:pRg st="2" end="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E570D-E8AE-4F8D-B143-6349349EEE28}"/>
              </a:ext>
            </a:extLst>
          </p:cNvPr>
          <p:cNvSpPr>
            <a:spLocks noGrp="1"/>
          </p:cNvSpPr>
          <p:nvPr>
            <p:ph type="title"/>
          </p:nvPr>
        </p:nvSpPr>
        <p:spPr/>
        <p:txBody>
          <a:bodyPr/>
          <a:lstStyle/>
          <a:p>
            <a:r>
              <a:rPr lang="en-GB" b="1" dirty="0"/>
              <a:t>Control Systems</a:t>
            </a:r>
          </a:p>
        </p:txBody>
      </p:sp>
      <p:sp>
        <p:nvSpPr>
          <p:cNvPr id="3" name="Content Placeholder 2">
            <a:extLst>
              <a:ext uri="{FF2B5EF4-FFF2-40B4-BE49-F238E27FC236}">
                <a16:creationId xmlns:a16="http://schemas.microsoft.com/office/drawing/2014/main" id="{0500127B-31D7-4365-8E7F-1E651535E228}"/>
              </a:ext>
            </a:extLst>
          </p:cNvPr>
          <p:cNvSpPr>
            <a:spLocks noGrp="1"/>
          </p:cNvSpPr>
          <p:nvPr>
            <p:ph idx="1"/>
          </p:nvPr>
        </p:nvSpPr>
        <p:spPr>
          <a:xfrm>
            <a:off x="472109" y="1953041"/>
            <a:ext cx="8229600" cy="2937774"/>
          </a:xfrm>
        </p:spPr>
        <p:txBody>
          <a:bodyPr>
            <a:normAutofit fontScale="85000" lnSpcReduction="10000"/>
          </a:bodyPr>
          <a:lstStyle/>
          <a:p>
            <a:pPr marL="0" indent="0" fontAlgn="base">
              <a:buNone/>
            </a:pPr>
            <a:r>
              <a:rPr lang="en-GB" dirty="0"/>
              <a:t>Example:</a:t>
            </a:r>
          </a:p>
          <a:p>
            <a:pPr fontAlgn="base"/>
            <a:r>
              <a:rPr lang="en-GB" i="1" dirty="0"/>
              <a:t>Costs are highly controlled, and customers are billed for parts down to the last screw.</a:t>
            </a:r>
            <a:endParaRPr lang="en-GB" dirty="0"/>
          </a:p>
          <a:p>
            <a:pPr fontAlgn="base"/>
            <a:r>
              <a:rPr lang="en-GB" i="1" dirty="0"/>
              <a:t>Quality is not emphasised. Getting the work done with the least amount of direct costs is the goal.</a:t>
            </a:r>
            <a:endParaRPr lang="en-GB" dirty="0"/>
          </a:p>
          <a:p>
            <a:pPr fontAlgn="base"/>
            <a:r>
              <a:rPr lang="en-GB" i="1" dirty="0"/>
              <a:t>Employees docked pay if their quotes/estimates are more than 10% out. </a:t>
            </a:r>
            <a:endParaRPr lang="en-GB" dirty="0"/>
          </a:p>
          <a:p>
            <a:endParaRPr lang="en-GB" dirty="0"/>
          </a:p>
        </p:txBody>
      </p:sp>
    </p:spTree>
    <p:extLst>
      <p:ext uri="{BB962C8B-B14F-4D97-AF65-F5344CB8AC3E}">
        <p14:creationId xmlns:p14="http://schemas.microsoft.com/office/powerpoint/2010/main" val="1302404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r>
              <a:rPr lang="en-GB" altLang="en-US" sz="3000" b="1" dirty="0">
                <a:cs typeface="Arial" charset="0"/>
              </a:rPr>
              <a:t>Power Structure</a:t>
            </a:r>
            <a:r>
              <a:rPr lang="en-GB" altLang="en-US" sz="3000" dirty="0"/>
              <a:t> </a:t>
            </a:r>
          </a:p>
        </p:txBody>
      </p:sp>
      <p:sp>
        <p:nvSpPr>
          <p:cNvPr id="10243" name="Content Placeholder 2"/>
          <p:cNvSpPr>
            <a:spLocks noGrp="1"/>
          </p:cNvSpPr>
          <p:nvPr>
            <p:ph sz="half" idx="1"/>
          </p:nvPr>
        </p:nvSpPr>
        <p:spPr>
          <a:xfrm>
            <a:off x="337931" y="1920479"/>
            <a:ext cx="4038600" cy="2991780"/>
          </a:xfrm>
        </p:spPr>
        <p:txBody>
          <a:bodyPr>
            <a:normAutofit/>
          </a:bodyPr>
          <a:lstStyle/>
          <a:p>
            <a:r>
              <a:rPr lang="en-US" altLang="en-US" sz="1950" dirty="0"/>
              <a:t>Who has the real power in the </a:t>
            </a:r>
            <a:r>
              <a:rPr lang="en-US" altLang="en-US" sz="1950" dirty="0" err="1"/>
              <a:t>organisation</a:t>
            </a:r>
            <a:r>
              <a:rPr lang="en-US" altLang="en-US" sz="1950" dirty="0"/>
              <a:t>? </a:t>
            </a:r>
          </a:p>
          <a:p>
            <a:r>
              <a:rPr lang="en-US" altLang="en-US" sz="1950" dirty="0"/>
              <a:t>What do these people believe and champion within the </a:t>
            </a:r>
            <a:r>
              <a:rPr lang="en-US" altLang="en-US" sz="1950" dirty="0" err="1"/>
              <a:t>organisation</a:t>
            </a:r>
            <a:r>
              <a:rPr lang="en-US" altLang="en-US" sz="1950" dirty="0"/>
              <a:t>?</a:t>
            </a:r>
          </a:p>
          <a:p>
            <a:r>
              <a:rPr lang="en-US" altLang="en-US" sz="1950" dirty="0"/>
              <a:t>Who makes or influences decisions?</a:t>
            </a:r>
          </a:p>
          <a:p>
            <a:r>
              <a:rPr lang="en-US" altLang="en-US" sz="1950" dirty="0"/>
              <a:t>How is this power used or abused? </a:t>
            </a:r>
          </a:p>
          <a:p>
            <a:endParaRPr lang="en-GB" altLang="en-US" dirty="0"/>
          </a:p>
        </p:txBody>
      </p:sp>
      <p:sp>
        <p:nvSpPr>
          <p:cNvPr id="10244" name="Content Placeholder 3"/>
          <p:cNvSpPr>
            <a:spLocks noGrp="1"/>
          </p:cNvSpPr>
          <p:nvPr>
            <p:ph sz="half" idx="2"/>
          </p:nvPr>
        </p:nvSpPr>
        <p:spPr>
          <a:xfrm>
            <a:off x="4572000" y="1933110"/>
            <a:ext cx="4403035" cy="3098575"/>
          </a:xfrm>
        </p:spPr>
        <p:txBody>
          <a:bodyPr>
            <a:normAutofit/>
          </a:bodyPr>
          <a:lstStyle/>
          <a:p>
            <a:r>
              <a:rPr lang="en-GB" altLang="en-US" sz="1950" dirty="0">
                <a:cs typeface="Arial" charset="0"/>
              </a:rPr>
              <a:t>Who should hold most power?</a:t>
            </a:r>
          </a:p>
          <a:p>
            <a:r>
              <a:rPr lang="en-GB" altLang="en-US" sz="1950" dirty="0">
                <a:cs typeface="Arial" charset="0"/>
              </a:rPr>
              <a:t>Time served craftsmen</a:t>
            </a:r>
          </a:p>
          <a:p>
            <a:r>
              <a:rPr lang="en-GB" altLang="en-US" sz="1950" dirty="0">
                <a:cs typeface="Arial" charset="0"/>
              </a:rPr>
              <a:t>Strategic business managers </a:t>
            </a:r>
          </a:p>
          <a:p>
            <a:r>
              <a:rPr lang="en-GB" altLang="en-US" sz="1950" dirty="0">
                <a:cs typeface="Arial" charset="0"/>
              </a:rPr>
              <a:t>Trade union leaders</a:t>
            </a:r>
          </a:p>
          <a:p>
            <a:endParaRPr lang="en-GB" altLang="en-US" dirty="0"/>
          </a:p>
        </p:txBody>
      </p:sp>
    </p:spTree>
    <p:extLst>
      <p:ext uri="{BB962C8B-B14F-4D97-AF65-F5344CB8AC3E}">
        <p14:creationId xmlns:p14="http://schemas.microsoft.com/office/powerpoint/2010/main" val="293986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4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44">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024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024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6D476-934D-4C66-A926-E31088A4A114}"/>
              </a:ext>
            </a:extLst>
          </p:cNvPr>
          <p:cNvSpPr>
            <a:spLocks noGrp="1"/>
          </p:cNvSpPr>
          <p:nvPr>
            <p:ph type="title"/>
          </p:nvPr>
        </p:nvSpPr>
        <p:spPr/>
        <p:txBody>
          <a:bodyPr/>
          <a:lstStyle/>
          <a:p>
            <a:r>
              <a:rPr lang="en-GB" b="1" dirty="0"/>
              <a:t>Power Structure</a:t>
            </a:r>
          </a:p>
        </p:txBody>
      </p:sp>
      <p:sp>
        <p:nvSpPr>
          <p:cNvPr id="3" name="Content Placeholder 2">
            <a:extLst>
              <a:ext uri="{FF2B5EF4-FFF2-40B4-BE49-F238E27FC236}">
                <a16:creationId xmlns:a16="http://schemas.microsoft.com/office/drawing/2014/main" id="{DE9CD4B3-EB73-4D9E-8A40-38DC88A0306C}"/>
              </a:ext>
            </a:extLst>
          </p:cNvPr>
          <p:cNvSpPr>
            <a:spLocks noGrp="1"/>
          </p:cNvSpPr>
          <p:nvPr>
            <p:ph idx="1"/>
          </p:nvPr>
        </p:nvSpPr>
        <p:spPr/>
        <p:txBody>
          <a:bodyPr/>
          <a:lstStyle/>
          <a:p>
            <a:pPr marL="0" indent="0" fontAlgn="base">
              <a:buNone/>
            </a:pPr>
            <a:r>
              <a:rPr lang="en-GB" dirty="0"/>
              <a:t>Example:</a:t>
            </a:r>
          </a:p>
          <a:p>
            <a:pPr fontAlgn="base"/>
            <a:r>
              <a:rPr lang="en-GB" i="1" dirty="0"/>
              <a:t>The owner believes in a low cost, high-profit model, and is prepared to lose repeat customers.</a:t>
            </a:r>
            <a:endParaRPr lang="en-GB" dirty="0"/>
          </a:p>
          <a:p>
            <a:pPr fontAlgn="base"/>
            <a:r>
              <a:rPr lang="en-GB" i="1" dirty="0"/>
              <a:t>The threat of docked pay keeps mechanics working with this model. </a:t>
            </a:r>
            <a:endParaRPr lang="en-GB" dirty="0"/>
          </a:p>
          <a:p>
            <a:pPr marL="0" indent="0">
              <a:buNone/>
            </a:pPr>
            <a:endParaRPr lang="en-GB" dirty="0"/>
          </a:p>
        </p:txBody>
      </p:sp>
    </p:spTree>
    <p:extLst>
      <p:ext uri="{BB962C8B-B14F-4D97-AF65-F5344CB8AC3E}">
        <p14:creationId xmlns:p14="http://schemas.microsoft.com/office/powerpoint/2010/main" val="3123610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GB" altLang="en-US" sz="3000" b="1" dirty="0">
                <a:latin typeface="+mn-lt"/>
                <a:cs typeface="Arial" charset="0"/>
              </a:rPr>
              <a:t>Organisational Structures</a:t>
            </a:r>
            <a:r>
              <a:rPr lang="en-GB" altLang="en-US" sz="3000" b="1" dirty="0">
                <a:latin typeface="+mn-lt"/>
              </a:rPr>
              <a:t> </a:t>
            </a:r>
          </a:p>
        </p:txBody>
      </p:sp>
      <p:sp>
        <p:nvSpPr>
          <p:cNvPr id="11267" name="Content Placeholder 2"/>
          <p:cNvSpPr>
            <a:spLocks noGrp="1"/>
          </p:cNvSpPr>
          <p:nvPr>
            <p:ph sz="half" idx="1"/>
          </p:nvPr>
        </p:nvSpPr>
        <p:spPr>
          <a:xfrm>
            <a:off x="308112" y="2024064"/>
            <a:ext cx="4716118" cy="2991780"/>
          </a:xfrm>
        </p:spPr>
        <p:txBody>
          <a:bodyPr>
            <a:normAutofit fontScale="92500" lnSpcReduction="10000"/>
          </a:bodyPr>
          <a:lstStyle/>
          <a:p>
            <a:r>
              <a:rPr lang="en-US" altLang="en-US" dirty="0"/>
              <a:t>Is the structure flat or hierarchical? </a:t>
            </a:r>
          </a:p>
          <a:p>
            <a:r>
              <a:rPr lang="en-US" altLang="en-US" dirty="0"/>
              <a:t>Formal or informal?</a:t>
            </a:r>
          </a:p>
          <a:p>
            <a:r>
              <a:rPr lang="en-US" altLang="en-US" dirty="0"/>
              <a:t>Organic or mechanistic?</a:t>
            </a:r>
          </a:p>
          <a:p>
            <a:r>
              <a:rPr lang="en-US" altLang="en-US" dirty="0"/>
              <a:t>Where are the formal lines of authority?</a:t>
            </a:r>
          </a:p>
          <a:p>
            <a:r>
              <a:rPr lang="en-US" altLang="en-US" dirty="0"/>
              <a:t>Are there informal lines? </a:t>
            </a:r>
          </a:p>
          <a:p>
            <a:endParaRPr lang="en-GB" altLang="en-US" dirty="0"/>
          </a:p>
        </p:txBody>
      </p:sp>
      <p:sp>
        <p:nvSpPr>
          <p:cNvPr id="11268" name="Content Placeholder 3"/>
          <p:cNvSpPr>
            <a:spLocks noGrp="1"/>
          </p:cNvSpPr>
          <p:nvPr>
            <p:ph sz="half" idx="2"/>
          </p:nvPr>
        </p:nvSpPr>
        <p:spPr>
          <a:xfrm>
            <a:off x="5406888" y="2043684"/>
            <a:ext cx="3429000" cy="3245643"/>
          </a:xfrm>
        </p:spPr>
        <p:txBody>
          <a:bodyPr>
            <a:normAutofit fontScale="92500" lnSpcReduction="10000"/>
          </a:bodyPr>
          <a:lstStyle/>
          <a:p>
            <a:r>
              <a:rPr lang="en-GB" altLang="en-US" dirty="0">
                <a:solidFill>
                  <a:srgbClr val="FF0000"/>
                </a:solidFill>
                <a:cs typeface="Arial" charset="0"/>
              </a:rPr>
              <a:t>Hierarchies</a:t>
            </a:r>
          </a:p>
          <a:p>
            <a:endParaRPr lang="en-GB" altLang="en-US" dirty="0">
              <a:cs typeface="Arial" charset="0"/>
            </a:endParaRPr>
          </a:p>
          <a:p>
            <a:r>
              <a:rPr lang="en-GB" altLang="en-US" dirty="0">
                <a:solidFill>
                  <a:srgbClr val="C00000"/>
                </a:solidFill>
                <a:cs typeface="Arial" charset="0"/>
              </a:rPr>
              <a:t>Autocratic</a:t>
            </a:r>
          </a:p>
          <a:p>
            <a:endParaRPr lang="en-GB" altLang="en-US" dirty="0">
              <a:cs typeface="Arial" charset="0"/>
            </a:endParaRPr>
          </a:p>
          <a:p>
            <a:r>
              <a:rPr lang="en-GB" altLang="en-US" dirty="0">
                <a:solidFill>
                  <a:srgbClr val="0070C0"/>
                </a:solidFill>
                <a:cs typeface="Arial" charset="0"/>
              </a:rPr>
              <a:t>Flat</a:t>
            </a:r>
          </a:p>
          <a:p>
            <a:endParaRPr lang="en-GB" altLang="en-US" dirty="0"/>
          </a:p>
        </p:txBody>
      </p:sp>
    </p:spTree>
    <p:extLst>
      <p:ext uri="{BB962C8B-B14F-4D97-AF65-F5344CB8AC3E}">
        <p14:creationId xmlns:p14="http://schemas.microsoft.com/office/powerpoint/2010/main" val="4064286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8">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268">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26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52205-9930-4E17-AAD9-F32ECCB5ACB8}"/>
              </a:ext>
            </a:extLst>
          </p:cNvPr>
          <p:cNvSpPr>
            <a:spLocks noGrp="1"/>
          </p:cNvSpPr>
          <p:nvPr>
            <p:ph type="title"/>
          </p:nvPr>
        </p:nvSpPr>
        <p:spPr/>
        <p:txBody>
          <a:bodyPr/>
          <a:lstStyle/>
          <a:p>
            <a:r>
              <a:rPr lang="en-GB" b="1" dirty="0"/>
              <a:t>Organisational Structure</a:t>
            </a:r>
          </a:p>
        </p:txBody>
      </p:sp>
      <p:sp>
        <p:nvSpPr>
          <p:cNvPr id="3" name="Content Placeholder 2">
            <a:extLst>
              <a:ext uri="{FF2B5EF4-FFF2-40B4-BE49-F238E27FC236}">
                <a16:creationId xmlns:a16="http://schemas.microsoft.com/office/drawing/2014/main" id="{6C654B5D-58AE-4781-8D02-6CF8BCEAC18E}"/>
              </a:ext>
            </a:extLst>
          </p:cNvPr>
          <p:cNvSpPr>
            <a:spLocks noGrp="1"/>
          </p:cNvSpPr>
          <p:nvPr>
            <p:ph idx="1"/>
          </p:nvPr>
        </p:nvSpPr>
        <p:spPr>
          <a:xfrm>
            <a:off x="457201" y="2057401"/>
            <a:ext cx="8428382" cy="2937774"/>
          </a:xfrm>
        </p:spPr>
        <p:txBody>
          <a:bodyPr>
            <a:normAutofit fontScale="92500" lnSpcReduction="20000"/>
          </a:bodyPr>
          <a:lstStyle/>
          <a:p>
            <a:pPr marL="0" indent="0" fontAlgn="base">
              <a:buNone/>
            </a:pPr>
            <a:r>
              <a:rPr lang="en-GB" dirty="0"/>
              <a:t>Example:</a:t>
            </a:r>
          </a:p>
          <a:p>
            <a:pPr fontAlgn="base"/>
            <a:r>
              <a:rPr lang="en-GB" i="1" dirty="0"/>
              <a:t>Flat structure – Owner, Head Mechanic, Mechanics, Reception</a:t>
            </a:r>
            <a:endParaRPr lang="en-GB" dirty="0"/>
          </a:p>
          <a:p>
            <a:pPr fontAlgn="base"/>
            <a:r>
              <a:rPr lang="en-GB" i="1" dirty="0"/>
              <a:t>The receptionist is the owner's wife so she goes straight to him with some customer complaints</a:t>
            </a:r>
            <a:endParaRPr lang="en-GB" dirty="0"/>
          </a:p>
          <a:p>
            <a:pPr fontAlgn="base"/>
            <a:r>
              <a:rPr lang="en-GB" i="1" dirty="0"/>
              <a:t>It's each mechanic for himself – no sharing tools or supplies, little teamwork</a:t>
            </a:r>
            <a:endParaRPr lang="en-GB" dirty="0"/>
          </a:p>
          <a:p>
            <a:endParaRPr lang="en-GB" dirty="0"/>
          </a:p>
        </p:txBody>
      </p:sp>
    </p:spTree>
    <p:extLst>
      <p:ext uri="{BB962C8B-B14F-4D97-AF65-F5344CB8AC3E}">
        <p14:creationId xmlns:p14="http://schemas.microsoft.com/office/powerpoint/2010/main" val="717759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Charles Handy</a:t>
            </a:r>
          </a:p>
        </p:txBody>
      </p:sp>
      <p:sp>
        <p:nvSpPr>
          <p:cNvPr id="3" name="Content Placeholder 2"/>
          <p:cNvSpPr>
            <a:spLocks noGrp="1"/>
          </p:cNvSpPr>
          <p:nvPr>
            <p:ph idx="1"/>
          </p:nvPr>
        </p:nvSpPr>
        <p:spPr/>
        <p:txBody>
          <a:bodyPr>
            <a:normAutofit fontScale="92500"/>
          </a:bodyPr>
          <a:lstStyle/>
          <a:p>
            <a:r>
              <a:rPr lang="en-GB" dirty="0"/>
              <a:t>Charles Handy links organisational structure to organisational culture. Handy describes: </a:t>
            </a:r>
          </a:p>
          <a:p>
            <a:pPr marL="0" indent="0">
              <a:buNone/>
            </a:pPr>
            <a:r>
              <a:rPr lang="en-GB" dirty="0"/>
              <a:t> </a:t>
            </a:r>
          </a:p>
          <a:p>
            <a:r>
              <a:rPr lang="en-GB" dirty="0"/>
              <a:t>Power Culture </a:t>
            </a:r>
          </a:p>
          <a:p>
            <a:r>
              <a:rPr lang="en-GB" dirty="0"/>
              <a:t>Role Culture </a:t>
            </a:r>
          </a:p>
          <a:p>
            <a:r>
              <a:rPr lang="en-GB" dirty="0"/>
              <a:t>Task Culture </a:t>
            </a:r>
          </a:p>
          <a:p>
            <a:r>
              <a:rPr lang="en-GB" dirty="0"/>
              <a:t>Person Culture</a:t>
            </a:r>
          </a:p>
        </p:txBody>
      </p:sp>
    </p:spTree>
    <p:extLst>
      <p:ext uri="{BB962C8B-B14F-4D97-AF65-F5344CB8AC3E}">
        <p14:creationId xmlns:p14="http://schemas.microsoft.com/office/powerpoint/2010/main" val="2608902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75371-A732-475E-B8C5-CF8F7081591B}"/>
              </a:ext>
            </a:extLst>
          </p:cNvPr>
          <p:cNvSpPr>
            <a:spLocks noGrp="1"/>
          </p:cNvSpPr>
          <p:nvPr>
            <p:ph type="title"/>
          </p:nvPr>
        </p:nvSpPr>
        <p:spPr/>
        <p:txBody>
          <a:bodyPr/>
          <a:lstStyle/>
          <a:p>
            <a:r>
              <a:rPr lang="en-GB" dirty="0" err="1"/>
              <a:t>Handy’s</a:t>
            </a:r>
            <a:r>
              <a:rPr lang="en-GB" dirty="0"/>
              <a:t> Model</a:t>
            </a:r>
          </a:p>
        </p:txBody>
      </p:sp>
      <p:pic>
        <p:nvPicPr>
          <p:cNvPr id="5" name="Content Placeholder 4" descr="A close up of a logo&#10;&#10;Description automatically generated">
            <a:extLst>
              <a:ext uri="{FF2B5EF4-FFF2-40B4-BE49-F238E27FC236}">
                <a16:creationId xmlns:a16="http://schemas.microsoft.com/office/drawing/2014/main" id="{32FAC582-A8F1-4BEC-A03B-7FC12F67BA1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85542" y="1600200"/>
            <a:ext cx="6572916" cy="3916363"/>
          </a:xfrm>
        </p:spPr>
      </p:pic>
    </p:spTree>
    <p:extLst>
      <p:ext uri="{BB962C8B-B14F-4D97-AF65-F5344CB8AC3E}">
        <p14:creationId xmlns:p14="http://schemas.microsoft.com/office/powerpoint/2010/main" val="2962155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Culture </a:t>
            </a:r>
          </a:p>
        </p:txBody>
      </p:sp>
      <p:sp>
        <p:nvSpPr>
          <p:cNvPr id="3" name="Content Placeholder 2"/>
          <p:cNvSpPr>
            <a:spLocks noGrp="1"/>
          </p:cNvSpPr>
          <p:nvPr>
            <p:ph sz="half" idx="1"/>
          </p:nvPr>
        </p:nvSpPr>
        <p:spPr>
          <a:xfrm>
            <a:off x="457200" y="1600201"/>
            <a:ext cx="8363272" cy="3989040"/>
          </a:xfrm>
        </p:spPr>
        <p:txBody>
          <a:bodyPr>
            <a:normAutofit fontScale="92500" lnSpcReduction="20000"/>
          </a:bodyPr>
          <a:lstStyle/>
          <a:p>
            <a:pPr marL="0" indent="0">
              <a:buNone/>
            </a:pPr>
            <a:r>
              <a:rPr lang="en-GB" dirty="0"/>
              <a:t>• culture relies on central figure</a:t>
            </a:r>
          </a:p>
          <a:p>
            <a:pPr marL="0" indent="0">
              <a:buNone/>
            </a:pPr>
            <a:r>
              <a:rPr lang="en-GB" dirty="0"/>
              <a:t>• central figure communicates outwards – no system of    feedback</a:t>
            </a:r>
          </a:p>
          <a:p>
            <a:pPr marL="0" indent="0">
              <a:buNone/>
            </a:pPr>
            <a:r>
              <a:rPr lang="en-GB" dirty="0"/>
              <a:t>• found in small organisations</a:t>
            </a:r>
          </a:p>
          <a:p>
            <a:pPr marL="0" indent="0">
              <a:buNone/>
            </a:pPr>
            <a:r>
              <a:rPr lang="en-GB" dirty="0"/>
              <a:t>• quick decision making</a:t>
            </a:r>
          </a:p>
          <a:p>
            <a:pPr marL="0" indent="0">
              <a:buNone/>
            </a:pPr>
            <a:r>
              <a:rPr lang="en-GB" dirty="0"/>
              <a:t>• can respond to change and outside threats</a:t>
            </a:r>
          </a:p>
          <a:p>
            <a:pPr marL="0" indent="0">
              <a:buNone/>
            </a:pPr>
            <a:r>
              <a:rPr lang="en-GB" dirty="0"/>
              <a:t>• hard to maintain once the business starts to expand</a:t>
            </a:r>
          </a:p>
          <a:p>
            <a:pPr marL="0" indent="0">
              <a:buNone/>
            </a:pPr>
            <a:r>
              <a:rPr lang="en-GB" dirty="0"/>
              <a:t>• vigorously pitted against change</a:t>
            </a:r>
          </a:p>
          <a:p>
            <a:pPr marL="0" indent="0">
              <a:buNone/>
            </a:pPr>
            <a:r>
              <a:rPr lang="en-GB" dirty="0"/>
              <a:t>• constrains flexibility</a:t>
            </a:r>
          </a:p>
          <a:p>
            <a:pPr marL="0" indent="0">
              <a:buNone/>
            </a:pPr>
            <a:r>
              <a:rPr lang="en-GB" dirty="0"/>
              <a:t>• unnecessary costs incurred</a:t>
            </a:r>
          </a:p>
        </p:txBody>
      </p:sp>
    </p:spTree>
    <p:extLst>
      <p:ext uri="{BB962C8B-B14F-4D97-AF65-F5344CB8AC3E}">
        <p14:creationId xmlns:p14="http://schemas.microsoft.com/office/powerpoint/2010/main" val="2700897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6608" y="132742"/>
            <a:ext cx="8229600" cy="720080"/>
          </a:xfrm>
        </p:spPr>
        <p:txBody>
          <a:bodyPr>
            <a:normAutofit fontScale="90000"/>
          </a:bodyPr>
          <a:lstStyle/>
          <a:p>
            <a:r>
              <a:rPr lang="en-GB" dirty="0"/>
              <a:t>Role Culture</a:t>
            </a:r>
          </a:p>
        </p:txBody>
      </p:sp>
      <p:sp>
        <p:nvSpPr>
          <p:cNvPr id="3" name="Content Placeholder 2"/>
          <p:cNvSpPr>
            <a:spLocks noGrp="1"/>
          </p:cNvSpPr>
          <p:nvPr>
            <p:ph sz="half" idx="1"/>
          </p:nvPr>
        </p:nvSpPr>
        <p:spPr>
          <a:xfrm>
            <a:off x="169168" y="548680"/>
            <a:ext cx="4834880" cy="4525963"/>
          </a:xfrm>
        </p:spPr>
        <p:txBody>
          <a:bodyPr>
            <a:noAutofit/>
          </a:bodyPr>
          <a:lstStyle/>
          <a:p>
            <a:pPr marL="0" indent="0">
              <a:buNone/>
            </a:pPr>
            <a:r>
              <a:rPr lang="en-GB" sz="2000" dirty="0"/>
              <a:t>Most common and readily recognised</a:t>
            </a:r>
          </a:p>
          <a:p>
            <a:pPr marL="0" indent="0">
              <a:buNone/>
            </a:pPr>
            <a:r>
              <a:rPr lang="en-GB" sz="2000" dirty="0"/>
              <a:t>• presumption of logic and rationality</a:t>
            </a:r>
          </a:p>
          <a:p>
            <a:pPr marL="0" indent="0">
              <a:buNone/>
            </a:pPr>
            <a:r>
              <a:rPr lang="en-GB" sz="2000" dirty="0"/>
              <a:t>• based on job/role rather than personalities</a:t>
            </a:r>
          </a:p>
          <a:p>
            <a:pPr marL="0" indent="0">
              <a:buNone/>
            </a:pPr>
            <a:r>
              <a:rPr lang="en-GB" sz="2000" dirty="0"/>
              <a:t>• complements traditional hierarchical structure</a:t>
            </a:r>
          </a:p>
          <a:p>
            <a:pPr marL="0" indent="0">
              <a:buNone/>
            </a:pPr>
            <a:r>
              <a:rPr lang="en-GB" sz="2000" dirty="0"/>
              <a:t>• impersonal</a:t>
            </a:r>
          </a:p>
          <a:p>
            <a:pPr marL="0" indent="0">
              <a:buNone/>
            </a:pPr>
            <a:r>
              <a:rPr lang="en-GB" sz="2000" dirty="0"/>
              <a:t>• suppress individual efforts to improve</a:t>
            </a:r>
          </a:p>
          <a:p>
            <a:pPr marL="0" indent="0">
              <a:buNone/>
            </a:pPr>
            <a:r>
              <a:rPr lang="en-GB" sz="2000" dirty="0"/>
              <a:t>• no thought required to work in role culture</a:t>
            </a:r>
          </a:p>
          <a:p>
            <a:pPr marL="0" indent="0">
              <a:buNone/>
            </a:pPr>
            <a:r>
              <a:rPr lang="en-GB" sz="2000" dirty="0"/>
              <a:t>• change relatively slow and only brought about by fear</a:t>
            </a:r>
          </a:p>
          <a:p>
            <a:pPr marL="0" indent="0">
              <a:buNone/>
            </a:pPr>
            <a:r>
              <a:rPr lang="en-GB" sz="2000" dirty="0"/>
              <a:t>• can adapt but this ability restricted and will thus face problems surviving a dramatic change</a:t>
            </a:r>
          </a:p>
        </p:txBody>
      </p:sp>
      <p:sp>
        <p:nvSpPr>
          <p:cNvPr id="4" name="Content Placeholder 3"/>
          <p:cNvSpPr>
            <a:spLocks noGrp="1"/>
          </p:cNvSpPr>
          <p:nvPr>
            <p:ph sz="half" idx="2"/>
          </p:nvPr>
        </p:nvSpPr>
        <p:spPr>
          <a:xfrm>
            <a:off x="5000525" y="1268760"/>
            <a:ext cx="4038600" cy="4741987"/>
          </a:xfrm>
        </p:spPr>
        <p:txBody>
          <a:bodyPr>
            <a:normAutofit/>
          </a:bodyPr>
          <a:lstStyle/>
          <a:p>
            <a:r>
              <a:rPr lang="en-GB" dirty="0"/>
              <a:t>Large companies like banks and insurance firms,  civil service</a:t>
            </a:r>
          </a:p>
        </p:txBody>
      </p:sp>
    </p:spTree>
    <p:extLst>
      <p:ext uri="{BB962C8B-B14F-4D97-AF65-F5344CB8AC3E}">
        <p14:creationId xmlns:p14="http://schemas.microsoft.com/office/powerpoint/2010/main" val="2068837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Task Culture</a:t>
            </a:r>
          </a:p>
        </p:txBody>
      </p:sp>
      <p:sp>
        <p:nvSpPr>
          <p:cNvPr id="3" name="Content Placeholder 2"/>
          <p:cNvSpPr>
            <a:spLocks noGrp="1"/>
          </p:cNvSpPr>
          <p:nvPr>
            <p:ph sz="half" idx="1"/>
          </p:nvPr>
        </p:nvSpPr>
        <p:spPr>
          <a:xfrm>
            <a:off x="453008" y="1052736"/>
            <a:ext cx="4407024" cy="5030019"/>
          </a:xfrm>
        </p:spPr>
        <p:txBody>
          <a:bodyPr>
            <a:normAutofit fontScale="47500" lnSpcReduction="20000"/>
          </a:bodyPr>
          <a:lstStyle/>
          <a:p>
            <a:pPr marL="0" indent="0">
              <a:buNone/>
            </a:pPr>
            <a:r>
              <a:rPr lang="en-GB" dirty="0"/>
              <a:t>• </a:t>
            </a:r>
            <a:r>
              <a:rPr lang="en-GB" sz="3800" dirty="0"/>
              <a:t>management’s basic concern – continuous and successful solution of problems</a:t>
            </a:r>
          </a:p>
          <a:p>
            <a:pPr marL="0" indent="0">
              <a:buNone/>
            </a:pPr>
            <a:r>
              <a:rPr lang="en-GB" sz="3800" dirty="0"/>
              <a:t>• basis of performance judgement – results and problems solved</a:t>
            </a:r>
          </a:p>
          <a:p>
            <a:pPr marL="0" indent="0">
              <a:buNone/>
            </a:pPr>
            <a:r>
              <a:rPr lang="en-GB" sz="3800" dirty="0"/>
              <a:t>• flexible structure – can be tailored according to task in hand</a:t>
            </a:r>
          </a:p>
          <a:p>
            <a:pPr marL="0" indent="0">
              <a:buNone/>
            </a:pPr>
            <a:r>
              <a:rPr lang="en-GB" sz="3800" dirty="0"/>
              <a:t>• organisation more loosely bound than role culture</a:t>
            </a:r>
          </a:p>
          <a:p>
            <a:pPr marL="0" indent="0">
              <a:buNone/>
            </a:pPr>
            <a:r>
              <a:rPr lang="en-GB" sz="3800" dirty="0"/>
              <a:t>• individual knowledge rather than rank and position</a:t>
            </a:r>
          </a:p>
          <a:p>
            <a:pPr marL="0" indent="0">
              <a:buNone/>
            </a:pPr>
            <a:r>
              <a:rPr lang="en-GB" sz="3800" dirty="0"/>
              <a:t>• jobs described on the basis of results achieved</a:t>
            </a:r>
          </a:p>
          <a:p>
            <a:pPr marL="0" indent="0">
              <a:buNone/>
            </a:pPr>
            <a:r>
              <a:rPr lang="en-GB" sz="3800" dirty="0"/>
              <a:t>• suitable for rapidly changing organisations where groups are established for short term basis</a:t>
            </a:r>
          </a:p>
          <a:p>
            <a:pPr marL="0" indent="0">
              <a:buNone/>
            </a:pPr>
            <a:r>
              <a:rPr lang="en-GB" sz="3800" dirty="0"/>
              <a:t>• often associated with matrix structure</a:t>
            </a:r>
          </a:p>
          <a:p>
            <a:pPr marL="0" indent="0">
              <a:buNone/>
            </a:pPr>
            <a:r>
              <a:rPr lang="en-GB" sz="3800" dirty="0"/>
              <a:t>• e.g. entertainment industry</a:t>
            </a:r>
          </a:p>
        </p:txBody>
      </p:sp>
      <p:sp>
        <p:nvSpPr>
          <p:cNvPr id="4" name="Content Placeholder 3"/>
          <p:cNvSpPr>
            <a:spLocks noGrp="1"/>
          </p:cNvSpPr>
          <p:nvPr>
            <p:ph sz="half" idx="2"/>
          </p:nvPr>
        </p:nvSpPr>
        <p:spPr>
          <a:xfrm>
            <a:off x="5148064" y="1166019"/>
            <a:ext cx="3668216" cy="4135190"/>
          </a:xfrm>
        </p:spPr>
        <p:txBody>
          <a:bodyPr>
            <a:noAutofit/>
          </a:bodyPr>
          <a:lstStyle/>
          <a:p>
            <a:pPr marL="0" indent="0">
              <a:buNone/>
            </a:pPr>
            <a:r>
              <a:rPr lang="en-GB" sz="2400" dirty="0"/>
              <a:t>Most medium and large professional services, accounting, law and consulting firms (like PricewaterhouseCoopers Deloitte, Bain, etc.) </a:t>
            </a:r>
          </a:p>
        </p:txBody>
      </p:sp>
    </p:spTree>
    <p:extLst>
      <p:ext uri="{BB962C8B-B14F-4D97-AF65-F5344CB8AC3E}">
        <p14:creationId xmlns:p14="http://schemas.microsoft.com/office/powerpoint/2010/main" val="354324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Culture</a:t>
            </a:r>
          </a:p>
        </p:txBody>
      </p:sp>
      <p:sp>
        <p:nvSpPr>
          <p:cNvPr id="3" name="Content Placeholder 2"/>
          <p:cNvSpPr>
            <a:spLocks noGrp="1"/>
          </p:cNvSpPr>
          <p:nvPr>
            <p:ph sz="half" idx="1"/>
          </p:nvPr>
        </p:nvSpPr>
        <p:spPr>
          <a:xfrm>
            <a:off x="457200" y="1340768"/>
            <a:ext cx="4402832" cy="4785395"/>
          </a:xfrm>
        </p:spPr>
        <p:txBody>
          <a:bodyPr>
            <a:normAutofit fontScale="77500" lnSpcReduction="20000"/>
          </a:bodyPr>
          <a:lstStyle/>
          <a:p>
            <a:r>
              <a:rPr lang="en-GB" i="0" u="none" strike="noStrike" baseline="0" dirty="0">
                <a:latin typeface="Tahoma,Bold"/>
              </a:rPr>
              <a:t>structure and culture built around individuals</a:t>
            </a:r>
          </a:p>
          <a:p>
            <a:r>
              <a:rPr lang="en-GB" i="0" u="none" strike="noStrike" baseline="0" dirty="0">
                <a:latin typeface="Tahoma,Bold"/>
              </a:rPr>
              <a:t>uncommon for entire organisation – exists within small areas in an organisation</a:t>
            </a:r>
          </a:p>
          <a:p>
            <a:r>
              <a:rPr lang="en-GB" i="0" u="none" strike="noStrike" baseline="0" dirty="0">
                <a:latin typeface="Tahoma,Bold"/>
              </a:rPr>
              <a:t>Most suitable when: Business</a:t>
            </a:r>
          </a:p>
          <a:p>
            <a:pPr marL="0" indent="0">
              <a:buNone/>
            </a:pPr>
            <a:r>
              <a:rPr lang="en-GB" i="0" u="none" strike="noStrike" baseline="0" dirty="0">
                <a:latin typeface="Tahoma,Bold"/>
              </a:rPr>
              <a:t>	Environment stable</a:t>
            </a:r>
          </a:p>
          <a:p>
            <a:r>
              <a:rPr lang="en-GB" i="0" u="none" strike="noStrike" baseline="0" dirty="0">
                <a:latin typeface="Tahoma,Bold"/>
              </a:rPr>
              <a:t>In large organisations</a:t>
            </a:r>
          </a:p>
          <a:p>
            <a:pPr marL="0" indent="0">
              <a:buNone/>
            </a:pPr>
            <a:r>
              <a:rPr lang="en-GB" i="0" u="none" strike="noStrike" baseline="0" dirty="0">
                <a:latin typeface="Tahoma,Bold"/>
              </a:rPr>
              <a:t>culture for educated + articulate individuals coming together for a common interest – e.g. use of some common office service – but operate independently</a:t>
            </a:r>
            <a:endParaRPr lang="en-GB" dirty="0"/>
          </a:p>
        </p:txBody>
      </p:sp>
      <p:sp>
        <p:nvSpPr>
          <p:cNvPr id="4" name="Content Placeholder 3"/>
          <p:cNvSpPr>
            <a:spLocks noGrp="1"/>
          </p:cNvSpPr>
          <p:nvPr>
            <p:ph sz="half" idx="2"/>
          </p:nvPr>
        </p:nvSpPr>
        <p:spPr>
          <a:xfrm>
            <a:off x="4928964" y="1565057"/>
            <a:ext cx="4038600" cy="4525963"/>
          </a:xfrm>
        </p:spPr>
        <p:txBody>
          <a:bodyPr>
            <a:normAutofit fontScale="77500" lnSpcReduction="20000"/>
          </a:bodyPr>
          <a:lstStyle/>
          <a:p>
            <a:r>
              <a:rPr lang="en-GB" sz="3100" dirty="0"/>
              <a:t>Small law or accounting office,</a:t>
            </a:r>
          </a:p>
          <a:p>
            <a:r>
              <a:rPr lang="en-GB" sz="3100" dirty="0"/>
              <a:t>Barristers chambers</a:t>
            </a:r>
          </a:p>
          <a:p>
            <a:r>
              <a:rPr lang="en-GB" sz="3100" dirty="0"/>
              <a:t>GP Practice</a:t>
            </a:r>
          </a:p>
          <a:p>
            <a:r>
              <a:rPr lang="en-GB" sz="3100" dirty="0"/>
              <a:t>Professional practices</a:t>
            </a:r>
          </a:p>
          <a:p>
            <a:endParaRPr lang="en-GB" dirty="0"/>
          </a:p>
          <a:p>
            <a:endParaRPr lang="en-GB" dirty="0"/>
          </a:p>
        </p:txBody>
      </p:sp>
    </p:spTree>
    <p:extLst>
      <p:ext uri="{BB962C8B-B14F-4D97-AF65-F5344CB8AC3E}">
        <p14:creationId xmlns:p14="http://schemas.microsoft.com/office/powerpoint/2010/main" val="16587088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Edgar Schein</a:t>
            </a:r>
          </a:p>
        </p:txBody>
      </p:sp>
      <p:sp>
        <p:nvSpPr>
          <p:cNvPr id="3" name="Content Placeholder 2"/>
          <p:cNvSpPr>
            <a:spLocks noGrp="1"/>
          </p:cNvSpPr>
          <p:nvPr>
            <p:ph idx="1"/>
          </p:nvPr>
        </p:nvSpPr>
        <p:spPr>
          <a:xfrm>
            <a:off x="457200" y="1417638"/>
            <a:ext cx="8229600" cy="4099595"/>
          </a:xfrm>
        </p:spPr>
        <p:txBody>
          <a:bodyPr/>
          <a:lstStyle/>
          <a:p>
            <a:pPr marL="0" indent="0">
              <a:buNone/>
            </a:pPr>
            <a:r>
              <a:rPr lang="en-GB" dirty="0"/>
              <a:t>Schein’s model looks at culture from the standpoint of the observer and describes culture at 3 levels:</a:t>
            </a:r>
          </a:p>
          <a:p>
            <a:r>
              <a:rPr lang="en-GB" dirty="0"/>
              <a:t>Artefacts</a:t>
            </a:r>
          </a:p>
          <a:p>
            <a:r>
              <a:rPr lang="en-GB" dirty="0"/>
              <a:t>Espoused values</a:t>
            </a:r>
          </a:p>
          <a:p>
            <a:r>
              <a:rPr lang="en-GB" dirty="0"/>
              <a:t>Basic underlying assumptions</a:t>
            </a:r>
          </a:p>
          <a:p>
            <a:endParaRPr lang="en-GB" dirty="0"/>
          </a:p>
        </p:txBody>
      </p:sp>
    </p:spTree>
    <p:extLst>
      <p:ext uri="{BB962C8B-B14F-4D97-AF65-F5344CB8AC3E}">
        <p14:creationId xmlns:p14="http://schemas.microsoft.com/office/powerpoint/2010/main" val="34812053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Action Checklist (CMI, 2015)</a:t>
            </a:r>
          </a:p>
        </p:txBody>
      </p:sp>
      <p:sp>
        <p:nvSpPr>
          <p:cNvPr id="3" name="Content Placeholder 2"/>
          <p:cNvSpPr>
            <a:spLocks noGrp="1"/>
          </p:cNvSpPr>
          <p:nvPr>
            <p:ph idx="1"/>
          </p:nvPr>
        </p:nvSpPr>
        <p:spPr>
          <a:xfrm>
            <a:off x="457200" y="1124744"/>
            <a:ext cx="8229600" cy="4680519"/>
          </a:xfrm>
        </p:spPr>
        <p:txBody>
          <a:bodyPr>
            <a:normAutofit fontScale="70000" lnSpcReduction="20000"/>
          </a:bodyPr>
          <a:lstStyle/>
          <a:p>
            <a:pPr marL="0" indent="0">
              <a:buNone/>
            </a:pPr>
            <a:r>
              <a:rPr lang="en-GB" dirty="0"/>
              <a:t>A broad initial impression of an organisation’s culture can be gained by:</a:t>
            </a:r>
          </a:p>
          <a:p>
            <a:pPr marL="0" indent="0">
              <a:buNone/>
            </a:pPr>
            <a:endParaRPr lang="en-GB" dirty="0"/>
          </a:p>
          <a:p>
            <a:pPr marL="514350" indent="-514350">
              <a:buAutoNum type="arabicPeriod"/>
            </a:pPr>
            <a:r>
              <a:rPr lang="en-GB" dirty="0"/>
              <a:t>Reading</a:t>
            </a:r>
          </a:p>
          <a:p>
            <a:pPr marL="514350" indent="-514350">
              <a:buAutoNum type="arabicPeriod"/>
            </a:pPr>
            <a:r>
              <a:rPr lang="en-GB" dirty="0"/>
              <a:t>Reviewing the organisation’s context and environment</a:t>
            </a:r>
          </a:p>
          <a:p>
            <a:pPr marL="514350" indent="-514350">
              <a:buAutoNum type="arabicPeriod"/>
            </a:pPr>
            <a:r>
              <a:rPr lang="en-GB" dirty="0"/>
              <a:t>Talking to people who work for the organisation</a:t>
            </a:r>
          </a:p>
          <a:p>
            <a:pPr marL="514350" indent="-514350">
              <a:buAutoNum type="arabicPeriod"/>
            </a:pPr>
            <a:r>
              <a:rPr lang="en-GB" dirty="0"/>
              <a:t>Making physical observations</a:t>
            </a:r>
          </a:p>
          <a:p>
            <a:pPr marL="514350" indent="-514350">
              <a:buAutoNum type="arabicPeriod"/>
            </a:pPr>
            <a:r>
              <a:rPr lang="en-GB" dirty="0"/>
              <a:t>Assessing communication styles</a:t>
            </a:r>
          </a:p>
          <a:p>
            <a:pPr marL="514350" indent="-514350">
              <a:buAutoNum type="arabicPeriod"/>
            </a:pPr>
            <a:r>
              <a:rPr lang="en-GB" dirty="0"/>
              <a:t>Looking at the nature of decision making and the impact on stakeholders</a:t>
            </a:r>
          </a:p>
          <a:p>
            <a:pPr marL="514350" indent="-514350">
              <a:buAutoNum type="arabicPeriod"/>
            </a:pPr>
            <a:r>
              <a:rPr lang="en-GB" dirty="0"/>
              <a:t>Considering timekeeping</a:t>
            </a:r>
          </a:p>
          <a:p>
            <a:pPr marL="514350" indent="-514350">
              <a:buAutoNum type="arabicPeriod"/>
            </a:pPr>
            <a:r>
              <a:rPr lang="en-GB" dirty="0"/>
              <a:t>Analysing groups and networks</a:t>
            </a:r>
          </a:p>
          <a:p>
            <a:pPr marL="514350" indent="-514350">
              <a:buAutoNum type="arabicPeriod"/>
            </a:pPr>
            <a:r>
              <a:rPr lang="en-GB" dirty="0"/>
              <a:t>Looking at how meetings are conducted</a:t>
            </a:r>
          </a:p>
          <a:p>
            <a:pPr marL="514350" indent="-514350">
              <a:buAutoNum type="arabicPeriod"/>
            </a:pPr>
            <a:r>
              <a:rPr lang="en-GB" dirty="0"/>
              <a:t>Consider organisational boundaries</a:t>
            </a:r>
          </a:p>
          <a:p>
            <a:endParaRPr lang="en-GB" dirty="0"/>
          </a:p>
        </p:txBody>
      </p:sp>
    </p:spTree>
    <p:extLst>
      <p:ext uri="{BB962C8B-B14F-4D97-AF65-F5344CB8AC3E}">
        <p14:creationId xmlns:p14="http://schemas.microsoft.com/office/powerpoint/2010/main" val="20386588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Deal and Kennedy</a:t>
            </a:r>
          </a:p>
        </p:txBody>
      </p:sp>
      <p:sp>
        <p:nvSpPr>
          <p:cNvPr id="3" name="Content Placeholder 2"/>
          <p:cNvSpPr>
            <a:spLocks noGrp="1"/>
          </p:cNvSpPr>
          <p:nvPr>
            <p:ph idx="1"/>
          </p:nvPr>
        </p:nvSpPr>
        <p:spPr>
          <a:xfrm>
            <a:off x="457200" y="1268760"/>
            <a:ext cx="8229600" cy="3917032"/>
          </a:xfrm>
        </p:spPr>
        <p:txBody>
          <a:bodyPr>
            <a:normAutofit lnSpcReduction="10000"/>
          </a:bodyPr>
          <a:lstStyle/>
          <a:p>
            <a:pPr marL="0" indent="0">
              <a:buNone/>
            </a:pPr>
            <a:r>
              <a:rPr lang="en-GB" dirty="0"/>
              <a:t>6 cultural elements:</a:t>
            </a:r>
          </a:p>
          <a:p>
            <a:pPr marL="0" indent="0">
              <a:buNone/>
            </a:pPr>
            <a:r>
              <a:rPr lang="en-GB" dirty="0"/>
              <a:t>History</a:t>
            </a:r>
          </a:p>
          <a:p>
            <a:pPr marL="0" indent="0">
              <a:buNone/>
            </a:pPr>
            <a:r>
              <a:rPr lang="en-GB" dirty="0"/>
              <a:t>Values and beliefs</a:t>
            </a:r>
          </a:p>
          <a:p>
            <a:pPr marL="0" indent="0">
              <a:buNone/>
            </a:pPr>
            <a:r>
              <a:rPr lang="en-GB" dirty="0"/>
              <a:t>Rituals and ceremonies</a:t>
            </a:r>
          </a:p>
          <a:p>
            <a:pPr marL="0" indent="0">
              <a:buNone/>
            </a:pPr>
            <a:r>
              <a:rPr lang="en-GB" dirty="0"/>
              <a:t>Stories</a:t>
            </a:r>
          </a:p>
          <a:p>
            <a:pPr marL="0" indent="0">
              <a:buNone/>
            </a:pPr>
            <a:r>
              <a:rPr lang="en-GB" dirty="0"/>
              <a:t>Heroic figures</a:t>
            </a:r>
          </a:p>
          <a:p>
            <a:pPr marL="0" indent="0">
              <a:buNone/>
            </a:pPr>
            <a:r>
              <a:rPr lang="en-GB" dirty="0"/>
              <a:t>The cultural network</a:t>
            </a:r>
          </a:p>
        </p:txBody>
      </p:sp>
    </p:spTree>
    <p:extLst>
      <p:ext uri="{BB962C8B-B14F-4D97-AF65-F5344CB8AC3E}">
        <p14:creationId xmlns:p14="http://schemas.microsoft.com/office/powerpoint/2010/main" val="32765646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Deal and Kennedy’s Culture Types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71762" y="1643856"/>
            <a:ext cx="3800475" cy="3829050"/>
          </a:xfrm>
        </p:spPr>
      </p:pic>
    </p:spTree>
    <p:extLst>
      <p:ext uri="{BB962C8B-B14F-4D97-AF65-F5344CB8AC3E}">
        <p14:creationId xmlns:p14="http://schemas.microsoft.com/office/powerpoint/2010/main" val="40636510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Netflix Culture Deck</a:t>
            </a:r>
          </a:p>
        </p:txBody>
      </p:sp>
      <p:sp>
        <p:nvSpPr>
          <p:cNvPr id="3" name="Content Placeholder 2"/>
          <p:cNvSpPr>
            <a:spLocks noGrp="1"/>
          </p:cNvSpPr>
          <p:nvPr>
            <p:ph idx="1"/>
          </p:nvPr>
        </p:nvSpPr>
        <p:spPr/>
        <p:txBody>
          <a:bodyPr/>
          <a:lstStyle/>
          <a:p>
            <a:r>
              <a:rPr lang="en-GB" dirty="0">
                <a:hlinkClick r:id="rId3"/>
              </a:rPr>
              <a:t>https://www.youtube.com/watch?v=2fuOs6nJSjY</a:t>
            </a:r>
            <a:endParaRPr lang="en-GB" dirty="0"/>
          </a:p>
          <a:p>
            <a:r>
              <a:rPr lang="en-GB" dirty="0"/>
              <a:t>Watch the video and note down points about the culture. Think about how you may apply the models you have just heard about to Netflix. </a:t>
            </a:r>
          </a:p>
        </p:txBody>
      </p:sp>
    </p:spTree>
    <p:extLst>
      <p:ext uri="{BB962C8B-B14F-4D97-AF65-F5344CB8AC3E}">
        <p14:creationId xmlns:p14="http://schemas.microsoft.com/office/powerpoint/2010/main" val="715647586"/>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396</TotalTime>
  <Words>4089</Words>
  <Application>Microsoft Office PowerPoint</Application>
  <PresentationFormat>On-screen Show (4:3)</PresentationFormat>
  <Paragraphs>293</Paragraphs>
  <Slides>26</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Myriad Pro</vt:lpstr>
      <vt:lpstr>Tahoma</vt:lpstr>
      <vt:lpstr>Tahoma,Bold</vt:lpstr>
      <vt:lpstr>UWTSD</vt:lpstr>
      <vt:lpstr>Models of Culture</vt:lpstr>
      <vt:lpstr>Models of Culture</vt:lpstr>
      <vt:lpstr>Cultural Web</vt:lpstr>
      <vt:lpstr>Routines &amp; rituals </vt:lpstr>
      <vt:lpstr>Rituals and Routines</vt:lpstr>
      <vt:lpstr>Stories</vt:lpstr>
      <vt:lpstr>Stories </vt:lpstr>
      <vt:lpstr>Symbols</vt:lpstr>
      <vt:lpstr>Symbols</vt:lpstr>
      <vt:lpstr>Control Systems </vt:lpstr>
      <vt:lpstr>Control Systems</vt:lpstr>
      <vt:lpstr>Power Structure </vt:lpstr>
      <vt:lpstr>Power Structure</vt:lpstr>
      <vt:lpstr>Organisational Structures </vt:lpstr>
      <vt:lpstr>Organisational Structure</vt:lpstr>
      <vt:lpstr>Charles Handy</vt:lpstr>
      <vt:lpstr>Handy’s Model</vt:lpstr>
      <vt:lpstr>Power Culture </vt:lpstr>
      <vt:lpstr>Role Culture</vt:lpstr>
      <vt:lpstr>Task Culture</vt:lpstr>
      <vt:lpstr>Person Culture</vt:lpstr>
      <vt:lpstr>Edgar Schein</vt:lpstr>
      <vt:lpstr>Action Checklist (CMI, 2015)</vt:lpstr>
      <vt:lpstr>Deal and Kennedy</vt:lpstr>
      <vt:lpstr>Deal and Kennedy’s Culture Types</vt:lpstr>
      <vt:lpstr>Netflix Culture Deck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Maund</dc:creator>
  <cp:lastModifiedBy>Julie Thomas</cp:lastModifiedBy>
  <cp:revision>36</cp:revision>
  <cp:lastPrinted>2021-01-20T11:28:50Z</cp:lastPrinted>
  <dcterms:created xsi:type="dcterms:W3CDTF">2014-11-01T00:15:46Z</dcterms:created>
  <dcterms:modified xsi:type="dcterms:W3CDTF">2021-01-20T12:05:25Z</dcterms:modified>
</cp:coreProperties>
</file>