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71" r:id="rId6"/>
    <p:sldId id="268" r:id="rId7"/>
    <p:sldId id="269" r:id="rId8"/>
    <p:sldId id="276" r:id="rId9"/>
    <p:sldId id="275" r:id="rId10"/>
    <p:sldId id="274" r:id="rId11"/>
    <p:sldId id="257" r:id="rId12"/>
    <p:sldId id="258" r:id="rId13"/>
    <p:sldId id="260" r:id="rId14"/>
    <p:sldId id="266" r:id="rId15"/>
    <p:sldId id="270" r:id="rId16"/>
    <p:sldId id="273" r:id="rId17"/>
    <p:sldId id="272"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3" d="100"/>
          <a:sy n="83" d="100"/>
        </p:scale>
        <p:origin x="830"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2/14/2020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51703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2/14/2020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394148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34A5CE6-26A5-4449-8544-CB03DE772380}" type="datetimeFigureOut">
              <a:rPr lang="en-US" smtClean="0"/>
              <a:t>2/14/2020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857666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334A5CE6-26A5-4449-8544-CB03DE772380}" type="datetimeFigureOut">
              <a:rPr lang="en-US" smtClean="0"/>
              <a:t>2/14/2020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1195270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334A5CE6-26A5-4449-8544-CB03DE772380}" type="datetimeFigureOut">
              <a:rPr lang="en-US" smtClean="0"/>
              <a:t>2/14/2020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1188893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334A5CE6-26A5-4449-8544-CB03DE772380}" type="datetimeFigureOut">
              <a:rPr lang="en-US" smtClean="0"/>
              <a:t>2/14/2020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2355455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A5CE6-26A5-4449-8544-CB03DE772380}" type="datetimeFigureOut">
              <a:rPr lang="en-US" smtClean="0"/>
              <a:t>2/14/2020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714322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34A5CE6-26A5-4449-8544-CB03DE772380}" type="datetimeFigureOut">
              <a:rPr lang="en-US" smtClean="0"/>
              <a:t>2/14/2020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2770695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34A5CE6-26A5-4449-8544-CB03DE772380}" type="datetimeFigureOut">
              <a:rPr lang="en-US" smtClean="0"/>
              <a:t>2/14/2020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2227032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2/14/2020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523287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2/14/2020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1576618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4A5CE6-26A5-4449-8544-CB03DE772380}" type="datetimeFigureOut">
              <a:rPr lang="en-US" smtClean="0"/>
              <a:t>2/14/2020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540845-F810-0444-B96F-DDAE6D9E99E6}" type="slidenum">
              <a:rPr lang="en-GB" smtClean="0"/>
              <a:t>‹#›</a:t>
            </a:fld>
            <a:endParaRPr lang="en-GB"/>
          </a:p>
        </p:txBody>
      </p:sp>
    </p:spTree>
    <p:extLst>
      <p:ext uri="{BB962C8B-B14F-4D97-AF65-F5344CB8AC3E}">
        <p14:creationId xmlns:p14="http://schemas.microsoft.com/office/powerpoint/2010/main" val="3586173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quiz.metaskillsbook.com/" TargetMode="External"/><Relationship Id="rId2" Type="http://schemas.openxmlformats.org/officeDocument/2006/relationships/hyperlink" Target="http://www.martyneumeier.com/metaskill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imonpriest.altervista.org/LM.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fPsUN0Up_TY"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rospects.ac.uk/careers-advice/applying-for-jobs/what-skills-do-employers-wa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prospects.ac.uk/job-profiles/outdoor-activities-education-manage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mountain-training.org/surviving-a-care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594500"/>
            <a:ext cx="7772400" cy="3045904"/>
          </a:xfrm>
        </p:spPr>
        <p:txBody>
          <a:bodyPr>
            <a:normAutofit fontScale="90000"/>
          </a:bodyPr>
          <a:lstStyle/>
          <a:p>
            <a:r>
              <a:rPr lang="en-GB" sz="7200" b="1" dirty="0" smtClean="0">
                <a:solidFill>
                  <a:srgbClr val="215968"/>
                </a:solidFill>
              </a:rPr>
              <a:t>PDP</a:t>
            </a:r>
            <a:br>
              <a:rPr lang="en-GB" sz="7200" b="1" dirty="0" smtClean="0">
                <a:solidFill>
                  <a:srgbClr val="215968"/>
                </a:solidFill>
              </a:rPr>
            </a:br>
            <a:r>
              <a:rPr lang="en-GB" sz="7200" b="1" dirty="0" smtClean="0">
                <a:solidFill>
                  <a:srgbClr val="215968"/>
                </a:solidFill>
              </a:rPr>
              <a:t>Careers in </a:t>
            </a:r>
            <a:br>
              <a:rPr lang="en-GB" sz="7200" b="1" dirty="0" smtClean="0">
                <a:solidFill>
                  <a:srgbClr val="215968"/>
                </a:solidFill>
              </a:rPr>
            </a:br>
            <a:r>
              <a:rPr lang="en-GB" sz="7200" b="1" dirty="0" smtClean="0">
                <a:solidFill>
                  <a:srgbClr val="215968"/>
                </a:solidFill>
              </a:rPr>
              <a:t>Outdoor Education</a:t>
            </a:r>
            <a:endParaRPr lang="en-GB" sz="7200" b="1" dirty="0">
              <a:solidFill>
                <a:srgbClr val="215968"/>
              </a:solidFill>
            </a:endParaRPr>
          </a:p>
        </p:txBody>
      </p:sp>
      <p:pic>
        <p:nvPicPr>
          <p:cNvPr id="4" name="Picture 3" descr="uwtsd-logo.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11867" y="841866"/>
            <a:ext cx="4794980" cy="1748278"/>
          </a:xfrm>
          <a:prstGeom prst="rect">
            <a:avLst/>
          </a:prstGeom>
        </p:spPr>
      </p:pic>
    </p:spTree>
    <p:extLst>
      <p:ext uri="{BB962C8B-B14F-4D97-AF65-F5344CB8AC3E}">
        <p14:creationId xmlns:p14="http://schemas.microsoft.com/office/powerpoint/2010/main" val="2217282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 y="0"/>
            <a:ext cx="9150979" cy="6858000"/>
          </a:xfrm>
          <a:prstGeom prst="rect">
            <a:avLst/>
          </a:prstGeom>
        </p:spPr>
      </p:pic>
    </p:spTree>
    <p:extLst>
      <p:ext uri="{BB962C8B-B14F-4D97-AF65-F5344CB8AC3E}">
        <p14:creationId xmlns:p14="http://schemas.microsoft.com/office/powerpoint/2010/main" val="4266962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50000"/>
                  </a:schemeClr>
                </a:solidFill>
              </a:rPr>
              <a:t>What are employers looking for</a:t>
            </a:r>
            <a:endParaRPr lang="en-GB" dirty="0">
              <a:solidFill>
                <a:schemeClr val="accent3">
                  <a:lumMod val="50000"/>
                </a:schemeClr>
              </a:solidFill>
            </a:endParaRPr>
          </a:p>
        </p:txBody>
      </p:sp>
      <p:sp>
        <p:nvSpPr>
          <p:cNvPr id="3" name="Content Placeholder 2"/>
          <p:cNvSpPr>
            <a:spLocks noGrp="1"/>
          </p:cNvSpPr>
          <p:nvPr>
            <p:ph idx="1"/>
          </p:nvPr>
        </p:nvSpPr>
        <p:spPr>
          <a:xfrm>
            <a:off x="983673" y="1886527"/>
            <a:ext cx="8229600" cy="4525963"/>
          </a:xfrm>
        </p:spPr>
        <p:txBody>
          <a:bodyPr/>
          <a:lstStyle/>
          <a:p>
            <a:r>
              <a:rPr lang="en-GB" sz="4000" dirty="0" smtClean="0">
                <a:solidFill>
                  <a:schemeClr val="accent3">
                    <a:lumMod val="50000"/>
                  </a:schemeClr>
                </a:solidFill>
              </a:rPr>
              <a:t>Hard skills</a:t>
            </a:r>
          </a:p>
          <a:p>
            <a:r>
              <a:rPr lang="en-GB" sz="4000" dirty="0">
                <a:solidFill>
                  <a:schemeClr val="accent3">
                    <a:lumMod val="50000"/>
                  </a:schemeClr>
                </a:solidFill>
              </a:rPr>
              <a:t>Experience</a:t>
            </a:r>
          </a:p>
          <a:p>
            <a:r>
              <a:rPr lang="en-GB" sz="4000" dirty="0" smtClean="0">
                <a:solidFill>
                  <a:schemeClr val="accent3">
                    <a:lumMod val="50000"/>
                  </a:schemeClr>
                </a:solidFill>
              </a:rPr>
              <a:t>Personal quality</a:t>
            </a:r>
          </a:p>
          <a:p>
            <a:r>
              <a:rPr lang="en-GB" sz="4000" dirty="0" smtClean="0">
                <a:solidFill>
                  <a:schemeClr val="accent3">
                    <a:lumMod val="50000"/>
                  </a:schemeClr>
                </a:solidFill>
              </a:rPr>
              <a:t>Personality</a:t>
            </a:r>
          </a:p>
          <a:p>
            <a:r>
              <a:rPr lang="en-GB" sz="4000" dirty="0" smtClean="0">
                <a:solidFill>
                  <a:schemeClr val="accent3">
                    <a:lumMod val="50000"/>
                  </a:schemeClr>
                </a:solidFill>
              </a:rPr>
              <a:t>Potential </a:t>
            </a:r>
          </a:p>
          <a:p>
            <a:endParaRPr lang="en-GB" dirty="0" smtClean="0"/>
          </a:p>
          <a:p>
            <a:endParaRPr lang="en-GB" dirty="0"/>
          </a:p>
        </p:txBody>
      </p:sp>
    </p:spTree>
    <p:extLst>
      <p:ext uri="{BB962C8B-B14F-4D97-AF65-F5344CB8AC3E}">
        <p14:creationId xmlns:p14="http://schemas.microsoft.com/office/powerpoint/2010/main" val="1052157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3">
                    <a:lumMod val="50000"/>
                  </a:schemeClr>
                </a:solidFill>
              </a:rPr>
              <a:t>3 areas of competence</a:t>
            </a:r>
            <a:endParaRPr lang="en-GB" b="1" dirty="0">
              <a:solidFill>
                <a:schemeClr val="accent3">
                  <a:lumMod val="50000"/>
                </a:schemeClr>
              </a:solidFill>
            </a:endParaRPr>
          </a:p>
        </p:txBody>
      </p:sp>
      <p:sp>
        <p:nvSpPr>
          <p:cNvPr id="3" name="Content Placeholder 2"/>
          <p:cNvSpPr>
            <a:spLocks noGrp="1"/>
          </p:cNvSpPr>
          <p:nvPr>
            <p:ph idx="1"/>
          </p:nvPr>
        </p:nvSpPr>
        <p:spPr>
          <a:xfrm>
            <a:off x="203200" y="1417638"/>
            <a:ext cx="8645236" cy="5320364"/>
          </a:xfrm>
        </p:spPr>
        <p:txBody>
          <a:bodyPr>
            <a:normAutofit fontScale="92500" lnSpcReduction="20000"/>
          </a:bodyPr>
          <a:lstStyle/>
          <a:p>
            <a:r>
              <a:rPr lang="en-GB" sz="3900" b="1" dirty="0" smtClean="0">
                <a:solidFill>
                  <a:schemeClr val="accent3">
                    <a:lumMod val="50000"/>
                  </a:schemeClr>
                </a:solidFill>
              </a:rPr>
              <a:t>Technical </a:t>
            </a:r>
            <a:r>
              <a:rPr lang="en-GB" sz="3900" b="1" dirty="0">
                <a:solidFill>
                  <a:schemeClr val="accent3">
                    <a:lumMod val="50000"/>
                  </a:schemeClr>
                </a:solidFill>
              </a:rPr>
              <a:t>skills</a:t>
            </a:r>
            <a:r>
              <a:rPr lang="en-GB" sz="3500" b="1" dirty="0">
                <a:solidFill>
                  <a:schemeClr val="accent3">
                    <a:lumMod val="50000"/>
                  </a:schemeClr>
                </a:solidFill>
              </a:rPr>
              <a:t> </a:t>
            </a:r>
            <a:r>
              <a:rPr lang="en-GB" sz="3500" b="1" dirty="0" smtClean="0">
                <a:solidFill>
                  <a:schemeClr val="accent3">
                    <a:lumMod val="50000"/>
                  </a:schemeClr>
                </a:solidFill>
              </a:rPr>
              <a:t> </a:t>
            </a:r>
            <a:r>
              <a:rPr lang="en-GB" sz="3500" dirty="0">
                <a:solidFill>
                  <a:schemeClr val="accent3">
                    <a:lumMod val="50000"/>
                  </a:schemeClr>
                </a:solidFill>
              </a:rPr>
              <a:t>the quickest/ easiest to acquire</a:t>
            </a:r>
            <a:endParaRPr lang="en-GB" sz="3500" b="1" dirty="0" smtClean="0">
              <a:solidFill>
                <a:schemeClr val="accent3">
                  <a:lumMod val="50000"/>
                </a:schemeClr>
              </a:solidFill>
            </a:endParaRPr>
          </a:p>
          <a:p>
            <a:r>
              <a:rPr lang="en-GB" sz="3900" b="1" dirty="0" smtClean="0">
                <a:solidFill>
                  <a:schemeClr val="accent3">
                    <a:lumMod val="50000"/>
                  </a:schemeClr>
                </a:solidFill>
              </a:rPr>
              <a:t>Process </a:t>
            </a:r>
            <a:r>
              <a:rPr lang="en-GB" sz="3900" b="1" dirty="0">
                <a:solidFill>
                  <a:schemeClr val="accent3">
                    <a:lumMod val="50000"/>
                  </a:schemeClr>
                </a:solidFill>
              </a:rPr>
              <a:t>skills </a:t>
            </a:r>
            <a:r>
              <a:rPr lang="en-GB" sz="3500" dirty="0">
                <a:solidFill>
                  <a:schemeClr val="accent3">
                    <a:lumMod val="50000"/>
                  </a:schemeClr>
                </a:solidFill>
              </a:rPr>
              <a:t>such as instructing and group leadership.</a:t>
            </a:r>
          </a:p>
          <a:p>
            <a:r>
              <a:rPr lang="en-GB" sz="3900" b="1" dirty="0" smtClean="0">
                <a:solidFill>
                  <a:schemeClr val="accent3">
                    <a:lumMod val="50000"/>
                  </a:schemeClr>
                </a:solidFill>
              </a:rPr>
              <a:t>Meta-skills</a:t>
            </a:r>
            <a:r>
              <a:rPr lang="en-GB" sz="3500" dirty="0" smtClean="0">
                <a:solidFill>
                  <a:schemeClr val="accent3">
                    <a:lumMod val="50000"/>
                  </a:schemeClr>
                </a:solidFill>
              </a:rPr>
              <a:t> </a:t>
            </a:r>
            <a:r>
              <a:rPr lang="en-GB" sz="3500" dirty="0">
                <a:solidFill>
                  <a:schemeClr val="accent3">
                    <a:lumMod val="50000"/>
                  </a:schemeClr>
                </a:solidFill>
              </a:rPr>
              <a:t>such as sound judgment, creative thinking, ethical behaviour and clear </a:t>
            </a:r>
            <a:r>
              <a:rPr lang="en-GB" sz="3500" dirty="0" smtClean="0">
                <a:solidFill>
                  <a:schemeClr val="accent3">
                    <a:lumMod val="50000"/>
                  </a:schemeClr>
                </a:solidFill>
              </a:rPr>
              <a:t>vision</a:t>
            </a:r>
            <a:r>
              <a:rPr lang="en-GB" sz="3500" dirty="0">
                <a:solidFill>
                  <a:schemeClr val="accent3">
                    <a:lumMod val="50000"/>
                  </a:schemeClr>
                </a:solidFill>
              </a:rPr>
              <a:t>-</a:t>
            </a:r>
            <a:r>
              <a:rPr lang="en-GB" sz="3500" dirty="0" smtClean="0">
                <a:solidFill>
                  <a:schemeClr val="accent3">
                    <a:lumMod val="50000"/>
                  </a:schemeClr>
                </a:solidFill>
              </a:rPr>
              <a:t> evolve throughout a career</a:t>
            </a:r>
          </a:p>
          <a:p>
            <a:endParaRPr lang="en-GB" dirty="0" smtClean="0">
              <a:solidFill>
                <a:schemeClr val="accent3">
                  <a:lumMod val="50000"/>
                </a:schemeClr>
              </a:solidFill>
            </a:endParaRPr>
          </a:p>
          <a:p>
            <a:endParaRPr lang="en-GB" dirty="0">
              <a:solidFill>
                <a:schemeClr val="accent3">
                  <a:lumMod val="50000"/>
                </a:schemeClr>
              </a:solidFill>
            </a:endParaRPr>
          </a:p>
          <a:p>
            <a:pPr marL="0" indent="0">
              <a:buNone/>
            </a:pPr>
            <a:r>
              <a:rPr lang="en-GB" dirty="0" smtClean="0">
                <a:solidFill>
                  <a:schemeClr val="accent3">
                    <a:lumMod val="50000"/>
                  </a:schemeClr>
                </a:solidFill>
              </a:rPr>
              <a:t>Many </a:t>
            </a:r>
            <a:r>
              <a:rPr lang="en-GB" dirty="0">
                <a:solidFill>
                  <a:schemeClr val="accent3">
                    <a:lumMod val="50000"/>
                  </a:schemeClr>
                </a:solidFill>
              </a:rPr>
              <a:t>employers recruit for the meta and process skills knowing that </a:t>
            </a:r>
            <a:r>
              <a:rPr lang="en-GB" dirty="0" smtClean="0">
                <a:solidFill>
                  <a:schemeClr val="accent3">
                    <a:lumMod val="50000"/>
                  </a:schemeClr>
                </a:solidFill>
              </a:rPr>
              <a:t>technical </a:t>
            </a:r>
            <a:r>
              <a:rPr lang="en-GB" dirty="0">
                <a:solidFill>
                  <a:schemeClr val="accent3">
                    <a:lumMod val="50000"/>
                  </a:schemeClr>
                </a:solidFill>
              </a:rPr>
              <a:t>skills can be </a:t>
            </a:r>
            <a:r>
              <a:rPr lang="en-GB" dirty="0" smtClean="0">
                <a:solidFill>
                  <a:schemeClr val="accent3">
                    <a:lumMod val="50000"/>
                  </a:schemeClr>
                </a:solidFill>
              </a:rPr>
              <a:t>developed </a:t>
            </a:r>
            <a:r>
              <a:rPr lang="en-GB" dirty="0">
                <a:solidFill>
                  <a:schemeClr val="accent3">
                    <a:lumMod val="50000"/>
                  </a:schemeClr>
                </a:solidFill>
              </a:rPr>
              <a:t>once you start work. They are therefore especially important to describe in your curriculum vitae</a:t>
            </a:r>
            <a:r>
              <a:rPr lang="en-GB" dirty="0" smtClean="0">
                <a:solidFill>
                  <a:schemeClr val="accent3">
                    <a:lumMod val="50000"/>
                  </a:schemeClr>
                </a:solidFill>
              </a:rPr>
              <a:t>.</a:t>
            </a:r>
            <a:endParaRPr lang="en-GB" dirty="0">
              <a:solidFill>
                <a:schemeClr val="accent3">
                  <a:lumMod val="50000"/>
                </a:schemeClr>
              </a:solidFill>
            </a:endParaRPr>
          </a:p>
        </p:txBody>
      </p:sp>
    </p:spTree>
    <p:extLst>
      <p:ext uri="{BB962C8B-B14F-4D97-AF65-F5344CB8AC3E}">
        <p14:creationId xmlns:p14="http://schemas.microsoft.com/office/powerpoint/2010/main" val="2318397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GB" sz="8900" b="1" cap="all" dirty="0">
                <a:solidFill>
                  <a:srgbClr val="4BACC6">
                    <a:lumMod val="50000"/>
                  </a:srgbClr>
                </a:solidFill>
                <a:effectLst>
                  <a:outerShdw blurRad="38100" dist="38100" dir="2700000" algn="tl">
                    <a:srgbClr val="000000">
                      <a:alpha val="43137"/>
                    </a:srgbClr>
                  </a:outerShdw>
                </a:effectLst>
              </a:rPr>
              <a:t>METASKILLS</a:t>
            </a:r>
            <a:r>
              <a:rPr lang="en-GB" sz="4000" b="1" cap="all" dirty="0">
                <a:solidFill>
                  <a:prstClr val="black"/>
                </a:solidFill>
              </a:rPr>
              <a:t/>
            </a:r>
            <a:br>
              <a:rPr lang="en-GB" sz="4000" b="1" cap="all" dirty="0">
                <a:solidFill>
                  <a:prstClr val="black"/>
                </a:solidFill>
              </a:rPr>
            </a:br>
            <a:endParaRPr lang="en-GB" dirty="0"/>
          </a:p>
        </p:txBody>
      </p:sp>
      <p:sp>
        <p:nvSpPr>
          <p:cNvPr id="3" name="Content Placeholder 2"/>
          <p:cNvSpPr>
            <a:spLocks noGrp="1"/>
          </p:cNvSpPr>
          <p:nvPr>
            <p:ph idx="1"/>
          </p:nvPr>
        </p:nvSpPr>
        <p:spPr>
          <a:xfrm>
            <a:off x="360218" y="1600200"/>
            <a:ext cx="8626763" cy="4994564"/>
          </a:xfrm>
        </p:spPr>
        <p:txBody>
          <a:bodyPr/>
          <a:lstStyle/>
          <a:p>
            <a:pPr marL="0" indent="0">
              <a:buNone/>
            </a:pPr>
            <a:r>
              <a:rPr lang="en-GB" sz="3600" b="1" dirty="0" err="1">
                <a:solidFill>
                  <a:schemeClr val="accent5">
                    <a:lumMod val="50000"/>
                  </a:schemeClr>
                </a:solidFill>
              </a:rPr>
              <a:t>M</a:t>
            </a:r>
            <a:r>
              <a:rPr lang="en-GB" sz="3600" b="1" dirty="0" err="1" smtClean="0">
                <a:solidFill>
                  <a:schemeClr val="accent5">
                    <a:lumMod val="50000"/>
                  </a:schemeClr>
                </a:solidFill>
              </a:rPr>
              <a:t>etaskill</a:t>
            </a:r>
            <a:r>
              <a:rPr lang="en-GB" sz="3600" b="1" dirty="0">
                <a:solidFill>
                  <a:schemeClr val="accent5">
                    <a:lumMod val="50000"/>
                  </a:schemeClr>
                </a:solidFill>
              </a:rPr>
              <a:t> — </a:t>
            </a:r>
            <a:r>
              <a:rPr lang="en-GB" sz="3600" b="1" i="1" dirty="0">
                <a:solidFill>
                  <a:schemeClr val="accent5">
                    <a:lumMod val="50000"/>
                  </a:schemeClr>
                </a:solidFill>
              </a:rPr>
              <a:t>a master skill that magnifies and activates other skills</a:t>
            </a:r>
            <a:r>
              <a:rPr lang="en-GB" sz="3600" dirty="0"/>
              <a:t>. </a:t>
            </a:r>
            <a:endParaRPr lang="en-GB" sz="3600" dirty="0" smtClean="0"/>
          </a:p>
          <a:p>
            <a:pPr marL="0" indent="0">
              <a:buNone/>
            </a:pPr>
            <a:endParaRPr lang="en-GB" sz="3600" dirty="0" smtClean="0"/>
          </a:p>
          <a:p>
            <a:pPr marL="0" indent="0">
              <a:buNone/>
            </a:pPr>
            <a:r>
              <a:rPr lang="en-GB" sz="3600" dirty="0" smtClean="0"/>
              <a:t>A </a:t>
            </a:r>
            <a:r>
              <a:rPr lang="en-GB" sz="3600" dirty="0" err="1" smtClean="0"/>
              <a:t>metaskill</a:t>
            </a:r>
            <a:r>
              <a:rPr lang="en-GB" sz="3600" dirty="0" smtClean="0"/>
              <a:t> </a:t>
            </a:r>
            <a:r>
              <a:rPr lang="en-GB" sz="3600" dirty="0"/>
              <a:t>is a </a:t>
            </a:r>
            <a:r>
              <a:rPr lang="en-GB" sz="3600" i="1" u="sng" dirty="0"/>
              <a:t>high order</a:t>
            </a:r>
            <a:r>
              <a:rPr lang="en-GB" sz="3600" u="sng" dirty="0"/>
              <a:t> skill </a:t>
            </a:r>
            <a:r>
              <a:rPr lang="en-GB" sz="3600" dirty="0"/>
              <a:t>that allows you to engage with </a:t>
            </a:r>
            <a:r>
              <a:rPr lang="en-GB" sz="3600" i="1" u="sng" dirty="0" smtClean="0"/>
              <a:t>functional expertise</a:t>
            </a:r>
            <a:r>
              <a:rPr lang="en-GB" sz="3600" dirty="0"/>
              <a:t> </a:t>
            </a:r>
            <a:endParaRPr lang="en-GB" sz="3600" dirty="0" smtClean="0"/>
          </a:p>
          <a:p>
            <a:pPr marL="0" indent="0">
              <a:buNone/>
            </a:pPr>
            <a:r>
              <a:rPr lang="en-GB" sz="3600" dirty="0" smtClean="0"/>
              <a:t>more </a:t>
            </a:r>
            <a:r>
              <a:rPr lang="en-GB" sz="3600" dirty="0"/>
              <a:t>effectively. </a:t>
            </a:r>
            <a:endParaRPr lang="en-GB" sz="3600" dirty="0" smtClean="0"/>
          </a:p>
          <a:p>
            <a:pPr marL="0" indent="0">
              <a:buNone/>
            </a:pPr>
            <a:r>
              <a:rPr lang="en-GB" sz="3600" dirty="0" smtClean="0"/>
              <a:t>It’s </a:t>
            </a:r>
            <a:r>
              <a:rPr lang="en-GB" sz="3600" dirty="0"/>
              <a:t>a catalyst for learning and building new skills faster</a:t>
            </a:r>
            <a:r>
              <a:rPr lang="en-GB" dirty="0"/>
              <a:t>.</a:t>
            </a:r>
            <a:endParaRPr lang="en-GB" dirty="0"/>
          </a:p>
        </p:txBody>
      </p:sp>
    </p:spTree>
    <p:extLst>
      <p:ext uri="{BB962C8B-B14F-4D97-AF65-F5344CB8AC3E}">
        <p14:creationId xmlns:p14="http://schemas.microsoft.com/office/powerpoint/2010/main" val="75066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6274"/>
            <a:ext cx="8229600" cy="1143000"/>
          </a:xfrm>
        </p:spPr>
        <p:txBody>
          <a:bodyPr>
            <a:normAutofit fontScale="90000"/>
          </a:bodyPr>
          <a:lstStyle/>
          <a:p>
            <a:r>
              <a:rPr lang="en-GB" sz="6700" b="1" cap="all" dirty="0">
                <a:solidFill>
                  <a:schemeClr val="accent5">
                    <a:lumMod val="50000"/>
                  </a:schemeClr>
                </a:solidFill>
                <a:effectLst>
                  <a:outerShdw blurRad="38100" dist="38100" dir="2700000" algn="tl">
                    <a:srgbClr val="000000">
                      <a:alpha val="43137"/>
                    </a:srgbClr>
                  </a:outerShdw>
                </a:effectLst>
              </a:rPr>
              <a:t>METASKILLS</a:t>
            </a:r>
            <a:r>
              <a:rPr lang="en-GB" b="1" cap="all" dirty="0"/>
              <a:t/>
            </a:r>
            <a:br>
              <a:rPr lang="en-GB" b="1" cap="all" dirty="0"/>
            </a:br>
            <a:endParaRPr lang="en-GB" dirty="0"/>
          </a:p>
        </p:txBody>
      </p:sp>
      <p:sp>
        <p:nvSpPr>
          <p:cNvPr id="3" name="Content Placeholder 2"/>
          <p:cNvSpPr>
            <a:spLocks noGrp="1"/>
          </p:cNvSpPr>
          <p:nvPr>
            <p:ph idx="1"/>
          </p:nvPr>
        </p:nvSpPr>
        <p:spPr>
          <a:xfrm>
            <a:off x="295565" y="979055"/>
            <a:ext cx="8608290" cy="5791200"/>
          </a:xfrm>
        </p:spPr>
        <p:txBody>
          <a:bodyPr>
            <a:normAutofit fontScale="62500" lnSpcReduction="20000"/>
          </a:bodyPr>
          <a:lstStyle/>
          <a:p>
            <a:endParaRPr lang="en-GB" dirty="0" smtClean="0"/>
          </a:p>
          <a:p>
            <a:pPr marL="0" indent="0">
              <a:buNone/>
            </a:pPr>
            <a:r>
              <a:rPr lang="en-GB" sz="4000" dirty="0" smtClean="0"/>
              <a:t>Marty </a:t>
            </a:r>
            <a:r>
              <a:rPr lang="en-GB" sz="4000" dirty="0"/>
              <a:t>Neumeier’s </a:t>
            </a:r>
            <a:r>
              <a:rPr lang="en-GB" sz="4000" dirty="0" smtClean="0"/>
              <a:t>(2015),  </a:t>
            </a:r>
            <a:r>
              <a:rPr lang="en-GB" sz="4000" i="1" dirty="0" err="1" smtClean="0"/>
              <a:t>Metaskills</a:t>
            </a:r>
            <a:r>
              <a:rPr lang="en-GB" sz="4000" i="1" dirty="0" smtClean="0"/>
              <a:t>: Five talents for the robotic age</a:t>
            </a:r>
          </a:p>
          <a:p>
            <a:pPr marL="0" indent="0">
              <a:buNone/>
            </a:pPr>
            <a:r>
              <a:rPr lang="en-GB" sz="4000" dirty="0" smtClean="0"/>
              <a:t>presents five </a:t>
            </a:r>
            <a:r>
              <a:rPr lang="en-GB" sz="4000" dirty="0" err="1"/>
              <a:t>metaskills</a:t>
            </a:r>
            <a:r>
              <a:rPr lang="en-GB" sz="4000" dirty="0"/>
              <a:t> </a:t>
            </a:r>
            <a:r>
              <a:rPr lang="en-GB" sz="4000" dirty="0" smtClean="0"/>
              <a:t>which might accelerate </a:t>
            </a:r>
            <a:r>
              <a:rPr lang="en-GB" sz="4000" dirty="0"/>
              <a:t>success for people in an age of nonstop </a:t>
            </a:r>
            <a:r>
              <a:rPr lang="en-GB" sz="4000" dirty="0" smtClean="0"/>
              <a:t>innovation: </a:t>
            </a:r>
          </a:p>
          <a:p>
            <a:pPr marL="0" indent="0">
              <a:buNone/>
            </a:pPr>
            <a:endParaRPr lang="en-GB" sz="4000" dirty="0" smtClean="0"/>
          </a:p>
          <a:p>
            <a:r>
              <a:rPr lang="en-GB" sz="4000" dirty="0" smtClean="0"/>
              <a:t>feeling</a:t>
            </a:r>
            <a:r>
              <a:rPr lang="en-GB" sz="4000" dirty="0"/>
              <a:t>, </a:t>
            </a:r>
            <a:endParaRPr lang="en-GB" sz="4000" dirty="0" smtClean="0"/>
          </a:p>
          <a:p>
            <a:r>
              <a:rPr lang="en-GB" sz="4000" dirty="0" smtClean="0"/>
              <a:t>seeing</a:t>
            </a:r>
            <a:r>
              <a:rPr lang="en-GB" sz="4000" dirty="0"/>
              <a:t>, </a:t>
            </a:r>
            <a:endParaRPr lang="en-GB" sz="4000" dirty="0" smtClean="0"/>
          </a:p>
          <a:p>
            <a:r>
              <a:rPr lang="en-GB" sz="4000" dirty="0" smtClean="0"/>
              <a:t>dreaming</a:t>
            </a:r>
            <a:r>
              <a:rPr lang="en-GB" sz="4000" dirty="0"/>
              <a:t>, </a:t>
            </a:r>
            <a:endParaRPr lang="en-GB" sz="4000" dirty="0" smtClean="0"/>
          </a:p>
          <a:p>
            <a:r>
              <a:rPr lang="en-GB" sz="4000" dirty="0" smtClean="0"/>
              <a:t>making</a:t>
            </a:r>
            <a:r>
              <a:rPr lang="en-GB" sz="4000" dirty="0"/>
              <a:t>, and </a:t>
            </a:r>
            <a:endParaRPr lang="en-GB" sz="4000" dirty="0" smtClean="0"/>
          </a:p>
          <a:p>
            <a:r>
              <a:rPr lang="en-GB" sz="4000" dirty="0"/>
              <a:t>l</a:t>
            </a:r>
            <a:r>
              <a:rPr lang="en-GB" sz="4000" dirty="0" smtClean="0"/>
              <a:t>earning</a:t>
            </a:r>
          </a:p>
          <a:p>
            <a:pPr marL="0" indent="0">
              <a:buNone/>
            </a:pPr>
            <a:r>
              <a:rPr lang="en-GB" b="1" i="1" dirty="0"/>
              <a:t/>
            </a:r>
            <a:br>
              <a:rPr lang="en-GB" b="1" i="1" dirty="0"/>
            </a:br>
            <a:endParaRPr lang="en-GB" b="1" i="1" dirty="0" smtClean="0"/>
          </a:p>
          <a:p>
            <a:pPr marL="0" indent="0">
              <a:buNone/>
            </a:pPr>
            <a:r>
              <a:rPr lang="en-GB" b="1" i="1" dirty="0" smtClean="0"/>
              <a:t>Learn </a:t>
            </a:r>
            <a:r>
              <a:rPr lang="en-GB" b="1" i="1" dirty="0"/>
              <a:t>more about </a:t>
            </a:r>
            <a:r>
              <a:rPr lang="en-GB" b="1" i="1" dirty="0" err="1"/>
              <a:t>metaskills</a:t>
            </a:r>
            <a:r>
              <a:rPr lang="en-GB" b="1" i="1" dirty="0"/>
              <a:t>: </a:t>
            </a:r>
            <a:r>
              <a:rPr lang="en-GB" b="1" i="1" dirty="0" smtClean="0"/>
              <a:t>  </a:t>
            </a:r>
            <a:r>
              <a:rPr lang="en-GB" dirty="0" smtClean="0">
                <a:hlinkClick r:id="rId2"/>
              </a:rPr>
              <a:t>http</a:t>
            </a:r>
            <a:r>
              <a:rPr lang="en-GB" dirty="0">
                <a:hlinkClick r:id="rId2"/>
              </a:rPr>
              <a:t>://www.martyneumeier.com/metaskills/</a:t>
            </a:r>
            <a:endParaRPr lang="en-GB" dirty="0"/>
          </a:p>
          <a:p>
            <a:pPr marL="0" indent="0">
              <a:buNone/>
            </a:pPr>
            <a:r>
              <a:rPr lang="en-GB" b="1" cap="all" dirty="0" smtClean="0"/>
              <a:t>T</a:t>
            </a:r>
            <a:r>
              <a:rPr lang="en-GB" b="1" dirty="0" smtClean="0"/>
              <a:t>ake the </a:t>
            </a:r>
            <a:r>
              <a:rPr lang="en-GB" b="1" dirty="0" err="1" smtClean="0"/>
              <a:t>metaskills</a:t>
            </a:r>
            <a:r>
              <a:rPr lang="en-GB" b="1" dirty="0" smtClean="0"/>
              <a:t> quiz here:  </a:t>
            </a:r>
            <a:r>
              <a:rPr lang="en-GB" dirty="0" smtClean="0">
                <a:hlinkClick r:id="rId3"/>
              </a:rPr>
              <a:t>http</a:t>
            </a:r>
            <a:r>
              <a:rPr lang="en-GB" dirty="0">
                <a:hlinkClick r:id="rId3"/>
              </a:rPr>
              <a:t>://quiz.metaskillsbook.com/</a:t>
            </a:r>
            <a:endParaRPr lang="en-GB" dirty="0"/>
          </a:p>
          <a:p>
            <a:endParaRPr lang="en-GB" dirty="0">
              <a:hlinkClick r:id="rId3"/>
            </a:endParaRPr>
          </a:p>
          <a:p>
            <a:endParaRPr lang="en-GB" dirty="0" smtClean="0">
              <a:hlinkClick r:id="rId3"/>
            </a:endParaRPr>
          </a:p>
          <a:p>
            <a:pPr marL="0" indent="0">
              <a:buNone/>
            </a:pPr>
            <a:endParaRPr lang="en-GB" dirty="0">
              <a:hlinkClick r:id="rId3"/>
            </a:endParaRPr>
          </a:p>
        </p:txBody>
      </p:sp>
    </p:spTree>
    <p:extLst>
      <p:ext uri="{BB962C8B-B14F-4D97-AF65-F5344CB8AC3E}">
        <p14:creationId xmlns:p14="http://schemas.microsoft.com/office/powerpoint/2010/main" val="1344959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455" y="5918056"/>
            <a:ext cx="8229600" cy="1143000"/>
          </a:xfrm>
        </p:spPr>
        <p:txBody>
          <a:bodyPr>
            <a:normAutofit/>
          </a:bodyPr>
          <a:lstStyle/>
          <a:p>
            <a:r>
              <a:rPr lang="en-GB" sz="1200" dirty="0" smtClean="0">
                <a:hlinkClick r:id="rId2"/>
              </a:rPr>
              <a:t>Priest (1983) http</a:t>
            </a:r>
            <a:r>
              <a:rPr lang="en-GB" sz="1200" dirty="0">
                <a:hlinkClick r:id="rId2"/>
              </a:rPr>
              <a:t>://simonpriest.altervista.org/LM.html</a:t>
            </a:r>
            <a:endParaRPr lang="en-GB" sz="1200" dirty="0"/>
          </a:p>
        </p:txBody>
      </p:sp>
      <p:pic>
        <p:nvPicPr>
          <p:cNvPr id="4" name="Content Placeholder 3"/>
          <p:cNvPicPr>
            <a:picLocks noGrp="1" noChangeAspect="1"/>
          </p:cNvPicPr>
          <p:nvPr>
            <p:ph idx="1"/>
          </p:nvPr>
        </p:nvPicPr>
        <p:blipFill>
          <a:blip r:embed="rId3"/>
          <a:stretch>
            <a:fillRect/>
          </a:stretch>
        </p:blipFill>
        <p:spPr>
          <a:xfrm>
            <a:off x="821950" y="1317193"/>
            <a:ext cx="7587285" cy="4353935"/>
          </a:xfrm>
          <a:prstGeom prst="rect">
            <a:avLst/>
          </a:prstGeom>
        </p:spPr>
      </p:pic>
    </p:spTree>
    <p:extLst>
      <p:ext uri="{BB962C8B-B14F-4D97-AF65-F5344CB8AC3E}">
        <p14:creationId xmlns:p14="http://schemas.microsoft.com/office/powerpoint/2010/main" val="2274523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9075"/>
            <a:ext cx="8229600" cy="1896319"/>
          </a:xfrm>
        </p:spPr>
        <p:txBody>
          <a:bodyPr>
            <a:noAutofit/>
          </a:bodyPr>
          <a:lstStyle/>
          <a:p>
            <a:r>
              <a:rPr lang="en-GB" sz="5400" b="1" dirty="0" smtClean="0">
                <a:solidFill>
                  <a:srgbClr val="215968"/>
                </a:solidFill>
              </a:rPr>
              <a:t>The top ten skills that will get you a job when you graduate</a:t>
            </a:r>
            <a:endParaRPr lang="en-GB" sz="5400" b="1" dirty="0">
              <a:solidFill>
                <a:srgbClr val="215968"/>
              </a:solidFill>
            </a:endParaRPr>
          </a:p>
        </p:txBody>
      </p:sp>
      <p:sp>
        <p:nvSpPr>
          <p:cNvPr id="3" name="Content Placeholder 2"/>
          <p:cNvSpPr>
            <a:spLocks noGrp="1"/>
          </p:cNvSpPr>
          <p:nvPr>
            <p:ph idx="1"/>
          </p:nvPr>
        </p:nvSpPr>
        <p:spPr>
          <a:xfrm>
            <a:off x="242603" y="4297026"/>
            <a:ext cx="8648091" cy="4525963"/>
          </a:xfrm>
        </p:spPr>
        <p:txBody>
          <a:bodyPr/>
          <a:lstStyle/>
          <a:p>
            <a:pPr marL="0" indent="0">
              <a:buNone/>
            </a:pPr>
            <a:r>
              <a:rPr lang="en-GB" dirty="0" smtClean="0">
                <a:hlinkClick r:id="rId2"/>
              </a:rPr>
              <a:t>https://www.youtube.com/watch?v=fPsUN0Up_TY</a:t>
            </a:r>
            <a:endParaRPr lang="en-GB" dirty="0" smtClean="0"/>
          </a:p>
          <a:p>
            <a:pPr marL="0" indent="0">
              <a:buNone/>
            </a:pPr>
            <a:endParaRPr lang="en-GB" dirty="0"/>
          </a:p>
        </p:txBody>
      </p:sp>
    </p:spTree>
    <p:extLst>
      <p:ext uri="{BB962C8B-B14F-4D97-AF65-F5344CB8AC3E}">
        <p14:creationId xmlns:p14="http://schemas.microsoft.com/office/powerpoint/2010/main" val="3671710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3123447"/>
          </a:xfrm>
        </p:spPr>
        <p:txBody>
          <a:bodyPr>
            <a:noAutofit/>
          </a:bodyPr>
          <a:lstStyle/>
          <a:p>
            <a:r>
              <a:rPr lang="en-GB" sz="6000" b="1" dirty="0" smtClean="0">
                <a:solidFill>
                  <a:schemeClr val="accent5">
                    <a:lumMod val="50000"/>
                  </a:schemeClr>
                </a:solidFill>
              </a:rPr>
              <a:t>Prospects… </a:t>
            </a:r>
            <a:br>
              <a:rPr lang="en-GB" sz="6000" b="1" dirty="0" smtClean="0">
                <a:solidFill>
                  <a:schemeClr val="accent5">
                    <a:lumMod val="50000"/>
                  </a:schemeClr>
                </a:solidFill>
              </a:rPr>
            </a:br>
            <a:r>
              <a:rPr lang="en-GB" sz="6000" b="1" dirty="0" smtClean="0">
                <a:solidFill>
                  <a:schemeClr val="accent5">
                    <a:lumMod val="50000"/>
                  </a:schemeClr>
                </a:solidFill>
              </a:rPr>
              <a:t>what skills do employers want?</a:t>
            </a:r>
            <a:endParaRPr lang="en-GB" sz="6000" b="1" dirty="0">
              <a:solidFill>
                <a:schemeClr val="accent5">
                  <a:lumMod val="50000"/>
                </a:schemeClr>
              </a:solidFill>
            </a:endParaRPr>
          </a:p>
        </p:txBody>
      </p:sp>
      <p:sp>
        <p:nvSpPr>
          <p:cNvPr id="3" name="Content Placeholder 2"/>
          <p:cNvSpPr>
            <a:spLocks noGrp="1"/>
          </p:cNvSpPr>
          <p:nvPr>
            <p:ph idx="1"/>
          </p:nvPr>
        </p:nvSpPr>
        <p:spPr>
          <a:xfrm>
            <a:off x="457200" y="3398084"/>
            <a:ext cx="8229600" cy="4525963"/>
          </a:xfrm>
        </p:spPr>
        <p:txBody>
          <a:bodyPr/>
          <a:lstStyle/>
          <a:p>
            <a:pPr marL="0" indent="0">
              <a:buNone/>
            </a:pPr>
            <a:r>
              <a:rPr lang="en-GB" dirty="0" smtClean="0">
                <a:hlinkClick r:id="rId2"/>
              </a:rPr>
              <a:t>https://www.prospects.ac.uk/careers-advice/applying-for-jobs/what-skills-do-employers-want</a:t>
            </a:r>
            <a:endParaRPr lang="en-GB" dirty="0" smtClean="0"/>
          </a:p>
          <a:p>
            <a:pPr marL="0" indent="0">
              <a:buNone/>
            </a:pPr>
            <a:endParaRPr lang="en-GB" dirty="0"/>
          </a:p>
        </p:txBody>
      </p:sp>
    </p:spTree>
    <p:extLst>
      <p:ext uri="{BB962C8B-B14F-4D97-AF65-F5344CB8AC3E}">
        <p14:creationId xmlns:p14="http://schemas.microsoft.com/office/powerpoint/2010/main" val="153208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16504"/>
            <a:ext cx="8229600" cy="2236692"/>
          </a:xfrm>
        </p:spPr>
        <p:txBody>
          <a:bodyPr>
            <a:noAutofit/>
          </a:bodyPr>
          <a:lstStyle/>
          <a:p>
            <a:r>
              <a:rPr lang="en-GB" sz="6600" b="1" dirty="0" smtClean="0">
                <a:solidFill>
                  <a:srgbClr val="215968"/>
                </a:solidFill>
              </a:rPr>
              <a:t>Outdoor Education Graduate Skills</a:t>
            </a:r>
            <a:endParaRPr lang="en-GB" sz="6600" b="1" dirty="0">
              <a:solidFill>
                <a:srgbClr val="215968"/>
              </a:solidFill>
            </a:endParaRPr>
          </a:p>
        </p:txBody>
      </p:sp>
      <p:sp>
        <p:nvSpPr>
          <p:cNvPr id="3" name="Content Placeholder 2"/>
          <p:cNvSpPr>
            <a:spLocks noGrp="1"/>
          </p:cNvSpPr>
          <p:nvPr>
            <p:ph idx="1"/>
          </p:nvPr>
        </p:nvSpPr>
        <p:spPr>
          <a:xfrm>
            <a:off x="457200" y="4411178"/>
            <a:ext cx="8229600" cy="2052644"/>
          </a:xfrm>
        </p:spPr>
        <p:txBody>
          <a:bodyPr/>
          <a:lstStyle/>
          <a:p>
            <a:pPr marL="0" indent="0">
              <a:buNone/>
            </a:pPr>
            <a:r>
              <a:rPr lang="en-GB" dirty="0" smtClean="0">
                <a:hlinkClick r:id="rId2"/>
              </a:rPr>
              <a:t>https://www.prospects.ac.uk/job-profiles/outdoor-activities-education-manager</a:t>
            </a:r>
            <a:endParaRPr lang="en-GB" dirty="0" smtClean="0"/>
          </a:p>
          <a:p>
            <a:pPr marL="0" indent="0">
              <a:buNone/>
            </a:pPr>
            <a:endParaRPr lang="en-GB" dirty="0"/>
          </a:p>
        </p:txBody>
      </p:sp>
    </p:spTree>
    <p:extLst>
      <p:ext uri="{BB962C8B-B14F-4D97-AF65-F5344CB8AC3E}">
        <p14:creationId xmlns:p14="http://schemas.microsoft.com/office/powerpoint/2010/main" val="2007655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martGoal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4525" y="340202"/>
            <a:ext cx="4436905" cy="6000086"/>
          </a:xfrm>
          <a:prstGeom prst="rect">
            <a:avLst/>
          </a:prstGeom>
        </p:spPr>
      </p:pic>
    </p:spTree>
    <p:extLst>
      <p:ext uri="{BB962C8B-B14F-4D97-AF65-F5344CB8AC3E}">
        <p14:creationId xmlns:p14="http://schemas.microsoft.com/office/powerpoint/2010/main" val="24444904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skills do you need to develop?</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37844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2437" y="2553720"/>
            <a:ext cx="8820728" cy="3693319"/>
          </a:xfrm>
          <a:prstGeom prst="rect">
            <a:avLst/>
          </a:prstGeom>
        </p:spPr>
        <p:txBody>
          <a:bodyPr wrap="square">
            <a:spAutoFit/>
          </a:bodyPr>
          <a:lstStyle/>
          <a:p>
            <a:r>
              <a:rPr lang="en-GB" dirty="0"/>
              <a:t>The adventure activity sector has a lead body for safety: the Adventure Activities Industry Advisory Committee. It is representative of a wide range of stakeholders from the UK adventure activities sector and shares good practice and guidance.</a:t>
            </a:r>
          </a:p>
          <a:p>
            <a:endParaRPr lang="en-GB" dirty="0"/>
          </a:p>
          <a:p>
            <a:r>
              <a:rPr lang="en-GB" dirty="0"/>
              <a:t>AAIAC’s role includes an aim to maintain and improve on health and safety standards in adventure activities in the UK. This advice is targeted at those who are working professionally in providing adventure activities or those who work regularly in the voluntary sector of adventure education.</a:t>
            </a:r>
          </a:p>
          <a:p>
            <a:endParaRPr lang="en-GB" dirty="0"/>
          </a:p>
          <a:p>
            <a:r>
              <a:rPr lang="en-GB" dirty="0"/>
              <a:t>By raising awareness and providing some basic guidance, it is hoped that both individual workers and employers will be encouraged both to take responsibility and to address, currently unsatisfactory situations.</a:t>
            </a:r>
          </a:p>
          <a:p>
            <a:endParaRPr lang="en-GB" dirty="0"/>
          </a:p>
        </p:txBody>
      </p:sp>
      <p:pic>
        <p:nvPicPr>
          <p:cNvPr id="5" name="Picture 4"/>
          <p:cNvPicPr>
            <a:picLocks noChangeAspect="1"/>
          </p:cNvPicPr>
          <p:nvPr/>
        </p:nvPicPr>
        <p:blipFill>
          <a:blip r:embed="rId2"/>
          <a:stretch>
            <a:fillRect/>
          </a:stretch>
        </p:blipFill>
        <p:spPr>
          <a:xfrm>
            <a:off x="2059709" y="276082"/>
            <a:ext cx="4978400" cy="2237402"/>
          </a:xfrm>
          <a:prstGeom prst="rect">
            <a:avLst/>
          </a:prstGeom>
        </p:spPr>
      </p:pic>
      <p:sp>
        <p:nvSpPr>
          <p:cNvPr id="6" name="Rectangle 5"/>
          <p:cNvSpPr/>
          <p:nvPr/>
        </p:nvSpPr>
        <p:spPr>
          <a:xfrm>
            <a:off x="319156" y="6062373"/>
            <a:ext cx="1670778" cy="369332"/>
          </a:xfrm>
          <a:prstGeom prst="rect">
            <a:avLst/>
          </a:prstGeom>
        </p:spPr>
        <p:txBody>
          <a:bodyPr wrap="none">
            <a:spAutoFit/>
          </a:bodyPr>
          <a:lstStyle/>
          <a:p>
            <a:r>
              <a:rPr lang="en-GB" dirty="0"/>
              <a:t>www.aaiac.org/</a:t>
            </a:r>
          </a:p>
        </p:txBody>
      </p:sp>
    </p:spTree>
    <p:extLst>
      <p:ext uri="{BB962C8B-B14F-4D97-AF65-F5344CB8AC3E}">
        <p14:creationId xmlns:p14="http://schemas.microsoft.com/office/powerpoint/2010/main" val="2160378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4035" y="2502911"/>
            <a:ext cx="8645237" cy="4525963"/>
          </a:xfrm>
        </p:spPr>
        <p:txBody>
          <a:bodyPr>
            <a:normAutofit fontScale="40000" lnSpcReduction="20000"/>
          </a:bodyPr>
          <a:lstStyle/>
          <a:p>
            <a:pPr marL="0" indent="0">
              <a:buNone/>
            </a:pPr>
            <a:r>
              <a:rPr lang="en-GB" sz="5000" dirty="0"/>
              <a:t>We all love the adventure activities that brought us into this business and most of us spend our spare time going paddling, sailing, climbing, biking, hill walking, </a:t>
            </a:r>
            <a:r>
              <a:rPr lang="en-GB" sz="5000" dirty="0" smtClean="0"/>
              <a:t>skiing or </a:t>
            </a:r>
            <a:r>
              <a:rPr lang="en-GB" sz="5000" dirty="0"/>
              <a:t>enjoying numerous other adventure sports. This degree of passion is one of the reasons why adventure education is such a vibrant field and instructors need to be aware that it comes at a price, if not managed correctly.</a:t>
            </a:r>
            <a:br>
              <a:rPr lang="en-GB" sz="5000" dirty="0"/>
            </a:br>
            <a:r>
              <a:rPr lang="en-GB" sz="5000" dirty="0"/>
              <a:t/>
            </a:r>
            <a:br>
              <a:rPr lang="en-GB" sz="5000" dirty="0"/>
            </a:br>
            <a:r>
              <a:rPr lang="en-GB" sz="5000" dirty="0"/>
              <a:t>Imagine being unable to walk downhill because your knees are worn out, unable to paddle because of chronic ear </a:t>
            </a:r>
            <a:r>
              <a:rPr lang="en-GB" sz="5000" dirty="0" smtClean="0"/>
              <a:t>problems. At </a:t>
            </a:r>
            <a:r>
              <a:rPr lang="en-GB" sz="5000" dirty="0"/>
              <a:t>least some of these instructors who have ended up with these problems could have avoided them with better working (and playing) practices.</a:t>
            </a:r>
            <a:br>
              <a:rPr lang="en-GB" sz="5000" dirty="0"/>
            </a:br>
            <a:r>
              <a:rPr lang="en-GB" sz="5000" dirty="0"/>
              <a:t/>
            </a:r>
            <a:br>
              <a:rPr lang="en-GB" sz="5000" dirty="0"/>
            </a:br>
            <a:r>
              <a:rPr lang="en-GB" sz="5000" b="1" dirty="0"/>
              <a:t>Accident rates among adventure activity workers are recognised as being low when compared to other industries, but the evidence is that those that do occur tend to be serious ones and over the years have even resulted in cases involving permanent disability and death</a:t>
            </a:r>
            <a:r>
              <a:rPr lang="en-GB" sz="5000" dirty="0"/>
              <a:t>. </a:t>
            </a:r>
            <a:endParaRPr lang="en-GB" sz="5000" dirty="0" smtClean="0">
              <a:hlinkClick r:id="rId2"/>
            </a:endParaRPr>
          </a:p>
          <a:p>
            <a:pPr marL="0" indent="0">
              <a:buNone/>
            </a:pPr>
            <a:endParaRPr lang="en-GB" sz="3500" dirty="0" smtClean="0">
              <a:hlinkClick r:id="rId2"/>
            </a:endParaRPr>
          </a:p>
          <a:p>
            <a:pPr marL="0" indent="0">
              <a:buNone/>
            </a:pPr>
            <a:r>
              <a:rPr lang="en-GB" sz="2900" dirty="0" smtClean="0">
                <a:hlinkClick r:id="rId2"/>
              </a:rPr>
              <a:t>https</a:t>
            </a:r>
            <a:r>
              <a:rPr lang="en-GB" sz="2900" dirty="0">
                <a:hlinkClick r:id="rId2"/>
              </a:rPr>
              <a:t>://</a:t>
            </a:r>
            <a:r>
              <a:rPr lang="en-GB" sz="2900" dirty="0" smtClean="0">
                <a:hlinkClick r:id="rId2"/>
              </a:rPr>
              <a:t>www.mountain-training.org/surviving-a-career</a:t>
            </a:r>
            <a:endParaRPr lang="en-GB" sz="2900" dirty="0" smtClean="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5716" y="274638"/>
            <a:ext cx="2190750" cy="1905000"/>
          </a:xfrm>
          <a:prstGeom prst="rect">
            <a:avLst/>
          </a:prstGeom>
        </p:spPr>
      </p:pic>
    </p:spTree>
    <p:extLst>
      <p:ext uri="{BB962C8B-B14F-4D97-AF65-F5344CB8AC3E}">
        <p14:creationId xmlns:p14="http://schemas.microsoft.com/office/powerpoint/2010/main" val="3102364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4D0B60-45C3-4752-B33B-F30C9EDB4731}">
  <ds:schemaRefs>
    <ds:schemaRef ds:uri="http://schemas.microsoft.com/office/2006/documentManagement/types"/>
    <ds:schemaRef ds:uri="d2d6d51c-be45-489c-bfaa-c0c3d4c0c982"/>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696490a5-0429-499a-a254-a60426c02ef0"/>
    <ds:schemaRef ds:uri="http://www.w3.org/XML/1998/namespace"/>
    <ds:schemaRef ds:uri="http://purl.org/dc/dcmitype/"/>
  </ds:schemaRefs>
</ds:datastoreItem>
</file>

<file path=customXml/itemProps2.xml><?xml version="1.0" encoding="utf-8"?>
<ds:datastoreItem xmlns:ds="http://schemas.openxmlformats.org/officeDocument/2006/customXml" ds:itemID="{C288EB9D-CE83-437B-8104-51E1D379E72F}">
  <ds:schemaRefs>
    <ds:schemaRef ds:uri="http://schemas.microsoft.com/sharepoint/v3/contenttype/forms"/>
  </ds:schemaRefs>
</ds:datastoreItem>
</file>

<file path=customXml/itemProps3.xml><?xml version="1.0" encoding="utf-8"?>
<ds:datastoreItem xmlns:ds="http://schemas.openxmlformats.org/officeDocument/2006/customXml" ds:itemID="{C5403E8E-3E23-4E79-8C46-A452DA818F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10636</TotalTime>
  <Words>368</Words>
  <Application>Microsoft Office PowerPoint</Application>
  <PresentationFormat>On-screen Show (4:3)</PresentationFormat>
  <Paragraphs>51</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PDP Careers in  Outdoor Education</vt:lpstr>
      <vt:lpstr>PowerPoint Presentation</vt:lpstr>
      <vt:lpstr>What are employers looking for</vt:lpstr>
      <vt:lpstr>3 areas of competence</vt:lpstr>
      <vt:lpstr>METASKILLS </vt:lpstr>
      <vt:lpstr>METASKILLS </vt:lpstr>
      <vt:lpstr>Priest (1983) http://simonpriest.altervista.org/LM.html</vt:lpstr>
      <vt:lpstr>The top ten skills that will get you a job when you graduate</vt:lpstr>
      <vt:lpstr>Prospects…  what skills do employers want?</vt:lpstr>
      <vt:lpstr>Outdoor Education Graduate Skills</vt:lpstr>
      <vt:lpstr>PowerPoint Presentation</vt:lpstr>
      <vt:lpstr>What skills do you need to develop?</vt:lpstr>
      <vt:lpstr>PowerPoint Presentation</vt:lpstr>
      <vt:lpstr>PowerPoint Presentation</vt:lpstr>
    </vt:vector>
  </TitlesOfParts>
  <Company>University of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Skills Development</dc:title>
  <dc:creator>Graham Harvey</dc:creator>
  <cp:lastModifiedBy>Graham Harvey</cp:lastModifiedBy>
  <cp:revision>22</cp:revision>
  <dcterms:created xsi:type="dcterms:W3CDTF">2017-02-08T20:17:59Z</dcterms:created>
  <dcterms:modified xsi:type="dcterms:W3CDTF">2020-02-14T09:56:15Z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