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6" r:id="rId9"/>
    <p:sldId id="262"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11369-0AD9-4019-9C15-6FB6C59B9A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DBBAD5-411A-4B8C-8656-B8591F12D3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D04071-F800-461C-BE4E-7161D19F52C0}"/>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5" name="Footer Placeholder 4">
            <a:extLst>
              <a:ext uri="{FF2B5EF4-FFF2-40B4-BE49-F238E27FC236}">
                <a16:creationId xmlns:a16="http://schemas.microsoft.com/office/drawing/2014/main" id="{8BADFC92-28ED-42E1-8217-8A7664C1BEA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E51B52D-F2FE-45E9-A3CE-EB99F2B266D2}"/>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3343809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81270-D94E-48BF-8992-7CD36DCC7D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685F02-6A92-46B4-BDE8-A63F041E2D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CA9800-23D8-427F-BB6B-920C5945AF5C}"/>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5" name="Footer Placeholder 4">
            <a:extLst>
              <a:ext uri="{FF2B5EF4-FFF2-40B4-BE49-F238E27FC236}">
                <a16:creationId xmlns:a16="http://schemas.microsoft.com/office/drawing/2014/main" id="{B9698D6B-3EFE-4599-9419-F6E6E13AB39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16D3500-78D8-46B0-8454-0D82E53402D8}"/>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1142405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572BA-9509-4DD0-81F4-78AB39972D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F8005F-A53F-4628-9FD7-CE6E8A1EC2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7E87C2-B88F-4696-9FD3-55BCCB1CFF2F}"/>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5" name="Footer Placeholder 4">
            <a:extLst>
              <a:ext uri="{FF2B5EF4-FFF2-40B4-BE49-F238E27FC236}">
                <a16:creationId xmlns:a16="http://schemas.microsoft.com/office/drawing/2014/main" id="{BCA8C00F-EE0A-4E80-BA9B-43178A2D54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6859D91-4F52-4B01-9B6D-253FCC2315AB}"/>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2893254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52C50-5BA1-4AFB-89A1-BC1C7B6C6F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8E1489-9EA0-453D-B662-3BA0626A2F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761694-CCC2-45FF-8092-E375A7E96E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9B600F-0D69-402A-9AFA-5C1D2D54067E}"/>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6" name="Footer Placeholder 5">
            <a:extLst>
              <a:ext uri="{FF2B5EF4-FFF2-40B4-BE49-F238E27FC236}">
                <a16:creationId xmlns:a16="http://schemas.microsoft.com/office/drawing/2014/main" id="{345E1936-64DC-4ECA-9A4F-3B37DC5DA4E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971910F-07B0-43BA-BF4D-CA9B6B9E687F}"/>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3986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2D0BB-2DFE-48CD-98AF-E9CDB24415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EF37D3-687F-4A40-AAC5-6854FECC7B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241F82-70D1-43EA-AC3D-CA2B16F0DC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2EA0C5-6923-458E-B222-670380390D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CE8AA9-B7F8-4A57-888C-5BBE214D25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6FF0B9-0BBD-4721-8FAA-080458F9A7DC}"/>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8" name="Footer Placeholder 7">
            <a:extLst>
              <a:ext uri="{FF2B5EF4-FFF2-40B4-BE49-F238E27FC236}">
                <a16:creationId xmlns:a16="http://schemas.microsoft.com/office/drawing/2014/main" id="{B2F1E380-0565-4A99-8ECA-06105FBF611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BA35F5A-2A6D-45BC-9044-3A3AB77CECED}"/>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514961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3526A-4ABB-4B7A-95E4-D292879CC8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72FEE8-6785-4BAC-956A-E6B2E56B038A}"/>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4" name="Footer Placeholder 3">
            <a:extLst>
              <a:ext uri="{FF2B5EF4-FFF2-40B4-BE49-F238E27FC236}">
                <a16:creationId xmlns:a16="http://schemas.microsoft.com/office/drawing/2014/main" id="{C400521C-F215-4A58-BFDF-94AFBD59866D}"/>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C033646-778E-4048-AF08-4F08BB0C515B}"/>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3067623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183A6F-2F89-4CC2-84D2-06A84E0D2867}"/>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3" name="Footer Placeholder 2">
            <a:extLst>
              <a:ext uri="{FF2B5EF4-FFF2-40B4-BE49-F238E27FC236}">
                <a16:creationId xmlns:a16="http://schemas.microsoft.com/office/drawing/2014/main" id="{F6337894-ADEA-4CAC-9F04-82732CB3341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1AFEC79-C002-4005-BB93-10235878DECF}"/>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1574915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09986-A073-48C2-B36D-F301EDF57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E565A9-3817-46BA-8790-B8C6C34970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FA51BC-65BC-47CE-8FE1-E4C2C2C30F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5C4950-843F-4C57-A6F5-6419CA949718}"/>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6" name="Footer Placeholder 5">
            <a:extLst>
              <a:ext uri="{FF2B5EF4-FFF2-40B4-BE49-F238E27FC236}">
                <a16:creationId xmlns:a16="http://schemas.microsoft.com/office/drawing/2014/main" id="{75060102-43E8-4E68-8F22-497236B6300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D87D3D7-F6DA-4BFD-B802-021ED43AF8A3}"/>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3529309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AB2C9-DC49-470E-AB2C-5B830C52D0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059E15-E678-43D7-B43C-524347BA57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52479A0-E4B0-471D-81B3-2F7B940AFD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D915F3-F71B-41C6-A60A-E66207F7C607}"/>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6" name="Footer Placeholder 5">
            <a:extLst>
              <a:ext uri="{FF2B5EF4-FFF2-40B4-BE49-F238E27FC236}">
                <a16:creationId xmlns:a16="http://schemas.microsoft.com/office/drawing/2014/main" id="{42120B74-C131-4DF4-9AA4-A665CD7262B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CE5391-C567-4609-9428-7C3773E06452}"/>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4289276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3976A-193D-43D1-9360-2B671BE0CE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530858-D0BE-485C-92D0-F77C22E5E6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0A2C4E-DA9F-4431-B11E-347EF94DE46C}"/>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5" name="Footer Placeholder 4">
            <a:extLst>
              <a:ext uri="{FF2B5EF4-FFF2-40B4-BE49-F238E27FC236}">
                <a16:creationId xmlns:a16="http://schemas.microsoft.com/office/drawing/2014/main" id="{0893D7A7-6F69-436D-87A6-47A7D35A57C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B0C4B3F-568F-4945-A55C-A4EB691EC16B}"/>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997501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5834F4-9D58-47BB-8E4B-874798D07D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A9D4D1-C4AE-4F09-B882-93F8A062D5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B51D83-2F01-41D3-BC65-16B7A81F0E59}"/>
              </a:ext>
            </a:extLst>
          </p:cNvPr>
          <p:cNvSpPr>
            <a:spLocks noGrp="1"/>
          </p:cNvSpPr>
          <p:nvPr>
            <p:ph type="dt" sz="half" idx="10"/>
          </p:nvPr>
        </p:nvSpPr>
        <p:spPr/>
        <p:txBody>
          <a:bodyPr/>
          <a:lstStyle/>
          <a:p>
            <a:fld id="{D6FC19E3-30E3-4F45-BD46-DAA84610B0A6}" type="datetimeFigureOut">
              <a:rPr lang="en-GB" smtClean="0"/>
              <a:t>24/03/2020</a:t>
            </a:fld>
            <a:endParaRPr lang="en-GB" dirty="0"/>
          </a:p>
        </p:txBody>
      </p:sp>
      <p:sp>
        <p:nvSpPr>
          <p:cNvPr id="5" name="Footer Placeholder 4">
            <a:extLst>
              <a:ext uri="{FF2B5EF4-FFF2-40B4-BE49-F238E27FC236}">
                <a16:creationId xmlns:a16="http://schemas.microsoft.com/office/drawing/2014/main" id="{670AD95E-ABCC-478E-B628-642B356222F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BA2AD0A-1426-4507-A3ED-9D88586286A3}"/>
              </a:ext>
            </a:extLst>
          </p:cNvPr>
          <p:cNvSpPr>
            <a:spLocks noGrp="1"/>
          </p:cNvSpPr>
          <p:nvPr>
            <p:ph type="sldNum" sz="quarter" idx="12"/>
          </p:nvPr>
        </p:nvSpPr>
        <p:spPr/>
        <p:txBody>
          <a:bodyPr/>
          <a:lstStyle/>
          <a:p>
            <a:fld id="{30DB4136-0A82-4CAB-96A7-88AE70EDBED0}" type="slidenum">
              <a:rPr lang="en-GB" smtClean="0"/>
              <a:t>‹#›</a:t>
            </a:fld>
            <a:endParaRPr lang="en-GB" dirty="0"/>
          </a:p>
        </p:txBody>
      </p:sp>
    </p:spTree>
    <p:extLst>
      <p:ext uri="{BB962C8B-B14F-4D97-AF65-F5344CB8AC3E}">
        <p14:creationId xmlns:p14="http://schemas.microsoft.com/office/powerpoint/2010/main" val="3719154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952179-44C7-4906-99A1-50B9694A34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57ACBB-3F80-4628-B68F-232DEBCA68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8D605E-E084-4D6E-AD44-4F670C50DE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FC19E3-30E3-4F45-BD46-DAA84610B0A6}" type="datetimeFigureOut">
              <a:rPr lang="en-GB" smtClean="0"/>
              <a:t>24/03/2020</a:t>
            </a:fld>
            <a:endParaRPr lang="en-GB" dirty="0"/>
          </a:p>
        </p:txBody>
      </p:sp>
      <p:sp>
        <p:nvSpPr>
          <p:cNvPr id="5" name="Footer Placeholder 4">
            <a:extLst>
              <a:ext uri="{FF2B5EF4-FFF2-40B4-BE49-F238E27FC236}">
                <a16:creationId xmlns:a16="http://schemas.microsoft.com/office/drawing/2014/main" id="{040B36F9-5FC7-40D7-9B4D-99E5BAA251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B5D74CF-F7E4-4EC1-B3AA-6C5E642FD3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DB4136-0A82-4CAB-96A7-88AE70EDBED0}" type="slidenum">
              <a:rPr lang="en-GB" smtClean="0"/>
              <a:t>‹#›</a:t>
            </a:fld>
            <a:endParaRPr lang="en-GB" dirty="0"/>
          </a:p>
        </p:txBody>
      </p:sp>
    </p:spTree>
    <p:extLst>
      <p:ext uri="{BB962C8B-B14F-4D97-AF65-F5344CB8AC3E}">
        <p14:creationId xmlns:p14="http://schemas.microsoft.com/office/powerpoint/2010/main" val="30567576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7CE7E-3214-4670-BDF7-A90710DD7A38}"/>
              </a:ext>
            </a:extLst>
          </p:cNvPr>
          <p:cNvSpPr>
            <a:spLocks noGrp="1"/>
          </p:cNvSpPr>
          <p:nvPr>
            <p:ph type="ctrTitle"/>
          </p:nvPr>
        </p:nvSpPr>
        <p:spPr>
          <a:xfrm>
            <a:off x="762000" y="579120"/>
            <a:ext cx="9906000" cy="3616960"/>
          </a:xfrm>
        </p:spPr>
        <p:txBody>
          <a:bodyPr>
            <a:normAutofit/>
          </a:bodyPr>
          <a:lstStyle/>
          <a:p>
            <a:r>
              <a:rPr lang="en-GB" dirty="0"/>
              <a:t>A Presentation of Asda’s Ethics, Sustainability, CRM and Quality Policies and Operations</a:t>
            </a:r>
          </a:p>
        </p:txBody>
      </p:sp>
      <p:sp>
        <p:nvSpPr>
          <p:cNvPr id="3" name="Subtitle 2">
            <a:extLst>
              <a:ext uri="{FF2B5EF4-FFF2-40B4-BE49-F238E27FC236}">
                <a16:creationId xmlns:a16="http://schemas.microsoft.com/office/drawing/2014/main" id="{64735E56-FB0F-4A77-8B23-D03E35D29BEF}"/>
              </a:ext>
            </a:extLst>
          </p:cNvPr>
          <p:cNvSpPr>
            <a:spLocks noGrp="1"/>
          </p:cNvSpPr>
          <p:nvPr>
            <p:ph type="subTitle" idx="1"/>
          </p:nvPr>
        </p:nvSpPr>
        <p:spPr>
          <a:xfrm>
            <a:off x="1524000" y="4303078"/>
            <a:ext cx="9144000" cy="1655762"/>
          </a:xfrm>
        </p:spPr>
        <p:txBody>
          <a:bodyPr/>
          <a:lstStyle/>
          <a:p>
            <a:r>
              <a:rPr lang="en-GB" dirty="0"/>
              <a:t>Mahmud Akbar</a:t>
            </a:r>
          </a:p>
          <a:p>
            <a:endParaRPr lang="en-GB" dirty="0"/>
          </a:p>
          <a:p>
            <a:r>
              <a:rPr lang="en-GB" dirty="0"/>
              <a:t>SN - 1711691</a:t>
            </a:r>
          </a:p>
        </p:txBody>
      </p:sp>
    </p:spTree>
    <p:extLst>
      <p:ext uri="{BB962C8B-B14F-4D97-AF65-F5344CB8AC3E}">
        <p14:creationId xmlns:p14="http://schemas.microsoft.com/office/powerpoint/2010/main" val="1410911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3FBB-9847-49F7-A1F0-BD18C59E1E69}"/>
              </a:ext>
            </a:extLst>
          </p:cNvPr>
          <p:cNvSpPr>
            <a:spLocks noGrp="1"/>
          </p:cNvSpPr>
          <p:nvPr>
            <p:ph type="title"/>
          </p:nvPr>
        </p:nvSpPr>
        <p:spPr>
          <a:xfrm>
            <a:off x="838200" y="241300"/>
            <a:ext cx="10515600" cy="1325563"/>
          </a:xfrm>
        </p:spPr>
        <p:txBody>
          <a:bodyPr/>
          <a:lstStyle/>
          <a:p>
            <a:pPr algn="ctr"/>
            <a:r>
              <a:rPr lang="en-GB" b="1" u="sng" dirty="0"/>
              <a:t>Ethics</a:t>
            </a:r>
          </a:p>
        </p:txBody>
      </p:sp>
      <p:sp>
        <p:nvSpPr>
          <p:cNvPr id="3" name="Content Placeholder 2">
            <a:extLst>
              <a:ext uri="{FF2B5EF4-FFF2-40B4-BE49-F238E27FC236}">
                <a16:creationId xmlns:a16="http://schemas.microsoft.com/office/drawing/2014/main" id="{4EFD4618-3C48-4EB0-B166-5B28B2D9BED3}"/>
              </a:ext>
            </a:extLst>
          </p:cNvPr>
          <p:cNvSpPr>
            <a:spLocks noGrp="1"/>
          </p:cNvSpPr>
          <p:nvPr>
            <p:ph idx="1"/>
          </p:nvPr>
        </p:nvSpPr>
        <p:spPr>
          <a:xfrm>
            <a:off x="771525" y="1228725"/>
            <a:ext cx="10515600" cy="5838825"/>
          </a:xfrm>
        </p:spPr>
        <p:txBody>
          <a:bodyPr>
            <a:normAutofit fontScale="77500" lnSpcReduction="20000"/>
          </a:bodyPr>
          <a:lstStyle/>
          <a:p>
            <a:pPr algn="just"/>
            <a:r>
              <a:rPr lang="en-GB" dirty="0"/>
              <a:t>Ethics are virtuous ideals that dictates a person’s conduct, etiquette or how they operate a venture or business.</a:t>
            </a:r>
          </a:p>
          <a:p>
            <a:pPr algn="just"/>
            <a:r>
              <a:rPr lang="en-GB" dirty="0"/>
              <a:t>Ethics is derived from the Greek word ethos, which means the characteristics determined by custom, character, temperament, habit or era. Some components that dictate ethics are philosophies, cultures and religions.</a:t>
            </a:r>
          </a:p>
          <a:p>
            <a:pPr algn="just"/>
            <a:r>
              <a:rPr lang="en-GB" dirty="0"/>
              <a:t>Ethical practice in organization are best implemented through application of fairness, compassion, integrity and accountability . The business owners or managers must orientate the employees so they are familiar with these good company practices and maintain the high standards . Ethics in business is very important to companies’ profits, the employees salaries and the views of the public of the businesses. </a:t>
            </a:r>
          </a:p>
          <a:p>
            <a:pPr algn="just"/>
            <a:r>
              <a:rPr lang="en-GB" dirty="0"/>
              <a:t>Having respect and the right attitude at work will help a person to develop at work as well as life. However, ethical conduct  is not only the company’s responsibility but also the individuals. </a:t>
            </a:r>
          </a:p>
          <a:p>
            <a:pPr algn="just"/>
            <a:r>
              <a:rPr lang="en-GB" dirty="0"/>
              <a:t>In the current climate with the severe impacts of Coronavirus, it is a testing time. It is challenging people to operate businesses ethically. Many business are failing to operate honestly and are taking advantage of this crisis by making some essential goods scarce and increasing the prices. So far Asda and other supermarkets are trading fairly. However some businesses such as the smaller shops and Halal food stores have increased the prices of staple foods such as rice, pasta, lentils, meat and poultry by 30 to 50%. The government has warned of these unethical practices and have introduced a call line to report this dishonest practice.</a:t>
            </a:r>
          </a:p>
        </p:txBody>
      </p:sp>
    </p:spTree>
    <p:extLst>
      <p:ext uri="{BB962C8B-B14F-4D97-AF65-F5344CB8AC3E}">
        <p14:creationId xmlns:p14="http://schemas.microsoft.com/office/powerpoint/2010/main" val="3975358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7A3C8-536D-427B-94EE-85DD40B70EA4}"/>
              </a:ext>
            </a:extLst>
          </p:cNvPr>
          <p:cNvSpPr>
            <a:spLocks noGrp="1"/>
          </p:cNvSpPr>
          <p:nvPr>
            <p:ph type="title"/>
          </p:nvPr>
        </p:nvSpPr>
        <p:spPr>
          <a:xfrm>
            <a:off x="838200" y="107950"/>
            <a:ext cx="10515600" cy="1325563"/>
          </a:xfrm>
        </p:spPr>
        <p:txBody>
          <a:bodyPr/>
          <a:lstStyle/>
          <a:p>
            <a:pPr algn="ctr"/>
            <a:r>
              <a:rPr lang="en-GB" b="1" u="sng" dirty="0"/>
              <a:t>Sustainability</a:t>
            </a:r>
          </a:p>
        </p:txBody>
      </p:sp>
      <p:sp>
        <p:nvSpPr>
          <p:cNvPr id="3" name="Content Placeholder 2">
            <a:extLst>
              <a:ext uri="{FF2B5EF4-FFF2-40B4-BE49-F238E27FC236}">
                <a16:creationId xmlns:a16="http://schemas.microsoft.com/office/drawing/2014/main" id="{091D2FEB-E56B-4C89-9115-A094F6F7E05E}"/>
              </a:ext>
            </a:extLst>
          </p:cNvPr>
          <p:cNvSpPr>
            <a:spLocks noGrp="1"/>
          </p:cNvSpPr>
          <p:nvPr>
            <p:ph idx="1"/>
          </p:nvPr>
        </p:nvSpPr>
        <p:spPr>
          <a:xfrm>
            <a:off x="209549" y="1133475"/>
            <a:ext cx="11725275" cy="5724525"/>
          </a:xfrm>
        </p:spPr>
        <p:txBody>
          <a:bodyPr>
            <a:noAutofit/>
          </a:bodyPr>
          <a:lstStyle/>
          <a:p>
            <a:pPr algn="just"/>
            <a:r>
              <a:rPr lang="en-GB" sz="1800" dirty="0"/>
              <a:t>Sustainability is the action of human beings to keep the ecological system in balance and maintained for future generations.</a:t>
            </a:r>
          </a:p>
          <a:p>
            <a:pPr algn="just"/>
            <a:r>
              <a:rPr lang="en-GB" sz="1800" dirty="0"/>
              <a:t>In the commercial world, it is the organizations’ endeavours to protect and minimizing the damage and disruptions to nature and the environment and helping the people who dwell in the surroundings.</a:t>
            </a:r>
          </a:p>
          <a:p>
            <a:pPr algn="just"/>
            <a:r>
              <a:rPr lang="en-GB" sz="1800" dirty="0"/>
              <a:t>Sustainability is about protecting the wildlife, forestry, farmland, food supplies,  fishing stock and the environment. It is about maintaining the social and physical environment’s equilibrium. By wildlife and forestry, I mean intentionally killing animals, especially endangered species and damaging the rainforests and woodlands for logging. The polluting of rivers, seas and oceans and overfishing is very depressing and is damaging marine life. Although seventy percent of our planet is surrounded by water, most of us are oblivious to the effect on the oceans and feel we are unable to improve the situation. We must ensure we do not dump plastic waste into in oceans, learn more about the oceans and buy sustainable seafoods.</a:t>
            </a:r>
          </a:p>
          <a:p>
            <a:pPr algn="just"/>
            <a:r>
              <a:rPr lang="en-GB" sz="1800" dirty="0"/>
              <a:t> The burning of coal maybe cheaper, but causes extra pollution. By using more renewable resources like solar and wind power it can reduce pollution. One of the environmental sustainability measures proposed by the government, to limit harmful emissions is to ban diesel cars in the cities. The government has introduced congestion charges in major cities to reduce less cars coming into busy areas thus reducing  pollution .</a:t>
            </a:r>
          </a:p>
          <a:p>
            <a:pPr algn="just"/>
            <a:r>
              <a:rPr lang="en-GB" sz="1800" dirty="0"/>
              <a:t>The government and major business organizations need to invest adequately to becoming more environmentally and ethically conscious and performing. This will increase trust and motivate consumers to buy more responsibly resourced products, Fairtrade and local produces.</a:t>
            </a:r>
          </a:p>
          <a:p>
            <a:pPr algn="just"/>
            <a:r>
              <a:rPr lang="en-GB" sz="1800" dirty="0"/>
              <a:t>Many people are making efforts to practice some basic actions to help the environment. Some examples are using less water, switching off unnecessary lights, washing the clothes at the forty degrees programme and recycling. </a:t>
            </a:r>
          </a:p>
        </p:txBody>
      </p:sp>
    </p:spTree>
    <p:extLst>
      <p:ext uri="{BB962C8B-B14F-4D97-AF65-F5344CB8AC3E}">
        <p14:creationId xmlns:p14="http://schemas.microsoft.com/office/powerpoint/2010/main" val="560294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746BB-2411-485E-8847-8F4946459FDC}"/>
              </a:ext>
            </a:extLst>
          </p:cNvPr>
          <p:cNvSpPr>
            <a:spLocks noGrp="1"/>
          </p:cNvSpPr>
          <p:nvPr>
            <p:ph type="title"/>
          </p:nvPr>
        </p:nvSpPr>
        <p:spPr/>
        <p:txBody>
          <a:bodyPr/>
          <a:lstStyle/>
          <a:p>
            <a:pPr algn="ctr"/>
            <a:r>
              <a:rPr lang="en-GB" b="1" u="sng" dirty="0"/>
              <a:t>Customer Relationship Management (CRM)</a:t>
            </a:r>
          </a:p>
        </p:txBody>
      </p:sp>
      <p:sp>
        <p:nvSpPr>
          <p:cNvPr id="3" name="Content Placeholder 2">
            <a:extLst>
              <a:ext uri="{FF2B5EF4-FFF2-40B4-BE49-F238E27FC236}">
                <a16:creationId xmlns:a16="http://schemas.microsoft.com/office/drawing/2014/main" id="{15B93E3E-9AAB-4F49-B9B5-A24FEE3963FA}"/>
              </a:ext>
            </a:extLst>
          </p:cNvPr>
          <p:cNvSpPr>
            <a:spLocks noGrp="1"/>
          </p:cNvSpPr>
          <p:nvPr>
            <p:ph idx="1"/>
          </p:nvPr>
        </p:nvSpPr>
        <p:spPr>
          <a:xfrm>
            <a:off x="-1" y="1514475"/>
            <a:ext cx="11934825" cy="5257800"/>
          </a:xfrm>
        </p:spPr>
        <p:txBody>
          <a:bodyPr>
            <a:normAutofit fontScale="77500" lnSpcReduction="20000"/>
          </a:bodyPr>
          <a:lstStyle/>
          <a:p>
            <a:pPr algn="just"/>
            <a:r>
              <a:rPr lang="en-GB" dirty="0"/>
              <a:t>CRM is a system of analysing data of customer engagement, by using various customer touchpoints and interactions to understand more about customers’ needs and behaviours.</a:t>
            </a:r>
          </a:p>
          <a:p>
            <a:pPr algn="just"/>
            <a:r>
              <a:rPr lang="en-GB" dirty="0"/>
              <a:t>This will enable businesses to establish a strong and long-term relationship with them. CRM, relies on information technology and utilizes software to aid organizations to have access to customers details, needs, habits and status. This information helps businesses to streamline how they operate and provide excellent services, sell more products, increase profitability and grow more customer loyalty.</a:t>
            </a:r>
          </a:p>
          <a:p>
            <a:pPr algn="just"/>
            <a:r>
              <a:rPr lang="en-GB" dirty="0"/>
              <a:t>Customer engagement is the connection between the customer and the brand. If the organizations do not have a customer engagement strategy the company could be missing opportunities to interact with their customers and build a good relationship with them. There are many positive customer engagement activities to entice customers. Some companies use social media agents to personalise discounts and offerings which inspire loyalty and respect from the customers .</a:t>
            </a:r>
          </a:p>
          <a:p>
            <a:pPr algn="just"/>
            <a:r>
              <a:rPr lang="en-GB" dirty="0"/>
              <a:t>The organizations need to be customer-centric, which means catering to the customers’ needs, which creates trust and allows to build long-term relationships. It is extremely difficult to attract new customers than retaining the existing ones. Even worse is a customer defecting, which will be a financial loss, as well as that person making negative comments. So businesses having a CRM system is excellent practice, in providing customer satisfaction and in maintaining mutually beneficial relationship.</a:t>
            </a:r>
          </a:p>
        </p:txBody>
      </p:sp>
    </p:spTree>
    <p:extLst>
      <p:ext uri="{BB962C8B-B14F-4D97-AF65-F5344CB8AC3E}">
        <p14:creationId xmlns:p14="http://schemas.microsoft.com/office/powerpoint/2010/main" val="296491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56071-53D4-4F32-9FC9-EFA42B5211D7}"/>
              </a:ext>
            </a:extLst>
          </p:cNvPr>
          <p:cNvSpPr>
            <a:spLocks noGrp="1"/>
          </p:cNvSpPr>
          <p:nvPr>
            <p:ph type="title"/>
          </p:nvPr>
        </p:nvSpPr>
        <p:spPr/>
        <p:txBody>
          <a:bodyPr/>
          <a:lstStyle/>
          <a:p>
            <a:pPr algn="ctr"/>
            <a:r>
              <a:rPr lang="en-GB" b="1" u="sng" dirty="0"/>
              <a:t>Quality</a:t>
            </a:r>
          </a:p>
        </p:txBody>
      </p:sp>
      <p:sp>
        <p:nvSpPr>
          <p:cNvPr id="3" name="Content Placeholder 2">
            <a:extLst>
              <a:ext uri="{FF2B5EF4-FFF2-40B4-BE49-F238E27FC236}">
                <a16:creationId xmlns:a16="http://schemas.microsoft.com/office/drawing/2014/main" id="{B260D89D-34AB-40DC-8614-5E7622391CE4}"/>
              </a:ext>
            </a:extLst>
          </p:cNvPr>
          <p:cNvSpPr>
            <a:spLocks noGrp="1"/>
          </p:cNvSpPr>
          <p:nvPr>
            <p:ph idx="1"/>
          </p:nvPr>
        </p:nvSpPr>
        <p:spPr>
          <a:xfrm>
            <a:off x="152399" y="1362076"/>
            <a:ext cx="11801475" cy="5495924"/>
          </a:xfrm>
        </p:spPr>
        <p:txBody>
          <a:bodyPr>
            <a:normAutofit/>
          </a:bodyPr>
          <a:lstStyle/>
          <a:p>
            <a:pPr algn="just"/>
            <a:r>
              <a:rPr lang="en-GB" sz="2000" dirty="0"/>
              <a:t>All customers buy goods or services expecting them to be of good quality. This means, when they purchase a product or receive a service, they expect it to be in excellent condition and of a high standard.</a:t>
            </a:r>
          </a:p>
          <a:p>
            <a:pPr algn="just"/>
            <a:r>
              <a:rPr lang="en-GB" sz="2000" dirty="0"/>
              <a:t>All organisations recognise quality as a vital factor in customer satisfaction. Providing high-quality products or services can give Asda a substantial market edge. In doing so, it offers the Asda organisation many benefits and rewards.</a:t>
            </a:r>
          </a:p>
          <a:p>
            <a:pPr algn="just"/>
            <a:r>
              <a:rPr lang="en-GB" sz="2000" dirty="0"/>
              <a:t>The supplying of good quality reduces the costs of amendments, waste, complaints, returns and refunds. The executives need to select the most suitable quality management methods for the organization and implement them to maintain excellent quality levels for the long-term.</a:t>
            </a:r>
          </a:p>
          <a:p>
            <a:pPr algn="just"/>
            <a:r>
              <a:rPr lang="en-GB" sz="2000" dirty="0"/>
              <a:t>The companies must ensure the supervisors fully understand the quality aims, as they are responsible to impart the message to the subordinates. By providing short training programmes, will improve employees’ knowledge and give them an impetus to ensure good practices are applied to achieve the best standards.</a:t>
            </a:r>
          </a:p>
          <a:p>
            <a:pPr algn="just"/>
            <a:r>
              <a:rPr lang="en-GB" sz="2000" dirty="0"/>
              <a:t> By maintaining the quality standards, it creates customer satisfaction and boosts the company’s performance and profitability.</a:t>
            </a:r>
          </a:p>
        </p:txBody>
      </p:sp>
    </p:spTree>
    <p:extLst>
      <p:ext uri="{BB962C8B-B14F-4D97-AF65-F5344CB8AC3E}">
        <p14:creationId xmlns:p14="http://schemas.microsoft.com/office/powerpoint/2010/main" val="739784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2CB62-5601-4B98-B79C-BFF4F405B8B6}"/>
              </a:ext>
            </a:extLst>
          </p:cNvPr>
          <p:cNvSpPr>
            <a:spLocks noGrp="1"/>
          </p:cNvSpPr>
          <p:nvPr>
            <p:ph type="title"/>
          </p:nvPr>
        </p:nvSpPr>
        <p:spPr/>
        <p:txBody>
          <a:bodyPr/>
          <a:lstStyle/>
          <a:p>
            <a:r>
              <a:rPr lang="en-GB" b="1" u="sng" dirty="0"/>
              <a:t>Deming’s Quality Model</a:t>
            </a:r>
          </a:p>
        </p:txBody>
      </p:sp>
      <p:sp>
        <p:nvSpPr>
          <p:cNvPr id="3" name="Content Placeholder 2">
            <a:extLst>
              <a:ext uri="{FF2B5EF4-FFF2-40B4-BE49-F238E27FC236}">
                <a16:creationId xmlns:a16="http://schemas.microsoft.com/office/drawing/2014/main" id="{7F7001B9-44A1-4B6A-857C-3A1D7F2D97BD}"/>
              </a:ext>
            </a:extLst>
          </p:cNvPr>
          <p:cNvSpPr>
            <a:spLocks noGrp="1"/>
          </p:cNvSpPr>
          <p:nvPr>
            <p:ph idx="1"/>
          </p:nvPr>
        </p:nvSpPr>
        <p:spPr>
          <a:xfrm>
            <a:off x="142875" y="1419224"/>
            <a:ext cx="11420475" cy="5438775"/>
          </a:xfrm>
        </p:spPr>
        <p:txBody>
          <a:bodyPr>
            <a:normAutofit/>
          </a:bodyPr>
          <a:lstStyle/>
          <a:p>
            <a:pPr algn="just"/>
            <a:r>
              <a:rPr lang="en-GB" sz="1800" dirty="0"/>
              <a:t>The framework consists of four vital stages, Plan, Do, Act and Check (PDAC). </a:t>
            </a:r>
          </a:p>
          <a:p>
            <a:pPr algn="just"/>
            <a:r>
              <a:rPr lang="en-GB" sz="1800" dirty="0"/>
              <a:t>The businesses should essentially have a system in place, practising continuous quality improvements, lowering or eliminating any defects in the bud and maintaining high levels of quality consistency.</a:t>
            </a:r>
          </a:p>
          <a:p>
            <a:pPr algn="just"/>
            <a:r>
              <a:rPr lang="en-GB" sz="1800" dirty="0"/>
              <a:t> Deming’s model recognises seven deadly sins, such as a lack of constancy of purpose, which means being stagnant, short-term goals, static management, who are not concerned about improvements and excessive expenses, which can deter future developments.  </a:t>
            </a:r>
          </a:p>
          <a:p>
            <a:pPr algn="just"/>
            <a:r>
              <a:rPr lang="en-GB" sz="1800" dirty="0"/>
              <a:t> To counteract those bad practices, he has implemented fourteen points which practiced effectively will lead to the provision of superior quality .</a:t>
            </a:r>
          </a:p>
          <a:p>
            <a:pPr algn="just"/>
            <a:r>
              <a:rPr lang="en-GB" sz="1800" dirty="0"/>
              <a:t>Deming implied a constant purpose and plan should be installed to provide and maintain good and long lasting quality. He proposed the business leaders and management should not be stagnant, but practice continuous developments.  People want recognition for their accomplishments, which would give them joy and provide a sense of pride.</a:t>
            </a:r>
          </a:p>
          <a:p>
            <a:pPr algn="just"/>
            <a:r>
              <a:rPr lang="en-GB" sz="1800" dirty="0"/>
              <a:t> He believed having an effective system of quality model in place, such as supportive leadership, better training facilities, allowing people to work without constant monitoring, good communication between superiors and subordinates provides a platform for the management and employees to work in tandem to achieve high standards, which generates higher productivity and helps the organization  to maintain long-term success and wards off competition.</a:t>
            </a:r>
          </a:p>
        </p:txBody>
      </p:sp>
      <p:pic>
        <p:nvPicPr>
          <p:cNvPr id="10" name="Picture 9">
            <a:extLst>
              <a:ext uri="{FF2B5EF4-FFF2-40B4-BE49-F238E27FC236}">
                <a16:creationId xmlns:a16="http://schemas.microsoft.com/office/drawing/2014/main" id="{41969611-B54F-41B7-B9ED-9C02E86F52D3}"/>
              </a:ext>
            </a:extLst>
          </p:cNvPr>
          <p:cNvPicPr/>
          <p:nvPr/>
        </p:nvPicPr>
        <p:blipFill>
          <a:blip r:embed="rId2"/>
          <a:stretch>
            <a:fillRect/>
          </a:stretch>
        </p:blipFill>
        <p:spPr>
          <a:xfrm>
            <a:off x="7543799" y="114300"/>
            <a:ext cx="3571875" cy="1576388"/>
          </a:xfrm>
          <a:prstGeom prst="rect">
            <a:avLst/>
          </a:prstGeom>
        </p:spPr>
      </p:pic>
    </p:spTree>
    <p:extLst>
      <p:ext uri="{BB962C8B-B14F-4D97-AF65-F5344CB8AC3E}">
        <p14:creationId xmlns:p14="http://schemas.microsoft.com/office/powerpoint/2010/main" val="1936592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2CB62-5601-4B98-B79C-BFF4F405B8B6}"/>
              </a:ext>
            </a:extLst>
          </p:cNvPr>
          <p:cNvSpPr>
            <a:spLocks noGrp="1"/>
          </p:cNvSpPr>
          <p:nvPr>
            <p:ph type="title"/>
          </p:nvPr>
        </p:nvSpPr>
        <p:spPr>
          <a:xfrm>
            <a:off x="838200" y="150812"/>
            <a:ext cx="10515600" cy="1325563"/>
          </a:xfrm>
        </p:spPr>
        <p:txBody>
          <a:bodyPr/>
          <a:lstStyle/>
          <a:p>
            <a:pPr algn="ctr"/>
            <a:r>
              <a:rPr lang="en-GB" b="1" u="sng" dirty="0"/>
              <a:t>SWOT Analysis of ASDA</a:t>
            </a:r>
          </a:p>
        </p:txBody>
      </p:sp>
      <p:sp>
        <p:nvSpPr>
          <p:cNvPr id="3" name="Content Placeholder 2">
            <a:extLst>
              <a:ext uri="{FF2B5EF4-FFF2-40B4-BE49-F238E27FC236}">
                <a16:creationId xmlns:a16="http://schemas.microsoft.com/office/drawing/2014/main" id="{7F7001B9-44A1-4B6A-857C-3A1D7F2D97BD}"/>
              </a:ext>
            </a:extLst>
          </p:cNvPr>
          <p:cNvSpPr>
            <a:spLocks noGrp="1"/>
          </p:cNvSpPr>
          <p:nvPr>
            <p:ph idx="1"/>
          </p:nvPr>
        </p:nvSpPr>
        <p:spPr>
          <a:xfrm>
            <a:off x="476250" y="1162050"/>
            <a:ext cx="10877550" cy="5545138"/>
          </a:xfrm>
        </p:spPr>
        <p:txBody>
          <a:bodyPr>
            <a:noAutofit/>
          </a:bodyPr>
          <a:lstStyle/>
          <a:p>
            <a:pPr algn="just"/>
            <a:r>
              <a:rPr lang="en-GB" sz="1800" dirty="0"/>
              <a:t>A SWOT Analysis is a method applied to evaluate the Strengths, Weaknesses, Opportunities and Threats by an organization. This strategy helps to achieve the company goals, improve performances and allows the business to function smoothly. </a:t>
            </a:r>
          </a:p>
          <a:p>
            <a:pPr algn="just"/>
            <a:r>
              <a:rPr lang="en-GB" sz="1800" dirty="0"/>
              <a:t>Based on the report, ASDA’S SWOT Analysis, reads like the products they offer, some of premium quality, some own brands and some cheap and inferior ones.</a:t>
            </a:r>
          </a:p>
          <a:p>
            <a:pPr marL="0" indent="0" algn="just">
              <a:buNone/>
            </a:pPr>
            <a:r>
              <a:rPr lang="en-GB" sz="1800" u="sng" dirty="0"/>
              <a:t>Strengths</a:t>
            </a:r>
          </a:p>
          <a:p>
            <a:pPr algn="just"/>
            <a:r>
              <a:rPr lang="en-GB" sz="1800" dirty="0"/>
              <a:t>Highly skilled workforce through successful training and learning programs. </a:t>
            </a:r>
          </a:p>
          <a:p>
            <a:pPr algn="just"/>
            <a:r>
              <a:rPr lang="en-GB" sz="1800" dirty="0"/>
              <a:t>It has a strong brand portfolio. Provides High quality products and in 2019 it was declared retailer of the year in 2019.</a:t>
            </a:r>
          </a:p>
          <a:p>
            <a:pPr algn="just"/>
            <a:r>
              <a:rPr lang="en-GB" sz="1800" dirty="0"/>
              <a:t>It sells goods at reasonable prices which provide good value for money.</a:t>
            </a:r>
          </a:p>
          <a:p>
            <a:pPr marL="0" indent="0" algn="just">
              <a:buNone/>
            </a:pPr>
            <a:r>
              <a:rPr lang="en-GB" sz="1800" u="sng" dirty="0"/>
              <a:t>Weaknesses</a:t>
            </a:r>
          </a:p>
          <a:p>
            <a:pPr algn="just"/>
            <a:r>
              <a:rPr lang="en-GB" sz="1800" dirty="0"/>
              <a:t>Maybe Asda‘s technology is not as good as its rivals. Needs to review its online service, which can be improved. By competing with his rivals sometimes its goods are sold at lower prices.  Asda has been involved in a few controversial practices such as price fixing and exploitation of wages in the developing countries . This needs to be addressed effectively to increase trust and let the public know they are listening and being more proactive.</a:t>
            </a:r>
          </a:p>
          <a:p>
            <a:pPr algn="just"/>
            <a:endParaRPr lang="en-GB" sz="1800" dirty="0"/>
          </a:p>
        </p:txBody>
      </p:sp>
    </p:spTree>
    <p:extLst>
      <p:ext uri="{BB962C8B-B14F-4D97-AF65-F5344CB8AC3E}">
        <p14:creationId xmlns:p14="http://schemas.microsoft.com/office/powerpoint/2010/main" val="1787278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2CB62-5601-4B98-B79C-BFF4F405B8B6}"/>
              </a:ext>
            </a:extLst>
          </p:cNvPr>
          <p:cNvSpPr>
            <a:spLocks noGrp="1"/>
          </p:cNvSpPr>
          <p:nvPr>
            <p:ph type="title"/>
          </p:nvPr>
        </p:nvSpPr>
        <p:spPr>
          <a:xfrm>
            <a:off x="838200" y="150812"/>
            <a:ext cx="10515600" cy="1325563"/>
          </a:xfrm>
        </p:spPr>
        <p:txBody>
          <a:bodyPr/>
          <a:lstStyle/>
          <a:p>
            <a:pPr algn="ctr"/>
            <a:r>
              <a:rPr lang="en-GB" b="1" u="sng" dirty="0"/>
              <a:t>SWOT Analysis of ASDA Continued</a:t>
            </a:r>
          </a:p>
        </p:txBody>
      </p:sp>
      <p:sp>
        <p:nvSpPr>
          <p:cNvPr id="3" name="Content Placeholder 2">
            <a:extLst>
              <a:ext uri="{FF2B5EF4-FFF2-40B4-BE49-F238E27FC236}">
                <a16:creationId xmlns:a16="http://schemas.microsoft.com/office/drawing/2014/main" id="{7F7001B9-44A1-4B6A-857C-3A1D7F2D97BD}"/>
              </a:ext>
            </a:extLst>
          </p:cNvPr>
          <p:cNvSpPr>
            <a:spLocks noGrp="1"/>
          </p:cNvSpPr>
          <p:nvPr>
            <p:ph idx="1"/>
          </p:nvPr>
        </p:nvSpPr>
        <p:spPr>
          <a:xfrm>
            <a:off x="476250" y="1162050"/>
            <a:ext cx="10877550" cy="5545138"/>
          </a:xfrm>
        </p:spPr>
        <p:txBody>
          <a:bodyPr>
            <a:noAutofit/>
          </a:bodyPr>
          <a:lstStyle/>
          <a:p>
            <a:pPr marL="0" indent="0" algn="just">
              <a:buNone/>
            </a:pPr>
            <a:endParaRPr lang="en-GB" sz="1800" u="sng" dirty="0"/>
          </a:p>
          <a:p>
            <a:pPr marL="0" indent="0" algn="just">
              <a:buNone/>
            </a:pPr>
            <a:r>
              <a:rPr lang="en-GB" sz="1800" u="sng" dirty="0"/>
              <a:t>Opportunities</a:t>
            </a:r>
          </a:p>
          <a:p>
            <a:pPr algn="just"/>
            <a:r>
              <a:rPr lang="en-GB" sz="1800" dirty="0"/>
              <a:t>There are some good opportunities for Asda to improve. They can streamline their home delivery service better and increase revenue. They can also cater more  ethnic clienteles.  Also venture into markets abroad .</a:t>
            </a:r>
          </a:p>
          <a:p>
            <a:pPr algn="just"/>
            <a:endParaRPr lang="en-GB" sz="1800" dirty="0"/>
          </a:p>
          <a:p>
            <a:pPr marL="0" indent="0" algn="just">
              <a:buNone/>
            </a:pPr>
            <a:r>
              <a:rPr lang="en-GB" sz="1800" u="sng" dirty="0"/>
              <a:t>Threats</a:t>
            </a:r>
          </a:p>
          <a:p>
            <a:pPr algn="just"/>
            <a:r>
              <a:rPr lang="en-GB" sz="1800" dirty="0"/>
              <a:t>The main threats imposed to Asda are from rivals such as Tesco, Sainsbury‘s and Morrisons. They provide almost the same products as Asda, some which are superior and provide better value. Asda must be prepared to compete with them and if it can not trump them, at least be on par with them. </a:t>
            </a:r>
          </a:p>
          <a:p>
            <a:pPr algn="just"/>
            <a:endParaRPr lang="en-GB" sz="1800" dirty="0"/>
          </a:p>
        </p:txBody>
      </p:sp>
    </p:spTree>
    <p:extLst>
      <p:ext uri="{BB962C8B-B14F-4D97-AF65-F5344CB8AC3E}">
        <p14:creationId xmlns:p14="http://schemas.microsoft.com/office/powerpoint/2010/main" val="544595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2CB62-5601-4B98-B79C-BFF4F405B8B6}"/>
              </a:ext>
            </a:extLst>
          </p:cNvPr>
          <p:cNvSpPr>
            <a:spLocks noGrp="1"/>
          </p:cNvSpPr>
          <p:nvPr>
            <p:ph type="title"/>
          </p:nvPr>
        </p:nvSpPr>
        <p:spPr>
          <a:xfrm>
            <a:off x="771525" y="190500"/>
            <a:ext cx="10515600" cy="1223963"/>
          </a:xfrm>
        </p:spPr>
        <p:txBody>
          <a:bodyPr/>
          <a:lstStyle/>
          <a:p>
            <a:pPr algn="ctr"/>
            <a:r>
              <a:rPr lang="en-GB" b="1" u="sng" dirty="0"/>
              <a:t>Recommendations</a:t>
            </a:r>
          </a:p>
        </p:txBody>
      </p:sp>
      <p:sp>
        <p:nvSpPr>
          <p:cNvPr id="3" name="Content Placeholder 2">
            <a:extLst>
              <a:ext uri="{FF2B5EF4-FFF2-40B4-BE49-F238E27FC236}">
                <a16:creationId xmlns:a16="http://schemas.microsoft.com/office/drawing/2014/main" id="{7F7001B9-44A1-4B6A-857C-3A1D7F2D97BD}"/>
              </a:ext>
            </a:extLst>
          </p:cNvPr>
          <p:cNvSpPr>
            <a:spLocks noGrp="1"/>
          </p:cNvSpPr>
          <p:nvPr>
            <p:ph idx="1"/>
          </p:nvPr>
        </p:nvSpPr>
        <p:spPr>
          <a:xfrm>
            <a:off x="285750" y="1533526"/>
            <a:ext cx="11696700" cy="5324474"/>
          </a:xfrm>
        </p:spPr>
        <p:txBody>
          <a:bodyPr>
            <a:normAutofit/>
          </a:bodyPr>
          <a:lstStyle/>
          <a:p>
            <a:pPr algn="just"/>
            <a:r>
              <a:rPr lang="en-GB" sz="1800" dirty="0"/>
              <a:t>The Asda company has received many negative reports into their approach to human rights. One case that highlights this, is the exploitation of garment workers in Bangladesh. For Asda to get rid of its tag of labour exploitation, it can maybe help the Bangladesh government to build a factory near the Rohingya dwellings and provide some valuable work for these people . This will build up a good relationship, attract some positive publicity and enhance their reputation.</a:t>
            </a:r>
          </a:p>
          <a:p>
            <a:pPr marL="0" indent="0" algn="just">
              <a:buNone/>
            </a:pPr>
            <a:endParaRPr lang="en-GB" sz="1800" dirty="0"/>
          </a:p>
          <a:p>
            <a:pPr algn="just"/>
            <a:r>
              <a:rPr lang="en-GB" sz="1800" dirty="0"/>
              <a:t>The organization needs to appoint wholehearted leaders and train special teams to improve certain weak issues. The company needs to implement methods to develop and enhance the skills of the workforce. The leaders need to set good examples and inspire the subordinates. By the organizations educating and supporting the workforce on the subject of ethics, sustainability, respect and providing excellent quality. This will hugely benefit all stakeholders to be successful and satisfied. </a:t>
            </a:r>
          </a:p>
          <a:p>
            <a:pPr algn="just"/>
            <a:r>
              <a:rPr lang="en-GB" sz="1800" dirty="0"/>
              <a:t>The buying process for customers has changed and  as a result companies that embrace new client engagement skills or train their employees in the process are able to change with them and influence the sales. </a:t>
            </a:r>
          </a:p>
          <a:p>
            <a:pPr algn="just"/>
            <a:r>
              <a:rPr lang="en-GB" sz="1800" dirty="0"/>
              <a:t>Adaptability is crucial, especially in this current climate with all the uncertainties. Employees should be able to use their customer engagement skills to adapt to every possible situation and must meet the new challenges and create innovative ways of offering their customers a quality buying experience.</a:t>
            </a:r>
          </a:p>
          <a:p>
            <a:pPr algn="just"/>
            <a:r>
              <a:rPr lang="en-GB" sz="1800" dirty="0"/>
              <a:t>In the face of the current pandemic, businesses must follow the government’s guidelines strictly to safeguard themselves and the customers. The virtues of patience and empathy are vital to uphold the  ethical practices, businesses and above all the well-being of humans.</a:t>
            </a:r>
          </a:p>
          <a:p>
            <a:pPr algn="just"/>
            <a:endParaRPr lang="en-GB" sz="1800" dirty="0"/>
          </a:p>
          <a:p>
            <a:pPr algn="just"/>
            <a:endParaRPr lang="en-GB" sz="1800" dirty="0"/>
          </a:p>
          <a:p>
            <a:pPr marL="0" indent="0">
              <a:buNone/>
            </a:pPr>
            <a:endParaRPr lang="en-GB" sz="1800" dirty="0"/>
          </a:p>
        </p:txBody>
      </p:sp>
    </p:spTree>
    <p:extLst>
      <p:ext uri="{BB962C8B-B14F-4D97-AF65-F5344CB8AC3E}">
        <p14:creationId xmlns:p14="http://schemas.microsoft.com/office/powerpoint/2010/main" val="2377235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2CB62-5601-4B98-B79C-BFF4F405B8B6}"/>
              </a:ext>
            </a:extLst>
          </p:cNvPr>
          <p:cNvSpPr>
            <a:spLocks noGrp="1"/>
          </p:cNvSpPr>
          <p:nvPr>
            <p:ph type="title"/>
          </p:nvPr>
        </p:nvSpPr>
        <p:spPr>
          <a:xfrm>
            <a:off x="771525" y="190500"/>
            <a:ext cx="10515600" cy="1223963"/>
          </a:xfrm>
        </p:spPr>
        <p:txBody>
          <a:bodyPr/>
          <a:lstStyle/>
          <a:p>
            <a:pPr algn="ctr"/>
            <a:r>
              <a:rPr lang="en-GB" b="1" u="sng" dirty="0"/>
              <a:t>Acknowledgements</a:t>
            </a:r>
          </a:p>
        </p:txBody>
      </p:sp>
      <p:sp>
        <p:nvSpPr>
          <p:cNvPr id="3" name="Content Placeholder 2">
            <a:extLst>
              <a:ext uri="{FF2B5EF4-FFF2-40B4-BE49-F238E27FC236}">
                <a16:creationId xmlns:a16="http://schemas.microsoft.com/office/drawing/2014/main" id="{7F7001B9-44A1-4B6A-857C-3A1D7F2D97BD}"/>
              </a:ext>
            </a:extLst>
          </p:cNvPr>
          <p:cNvSpPr>
            <a:spLocks noGrp="1"/>
          </p:cNvSpPr>
          <p:nvPr>
            <p:ph idx="1"/>
          </p:nvPr>
        </p:nvSpPr>
        <p:spPr>
          <a:xfrm>
            <a:off x="285750" y="1533526"/>
            <a:ext cx="11696700" cy="5324474"/>
          </a:xfrm>
        </p:spPr>
        <p:txBody>
          <a:bodyPr>
            <a:normAutofit/>
          </a:bodyPr>
          <a:lstStyle/>
          <a:p>
            <a:pPr algn="just"/>
            <a:r>
              <a:rPr lang="en-GB" sz="1800" dirty="0"/>
              <a:t>In view of the current dilemma, due to the Coronavirus, I strongly believe the university’s management and lecturers have acted responsibly and ethically to shut down the premises. They are keeping all the stakeholders effectively updated through emails and providing good advices.</a:t>
            </a:r>
          </a:p>
          <a:p>
            <a:pPr algn="just"/>
            <a:r>
              <a:rPr lang="en-GB" sz="1800" dirty="0"/>
              <a:t>I would like thank them for giving us the opportunity to resubmit our presentation. Please consider I have endeavoured to discuss the points in writing rather than in personally presenting them, which was another learning curve.</a:t>
            </a:r>
          </a:p>
          <a:p>
            <a:pPr algn="just"/>
            <a:r>
              <a:rPr lang="en-GB" sz="1800" dirty="0"/>
              <a:t> It is a very challenging time for us all, may we all stay healthy and fulfil our obligations honestly and patiently. </a:t>
            </a:r>
          </a:p>
          <a:p>
            <a:pPr marL="0" indent="0">
              <a:buNone/>
            </a:pPr>
            <a:endParaRPr lang="en-GB" sz="1800" dirty="0"/>
          </a:p>
        </p:txBody>
      </p:sp>
    </p:spTree>
    <p:extLst>
      <p:ext uri="{BB962C8B-B14F-4D97-AF65-F5344CB8AC3E}">
        <p14:creationId xmlns:p14="http://schemas.microsoft.com/office/powerpoint/2010/main" val="3382939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600</TotalTime>
  <Words>2040</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 Presentation of Asda’s Ethics, Sustainability, CRM and Quality Policies and Operations</vt:lpstr>
      <vt:lpstr>Ethics</vt:lpstr>
      <vt:lpstr>Sustainability</vt:lpstr>
      <vt:lpstr>Customer Relationship Management (CRM)</vt:lpstr>
      <vt:lpstr>Quality</vt:lpstr>
      <vt:lpstr>Deming’s Quality Model</vt:lpstr>
      <vt:lpstr>SWOT Analysis of ASDA</vt:lpstr>
      <vt:lpstr>SWOT Analysis of ASDA Continued</vt:lpstr>
      <vt:lpstr>Recommendations</vt:lpstr>
      <vt:lpstr>Acknowledgements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Mahmud Akbar</dc:creator>
  <cp:lastModifiedBy>Mahmud Akbar</cp:lastModifiedBy>
  <cp:revision>77</cp:revision>
  <dcterms:created xsi:type="dcterms:W3CDTF">2020-03-12T22:21:44Z</dcterms:created>
  <dcterms:modified xsi:type="dcterms:W3CDTF">2020-03-24T14:54:16Z</dcterms:modified>
</cp:coreProperties>
</file>