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66" r:id="rId5"/>
    <p:sldId id="259" r:id="rId6"/>
    <p:sldId id="260" r:id="rId7"/>
    <p:sldId id="261" r:id="rId8"/>
    <p:sldId id="267"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995" autoAdjust="0"/>
  </p:normalViewPr>
  <p:slideViewPr>
    <p:cSldViewPr>
      <p:cViewPr>
        <p:scale>
          <a:sx n="60" d="100"/>
          <a:sy n="60" d="100"/>
        </p:scale>
        <p:origin x="-1656"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255C69C-7132-413F-827D-B3B132C14983}" type="datetimeFigureOut">
              <a:rPr lang="en-GB" smtClean="0"/>
              <a:t>18/05/2020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229DC66-9DCD-4D2B-940A-9E38666BF680}" type="slidenum">
              <a:rPr lang="en-GB" smtClean="0"/>
              <a:t>‹#›</a:t>
            </a:fld>
            <a:endParaRPr lang="en-GB"/>
          </a:p>
        </p:txBody>
      </p:sp>
    </p:spTree>
    <p:extLst>
      <p:ext uri="{BB962C8B-B14F-4D97-AF65-F5344CB8AC3E}">
        <p14:creationId xmlns:p14="http://schemas.microsoft.com/office/powerpoint/2010/main" val="2225225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Contains 121 rooms across 4 floors with room options of a single queen room, double queen room or a </a:t>
            </a:r>
            <a:r>
              <a:rPr lang="en-GB" sz="1200" dirty="0" err="1" smtClean="0"/>
              <a:t>kingsize</a:t>
            </a:r>
            <a:r>
              <a:rPr lang="en-GB" sz="1200" dirty="0" smtClean="0"/>
              <a:t> room (all accessible rooms are also available on the ground floor). </a:t>
            </a:r>
          </a:p>
          <a:p>
            <a:r>
              <a:rPr lang="en-GB" sz="1200" dirty="0" smtClean="0"/>
              <a:t>Renovated in 2007 as well as 2018, the hotel has a range of facilities available such as a swimming pool, fitness centre, business facilities, outside terrace, as well as a bar and their in-house Cast Iron Grill which offers buffet breakfast.</a:t>
            </a:r>
          </a:p>
          <a:p>
            <a:r>
              <a:rPr lang="en-GB" sz="1200" dirty="0" smtClean="0"/>
              <a:t>The hotel hosts 5 meeting rooms (customer base from Monday-Friday is primarily business related) as well as 2 banqueting rooms measuring 367 square meters (increase in couples staying from Friday-Sunday) and so these rooms are often used for weddings and other large events.</a:t>
            </a:r>
          </a:p>
          <a:p>
            <a:r>
              <a:rPr lang="en-GB" sz="1200" dirty="0" smtClean="0"/>
              <a:t>Also making the hotel a popular destination for guests events is the beachfront which is situated to the side of the hotel as well as the convenience of town centre being a 2 minute walk the other side.</a:t>
            </a:r>
          </a:p>
          <a:p>
            <a:r>
              <a:rPr lang="en-GB" sz="1200" dirty="0" smtClean="0"/>
              <a:t>Prices at the hotel may vary depending on the time of year and what events may be going on in the city at the time.</a:t>
            </a:r>
          </a:p>
          <a:p>
            <a:endParaRPr lang="en-GB" dirty="0"/>
          </a:p>
        </p:txBody>
      </p:sp>
      <p:sp>
        <p:nvSpPr>
          <p:cNvPr id="4" name="Slide Number Placeholder 3"/>
          <p:cNvSpPr>
            <a:spLocks noGrp="1"/>
          </p:cNvSpPr>
          <p:nvPr>
            <p:ph type="sldNum" sz="quarter" idx="10"/>
          </p:nvPr>
        </p:nvSpPr>
        <p:spPr/>
        <p:txBody>
          <a:bodyPr/>
          <a:lstStyle/>
          <a:p>
            <a:fld id="{0229DC66-9DCD-4D2B-940A-9E38666BF680}" type="slidenum">
              <a:rPr lang="en-GB" smtClean="0"/>
              <a:t>2</a:t>
            </a:fld>
            <a:endParaRPr lang="en-GB"/>
          </a:p>
        </p:txBody>
      </p:sp>
    </p:spTree>
    <p:extLst>
      <p:ext uri="{BB962C8B-B14F-4D97-AF65-F5344CB8AC3E}">
        <p14:creationId xmlns:p14="http://schemas.microsoft.com/office/powerpoint/2010/main" val="399443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Swansea</a:t>
            </a:r>
            <a:r>
              <a:rPr lang="en-GB" baseline="0" dirty="0" smtClean="0"/>
              <a:t> has a rather large variety of hotel brands to choose from when travellers are looking for somewhere to stay, some may have more accessible links to train stations and with the current boom of </a:t>
            </a:r>
            <a:r>
              <a:rPr lang="en-GB" baseline="0" dirty="0" err="1" smtClean="0"/>
              <a:t>AirBnb</a:t>
            </a:r>
            <a:r>
              <a:rPr lang="en-GB" baseline="0" dirty="0" smtClean="0"/>
              <a:t> it could grow increasingly more difficult for guests visiting the city to choose where to stay.</a:t>
            </a:r>
          </a:p>
          <a:p>
            <a:r>
              <a:rPr lang="en-GB" baseline="0" dirty="0" smtClean="0"/>
              <a:t>By the end of our audit we will be able to offer you recommendation to give you a competitive edge against rival businesses (hotels and restaurants)</a:t>
            </a:r>
            <a:endParaRPr lang="en-GB" dirty="0"/>
          </a:p>
        </p:txBody>
      </p:sp>
      <p:sp>
        <p:nvSpPr>
          <p:cNvPr id="4" name="Slide Number Placeholder 3"/>
          <p:cNvSpPr>
            <a:spLocks noGrp="1"/>
          </p:cNvSpPr>
          <p:nvPr>
            <p:ph type="sldNum" sz="quarter" idx="10"/>
          </p:nvPr>
        </p:nvSpPr>
        <p:spPr/>
        <p:txBody>
          <a:bodyPr/>
          <a:lstStyle/>
          <a:p>
            <a:fld id="{0229DC66-9DCD-4D2B-940A-9E38666BF680}" type="slidenum">
              <a:rPr lang="en-GB" smtClean="0"/>
              <a:t>3</a:t>
            </a:fld>
            <a:endParaRPr lang="en-GB"/>
          </a:p>
        </p:txBody>
      </p:sp>
    </p:spTree>
    <p:extLst>
      <p:ext uri="{BB962C8B-B14F-4D97-AF65-F5344CB8AC3E}">
        <p14:creationId xmlns:p14="http://schemas.microsoft.com/office/powerpoint/2010/main" val="2017112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From a quick analysis of the local area my</a:t>
            </a:r>
            <a:r>
              <a:rPr lang="en-GB" baseline="0" dirty="0" smtClean="0"/>
              <a:t> team and I have come up with a short list of assumptions that might have an effect on business flow in the future:</a:t>
            </a:r>
          </a:p>
          <a:p>
            <a:r>
              <a:rPr lang="en-GB" dirty="0" smtClean="0"/>
              <a:t>- Construction of new buildings in Swansea could create an influx of guests looking for somewhere</a:t>
            </a:r>
            <a:r>
              <a:rPr lang="en-GB" baseline="0" dirty="0" smtClean="0"/>
              <a:t> to stay while visiting the city for these new attractions but could e</a:t>
            </a:r>
            <a:r>
              <a:rPr lang="en-GB" dirty="0" smtClean="0"/>
              <a:t>qually</a:t>
            </a:r>
            <a:r>
              <a:rPr lang="en-GB" baseline="0" dirty="0" smtClean="0"/>
              <a:t> </a:t>
            </a:r>
            <a:r>
              <a:rPr lang="en-GB" dirty="0" smtClean="0"/>
              <a:t>could create room for competition from other and restaurants</a:t>
            </a:r>
            <a:r>
              <a:rPr lang="en-GB" baseline="0" dirty="0" smtClean="0"/>
              <a:t> and </a:t>
            </a:r>
            <a:r>
              <a:rPr lang="en-GB" dirty="0" smtClean="0"/>
              <a:t>hotels such as Hilton.</a:t>
            </a:r>
          </a:p>
          <a:p>
            <a:r>
              <a:rPr lang="en-GB" dirty="0" smtClean="0"/>
              <a:t>- Brexit</a:t>
            </a:r>
            <a:r>
              <a:rPr lang="en-GB" baseline="0" dirty="0" smtClean="0"/>
              <a:t> isn’t exactly news at this point, nor the fact that the hospitality industry employs a great deal of migrant workers; however with the current lockdown measures in place, a thought must be given to the fact that government bodies may not be able to plan for it as well which my team will look into and provide resolutions at the end of the 12 weeks.</a:t>
            </a:r>
          </a:p>
          <a:p>
            <a:r>
              <a:rPr lang="en-GB" dirty="0" smtClean="0"/>
              <a:t>- For</a:t>
            </a:r>
            <a:r>
              <a:rPr lang="en-GB" baseline="0" dirty="0" smtClean="0"/>
              <a:t> example, (UNEMPLOYMENT) … which could be due to the population having a relatively low work ethic or it could in fact offer a large recruitment pool of new employees.</a:t>
            </a:r>
            <a:endParaRPr lang="en-GB" dirty="0" smtClean="0"/>
          </a:p>
          <a:p>
            <a:endParaRPr lang="en-GB" dirty="0"/>
          </a:p>
        </p:txBody>
      </p:sp>
      <p:sp>
        <p:nvSpPr>
          <p:cNvPr id="4" name="Slide Number Placeholder 3"/>
          <p:cNvSpPr>
            <a:spLocks noGrp="1"/>
          </p:cNvSpPr>
          <p:nvPr>
            <p:ph type="sldNum" sz="quarter" idx="10"/>
          </p:nvPr>
        </p:nvSpPr>
        <p:spPr/>
        <p:txBody>
          <a:bodyPr/>
          <a:lstStyle/>
          <a:p>
            <a:fld id="{0229DC66-9DCD-4D2B-940A-9E38666BF680}" type="slidenum">
              <a:rPr lang="en-GB" smtClean="0"/>
              <a:t>4</a:t>
            </a:fld>
            <a:endParaRPr lang="en-GB"/>
          </a:p>
        </p:txBody>
      </p:sp>
    </p:spTree>
    <p:extLst>
      <p:ext uri="{BB962C8B-B14F-4D97-AF65-F5344CB8AC3E}">
        <p14:creationId xmlns:p14="http://schemas.microsoft.com/office/powerpoint/2010/main" val="3867467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229DC66-9DCD-4D2B-940A-9E38666BF680}" type="slidenum">
              <a:rPr lang="en-GB" smtClean="0"/>
              <a:t>5</a:t>
            </a:fld>
            <a:endParaRPr lang="en-GB"/>
          </a:p>
        </p:txBody>
      </p:sp>
    </p:spTree>
    <p:extLst>
      <p:ext uri="{BB962C8B-B14F-4D97-AF65-F5344CB8AC3E}">
        <p14:creationId xmlns:p14="http://schemas.microsoft.com/office/powerpoint/2010/main" val="2912322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229DC66-9DCD-4D2B-940A-9E38666BF680}" type="slidenum">
              <a:rPr lang="en-GB" smtClean="0"/>
              <a:t>6</a:t>
            </a:fld>
            <a:endParaRPr lang="en-GB"/>
          </a:p>
        </p:txBody>
      </p:sp>
    </p:spTree>
    <p:extLst>
      <p:ext uri="{BB962C8B-B14F-4D97-AF65-F5344CB8AC3E}">
        <p14:creationId xmlns:p14="http://schemas.microsoft.com/office/powerpoint/2010/main" val="27805433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smtClean="0"/>
              <a:t>For the full 12 weeks</a:t>
            </a:r>
          </a:p>
          <a:p>
            <a:pPr marL="171450" indent="-171450">
              <a:buFontTx/>
              <a:buChar char="-"/>
            </a:pPr>
            <a:r>
              <a:rPr lang="en-GB" dirty="0" smtClean="0"/>
              <a:t>For</a:t>
            </a:r>
            <a:r>
              <a:rPr lang="en-GB" baseline="0" dirty="0" smtClean="0"/>
              <a:t> one team associate at any one time</a:t>
            </a:r>
          </a:p>
          <a:p>
            <a:pPr marL="171450" indent="-171450">
              <a:buFontTx/>
              <a:buChar char="-"/>
            </a:pPr>
            <a:r>
              <a:rPr lang="en-GB" dirty="0" smtClean="0"/>
              <a:t>One meeting room twice</a:t>
            </a:r>
            <a:r>
              <a:rPr lang="en-GB" baseline="0" dirty="0" smtClean="0"/>
              <a:t> a week for the first 3 weeks then once a week for the duration</a:t>
            </a:r>
          </a:p>
          <a:p>
            <a:pPr marL="171450" indent="-171450">
              <a:buFontTx/>
              <a:buChar char="-"/>
            </a:pPr>
            <a:r>
              <a:rPr lang="en-GB" baseline="0" dirty="0" smtClean="0"/>
              <a:t>There can be risks when being left alone to audit a hotel and so we ask that one member of Marriott staff may be made accessible at all times should anyone from our team need them</a:t>
            </a:r>
            <a:endParaRPr lang="en-GB" dirty="0" smtClean="0"/>
          </a:p>
        </p:txBody>
      </p:sp>
      <p:sp>
        <p:nvSpPr>
          <p:cNvPr id="4" name="Slide Number Placeholder 3"/>
          <p:cNvSpPr>
            <a:spLocks noGrp="1"/>
          </p:cNvSpPr>
          <p:nvPr>
            <p:ph type="sldNum" sz="quarter" idx="10"/>
          </p:nvPr>
        </p:nvSpPr>
        <p:spPr/>
        <p:txBody>
          <a:bodyPr/>
          <a:lstStyle/>
          <a:p>
            <a:fld id="{0229DC66-9DCD-4D2B-940A-9E38666BF680}" type="slidenum">
              <a:rPr lang="en-GB" smtClean="0"/>
              <a:t>7</a:t>
            </a:fld>
            <a:endParaRPr lang="en-GB"/>
          </a:p>
        </p:txBody>
      </p:sp>
    </p:spTree>
    <p:extLst>
      <p:ext uri="{BB962C8B-B14F-4D97-AF65-F5344CB8AC3E}">
        <p14:creationId xmlns:p14="http://schemas.microsoft.com/office/powerpoint/2010/main" val="3768075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0F367692-DFF7-4B65-9DEC-09D0D1B3D04C}" type="datetimeFigureOut">
              <a:rPr lang="en-GB" smtClean="0"/>
              <a:t>18/05/2020</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19A552E9-CCEA-4C1F-A15C-13057CB4EEBA}"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F367692-DFF7-4B65-9DEC-09D0D1B3D04C}" type="datetimeFigureOut">
              <a:rPr lang="en-GB" smtClean="0"/>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A552E9-CCEA-4C1F-A15C-13057CB4EEBA}"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F367692-DFF7-4B65-9DEC-09D0D1B3D04C}" type="datetimeFigureOut">
              <a:rPr lang="en-GB" smtClean="0"/>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A552E9-CCEA-4C1F-A15C-13057CB4EEB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0F367692-DFF7-4B65-9DEC-09D0D1B3D04C}" type="datetimeFigureOut">
              <a:rPr lang="en-GB" smtClean="0"/>
              <a:t>18/05/2020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A552E9-CCEA-4C1F-A15C-13057CB4EEBA}"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F367692-DFF7-4B65-9DEC-09D0D1B3D04C}" type="datetimeFigureOut">
              <a:rPr lang="en-GB" smtClean="0"/>
              <a:t>18/05/2020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A552E9-CCEA-4C1F-A15C-13057CB4EEB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F367692-DFF7-4B65-9DEC-09D0D1B3D04C}" type="datetimeFigureOut">
              <a:rPr lang="en-GB" smtClean="0"/>
              <a:t>18/05/2020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A552E9-CCEA-4C1F-A15C-13057CB4EEB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367692-DFF7-4B65-9DEC-09D0D1B3D04C}" type="datetimeFigureOut">
              <a:rPr lang="en-GB" smtClean="0"/>
              <a:t>18/05/2020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9A552E9-CCEA-4C1F-A15C-13057CB4EEB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0F367692-DFF7-4B65-9DEC-09D0D1B3D04C}" type="datetimeFigureOut">
              <a:rPr lang="en-GB" smtClean="0"/>
              <a:t>18/05/2020</a:t>
            </a:fld>
            <a:endParaRPr lang="en-GB"/>
          </a:p>
        </p:txBody>
      </p:sp>
      <p:sp>
        <p:nvSpPr>
          <p:cNvPr id="7" name="Slide Number Placeholder 6"/>
          <p:cNvSpPr>
            <a:spLocks noGrp="1"/>
          </p:cNvSpPr>
          <p:nvPr>
            <p:ph type="sldNum" sz="quarter" idx="12"/>
          </p:nvPr>
        </p:nvSpPr>
        <p:spPr/>
        <p:txBody>
          <a:bodyPr/>
          <a:lstStyle/>
          <a:p>
            <a:fld id="{19A552E9-CCEA-4C1F-A15C-13057CB4EEBA}"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367692-DFF7-4B65-9DEC-09D0D1B3D04C}" type="datetimeFigureOut">
              <a:rPr lang="en-GB" smtClean="0"/>
              <a:t>18/05/2020</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19A552E9-CCEA-4C1F-A15C-13057CB4EEBA}"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367692-DFF7-4B65-9DEC-09D0D1B3D04C}" type="datetimeFigureOut">
              <a:rPr lang="en-GB" smtClean="0"/>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A552E9-CCEA-4C1F-A15C-13057CB4EEB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367692-DFF7-4B65-9DEC-09D0D1B3D04C}" type="datetimeFigureOut">
              <a:rPr lang="en-GB" smtClean="0"/>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A552E9-CCEA-4C1F-A15C-13057CB4EEB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0F367692-DFF7-4B65-9DEC-09D0D1B3D04C}" type="datetimeFigureOut">
              <a:rPr lang="en-GB" smtClean="0"/>
              <a:t>18/05/2020</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19A552E9-CCEA-4C1F-A15C-13057CB4EEB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8800" dirty="0" smtClean="0">
                <a:effectLst>
                  <a:outerShdw blurRad="38100" dist="38100" dir="2700000" algn="tl">
                    <a:srgbClr val="000000">
                      <a:alpha val="43137"/>
                    </a:srgbClr>
                  </a:outerShdw>
                </a:effectLst>
              </a:rPr>
              <a:t>BCS</a:t>
            </a:r>
            <a:r>
              <a:rPr lang="en-GB" dirty="0" smtClean="0"/>
              <a:t/>
            </a:r>
            <a:br>
              <a:rPr lang="en-GB" dirty="0" smtClean="0"/>
            </a:br>
            <a:r>
              <a:rPr lang="en-GB" sz="1800" dirty="0" smtClean="0"/>
              <a:t>Baxter Consultancy Services</a:t>
            </a:r>
            <a:endParaRPr lang="en-GB" sz="1800" dirty="0"/>
          </a:p>
        </p:txBody>
      </p:sp>
      <p:sp>
        <p:nvSpPr>
          <p:cNvPr id="3" name="Subtitle 2"/>
          <p:cNvSpPr>
            <a:spLocks noGrp="1"/>
          </p:cNvSpPr>
          <p:nvPr>
            <p:ph type="subTitle" idx="1"/>
          </p:nvPr>
        </p:nvSpPr>
        <p:spPr>
          <a:xfrm>
            <a:off x="4716016" y="4293096"/>
            <a:ext cx="3309803" cy="1008111"/>
          </a:xfrm>
        </p:spPr>
        <p:txBody>
          <a:bodyPr>
            <a:normAutofit/>
          </a:bodyPr>
          <a:lstStyle/>
          <a:p>
            <a:endParaRPr lang="en-GB" dirty="0" smtClean="0"/>
          </a:p>
          <a:p>
            <a:r>
              <a:rPr lang="en-GB" sz="1400" i="1" dirty="0"/>
              <a:t>Don’t let a messy audit be your fate, count on us to calculate</a:t>
            </a:r>
            <a:r>
              <a:rPr lang="en-GB" sz="1400" i="1" dirty="0" smtClean="0"/>
              <a:t>.</a:t>
            </a:r>
            <a:endParaRPr lang="en-GB" i="1" dirty="0"/>
          </a:p>
        </p:txBody>
      </p:sp>
      <p:pic>
        <p:nvPicPr>
          <p:cNvPr id="5" name="Picture 4"/>
          <p:cNvPicPr>
            <a:picLocks noChangeAspect="1"/>
          </p:cNvPicPr>
          <p:nvPr/>
        </p:nvPicPr>
        <p:blipFill rotWithShape="1">
          <a:blip r:embed="rId2">
            <a:duotone>
              <a:prstClr val="black"/>
              <a:schemeClr val="tx2">
                <a:tint val="45000"/>
                <a:satMod val="400000"/>
              </a:schemeClr>
            </a:duotone>
            <a:extLst>
              <a:ext uri="{28A0092B-C50C-407E-A947-70E740481C1C}">
                <a14:useLocalDpi xmlns:a14="http://schemas.microsoft.com/office/drawing/2010/main" val="0"/>
              </a:ext>
            </a:extLst>
          </a:blip>
          <a:srcRect l="52834" t="33229" r="22095" b="21931"/>
          <a:stretch/>
        </p:blipFill>
        <p:spPr>
          <a:xfrm>
            <a:off x="4644008" y="0"/>
            <a:ext cx="3528392" cy="2265619"/>
          </a:xfrm>
          <a:prstGeom prst="rect">
            <a:avLst/>
          </a:prstGeom>
          <a:solidFill>
            <a:schemeClr val="tx2"/>
          </a:solidFill>
        </p:spPr>
      </p:pic>
    </p:spTree>
    <p:extLst>
      <p:ext uri="{BB962C8B-B14F-4D97-AF65-F5344CB8AC3E}">
        <p14:creationId xmlns:p14="http://schemas.microsoft.com/office/powerpoint/2010/main" val="17482796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260648"/>
            <a:ext cx="7024744" cy="1143000"/>
          </a:xfrm>
        </p:spPr>
        <p:txBody>
          <a:bodyPr/>
          <a:lstStyle/>
          <a:p>
            <a:r>
              <a:rPr lang="en-GB" dirty="0" smtClean="0"/>
              <a:t>MARRIOT SWANSEA</a:t>
            </a:r>
            <a:endParaRPr lang="en-GB" dirty="0"/>
          </a:p>
        </p:txBody>
      </p:sp>
      <p:sp>
        <p:nvSpPr>
          <p:cNvPr id="3" name="Content Placeholder 2"/>
          <p:cNvSpPr>
            <a:spLocks noGrp="1"/>
          </p:cNvSpPr>
          <p:nvPr>
            <p:ph idx="1"/>
          </p:nvPr>
        </p:nvSpPr>
        <p:spPr>
          <a:xfrm>
            <a:off x="755576" y="1340768"/>
            <a:ext cx="7632848" cy="5040560"/>
          </a:xfrm>
        </p:spPr>
        <p:txBody>
          <a:bodyPr>
            <a:normAutofit/>
          </a:bodyPr>
          <a:lstStyle/>
          <a:p>
            <a:r>
              <a:rPr lang="en-GB" sz="2100" dirty="0" smtClean="0"/>
              <a:t>Contains 121 rooms across 4 </a:t>
            </a:r>
            <a:r>
              <a:rPr lang="en-GB" sz="2100" dirty="0" smtClean="0"/>
              <a:t>floors</a:t>
            </a:r>
            <a:endParaRPr lang="en-GB" sz="2100" dirty="0" smtClean="0"/>
          </a:p>
          <a:p>
            <a:r>
              <a:rPr lang="en-GB" sz="2100" dirty="0" smtClean="0"/>
              <a:t>Renovated in </a:t>
            </a:r>
            <a:r>
              <a:rPr lang="en-GB" sz="2100" dirty="0" smtClean="0"/>
              <a:t>2007</a:t>
            </a:r>
          </a:p>
          <a:p>
            <a:r>
              <a:rPr lang="en-GB" sz="2100" dirty="0"/>
              <a:t>H</a:t>
            </a:r>
            <a:r>
              <a:rPr lang="en-GB" sz="2100" dirty="0" smtClean="0"/>
              <a:t>otel </a:t>
            </a:r>
            <a:r>
              <a:rPr lang="en-GB" sz="2100" dirty="0" smtClean="0"/>
              <a:t>has a range of facilities available </a:t>
            </a:r>
            <a:endParaRPr lang="en-GB" sz="2100" dirty="0"/>
          </a:p>
          <a:p>
            <a:r>
              <a:rPr lang="en-GB" sz="2100" dirty="0" smtClean="0"/>
              <a:t>The </a:t>
            </a:r>
            <a:r>
              <a:rPr lang="en-GB" sz="2100" dirty="0" smtClean="0"/>
              <a:t>hotel hosts 5 meeting rooms (customer base from Monday-Friday is primarily business related) as well as 2 banqueting rooms </a:t>
            </a:r>
            <a:endParaRPr lang="en-GB" sz="2100" dirty="0" smtClean="0"/>
          </a:p>
          <a:p>
            <a:r>
              <a:rPr lang="en-GB" sz="2100" dirty="0" smtClean="0"/>
              <a:t>Beachfront is </a:t>
            </a:r>
            <a:r>
              <a:rPr lang="en-GB" sz="2100" dirty="0" smtClean="0"/>
              <a:t>situated to the side of the </a:t>
            </a:r>
            <a:r>
              <a:rPr lang="en-GB" sz="2100" dirty="0" smtClean="0"/>
              <a:t>hotel</a:t>
            </a:r>
          </a:p>
          <a:p>
            <a:r>
              <a:rPr lang="en-GB" sz="2100" dirty="0" smtClean="0"/>
              <a:t>Town centre is a </a:t>
            </a:r>
            <a:r>
              <a:rPr lang="en-GB" sz="2100" dirty="0" smtClean="0"/>
              <a:t>2 minute walk the other side</a:t>
            </a:r>
            <a:r>
              <a:rPr lang="en-GB" sz="2100" dirty="0" smtClean="0"/>
              <a:t>.</a:t>
            </a:r>
          </a:p>
          <a:p>
            <a:pPr marL="68580" indent="0">
              <a:buNone/>
            </a:pPr>
            <a:endParaRPr lang="en-GB" sz="2100" dirty="0" smtClean="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99792" y="4332884"/>
            <a:ext cx="3600400" cy="2135370"/>
          </a:xfrm>
          <a:prstGeom prst="rect">
            <a:avLst/>
          </a:prstGeom>
          <a:effectLst>
            <a:softEdge rad="63500"/>
          </a:effectLst>
        </p:spPr>
      </p:pic>
    </p:spTree>
    <p:extLst>
      <p:ext uri="{BB962C8B-B14F-4D97-AF65-F5344CB8AC3E}">
        <p14:creationId xmlns:p14="http://schemas.microsoft.com/office/powerpoint/2010/main" val="30726561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548680"/>
            <a:ext cx="7704856" cy="1143000"/>
          </a:xfrm>
        </p:spPr>
        <p:txBody>
          <a:bodyPr>
            <a:noAutofit/>
          </a:bodyPr>
          <a:lstStyle/>
          <a:p>
            <a:r>
              <a:rPr lang="en-GB" dirty="0" smtClean="0"/>
              <a:t>Marriott’s Competition</a:t>
            </a:r>
            <a:endParaRPr lang="en-GB" dirty="0"/>
          </a:p>
        </p:txBody>
      </p:sp>
      <p:sp>
        <p:nvSpPr>
          <p:cNvPr id="3" name="Content Placeholder 2"/>
          <p:cNvSpPr>
            <a:spLocks noGrp="1"/>
          </p:cNvSpPr>
          <p:nvPr>
            <p:ph idx="1"/>
          </p:nvPr>
        </p:nvSpPr>
        <p:spPr>
          <a:xfrm>
            <a:off x="1043608" y="2132856"/>
            <a:ext cx="6777317" cy="3508977"/>
          </a:xfrm>
        </p:spPr>
        <p:txBody>
          <a:bodyPr/>
          <a:lstStyle/>
          <a:p>
            <a:r>
              <a:rPr lang="en-GB" dirty="0" smtClean="0"/>
              <a:t>Travelodge</a:t>
            </a:r>
          </a:p>
          <a:p>
            <a:r>
              <a:rPr lang="en-GB" dirty="0" smtClean="0"/>
              <a:t>Morgans Hotel</a:t>
            </a:r>
          </a:p>
          <a:p>
            <a:r>
              <a:rPr lang="en-GB" dirty="0" smtClean="0"/>
              <a:t>Dragon Hotel</a:t>
            </a:r>
          </a:p>
          <a:p>
            <a:r>
              <a:rPr lang="en-GB" dirty="0" smtClean="0"/>
              <a:t>Meridian Bay</a:t>
            </a:r>
          </a:p>
          <a:p>
            <a:r>
              <a:rPr lang="en-GB" dirty="0" smtClean="0"/>
              <a:t>The Grand Hotel</a:t>
            </a:r>
            <a:endParaRPr lang="en-GB" dirty="0" smtClean="0"/>
          </a:p>
          <a:p>
            <a:endParaRPr lang="en-GB" dirty="0" smtClean="0"/>
          </a:p>
          <a:p>
            <a:pPr marL="68580" indent="0">
              <a:buNone/>
            </a:pPr>
            <a:endParaRPr lang="en-GB" dirty="0" smtClean="0"/>
          </a:p>
          <a:p>
            <a:endParaRPr lang="en-GB" dirty="0" smtClean="0"/>
          </a:p>
          <a:p>
            <a:pPr marL="68580" indent="0">
              <a:buNone/>
            </a:pPr>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47664" y="4887232"/>
            <a:ext cx="2622601" cy="1528997"/>
          </a:xfrm>
          <a:prstGeom prst="rect">
            <a:avLst/>
          </a:prstGeom>
          <a:noFill/>
          <a:ln>
            <a:noFill/>
          </a:ln>
          <a:effectLst>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9992" y="4393575"/>
            <a:ext cx="2466975" cy="1847850"/>
          </a:xfrm>
          <a:prstGeom prst="rect">
            <a:avLst/>
          </a:prstGeom>
          <a:noFill/>
          <a:ln>
            <a:noFill/>
          </a:ln>
          <a:effectLst>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76056" y="2014075"/>
            <a:ext cx="2875142" cy="2135006"/>
          </a:xfrm>
          <a:prstGeom prst="rect">
            <a:avLst/>
          </a:prstGeom>
          <a:noFill/>
          <a:ln>
            <a:noFill/>
          </a:ln>
          <a:effectLst>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63268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476672"/>
            <a:ext cx="7024744" cy="1143000"/>
          </a:xfrm>
        </p:spPr>
        <p:txBody>
          <a:bodyPr/>
          <a:lstStyle/>
          <a:p>
            <a:r>
              <a:rPr lang="en-GB" dirty="0" smtClean="0"/>
              <a:t>Assumptions</a:t>
            </a:r>
            <a:endParaRPr lang="en-GB" dirty="0"/>
          </a:p>
        </p:txBody>
      </p:sp>
      <p:sp>
        <p:nvSpPr>
          <p:cNvPr id="3" name="Content Placeholder 2"/>
          <p:cNvSpPr>
            <a:spLocks noGrp="1"/>
          </p:cNvSpPr>
          <p:nvPr>
            <p:ph idx="1"/>
          </p:nvPr>
        </p:nvSpPr>
        <p:spPr>
          <a:xfrm>
            <a:off x="1043608" y="2204864"/>
            <a:ext cx="7056900" cy="3024336"/>
          </a:xfrm>
        </p:spPr>
        <p:txBody>
          <a:bodyPr/>
          <a:lstStyle/>
          <a:p>
            <a:r>
              <a:rPr lang="en-GB" dirty="0"/>
              <a:t>Swansea Bay City Deal attracting more customers as they secure £1.3bn to undertake 11 major projects</a:t>
            </a:r>
          </a:p>
          <a:p>
            <a:r>
              <a:rPr lang="en-GB" dirty="0" smtClean="0"/>
              <a:t>Brexit – official </a:t>
            </a:r>
            <a:r>
              <a:rPr lang="en-GB" dirty="0"/>
              <a:t>exit date is in January of </a:t>
            </a:r>
            <a:r>
              <a:rPr lang="en-GB" dirty="0" smtClean="0"/>
              <a:t>2021</a:t>
            </a:r>
          </a:p>
          <a:p>
            <a:r>
              <a:rPr lang="en-GB" dirty="0"/>
              <a:t>Unemployment in Swansea was at 4.5% in </a:t>
            </a:r>
            <a:r>
              <a:rPr lang="en-GB" dirty="0" smtClean="0"/>
              <a:t>2019</a:t>
            </a:r>
            <a:endParaRPr lang="en-GB" dirty="0"/>
          </a:p>
          <a:p>
            <a:endParaRPr lang="en-GB" dirty="0"/>
          </a:p>
        </p:txBody>
      </p:sp>
    </p:spTree>
    <p:extLst>
      <p:ext uri="{BB962C8B-B14F-4D97-AF65-F5344CB8AC3E}">
        <p14:creationId xmlns:p14="http://schemas.microsoft.com/office/powerpoint/2010/main" val="22781712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548680"/>
            <a:ext cx="7024744" cy="1143000"/>
          </a:xfrm>
        </p:spPr>
        <p:txBody>
          <a:bodyPr/>
          <a:lstStyle/>
          <a:p>
            <a:r>
              <a:rPr lang="en-GB" dirty="0" smtClean="0"/>
              <a:t>Who We Are</a:t>
            </a:r>
            <a:endParaRPr lang="en-GB" dirty="0"/>
          </a:p>
        </p:txBody>
      </p:sp>
      <p:sp>
        <p:nvSpPr>
          <p:cNvPr id="3" name="Content Placeholder 2"/>
          <p:cNvSpPr>
            <a:spLocks noGrp="1"/>
          </p:cNvSpPr>
          <p:nvPr>
            <p:ph idx="1"/>
          </p:nvPr>
        </p:nvSpPr>
        <p:spPr>
          <a:xfrm>
            <a:off x="683568" y="2265618"/>
            <a:ext cx="7848872" cy="3971693"/>
          </a:xfrm>
        </p:spPr>
        <p:txBody>
          <a:bodyPr>
            <a:normAutofit fontScale="92500" lnSpcReduction="10000"/>
          </a:bodyPr>
          <a:lstStyle/>
          <a:p>
            <a:pPr marL="68580" indent="0" algn="just">
              <a:buNone/>
            </a:pPr>
            <a:r>
              <a:rPr lang="en-GB" sz="2000" i="1" dirty="0" smtClean="0"/>
              <a:t>“Baxter Consultancy  Services </a:t>
            </a:r>
            <a:r>
              <a:rPr lang="en-GB" sz="2000" i="1" dirty="0" smtClean="0"/>
              <a:t>are one of the leading companies in their field who pride themselves on honest and constructive auditing.” – </a:t>
            </a:r>
            <a:r>
              <a:rPr lang="en-GB" sz="2000" dirty="0" smtClean="0"/>
              <a:t>Forbes, 2020</a:t>
            </a:r>
          </a:p>
          <a:p>
            <a:pPr marL="68580" indent="0" algn="just">
              <a:buNone/>
            </a:pPr>
            <a:endParaRPr lang="en-GB" sz="1800" dirty="0"/>
          </a:p>
          <a:p>
            <a:pPr marL="68580" indent="0" algn="just">
              <a:buNone/>
            </a:pPr>
            <a:r>
              <a:rPr lang="en-GB" sz="1800" u="sng" dirty="0" smtClean="0"/>
              <a:t>Jessica Rabbit</a:t>
            </a:r>
          </a:p>
          <a:p>
            <a:pPr marL="68580" indent="0" algn="just">
              <a:buNone/>
            </a:pPr>
            <a:r>
              <a:rPr lang="en-GB" sz="1800" dirty="0" smtClean="0"/>
              <a:t>With over 10 years experience in the hospitality industry and 8 of them being with Marriott she knows Marriott Brand Standards to a T, with her knowledge she will provide the fine detailing to our audit. </a:t>
            </a:r>
          </a:p>
          <a:p>
            <a:pPr marL="68580" indent="0" algn="just">
              <a:buNone/>
            </a:pPr>
            <a:endParaRPr lang="en-GB" sz="1800" dirty="0"/>
          </a:p>
          <a:p>
            <a:pPr marL="68580" indent="0" algn="just">
              <a:buNone/>
            </a:pPr>
            <a:r>
              <a:rPr lang="en-GB" sz="1800" u="sng" dirty="0" smtClean="0"/>
              <a:t>Paddy McGuinness</a:t>
            </a:r>
          </a:p>
          <a:p>
            <a:pPr marL="68580" indent="0" algn="just">
              <a:buNone/>
            </a:pPr>
            <a:r>
              <a:rPr lang="en-GB" sz="1800" dirty="0" smtClean="0"/>
              <a:t>After working with the National Audit Office for 4 years he moved to our company to be closer to family. With a background knowledge of rival businesses, he will bring a taste of what other hotels standards are up to and use them as comparison for a competitive edge.</a:t>
            </a:r>
            <a:endParaRPr lang="en-GB" sz="1800" dirty="0"/>
          </a:p>
        </p:txBody>
      </p:sp>
      <p:pic>
        <p:nvPicPr>
          <p:cNvPr id="4" name="Picture 3"/>
          <p:cNvPicPr>
            <a:picLocks noChangeAspect="1"/>
          </p:cNvPicPr>
          <p:nvPr/>
        </p:nvPicPr>
        <p:blipFill rotWithShape="1">
          <a:blip r:embed="rId3">
            <a:duotone>
              <a:prstClr val="black"/>
              <a:schemeClr val="tx2">
                <a:tint val="45000"/>
                <a:satMod val="400000"/>
              </a:schemeClr>
            </a:duotone>
            <a:extLst>
              <a:ext uri="{28A0092B-C50C-407E-A947-70E740481C1C}">
                <a14:useLocalDpi xmlns:a14="http://schemas.microsoft.com/office/drawing/2010/main" val="0"/>
              </a:ext>
            </a:extLst>
          </a:blip>
          <a:srcRect l="52834" t="33229" r="22095" b="21931"/>
          <a:stretch/>
        </p:blipFill>
        <p:spPr>
          <a:xfrm>
            <a:off x="4499992" y="-99392"/>
            <a:ext cx="3816424" cy="2265619"/>
          </a:xfrm>
          <a:prstGeom prst="rect">
            <a:avLst/>
          </a:prstGeom>
          <a:solidFill>
            <a:schemeClr val="tx2"/>
          </a:solidFill>
          <a:effectLst>
            <a:softEdge rad="63500"/>
          </a:effectLst>
        </p:spPr>
      </p:pic>
    </p:spTree>
    <p:extLst>
      <p:ext uri="{BB962C8B-B14F-4D97-AF65-F5344CB8AC3E}">
        <p14:creationId xmlns:p14="http://schemas.microsoft.com/office/powerpoint/2010/main" val="9327067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548680"/>
            <a:ext cx="7024744" cy="1143000"/>
          </a:xfrm>
        </p:spPr>
        <p:txBody>
          <a:bodyPr/>
          <a:lstStyle/>
          <a:p>
            <a:r>
              <a:rPr lang="en-GB" dirty="0" smtClean="0"/>
              <a:t>What We’ll Deliver</a:t>
            </a:r>
            <a:endParaRPr lang="en-GB" dirty="0"/>
          </a:p>
        </p:txBody>
      </p:sp>
      <p:sp>
        <p:nvSpPr>
          <p:cNvPr id="3" name="Content Placeholder 2"/>
          <p:cNvSpPr>
            <a:spLocks noGrp="1"/>
          </p:cNvSpPr>
          <p:nvPr>
            <p:ph idx="1"/>
          </p:nvPr>
        </p:nvSpPr>
        <p:spPr>
          <a:xfrm>
            <a:off x="1043492" y="1916832"/>
            <a:ext cx="6984892" cy="2664295"/>
          </a:xfrm>
        </p:spPr>
        <p:txBody>
          <a:bodyPr>
            <a:normAutofit fontScale="92500" lnSpcReduction="20000"/>
          </a:bodyPr>
          <a:lstStyle/>
          <a:p>
            <a:r>
              <a:rPr lang="en-GB" dirty="0"/>
              <a:t>True view of Marriott Brand Standards</a:t>
            </a:r>
          </a:p>
          <a:p>
            <a:r>
              <a:rPr lang="en-GB" dirty="0"/>
              <a:t>Over 30 years industry </a:t>
            </a:r>
            <a:r>
              <a:rPr lang="en-GB" dirty="0" smtClean="0"/>
              <a:t>experience</a:t>
            </a:r>
          </a:p>
          <a:p>
            <a:r>
              <a:rPr lang="en-GB" dirty="0" smtClean="0"/>
              <a:t>Associate on site at all hours as part of a shift rotation</a:t>
            </a:r>
            <a:endParaRPr lang="en-GB" dirty="0"/>
          </a:p>
          <a:p>
            <a:r>
              <a:rPr lang="en-GB" dirty="0" smtClean="0"/>
              <a:t>12 week extensive analysis of your property</a:t>
            </a:r>
          </a:p>
          <a:p>
            <a:r>
              <a:rPr lang="en-GB" dirty="0" smtClean="0"/>
              <a:t>An in depth report provided at the end </a:t>
            </a:r>
          </a:p>
          <a:p>
            <a:r>
              <a:rPr lang="en-GB" dirty="0" smtClean="0"/>
              <a:t>Recommendations on how to improve any issues that we may find</a:t>
            </a:r>
          </a:p>
          <a:p>
            <a:endParaRPr lang="en-GB" dirty="0" smtClean="0"/>
          </a:p>
        </p:txBody>
      </p:sp>
      <p:sp>
        <p:nvSpPr>
          <p:cNvPr id="4" name="TextBox 3"/>
          <p:cNvSpPr txBox="1"/>
          <p:nvPr/>
        </p:nvSpPr>
        <p:spPr>
          <a:xfrm>
            <a:off x="703145" y="4797152"/>
            <a:ext cx="7704855" cy="1477328"/>
          </a:xfrm>
          <a:prstGeom prst="rect">
            <a:avLst/>
          </a:prstGeom>
          <a:noFill/>
        </p:spPr>
        <p:txBody>
          <a:bodyPr wrap="square" numCol="1" rtlCol="0">
            <a:spAutoFit/>
          </a:bodyPr>
          <a:lstStyle/>
          <a:p>
            <a:pPr algn="ctr"/>
            <a:r>
              <a:rPr lang="en-GB" i="1" dirty="0" smtClean="0"/>
              <a:t>Some areas we will be reviewing include:</a:t>
            </a:r>
          </a:p>
          <a:p>
            <a:pPr algn="ctr"/>
            <a:endParaRPr lang="en-GB" i="1" dirty="0" smtClean="0"/>
          </a:p>
          <a:p>
            <a:pPr algn="ctr"/>
            <a:r>
              <a:rPr lang="en-GB" i="1" dirty="0"/>
              <a:t>Front </a:t>
            </a:r>
            <a:r>
              <a:rPr lang="en-GB" i="1" dirty="0" smtClean="0"/>
              <a:t>office, Lobby bar, Room service, Restaurant, Bedrooms, Bathrooms, Public restrooms, Fitness </a:t>
            </a:r>
            <a:r>
              <a:rPr lang="en-GB" i="1" dirty="0"/>
              <a:t>a</a:t>
            </a:r>
            <a:r>
              <a:rPr lang="en-GB" i="1" dirty="0" smtClean="0"/>
              <a:t>rea</a:t>
            </a:r>
            <a:endParaRPr lang="en-GB" i="1" dirty="0"/>
          </a:p>
          <a:p>
            <a:pPr algn="ctr"/>
            <a:r>
              <a:rPr lang="en-GB" i="1" dirty="0"/>
              <a:t>Meeting </a:t>
            </a:r>
            <a:r>
              <a:rPr lang="en-GB" i="1" dirty="0" smtClean="0"/>
              <a:t>room, Back </a:t>
            </a:r>
            <a:r>
              <a:rPr lang="en-GB" i="1" dirty="0"/>
              <a:t>of </a:t>
            </a:r>
            <a:r>
              <a:rPr lang="en-GB" i="1" dirty="0" smtClean="0"/>
              <a:t>house, Food safety</a:t>
            </a:r>
            <a:endParaRPr lang="en-GB" i="1" dirty="0"/>
          </a:p>
        </p:txBody>
      </p:sp>
    </p:spTree>
    <p:extLst>
      <p:ext uri="{BB962C8B-B14F-4D97-AF65-F5344CB8AC3E}">
        <p14:creationId xmlns:p14="http://schemas.microsoft.com/office/powerpoint/2010/main" val="22400554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692696"/>
            <a:ext cx="7024744" cy="1143000"/>
          </a:xfrm>
        </p:spPr>
        <p:txBody>
          <a:bodyPr/>
          <a:lstStyle/>
          <a:p>
            <a:r>
              <a:rPr lang="en-GB" dirty="0" smtClean="0"/>
              <a:t>What We Need From You</a:t>
            </a:r>
            <a:endParaRPr lang="en-GB" dirty="0"/>
          </a:p>
        </p:txBody>
      </p:sp>
      <p:sp>
        <p:nvSpPr>
          <p:cNvPr id="3" name="Content Placeholder 2"/>
          <p:cNvSpPr>
            <a:spLocks noGrp="1"/>
          </p:cNvSpPr>
          <p:nvPr>
            <p:ph idx="1"/>
          </p:nvPr>
        </p:nvSpPr>
        <p:spPr>
          <a:xfrm>
            <a:off x="1043608" y="2348880"/>
            <a:ext cx="6777317" cy="2448272"/>
          </a:xfrm>
        </p:spPr>
        <p:txBody>
          <a:bodyPr/>
          <a:lstStyle/>
          <a:p>
            <a:r>
              <a:rPr lang="en-GB" dirty="0" smtClean="0"/>
              <a:t>£1,250 +VAT </a:t>
            </a:r>
          </a:p>
          <a:p>
            <a:r>
              <a:rPr lang="en-GB" dirty="0" smtClean="0"/>
              <a:t>Accommodation (full board)</a:t>
            </a:r>
          </a:p>
          <a:p>
            <a:r>
              <a:rPr lang="en-GB" dirty="0" smtClean="0"/>
              <a:t>Access to a meeting room</a:t>
            </a:r>
          </a:p>
          <a:p>
            <a:r>
              <a:rPr lang="en-GB" dirty="0" smtClean="0"/>
              <a:t>Marriott associate to oversee </a:t>
            </a:r>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4094317"/>
            <a:ext cx="2350592" cy="2350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199835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t>THANK YOU</a:t>
            </a:r>
            <a:endParaRPr lang="en-GB" sz="48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2348880"/>
            <a:ext cx="6840760" cy="3793955"/>
          </a:xfrm>
          <a:prstGeom prst="rect">
            <a:avLst/>
          </a:prstGeom>
          <a:noFill/>
          <a:ln>
            <a:noFill/>
          </a:ln>
          <a:effectLst>
            <a:outerShdw dist="35921" dir="2700000" algn="ctr" rotWithShape="0">
              <a:schemeClr val="bg2"/>
            </a:outerShdw>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987654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8018</TotalTime>
  <Words>894</Words>
  <Application>Microsoft Office PowerPoint</Application>
  <PresentationFormat>On-screen Show (4:3)</PresentationFormat>
  <Paragraphs>68</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Austin</vt:lpstr>
      <vt:lpstr>BCS Baxter Consultancy Services</vt:lpstr>
      <vt:lpstr>MARRIOT SWANSEA</vt:lpstr>
      <vt:lpstr>Marriott’s Competition</vt:lpstr>
      <vt:lpstr>Assumptions</vt:lpstr>
      <vt:lpstr>Who We Are</vt:lpstr>
      <vt:lpstr>What We’ll Deliver</vt:lpstr>
      <vt:lpstr>What We Need From You</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Harry</dc:creator>
  <cp:lastModifiedBy>Harry</cp:lastModifiedBy>
  <cp:revision>49</cp:revision>
  <dcterms:created xsi:type="dcterms:W3CDTF">2020-05-07T13:02:20Z</dcterms:created>
  <dcterms:modified xsi:type="dcterms:W3CDTF">2020-05-20T20:28:08Z</dcterms:modified>
</cp:coreProperties>
</file>