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5"/>
  </p:notesMasterIdLst>
  <p:handoutMasterIdLst>
    <p:handoutMasterId r:id="rId86"/>
  </p:handoutMasterIdLst>
  <p:sldIdLst>
    <p:sldId id="258" r:id="rId5"/>
    <p:sldId id="275" r:id="rId6"/>
    <p:sldId id="350" r:id="rId7"/>
    <p:sldId id="351" r:id="rId8"/>
    <p:sldId id="277" r:id="rId9"/>
    <p:sldId id="352" r:id="rId10"/>
    <p:sldId id="353" r:id="rId11"/>
    <p:sldId id="354" r:id="rId12"/>
    <p:sldId id="355" r:id="rId13"/>
    <p:sldId id="276" r:id="rId14"/>
    <p:sldId id="302"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94" r:id="rId30"/>
    <p:sldId id="295" r:id="rId31"/>
    <p:sldId id="296" r:id="rId32"/>
    <p:sldId id="297" r:id="rId33"/>
    <p:sldId id="298" r:id="rId34"/>
    <p:sldId id="299" r:id="rId35"/>
    <p:sldId id="300" r:id="rId36"/>
    <p:sldId id="301" r:id="rId37"/>
    <p:sldId id="303" r:id="rId38"/>
    <p:sldId id="304" r:id="rId39"/>
    <p:sldId id="305" r:id="rId40"/>
    <p:sldId id="306" r:id="rId41"/>
    <p:sldId id="307" r:id="rId42"/>
    <p:sldId id="308" r:id="rId43"/>
    <p:sldId id="309" r:id="rId44"/>
    <p:sldId id="310" r:id="rId45"/>
    <p:sldId id="311" r:id="rId46"/>
    <p:sldId id="312" r:id="rId47"/>
    <p:sldId id="314" r:id="rId48"/>
    <p:sldId id="313" r:id="rId49"/>
    <p:sldId id="315" r:id="rId50"/>
    <p:sldId id="316" r:id="rId51"/>
    <p:sldId id="317" r:id="rId52"/>
    <p:sldId id="318" r:id="rId53"/>
    <p:sldId id="319" r:id="rId54"/>
    <p:sldId id="320" r:id="rId55"/>
    <p:sldId id="321" r:id="rId56"/>
    <p:sldId id="322" r:id="rId57"/>
    <p:sldId id="324" r:id="rId58"/>
    <p:sldId id="323" r:id="rId59"/>
    <p:sldId id="325" r:id="rId60"/>
    <p:sldId id="326" r:id="rId61"/>
    <p:sldId id="327" r:id="rId62"/>
    <p:sldId id="328" r:id="rId63"/>
    <p:sldId id="329" r:id="rId64"/>
    <p:sldId id="330" r:id="rId65"/>
    <p:sldId id="331" r:id="rId66"/>
    <p:sldId id="332" r:id="rId67"/>
    <p:sldId id="333" r:id="rId68"/>
    <p:sldId id="334" r:id="rId69"/>
    <p:sldId id="335" r:id="rId70"/>
    <p:sldId id="336" r:id="rId71"/>
    <p:sldId id="337" r:id="rId72"/>
    <p:sldId id="338" r:id="rId73"/>
    <p:sldId id="339" r:id="rId74"/>
    <p:sldId id="340" r:id="rId75"/>
    <p:sldId id="341" r:id="rId76"/>
    <p:sldId id="342" r:id="rId77"/>
    <p:sldId id="343" r:id="rId78"/>
    <p:sldId id="344" r:id="rId79"/>
    <p:sldId id="345" r:id="rId80"/>
    <p:sldId id="346" r:id="rId81"/>
    <p:sldId id="347" r:id="rId82"/>
    <p:sldId id="348" r:id="rId83"/>
    <p:sldId id="349" r:id="rId8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E7F4D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85" autoAdjust="0"/>
    <p:restoredTop sz="72085" autoAdjust="0"/>
  </p:normalViewPr>
  <p:slideViewPr>
    <p:cSldViewPr snapToGrid="0">
      <p:cViewPr varScale="1">
        <p:scale>
          <a:sx n="82" d="100"/>
          <a:sy n="82" d="100"/>
        </p:scale>
        <p:origin x="728" y="40"/>
      </p:cViewPr>
      <p:guideLst>
        <p:guide orient="horz" pos="2160"/>
        <p:guide pos="3840"/>
      </p:guideLst>
    </p:cSldViewPr>
  </p:slideViewPr>
  <p:notesTextViewPr>
    <p:cViewPr>
      <p:scale>
        <a:sx n="3" d="2"/>
        <a:sy n="3" d="2"/>
      </p:scale>
      <p:origin x="0" y="0"/>
    </p:cViewPr>
  </p:notesTextViewPr>
  <p:notesViewPr>
    <p:cSldViewPr snapToGrid="0">
      <p:cViewPr varScale="1">
        <p:scale>
          <a:sx n="68" d="100"/>
          <a:sy n="68" d="100"/>
        </p:scale>
        <p:origin x="2808" y="54"/>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theme" Target="theme/theme1.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5" Type="http://schemas.openxmlformats.org/officeDocument/2006/relationships/slide" Target="slides/slide1.xml"/><Relationship Id="rId90" Type="http://schemas.openxmlformats.org/officeDocument/2006/relationships/tableStyles" Target="tableStyles.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notesMaster" Target="notesMasters/notes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viewProps" Target="viewProps.xml"/><Relationship Id="rId9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presProps" Target="presProps.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isdair Cunningham" userId="67e8d9ba-4582-42f1-b26c-e866daa7f65b" providerId="ADAL" clId="{FA139DBB-2AAD-4531-8EFE-A9F7878C0AA4}"/>
    <pc:docChg chg="custSel modSld">
      <pc:chgData name="Alisdair Cunningham" userId="67e8d9ba-4582-42f1-b26c-e866daa7f65b" providerId="ADAL" clId="{FA139DBB-2AAD-4531-8EFE-A9F7878C0AA4}" dt="2023-10-17T09:25:39.730" v="1" actId="478"/>
      <pc:docMkLst>
        <pc:docMk/>
      </pc:docMkLst>
      <pc:sldChg chg="addSp delSp modSp mod">
        <pc:chgData name="Alisdair Cunningham" userId="67e8d9ba-4582-42f1-b26c-e866daa7f65b" providerId="ADAL" clId="{FA139DBB-2AAD-4531-8EFE-A9F7878C0AA4}" dt="2023-10-17T09:25:39.730" v="1" actId="478"/>
        <pc:sldMkLst>
          <pc:docMk/>
          <pc:sldMk cId="4261546900" sldId="258"/>
        </pc:sldMkLst>
        <pc:spChg chg="del">
          <ac:chgData name="Alisdair Cunningham" userId="67e8d9ba-4582-42f1-b26c-e866daa7f65b" providerId="ADAL" clId="{FA139DBB-2AAD-4531-8EFE-A9F7878C0AA4}" dt="2023-10-17T09:25:33.983" v="0" actId="478"/>
          <ac:spMkLst>
            <pc:docMk/>
            <pc:sldMk cId="4261546900" sldId="258"/>
            <ac:spMk id="3" creationId="{00000000-0000-0000-0000-000000000000}"/>
          </ac:spMkLst>
        </pc:spChg>
        <pc:spChg chg="add del mod">
          <ac:chgData name="Alisdair Cunningham" userId="67e8d9ba-4582-42f1-b26c-e866daa7f65b" providerId="ADAL" clId="{FA139DBB-2AAD-4531-8EFE-A9F7878C0AA4}" dt="2023-10-17T09:25:39.730" v="1" actId="478"/>
          <ac:spMkLst>
            <pc:docMk/>
            <pc:sldMk cId="4261546900" sldId="258"/>
            <ac:spMk id="7" creationId="{F8703FA3-42F2-1D9F-2889-F5672FC4F3B1}"/>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0E08F2E-5F06-4CE2-A139-452A1382A6F0}" type="datetimeFigureOut">
              <a:rPr lang="en-US"/>
              <a:t>10/17/2023</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828588A-5C4E-401A-AECC-B6F63A9DE965}" type="slidenum">
              <a:rPr/>
              <a:t>‹#›</a:t>
            </a:fld>
            <a:endParaRPr/>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4C5DC6-1594-414D-9341-ABA08739246C}" type="datetimeFigureOut">
              <a:rPr lang="en-US"/>
              <a:t>10/17/2023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7542409-6A04-4DC6-AC3A-D3758287A8F2}" type="slidenum">
              <a:rPr/>
              <a:t>‹#›</a:t>
            </a:fld>
            <a:endParaRPr/>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77542409-6A04-4DC6-AC3A-D3758287A8F2}" type="slidenum">
              <a:rPr lang="en-US" smtClean="0"/>
              <a:t>1</a:t>
            </a:fld>
            <a:endParaRPr lang="en-US"/>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11</a:t>
            </a:fld>
            <a:endParaRPr lang="en-GB"/>
          </a:p>
        </p:txBody>
      </p:sp>
    </p:spTree>
    <p:extLst>
      <p:ext uri="{BB962C8B-B14F-4D97-AF65-F5344CB8AC3E}">
        <p14:creationId xmlns:p14="http://schemas.microsoft.com/office/powerpoint/2010/main" val="265847990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12</a:t>
            </a:fld>
            <a:endParaRPr lang="en-GB"/>
          </a:p>
        </p:txBody>
      </p:sp>
    </p:spTree>
    <p:extLst>
      <p:ext uri="{BB962C8B-B14F-4D97-AF65-F5344CB8AC3E}">
        <p14:creationId xmlns:p14="http://schemas.microsoft.com/office/powerpoint/2010/main" val="4367200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13</a:t>
            </a:fld>
            <a:endParaRPr lang="en-GB"/>
          </a:p>
        </p:txBody>
      </p:sp>
    </p:spTree>
    <p:extLst>
      <p:ext uri="{BB962C8B-B14F-4D97-AF65-F5344CB8AC3E}">
        <p14:creationId xmlns:p14="http://schemas.microsoft.com/office/powerpoint/2010/main" val="2137004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pollution control, waste management, erosion control, handling of toxic or hazardous materials, worker services)</a:t>
            </a:r>
          </a:p>
        </p:txBody>
      </p:sp>
      <p:sp>
        <p:nvSpPr>
          <p:cNvPr id="4" name="Slide Number Placeholder 3"/>
          <p:cNvSpPr>
            <a:spLocks noGrp="1"/>
          </p:cNvSpPr>
          <p:nvPr>
            <p:ph type="sldNum" sz="quarter" idx="5"/>
          </p:nvPr>
        </p:nvSpPr>
        <p:spPr/>
        <p:txBody>
          <a:bodyPr/>
          <a:lstStyle/>
          <a:p>
            <a:fld id="{77542409-6A04-4DC6-AC3A-D3758287A8F2}" type="slidenum">
              <a:rPr lang="en-GB" smtClean="0"/>
              <a:t>14</a:t>
            </a:fld>
            <a:endParaRPr lang="en-GB"/>
          </a:p>
        </p:txBody>
      </p:sp>
    </p:spTree>
    <p:extLst>
      <p:ext uri="{BB962C8B-B14F-4D97-AF65-F5344CB8AC3E}">
        <p14:creationId xmlns:p14="http://schemas.microsoft.com/office/powerpoint/2010/main" val="42656966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15</a:t>
            </a:fld>
            <a:endParaRPr lang="en-GB"/>
          </a:p>
        </p:txBody>
      </p:sp>
    </p:spTree>
    <p:extLst>
      <p:ext uri="{BB962C8B-B14F-4D97-AF65-F5344CB8AC3E}">
        <p14:creationId xmlns:p14="http://schemas.microsoft.com/office/powerpoint/2010/main" val="10207332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16</a:t>
            </a:fld>
            <a:endParaRPr lang="en-GB"/>
          </a:p>
        </p:txBody>
      </p:sp>
    </p:spTree>
    <p:extLst>
      <p:ext uri="{BB962C8B-B14F-4D97-AF65-F5344CB8AC3E}">
        <p14:creationId xmlns:p14="http://schemas.microsoft.com/office/powerpoint/2010/main" val="32416686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17</a:t>
            </a:fld>
            <a:endParaRPr lang="en-GB"/>
          </a:p>
        </p:txBody>
      </p:sp>
    </p:spTree>
    <p:extLst>
      <p:ext uri="{BB962C8B-B14F-4D97-AF65-F5344CB8AC3E}">
        <p14:creationId xmlns:p14="http://schemas.microsoft.com/office/powerpoint/2010/main" val="25479100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18</a:t>
            </a:fld>
            <a:endParaRPr lang="en-GB"/>
          </a:p>
        </p:txBody>
      </p:sp>
    </p:spTree>
    <p:extLst>
      <p:ext uri="{BB962C8B-B14F-4D97-AF65-F5344CB8AC3E}">
        <p14:creationId xmlns:p14="http://schemas.microsoft.com/office/powerpoint/2010/main" val="11505086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19</a:t>
            </a:fld>
            <a:endParaRPr lang="en-GB"/>
          </a:p>
        </p:txBody>
      </p:sp>
    </p:spTree>
    <p:extLst>
      <p:ext uri="{BB962C8B-B14F-4D97-AF65-F5344CB8AC3E}">
        <p14:creationId xmlns:p14="http://schemas.microsoft.com/office/powerpoint/2010/main" val="17075614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20</a:t>
            </a:fld>
            <a:endParaRPr lang="en-GB"/>
          </a:p>
        </p:txBody>
      </p:sp>
    </p:spTree>
    <p:extLst>
      <p:ext uri="{BB962C8B-B14F-4D97-AF65-F5344CB8AC3E}">
        <p14:creationId xmlns:p14="http://schemas.microsoft.com/office/powerpoint/2010/main" val="35300443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21</a:t>
            </a:fld>
            <a:endParaRPr lang="en-GB"/>
          </a:p>
        </p:txBody>
      </p:sp>
    </p:spTree>
    <p:extLst>
      <p:ext uri="{BB962C8B-B14F-4D97-AF65-F5344CB8AC3E}">
        <p14:creationId xmlns:p14="http://schemas.microsoft.com/office/powerpoint/2010/main" val="19047540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22</a:t>
            </a:fld>
            <a:endParaRPr lang="en-GB"/>
          </a:p>
        </p:txBody>
      </p:sp>
    </p:spTree>
    <p:extLst>
      <p:ext uri="{BB962C8B-B14F-4D97-AF65-F5344CB8AC3E}">
        <p14:creationId xmlns:p14="http://schemas.microsoft.com/office/powerpoint/2010/main" val="16412824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23</a:t>
            </a:fld>
            <a:endParaRPr lang="en-GB"/>
          </a:p>
        </p:txBody>
      </p:sp>
    </p:spTree>
    <p:extLst>
      <p:ext uri="{BB962C8B-B14F-4D97-AF65-F5344CB8AC3E}">
        <p14:creationId xmlns:p14="http://schemas.microsoft.com/office/powerpoint/2010/main" val="74761813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24</a:t>
            </a:fld>
            <a:endParaRPr lang="en-GB"/>
          </a:p>
        </p:txBody>
      </p:sp>
    </p:spTree>
    <p:extLst>
      <p:ext uri="{BB962C8B-B14F-4D97-AF65-F5344CB8AC3E}">
        <p14:creationId xmlns:p14="http://schemas.microsoft.com/office/powerpoint/2010/main" val="425789551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25</a:t>
            </a:fld>
            <a:endParaRPr lang="en-GB"/>
          </a:p>
        </p:txBody>
      </p:sp>
    </p:spTree>
    <p:extLst>
      <p:ext uri="{BB962C8B-B14F-4D97-AF65-F5344CB8AC3E}">
        <p14:creationId xmlns:p14="http://schemas.microsoft.com/office/powerpoint/2010/main" val="20736643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26</a:t>
            </a:fld>
            <a:endParaRPr lang="en-GB"/>
          </a:p>
        </p:txBody>
      </p:sp>
    </p:spTree>
    <p:extLst>
      <p:ext uri="{BB962C8B-B14F-4D97-AF65-F5344CB8AC3E}">
        <p14:creationId xmlns:p14="http://schemas.microsoft.com/office/powerpoint/2010/main" val="130077260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27</a:t>
            </a:fld>
            <a:endParaRPr lang="en-GB"/>
          </a:p>
        </p:txBody>
      </p:sp>
    </p:spTree>
    <p:extLst>
      <p:ext uri="{BB962C8B-B14F-4D97-AF65-F5344CB8AC3E}">
        <p14:creationId xmlns:p14="http://schemas.microsoft.com/office/powerpoint/2010/main" val="3610852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may be caused by, for example, the dispersion of pollutants, off-site infrastructure requirements, traffic etc. </a:t>
            </a:r>
          </a:p>
        </p:txBody>
      </p:sp>
      <p:sp>
        <p:nvSpPr>
          <p:cNvPr id="4" name="Slide Number Placeholder 3"/>
          <p:cNvSpPr>
            <a:spLocks noGrp="1"/>
          </p:cNvSpPr>
          <p:nvPr>
            <p:ph type="sldNum" sz="quarter" idx="5"/>
          </p:nvPr>
        </p:nvSpPr>
        <p:spPr/>
        <p:txBody>
          <a:bodyPr/>
          <a:lstStyle/>
          <a:p>
            <a:fld id="{77542409-6A04-4DC6-AC3A-D3758287A8F2}" type="slidenum">
              <a:rPr lang="en-GB" smtClean="0"/>
              <a:t>28</a:t>
            </a:fld>
            <a:endParaRPr lang="en-GB"/>
          </a:p>
        </p:txBody>
      </p:sp>
    </p:spTree>
    <p:extLst>
      <p:ext uri="{BB962C8B-B14F-4D97-AF65-F5344CB8AC3E}">
        <p14:creationId xmlns:p14="http://schemas.microsoft.com/office/powerpoint/2010/main" val="14873605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29</a:t>
            </a:fld>
            <a:endParaRPr lang="en-GB"/>
          </a:p>
        </p:txBody>
      </p:sp>
    </p:spTree>
    <p:extLst>
      <p:ext uri="{BB962C8B-B14F-4D97-AF65-F5344CB8AC3E}">
        <p14:creationId xmlns:p14="http://schemas.microsoft.com/office/powerpoint/2010/main" val="2143924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30</a:t>
            </a:fld>
            <a:endParaRPr lang="en-GB"/>
          </a:p>
        </p:txBody>
      </p:sp>
    </p:spTree>
    <p:extLst>
      <p:ext uri="{BB962C8B-B14F-4D97-AF65-F5344CB8AC3E}">
        <p14:creationId xmlns:p14="http://schemas.microsoft.com/office/powerpoint/2010/main" val="11704513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31</a:t>
            </a:fld>
            <a:endParaRPr lang="en-GB"/>
          </a:p>
        </p:txBody>
      </p:sp>
    </p:spTree>
    <p:extLst>
      <p:ext uri="{BB962C8B-B14F-4D97-AF65-F5344CB8AC3E}">
        <p14:creationId xmlns:p14="http://schemas.microsoft.com/office/powerpoint/2010/main" val="126454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32</a:t>
            </a:fld>
            <a:endParaRPr lang="en-GB"/>
          </a:p>
        </p:txBody>
      </p:sp>
    </p:spTree>
    <p:extLst>
      <p:ext uri="{BB962C8B-B14F-4D97-AF65-F5344CB8AC3E}">
        <p14:creationId xmlns:p14="http://schemas.microsoft.com/office/powerpoint/2010/main" val="140142569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33</a:t>
            </a:fld>
            <a:endParaRPr lang="en-GB"/>
          </a:p>
        </p:txBody>
      </p:sp>
    </p:spTree>
    <p:extLst>
      <p:ext uri="{BB962C8B-B14F-4D97-AF65-F5344CB8AC3E}">
        <p14:creationId xmlns:p14="http://schemas.microsoft.com/office/powerpoint/2010/main" val="7525076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35</a:t>
            </a:fld>
            <a:endParaRPr lang="en-GB"/>
          </a:p>
        </p:txBody>
      </p:sp>
    </p:spTree>
    <p:extLst>
      <p:ext uri="{BB962C8B-B14F-4D97-AF65-F5344CB8AC3E}">
        <p14:creationId xmlns:p14="http://schemas.microsoft.com/office/powerpoint/2010/main" val="345419428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36</a:t>
            </a:fld>
            <a:endParaRPr lang="en-GB"/>
          </a:p>
        </p:txBody>
      </p:sp>
    </p:spTree>
    <p:extLst>
      <p:ext uri="{BB962C8B-B14F-4D97-AF65-F5344CB8AC3E}">
        <p14:creationId xmlns:p14="http://schemas.microsoft.com/office/powerpoint/2010/main" val="130909638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project specific checklists, matrices, impact networks, expert judgement, extensive consultations)</a:t>
            </a:r>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37</a:t>
            </a:fld>
            <a:endParaRPr lang="en-GB"/>
          </a:p>
        </p:txBody>
      </p:sp>
    </p:spTree>
    <p:extLst>
      <p:ext uri="{BB962C8B-B14F-4D97-AF65-F5344CB8AC3E}">
        <p14:creationId xmlns:p14="http://schemas.microsoft.com/office/powerpoint/2010/main" val="370821110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38</a:t>
            </a:fld>
            <a:endParaRPr lang="en-GB"/>
          </a:p>
        </p:txBody>
      </p:sp>
    </p:spTree>
    <p:extLst>
      <p:ext uri="{BB962C8B-B14F-4D97-AF65-F5344CB8AC3E}">
        <p14:creationId xmlns:p14="http://schemas.microsoft.com/office/powerpoint/2010/main" val="17321696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39</a:t>
            </a:fld>
            <a:endParaRPr lang="en-GB"/>
          </a:p>
        </p:txBody>
      </p:sp>
    </p:spTree>
    <p:extLst>
      <p:ext uri="{BB962C8B-B14F-4D97-AF65-F5344CB8AC3E}">
        <p14:creationId xmlns:p14="http://schemas.microsoft.com/office/powerpoint/2010/main" val="41657229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pre-construction, construction, operation and decommissioning. </a:t>
            </a:r>
          </a:p>
        </p:txBody>
      </p:sp>
      <p:sp>
        <p:nvSpPr>
          <p:cNvPr id="4" name="Slide Number Placeholder 3"/>
          <p:cNvSpPr>
            <a:spLocks noGrp="1"/>
          </p:cNvSpPr>
          <p:nvPr>
            <p:ph type="sldNum" sz="quarter" idx="5"/>
          </p:nvPr>
        </p:nvSpPr>
        <p:spPr/>
        <p:txBody>
          <a:bodyPr/>
          <a:lstStyle/>
          <a:p>
            <a:fld id="{77542409-6A04-4DC6-AC3A-D3758287A8F2}" type="slidenum">
              <a:rPr lang="en-GB" smtClean="0"/>
              <a:t>40</a:t>
            </a:fld>
            <a:endParaRPr lang="en-GB"/>
          </a:p>
        </p:txBody>
      </p:sp>
    </p:spTree>
    <p:extLst>
      <p:ext uri="{BB962C8B-B14F-4D97-AF65-F5344CB8AC3E}">
        <p14:creationId xmlns:p14="http://schemas.microsoft.com/office/powerpoint/2010/main" val="99194830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41</a:t>
            </a:fld>
            <a:endParaRPr lang="en-GB"/>
          </a:p>
        </p:txBody>
      </p:sp>
    </p:spTree>
    <p:extLst>
      <p:ext uri="{BB962C8B-B14F-4D97-AF65-F5344CB8AC3E}">
        <p14:creationId xmlns:p14="http://schemas.microsoft.com/office/powerpoint/2010/main" val="6967741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42</a:t>
            </a:fld>
            <a:endParaRPr lang="en-GB"/>
          </a:p>
        </p:txBody>
      </p:sp>
    </p:spTree>
    <p:extLst>
      <p:ext uri="{BB962C8B-B14F-4D97-AF65-F5344CB8AC3E}">
        <p14:creationId xmlns:p14="http://schemas.microsoft.com/office/powerpoint/2010/main" val="258947687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i.e. the difference between environmental conditions expected if the development were not to proceed and those expected as a consequence of it.</a:t>
            </a:r>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43</a:t>
            </a:fld>
            <a:endParaRPr lang="en-GB"/>
          </a:p>
        </p:txBody>
      </p:sp>
    </p:spTree>
    <p:extLst>
      <p:ext uri="{BB962C8B-B14F-4D97-AF65-F5344CB8AC3E}">
        <p14:creationId xmlns:p14="http://schemas.microsoft.com/office/powerpoint/2010/main" val="6082343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44</a:t>
            </a:fld>
            <a:endParaRPr lang="en-GB"/>
          </a:p>
        </p:txBody>
      </p:sp>
    </p:spTree>
    <p:extLst>
      <p:ext uri="{BB962C8B-B14F-4D97-AF65-F5344CB8AC3E}">
        <p14:creationId xmlns:p14="http://schemas.microsoft.com/office/powerpoint/2010/main" val="246989508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45</a:t>
            </a:fld>
            <a:endParaRPr lang="en-GB"/>
          </a:p>
        </p:txBody>
      </p:sp>
    </p:spTree>
    <p:extLst>
      <p:ext uri="{BB962C8B-B14F-4D97-AF65-F5344CB8AC3E}">
        <p14:creationId xmlns:p14="http://schemas.microsoft.com/office/powerpoint/2010/main" val="385479809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e.g. magnitude, areal extent, duration, frequency, reversibility, likelihood of occurrence.  </a:t>
            </a:r>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46</a:t>
            </a:fld>
            <a:endParaRPr lang="en-GB"/>
          </a:p>
        </p:txBody>
      </p:sp>
    </p:spTree>
    <p:extLst>
      <p:ext uri="{BB962C8B-B14F-4D97-AF65-F5344CB8AC3E}">
        <p14:creationId xmlns:p14="http://schemas.microsoft.com/office/powerpoint/2010/main" val="196942541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r>
              <a:rPr lang="en-GB" dirty="0"/>
              <a:t>e.g. minor means not perceptible from more than 100m</a:t>
            </a:r>
          </a:p>
        </p:txBody>
      </p:sp>
      <p:sp>
        <p:nvSpPr>
          <p:cNvPr id="4" name="Slide Number Placeholder 3"/>
          <p:cNvSpPr>
            <a:spLocks noGrp="1"/>
          </p:cNvSpPr>
          <p:nvPr>
            <p:ph type="sldNum" sz="quarter" idx="5"/>
          </p:nvPr>
        </p:nvSpPr>
        <p:spPr/>
        <p:txBody>
          <a:bodyPr/>
          <a:lstStyle/>
          <a:p>
            <a:fld id="{77542409-6A04-4DC6-AC3A-D3758287A8F2}" type="slidenum">
              <a:rPr lang="en-GB" smtClean="0"/>
              <a:t>47</a:t>
            </a:fld>
            <a:endParaRPr lang="en-GB"/>
          </a:p>
        </p:txBody>
      </p:sp>
    </p:spTree>
    <p:extLst>
      <p:ext uri="{BB962C8B-B14F-4D97-AF65-F5344CB8AC3E}">
        <p14:creationId xmlns:p14="http://schemas.microsoft.com/office/powerpoint/2010/main" val="2592111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48</a:t>
            </a:fld>
            <a:endParaRPr lang="en-GB"/>
          </a:p>
        </p:txBody>
      </p:sp>
    </p:spTree>
    <p:extLst>
      <p:ext uri="{BB962C8B-B14F-4D97-AF65-F5344CB8AC3E}">
        <p14:creationId xmlns:p14="http://schemas.microsoft.com/office/powerpoint/2010/main" val="78090506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49</a:t>
            </a:fld>
            <a:endParaRPr lang="en-GB"/>
          </a:p>
        </p:txBody>
      </p:sp>
    </p:spTree>
    <p:extLst>
      <p:ext uri="{BB962C8B-B14F-4D97-AF65-F5344CB8AC3E}">
        <p14:creationId xmlns:p14="http://schemas.microsoft.com/office/powerpoint/2010/main" val="78897141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50</a:t>
            </a:fld>
            <a:endParaRPr lang="en-GB"/>
          </a:p>
        </p:txBody>
      </p:sp>
    </p:spTree>
    <p:extLst>
      <p:ext uri="{BB962C8B-B14F-4D97-AF65-F5344CB8AC3E}">
        <p14:creationId xmlns:p14="http://schemas.microsoft.com/office/powerpoint/2010/main" val="162882756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51</a:t>
            </a:fld>
            <a:endParaRPr lang="en-GB"/>
          </a:p>
        </p:txBody>
      </p:sp>
    </p:spTree>
    <p:extLst>
      <p:ext uri="{BB962C8B-B14F-4D97-AF65-F5344CB8AC3E}">
        <p14:creationId xmlns:p14="http://schemas.microsoft.com/office/powerpoint/2010/main" val="103457240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52</a:t>
            </a:fld>
            <a:endParaRPr lang="en-GB"/>
          </a:p>
        </p:txBody>
      </p:sp>
    </p:spTree>
    <p:extLst>
      <p:ext uri="{BB962C8B-B14F-4D97-AF65-F5344CB8AC3E}">
        <p14:creationId xmlns:p14="http://schemas.microsoft.com/office/powerpoint/2010/main" val="979884689"/>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53</a:t>
            </a:fld>
            <a:endParaRPr lang="en-GB"/>
          </a:p>
        </p:txBody>
      </p:sp>
    </p:spTree>
    <p:extLst>
      <p:ext uri="{BB962C8B-B14F-4D97-AF65-F5344CB8AC3E}">
        <p14:creationId xmlns:p14="http://schemas.microsoft.com/office/powerpoint/2010/main" val="219518128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55</a:t>
            </a:fld>
            <a:endParaRPr lang="en-GB"/>
          </a:p>
        </p:txBody>
      </p:sp>
    </p:spTree>
    <p:extLst>
      <p:ext uri="{BB962C8B-B14F-4D97-AF65-F5344CB8AC3E}">
        <p14:creationId xmlns:p14="http://schemas.microsoft.com/office/powerpoint/2010/main" val="14832488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56</a:t>
            </a:fld>
            <a:endParaRPr lang="en-GB"/>
          </a:p>
        </p:txBody>
      </p:sp>
    </p:spTree>
    <p:extLst>
      <p:ext uri="{BB962C8B-B14F-4D97-AF65-F5344CB8AC3E}">
        <p14:creationId xmlns:p14="http://schemas.microsoft.com/office/powerpoint/2010/main" val="272980063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timing, local versus imported labour</a:t>
            </a:r>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57</a:t>
            </a:fld>
            <a:endParaRPr lang="en-GB"/>
          </a:p>
        </p:txBody>
      </p:sp>
    </p:spTree>
    <p:extLst>
      <p:ext uri="{BB962C8B-B14F-4D97-AF65-F5344CB8AC3E}">
        <p14:creationId xmlns:p14="http://schemas.microsoft.com/office/powerpoint/2010/main" val="2179028162"/>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energy efficiency investments versus dams for energy supply. </a:t>
            </a:r>
          </a:p>
        </p:txBody>
      </p:sp>
      <p:sp>
        <p:nvSpPr>
          <p:cNvPr id="4" name="Slide Number Placeholder 3"/>
          <p:cNvSpPr>
            <a:spLocks noGrp="1"/>
          </p:cNvSpPr>
          <p:nvPr>
            <p:ph type="sldNum" sz="quarter" idx="5"/>
          </p:nvPr>
        </p:nvSpPr>
        <p:spPr/>
        <p:txBody>
          <a:bodyPr/>
          <a:lstStyle/>
          <a:p>
            <a:fld id="{77542409-6A04-4DC6-AC3A-D3758287A8F2}" type="slidenum">
              <a:rPr lang="en-GB" smtClean="0"/>
              <a:t>58</a:t>
            </a:fld>
            <a:endParaRPr lang="en-GB"/>
          </a:p>
        </p:txBody>
      </p:sp>
    </p:spTree>
    <p:extLst>
      <p:ext uri="{BB962C8B-B14F-4D97-AF65-F5344CB8AC3E}">
        <p14:creationId xmlns:p14="http://schemas.microsoft.com/office/powerpoint/2010/main" val="395959966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59</a:t>
            </a:fld>
            <a:endParaRPr lang="en-GB"/>
          </a:p>
        </p:txBody>
      </p:sp>
    </p:spTree>
    <p:extLst>
      <p:ext uri="{BB962C8B-B14F-4D97-AF65-F5344CB8AC3E}">
        <p14:creationId xmlns:p14="http://schemas.microsoft.com/office/powerpoint/2010/main" val="404868391"/>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individuals, groups, communities, government agencies</a:t>
            </a:r>
          </a:p>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60</a:t>
            </a:fld>
            <a:endParaRPr lang="en-GB"/>
          </a:p>
        </p:txBody>
      </p:sp>
    </p:spTree>
    <p:extLst>
      <p:ext uri="{BB962C8B-B14F-4D97-AF65-F5344CB8AC3E}">
        <p14:creationId xmlns:p14="http://schemas.microsoft.com/office/powerpoint/2010/main" val="35506967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e.g. costs, manpower, equipment and technology needs, timing</a:t>
            </a:r>
          </a:p>
        </p:txBody>
      </p:sp>
      <p:sp>
        <p:nvSpPr>
          <p:cNvPr id="4" name="Slide Number Placeholder 3"/>
          <p:cNvSpPr>
            <a:spLocks noGrp="1"/>
          </p:cNvSpPr>
          <p:nvPr>
            <p:ph type="sldNum" sz="quarter" idx="5"/>
          </p:nvPr>
        </p:nvSpPr>
        <p:spPr/>
        <p:txBody>
          <a:bodyPr/>
          <a:lstStyle/>
          <a:p>
            <a:fld id="{77542409-6A04-4DC6-AC3A-D3758287A8F2}" type="slidenum">
              <a:rPr lang="en-GB" smtClean="0"/>
              <a:t>61</a:t>
            </a:fld>
            <a:endParaRPr lang="en-GB"/>
          </a:p>
        </p:txBody>
      </p:sp>
    </p:spTree>
    <p:extLst>
      <p:ext uri="{BB962C8B-B14F-4D97-AF65-F5344CB8AC3E}">
        <p14:creationId xmlns:p14="http://schemas.microsoft.com/office/powerpoint/2010/main" val="4105848395"/>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62</a:t>
            </a:fld>
            <a:endParaRPr lang="en-GB"/>
          </a:p>
        </p:txBody>
      </p:sp>
    </p:spTree>
    <p:extLst>
      <p:ext uri="{BB962C8B-B14F-4D97-AF65-F5344CB8AC3E}">
        <p14:creationId xmlns:p14="http://schemas.microsoft.com/office/powerpoint/2010/main" val="2965341219"/>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63</a:t>
            </a:fld>
            <a:endParaRPr lang="en-GB"/>
          </a:p>
        </p:txBody>
      </p:sp>
    </p:spTree>
    <p:extLst>
      <p:ext uri="{BB962C8B-B14F-4D97-AF65-F5344CB8AC3E}">
        <p14:creationId xmlns:p14="http://schemas.microsoft.com/office/powerpoint/2010/main" val="823012833"/>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64</a:t>
            </a:fld>
            <a:endParaRPr lang="en-GB"/>
          </a:p>
        </p:txBody>
      </p:sp>
    </p:spTree>
    <p:extLst>
      <p:ext uri="{BB962C8B-B14F-4D97-AF65-F5344CB8AC3E}">
        <p14:creationId xmlns:p14="http://schemas.microsoft.com/office/powerpoint/2010/main" val="138231185"/>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65</a:t>
            </a:fld>
            <a:endParaRPr lang="en-GB"/>
          </a:p>
        </p:txBody>
      </p:sp>
    </p:spTree>
    <p:extLst>
      <p:ext uri="{BB962C8B-B14F-4D97-AF65-F5344CB8AC3E}">
        <p14:creationId xmlns:p14="http://schemas.microsoft.com/office/powerpoint/2010/main" val="307251499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67</a:t>
            </a:fld>
            <a:endParaRPr lang="en-GB"/>
          </a:p>
        </p:txBody>
      </p:sp>
    </p:spTree>
    <p:extLst>
      <p:ext uri="{BB962C8B-B14F-4D97-AF65-F5344CB8AC3E}">
        <p14:creationId xmlns:p14="http://schemas.microsoft.com/office/powerpoint/2010/main" val="94484283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68</a:t>
            </a:fld>
            <a:endParaRPr lang="en-GB"/>
          </a:p>
        </p:txBody>
      </p:sp>
    </p:spTree>
    <p:extLst>
      <p:ext uri="{BB962C8B-B14F-4D97-AF65-F5344CB8AC3E}">
        <p14:creationId xmlns:p14="http://schemas.microsoft.com/office/powerpoint/2010/main" val="3172081302"/>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69</a:t>
            </a:fld>
            <a:endParaRPr lang="en-GB"/>
          </a:p>
        </p:txBody>
      </p:sp>
    </p:spTree>
    <p:extLst>
      <p:ext uri="{BB962C8B-B14F-4D97-AF65-F5344CB8AC3E}">
        <p14:creationId xmlns:p14="http://schemas.microsoft.com/office/powerpoint/2010/main" val="1470137796"/>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70</a:t>
            </a:fld>
            <a:endParaRPr lang="en-GB"/>
          </a:p>
        </p:txBody>
      </p:sp>
    </p:spTree>
    <p:extLst>
      <p:ext uri="{BB962C8B-B14F-4D97-AF65-F5344CB8AC3E}">
        <p14:creationId xmlns:p14="http://schemas.microsoft.com/office/powerpoint/2010/main" val="3405562734"/>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71</a:t>
            </a:fld>
            <a:endParaRPr lang="en-GB"/>
          </a:p>
        </p:txBody>
      </p:sp>
    </p:spTree>
    <p:extLst>
      <p:ext uri="{BB962C8B-B14F-4D97-AF65-F5344CB8AC3E}">
        <p14:creationId xmlns:p14="http://schemas.microsoft.com/office/powerpoint/2010/main" val="909591506"/>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72</a:t>
            </a:fld>
            <a:endParaRPr lang="en-GB"/>
          </a:p>
        </p:txBody>
      </p:sp>
    </p:spTree>
    <p:extLst>
      <p:ext uri="{BB962C8B-B14F-4D97-AF65-F5344CB8AC3E}">
        <p14:creationId xmlns:p14="http://schemas.microsoft.com/office/powerpoint/2010/main" val="3613300337"/>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73</a:t>
            </a:fld>
            <a:endParaRPr lang="en-GB"/>
          </a:p>
        </p:txBody>
      </p:sp>
    </p:spTree>
    <p:extLst>
      <p:ext uri="{BB962C8B-B14F-4D97-AF65-F5344CB8AC3E}">
        <p14:creationId xmlns:p14="http://schemas.microsoft.com/office/powerpoint/2010/main" val="305697707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74</a:t>
            </a:fld>
            <a:endParaRPr lang="en-GB"/>
          </a:p>
        </p:txBody>
      </p:sp>
    </p:spTree>
    <p:extLst>
      <p:ext uri="{BB962C8B-B14F-4D97-AF65-F5344CB8AC3E}">
        <p14:creationId xmlns:p14="http://schemas.microsoft.com/office/powerpoint/2010/main" val="1929035955"/>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75</a:t>
            </a:fld>
            <a:endParaRPr lang="en-GB"/>
          </a:p>
        </p:txBody>
      </p:sp>
    </p:spTree>
    <p:extLst>
      <p:ext uri="{BB962C8B-B14F-4D97-AF65-F5344CB8AC3E}">
        <p14:creationId xmlns:p14="http://schemas.microsoft.com/office/powerpoint/2010/main" val="130964416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76</a:t>
            </a:fld>
            <a:endParaRPr lang="en-GB"/>
          </a:p>
        </p:txBody>
      </p:sp>
    </p:spTree>
    <p:extLst>
      <p:ext uri="{BB962C8B-B14F-4D97-AF65-F5344CB8AC3E}">
        <p14:creationId xmlns:p14="http://schemas.microsoft.com/office/powerpoint/2010/main" val="2271176639"/>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77</a:t>
            </a:fld>
            <a:endParaRPr lang="en-GB"/>
          </a:p>
        </p:txBody>
      </p:sp>
    </p:spTree>
    <p:extLst>
      <p:ext uri="{BB962C8B-B14F-4D97-AF65-F5344CB8AC3E}">
        <p14:creationId xmlns:p14="http://schemas.microsoft.com/office/powerpoint/2010/main" val="2834895024"/>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78</a:t>
            </a:fld>
            <a:endParaRPr lang="en-GB"/>
          </a:p>
        </p:txBody>
      </p:sp>
    </p:spTree>
    <p:extLst>
      <p:ext uri="{BB962C8B-B14F-4D97-AF65-F5344CB8AC3E}">
        <p14:creationId xmlns:p14="http://schemas.microsoft.com/office/powerpoint/2010/main" val="241890789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79</a:t>
            </a:fld>
            <a:endParaRPr lang="en-GB"/>
          </a:p>
        </p:txBody>
      </p:sp>
    </p:spTree>
    <p:extLst>
      <p:ext uri="{BB962C8B-B14F-4D97-AF65-F5344CB8AC3E}">
        <p14:creationId xmlns:p14="http://schemas.microsoft.com/office/powerpoint/2010/main" val="2671079941"/>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7542409-6A04-4DC6-AC3A-D3758287A8F2}" type="slidenum">
              <a:rPr lang="en-GB" smtClean="0"/>
              <a:t>80</a:t>
            </a:fld>
            <a:endParaRPr lang="en-GB"/>
          </a:p>
        </p:txBody>
      </p:sp>
    </p:spTree>
    <p:extLst>
      <p:ext uri="{BB962C8B-B14F-4D97-AF65-F5344CB8AC3E}">
        <p14:creationId xmlns:p14="http://schemas.microsoft.com/office/powerpoint/2010/main" val="27212108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1600200" y="0"/>
            <a:ext cx="5029200" cy="5943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1751777" y="3019706"/>
            <a:ext cx="4846320" cy="2387600"/>
          </a:xfrm>
        </p:spPr>
        <p:txBody>
          <a:bodyPr anchor="b">
            <a:normAutofit/>
          </a:bodyPr>
          <a:lstStyle>
            <a:lvl1pPr algn="l">
              <a:lnSpc>
                <a:spcPct val="90000"/>
              </a:lnSpc>
              <a:defRPr sz="4800">
                <a:solidFill>
                  <a:schemeClr val="bg1"/>
                </a:solidFill>
              </a:defRPr>
            </a:lvl1pPr>
          </a:lstStyle>
          <a:p>
            <a:r>
              <a:rPr lang="en-US"/>
              <a:t>Click to edit Master title style</a:t>
            </a:r>
            <a:endParaRPr/>
          </a:p>
        </p:txBody>
      </p:sp>
      <p:sp>
        <p:nvSpPr>
          <p:cNvPr id="3" name="Subtitle 2"/>
          <p:cNvSpPr>
            <a:spLocks noGrp="1"/>
          </p:cNvSpPr>
          <p:nvPr>
            <p:ph type="subTitle" idx="1"/>
          </p:nvPr>
        </p:nvSpPr>
        <p:spPr>
          <a:xfrm>
            <a:off x="1751777" y="5381894"/>
            <a:ext cx="4846320" cy="448056"/>
          </a:xfrm>
        </p:spPr>
        <p:txBody>
          <a:bodyPr>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pic>
        <p:nvPicPr>
          <p:cNvPr id="8" name="Picture 7" descr="Puffy white clouds in deep blue sky"/>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7400"/>
            <a:ext cx="1490472" cy="3886200"/>
          </a:xfrm>
          <a:prstGeom prst="rect">
            <a:avLst/>
          </a:prstGeom>
        </p:spPr>
      </p:pic>
      <p:pic>
        <p:nvPicPr>
          <p:cNvPr id="10" name="Picture 9" descr="Closeup of plant shoot"/>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739128" y="2057400"/>
            <a:ext cx="2060767" cy="3886200"/>
          </a:xfrm>
          <a:prstGeom prst="rect">
            <a:avLst/>
          </a:prstGeom>
        </p:spPr>
      </p:pic>
      <p:pic>
        <p:nvPicPr>
          <p:cNvPr id="11" name="Picture 10" descr="Waves"/>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909623" y="2057400"/>
            <a:ext cx="3282696" cy="3886200"/>
          </a:xfrm>
          <a:prstGeom prst="rect">
            <a:avLst/>
          </a:prstGeom>
        </p:spPr>
      </p:pic>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6DD1B487-36FD-4CED-B07A-1A81FC6540B1}" type="datetime1">
              <a:rPr lang="en-US" smtClean="0"/>
              <a:pPr/>
              <a:t>10/17/2023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a:xfrm>
            <a:off x="1751777" y="2263913"/>
            <a:ext cx="6949440" cy="3143393"/>
          </a:xfrm>
        </p:spPr>
        <p:txBody>
          <a:bodyPr anchor="b"/>
          <a:lstStyle>
            <a:lvl1pPr>
              <a:defRPr sz="6000">
                <a:solidFill>
                  <a:schemeClr val="bg1"/>
                </a:solidFill>
              </a:defRPr>
            </a:lvl1pPr>
          </a:lstStyle>
          <a:p>
            <a:r>
              <a:rPr lang="en-US"/>
              <a:t>Click to edit Master title style</a:t>
            </a:r>
            <a:endParaRPr/>
          </a:p>
        </p:txBody>
      </p:sp>
      <p:sp>
        <p:nvSpPr>
          <p:cNvPr id="3" name="Text Placeholder 2"/>
          <p:cNvSpPr>
            <a:spLocks noGrp="1"/>
          </p:cNvSpPr>
          <p:nvPr>
            <p:ph type="body" idx="1"/>
          </p:nvPr>
        </p:nvSpPr>
        <p:spPr>
          <a:xfrm>
            <a:off x="1751777" y="5381893"/>
            <a:ext cx="6949440" cy="449523"/>
          </a:xfrm>
        </p:spPr>
        <p:txBody>
          <a:bodyPr/>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pic>
        <p:nvPicPr>
          <p:cNvPr id="11" name="Picture 10" descr="Closeup of green plant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9146"/>
            <a:ext cx="1490472" cy="3886200"/>
          </a:xfrm>
          <a:prstGeom prst="rect">
            <a:avLst/>
          </a:prstGeom>
        </p:spPr>
      </p:pic>
      <p:pic>
        <p:nvPicPr>
          <p:cNvPr id="9" name="Picture 8" descr="Waves"/>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909623" y="2059146"/>
            <a:ext cx="3282696" cy="3886200"/>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409700" y="1556281"/>
            <a:ext cx="4610099"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Content Placeholder 3"/>
          <p:cNvSpPr>
            <a:spLocks noGrp="1"/>
          </p:cNvSpPr>
          <p:nvPr>
            <p:ph sz="half" idx="2"/>
          </p:nvPr>
        </p:nvSpPr>
        <p:spPr>
          <a:xfrm>
            <a:off x="6172200" y="1556281"/>
            <a:ext cx="4609775" cy="4620682"/>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93A66BA0-BF77-43AC-894A-20AD8220B887}" type="datetime1">
              <a:rPr lang="en-US" smtClean="0"/>
              <a:pPr/>
              <a:t>10/17/2023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409699" y="1554480"/>
            <a:ext cx="4608576"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09699" y="2434147"/>
            <a:ext cx="4608576"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5" name="Text Placeholder 4"/>
          <p:cNvSpPr>
            <a:spLocks noGrp="1"/>
          </p:cNvSpPr>
          <p:nvPr>
            <p:ph type="body" sz="quarter" idx="3"/>
          </p:nvPr>
        </p:nvSpPr>
        <p:spPr>
          <a:xfrm>
            <a:off x="6172200" y="1554480"/>
            <a:ext cx="4610100" cy="823912"/>
          </a:xfrm>
        </p:spPr>
        <p:txBody>
          <a:bodyPr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434147"/>
            <a:ext cx="4610100" cy="3811271"/>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9" name="Slide Number Placeholder 8"/>
          <p:cNvSpPr>
            <a:spLocks noGrp="1"/>
          </p:cNvSpPr>
          <p:nvPr>
            <p:ph type="sldNum" sz="quarter" idx="12"/>
          </p:nvPr>
        </p:nvSpPr>
        <p:spPr/>
        <p:txBody>
          <a:bodyPr/>
          <a:lstStyle/>
          <a:p>
            <a:fld id="{9CD8D479-8942-46E8-A226-A4E01F7A105C}" type="slidenum">
              <a:rPr/>
              <a:t>‹#›</a:t>
            </a:fld>
            <a:endParaRPr dirty="0"/>
          </a:p>
        </p:txBody>
      </p:sp>
      <p:sp>
        <p:nvSpPr>
          <p:cNvPr id="7" name="Date Placeholder 6"/>
          <p:cNvSpPr>
            <a:spLocks noGrp="1"/>
          </p:cNvSpPr>
          <p:nvPr>
            <p:ph type="dt" sz="half" idx="10"/>
          </p:nvPr>
        </p:nvSpPr>
        <p:spPr/>
        <p:txBody>
          <a:bodyPr/>
          <a:lstStyle/>
          <a:p>
            <a:fld id="{94C81B4D-F060-418E-A958-B2BDC1A258F8}" type="datetime1">
              <a:rPr lang="en-US" smtClean="0"/>
              <a:pPr/>
              <a:t>10/17/2023</a:t>
            </a:fld>
            <a:endParaRPr lang="en-US" dirty="0"/>
          </a:p>
        </p:txBody>
      </p:sp>
      <p:sp>
        <p:nvSpPr>
          <p:cNvPr id="8" name="Footer Placeholder 7"/>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5" name="Slide Number Placeholder 4"/>
          <p:cNvSpPr>
            <a:spLocks noGrp="1"/>
          </p:cNvSpPr>
          <p:nvPr>
            <p:ph type="sldNum" sz="quarter" idx="12"/>
          </p:nvPr>
        </p:nvSpPr>
        <p:spPr/>
        <p:txBody>
          <a:bodyPr/>
          <a:lstStyle/>
          <a:p>
            <a:fld id="{9CD8D479-8942-46E8-A226-A4E01F7A105C}" type="slidenum">
              <a:rPr/>
              <a:t>‹#›</a:t>
            </a:fld>
            <a:endParaRPr/>
          </a:p>
        </p:txBody>
      </p:sp>
      <p:sp>
        <p:nvSpPr>
          <p:cNvPr id="3" name="Date Placeholder 2"/>
          <p:cNvSpPr>
            <a:spLocks noGrp="1"/>
          </p:cNvSpPr>
          <p:nvPr>
            <p:ph type="dt" sz="half" idx="10"/>
          </p:nvPr>
        </p:nvSpPr>
        <p:spPr/>
        <p:txBody>
          <a:bodyPr/>
          <a:lstStyle/>
          <a:p>
            <a:fld id="{9386AC23-C97B-41FB-9B89-C7FE0FB631CA}" type="datetime1">
              <a:rPr lang="en-US" smtClean="0"/>
              <a:pPr/>
              <a:t>10/17/2023</a:t>
            </a:fld>
            <a:endParaRPr lang="en-US" dirty="0"/>
          </a:p>
        </p:txBody>
      </p:sp>
      <p:sp>
        <p:nvSpPr>
          <p:cNvPr id="4" name="Footer Placeholder 3"/>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CD8D479-8942-46E8-A226-A4E01F7A105C}" type="slidenum">
              <a:rPr/>
              <a:t>‹#›</a:t>
            </a:fld>
            <a:endParaRPr/>
          </a:p>
        </p:txBody>
      </p:sp>
      <p:sp>
        <p:nvSpPr>
          <p:cNvPr id="2" name="Date Placeholder 1"/>
          <p:cNvSpPr>
            <a:spLocks noGrp="1"/>
          </p:cNvSpPr>
          <p:nvPr>
            <p:ph type="dt" sz="half" idx="10"/>
          </p:nvPr>
        </p:nvSpPr>
        <p:spPr/>
        <p:txBody>
          <a:bodyPr/>
          <a:lstStyle/>
          <a:p>
            <a:fld id="{C81B9673-AC7F-4F1F-84E4-F0E5EAAE106D}" type="datetime1">
              <a:rPr lang="en-US" smtClean="0"/>
              <a:pPr/>
              <a:t>10/17/2023</a:t>
            </a:fld>
            <a:endParaRPr lang="en-US" dirty="0"/>
          </a:p>
        </p:txBody>
      </p:sp>
      <p:sp>
        <p:nvSpPr>
          <p:cNvPr id="3" name="Footer Placeholder 2"/>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4" y="919616"/>
            <a:ext cx="4155622" cy="2532888"/>
          </a:xfrm>
        </p:spPr>
        <p:txBody>
          <a:bodyPr anchor="b"/>
          <a:lstStyle>
            <a:lvl1pPr>
              <a:defRPr sz="3200"/>
            </a:lvl1pPr>
          </a:lstStyle>
          <a:p>
            <a:r>
              <a:rPr lang="en-US"/>
              <a:t>Click to edit Master title style</a:t>
            </a:r>
            <a:endParaRPr/>
          </a:p>
        </p:txBody>
      </p:sp>
      <p:sp>
        <p:nvSpPr>
          <p:cNvPr id="3" name="Content Placeholder 2"/>
          <p:cNvSpPr>
            <a:spLocks noGrp="1"/>
          </p:cNvSpPr>
          <p:nvPr>
            <p:ph idx="1"/>
          </p:nvPr>
        </p:nvSpPr>
        <p:spPr>
          <a:xfrm>
            <a:off x="1409699" y="915923"/>
            <a:ext cx="5216979" cy="5065776"/>
          </a:xfrm>
        </p:spPr>
        <p:txBody>
          <a:bodyPr/>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Text Placeholder 3"/>
          <p:cNvSpPr>
            <a:spLocks noGrp="1"/>
          </p:cNvSpPr>
          <p:nvPr>
            <p:ph type="body" sz="half" idx="2"/>
          </p:nvPr>
        </p:nvSpPr>
        <p:spPr>
          <a:xfrm>
            <a:off x="6682434" y="3502152"/>
            <a:ext cx="4155622" cy="2479548"/>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BA2A3310-D664-4933-9402-AB5DB0887727}" type="datetime1">
              <a:rPr lang="en-US" smtClean="0"/>
              <a:pPr/>
              <a:t>10/17/2023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5" y="919616"/>
            <a:ext cx="4155622" cy="2532888"/>
          </a:xfrm>
        </p:spPr>
        <p:txBody>
          <a:bodyPr anchor="b"/>
          <a:lstStyle>
            <a:lvl1pPr>
              <a:defRPr sz="3200"/>
            </a:lvl1pPr>
          </a:lstStyle>
          <a:p>
            <a:r>
              <a:rPr lang="en-US"/>
              <a:t>Click to edit Master title style</a:t>
            </a:r>
            <a:endParaRPr dirty="0"/>
          </a:p>
        </p:txBody>
      </p:sp>
      <p:sp>
        <p:nvSpPr>
          <p:cNvPr id="3" name="Picture Placeholder 2" descr="An empty placeholder to add an image. Click on the placeholder and select the image that you wish to add"/>
          <p:cNvSpPr>
            <a:spLocks noGrp="1"/>
          </p:cNvSpPr>
          <p:nvPr>
            <p:ph type="pic" idx="1"/>
          </p:nvPr>
        </p:nvSpPr>
        <p:spPr>
          <a:xfrm>
            <a:off x="0" y="915923"/>
            <a:ext cx="6626677" cy="5065776"/>
          </a:xfrm>
        </p:spPr>
        <p:txBody>
          <a:bodyPr tIns="137160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6682435" y="3502152"/>
            <a:ext cx="4155622" cy="2479547"/>
          </a:xfrm>
        </p:spPr>
        <p:txBody>
          <a:bodyPr>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Slide Number Placeholder 6"/>
          <p:cNvSpPr>
            <a:spLocks noGrp="1"/>
          </p:cNvSpPr>
          <p:nvPr>
            <p:ph type="sldNum" sz="quarter" idx="12"/>
          </p:nvPr>
        </p:nvSpPr>
        <p:spPr/>
        <p:txBody>
          <a:bodyPr/>
          <a:lstStyle/>
          <a:p>
            <a:fld id="{9CD8D479-8942-46E8-A226-A4E01F7A105C}" type="slidenum">
              <a:rPr/>
              <a:t>‹#›</a:t>
            </a:fld>
            <a:endParaRPr/>
          </a:p>
        </p:txBody>
      </p:sp>
      <p:sp>
        <p:nvSpPr>
          <p:cNvPr id="5" name="Date Placeholder 4"/>
          <p:cNvSpPr>
            <a:spLocks noGrp="1"/>
          </p:cNvSpPr>
          <p:nvPr>
            <p:ph type="dt" sz="half" idx="10"/>
          </p:nvPr>
        </p:nvSpPr>
        <p:spPr/>
        <p:txBody>
          <a:bodyPr/>
          <a:lstStyle/>
          <a:p>
            <a:fld id="{E1447A63-5E3D-469C-A0D1-119323F4F95E}" type="datetime1">
              <a:rPr lang="en-US" smtClean="0"/>
              <a:pPr/>
              <a:t>10/17/2023</a:t>
            </a:fld>
            <a:endParaRPr lang="en-US" dirty="0"/>
          </a:p>
        </p:txBody>
      </p:sp>
      <p:sp>
        <p:nvSpPr>
          <p:cNvPr id="6" name="Footer Placeholder 5"/>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C9B55A74-0919-413E-865C-E0E8D1722ED7}" type="datetime1">
              <a:rPr lang="en-US" smtClean="0"/>
              <a:pPr/>
              <a:t>10/17/2023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190500"/>
            <a:ext cx="2057400" cy="5986463"/>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200" y="190500"/>
            <a:ext cx="7734300" cy="59864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12"/>
          </p:nvPr>
        </p:nvSpPr>
        <p:spPr/>
        <p:txBody>
          <a:bodyPr/>
          <a:lstStyle/>
          <a:p>
            <a:fld id="{9CD8D479-8942-46E8-A226-A4E01F7A105C}" type="slidenum">
              <a:rPr/>
              <a:t>‹#›</a:t>
            </a:fld>
            <a:endParaRPr/>
          </a:p>
        </p:txBody>
      </p:sp>
      <p:sp>
        <p:nvSpPr>
          <p:cNvPr id="4" name="Date Placeholder 3"/>
          <p:cNvSpPr>
            <a:spLocks noGrp="1"/>
          </p:cNvSpPr>
          <p:nvPr>
            <p:ph type="dt" sz="half" idx="10"/>
          </p:nvPr>
        </p:nvSpPr>
        <p:spPr/>
        <p:txBody>
          <a:bodyPr/>
          <a:lstStyle/>
          <a:p>
            <a:fld id="{25BFE46A-5893-4F80-829A-F37AF8AAC03B}" type="datetime1">
              <a:rPr lang="en-US" smtClean="0"/>
              <a:pPr/>
              <a:t>10/17/2023</a:t>
            </a:fld>
            <a:endParaRPr lang="en-US" dirty="0"/>
          </a:p>
        </p:txBody>
      </p:sp>
      <p:sp>
        <p:nvSpPr>
          <p:cNvPr id="5" name="Footer Placeholder 4"/>
          <p:cNvSpPr>
            <a:spLocks noGrp="1"/>
          </p:cNvSpPr>
          <p:nvPr>
            <p:ph type="ftr" sz="quarter" idx="11"/>
          </p:nvPr>
        </p:nvSpPr>
        <p:spPr/>
        <p:txBody>
          <a:bodyPr/>
          <a:lstStyle>
            <a:lvl1pPr>
              <a:defRPr/>
            </a:lvl1pPr>
          </a:lstStyle>
          <a:p>
            <a:r>
              <a:rPr lang="en-US" dirty="0"/>
              <a:t>Add a footer</a:t>
            </a:r>
          </a:p>
        </p:txBody>
      </p:sp>
    </p:spTree>
    <p:extLst>
      <p:ext uri="{BB962C8B-B14F-4D97-AF65-F5344CB8AC3E}">
        <p14:creationId xmlns:p14="http://schemas.microsoft.com/office/powerpoint/2010/main" val="102101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0" y="6629400"/>
            <a:ext cx="1499616" cy="228600"/>
          </a:xfrm>
          <a:prstGeom prst="rect">
            <a:avLst/>
          </a:prstGeom>
          <a:gradFill>
            <a:gsLst>
              <a:gs pos="0">
                <a:schemeClr val="accent1">
                  <a:lumMod val="15000"/>
                  <a:lumOff val="85000"/>
                </a:schemeClr>
              </a:gs>
              <a:gs pos="100000">
                <a:schemeClr val="accent1">
                  <a:lumMod val="15000"/>
                  <a:lumOff val="8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Rectangle 10"/>
          <p:cNvSpPr/>
          <p:nvPr/>
        </p:nvSpPr>
        <p:spPr>
          <a:xfrm>
            <a:off x="1609344" y="6629400"/>
            <a:ext cx="10582656" cy="228600"/>
          </a:xfrm>
          <a:prstGeom prst="rect">
            <a:avLst/>
          </a:prstGeom>
          <a:gradFill>
            <a:gsLst>
              <a:gs pos="0">
                <a:schemeClr val="accent1">
                  <a:lumMod val="35000"/>
                  <a:lumOff val="65000"/>
                </a:schemeClr>
              </a:gs>
              <a:gs pos="100000">
                <a:schemeClr val="accent1">
                  <a:lumMod val="35000"/>
                  <a:lumOff val="6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r>
              <a:rPr lang="en-US"/>
              <a:t>Click to edit Master title style</a:t>
            </a:r>
            <a:endParaRPr dirty="0"/>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Slide Number Placeholder 5"/>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9CD8D479-8942-46E8-A226-A4E01F7A105C}" type="slidenum">
              <a:rPr lang="en-US" smtClean="0"/>
              <a:pPr/>
              <a:t>‹#›</a:t>
            </a:fld>
            <a:endParaRPr lang="en-US" dirty="0"/>
          </a:p>
        </p:txBody>
      </p:sp>
      <p:sp>
        <p:nvSpPr>
          <p:cNvPr id="4" name="Date Placeholder 3"/>
          <p:cNvSpPr>
            <a:spLocks noGrp="1"/>
          </p:cNvSpPr>
          <p:nvPr>
            <p:ph type="dt" sz="half" idx="2"/>
          </p:nvPr>
        </p:nvSpPr>
        <p:spPr>
          <a:xfrm>
            <a:off x="453403" y="6629400"/>
            <a:ext cx="100066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fld id="{1E56E745-E731-42F7-BC46-83DD513FC98F}" type="datetime1">
              <a:rPr lang="en-US" smtClean="0"/>
              <a:pPr/>
              <a:t>10/17/2023</a:t>
            </a:fld>
            <a:endParaRPr lang="en-US" dirty="0"/>
          </a:p>
        </p:txBody>
      </p:sp>
      <p:sp>
        <p:nvSpPr>
          <p:cNvPr id="5" name="Footer Placeholder 4"/>
          <p:cNvSpPr>
            <a:spLocks noGrp="1"/>
          </p:cNvSpPr>
          <p:nvPr>
            <p:ph type="ftr" sz="quarter" idx="3"/>
          </p:nvPr>
        </p:nvSpPr>
        <p:spPr>
          <a:xfrm>
            <a:off x="1637716" y="6629400"/>
            <a:ext cx="9144259" cy="228600"/>
          </a:xfrm>
          <a:prstGeom prst="rect">
            <a:avLst/>
          </a:prstGeom>
        </p:spPr>
        <p:txBody>
          <a:bodyPr vert="horz" lIns="91440" tIns="45720" rIns="91440" bIns="45720" rtlCol="0" anchor="ctr"/>
          <a:lstStyle>
            <a:lvl1pPr algn="l">
              <a:defRPr sz="1100">
                <a:solidFill>
                  <a:schemeClr val="accent1">
                    <a:lumMod val="50000"/>
                  </a:schemeClr>
                </a:solidFill>
              </a:defRPr>
            </a:lvl1pPr>
          </a:lstStyle>
          <a:p>
            <a:r>
              <a:rPr lang="en-US"/>
              <a:t>Add a footer</a:t>
            </a:r>
            <a:endParaRPr lang="en-US" dirty="0"/>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Environmental Impact Assessment</a:t>
            </a:r>
          </a:p>
        </p:txBody>
      </p:sp>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The purpose of review is to assure the completeness and quality of the information gathered in an EIA. </a:t>
            </a:r>
          </a:p>
          <a:p>
            <a:pPr marL="0" indent="0">
              <a:buNone/>
            </a:pPr>
            <a:endParaRPr lang="en-GB" sz="3000" dirty="0">
              <a:solidFill>
                <a:schemeClr val="accent1">
                  <a:lumMod val="75000"/>
                </a:schemeClr>
              </a:solidFill>
            </a:endParaRPr>
          </a:p>
          <a:p>
            <a:pPr marL="0" indent="0">
              <a:buNone/>
            </a:pPr>
            <a:endParaRPr lang="en-GB" sz="3000" dirty="0">
              <a:solidFill>
                <a:schemeClr val="accent1">
                  <a:lumMod val="75000"/>
                </a:schemeClr>
              </a:solidFill>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1627619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The purpose of review is to assure the completeness and quality of the information gathered in an EIA. </a:t>
            </a:r>
          </a:p>
          <a:p>
            <a:pPr marL="0" indent="0">
              <a:buNone/>
            </a:pPr>
            <a:endParaRPr lang="en-GB" sz="3000" dirty="0">
              <a:solidFill>
                <a:schemeClr val="accent1">
                  <a:lumMod val="75000"/>
                </a:schemeClr>
              </a:solidFill>
            </a:endParaRPr>
          </a:p>
          <a:p>
            <a:pPr marL="0" indent="0">
              <a:buNone/>
            </a:pPr>
            <a:r>
              <a:rPr lang="en-GB" sz="3000" dirty="0">
                <a:solidFill>
                  <a:schemeClr val="accent1">
                    <a:lumMod val="75000"/>
                  </a:schemeClr>
                </a:solidFill>
              </a:rPr>
              <a:t>When undertaken as a formal step, it acts as a final check on the quality of the Environmental Statement. </a:t>
            </a:r>
          </a:p>
          <a:p>
            <a:pPr marL="0" indent="0">
              <a:buNone/>
            </a:pPr>
            <a:endParaRPr lang="en-GB" sz="3000" dirty="0">
              <a:solidFill>
                <a:schemeClr val="accent1">
                  <a:lumMod val="75000"/>
                </a:schemeClr>
              </a:solidFill>
            </a:endParaRPr>
          </a:p>
          <a:p>
            <a:pPr marL="0" indent="0">
              <a:buNone/>
            </a:pPr>
            <a:endParaRPr lang="en-GB" sz="3000" dirty="0">
              <a:solidFill>
                <a:schemeClr val="accent1">
                  <a:lumMod val="75000"/>
                </a:schemeClr>
              </a:solidFill>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521241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lnSpcReduction="10000"/>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The purpose of review is to assure the completeness and quality of the information gathered in an EIA. </a:t>
            </a:r>
          </a:p>
          <a:p>
            <a:pPr marL="0" indent="0">
              <a:buNone/>
            </a:pPr>
            <a:endParaRPr lang="en-GB" sz="3000" dirty="0">
              <a:solidFill>
                <a:schemeClr val="accent1">
                  <a:lumMod val="75000"/>
                </a:schemeClr>
              </a:solidFill>
            </a:endParaRPr>
          </a:p>
          <a:p>
            <a:pPr marL="0" indent="0">
              <a:buNone/>
            </a:pPr>
            <a:r>
              <a:rPr lang="en-GB" sz="3000" dirty="0">
                <a:solidFill>
                  <a:schemeClr val="accent1">
                    <a:lumMod val="75000"/>
                  </a:schemeClr>
                </a:solidFill>
              </a:rPr>
              <a:t>When undertaken as a formal step, it acts as a final check on the quality of the Environmental Statement. </a:t>
            </a:r>
          </a:p>
          <a:p>
            <a:pPr marL="0" indent="0">
              <a:buNone/>
            </a:pPr>
            <a:endParaRPr lang="en-GB" sz="3000" dirty="0">
              <a:solidFill>
                <a:schemeClr val="accent1">
                  <a:lumMod val="75000"/>
                </a:schemeClr>
              </a:solidFill>
            </a:endParaRPr>
          </a:p>
          <a:p>
            <a:pPr marL="0" indent="0">
              <a:buNone/>
            </a:pPr>
            <a:r>
              <a:rPr lang="en-GB" sz="3000" dirty="0">
                <a:solidFill>
                  <a:schemeClr val="accent1">
                    <a:lumMod val="75000"/>
                  </a:schemeClr>
                </a:solidFill>
              </a:rPr>
              <a:t>Often this process can lead to a requirement for additional information on potential impacts, mitigation measures or other aspects. </a:t>
            </a:r>
          </a:p>
          <a:p>
            <a:pPr marL="0" indent="0">
              <a:buNone/>
            </a:pPr>
            <a:endParaRPr lang="en-GB" sz="30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2327097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Key objectives of an EIA review are to:</a:t>
            </a:r>
          </a:p>
        </p:txBody>
      </p:sp>
      <p:sp>
        <p:nvSpPr>
          <p:cNvPr id="4" name="Slide Number Placeholder 3"/>
          <p:cNvSpPr>
            <a:spLocks noGrp="1"/>
          </p:cNvSpPr>
          <p:nvPr>
            <p:ph type="sldNum" sz="quarter" idx="12"/>
          </p:nvPr>
        </p:nvSpPr>
        <p:spPr/>
        <p:txBody>
          <a:bodyPr/>
          <a:lstStyle/>
          <a:p>
            <a:fld id="{9CD8D479-8942-46E8-A226-A4E01F7A105C}" type="slidenum">
              <a:rPr lang="en-US" smtClean="0"/>
              <a:t>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12707557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Key objectives of an EIA review are to:</a:t>
            </a:r>
          </a:p>
          <a:p>
            <a:r>
              <a:rPr lang="en-GB" sz="3000" dirty="0">
                <a:solidFill>
                  <a:schemeClr val="accent1">
                    <a:lumMod val="75000"/>
                  </a:schemeClr>
                </a:solidFill>
              </a:rPr>
              <a:t>Assess the adequacy and quality of the ES;</a:t>
            </a:r>
          </a:p>
          <a:p>
            <a:endParaRPr lang="en-GB" sz="3000" dirty="0">
              <a:solidFill>
                <a:schemeClr val="accent1">
                  <a:lumMod val="75000"/>
                </a:schemeClr>
              </a:solidFill>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268045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Key objectives of an EIA review are to:</a:t>
            </a:r>
          </a:p>
          <a:p>
            <a:r>
              <a:rPr lang="en-GB" sz="3000" dirty="0">
                <a:solidFill>
                  <a:schemeClr val="accent1">
                    <a:lumMod val="75000"/>
                  </a:schemeClr>
                </a:solidFill>
              </a:rPr>
              <a:t>Assess the adequacy and quality of the ES;</a:t>
            </a:r>
          </a:p>
          <a:p>
            <a:r>
              <a:rPr lang="en-GB" sz="3000" dirty="0">
                <a:solidFill>
                  <a:schemeClr val="accent1">
                    <a:lumMod val="75000"/>
                  </a:schemeClr>
                </a:solidFill>
              </a:rPr>
              <a:t>Take account of public comment;</a:t>
            </a:r>
          </a:p>
          <a:p>
            <a:endParaRPr lang="en-GB" sz="3000" dirty="0">
              <a:solidFill>
                <a:schemeClr val="accent1">
                  <a:lumMod val="75000"/>
                </a:schemeClr>
              </a:solidFill>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1385136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Key objectives of an EIA review are to:</a:t>
            </a:r>
          </a:p>
          <a:p>
            <a:r>
              <a:rPr lang="en-GB" sz="3000" dirty="0">
                <a:solidFill>
                  <a:schemeClr val="accent1">
                    <a:lumMod val="75000"/>
                  </a:schemeClr>
                </a:solidFill>
              </a:rPr>
              <a:t>Assess the adequacy and quality of the ES;</a:t>
            </a:r>
          </a:p>
          <a:p>
            <a:r>
              <a:rPr lang="en-GB" sz="3000" dirty="0">
                <a:solidFill>
                  <a:schemeClr val="accent1">
                    <a:lumMod val="75000"/>
                  </a:schemeClr>
                </a:solidFill>
              </a:rPr>
              <a:t>Take account of public comment;</a:t>
            </a:r>
          </a:p>
          <a:p>
            <a:r>
              <a:rPr lang="en-GB" sz="3000" dirty="0">
                <a:solidFill>
                  <a:schemeClr val="accent1">
                    <a:lumMod val="75000"/>
                  </a:schemeClr>
                </a:solidFill>
              </a:rPr>
              <a:t>Determine if the information is sufficient for a final decision to be made; </a:t>
            </a:r>
          </a:p>
        </p:txBody>
      </p:sp>
      <p:sp>
        <p:nvSpPr>
          <p:cNvPr id="4" name="Slide Number Placeholder 3"/>
          <p:cNvSpPr>
            <a:spLocks noGrp="1"/>
          </p:cNvSpPr>
          <p:nvPr>
            <p:ph type="sldNum" sz="quarter" idx="12"/>
          </p:nvPr>
        </p:nvSpPr>
        <p:spPr/>
        <p:txBody>
          <a:bodyPr/>
          <a:lstStyle/>
          <a:p>
            <a:fld id="{9CD8D479-8942-46E8-A226-A4E01F7A105C}" type="slidenum">
              <a:rPr lang="en-US" smtClean="0"/>
              <a:t>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41045192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r>
              <a:rPr lang="en-GB" sz="3000" dirty="0">
                <a:solidFill>
                  <a:schemeClr val="accent1">
                    <a:lumMod val="75000"/>
                  </a:schemeClr>
                </a:solidFill>
              </a:rPr>
              <a:t>Key objectives of an EIA review are to:</a:t>
            </a:r>
          </a:p>
          <a:p>
            <a:r>
              <a:rPr lang="en-GB" sz="3000" dirty="0">
                <a:solidFill>
                  <a:schemeClr val="accent1">
                    <a:lumMod val="75000"/>
                  </a:schemeClr>
                </a:solidFill>
              </a:rPr>
              <a:t>Assess the adequacy and quality of the ES;</a:t>
            </a:r>
          </a:p>
          <a:p>
            <a:r>
              <a:rPr lang="en-GB" sz="3000" dirty="0">
                <a:solidFill>
                  <a:schemeClr val="accent1">
                    <a:lumMod val="75000"/>
                  </a:schemeClr>
                </a:solidFill>
              </a:rPr>
              <a:t>Take account of public comment;</a:t>
            </a:r>
          </a:p>
          <a:p>
            <a:r>
              <a:rPr lang="en-GB" sz="3000" dirty="0">
                <a:solidFill>
                  <a:schemeClr val="accent1">
                    <a:lumMod val="75000"/>
                  </a:schemeClr>
                </a:solidFill>
              </a:rPr>
              <a:t>Determine if the information is sufficient for a final decision to be made; </a:t>
            </a:r>
          </a:p>
          <a:p>
            <a:r>
              <a:rPr lang="en-GB" sz="3000" dirty="0">
                <a:solidFill>
                  <a:schemeClr val="accent1">
                    <a:lumMod val="75000"/>
                  </a:schemeClr>
                </a:solidFill>
              </a:rPr>
              <a:t>Identify the deficiencies that must be addressed. </a:t>
            </a:r>
          </a:p>
        </p:txBody>
      </p:sp>
      <p:sp>
        <p:nvSpPr>
          <p:cNvPr id="4" name="Slide Number Placeholder 3"/>
          <p:cNvSpPr>
            <a:spLocks noGrp="1"/>
          </p:cNvSpPr>
          <p:nvPr>
            <p:ph type="sldNum" sz="quarter" idx="12"/>
          </p:nvPr>
        </p:nvSpPr>
        <p:spPr/>
        <p:txBody>
          <a:bodyPr/>
          <a:lstStyle/>
          <a:p>
            <a:fld id="{9CD8D479-8942-46E8-A226-A4E01F7A105C}" type="slidenum">
              <a:rPr lang="en-US" smtClean="0"/>
              <a:t>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1434357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r>
              <a:rPr lang="en-GB" sz="2800" b="1" dirty="0">
                <a:solidFill>
                  <a:schemeClr val="accent1">
                    <a:lumMod val="75000"/>
                  </a:schemeClr>
                </a:solidFill>
                <a:latin typeface="+mj-lt"/>
                <a:ea typeface="+mj-ea"/>
                <a:cs typeface="+mj-cs"/>
              </a:rPr>
              <a:t>Review Area 1:</a:t>
            </a:r>
          </a:p>
          <a:p>
            <a:r>
              <a:rPr lang="en-GB" sz="2000" dirty="0">
                <a:solidFill>
                  <a:schemeClr val="accent1">
                    <a:lumMod val="75000"/>
                  </a:schemeClr>
                </a:solidFill>
              </a:rPr>
              <a:t>Description of the development, the local environment and the baseline conditions. </a:t>
            </a:r>
            <a:endParaRPr lang="en-GB" sz="2800" b="1" dirty="0">
              <a:solidFill>
                <a:schemeClr val="accent1">
                  <a:lumMod val="75000"/>
                </a:schemeClr>
              </a:solidFill>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4157474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nvGraphicFramePr>
        <p:xfrm>
          <a:off x="728663" y="1566000"/>
          <a:ext cx="10744199" cy="433989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1881443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63300005"/>
              </p:ext>
            </p:extLst>
          </p:nvPr>
        </p:nvGraphicFramePr>
        <p:xfrm>
          <a:off x="728663" y="1566000"/>
          <a:ext cx="10744199" cy="433989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5902445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42423159"/>
              </p:ext>
            </p:extLst>
          </p:nvPr>
        </p:nvGraphicFramePr>
        <p:xfrm>
          <a:off x="728663" y="1566000"/>
          <a:ext cx="10744199" cy="49092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32052012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579118431"/>
              </p:ext>
            </p:extLst>
          </p:nvPr>
        </p:nvGraphicFramePr>
        <p:xfrm>
          <a:off x="728663" y="1566000"/>
          <a:ext cx="10744199" cy="49092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274032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68611323"/>
              </p:ext>
            </p:extLst>
          </p:nvPr>
        </p:nvGraphicFramePr>
        <p:xfrm>
          <a:off x="728663" y="1566000"/>
          <a:ext cx="10744199" cy="46044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2000" b="1"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2048801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87857770"/>
              </p:ext>
            </p:extLst>
          </p:nvPr>
        </p:nvGraphicFramePr>
        <p:xfrm>
          <a:off x="728663" y="1566000"/>
          <a:ext cx="10744199" cy="46044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b="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2000" b="1"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1536498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785716807"/>
              </p:ext>
            </p:extLst>
          </p:nvPr>
        </p:nvGraphicFramePr>
        <p:xfrm>
          <a:off x="728663" y="1566000"/>
          <a:ext cx="10744199" cy="49092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b="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b="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2000" b="1"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1000"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3795630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20728472"/>
              </p:ext>
            </p:extLst>
          </p:nvPr>
        </p:nvGraphicFramePr>
        <p:xfrm>
          <a:off x="728663" y="1566000"/>
          <a:ext cx="10744199" cy="460443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Description of the development: the purpose(s) of the development is adequately described as well as its physical characteristics, scale and design. Quantities of material needed during construction and operation are included and, where appropriate, a description is given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purposes and objectives of the development are adequately explained.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design, size or scale of the development, and nature and duration of the construction and operation activities are adequately described. Diagrams, plans, charts and/or maps are effective for this purpose.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adequately describes the environmental planning that went into the design of the project to minimise negative environmental effects and capture potential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r h="436506">
                <a:tc>
                  <a:txBody>
                    <a:bodyPr/>
                    <a:lstStyle/>
                    <a:p>
                      <a:r>
                        <a:rPr lang="en-GB" sz="1000" b="0" dirty="0"/>
                        <a:t>1.1.4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Important design features, especially those for environmental planning and socio-economic management are highlighted.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857505754"/>
                  </a:ext>
                </a:extLst>
              </a:tr>
              <a:tr h="436506">
                <a:tc>
                  <a:txBody>
                    <a:bodyPr/>
                    <a:lstStyle/>
                    <a:p>
                      <a:r>
                        <a:rPr lang="en-GB" sz="1000" b="0" dirty="0"/>
                        <a:t>1.1.5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adequate indication of the physical presence or appearance on the completed development within the receiving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482821190"/>
                  </a:ext>
                </a:extLst>
              </a:tr>
              <a:tr h="436506">
                <a:tc>
                  <a:txBody>
                    <a:bodyPr/>
                    <a:lstStyle/>
                    <a:p>
                      <a:r>
                        <a:rPr lang="en-GB" sz="1000" b="0" dirty="0"/>
                        <a:t>1.1.6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nature and quantities of materials needed during both the construction and operational phases are described  as well as, where appropriate, the nature of the production processes.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1939648030"/>
                  </a:ext>
                </a:extLst>
              </a:tr>
              <a:tr h="436506">
                <a:tc>
                  <a:txBody>
                    <a:bodyPr/>
                    <a:lstStyle/>
                    <a:p>
                      <a:r>
                        <a:rPr lang="en-GB" sz="2000" b="1" dirty="0"/>
                        <a:t>1.1.7</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number of works involved with the project during both construction and operation are estimated.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744556920"/>
                  </a:ext>
                </a:extLst>
              </a:tr>
            </a:tbl>
          </a:graphicData>
        </a:graphic>
      </p:graphicFrame>
    </p:spTree>
    <p:extLst>
      <p:ext uri="{BB962C8B-B14F-4D97-AF65-F5344CB8AC3E}">
        <p14:creationId xmlns:p14="http://schemas.microsoft.com/office/powerpoint/2010/main" val="876820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19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35652455"/>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Site description: the on-site land requirements of the development are described , as well as the duration of each land use.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dirty="0"/>
                        <a:t>1.2.1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land area taken up by the development site is well defined and its location clearly shown on a map.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uses to which this land will be put are described and the different land use areas demarcated.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alternate plans, designs or sites are being considered each is adequate discussed according to the criteria above.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bl>
          </a:graphicData>
        </a:graphic>
      </p:graphicFrame>
    </p:spTree>
    <p:extLst>
      <p:ext uri="{BB962C8B-B14F-4D97-AF65-F5344CB8AC3E}">
        <p14:creationId xmlns:p14="http://schemas.microsoft.com/office/powerpoint/2010/main" val="814921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61286596"/>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Site description: the on-site land requirements of the development are described , as well as the duration of each land use.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1.2.1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land area taken up by the development site is well defined and its location clearly shown on a map.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uses to which this land will be put are described and the different land use areas demarcated.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alternate plans, designs or sites are being considered each is adequate discussed according to the criteria above.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bl>
          </a:graphicData>
        </a:graphic>
      </p:graphicFrame>
    </p:spTree>
    <p:extLst>
      <p:ext uri="{BB962C8B-B14F-4D97-AF65-F5344CB8AC3E}">
        <p14:creationId xmlns:p14="http://schemas.microsoft.com/office/powerpoint/2010/main" val="26165026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604274881"/>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Site description: the on-site land requirements of the development are described , as well as the duration of each land use.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land area taken up by the development site is well defined and its location clearly shown on a map.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1.2.2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uses to which this land will be put are described and the different land use areas demarcated.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alternate plans, designs or sites are being considered each is adequate discussed according to the criteria above.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bl>
          </a:graphicData>
        </a:graphic>
      </p:graphicFrame>
    </p:spTree>
    <p:extLst>
      <p:ext uri="{BB962C8B-B14F-4D97-AF65-F5344CB8AC3E}">
        <p14:creationId xmlns:p14="http://schemas.microsoft.com/office/powerpoint/2010/main" val="654288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688079337"/>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Site description: the on-site land requirements of the development are described , as well as the duration of each land use.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land area taken up by the development site is well defined and its location clearly shown on a map.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uses to which this land will be put are described and the different land use areas demarcated.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1.2.3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Where alternate plans, designs or sites are being considered each is adequate discussed according to the criteria above.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801474178"/>
                  </a:ext>
                </a:extLst>
              </a:tr>
            </a:tbl>
          </a:graphicData>
        </a:graphic>
      </p:graphicFrame>
    </p:spTree>
    <p:extLst>
      <p:ext uri="{BB962C8B-B14F-4D97-AF65-F5344CB8AC3E}">
        <p14:creationId xmlns:p14="http://schemas.microsoft.com/office/powerpoint/2010/main" val="959040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911495790"/>
              </p:ext>
            </p:extLst>
          </p:nvPr>
        </p:nvGraphicFramePr>
        <p:xfrm>
          <a:off x="728663" y="1566000"/>
          <a:ext cx="10744199" cy="215736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Residuals: the types and quantities of residual and/or waste matter and energy created are adequately estimated, the expected rate of production given, and the proposed disposal routes to the environment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types and quantities of waste matter, energy and residual materials  and the rate at which these will be produced are adequately estimated. Uncertainties are acknowledged and ranges or confidence limits given where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ways in which it is proposed to handle and/or treat these wastes and residuals is indicated, together with the routes by which they will eventually be disposed of to the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23903838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870395876"/>
              </p:ext>
            </p:extLst>
          </p:nvPr>
        </p:nvGraphicFramePr>
        <p:xfrm>
          <a:off x="728663" y="1566000"/>
          <a:ext cx="10744199" cy="30315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Residuals: the types and quantities of residual and/or waste matter and energy created are adequately estimated, the expected rate of production given, and the proposed disposal routes to the environment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1.3.1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types and quantities of waste matter, energy and residual materials  and the rate at which these will be produced are adequately estimated. Uncertainties are acknowledged and ranges or confidence limits given where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ways in which it is proposed to handle and/or treat these wastes and residuals is indicated, together with the routes by which they will eventually be disposed of to the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0233706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06990725"/>
              </p:ext>
            </p:extLst>
          </p:nvPr>
        </p:nvGraphicFramePr>
        <p:xfrm>
          <a:off x="728663" y="1566000"/>
          <a:ext cx="10744199" cy="27267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Residuals: the types and quantities of residual and/or waste matter and energy created are adequately estimated, the expected rate of production given, and the proposed disposal routes to the environment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types and quantities of waste matter, energy and residual materials  and the rate at which these will be produced are adequately estimated. Uncertainties are acknowledged and ranges or confidence limits given where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1.3.2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ways in which it is proposed to handle and/or treat these wastes and residuals is indicated, together with the routes by which they will eventually be disposed of to the environment.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830436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590736191"/>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Bounding the study: appropriate boundaries to the study area and time horizon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1.4.1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environment expected to be affected by the development is delimited with the aid of a suitable scale map(s)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affected environment is defined broadly enough to include any potentially significant effects occurring away from the immediate project site(s).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time horizon of the study is long enough to account for delayed effects.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42585905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564009192"/>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Bounding the study: appropriate boundaries to the study area and time horizon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1.4.1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environment expected to be affected by the development is delimited with the aid of a suitable scale map(s)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affected environment is defined broadly enough to include any potentially significant effects occurring away from the immediate project site(s).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time horizon of the study is long enough to account for delayed effects.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4162930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602246880"/>
              </p:ext>
            </p:extLst>
          </p:nvPr>
        </p:nvGraphicFramePr>
        <p:xfrm>
          <a:off x="728663" y="1566000"/>
          <a:ext cx="10744199" cy="31632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Bounding the study: appropriate boundaries to the study area and time horizon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1.4.1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environment expected to be affected by the development is delimited with the aid of a suitable scale map(s)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1.4.2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affected environment is defined broadly enough to include any potentially significant effects occurring away from the immediate project site(s).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time horizon of the study is long enough to account for delayed effects.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268791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29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363432638"/>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Bounding the study: appropriate boundaries to the study area and time horizon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1.4.1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environment expected to be affected by the development is delimited with the aid of a suitable scale map(s)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affected environment is defined broadly enough to include any potentially significant effects occurring away from the immediate project site(s).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1.4.3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time horizon of the study is long enough to account for delayed effects.</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5624271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937611290"/>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Baseline condition: an adequate description of the affected environment as it is currently, and as it could be expected to develop if the project were not to proceed, is presented.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important components of the affected environments are adequately identified and described. The method and investigation undertaken for this purpose are disclosed and are appropriate to the size and complexity of the assessment task. An appropriate amount of fieldwork was done. Uncertainties are indicated.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Existing data sources were searched and, where relevant used. These include local authority records and studies carried out by, or on behalf of government and private sector organisations.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1.5.3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Local land use and development plans were consulted and other data collected as necessary to assist in the determination of the probable future state of the environment, in the absence of the project, taking into account natural fluctuations and human activities.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428807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354677921"/>
              </p:ext>
            </p:extLst>
          </p:nvPr>
        </p:nvGraphicFramePr>
        <p:xfrm>
          <a:off x="728663" y="1566000"/>
          <a:ext cx="10744199" cy="37728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Baseline condition: an adequate description of the affected environment as it is currently, and as it could be expected to develop if the project were not to proceed, is presented.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1.5.1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important components of the affected environments are adequately identified and described. The method and investigation undertaken for this purpose are disclosed and are appropriate to the size and complexity of the assessment task. An appropriate amount of fieldwork was done. Uncertainties are indicated.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Existing data sources were searched and, where relevant used. These include local authority records and studies carried out by, or on behalf of government and private sector organisations.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1.5.3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Local land use and development plans were consulted and other data collected as necessary to assist in the determination of the probable future state of the environment, in the absence of the project, taking into account natural fluctuations and human activities.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367066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355931972"/>
              </p:ext>
            </p:extLst>
          </p:nvPr>
        </p:nvGraphicFramePr>
        <p:xfrm>
          <a:off x="728663" y="1566000"/>
          <a:ext cx="10744199" cy="31632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Baseline condition: an adequate description of the affected environment as it is currently, and as it could be expected to develop if the project were not to proceed, is presented.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important components of the affected environments are adequately identified and described. The method and investigation undertaken for this purpose are disclosed and are appropriate to the size and complexity of the assessment task. An appropriate amount of fieldwork was done. Uncertainties are indicated.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1.5.2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Existing data sources were searched and, where relevant used. These include local authority records and studies carried out by, or on behalf of government and private sector organisations.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1.5.3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Local land use and development plans were consulted and other data collected as necessary to assist in the determination of the probable future state of the environment, in the absence of the project, taking into account natural fluctuations and human activities.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390144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1</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346788224"/>
              </p:ext>
            </p:extLst>
          </p:nvPr>
        </p:nvGraphicFramePr>
        <p:xfrm>
          <a:off x="728663" y="1566000"/>
          <a:ext cx="10744199" cy="34680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Baseline condition: an adequate description of the affected environment as it is currently, and as it could be expected to develop if the project were not to proceed, is presented.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1.5.1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important components of the affected environments are adequately identified and described. The method and investigation undertaken for this purpose are disclosed and are appropriate to the size and complexity of the assessment task. An appropriate amount of fieldwork was done. Uncertainties are indicated.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1.5.2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Existing data sources were searched and, where relevant used. These include local authority records and studies carried out by, or on behalf of government and private sector organisations.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1.5.3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Local land use and development plans were consulted and other data collected as necessary to assist in the determination of the probable future state of the environment, in the absence of the project, taking into account natural fluctuations and human activities.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782875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r>
              <a:rPr lang="en-GB" sz="2800" b="1" dirty="0">
                <a:solidFill>
                  <a:schemeClr val="accent1">
                    <a:lumMod val="75000"/>
                  </a:schemeClr>
                </a:solidFill>
                <a:latin typeface="+mj-lt"/>
                <a:ea typeface="+mj-ea"/>
                <a:cs typeface="+mj-cs"/>
              </a:rPr>
              <a:t>Review Area 1:</a:t>
            </a:r>
          </a:p>
          <a:p>
            <a:r>
              <a:rPr lang="en-GB" sz="2000" dirty="0">
                <a:solidFill>
                  <a:schemeClr val="accent1">
                    <a:lumMod val="75000"/>
                  </a:schemeClr>
                </a:solidFill>
              </a:rPr>
              <a:t>Description of the development, the local environment and the baseline conditions. </a:t>
            </a:r>
          </a:p>
          <a:p>
            <a:pPr marL="0" indent="0">
              <a:buNone/>
            </a:pPr>
            <a:r>
              <a:rPr lang="en-GB" sz="2800" b="1" dirty="0">
                <a:solidFill>
                  <a:schemeClr val="accent1">
                    <a:lumMod val="75000"/>
                  </a:schemeClr>
                </a:solidFill>
                <a:latin typeface="+mj-lt"/>
                <a:ea typeface="+mj-ea"/>
                <a:cs typeface="+mj-cs"/>
              </a:rPr>
              <a:t>Review Area 2: </a:t>
            </a:r>
          </a:p>
          <a:p>
            <a:r>
              <a:rPr lang="en-GB" sz="2000" dirty="0">
                <a:solidFill>
                  <a:schemeClr val="accent1">
                    <a:lumMod val="75000"/>
                  </a:schemeClr>
                </a:solidFill>
              </a:rPr>
              <a:t>Identification, analysis and assessment of impacts. </a:t>
            </a: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36174066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939656846"/>
              </p:ext>
            </p:extLst>
          </p:nvPr>
        </p:nvGraphicFramePr>
        <p:xfrm>
          <a:off x="728663" y="1566000"/>
          <a:ext cx="10744199" cy="390339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19876999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337042891"/>
              </p:ext>
            </p:extLst>
          </p:nvPr>
        </p:nvGraphicFramePr>
        <p:xfrm>
          <a:off x="728663" y="1566000"/>
          <a:ext cx="10744199" cy="416792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2709299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946944470"/>
              </p:ext>
            </p:extLst>
          </p:nvPr>
        </p:nvGraphicFramePr>
        <p:xfrm>
          <a:off x="728663" y="1566000"/>
          <a:ext cx="10744199" cy="447272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23157223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022220769"/>
              </p:ext>
            </p:extLst>
          </p:nvPr>
        </p:nvGraphicFramePr>
        <p:xfrm>
          <a:off x="728663" y="1566000"/>
          <a:ext cx="10744199" cy="447272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519007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39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096109683"/>
              </p:ext>
            </p:extLst>
          </p:nvPr>
        </p:nvGraphicFramePr>
        <p:xfrm>
          <a:off x="728663" y="1566000"/>
          <a:ext cx="10744199" cy="447272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2000" b="1"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4194677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366000743"/>
              </p:ext>
            </p:extLst>
          </p:nvPr>
        </p:nvGraphicFramePr>
        <p:xfrm>
          <a:off x="728663" y="1566000"/>
          <a:ext cx="10744199" cy="390339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2000" b="1"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1000" b="0"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16831036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430344523"/>
              </p:ext>
            </p:extLst>
          </p:nvPr>
        </p:nvGraphicFramePr>
        <p:xfrm>
          <a:off x="728663" y="1566000"/>
          <a:ext cx="10744199" cy="416792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Identification of impact: all potentially significant impacts are identified. Key impacts are also identified and the main investigation centred on these.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important issues identified in the EIA terms of reference are included in the report. Deviations and exclusions are adequately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Direct and indirect impacts are identified using a systematic methodology. A brief description of the impact identification methods is given along with the rational for using them.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Due attention is paid to environmentally sensitive areas, to off-site, time delay or recurring impacts to cumulative or synergistic effects with existing and anticipated developments.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2.1.4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Consideration is not limited to effects which will occur under design operating conditions. Where appropriate, impacts which might arise from non-standard operating conditions, or due to accidents, are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2.1.5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All phases of the project are considered.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r h="436506">
                <a:tc>
                  <a:txBody>
                    <a:bodyPr/>
                    <a:lstStyle/>
                    <a:p>
                      <a:r>
                        <a:rPr lang="en-GB" sz="2000" b="1" dirty="0"/>
                        <a:t>2.1.6</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Key impacts were identified and selected for more intense investigation. The scoping methods are described and their use justified.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279078411"/>
                  </a:ext>
                </a:extLst>
              </a:tr>
            </a:tbl>
          </a:graphicData>
        </a:graphic>
      </p:graphicFrame>
    </p:spTree>
    <p:extLst>
      <p:ext uri="{BB962C8B-B14F-4D97-AF65-F5344CB8AC3E}">
        <p14:creationId xmlns:p14="http://schemas.microsoft.com/office/powerpoint/2010/main" val="941482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114301523"/>
              </p:ext>
            </p:extLst>
          </p:nvPr>
        </p:nvGraphicFramePr>
        <p:xfrm>
          <a:off x="728663" y="1566000"/>
          <a:ext cx="10744199" cy="346688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9677316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264078699"/>
              </p:ext>
            </p:extLst>
          </p:nvPr>
        </p:nvGraphicFramePr>
        <p:xfrm>
          <a:off x="728663" y="1566000"/>
          <a:ext cx="10744199" cy="346688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1925323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074504700"/>
              </p:ext>
            </p:extLst>
          </p:nvPr>
        </p:nvGraphicFramePr>
        <p:xfrm>
          <a:off x="728663" y="1566000"/>
          <a:ext cx="10744199" cy="40362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33805832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705021956"/>
              </p:ext>
            </p:extLst>
          </p:nvPr>
        </p:nvGraphicFramePr>
        <p:xfrm>
          <a:off x="728663" y="1566000"/>
          <a:ext cx="10744199" cy="40362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1884372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454673802"/>
              </p:ext>
            </p:extLst>
          </p:nvPr>
        </p:nvGraphicFramePr>
        <p:xfrm>
          <a:off x="728663" y="1566000"/>
          <a:ext cx="10744199" cy="37314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2000" b="1"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138055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566402464"/>
              </p:ext>
            </p:extLst>
          </p:nvPr>
        </p:nvGraphicFramePr>
        <p:xfrm>
          <a:off x="728663" y="1566000"/>
          <a:ext cx="10744199" cy="40362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Analysis of impact severity: the likely impacts of the development on the environment are analysed and described in as precise terms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Impacts are analysed as the deviation from baseline conditions.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data used to estimate the severity of the impacts is sufficient for the task and clearly described. Any gaps in the required data are indicated and accounted for.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methods used to predict the impact severity are described and are appropriate to the size and importance of the projected disturbance. The assumptions and limitations of the methods are explicitly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Descriptions of the impact severity encompass the appropriate characteristics of the impact.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2000" b="1" dirty="0"/>
                        <a:t>2.2.5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Where possible estimates of impacts are recorded in measurable quantities with ranges and/or confidence limits as appropriate. Qualitative descriptions where necessary, are as fully defined as possible.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2864654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057503658"/>
              </p:ext>
            </p:extLst>
          </p:nvPr>
        </p:nvGraphicFramePr>
        <p:xfrm>
          <a:off x="728663" y="1566000"/>
          <a:ext cx="10744199" cy="346688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2899750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49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609531973"/>
              </p:ext>
            </p:extLst>
          </p:nvPr>
        </p:nvGraphicFramePr>
        <p:xfrm>
          <a:off x="728663" y="1566000"/>
          <a:ext cx="10744199" cy="37314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14215992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357889042"/>
              </p:ext>
            </p:extLst>
          </p:nvPr>
        </p:nvGraphicFramePr>
        <p:xfrm>
          <a:off x="728663" y="1566000"/>
          <a:ext cx="10744199" cy="43410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2030025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403432666"/>
              </p:ext>
            </p:extLst>
          </p:nvPr>
        </p:nvGraphicFramePr>
        <p:xfrm>
          <a:off x="728663" y="1566000"/>
          <a:ext cx="10744199" cy="40362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4093447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922041487"/>
              </p:ext>
            </p:extLst>
          </p:nvPr>
        </p:nvGraphicFramePr>
        <p:xfrm>
          <a:off x="728663" y="1566000"/>
          <a:ext cx="10744199" cy="37314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2000" b="1"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1000" b="0"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540868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2</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904649708"/>
              </p:ext>
            </p:extLst>
          </p:nvPr>
        </p:nvGraphicFramePr>
        <p:xfrm>
          <a:off x="728663" y="1566000"/>
          <a:ext cx="10744199" cy="37314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Assessment of impact significance: the expected significance that the projected impacts will have for society are adequately assessed. The sources of quality standards plus the rationale, assumptions and value judgements used in assessed significance are fully described.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2.3.1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all impacts which will remain after mitigation are described and clearly distinguished from impact severity.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2.3.2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significance of impacts is assessed using appropriate national and international quality standards where available. Explicit account is taken of the values placed on affected environmental features locally, nationally and (where appropriate) internationally.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2.3.3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choice of standards, assumptions and value systems used to assess significance are justified and the existence of opposing or contrary opinions is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2.3.4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Wherever possible, economic values are attributed to environmental costs and benefits.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604381489"/>
                  </a:ext>
                </a:extLst>
              </a:tr>
              <a:tr h="436506">
                <a:tc>
                  <a:txBody>
                    <a:bodyPr/>
                    <a:lstStyle/>
                    <a:p>
                      <a:r>
                        <a:rPr lang="en-GB" sz="2000" b="1" dirty="0"/>
                        <a:t>2.3.5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Individuals, groups, communities and government agencies affected by the project are clearly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460307870"/>
                  </a:ext>
                </a:extLst>
              </a:tr>
            </a:tbl>
          </a:graphicData>
        </a:graphic>
      </p:graphicFrame>
    </p:spTree>
    <p:extLst>
      <p:ext uri="{BB962C8B-B14F-4D97-AF65-F5344CB8AC3E}">
        <p14:creationId xmlns:p14="http://schemas.microsoft.com/office/powerpoint/2010/main" val="1226997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r>
              <a:rPr lang="en-GB" sz="2800" b="1" dirty="0">
                <a:solidFill>
                  <a:schemeClr val="accent1">
                    <a:lumMod val="75000"/>
                  </a:schemeClr>
                </a:solidFill>
                <a:latin typeface="+mj-lt"/>
                <a:ea typeface="+mj-ea"/>
                <a:cs typeface="+mj-cs"/>
              </a:rPr>
              <a:t>Review Area 1:</a:t>
            </a:r>
          </a:p>
          <a:p>
            <a:r>
              <a:rPr lang="en-GB" sz="2000" dirty="0">
                <a:solidFill>
                  <a:schemeClr val="accent1">
                    <a:lumMod val="75000"/>
                  </a:schemeClr>
                </a:solidFill>
              </a:rPr>
              <a:t>Description of the development, the local environment and the baseline conditions. </a:t>
            </a:r>
          </a:p>
          <a:p>
            <a:pPr marL="0" indent="0">
              <a:buNone/>
            </a:pPr>
            <a:r>
              <a:rPr lang="en-GB" sz="2800" b="1" dirty="0">
                <a:solidFill>
                  <a:schemeClr val="accent1">
                    <a:lumMod val="75000"/>
                  </a:schemeClr>
                </a:solidFill>
                <a:latin typeface="+mj-lt"/>
                <a:ea typeface="+mj-ea"/>
                <a:cs typeface="+mj-cs"/>
              </a:rPr>
              <a:t>Review Area 2: </a:t>
            </a:r>
          </a:p>
          <a:p>
            <a:r>
              <a:rPr lang="en-GB" sz="2000" dirty="0">
                <a:solidFill>
                  <a:schemeClr val="accent1">
                    <a:lumMod val="75000"/>
                  </a:schemeClr>
                </a:solidFill>
              </a:rPr>
              <a:t>Identification, analysis and assessment of impacts. </a:t>
            </a:r>
          </a:p>
          <a:p>
            <a:pPr marL="0" indent="0">
              <a:buNone/>
            </a:pPr>
            <a:r>
              <a:rPr lang="en-GB" sz="2800" b="1" dirty="0">
                <a:solidFill>
                  <a:schemeClr val="accent1">
                    <a:lumMod val="75000"/>
                  </a:schemeClr>
                </a:solidFill>
                <a:latin typeface="+mj-lt"/>
                <a:ea typeface="+mj-ea"/>
                <a:cs typeface="+mj-cs"/>
              </a:rPr>
              <a:t>Review Area 3:</a:t>
            </a:r>
          </a:p>
          <a:p>
            <a:r>
              <a:rPr lang="en-GB" sz="2000" dirty="0">
                <a:solidFill>
                  <a:schemeClr val="accent1">
                    <a:lumMod val="75000"/>
                  </a:schemeClr>
                </a:solidFill>
              </a:rPr>
              <a:t>Alternatives and mitigation. </a:t>
            </a: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2719789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18074319"/>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Alternatives: project alternatives are considered. These are outlined, the environmental implications of each presented and the reasons for their adoption or rejection briefly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Alternative sites, processes, designs and operating conditions are considered where these are practicable and available to the developer. The min environmental advantages and disadvantages of these are discussed and the reasons for the final choice given.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alternative construction strategies  are considered and assessed for their environmental and socio-economic implications.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For public section proposals, alternative means of achieving project goals are considered. If not, the report discusses why this was not done.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37784611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437608096"/>
              </p:ext>
            </p:extLst>
          </p:nvPr>
        </p:nvGraphicFramePr>
        <p:xfrm>
          <a:off x="728663" y="1566000"/>
          <a:ext cx="10744199" cy="34680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Alternatives: project alternatives are considered. These are outlined, the environmental implications of each presented and the reasons for their adoption or rejection briefly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3.1.1.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Alternative sites, processes, designs and operating conditions are considered where these are practicable and available to the developer. The min environmental advantages and disadvantages of these are discussed and the reasons for the final choice given.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alternative construction strategies  are considered and assessed for their environmental and socio-economic implications.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For public section proposals, alternative means of achieving project goals are considered. If not, the report discusses why this was not done.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19603497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049458321"/>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Alternatives: project alternatives are considered. These are outlined, the environmental implications of each presented and the reasons for their adoption or rejection briefly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Alternative sites, processes, designs and operating conditions are considered where these are practicable and available to the developer. The min environmental advantages and disadvantages of these are discussed and the reasons for the final choice given.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3.1.2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Where possible, alternative construction strategies  are considered and assessed for their environmental and socio-economic implications.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For public section proposals, alternative means of achieving project goals are considered. If not, the report discusses why this was not done.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980053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895722243"/>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Alternatives: project alternatives are considered. These are outlined, the environmental implications of each presented and the reasons for their adoption or rejection briefly discussed.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3.1.1.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Alternative sites, processes, designs and operating conditions are considered where these are practicable and available to the developer. The min environmental advantages and disadvantages of these are discussed and the reasons for the final choice given.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3.1.2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Where possible, alternative construction strategies  are considered and assessed for their environmental and socio-economic implications.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3.1.3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For public section proposals, alternative means of achieving project goals are considered. If not, the report discusses why this was not done.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815356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59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908567872"/>
              </p:ext>
            </p:extLst>
          </p:nvPr>
        </p:nvGraphicFramePr>
        <p:xfrm>
          <a:off x="728663" y="1566000"/>
          <a:ext cx="10744199" cy="35790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1000" b="0"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299241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15207121"/>
              </p:ext>
            </p:extLst>
          </p:nvPr>
        </p:nvGraphicFramePr>
        <p:xfrm>
          <a:off x="728663" y="1566000"/>
          <a:ext cx="10744199" cy="384355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1000" b="0"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5828809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391065690"/>
              </p:ext>
            </p:extLst>
          </p:nvPr>
        </p:nvGraphicFramePr>
        <p:xfrm>
          <a:off x="728663" y="1566000"/>
          <a:ext cx="10744199" cy="384355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1000" b="0"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8492570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098546594"/>
              </p:ext>
            </p:extLst>
          </p:nvPr>
        </p:nvGraphicFramePr>
        <p:xfrm>
          <a:off x="728663" y="1566000"/>
          <a:ext cx="10744199" cy="384355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1000" b="0"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1922323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287619655"/>
              </p:ext>
            </p:extLst>
          </p:nvPr>
        </p:nvGraphicFramePr>
        <p:xfrm>
          <a:off x="728663" y="1566000"/>
          <a:ext cx="10744199" cy="445315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2000" b="1"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1000" b="0"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37909133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61337128"/>
              </p:ext>
            </p:extLst>
          </p:nvPr>
        </p:nvGraphicFramePr>
        <p:xfrm>
          <a:off x="728663" y="1566000"/>
          <a:ext cx="10744199" cy="4645820"/>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Scope and effectiveness of mitigation measures: all significant adverse impacts are considered for mitigation. Evidence is presented to show that proposed impact management measures will be appropriate and effective.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3.2.1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Concerned stakeholders have been adequately consulted and their views accounted for in the development of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3.2.2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mitigation of all significant adverse impacts is considered. Where possible, specific mitigation measures are defined in practical terms.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3.2.3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Any residual or unmitigated impact are discussed and justification offered as to why these impacts should not or cannot be mitigated.</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r h="436506">
                <a:tc>
                  <a:txBody>
                    <a:bodyPr/>
                    <a:lstStyle/>
                    <a:p>
                      <a:r>
                        <a:rPr lang="en-GB" sz="1000" b="0" dirty="0"/>
                        <a:t>3.2.4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It is clear to what extent the mitigation methods will be effective. Where effectiveness is uncertain or depends on assumptions about operating procedures, climatic conditions etc, data is introduced to justify the acceptance of these assumptions.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393579644"/>
                  </a:ext>
                </a:extLst>
              </a:tr>
              <a:tr h="436506">
                <a:tc>
                  <a:txBody>
                    <a:bodyPr/>
                    <a:lstStyle/>
                    <a:p>
                      <a:r>
                        <a:rPr lang="en-GB" sz="2000" b="1" dirty="0"/>
                        <a:t>3.2.5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An effective environmental monitoring and management plan is presented  to deal with expected; possible but uncertain; and unforeseen impacts caused by the project. Training needs are identified. The cost of the programme are estimated. Developer and government responsibilities are distinguished, reporting and review procedures are specified.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521016225"/>
                  </a:ext>
                </a:extLst>
              </a:tr>
            </a:tbl>
          </a:graphicData>
        </a:graphic>
      </p:graphicFrame>
    </p:spTree>
    <p:extLst>
      <p:ext uri="{BB962C8B-B14F-4D97-AF65-F5344CB8AC3E}">
        <p14:creationId xmlns:p14="http://schemas.microsoft.com/office/powerpoint/2010/main" val="3302698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3</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1977270373"/>
              </p:ext>
            </p:extLst>
          </p:nvPr>
        </p:nvGraphicFramePr>
        <p:xfrm>
          <a:off x="728663" y="1566000"/>
          <a:ext cx="10744199" cy="128435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3.3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Commitment to mitigation: the project proponent clearly expresses a commitment to, and capability of, carrying out the mitigation measures.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bl>
          </a:graphicData>
        </a:graphic>
      </p:graphicFrame>
    </p:spTree>
    <p:extLst>
      <p:ext uri="{BB962C8B-B14F-4D97-AF65-F5344CB8AC3E}">
        <p14:creationId xmlns:p14="http://schemas.microsoft.com/office/powerpoint/2010/main" val="2461078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a:t>Reviewing an EIA</a:t>
            </a:r>
            <a:endParaRPr lang="en-US" b="1" dirty="0"/>
          </a:p>
        </p:txBody>
      </p:sp>
      <p:sp>
        <p:nvSpPr>
          <p:cNvPr id="3" name="Content Placeholder 2"/>
          <p:cNvSpPr>
            <a:spLocks noGrp="1"/>
          </p:cNvSpPr>
          <p:nvPr>
            <p:ph idx="1"/>
          </p:nvPr>
        </p:nvSpPr>
        <p:spPr/>
        <p:txBody>
          <a:bodyPr>
            <a:normAutofit/>
          </a:bodyPr>
          <a:lstStyle/>
          <a:p>
            <a:pPr marL="0" indent="0">
              <a:buNone/>
            </a:pPr>
            <a:r>
              <a:rPr lang="en-GB" sz="2800" b="1" dirty="0">
                <a:solidFill>
                  <a:schemeClr val="accent1">
                    <a:lumMod val="75000"/>
                  </a:schemeClr>
                </a:solidFill>
                <a:latin typeface="+mj-lt"/>
                <a:ea typeface="+mj-ea"/>
                <a:cs typeface="+mj-cs"/>
              </a:rPr>
              <a:t>Review Area 1:</a:t>
            </a:r>
          </a:p>
          <a:p>
            <a:r>
              <a:rPr lang="en-GB" sz="2000" dirty="0">
                <a:solidFill>
                  <a:schemeClr val="accent1">
                    <a:lumMod val="75000"/>
                  </a:schemeClr>
                </a:solidFill>
              </a:rPr>
              <a:t>Description of the development, the local environment and the baseline conditions. </a:t>
            </a:r>
          </a:p>
          <a:p>
            <a:pPr marL="0" indent="0">
              <a:buNone/>
            </a:pPr>
            <a:r>
              <a:rPr lang="en-GB" sz="2800" b="1" dirty="0">
                <a:solidFill>
                  <a:schemeClr val="accent1">
                    <a:lumMod val="75000"/>
                  </a:schemeClr>
                </a:solidFill>
                <a:latin typeface="+mj-lt"/>
                <a:ea typeface="+mj-ea"/>
                <a:cs typeface="+mj-cs"/>
              </a:rPr>
              <a:t>Review Area 2: </a:t>
            </a:r>
          </a:p>
          <a:p>
            <a:r>
              <a:rPr lang="en-GB" sz="2000" dirty="0">
                <a:solidFill>
                  <a:schemeClr val="accent1">
                    <a:lumMod val="75000"/>
                  </a:schemeClr>
                </a:solidFill>
              </a:rPr>
              <a:t>Identification, analysis and assessment of impacts. </a:t>
            </a:r>
          </a:p>
          <a:p>
            <a:pPr marL="0" indent="0">
              <a:buNone/>
            </a:pPr>
            <a:r>
              <a:rPr lang="en-GB" sz="2800" b="1" dirty="0">
                <a:solidFill>
                  <a:schemeClr val="accent1">
                    <a:lumMod val="75000"/>
                  </a:schemeClr>
                </a:solidFill>
                <a:latin typeface="+mj-lt"/>
                <a:ea typeface="+mj-ea"/>
                <a:cs typeface="+mj-cs"/>
              </a:rPr>
              <a:t>Review Area 3:</a:t>
            </a:r>
          </a:p>
          <a:p>
            <a:r>
              <a:rPr lang="en-GB" sz="2000" dirty="0">
                <a:solidFill>
                  <a:schemeClr val="accent1">
                    <a:lumMod val="75000"/>
                  </a:schemeClr>
                </a:solidFill>
              </a:rPr>
              <a:t>Alternatives and mitigation. </a:t>
            </a:r>
          </a:p>
          <a:p>
            <a:pPr marL="0" indent="0">
              <a:buNone/>
            </a:pPr>
            <a:r>
              <a:rPr lang="en-GB" sz="2800" b="1" dirty="0">
                <a:solidFill>
                  <a:schemeClr val="accent1">
                    <a:lumMod val="75000"/>
                  </a:schemeClr>
                </a:solidFill>
                <a:latin typeface="+mj-lt"/>
                <a:ea typeface="+mj-ea"/>
                <a:cs typeface="+mj-cs"/>
              </a:rPr>
              <a:t>Review Area 4:</a:t>
            </a:r>
          </a:p>
          <a:p>
            <a:r>
              <a:rPr lang="en-GB" sz="2000" dirty="0">
                <a:solidFill>
                  <a:schemeClr val="accent1">
                    <a:lumMod val="75000"/>
                  </a:schemeClr>
                </a:solidFill>
              </a:rPr>
              <a:t>Communication</a:t>
            </a: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spTree>
    <p:extLst>
      <p:ext uri="{BB962C8B-B14F-4D97-AF65-F5344CB8AC3E}">
        <p14:creationId xmlns:p14="http://schemas.microsoft.com/office/powerpoint/2010/main" val="601118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952643675"/>
              </p:ext>
            </p:extLst>
          </p:nvPr>
        </p:nvGraphicFramePr>
        <p:xfrm>
          <a:off x="728663" y="1566000"/>
          <a:ext cx="10744199" cy="128435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4.1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Project involvement: there were genuine and adequate consultations with concerned project stakeholders to inform them of the project and its implications and to obtain their views on key issues to be investigated and managed. The scope and results of the public involvement program are adequately documented in the report.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bl>
          </a:graphicData>
        </a:graphic>
      </p:graphicFrame>
    </p:spTree>
    <p:extLst>
      <p:ext uri="{BB962C8B-B14F-4D97-AF65-F5344CB8AC3E}">
        <p14:creationId xmlns:p14="http://schemas.microsoft.com/office/powerpoint/2010/main" val="3731548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839134389"/>
              </p:ext>
            </p:extLst>
          </p:nvPr>
        </p:nvGraphicFramePr>
        <p:xfrm>
          <a:off x="728663" y="1566000"/>
          <a:ext cx="10744199" cy="2593874"/>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Layout: the layout of the report enables the reader to find and assimilate information easily and quickly. External data sources are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an introduction briefly describing the project, the aims of the environmental assessment and how those aims are to be achieved.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Information is logically arranged in sections or chapters and the whereabouts of important data is indicated in the table of contents or index. Terms of reference and data used in assessment are included in appendices. The study team members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4.2.3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When data, conclusions or quality standards from external source are introduced, the original source is acknowledged at that point in the text. A full reference is included in a footnote or in a list of references.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2529643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69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982741451"/>
              </p:ext>
            </p:extLst>
          </p:nvPr>
        </p:nvGraphicFramePr>
        <p:xfrm>
          <a:off x="728663" y="1566000"/>
          <a:ext cx="10744199" cy="28584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Layout: the layout of the report enables the reader to find and assimilate information easily and quickly. External data sources are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4.2.1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There is an introduction briefly describing the project, the aims of the environmental assessment and how those aims are to be achieved.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Information is logically arranged in sections or chapters and the whereabouts of important data is indicated in the table of contents or index. Terms of reference and data used in assessment are included in appendices. The study team members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4.2.3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When data, conclusions or quality standards from external source are introduced, the original source is acknowledged at that point in the text. A full reference is included in a footnote or in a list of references.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2801905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33699848"/>
              </p:ext>
            </p:extLst>
          </p:nvPr>
        </p:nvGraphicFramePr>
        <p:xfrm>
          <a:off x="728663" y="1566000"/>
          <a:ext cx="10744199" cy="34680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Layout: the layout of the report enables the reader to find and assimilate information easily and quickly. External data sources are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an introduction briefly describing the project, the aims of the environmental assessment and how those aims are to be achieved.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4.2.2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Information is logically arranged in sections or chapters and the whereabouts of important data is indicated in the table of contents or index. Terms of reference and data used in assessment are included in appendices. The study team members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1000" b="0" dirty="0"/>
                        <a:t>4.2.3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When data, conclusions or quality standards from external source are introduced, the original source is acknowledged at that point in the text. A full reference is included in a footnote or in a list of references.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942006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71</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638115473"/>
              </p:ext>
            </p:extLst>
          </p:nvPr>
        </p:nvGraphicFramePr>
        <p:xfrm>
          <a:off x="728663" y="1566000"/>
          <a:ext cx="10744199" cy="316320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Layout: the layout of the report enables the reader to find and assimilate information easily and quickly. External data sources are acknowledged.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4.2.1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an introduction briefly describing the project, the aims of the environmental assessment and how those aims are to be achieved.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4.2.2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Information is logically arranged in sections or chapters and the whereabouts of important data is indicated in the table of contents or index. Terms of reference and data used in assessment are included in appendices. The study team members are identified.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r h="436506">
                <a:tc>
                  <a:txBody>
                    <a:bodyPr/>
                    <a:lstStyle/>
                    <a:p>
                      <a:r>
                        <a:rPr lang="en-GB" sz="2000" b="1" dirty="0"/>
                        <a:t>4.2.3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When data, conclusions or quality standards from external source are introduced, the original source is acknowledged at that point in the text. A full reference is included in a footnote or in a list of references.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1000" b="0"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19516611"/>
                  </a:ext>
                </a:extLst>
              </a:tr>
            </a:tbl>
          </a:graphicData>
        </a:graphic>
      </p:graphicFrame>
    </p:spTree>
    <p:extLst>
      <p:ext uri="{BB962C8B-B14F-4D97-AF65-F5344CB8AC3E}">
        <p14:creationId xmlns:p14="http://schemas.microsoft.com/office/powerpoint/2010/main" val="1001996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72</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892141218"/>
              </p:ext>
            </p:extLst>
          </p:nvPr>
        </p:nvGraphicFramePr>
        <p:xfrm>
          <a:off x="728663" y="1566000"/>
          <a:ext cx="10744199" cy="215736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Presentation: care is taken in the presentation of information to make sure that it is accessible to the non-specialist.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Information is comprehensible to the non-specialist. Tables, graphs and other graphics are used as appropriate. Unnecessarily technical or obscure language it avoided. Technical terms, acronyms and initials are defined, either when first introduced in the text, or in a glossary.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is presented as an integrated whole. Data presented in appendices is fully discussed in the main body of the text.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2545570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73</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283463778"/>
              </p:ext>
            </p:extLst>
          </p:nvPr>
        </p:nvGraphicFramePr>
        <p:xfrm>
          <a:off x="728663" y="1566000"/>
          <a:ext cx="10744199" cy="30315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Presentation: care is taken in the presentation of information to make sure that it is accessible to the non-specialist.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4.3.1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Information is comprehensible to the non-specialist. Tables, graphs and other graphics are used as appropriate. Unnecessarily technical or obscure language it avoided. Technical terms, acronyms and initials are defined, either when first introduced in the text, or in a glossary.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report is presented as an integrated whole. Data presented in appendices is fully discussed in the main body of the text.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250925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74</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139932035"/>
              </p:ext>
            </p:extLst>
          </p:nvPr>
        </p:nvGraphicFramePr>
        <p:xfrm>
          <a:off x="728663" y="1566000"/>
          <a:ext cx="10744199" cy="24219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4.3</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Presentation: care is taken in the presentation of information to make sure that it is accessible to the non-specialist.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4.3.1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Information is comprehensible to the non-specialist. Tables, graphs and other graphics are used as appropriate. Unnecessarily technical or obscure language it avoided. Technical terms, acronyms and initials are defined, either when first introduced in the text, or in a glossary.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4.3.2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report is presented as an integrated whole. Data presented in appendices is fully discussed in the main body of the text.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364085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75</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545752559"/>
              </p:ext>
            </p:extLst>
          </p:nvPr>
        </p:nvGraphicFramePr>
        <p:xfrm>
          <a:off x="728663" y="1566000"/>
          <a:ext cx="10744199" cy="2157368"/>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4.4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Emphasis: information is presented without bias and receives the emphasis appropriate to its importance in the context of the project.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4.4.1 </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Prominence and emphasis is given to all potentially significant impacts, both adverse and beneficial, in a balance manner.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statement is unbiased and does not lobby for any particular point of view.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6252188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76</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3376293009"/>
              </p:ext>
            </p:extLst>
          </p:nvPr>
        </p:nvGraphicFramePr>
        <p:xfrm>
          <a:off x="728663" y="1566000"/>
          <a:ext cx="10744199" cy="24219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Emphasis: information is presented without bias and receives the emphasis appropriate to its importance in the context of the project.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4.4.1 </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Prominence and emphasis is given to all potentially significant impacts, both adverse and beneficial, in a balance manner.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statement is unbiased and does not lobby for any particular point of view.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581719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77</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143104535"/>
              </p:ext>
            </p:extLst>
          </p:nvPr>
        </p:nvGraphicFramePr>
        <p:xfrm>
          <a:off x="728663" y="1566000"/>
          <a:ext cx="10744199" cy="24219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4.4</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Emphasis: information is presented without bias and receives the emphasis appropriate to its importance in the context of the project.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4.4.1 </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Prominence and emphasis is given to all potentially significant impacts, both adverse and beneficial, in a balance manner.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4.4.2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statement is unbiased and does not lobby for any particular point of view.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9293539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78</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640222912"/>
              </p:ext>
            </p:extLst>
          </p:nvPr>
        </p:nvGraphicFramePr>
        <p:xfrm>
          <a:off x="728663" y="1566000"/>
          <a:ext cx="10744199" cy="22695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1" dirty="0"/>
                        <a:t>4.5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1" dirty="0"/>
                        <a:t>Non-technical summary: there is an adequate non-technical summary outlining the main conclusions and how they were reached.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1"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an adequate non-technical summary of the analysis and main findings of the study. Technical terms, lists of data and detailed explanations of scientific reasoning are avoided.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summary is comprehensive, containing at least a brief description of the project and the environment, an account of the main impacts and mitigation measures to be undertaken by the developer, and a description of any remaining or residual impacts. A brief explanation of the methods by which information and data were obtained, and an indication of the confidence that can be placed in them, is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945169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79</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2634511420"/>
              </p:ext>
            </p:extLst>
          </p:nvPr>
        </p:nvGraphicFramePr>
        <p:xfrm>
          <a:off x="728663" y="1566000"/>
          <a:ext cx="10744199" cy="2838836"/>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Non-technical summary: there is an adequate non-technical summary outlining the main conclusions and how they were reached.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2000" b="1" dirty="0"/>
                        <a:t>4.5.1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There is an adequate non-technical summary of the analysis and main findings of the study. Technical terms, lists of data and detailed explanations of scientific reasoning are avoided.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1000" b="0" dirty="0"/>
                        <a:t>4.5.2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 summary is comprehensive, containing at least a brief description of the project and the environment, an account of the main impacts and mitigation measures to be undertaken by the developer, and a description of any remaining or residual impacts. A brief explanation of the methods by which information and data were obtained, and an indication of the confidence that can be placed in them, is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3838242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b="1" dirty="0" err="1"/>
              <a:t>Review</a:t>
            </a:r>
            <a:r>
              <a:rPr lang="fr-FR" b="1" dirty="0"/>
              <a:t> Area 4</a:t>
            </a:r>
            <a:endParaRPr lang="en-US" b="1" dirty="0"/>
          </a:p>
        </p:txBody>
      </p:sp>
      <p:sp>
        <p:nvSpPr>
          <p:cNvPr id="3" name="Content Placeholder 2"/>
          <p:cNvSpPr>
            <a:spLocks noGrp="1"/>
          </p:cNvSpPr>
          <p:nvPr>
            <p:ph idx="1"/>
          </p:nvPr>
        </p:nvSpPr>
        <p:spPr/>
        <p:txBody>
          <a:bodyPr>
            <a:normAutofit/>
          </a:bodyPr>
          <a:lstStyle/>
          <a:p>
            <a:pPr marL="0" indent="0">
              <a:buNone/>
            </a:pPr>
            <a:endParaRPr lang="en-GB" sz="2800" dirty="0">
              <a:solidFill>
                <a:schemeClr val="accent1">
                  <a:lumMod val="75000"/>
                </a:schemeClr>
              </a:solidFill>
              <a:latin typeface="+mj-lt"/>
              <a:ea typeface="+mj-ea"/>
              <a:cs typeface="+mj-cs"/>
            </a:endParaRPr>
          </a:p>
          <a:p>
            <a:pPr marL="0" indent="0">
              <a:buNone/>
            </a:pPr>
            <a:endParaRPr lang="en-GB" sz="2800" b="1" dirty="0">
              <a:solidFill>
                <a:schemeClr val="accent1">
                  <a:lumMod val="75000"/>
                </a:schemeClr>
              </a:solidFill>
              <a:latin typeface="+mj-lt"/>
              <a:ea typeface="+mj-ea"/>
              <a:cs typeface="+mj-cs"/>
            </a:endParaRPr>
          </a:p>
        </p:txBody>
      </p:sp>
      <p:sp>
        <p:nvSpPr>
          <p:cNvPr id="4" name="Slide Number Placeholder 3"/>
          <p:cNvSpPr>
            <a:spLocks noGrp="1"/>
          </p:cNvSpPr>
          <p:nvPr>
            <p:ph type="sldNum" sz="quarter" idx="12"/>
          </p:nvPr>
        </p:nvSpPr>
        <p:spPr/>
        <p:txBody>
          <a:bodyPr/>
          <a:lstStyle/>
          <a:p>
            <a:fld id="{9CD8D479-8942-46E8-A226-A4E01F7A105C}" type="slidenum">
              <a:rPr lang="en-US" smtClean="0"/>
              <a:t>80</a:t>
            </a:fld>
            <a:endParaRPr lang="en-US"/>
          </a:p>
        </p:txBody>
      </p:sp>
      <p:sp>
        <p:nvSpPr>
          <p:cNvPr id="5" name="Date Placeholder 4"/>
          <p:cNvSpPr>
            <a:spLocks noGrp="1"/>
          </p:cNvSpPr>
          <p:nvPr>
            <p:ph type="dt" sz="half" idx="10"/>
          </p:nvPr>
        </p:nvSpPr>
        <p:spPr/>
        <p:txBody>
          <a:bodyPr/>
          <a:lstStyle/>
          <a:p>
            <a:fld id="{6DD1B487-36FD-4CED-B07A-1A81FC6540B1}" type="datetime1">
              <a:rPr lang="en-US" smtClean="0"/>
              <a:pPr/>
              <a:t>10/17/2023</a:t>
            </a:fld>
            <a:endParaRPr lang="en-US" dirty="0"/>
          </a:p>
        </p:txBody>
      </p:sp>
      <p:sp>
        <p:nvSpPr>
          <p:cNvPr id="6" name="Footer Placeholder 5"/>
          <p:cNvSpPr>
            <a:spLocks noGrp="1"/>
          </p:cNvSpPr>
          <p:nvPr>
            <p:ph type="ftr" sz="quarter" idx="11"/>
          </p:nvPr>
        </p:nvSpPr>
        <p:spPr/>
        <p:txBody>
          <a:bodyPr/>
          <a:lstStyle/>
          <a:p>
            <a:r>
              <a:rPr lang="en-US" dirty="0"/>
              <a:t>Environmental Impact Assessment </a:t>
            </a:r>
          </a:p>
        </p:txBody>
      </p:sp>
      <p:graphicFrame>
        <p:nvGraphicFramePr>
          <p:cNvPr id="7" name="Table 7">
            <a:extLst>
              <a:ext uri="{FF2B5EF4-FFF2-40B4-BE49-F238E27FC236}">
                <a16:creationId xmlns:a16="http://schemas.microsoft.com/office/drawing/2014/main" id="{DBF18763-B263-B2B2-D406-3C1224302702}"/>
              </a:ext>
            </a:extLst>
          </p:cNvPr>
          <p:cNvGraphicFramePr>
            <a:graphicFrameLocks noGrp="1"/>
          </p:cNvGraphicFramePr>
          <p:nvPr>
            <p:extLst>
              <p:ext uri="{D42A27DB-BD31-4B8C-83A1-F6EECF244321}">
                <p14:modId xmlns:p14="http://schemas.microsoft.com/office/powerpoint/2010/main" val="739981181"/>
              </p:ext>
            </p:extLst>
          </p:nvPr>
        </p:nvGraphicFramePr>
        <p:xfrm>
          <a:off x="728663" y="1566000"/>
          <a:ext cx="10744199" cy="3641102"/>
        </p:xfrm>
        <a:graphic>
          <a:graphicData uri="http://schemas.openxmlformats.org/drawingml/2006/table">
            <a:tbl>
              <a:tblPr firstRow="1" bandRow="1">
                <a:tableStyleId>{3B4B98B0-60AC-42C2-AFA5-B58CD77FA1E5}</a:tableStyleId>
              </a:tblPr>
              <a:tblGrid>
                <a:gridCol w="968447">
                  <a:extLst>
                    <a:ext uri="{9D8B030D-6E8A-4147-A177-3AD203B41FA5}">
                      <a16:colId xmlns:a16="http://schemas.microsoft.com/office/drawing/2014/main" val="2823016959"/>
                    </a:ext>
                  </a:extLst>
                </a:gridCol>
                <a:gridCol w="8564933">
                  <a:extLst>
                    <a:ext uri="{9D8B030D-6E8A-4147-A177-3AD203B41FA5}">
                      <a16:colId xmlns:a16="http://schemas.microsoft.com/office/drawing/2014/main" val="1425708783"/>
                    </a:ext>
                  </a:extLst>
                </a:gridCol>
                <a:gridCol w="1210819">
                  <a:extLst>
                    <a:ext uri="{9D8B030D-6E8A-4147-A177-3AD203B41FA5}">
                      <a16:colId xmlns:a16="http://schemas.microsoft.com/office/drawing/2014/main" val="2618168606"/>
                    </a:ext>
                  </a:extLst>
                </a:gridCol>
              </a:tblGrid>
              <a:tr h="1284356">
                <a:tc>
                  <a:txBody>
                    <a:bodyPr/>
                    <a:lstStyle/>
                    <a:p>
                      <a:r>
                        <a:rPr lang="en-GB" b="0" dirty="0"/>
                        <a:t>4.5</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b="0" dirty="0"/>
                        <a:t>Non-technical summary: there is an adequate non-technical summary outlining the main conclusions and how they were reached.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r>
                        <a:rPr lang="en-GB" b="0" dirty="0"/>
                        <a:t>Rating</a:t>
                      </a:r>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3174327530"/>
                  </a:ext>
                </a:extLst>
              </a:tr>
              <a:tr h="436506">
                <a:tc>
                  <a:txBody>
                    <a:bodyPr/>
                    <a:lstStyle/>
                    <a:p>
                      <a:r>
                        <a:rPr lang="en-GB" sz="1000" b="0" dirty="0"/>
                        <a:t>4.5.1</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1000" b="0" dirty="0"/>
                        <a:t>There is an adequate non-technical summary of the analysis and main findings of the study. Technical terms, lists of data and detailed explanations of scientific reasoning are avoided.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2548463243"/>
                  </a:ext>
                </a:extLst>
              </a:tr>
              <a:tr h="436506">
                <a:tc>
                  <a:txBody>
                    <a:bodyPr/>
                    <a:lstStyle/>
                    <a:p>
                      <a:r>
                        <a:rPr lang="en-GB" sz="2000" b="1" dirty="0"/>
                        <a:t>4.5.2</a:t>
                      </a:r>
                    </a:p>
                  </a:txBody>
                  <a:tcPr>
                    <a:lnR w="12700" cap="flat" cmpd="sng" algn="ctr">
                      <a:solidFill>
                        <a:schemeClr val="accent1">
                          <a:lumMod val="75000"/>
                        </a:schemeClr>
                      </a:solidFill>
                      <a:prstDash val="solid"/>
                      <a:round/>
                      <a:headEnd type="none" w="med" len="med"/>
                      <a:tailEnd type="none" w="med" len="med"/>
                    </a:lnR>
                  </a:tcPr>
                </a:tc>
                <a:tc>
                  <a:txBody>
                    <a:bodyPr/>
                    <a:lstStyle/>
                    <a:p>
                      <a:r>
                        <a:rPr lang="en-GB" sz="2000" b="1" dirty="0"/>
                        <a:t>The summary is comprehensive, containing at least a brief description of the project and the environment, an account of the main impacts and mitigation measures to be undertaken by the developer, and a description of any remaining or residual impacts. A brief explanation of the methods by which information and data were obtained, and an indication of the confidence that can be placed in them, is also included. </a:t>
                      </a:r>
                    </a:p>
                  </a:txBody>
                  <a:tcPr>
                    <a:lnL w="12700" cap="flat" cmpd="sng" algn="ctr">
                      <a:solidFill>
                        <a:schemeClr val="accent1">
                          <a:lumMod val="75000"/>
                        </a:schemeClr>
                      </a:solidFill>
                      <a:prstDash val="solid"/>
                      <a:round/>
                      <a:headEnd type="none" w="med" len="med"/>
                      <a:tailEnd type="none" w="med" len="med"/>
                    </a:lnL>
                    <a:lnR w="12700" cap="flat" cmpd="sng" algn="ctr">
                      <a:solidFill>
                        <a:schemeClr val="accent1">
                          <a:lumMod val="75000"/>
                        </a:schemeClr>
                      </a:solidFill>
                      <a:prstDash val="solid"/>
                      <a:round/>
                      <a:headEnd type="none" w="med" len="med"/>
                      <a:tailEnd type="none" w="med" len="med"/>
                    </a:lnR>
                  </a:tcPr>
                </a:tc>
                <a:tc>
                  <a:txBody>
                    <a:bodyPr/>
                    <a:lstStyle/>
                    <a:p>
                      <a:endParaRPr lang="en-GB" sz="2000" b="1" dirty="0"/>
                    </a:p>
                  </a:txBody>
                  <a:tcPr>
                    <a:lnL w="12700" cap="flat" cmpd="sng" algn="ctr">
                      <a:solidFill>
                        <a:schemeClr val="accent1">
                          <a:lumMod val="75000"/>
                        </a:schemeClr>
                      </a:solidFill>
                      <a:prstDash val="solid"/>
                      <a:round/>
                      <a:headEnd type="none" w="med" len="med"/>
                      <a:tailEnd type="none" w="med" len="med"/>
                    </a:lnL>
                  </a:tcPr>
                </a:tc>
                <a:extLst>
                  <a:ext uri="{0D108BD9-81ED-4DB2-BD59-A6C34878D82A}">
                    <a16:rowId xmlns:a16="http://schemas.microsoft.com/office/drawing/2014/main" val="940675820"/>
                  </a:ext>
                </a:extLst>
              </a:tr>
            </a:tbl>
          </a:graphicData>
        </a:graphic>
      </p:graphicFrame>
    </p:spTree>
    <p:extLst>
      <p:ext uri="{BB962C8B-B14F-4D97-AF65-F5344CB8AC3E}">
        <p14:creationId xmlns:p14="http://schemas.microsoft.com/office/powerpoint/2010/main" val="19024070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cology 16x9">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ature ecology education photo presentation.potx" id="{C2041BFC-79DD-469A-9C9C-CE3A45FF64F3}" vid="{F6D325B2-35D9-40C5-B4CD-C0A8483D5659}"/>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FDE4A95027A1143B2785C074D850841" ma:contentTypeVersion="8" ma:contentTypeDescription="Create a new document." ma:contentTypeScope="" ma:versionID="3a334f7f4e24eedbcdbcd99417bddd34">
  <xsd:schema xmlns:xsd="http://www.w3.org/2001/XMLSchema" xmlns:xs="http://www.w3.org/2001/XMLSchema" xmlns:p="http://schemas.microsoft.com/office/2006/metadata/properties" xmlns:ns2="124aec4c-f557-4449-874b-c8e427c32989" xmlns:ns3="54880abc-2d15-448d-80f0-341d280be7c9" targetNamespace="http://schemas.microsoft.com/office/2006/metadata/properties" ma:root="true" ma:fieldsID="eefdc82ae44b92aa0b6bee7443395b8b" ns2:_="" ns3:_="">
    <xsd:import namespace="124aec4c-f557-4449-874b-c8e427c32989"/>
    <xsd:import namespace="54880abc-2d15-448d-80f0-341d280be7c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SearchProperties" minOccurs="0"/>
                <xsd:element ref="ns3:SharedWithUsers" minOccurs="0"/>
                <xsd:element ref="ns3:SharedWithDetail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24aec4c-f557-4449-874b-c8e427c329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SearchProperties" ma:index="12"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4880abc-2d15-448d-80f0-341d280be7c9"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857B5B38-4486-4071-8C94-829D8CC645E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24aec4c-f557-4449-874b-c8e427c32989"/>
    <ds:schemaRef ds:uri="54880abc-2d15-448d-80f0-341d280be7c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C7A6AC67-7F07-46C7-A508-855E951F5DF8}">
  <ds:schemaRefs>
    <ds:schemaRef ds:uri="http://schemas.microsoft.com/sharepoint/v3/contenttype/forms"/>
  </ds:schemaRefs>
</ds:datastoreItem>
</file>

<file path=customXml/itemProps3.xml><?xml version="1.0" encoding="utf-8"?>
<ds:datastoreItem xmlns:ds="http://schemas.openxmlformats.org/officeDocument/2006/customXml" ds:itemID="{CDA5571A-B4BE-455C-924D-1C7489D2F4FE}">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Nature ecology education photo presentation</Template>
  <TotalTime>0</TotalTime>
  <Words>10895</Words>
  <Application>Microsoft Office PowerPoint</Application>
  <PresentationFormat>Widescreen</PresentationFormat>
  <Paragraphs>1195</Paragraphs>
  <Slides>80</Slides>
  <Notes>68</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80</vt:i4>
      </vt:variant>
    </vt:vector>
  </HeadingPairs>
  <TitlesOfParts>
    <vt:vector size="83" baseType="lpstr">
      <vt:lpstr>Arial</vt:lpstr>
      <vt:lpstr>Corbel</vt:lpstr>
      <vt:lpstr>Ecology 16x9</vt:lpstr>
      <vt:lpstr>Environmental Impact Assessment</vt:lpstr>
      <vt:lpstr>Reviewing an EIA</vt:lpstr>
      <vt:lpstr>Reviewing an EIA</vt:lpstr>
      <vt:lpstr>Reviewing an EIA</vt:lpstr>
      <vt:lpstr>Reviewing an EIA</vt:lpstr>
      <vt:lpstr>Reviewing an EIA</vt:lpstr>
      <vt:lpstr>Reviewing an EIA</vt:lpstr>
      <vt:lpstr>Reviewing an EIA</vt:lpstr>
      <vt:lpstr>Reviewing an EIA</vt:lpstr>
      <vt:lpstr>Reviewing an EIA</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 Area 1</vt:lpstr>
      <vt:lpstr>Reviewing an EIA</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 Area 2</vt:lpstr>
      <vt:lpstr>Reviewing an EIA</vt:lpstr>
      <vt:lpstr>Review Area 3</vt:lpstr>
      <vt:lpstr>Review Area 3</vt:lpstr>
      <vt:lpstr>Review Area 3</vt:lpstr>
      <vt:lpstr>Review Area 3</vt:lpstr>
      <vt:lpstr>Review Area 3</vt:lpstr>
      <vt:lpstr>Review Area 3</vt:lpstr>
      <vt:lpstr>Review Area 3</vt:lpstr>
      <vt:lpstr>Review Area 3</vt:lpstr>
      <vt:lpstr>Review Area 3</vt:lpstr>
      <vt:lpstr>Review Area 3</vt:lpstr>
      <vt:lpstr>Review Area 3</vt:lpstr>
      <vt:lpstr>Reviewing an EIA</vt:lpstr>
      <vt:lpstr>Review Area 4</vt:lpstr>
      <vt:lpstr>Review Area 4</vt:lpstr>
      <vt:lpstr>Review Area 4</vt:lpstr>
      <vt:lpstr>Review Area 4</vt:lpstr>
      <vt:lpstr>Review Area 4</vt:lpstr>
      <vt:lpstr>Review Area 4</vt:lpstr>
      <vt:lpstr>Review Area 4</vt:lpstr>
      <vt:lpstr>Review Area 4</vt:lpstr>
      <vt:lpstr>Review Area 4</vt:lpstr>
      <vt:lpstr>Review Area 4</vt:lpstr>
      <vt:lpstr>Review Area 4</vt:lpstr>
      <vt:lpstr>Review Area 4</vt:lpstr>
      <vt:lpstr>Review Area 4</vt:lpstr>
      <vt:lpstr>Review Area 4</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Environmental Impact Assessment</dc:title>
  <dc:creator>Hannah Williams</dc:creator>
  <cp:lastModifiedBy>Alisdair Cunningham</cp:lastModifiedBy>
  <cp:revision>5</cp:revision>
  <dcterms:created xsi:type="dcterms:W3CDTF">2023-01-23T09:48:43Z</dcterms:created>
  <dcterms:modified xsi:type="dcterms:W3CDTF">2023-10-17T09:25:43Z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0x010100FFDE4A95027A1143B2785C074D850841</vt:lpwstr>
  </property>
</Properties>
</file>