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  <p:sldId id="266" r:id="rId12"/>
  </p:sldIdLst>
  <p:sldSz cx="12192000" cy="6858000"/>
  <p:notesSz cx="6858000" cy="9144000"/>
  <p:defaultTextStyle>
    <a:defPPr>
      <a:defRPr lang="ro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31AEB8A-8379-D6EB-9530-E12C6BC3E8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63450B2F-C7E8-C6FA-8F0A-82437F9B88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472866DE-B701-65FE-394C-47A120060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5E41B3FF-C2CA-9759-0DAF-3660089EC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7A82A8A9-44F2-B232-EBF1-E75B179B5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1213294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850E8F1-F429-42B8-30E9-8672F68347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99DC60A-98B1-8DDA-C2DD-2952ABED12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56CAECD8-0D39-EA06-A852-28971A730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B6A68149-4DC8-4F01-5D72-D900EF6BD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3BC49BD2-370A-C74B-62CB-72511961C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17575994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6A523967-52FE-81E8-BC03-CB2E8F9DF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CA0B49AA-0835-C76F-F6C9-9038CC609E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EC6B2267-3B6A-50A2-4472-3AB0A42FC0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64A60BB0-12E9-6B2E-0D57-FF08680E1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B3C46921-1FD1-F11D-58C6-6E302EC8FD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23926799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ED66EDE-373A-7C65-2D79-40C15E720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576A148-6C35-0CEF-6BF6-4C4CBD1E71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46617CEE-A41E-B2C1-A94D-558FAE8A60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5CA3BB97-EB62-FB8F-49A8-604BB6307D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B13059BD-8065-68B8-EF5C-B7EB52322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86B5DF71-A9C6-04D4-FE06-B2FCBBA57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707556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0A26D90-F47F-BC49-E90D-AAE5CDC0B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989C0B36-1F0A-05CC-5DF9-663CDF8014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7CCE4231-B3E9-15DF-9B73-C1E3D6A7F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6C1200FC-C7A7-8903-DD6E-686898705C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FEAAF317-2890-7ACA-BEC4-D0C9303C23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7" name="Substituent dată 6">
            <a:extLst>
              <a:ext uri="{FF2B5EF4-FFF2-40B4-BE49-F238E27FC236}">
                <a16:creationId xmlns:a16="http://schemas.microsoft.com/office/drawing/2014/main" id="{61551281-04D4-3FFE-A466-4AC2B9EEEE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8" name="Substituent subsol 7">
            <a:extLst>
              <a:ext uri="{FF2B5EF4-FFF2-40B4-BE49-F238E27FC236}">
                <a16:creationId xmlns:a16="http://schemas.microsoft.com/office/drawing/2014/main" id="{84051C15-8868-A1BF-D320-CB6250742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9" name="Substituent număr diapozitiv 8">
            <a:extLst>
              <a:ext uri="{FF2B5EF4-FFF2-40B4-BE49-F238E27FC236}">
                <a16:creationId xmlns:a16="http://schemas.microsoft.com/office/drawing/2014/main" id="{C454D662-DB55-C4DC-E6C1-E2BE99850A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322413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30FC62A-79F2-25A3-E2FC-F0CC928C2D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51525A0E-490F-438D-72F3-12672C7CB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CC40F9DC-A2B8-D470-B36A-CA2F0B436D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DF659ABA-1CA2-5F29-ACD1-2F348BF0B6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2068757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>
            <a:extLst>
              <a:ext uri="{FF2B5EF4-FFF2-40B4-BE49-F238E27FC236}">
                <a16:creationId xmlns:a16="http://schemas.microsoft.com/office/drawing/2014/main" id="{663EADCA-F747-454C-73AE-D2BFDBEFB2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3" name="Substituent subsol 2">
            <a:extLst>
              <a:ext uri="{FF2B5EF4-FFF2-40B4-BE49-F238E27FC236}">
                <a16:creationId xmlns:a16="http://schemas.microsoft.com/office/drawing/2014/main" id="{1A499000-B49F-87E9-E907-1F44AE5BC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4" name="Substituent număr diapozitiv 3">
            <a:extLst>
              <a:ext uri="{FF2B5EF4-FFF2-40B4-BE49-F238E27FC236}">
                <a16:creationId xmlns:a16="http://schemas.microsoft.com/office/drawing/2014/main" id="{DE9FD3C4-F227-9F25-3AF0-FE91386D0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2501127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AC6F9F0-D284-EAE8-9962-B68A7780F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5940AA90-6CCE-8074-2E3F-5E85592E6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5115356A-BB03-8663-B67A-CF588842C3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92F47113-9D53-6BD0-04CA-AD1EAE4ABA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807DF2C-1304-D0FE-9CDA-37DE5CDF3C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3BF483E5-F392-D8EC-CDBC-8C49C0CBA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4970857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C0D5AA3-12C4-63D4-4C1C-EB1DB520A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imagine 2">
            <a:extLst>
              <a:ext uri="{FF2B5EF4-FFF2-40B4-BE49-F238E27FC236}">
                <a16:creationId xmlns:a16="http://schemas.microsoft.com/office/drawing/2014/main" id="{D6AC73B6-40D3-12F8-6A86-49C8C38601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US"/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C1BB8C79-45C1-6908-CD91-29DDFED2AD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Faceţi clic pentru a edita Master stiluri text</a:t>
            </a:r>
          </a:p>
        </p:txBody>
      </p:sp>
      <p:sp>
        <p:nvSpPr>
          <p:cNvPr id="5" name="Substituent dată 4">
            <a:extLst>
              <a:ext uri="{FF2B5EF4-FFF2-40B4-BE49-F238E27FC236}">
                <a16:creationId xmlns:a16="http://schemas.microsoft.com/office/drawing/2014/main" id="{7E82BF9C-A004-EA57-FE97-41C7EBDB3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6" name="Substituent subsol 5">
            <a:extLst>
              <a:ext uri="{FF2B5EF4-FFF2-40B4-BE49-F238E27FC236}">
                <a16:creationId xmlns:a16="http://schemas.microsoft.com/office/drawing/2014/main" id="{A49114EA-8129-7EBC-024A-7ADCFBD3F5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7" name="Substituent număr diapozitiv 6">
            <a:extLst>
              <a:ext uri="{FF2B5EF4-FFF2-40B4-BE49-F238E27FC236}">
                <a16:creationId xmlns:a16="http://schemas.microsoft.com/office/drawing/2014/main" id="{6B23B64E-E880-9D9D-D413-F801E32AC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1434248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2D5D637-B506-5E43-4A7D-5A87F57E1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C041E9C6-1EC4-4274-576B-DC87863980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2273102F-4DCF-C7B5-46DE-67EDADD21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DED8EBA7-D65C-203D-4FEF-85DADB680C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63C4E1D0-FD9D-CBA6-3937-38BDADA2E8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3574882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>
            <a:extLst>
              <a:ext uri="{FF2B5EF4-FFF2-40B4-BE49-F238E27FC236}">
                <a16:creationId xmlns:a16="http://schemas.microsoft.com/office/drawing/2014/main" id="{C96EE1B0-69FD-090F-86FE-F64B2DA96F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vertical 2">
            <a:extLst>
              <a:ext uri="{FF2B5EF4-FFF2-40B4-BE49-F238E27FC236}">
                <a16:creationId xmlns:a16="http://schemas.microsoft.com/office/drawing/2014/main" id="{0BAE01B1-CED0-A819-381F-77247E6E24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D7A126FD-94DD-AEC6-F4CE-DB1DB5244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3D3AE594-D756-DC7B-20B4-9F051405B1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CE7D4168-8ADE-C494-9D56-92ECB665E3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2666320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>
            <a:extLst>
              <a:ext uri="{FF2B5EF4-FFF2-40B4-BE49-F238E27FC236}">
                <a16:creationId xmlns:a16="http://schemas.microsoft.com/office/drawing/2014/main" id="{95484804-2AF2-6ADD-4F9D-313EFD82B6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Faceți clic pentru a edita stilul de titlu coordonator</a:t>
            </a:r>
            <a:endParaRPr lang="ro-US"/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59A0C944-FE56-3995-53AA-B8DF0A42E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Faceţi clic pentru a edita Master stiluri text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  <a:endParaRPr lang="ro-US"/>
          </a:p>
        </p:txBody>
      </p:sp>
      <p:sp>
        <p:nvSpPr>
          <p:cNvPr id="4" name="Substituent dată 3">
            <a:extLst>
              <a:ext uri="{FF2B5EF4-FFF2-40B4-BE49-F238E27FC236}">
                <a16:creationId xmlns:a16="http://schemas.microsoft.com/office/drawing/2014/main" id="{7ABD9E22-8DA0-894B-BBE0-498EA72CA9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539E4-EA7F-784F-A644-596FCE5BA313}" type="datetimeFigureOut">
              <a:rPr lang="ro-US" smtClean="0"/>
              <a:t>6/30/23</a:t>
            </a:fld>
            <a:endParaRPr lang="ro-US"/>
          </a:p>
        </p:txBody>
      </p:sp>
      <p:sp>
        <p:nvSpPr>
          <p:cNvPr id="5" name="Substituent subsol 4">
            <a:extLst>
              <a:ext uri="{FF2B5EF4-FFF2-40B4-BE49-F238E27FC236}">
                <a16:creationId xmlns:a16="http://schemas.microsoft.com/office/drawing/2014/main" id="{061730FE-1678-C247-DE5F-27840B71E4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US"/>
          </a:p>
        </p:txBody>
      </p:sp>
      <p:sp>
        <p:nvSpPr>
          <p:cNvPr id="6" name="Substituent număr diapozitiv 5">
            <a:extLst>
              <a:ext uri="{FF2B5EF4-FFF2-40B4-BE49-F238E27FC236}">
                <a16:creationId xmlns:a16="http://schemas.microsoft.com/office/drawing/2014/main" id="{94AF4A8A-D87C-4C22-04D6-25BAB2F4CF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56D36-5AA1-ED4A-AF57-763F049C8393}" type="slidenum">
              <a:rPr lang="ro-US" smtClean="0"/>
              <a:t>‹#›</a:t>
            </a:fld>
            <a:endParaRPr lang="ro-US"/>
          </a:p>
        </p:txBody>
      </p:sp>
    </p:spTree>
    <p:extLst>
      <p:ext uri="{BB962C8B-B14F-4D97-AF65-F5344CB8AC3E}">
        <p14:creationId xmlns:p14="http://schemas.microsoft.com/office/powerpoint/2010/main" val="31780615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evalogistics.com/en/what-we-do/contract-logistics/services/warehouse-management-syste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16BBB84-E333-BFB5-BB00-5D298A2C49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8666" y="1962676"/>
            <a:ext cx="9144000" cy="2387600"/>
          </a:xfrm>
        </p:spPr>
        <p:txBody>
          <a:bodyPr>
            <a:normAutofit/>
          </a:bodyPr>
          <a:lstStyle/>
          <a:p>
            <a:r>
              <a:rPr lang="en-GB" sz="3000" b="1" dirty="0"/>
              <a:t>BA (</a:t>
            </a:r>
            <a:r>
              <a:rPr lang="en-GB" sz="3000" b="1" dirty="0" err="1"/>
              <a:t>Hons</a:t>
            </a:r>
            <a:r>
              <a:rPr lang="en-GB" sz="3000" b="1" dirty="0"/>
              <a:t>) Management and Leadership - Skills for the Workplace </a:t>
            </a:r>
            <a:br>
              <a:rPr lang="en-GB" sz="3000" b="1" dirty="0"/>
            </a:br>
            <a:r>
              <a:rPr lang="en-GB" sz="3000" b="1" dirty="0"/>
              <a:t>BMSW 5102</a:t>
            </a:r>
            <a:br>
              <a:rPr lang="en-GB" sz="3000" b="1" dirty="0"/>
            </a:br>
            <a:r>
              <a:rPr lang="ro-RO" sz="3000" b="1" dirty="0" err="1"/>
              <a:t>Developing</a:t>
            </a:r>
            <a:r>
              <a:rPr lang="ro-RO" sz="3000" b="1" dirty="0"/>
              <a:t> </a:t>
            </a:r>
            <a:r>
              <a:rPr lang="en-GB" sz="3000" b="1" dirty="0"/>
              <a:t>relationships and Workplace achievements </a:t>
            </a:r>
            <a:endParaRPr lang="ro-US" sz="3000" b="1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F636F944-1525-A2DC-056D-68F882B6D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80666" y="4895324"/>
            <a:ext cx="5473094" cy="840313"/>
          </a:xfrm>
        </p:spPr>
        <p:txBody>
          <a:bodyPr>
            <a:noAutofit/>
          </a:bodyPr>
          <a:lstStyle/>
          <a:p>
            <a:endParaRPr lang="en-GB" sz="2000" b="1" dirty="0"/>
          </a:p>
          <a:p>
            <a:pPr algn="r"/>
            <a:endParaRPr lang="en-GB" sz="2000" b="1" dirty="0"/>
          </a:p>
          <a:p>
            <a:pPr algn="r"/>
            <a:r>
              <a:rPr lang="en-GB" sz="2000" b="1" dirty="0"/>
              <a:t>Lecturer: Dr. Doreen </a:t>
            </a:r>
            <a:r>
              <a:rPr lang="en-GB" sz="2000" b="1" dirty="0" err="1"/>
              <a:t>Nyaa</a:t>
            </a:r>
            <a:r>
              <a:rPr lang="en-GB" sz="2000" b="1" dirty="0"/>
              <a:t> </a:t>
            </a:r>
            <a:r>
              <a:rPr lang="en-GB" sz="2000" b="1" dirty="0" err="1"/>
              <a:t>Amundam</a:t>
            </a:r>
            <a:endParaRPr lang="en-GB" sz="2000" b="1" dirty="0"/>
          </a:p>
          <a:p>
            <a:pPr algn="r"/>
            <a:r>
              <a:rPr lang="en-GB" sz="2000" b="1" dirty="0"/>
              <a:t>Student: Nicoleta Damian (2120244)</a:t>
            </a:r>
          </a:p>
          <a:p>
            <a:pPr algn="r"/>
            <a:endParaRPr lang="en-GB" sz="2000" b="1" dirty="0"/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id="{B9A65AA2-1C06-FD9E-77E4-BAFB71448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0904" y="707916"/>
            <a:ext cx="2890763" cy="192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61918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2DF2AA6-050C-1961-3911-1246AD56B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Employee Motivation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1BF3CE0-9806-8CA5-FE8A-958E3E801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1768" y="1155564"/>
            <a:ext cx="4807187" cy="500595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adopt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regarding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job can be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characterised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among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become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persistently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engaged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committed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a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due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drive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  It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serves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 what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encourages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succeed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also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"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"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come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work on a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basis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 Mitchell, 1982, p.81)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According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Robbins (1993),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signifies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the "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willingness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exert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high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levels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towards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goals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controlled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by the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action's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capacity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fulfil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individual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."</a:t>
            </a:r>
            <a:endParaRPr lang="ro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4DC90D01-C5C1-1FF1-AC58-E846260D64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432" y="1588804"/>
            <a:ext cx="5363568" cy="413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547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C2134706-4FEC-897C-6F9B-2E02DFD4D0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Intrinsic vs Extrinsic Motivation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F8060A59-FF83-F799-E754-14897080C5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547" y="1495027"/>
            <a:ext cx="5597042" cy="4613068"/>
          </a:xfrm>
        </p:spPr>
        <p:txBody>
          <a:bodyPr>
            <a:noAutofit/>
          </a:bodyPr>
          <a:lstStyle/>
          <a:p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do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tasks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intrinsic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factors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developing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finding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delight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(White, 1959)</a:t>
            </a:r>
          </a:p>
          <a:p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Extrinsic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encourages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carry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out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praises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other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external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such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obtaining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(Ryan, 1995)</a:t>
            </a:r>
          </a:p>
          <a:p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Intrinsically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driven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own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interests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while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extrinsically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individuals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driven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potential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avoiding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undesirable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consequences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 For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instance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an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who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gains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for personal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benefit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intrinsically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while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advancing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profession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extrinsically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ine 4">
            <a:extLst>
              <a:ext uri="{FF2B5EF4-FFF2-40B4-BE49-F238E27FC236}">
                <a16:creationId xmlns:a16="http://schemas.microsoft.com/office/drawing/2014/main" id="{94B611FE-112C-154B-E449-E591BDE6D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888122"/>
            <a:ext cx="5597042" cy="379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4924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BFADEEBA-A346-33DD-E5BE-A691B9A88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CEVA Logistics Company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EC0E7AC4-5DFD-D98C-71C3-A0FCE30FD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1664"/>
            <a:ext cx="4839931" cy="3389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CEVA Matrix® IT platform manages air and ocean freight shipments, warehouse, supply chain, and ground transport in every country. It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offers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real-time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traceability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profitability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integrates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reporting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and can be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interfaced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with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customers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'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enterprise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resource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planning,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logistics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systems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CevaLogistics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  <a:endParaRPr lang="ro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id="{00DE0930-F263-C4DB-3E7E-77BDBE3DD0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139" y="1276047"/>
            <a:ext cx="4305905" cy="4305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4099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241C365-8518-354D-3B90-CC41C57B2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CEVA Logistics Daventry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Intrinsic vs. Extrinsic Motivation examples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178BB25-4C47-C41C-5CA8-4A9ED66C37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Intrinsic motivations: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Communicating with colleagues to develop friendly relationships and strengthen professional connectivity.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Growing professionally and personally by taking more leadership duties.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Bringing passion for every aspect of work on daily basis.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motivations: 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Taking more responsibilities in order to show high abilities for the purpose of getting a promotion or salary raise.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Growing performance being driven by the desire of rewarding.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Participation in multiple training sessions and courses for getting a higher grade and having a good resume.</a:t>
            </a:r>
          </a:p>
        </p:txBody>
      </p:sp>
    </p:spTree>
    <p:extLst>
      <p:ext uri="{BB962C8B-B14F-4D97-AF65-F5344CB8AC3E}">
        <p14:creationId xmlns:p14="http://schemas.microsoft.com/office/powerpoint/2010/main" val="28588322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ABA2A989-48DC-38A9-53FA-EAEEA86A0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48" y="1094969"/>
            <a:ext cx="7680476" cy="233403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Intrinsic Motivation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ro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C852F88A-873D-8043-5160-FBB9CECC512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3188364"/>
            <a:ext cx="4213957" cy="25746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Persistence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Engagement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Wider levels of performance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Dedication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Efficiency </a:t>
            </a:r>
            <a:endParaRPr lang="ro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FA5C9812-4D89-6019-41F4-A5A8E55E81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89033" y="3188363"/>
            <a:ext cx="5864981" cy="257466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300" dirty="0"/>
              <a:t>Disadvantages:</a:t>
            </a:r>
          </a:p>
          <a:p>
            <a:r>
              <a:rPr lang="en-GB" sz="2300" dirty="0"/>
              <a:t>Intrinsic reward not being enough for employees </a:t>
            </a:r>
          </a:p>
          <a:p>
            <a:r>
              <a:rPr lang="en-GB" sz="2300" dirty="0"/>
              <a:t>Different amount of motivation required by different employees </a:t>
            </a:r>
          </a:p>
          <a:p>
            <a:r>
              <a:rPr lang="en-GB" sz="2300" dirty="0"/>
              <a:t>Being unable to make an employee learn something not interesting for them</a:t>
            </a:r>
            <a:endParaRPr lang="ro-US" sz="2300" dirty="0"/>
          </a:p>
        </p:txBody>
      </p:sp>
      <p:pic>
        <p:nvPicPr>
          <p:cNvPr id="8" name="Imagine 7">
            <a:extLst>
              <a:ext uri="{FF2B5EF4-FFF2-40B4-BE49-F238E27FC236}">
                <a16:creationId xmlns:a16="http://schemas.microsoft.com/office/drawing/2014/main" id="{436F712A-9C2B-9D8E-6F8E-4D45825F48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00603" y="854332"/>
            <a:ext cx="3813207" cy="2144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684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ine 6">
            <a:extLst>
              <a:ext uri="{FF2B5EF4-FFF2-40B4-BE49-F238E27FC236}">
                <a16:creationId xmlns:a16="http://schemas.microsoft.com/office/drawing/2014/main" id="{4B2ABE15-F5C8-F1F2-403E-FA32257F2B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9118" y="3429001"/>
            <a:ext cx="3779763" cy="3429000"/>
          </a:xfrm>
          <a:prstGeom prst="rect">
            <a:avLst/>
          </a:prstGeom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5313EEA8-4FEB-E88C-ADB2-E88D1680A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131A04C0-BA52-8F82-12CE-1E9CE4F796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Pros: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Easily quantifiable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 helps motivating employees when they are not interested in certain tasks</a:t>
            </a:r>
          </a:p>
          <a:p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Compelling people to work</a:t>
            </a:r>
            <a:endParaRPr lang="ro-US" sz="2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3F6713DE-A1D4-DAB1-963D-47CF3170F97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Cons: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Extrinsic motivation can be pricey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Making rewards a habit for employees, therefore the job becomes less passionately 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High possibility of having to higher the reward as most employees become unmotivated with same reward each time</a:t>
            </a:r>
          </a:p>
          <a:p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Destroying creativity, engagement and enthusiasm among employees</a:t>
            </a:r>
          </a:p>
        </p:txBody>
      </p:sp>
    </p:spTree>
    <p:extLst>
      <p:ext uri="{BB962C8B-B14F-4D97-AF65-F5344CB8AC3E}">
        <p14:creationId xmlns:p14="http://schemas.microsoft.com/office/powerpoint/2010/main" val="2279666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1888E68-F525-D0B8-CFC4-8C27884AA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6955" y="417212"/>
            <a:ext cx="5860974" cy="1070578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Key motivation theories in management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C816E7F2-5BA1-8499-2A91-495180F51B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4122" y="1487789"/>
            <a:ext cx="6308497" cy="5678639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Maslow's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Maslow's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Hierarchy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is one of the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theories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work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that is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frequently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discussed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Regarding 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to this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motivational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framework,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which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was born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by Abraham H. Maslow,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individuals p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rogress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past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hierarchy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needs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They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move 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to the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next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need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once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previous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one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has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dirty="0" err="1">
                <a:latin typeface="Arial" panose="020B0604020202020204" pitchFamily="34" charset="0"/>
                <a:cs typeface="Arial" panose="020B0604020202020204" pitchFamily="34" charset="0"/>
              </a:rPr>
              <a:t>been</a:t>
            </a:r>
            <a:r>
              <a:rPr lang="ro-RO" dirty="0">
                <a:latin typeface="Arial" panose="020B0604020202020204" pitchFamily="34" charset="0"/>
                <a:cs typeface="Arial" panose="020B0604020202020204" pitchFamily="34" charset="0"/>
              </a:rPr>
              <a:t> met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(Maslow, 1943)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2. The Three Needs Theory of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McClelland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According to David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McClelland's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motivational theory of leadership, a person has 3 fundamental requirements: a need for belonging, accomplishment, or authority.  According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McClelland's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theory of employee motivation, a person’s distinctive needs will create a big influence on their behaviour.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McClelland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1961)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Herzberg's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Motivation Theory, commonly referred to as the Two-Factor or Hygiene Theory, emphasises on the importance of motivation and orderliness at workplace. Hygiene alludes to a person's work environment, including conditions, pay, or connections, whereas motivating elements refer to a person's work environment, such as job recognition and progress, which inspire higher effort.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Herzberg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contends that motivation and contentment at work are the primary forces behind employee happiness. (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Herzberg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1964)</a:t>
            </a:r>
          </a:p>
        </p:txBody>
      </p:sp>
      <p:pic>
        <p:nvPicPr>
          <p:cNvPr id="9" name="Imagine 8">
            <a:extLst>
              <a:ext uri="{FF2B5EF4-FFF2-40B4-BE49-F238E27FC236}">
                <a16:creationId xmlns:a16="http://schemas.microsoft.com/office/drawing/2014/main" id="{8358E61D-F9BC-C859-4359-14DBE74752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7929" y="1487788"/>
            <a:ext cx="5769286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017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A75E7E2-5166-997F-3C0D-8CCD0AF53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Employee motivation – prosperity of the company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text 3">
            <a:extLst>
              <a:ext uri="{FF2B5EF4-FFF2-40B4-BE49-F238E27FC236}">
                <a16:creationId xmlns:a16="http://schemas.microsoft.com/office/drawing/2014/main" id="{33E3C115-1817-E2D0-1066-3F50073544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Companies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which tend building the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happiness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attachment within the w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orkplaces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should strike a good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towards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offering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competitive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salaries 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and job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safety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rewarding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work, and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fostering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grow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career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paths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essential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but challenging feature 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of a manager's job is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employees. 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 the past few decades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recompense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presented 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to be a major factor in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but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nowadays 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we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see numerous other factors being similarly important.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create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appropriate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chances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, start by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comprehending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what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motivates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 your staff </a:t>
            </a:r>
            <a:r>
              <a:rPr lang="ro-RO" sz="2000" dirty="0" err="1">
                <a:latin typeface="Arial" panose="020B0604020202020204" pitchFamily="34" charset="0"/>
                <a:cs typeface="Arial" panose="020B0604020202020204" pitchFamily="34" charset="0"/>
              </a:rPr>
              <a:t>members</a:t>
            </a:r>
            <a:r>
              <a:rPr lang="ro-RO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6716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Imagine 6">
            <a:extLst>
              <a:ext uri="{FF2B5EF4-FFF2-40B4-BE49-F238E27FC236}">
                <a16:creationId xmlns:a16="http://schemas.microsoft.com/office/drawing/2014/main" id="{AAA53225-D324-000D-64BB-D33A1B3C5A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19871" y="993553"/>
            <a:ext cx="3272129" cy="1664143"/>
          </a:xfrm>
          <a:prstGeom prst="rect">
            <a:avLst/>
          </a:prstGeom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73C6DBC5-77CC-CDCD-77B5-3090D9F50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Recommendations 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Motivation examples for CEVA Logistics Daventry site</a:t>
            </a:r>
            <a:endParaRPr lang="ro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ADFE8CD2-6870-147A-952C-220818C6BA6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Intrinsic examples: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iscover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every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worker's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unique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tastes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to inspire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Aid in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Encourage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them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sign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up for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courses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that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abilities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Give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staff the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chance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current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skill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set and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acquire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knowledge that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will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useful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their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future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endeavours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ro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03A0B571-7AED-4420-AF65-3E8AAB469AC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Extrinsic examples:</a:t>
            </a:r>
          </a:p>
          <a:p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Extrinsic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can be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demonstrated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establishing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monthly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month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award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for your staff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warding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hard work with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various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types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prizes</a:t>
            </a: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ongratulating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workers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who put a lot of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effort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into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a project</a:t>
            </a: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stablishing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reward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timely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completion</a:t>
            </a:r>
            <a:r>
              <a:rPr lang="ro-RO" sz="2300" dirty="0">
                <a:latin typeface="Arial" panose="020B0604020202020204" pitchFamily="34" charset="0"/>
                <a:cs typeface="Arial" panose="020B0604020202020204" pitchFamily="34" charset="0"/>
              </a:rPr>
              <a:t> of a </a:t>
            </a:r>
            <a:r>
              <a:rPr lang="ro-RO" sz="2300" dirty="0" err="1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ro-US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4300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947DE27E-605B-0958-6A76-4DFB19688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ro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0DC9442-EDE1-790B-5445-1F1879ACB5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500" i="1" dirty="0" err="1"/>
              <a:t>Herzberg</a:t>
            </a:r>
            <a:r>
              <a:rPr lang="en-GB" sz="1500" i="1" dirty="0"/>
              <a:t>, F. (1964). The motivation-hygiene concept and problems of manpower. Personnel Administration, 27(1), 3–7. (Accessed: 18 June 2023)</a:t>
            </a:r>
          </a:p>
          <a:p>
            <a:pPr marL="0" indent="0">
              <a:buNone/>
            </a:pPr>
            <a:r>
              <a:rPr lang="ro-RO" sz="1500" i="1" dirty="0"/>
              <a:t>Maslow, A.H. (1943). “A </a:t>
            </a:r>
            <a:r>
              <a:rPr lang="ro-RO" sz="1500" i="1" dirty="0" err="1"/>
              <a:t>Theory</a:t>
            </a:r>
            <a:r>
              <a:rPr lang="ro-RO" sz="1500" i="1" dirty="0"/>
              <a:t> of </a:t>
            </a:r>
            <a:r>
              <a:rPr lang="ro-RO" sz="1500" i="1" dirty="0" err="1"/>
              <a:t>Human</a:t>
            </a:r>
            <a:r>
              <a:rPr lang="ro-RO" sz="1500" i="1" dirty="0"/>
              <a:t> </a:t>
            </a:r>
            <a:r>
              <a:rPr lang="ro-RO" sz="1500" i="1" dirty="0" err="1"/>
              <a:t>Motivation</a:t>
            </a:r>
            <a:r>
              <a:rPr lang="ro-RO" sz="1500" i="1" dirty="0"/>
              <a:t>”. In </a:t>
            </a:r>
            <a:r>
              <a:rPr lang="ro-RO" sz="1500" i="1" dirty="0" err="1"/>
              <a:t>Psychological</a:t>
            </a:r>
            <a:r>
              <a:rPr lang="ro-RO" sz="1500" i="1" dirty="0"/>
              <a:t> Review, 50 (4), 370-396, 430-437. (</a:t>
            </a:r>
            <a:r>
              <a:rPr lang="ro-RO" sz="1500" i="1" dirty="0" err="1"/>
              <a:t>Accessed</a:t>
            </a:r>
            <a:r>
              <a:rPr lang="ro-RO" sz="1500" i="1" dirty="0"/>
              <a:t>: </a:t>
            </a:r>
            <a:r>
              <a:rPr lang="en-GB" sz="1500" i="1" dirty="0"/>
              <a:t>18 </a:t>
            </a:r>
            <a:r>
              <a:rPr lang="ro-RO" sz="1500" i="1" dirty="0"/>
              <a:t>June 2023)</a:t>
            </a:r>
            <a:endParaRPr lang="en-GB" sz="1500" i="1" dirty="0"/>
          </a:p>
          <a:p>
            <a:pPr marL="0" indent="0">
              <a:buNone/>
            </a:pPr>
            <a:r>
              <a:rPr lang="ro-RO" sz="1500" i="1" dirty="0" err="1"/>
              <a:t>McClelland</a:t>
            </a:r>
            <a:r>
              <a:rPr lang="ro-RO" sz="1500" i="1" dirty="0"/>
              <a:t>, David C. (David Clarence). (1961). The </a:t>
            </a:r>
            <a:r>
              <a:rPr lang="ro-RO" sz="1500" i="1" dirty="0" err="1"/>
              <a:t>achieving</a:t>
            </a:r>
            <a:r>
              <a:rPr lang="ro-RO" sz="1500" i="1" dirty="0"/>
              <a:t> </a:t>
            </a:r>
            <a:r>
              <a:rPr lang="ro-RO" sz="1500" i="1" dirty="0" err="1"/>
              <a:t>society</a:t>
            </a:r>
            <a:r>
              <a:rPr lang="ro-RO" sz="1500" i="1" dirty="0"/>
              <a:t>. Princeton, N.J. :Van </a:t>
            </a:r>
            <a:r>
              <a:rPr lang="ro-RO" sz="1500" i="1" dirty="0" err="1"/>
              <a:t>Nostrand</a:t>
            </a:r>
            <a:r>
              <a:rPr lang="ro-RO" sz="1500" i="1" dirty="0"/>
              <a:t>.</a:t>
            </a:r>
            <a:r>
              <a:rPr lang="en-GB" sz="1500" i="1" dirty="0"/>
              <a:t> (Accessed: 10 June 2023)</a:t>
            </a:r>
          </a:p>
          <a:p>
            <a:pPr marL="0" indent="0">
              <a:buNone/>
            </a:pPr>
            <a:r>
              <a:rPr lang="en-GB" sz="1500" i="1" dirty="0"/>
              <a:t>Mitchell, T.R., &amp; </a:t>
            </a:r>
            <a:r>
              <a:rPr lang="en-GB" sz="1500" i="1" dirty="0" err="1"/>
              <a:t>Liden</a:t>
            </a:r>
            <a:r>
              <a:rPr lang="en-GB" sz="1500" i="1" dirty="0"/>
              <a:t>, R.C. The effects of the social context on performance evaluations. </a:t>
            </a:r>
            <a:r>
              <a:rPr lang="en-GB" sz="1500" i="1" dirty="0" err="1"/>
              <a:t>Organizational</a:t>
            </a:r>
            <a:r>
              <a:rPr lang="en-GB" sz="1500" i="1" dirty="0"/>
              <a:t> </a:t>
            </a:r>
            <a:r>
              <a:rPr lang="en-GB" sz="1500" i="1" dirty="0" err="1"/>
              <a:t>Behavior</a:t>
            </a:r>
            <a:r>
              <a:rPr lang="en-GB" sz="1500" i="1" dirty="0"/>
              <a:t> and Human Performance, 1982, 29, 241-246. (Accessed: 12 June 2023)</a:t>
            </a:r>
          </a:p>
          <a:p>
            <a:pPr marL="0" indent="0">
              <a:buNone/>
            </a:pPr>
            <a:r>
              <a:rPr lang="en-GB" sz="1500" i="1" dirty="0"/>
              <a:t>Robins, C. J., &amp; Hayes, A. M. (1993). An appraisal of cognitive therapy. Journal of Consulting and Clinical Psychology, 61(2), 205–214. (Accessed: 12 June 2023)</a:t>
            </a:r>
          </a:p>
          <a:p>
            <a:pPr marL="0" indent="0">
              <a:buNone/>
            </a:pPr>
            <a:r>
              <a:rPr lang="en-GB" sz="1500" i="1" dirty="0"/>
              <a:t>Ryan, R. M. (1995). Psychological needs and the facilitation of integrative processes. Journal of Personality, 63, 397–427. (Accessed: 18 June 2023)</a:t>
            </a:r>
          </a:p>
          <a:p>
            <a:pPr marL="0" indent="0">
              <a:buNone/>
            </a:pPr>
            <a:r>
              <a:rPr lang="en-GB" sz="1500" i="1" dirty="0"/>
              <a:t>Warehouse Management System (no date) Warehouse Management System (WMS) : CEVA Logistics. Available at: </a:t>
            </a:r>
            <a:r>
              <a:rPr lang="en-GB" sz="1500" i="1" dirty="0">
                <a:hlinkClick r:id="rId2"/>
              </a:rPr>
              <a:t>https://</a:t>
            </a:r>
            <a:r>
              <a:rPr lang="en-GB" sz="1500" i="1" dirty="0" err="1">
                <a:hlinkClick r:id="rId2"/>
              </a:rPr>
              <a:t>www.cevalogistics.com</a:t>
            </a:r>
            <a:r>
              <a:rPr lang="en-GB" sz="1500" i="1" dirty="0">
                <a:hlinkClick r:id="rId2"/>
              </a:rPr>
              <a:t>/en/what-we-do/contract-logistics/services/warehouse-management-system</a:t>
            </a:r>
            <a:r>
              <a:rPr lang="en-GB" sz="1500" i="1" dirty="0"/>
              <a:t> (Accessed: 10 June 2023).</a:t>
            </a:r>
          </a:p>
          <a:p>
            <a:pPr marL="0" indent="0">
              <a:buNone/>
            </a:pPr>
            <a:r>
              <a:rPr lang="en-GB" sz="1500" i="1" dirty="0"/>
              <a:t>White, R. W. (1959). Motivation reconsidered. Psychological Review, 66, 297–333. (Accessed: 20 June 2023)</a:t>
            </a:r>
          </a:p>
        </p:txBody>
      </p:sp>
    </p:spTree>
    <p:extLst>
      <p:ext uri="{BB962C8B-B14F-4D97-AF65-F5344CB8AC3E}">
        <p14:creationId xmlns:p14="http://schemas.microsoft.com/office/powerpoint/2010/main" val="1678995499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11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11</vt:i4>
      </vt:variant>
    </vt:vector>
  </HeadingPairs>
  <TitlesOfParts>
    <vt:vector size="12" baseType="lpstr">
      <vt:lpstr>Temă Office</vt:lpstr>
      <vt:lpstr>BA (Hons) Management and Leadership - Skills for the Workplace  BMSW 5102 Developing relationships and Workplace achievements </vt:lpstr>
      <vt:lpstr>Employee Motivation </vt:lpstr>
      <vt:lpstr>Intrinsic vs Extrinsic Motivation </vt:lpstr>
      <vt:lpstr>CEVA Logistics Company </vt:lpstr>
      <vt:lpstr>CEVA Logistics Daventry  Intrinsic vs. Extrinsic Motivation examples </vt:lpstr>
      <vt:lpstr>Intrinsic Motivation  Advantages and Disadvantages  </vt:lpstr>
      <vt:lpstr>Extrinsic motivation  Advantages and Disadvantages </vt:lpstr>
      <vt:lpstr>Key motivation theories in management </vt:lpstr>
      <vt:lpstr>Employee motivation – prosperity of the company </vt:lpstr>
      <vt:lpstr>Recommendations  Motivation examples for CEVA Logistics Daventry site</vt:lpstr>
      <vt:lpstr>Reference list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(Hons) Management and Leadership - Skills for the Workplace  BMSW 5102 Developing relationships and Workplace achievements </dc:title>
  <dc:creator>damian nicoleta</dc:creator>
  <cp:lastModifiedBy>damian nicoleta</cp:lastModifiedBy>
  <cp:revision>3</cp:revision>
  <dcterms:created xsi:type="dcterms:W3CDTF">2023-06-28T21:41:15Z</dcterms:created>
  <dcterms:modified xsi:type="dcterms:W3CDTF">2023-06-30T02:02:59Z</dcterms:modified>
</cp:coreProperties>
</file>