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E0EF"/>
    <a:srgbClr val="99CCFF"/>
    <a:srgbClr val="D4D4D4"/>
    <a:srgbClr val="F6C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67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2223" y="0"/>
            <a:ext cx="12803823" cy="9605117"/>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213017" y="3117105"/>
            <a:ext cx="8284751" cy="3571228"/>
          </a:xfrm>
        </p:spPr>
        <p:txBody>
          <a:bodyPr anchor="b"/>
          <a:lstStyle>
            <a:lvl1pPr>
              <a:defRPr sz="6720"/>
            </a:lvl1pPr>
          </a:lstStyle>
          <a:p>
            <a:r>
              <a:rPr lang="en-GB"/>
              <a:t>Click to edit Master title style</a:t>
            </a:r>
            <a:endParaRPr lang="en-US" dirty="0"/>
          </a:p>
        </p:txBody>
      </p:sp>
      <p:sp>
        <p:nvSpPr>
          <p:cNvPr id="3" name="Subtitle 2"/>
          <p:cNvSpPr>
            <a:spLocks noGrp="1"/>
          </p:cNvSpPr>
          <p:nvPr>
            <p:ph type="subTitle" idx="1"/>
          </p:nvPr>
        </p:nvSpPr>
        <p:spPr>
          <a:xfrm>
            <a:off x="1213017" y="6688332"/>
            <a:ext cx="8284751" cy="1205988"/>
          </a:xfrm>
        </p:spPr>
        <p:txBody>
          <a:bodyPr anchor="t"/>
          <a:lstStyle>
            <a:lvl1pPr marL="0" indent="0" algn="l">
              <a:buNone/>
              <a:defRPr cap="all">
                <a:solidFill>
                  <a:schemeClr val="accent1">
                    <a:lumMod val="60000"/>
                    <a:lumOff val="40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497313" y="2560321"/>
            <a:ext cx="1386839" cy="320123"/>
          </a:xfrm>
        </p:spPr>
        <p:txBody>
          <a:bodyPr anchor="t"/>
          <a:lstStyle>
            <a:lvl1pPr algn="l">
              <a:defRPr b="0" i="0">
                <a:solidFill>
                  <a:schemeClr val="bg1">
                    <a:alpha val="60000"/>
                  </a:schemeClr>
                </a:solidFill>
              </a:defRPr>
            </a:lvl1pPr>
          </a:lstStyle>
          <a:p>
            <a:fld id="{3168CA64-5C32-4C63-98AF-0F70D176A948}" type="datetimeFigureOut">
              <a:rPr lang="en-GB" smtClean="0"/>
              <a:t>04/11/2025</a:t>
            </a:fld>
            <a:endParaRPr lang="en-GB"/>
          </a:p>
        </p:txBody>
      </p:sp>
      <p:sp>
        <p:nvSpPr>
          <p:cNvPr id="5" name="Footer Placeholder 4"/>
          <p:cNvSpPr>
            <a:spLocks noGrp="1"/>
          </p:cNvSpPr>
          <p:nvPr>
            <p:ph type="ftr" sz="quarter" idx="11"/>
          </p:nvPr>
        </p:nvSpPr>
        <p:spPr bwMode="gray">
          <a:xfrm rot="5400000">
            <a:off x="8730692" y="4570171"/>
            <a:ext cx="5403713" cy="320124"/>
          </a:xfrm>
        </p:spPr>
        <p:txBody>
          <a:bodyPr/>
          <a:lstStyle>
            <a:lvl1pPr>
              <a:defRPr b="0" i="0">
                <a:solidFill>
                  <a:schemeClr val="bg1">
                    <a:alpha val="60000"/>
                  </a:schemeClr>
                </a:solidFill>
              </a:defRPr>
            </a:lvl1pPr>
          </a:lstStyle>
          <a:p>
            <a:endParaRPr lang="en-GB"/>
          </a:p>
        </p:txBody>
      </p:sp>
      <p:sp>
        <p:nvSpPr>
          <p:cNvPr id="11" name="Rectangle 10"/>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10750063" y="414023"/>
            <a:ext cx="1107831" cy="1074762"/>
          </a:xfrm>
          <a:prstGeom prst="rect">
            <a:avLst/>
          </a:prstGeom>
        </p:spPr>
        <p:txBody>
          <a:bodyPr anchor="b"/>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3795103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2358" y="1297938"/>
            <a:ext cx="8881141" cy="993811"/>
          </a:xfrm>
        </p:spPr>
        <p:txBody>
          <a:bodyPr anchor="ctr"/>
          <a:lstStyle>
            <a:lvl1pPr>
              <a:defRPr sz="448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50063" y="414023"/>
            <a:ext cx="1107831" cy="1074762"/>
          </a:xfrm>
          <a:prstGeom prst="rect">
            <a:avLst/>
          </a:prstGeom>
        </p:spPr>
        <p:txBody>
          <a:bodyPr anchor="b"/>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1454144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2223" y="0"/>
            <a:ext cx="12803823" cy="9605117"/>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28548" y="3160623"/>
            <a:ext cx="4326941" cy="4228482"/>
          </a:xfrm>
        </p:spPr>
        <p:txBody>
          <a:bodyPr anchor="ctr"/>
          <a:lstStyle>
            <a:lvl1pPr algn="l">
              <a:defRPr sz="4480" b="0" cap="none"/>
            </a:lvl1pPr>
          </a:lstStyle>
          <a:p>
            <a:r>
              <a:rPr lang="en-GB"/>
              <a:t>Click to edit Master title style</a:t>
            </a:r>
            <a:endParaRPr lang="en-US" dirty="0"/>
          </a:p>
        </p:txBody>
      </p:sp>
      <p:sp>
        <p:nvSpPr>
          <p:cNvPr id="3" name="Text Placeholder 2"/>
          <p:cNvSpPr>
            <a:spLocks noGrp="1"/>
          </p:cNvSpPr>
          <p:nvPr>
            <p:ph type="body" idx="1"/>
          </p:nvPr>
        </p:nvSpPr>
        <p:spPr>
          <a:xfrm>
            <a:off x="7166966" y="3160623"/>
            <a:ext cx="4315522" cy="4228482"/>
          </a:xfrm>
        </p:spPr>
        <p:txBody>
          <a:bodyPr anchor="ctr"/>
          <a:lstStyle>
            <a:lvl1pPr marL="0" indent="0" algn="l">
              <a:buNone/>
              <a:defRPr sz="2800" cap="all">
                <a:solidFill>
                  <a:schemeClr val="accent1">
                    <a:lumMod val="60000"/>
                    <a:lumOff val="4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8" name="Rectangle 7"/>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750063" y="414023"/>
            <a:ext cx="1107831" cy="1074762"/>
          </a:xfrm>
          <a:prstGeom prst="rect">
            <a:avLst/>
          </a:prstGeom>
        </p:spPr>
        <p:txBody>
          <a:bodyPr anchor="b"/>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3085678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t>Click to edit Master title style</a:t>
            </a:r>
            <a:endParaRPr lang="en-US" dirty="0"/>
          </a:p>
        </p:txBody>
      </p:sp>
      <p:sp>
        <p:nvSpPr>
          <p:cNvPr id="3" name="Content Placeholder 2"/>
          <p:cNvSpPr>
            <a:spLocks noGrp="1"/>
          </p:cNvSpPr>
          <p:nvPr>
            <p:ph sz="half" idx="1"/>
          </p:nvPr>
        </p:nvSpPr>
        <p:spPr>
          <a:xfrm>
            <a:off x="1213016" y="3484881"/>
            <a:ext cx="5091772" cy="494284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96813" y="3484884"/>
            <a:ext cx="5091772" cy="494284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168CA64-5C32-4C63-98AF-0F70D176A948}"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50063" y="414023"/>
            <a:ext cx="1107831" cy="1074762"/>
          </a:xfrm>
          <a:prstGeom prst="rect">
            <a:avLst/>
          </a:prstGeom>
        </p:spPr>
        <p:txBody>
          <a:bodyPr anchor="b"/>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4124828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17885" y="3484880"/>
            <a:ext cx="5086903" cy="1063006"/>
          </a:xfrm>
        </p:spPr>
        <p:txBody>
          <a:bodyPr anchor="b">
            <a:noAutofit/>
          </a:bodyPr>
          <a:lstStyle>
            <a:lvl1pPr marL="0" indent="0">
              <a:buNone/>
              <a:defRPr sz="3360" b="0">
                <a:solidFill>
                  <a:schemeClr val="accent1">
                    <a:lumMod val="60000"/>
                    <a:lumOff val="40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1213016" y="4547887"/>
            <a:ext cx="5091772" cy="3879835"/>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96814" y="3484881"/>
            <a:ext cx="5091771" cy="1059289"/>
          </a:xfrm>
        </p:spPr>
        <p:txBody>
          <a:bodyPr anchor="b">
            <a:noAutofit/>
          </a:bodyPr>
          <a:lstStyle>
            <a:lvl1pPr marL="0" indent="0">
              <a:buNone/>
              <a:defRPr sz="3360" b="0">
                <a:solidFill>
                  <a:schemeClr val="accent1">
                    <a:lumMod val="60000"/>
                    <a:lumOff val="40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96813" y="4544170"/>
            <a:ext cx="5091772" cy="388355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168CA64-5C32-4C63-98AF-0F70D176A948}" type="datetimeFigureOut">
              <a:rPr lang="en-GB" smtClean="0"/>
              <a:t>04/11/2025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10750063" y="414023"/>
            <a:ext cx="1107831" cy="1074762"/>
          </a:xfrm>
          <a:prstGeom prst="rect">
            <a:avLst/>
          </a:prstGeom>
        </p:spPr>
        <p:txBody>
          <a:bodyPr anchor="b"/>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2167526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168CA64-5C32-4C63-98AF-0F70D176A948}" type="datetimeFigureOut">
              <a:rPr lang="en-GB" smtClean="0"/>
              <a:t>04/11/2025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10750063" y="414023"/>
            <a:ext cx="1107831" cy="1074762"/>
          </a:xfrm>
          <a:prstGeom prst="rect">
            <a:avLst/>
          </a:prstGeom>
        </p:spPr>
        <p:txBody>
          <a:bodyPr anchor="b"/>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3739595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Date Placeholder 1"/>
          <p:cNvSpPr>
            <a:spLocks noGrp="1"/>
          </p:cNvSpPr>
          <p:nvPr>
            <p:ph type="dt" sz="half" idx="10"/>
          </p:nvPr>
        </p:nvSpPr>
        <p:spPr/>
        <p:txBody>
          <a:bodyPr/>
          <a:lstStyle/>
          <a:p>
            <a:fld id="{3168CA64-5C32-4C63-98AF-0F70D176A948}" type="datetimeFigureOut">
              <a:rPr lang="en-GB" smtClean="0"/>
              <a:t>04/11/2025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2720000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2223" y="0"/>
            <a:ext cx="12803823" cy="9605117"/>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16" y="2026920"/>
            <a:ext cx="3797626" cy="2093823"/>
          </a:xfrm>
        </p:spPr>
        <p:txBody>
          <a:bodyPr anchor="b"/>
          <a:lstStyle>
            <a:lvl1pPr algn="l">
              <a:defRPr sz="3360" b="0"/>
            </a:lvl1pPr>
          </a:lstStyle>
          <a:p>
            <a:r>
              <a:rPr lang="en-GB"/>
              <a:t>Click to edit Master title style</a:t>
            </a:r>
            <a:endParaRPr lang="en-US" dirty="0"/>
          </a:p>
        </p:txBody>
      </p:sp>
      <p:sp>
        <p:nvSpPr>
          <p:cNvPr id="3" name="Content Placeholder 2"/>
          <p:cNvSpPr>
            <a:spLocks noGrp="1"/>
          </p:cNvSpPr>
          <p:nvPr>
            <p:ph idx="1"/>
          </p:nvPr>
        </p:nvSpPr>
        <p:spPr>
          <a:xfrm>
            <a:off x="6396498" y="2026920"/>
            <a:ext cx="5085990" cy="64008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213018" y="4321584"/>
            <a:ext cx="3797625" cy="4107181"/>
          </a:xfrm>
        </p:spPr>
        <p:txBody>
          <a:bodyPr/>
          <a:lstStyle>
            <a:lvl1pPr marL="0" indent="0">
              <a:buNone/>
              <a:defRPr sz="1960">
                <a:solidFill>
                  <a:schemeClr val="accent1">
                    <a:lumMod val="60000"/>
                    <a:lumOff val="40000"/>
                  </a:schemeClr>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Date Placeholder 4"/>
          <p:cNvSpPr>
            <a:spLocks noGrp="1"/>
          </p:cNvSpPr>
          <p:nvPr>
            <p:ph type="dt" sz="half" idx="10"/>
          </p:nvPr>
        </p:nvSpPr>
        <p:spPr/>
        <p:txBody>
          <a:bodyPr/>
          <a:lstStyle/>
          <a:p>
            <a:fld id="{3168CA64-5C32-4C63-98AF-0F70D176A948}"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9" name="Rectangle 8"/>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2643885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2223" y="0"/>
            <a:ext cx="12803823" cy="9605117"/>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17" y="1933946"/>
            <a:ext cx="4181925" cy="2204731"/>
          </a:xfrm>
        </p:spPr>
        <p:txBody>
          <a:bodyPr anchor="b">
            <a:normAutofit/>
          </a:bodyPr>
          <a:lstStyle>
            <a:lvl1pPr algn="l">
              <a:defRPr sz="336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612073" y="1849120"/>
            <a:ext cx="3907543" cy="590296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4" name="Text Placeholder 3"/>
          <p:cNvSpPr>
            <a:spLocks noGrp="1"/>
          </p:cNvSpPr>
          <p:nvPr>
            <p:ph type="body" sz="half" idx="2"/>
          </p:nvPr>
        </p:nvSpPr>
        <p:spPr>
          <a:xfrm>
            <a:off x="1213017" y="4320540"/>
            <a:ext cx="4181925" cy="3431540"/>
          </a:xfrm>
        </p:spPr>
        <p:txBody>
          <a:bodyPr>
            <a:normAutofit/>
          </a:bodyPr>
          <a:lstStyle>
            <a:lvl1pPr marL="0" indent="0">
              <a:buNone/>
              <a:defRPr sz="1960">
                <a:solidFill>
                  <a:schemeClr val="accent1">
                    <a:lumMod val="60000"/>
                    <a:lumOff val="40000"/>
                  </a:schemeClr>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Date Placeholder 4"/>
          <p:cNvSpPr>
            <a:spLocks noGrp="1"/>
          </p:cNvSpPr>
          <p:nvPr>
            <p:ph type="dt" sz="half" idx="10"/>
          </p:nvPr>
        </p:nvSpPr>
        <p:spPr/>
        <p:txBody>
          <a:bodyPr/>
          <a:lstStyle/>
          <a:p>
            <a:fld id="{3168CA64-5C32-4C63-98AF-0F70D176A948}"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10" name="Rectangle 9"/>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3996453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2223" y="0"/>
            <a:ext cx="12803823" cy="9605117"/>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17" y="6946036"/>
            <a:ext cx="8990806" cy="793433"/>
          </a:xfrm>
        </p:spPr>
        <p:txBody>
          <a:bodyPr anchor="b">
            <a:normAutofit/>
          </a:bodyPr>
          <a:lstStyle>
            <a:lvl1pPr algn="l">
              <a:defRPr sz="336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213017" y="960120"/>
            <a:ext cx="8990806" cy="4800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4" name="Text Placeholder 3"/>
          <p:cNvSpPr>
            <a:spLocks noGrp="1"/>
          </p:cNvSpPr>
          <p:nvPr>
            <p:ph type="body" sz="half" idx="2"/>
          </p:nvPr>
        </p:nvSpPr>
        <p:spPr bwMode="gray">
          <a:xfrm>
            <a:off x="1213016" y="7739469"/>
            <a:ext cx="8990806" cy="691197"/>
          </a:xfrm>
        </p:spPr>
        <p:txBody>
          <a:bodyPr>
            <a:normAutofit/>
          </a:bodyPr>
          <a:lstStyle>
            <a:lvl1pPr marL="0" indent="0">
              <a:buNone/>
              <a:defRPr sz="1680">
                <a:solidFill>
                  <a:schemeClr val="accent1">
                    <a:lumMod val="60000"/>
                    <a:lumOff val="40000"/>
                  </a:schemeClr>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Date Placeholder 4"/>
          <p:cNvSpPr>
            <a:spLocks noGrp="1"/>
          </p:cNvSpPr>
          <p:nvPr>
            <p:ph type="dt" sz="half" idx="10"/>
          </p:nvPr>
        </p:nvSpPr>
        <p:spPr/>
        <p:txBody>
          <a:bodyPr/>
          <a:lstStyle/>
          <a:p>
            <a:fld id="{3168CA64-5C32-4C63-98AF-0F70D176A948}"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10" name="Rectangle 9"/>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2147855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2223" y="0"/>
            <a:ext cx="12803823" cy="9605117"/>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17" y="1297940"/>
            <a:ext cx="8990807" cy="2369808"/>
          </a:xfrm>
        </p:spPr>
        <p:txBody>
          <a:bodyPr/>
          <a:lstStyle>
            <a:lvl1pPr>
              <a:defRPr sz="5040"/>
            </a:lvl1pPr>
          </a:lstStyle>
          <a:p>
            <a:r>
              <a:rPr lang="en-GB"/>
              <a:t>Click to edit Master title style</a:t>
            </a:r>
            <a:endParaRPr lang="en-US" dirty="0"/>
          </a:p>
        </p:txBody>
      </p:sp>
      <p:sp>
        <p:nvSpPr>
          <p:cNvPr id="13" name="Text Placeholder 3"/>
          <p:cNvSpPr>
            <a:spLocks noGrp="1"/>
          </p:cNvSpPr>
          <p:nvPr>
            <p:ph type="body" sz="half" idx="2"/>
          </p:nvPr>
        </p:nvSpPr>
        <p:spPr>
          <a:xfrm>
            <a:off x="1213017" y="4883233"/>
            <a:ext cx="8990807" cy="3551600"/>
          </a:xfrm>
        </p:spPr>
        <p:txBody>
          <a:bodyPr anchor="ctr">
            <a:normAutofit/>
          </a:bodyPr>
          <a:lstStyle>
            <a:lvl1pPr marL="0" indent="0">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8" name="Rectangle 7"/>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23937867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2223" y="0"/>
            <a:ext cx="12803823" cy="9605117"/>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906403" y="912366"/>
            <a:ext cx="842227" cy="1815882"/>
          </a:xfrm>
          <a:prstGeom prst="rect">
            <a:avLst/>
          </a:prstGeom>
          <a:noFill/>
        </p:spPr>
        <p:txBody>
          <a:bodyPr wrap="square" rtlCol="0">
            <a:spAutoFit/>
          </a:bodyPr>
          <a:lstStyle/>
          <a:p>
            <a:pPr algn="r"/>
            <a:r>
              <a:rPr lang="en-US" sz="11200" b="0" i="0" dirty="0">
                <a:solidFill>
                  <a:schemeClr val="accent1">
                    <a:lumMod val="60000"/>
                    <a:lumOff val="40000"/>
                  </a:schemeClr>
                </a:solidFill>
                <a:latin typeface="Arial"/>
                <a:cs typeface="Arial"/>
              </a:rPr>
              <a:t>“</a:t>
            </a:r>
          </a:p>
        </p:txBody>
      </p:sp>
      <p:sp>
        <p:nvSpPr>
          <p:cNvPr id="14" name="TextBox 13"/>
          <p:cNvSpPr txBox="1"/>
          <p:nvPr/>
        </p:nvSpPr>
        <p:spPr bwMode="gray">
          <a:xfrm>
            <a:off x="9897186" y="4060409"/>
            <a:ext cx="866688" cy="1815882"/>
          </a:xfrm>
          <a:prstGeom prst="rect">
            <a:avLst/>
          </a:prstGeom>
          <a:noFill/>
        </p:spPr>
        <p:txBody>
          <a:bodyPr wrap="square" rtlCol="0">
            <a:spAutoFit/>
          </a:bodyPr>
          <a:lstStyle/>
          <a:p>
            <a:pPr algn="r"/>
            <a:r>
              <a:rPr lang="en-US" sz="112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79285" y="1297939"/>
            <a:ext cx="8624539" cy="4035051"/>
          </a:xfrm>
        </p:spPr>
        <p:txBody>
          <a:bodyPr anchor="ctr"/>
          <a:lstStyle>
            <a:lvl1pPr>
              <a:defRPr sz="5040"/>
            </a:lvl1pPr>
          </a:lstStyle>
          <a:p>
            <a:r>
              <a:rPr lang="en-GB"/>
              <a:t>Click to edit Master title style</a:t>
            </a:r>
            <a:endParaRPr lang="en-US" dirty="0"/>
          </a:p>
        </p:txBody>
      </p:sp>
      <p:sp>
        <p:nvSpPr>
          <p:cNvPr id="17" name="Text Placeholder 3"/>
          <p:cNvSpPr>
            <a:spLocks noGrp="1"/>
          </p:cNvSpPr>
          <p:nvPr>
            <p:ph type="body" sz="half" idx="13"/>
          </p:nvPr>
        </p:nvSpPr>
        <p:spPr bwMode="gray">
          <a:xfrm>
            <a:off x="1942190" y="5332990"/>
            <a:ext cx="7904600" cy="466358"/>
          </a:xfrm>
        </p:spPr>
        <p:txBody>
          <a:bodyPr>
            <a:normAutofit/>
          </a:bodyPr>
          <a:lstStyle>
            <a:lvl1pPr marL="0" indent="0">
              <a:buNone/>
              <a:defRPr lang="en-US" sz="1960" b="0" i="0" kern="1200" cap="small" dirty="0">
                <a:solidFill>
                  <a:schemeClr val="accent1">
                    <a:lumMod val="60000"/>
                    <a:lumOff val="40000"/>
                  </a:schemeClr>
                </a:solidFill>
                <a:latin typeface="+mn-lt"/>
                <a:ea typeface="+mn-ea"/>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16" name="Text Placeholder 3"/>
          <p:cNvSpPr>
            <a:spLocks noGrp="1"/>
          </p:cNvSpPr>
          <p:nvPr>
            <p:ph type="body" sz="half" idx="2"/>
          </p:nvPr>
        </p:nvSpPr>
        <p:spPr>
          <a:xfrm>
            <a:off x="1213017" y="7001143"/>
            <a:ext cx="8881142" cy="1414867"/>
          </a:xfrm>
        </p:spPr>
        <p:txBody>
          <a:bodyPr anchor="ctr">
            <a:normAutofit/>
          </a:bodyPr>
          <a:lstStyle>
            <a:lvl1pPr marL="0" indent="0">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29120160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2223" y="0"/>
            <a:ext cx="12803823" cy="9605117"/>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17" y="2880360"/>
            <a:ext cx="8990807" cy="2933700"/>
          </a:xfrm>
        </p:spPr>
        <p:txBody>
          <a:bodyPr anchor="b"/>
          <a:lstStyle>
            <a:lvl1pPr algn="l">
              <a:defRPr sz="5600" b="0" cap="none"/>
            </a:lvl1pPr>
          </a:lstStyle>
          <a:p>
            <a:r>
              <a:rPr lang="en-GB"/>
              <a:t>Click to edit Master title style</a:t>
            </a:r>
            <a:endParaRPr lang="en-US" dirty="0"/>
          </a:p>
        </p:txBody>
      </p:sp>
      <p:sp>
        <p:nvSpPr>
          <p:cNvPr id="3" name="Text Placeholder 2"/>
          <p:cNvSpPr>
            <a:spLocks noGrp="1"/>
          </p:cNvSpPr>
          <p:nvPr>
            <p:ph type="body" idx="1"/>
          </p:nvPr>
        </p:nvSpPr>
        <p:spPr>
          <a:xfrm>
            <a:off x="1213017" y="7034872"/>
            <a:ext cx="8990806" cy="1392847"/>
          </a:xfrm>
        </p:spPr>
        <p:txBody>
          <a:bodyPr anchor="t"/>
          <a:lstStyle>
            <a:lvl1pPr marL="0" indent="0" algn="l">
              <a:buNone/>
              <a:defRPr sz="2800" cap="none">
                <a:solidFill>
                  <a:schemeClr val="accent1">
                    <a:lumMod val="60000"/>
                    <a:lumOff val="4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7" name="Rectangle 6"/>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1033945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213017" y="1297940"/>
            <a:ext cx="8993030" cy="993810"/>
          </a:xfrm>
        </p:spPr>
        <p:txBody>
          <a:bodyPr/>
          <a:lstStyle>
            <a:lvl1pPr>
              <a:defRPr sz="4480"/>
            </a:lvl1pPr>
          </a:lstStyle>
          <a:p>
            <a:r>
              <a:rPr lang="en-GB"/>
              <a:t>Click to edit Master title style</a:t>
            </a:r>
            <a:endParaRPr lang="en-US" dirty="0"/>
          </a:p>
        </p:txBody>
      </p:sp>
      <p:sp>
        <p:nvSpPr>
          <p:cNvPr id="3" name="Text Placeholder 2"/>
          <p:cNvSpPr>
            <a:spLocks noGrp="1"/>
          </p:cNvSpPr>
          <p:nvPr>
            <p:ph type="body" idx="1"/>
          </p:nvPr>
        </p:nvSpPr>
        <p:spPr>
          <a:xfrm>
            <a:off x="1213016" y="3484880"/>
            <a:ext cx="3238805" cy="921147"/>
          </a:xfrm>
        </p:spPr>
        <p:txBody>
          <a:bodyPr anchor="b">
            <a:noAutofit/>
          </a:bodyPr>
          <a:lstStyle>
            <a:lvl1pPr marL="0" indent="0">
              <a:buNone/>
              <a:defRPr sz="2800" b="0">
                <a:solidFill>
                  <a:schemeClr val="accent1">
                    <a:lumMod val="60000"/>
                    <a:lumOff val="40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22" name="Text Placeholder 3"/>
          <p:cNvSpPr>
            <a:spLocks noGrp="1"/>
          </p:cNvSpPr>
          <p:nvPr>
            <p:ph type="body" sz="half" idx="15"/>
          </p:nvPr>
        </p:nvSpPr>
        <p:spPr>
          <a:xfrm>
            <a:off x="1213016" y="4406030"/>
            <a:ext cx="3238805" cy="4043712"/>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Text Placeholder 4"/>
          <p:cNvSpPr>
            <a:spLocks noGrp="1"/>
          </p:cNvSpPr>
          <p:nvPr>
            <p:ph type="body" sz="quarter" idx="3"/>
          </p:nvPr>
        </p:nvSpPr>
        <p:spPr>
          <a:xfrm>
            <a:off x="4767860" y="3484880"/>
            <a:ext cx="3246485" cy="921147"/>
          </a:xfrm>
        </p:spPr>
        <p:txBody>
          <a:bodyPr anchor="b">
            <a:noAutofit/>
          </a:bodyPr>
          <a:lstStyle>
            <a:lvl1pPr marL="0" indent="0">
              <a:buNone/>
              <a:defRPr sz="2800" b="0">
                <a:solidFill>
                  <a:schemeClr val="accent1">
                    <a:lumMod val="60000"/>
                    <a:lumOff val="40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23" name="Text Placeholder 3"/>
          <p:cNvSpPr>
            <a:spLocks noGrp="1"/>
          </p:cNvSpPr>
          <p:nvPr>
            <p:ph type="body" sz="half" idx="16"/>
          </p:nvPr>
        </p:nvSpPr>
        <p:spPr>
          <a:xfrm>
            <a:off x="4771860" y="4406030"/>
            <a:ext cx="3246485" cy="4043712"/>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14" name="Text Placeholder 4"/>
          <p:cNvSpPr>
            <a:spLocks noGrp="1"/>
          </p:cNvSpPr>
          <p:nvPr>
            <p:ph type="body" sz="quarter" idx="13"/>
          </p:nvPr>
        </p:nvSpPr>
        <p:spPr>
          <a:xfrm>
            <a:off x="8342099" y="3484880"/>
            <a:ext cx="3246485" cy="921147"/>
          </a:xfrm>
        </p:spPr>
        <p:txBody>
          <a:bodyPr anchor="b">
            <a:noAutofit/>
          </a:bodyPr>
          <a:lstStyle>
            <a:lvl1pPr marL="0" indent="0">
              <a:buNone/>
              <a:defRPr sz="2800" b="0">
                <a:solidFill>
                  <a:schemeClr val="accent1">
                    <a:lumMod val="60000"/>
                    <a:lumOff val="40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24" name="Text Placeholder 3"/>
          <p:cNvSpPr>
            <a:spLocks noGrp="1"/>
          </p:cNvSpPr>
          <p:nvPr>
            <p:ph type="body" sz="half" idx="17"/>
          </p:nvPr>
        </p:nvSpPr>
        <p:spPr>
          <a:xfrm>
            <a:off x="8345310" y="4406030"/>
            <a:ext cx="3243275" cy="4043712"/>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cxnSp>
        <p:nvCxnSpPr>
          <p:cNvPr id="17" name="Straight Connector 16"/>
          <p:cNvCxnSpPr/>
          <p:nvPr/>
        </p:nvCxnSpPr>
        <p:spPr>
          <a:xfrm>
            <a:off x="4612342" y="3484882"/>
            <a:ext cx="0" cy="49648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8189329" y="3484882"/>
            <a:ext cx="0" cy="49648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168CA64-5C32-4C63-98AF-0F70D176A948}" type="datetimeFigureOut">
              <a:rPr lang="en-GB" smtClean="0"/>
              <a:t>04/11/2025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2369184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213016" y="1297940"/>
            <a:ext cx="8883364" cy="993810"/>
          </a:xfrm>
        </p:spPr>
        <p:txBody>
          <a:bodyPr/>
          <a:lstStyle>
            <a:lvl1pPr>
              <a:defRPr sz="4480"/>
            </a:lvl1pPr>
          </a:lstStyle>
          <a:p>
            <a:r>
              <a:rPr lang="en-GB"/>
              <a:t>Click to edit Master title style</a:t>
            </a:r>
            <a:endParaRPr lang="en-US" dirty="0"/>
          </a:p>
        </p:txBody>
      </p:sp>
      <p:sp>
        <p:nvSpPr>
          <p:cNvPr id="3" name="Text Placeholder 2"/>
          <p:cNvSpPr>
            <a:spLocks noGrp="1"/>
          </p:cNvSpPr>
          <p:nvPr>
            <p:ph type="body" idx="1"/>
          </p:nvPr>
        </p:nvSpPr>
        <p:spPr>
          <a:xfrm>
            <a:off x="1213016" y="5851434"/>
            <a:ext cx="3238805" cy="921147"/>
          </a:xfrm>
        </p:spPr>
        <p:txBody>
          <a:bodyPr anchor="b">
            <a:noAutofit/>
          </a:bodyPr>
          <a:lstStyle>
            <a:lvl1pPr marL="0" indent="0">
              <a:buNone/>
              <a:defRPr sz="2800" b="0">
                <a:solidFill>
                  <a:schemeClr val="accent1">
                    <a:lumMod val="60000"/>
                    <a:lumOff val="40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22" name="Picture Placeholder 2"/>
          <p:cNvSpPr>
            <a:spLocks noGrp="1" noChangeAspect="1"/>
          </p:cNvSpPr>
          <p:nvPr>
            <p:ph type="pic" idx="15"/>
          </p:nvPr>
        </p:nvSpPr>
        <p:spPr>
          <a:xfrm>
            <a:off x="1426677" y="3484880"/>
            <a:ext cx="2821202" cy="202627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23" name="Text Placeholder 3"/>
          <p:cNvSpPr>
            <a:spLocks noGrp="1"/>
          </p:cNvSpPr>
          <p:nvPr>
            <p:ph type="body" sz="half" idx="18"/>
          </p:nvPr>
        </p:nvSpPr>
        <p:spPr>
          <a:xfrm>
            <a:off x="1213015" y="6772582"/>
            <a:ext cx="3238805" cy="1662249"/>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Text Placeholder 4"/>
          <p:cNvSpPr>
            <a:spLocks noGrp="1"/>
          </p:cNvSpPr>
          <p:nvPr>
            <p:ph type="body" sz="quarter" idx="3"/>
          </p:nvPr>
        </p:nvSpPr>
        <p:spPr>
          <a:xfrm>
            <a:off x="4775575" y="5851433"/>
            <a:ext cx="3246485" cy="921147"/>
          </a:xfrm>
        </p:spPr>
        <p:txBody>
          <a:bodyPr anchor="b">
            <a:noAutofit/>
          </a:bodyPr>
          <a:lstStyle>
            <a:lvl1pPr marL="0" indent="0">
              <a:buNone/>
              <a:defRPr sz="2800" b="0">
                <a:solidFill>
                  <a:schemeClr val="accent1">
                    <a:lumMod val="60000"/>
                    <a:lumOff val="40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38" name="Picture Placeholder 2"/>
          <p:cNvSpPr>
            <a:spLocks noGrp="1" noChangeAspect="1"/>
          </p:cNvSpPr>
          <p:nvPr>
            <p:ph type="pic" idx="21"/>
          </p:nvPr>
        </p:nvSpPr>
        <p:spPr>
          <a:xfrm>
            <a:off x="4974464" y="3484880"/>
            <a:ext cx="2821202" cy="202627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24" name="Text Placeholder 3"/>
          <p:cNvSpPr>
            <a:spLocks noGrp="1"/>
          </p:cNvSpPr>
          <p:nvPr>
            <p:ph type="body" sz="half" idx="19"/>
          </p:nvPr>
        </p:nvSpPr>
        <p:spPr>
          <a:xfrm>
            <a:off x="4775575" y="6787492"/>
            <a:ext cx="3246485" cy="1662249"/>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14" name="Text Placeholder 4"/>
          <p:cNvSpPr>
            <a:spLocks noGrp="1"/>
          </p:cNvSpPr>
          <p:nvPr>
            <p:ph type="body" sz="quarter" idx="13"/>
          </p:nvPr>
        </p:nvSpPr>
        <p:spPr>
          <a:xfrm>
            <a:off x="8342099" y="5851434"/>
            <a:ext cx="3246485" cy="921147"/>
          </a:xfrm>
        </p:spPr>
        <p:txBody>
          <a:bodyPr anchor="b">
            <a:noAutofit/>
          </a:bodyPr>
          <a:lstStyle>
            <a:lvl1pPr marL="0" indent="0">
              <a:buNone/>
              <a:defRPr sz="2800" b="0">
                <a:solidFill>
                  <a:schemeClr val="accent1">
                    <a:lumMod val="60000"/>
                    <a:lumOff val="40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39" name="Picture Placeholder 2"/>
          <p:cNvSpPr>
            <a:spLocks noGrp="1" noChangeAspect="1"/>
          </p:cNvSpPr>
          <p:nvPr>
            <p:ph type="pic" idx="22"/>
          </p:nvPr>
        </p:nvSpPr>
        <p:spPr>
          <a:xfrm>
            <a:off x="8552097" y="3484880"/>
            <a:ext cx="2821202" cy="202627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27" name="Text Placeholder 3"/>
          <p:cNvSpPr>
            <a:spLocks noGrp="1"/>
          </p:cNvSpPr>
          <p:nvPr>
            <p:ph type="body" sz="half" idx="20"/>
          </p:nvPr>
        </p:nvSpPr>
        <p:spPr>
          <a:xfrm>
            <a:off x="8342099" y="6772582"/>
            <a:ext cx="3246485" cy="1662249"/>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cxnSp>
        <p:nvCxnSpPr>
          <p:cNvPr id="40" name="Straight Connector 39"/>
          <p:cNvCxnSpPr/>
          <p:nvPr/>
        </p:nvCxnSpPr>
        <p:spPr>
          <a:xfrm>
            <a:off x="4606027" y="3484882"/>
            <a:ext cx="0" cy="49648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8189329" y="3484882"/>
            <a:ext cx="0" cy="49648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168CA64-5C32-4C63-98AF-0F70D176A948}" type="datetimeFigureOut">
              <a:rPr lang="en-GB" smtClean="0"/>
              <a:t>04/11/2025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31919409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69822" y="8943075"/>
            <a:ext cx="1386839" cy="320123"/>
          </a:xfrm>
        </p:spPr>
        <p:txBody>
          <a:bodyPr/>
          <a:lstStyle/>
          <a:p>
            <a:fld id="{3168CA64-5C32-4C63-98AF-0F70D176A948}" type="datetimeFigureOut">
              <a:rPr lang="en-GB" smtClean="0"/>
              <a:t>04/11/2025</a:t>
            </a:fld>
            <a:endParaRPr lang="en-GB"/>
          </a:p>
        </p:txBody>
      </p:sp>
      <p:sp>
        <p:nvSpPr>
          <p:cNvPr id="5" name="Footer Placeholder 4"/>
          <p:cNvSpPr>
            <a:spLocks noGrp="1"/>
          </p:cNvSpPr>
          <p:nvPr>
            <p:ph type="ftr" sz="quarter" idx="11"/>
          </p:nvPr>
        </p:nvSpPr>
        <p:spPr>
          <a:xfrm>
            <a:off x="722587" y="8943074"/>
            <a:ext cx="5403713" cy="320124"/>
          </a:xfrm>
        </p:spPr>
        <p:txBody>
          <a:bodyPr/>
          <a:lstStyle/>
          <a:p>
            <a:endParaRPr lang="en-GB"/>
          </a:p>
        </p:txBody>
      </p:sp>
      <p:sp>
        <p:nvSpPr>
          <p:cNvPr id="6" name="Slide Number Placeholder 5"/>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3723339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2223" y="0"/>
            <a:ext cx="12768588" cy="9605117"/>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580815" y="563031"/>
            <a:ext cx="6454791" cy="847513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819033" y="2471835"/>
            <a:ext cx="8394390" cy="4657533"/>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12801600" cy="96012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8644899" y="2026920"/>
            <a:ext cx="1558922" cy="6400801"/>
          </a:xfrm>
        </p:spPr>
        <p:txBody>
          <a:bodyPr vert="eaVert" anchor="ctr"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213433" y="2026920"/>
            <a:ext cx="6183710" cy="64008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04/11/2025</a:t>
            </a:fld>
            <a:endParaRPr lang="en-GB"/>
          </a:p>
        </p:txBody>
      </p:sp>
      <p:sp>
        <p:nvSpPr>
          <p:cNvPr id="5" name="Footer Placeholder 4"/>
          <p:cNvSpPr>
            <a:spLocks noGrp="1"/>
          </p:cNvSpPr>
          <p:nvPr>
            <p:ph type="ftr" sz="quarter" idx="11"/>
          </p:nvPr>
        </p:nvSpPr>
        <p:spPr>
          <a:xfrm>
            <a:off x="753965" y="8911697"/>
            <a:ext cx="5403713" cy="320124"/>
          </a:xfrm>
        </p:spPr>
        <p:txBody>
          <a:bodyPr/>
          <a:lstStyle/>
          <a:p>
            <a:endParaRPr lang="en-GB"/>
          </a:p>
        </p:txBody>
      </p:sp>
      <p:sp>
        <p:nvSpPr>
          <p:cNvPr id="9" name="Rectangle 8"/>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750063" y="414023"/>
            <a:ext cx="1107831" cy="1074762"/>
          </a:xfrm>
          <a:prstGeom prst="rect">
            <a:avLst/>
          </a:prstGeom>
        </p:spPr>
        <p:txBody>
          <a:bodyPr/>
          <a:lstStyle>
            <a:lvl1pPr algn="ctr">
              <a:defRPr sz="3920"/>
            </a:lvl1pPr>
          </a:lstStyle>
          <a:p>
            <a:fld id="{8C42C01A-CA5C-45A5-9638-9ECE3638C7FD}" type="slidenum">
              <a:rPr lang="en-GB" smtClean="0"/>
              <a:t>‹#›</a:t>
            </a:fld>
            <a:endParaRPr lang="en-GB"/>
          </a:p>
        </p:txBody>
      </p:sp>
    </p:spTree>
    <p:extLst>
      <p:ext uri="{BB962C8B-B14F-4D97-AF65-F5344CB8AC3E}">
        <p14:creationId xmlns:p14="http://schemas.microsoft.com/office/powerpoint/2010/main" val="1761852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2223" y="0"/>
            <a:ext cx="12803823" cy="9605117"/>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txBody>
            <a:bodyPr/>
            <a:lstStyle/>
            <a:p>
              <a:endParaRPr lang="en-GB"/>
            </a:p>
          </p:txBody>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Placeholder 1"/>
          <p:cNvSpPr>
            <a:spLocks noGrp="1"/>
          </p:cNvSpPr>
          <p:nvPr>
            <p:ph type="title"/>
          </p:nvPr>
        </p:nvSpPr>
        <p:spPr bwMode="gray">
          <a:xfrm>
            <a:off x="1213016" y="1297939"/>
            <a:ext cx="8883364" cy="993811"/>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210135" y="3484880"/>
            <a:ext cx="8883364" cy="49428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04221" y="8911698"/>
            <a:ext cx="1386839" cy="320123"/>
          </a:xfrm>
          <a:prstGeom prst="rect">
            <a:avLst/>
          </a:prstGeom>
        </p:spPr>
        <p:txBody>
          <a:bodyPr vert="horz" lIns="91440" tIns="45720" rIns="91440" bIns="45720" rtlCol="0" anchor="b"/>
          <a:lstStyle>
            <a:lvl1pPr algn="r">
              <a:defRPr sz="1260" b="1" i="0">
                <a:solidFill>
                  <a:schemeClr val="accent1"/>
                </a:solidFill>
              </a:defRPr>
            </a:lvl1pPr>
          </a:lstStyle>
          <a:p>
            <a:fld id="{3168CA64-5C32-4C63-98AF-0F70D176A948}" type="datetimeFigureOut">
              <a:rPr lang="en-GB" smtClean="0"/>
              <a:t>04/11/2025</a:t>
            </a:fld>
            <a:endParaRPr lang="en-GB"/>
          </a:p>
        </p:txBody>
      </p:sp>
      <p:sp>
        <p:nvSpPr>
          <p:cNvPr id="5" name="Footer Placeholder 4"/>
          <p:cNvSpPr>
            <a:spLocks noGrp="1"/>
          </p:cNvSpPr>
          <p:nvPr>
            <p:ph type="ftr" sz="quarter" idx="3"/>
          </p:nvPr>
        </p:nvSpPr>
        <p:spPr>
          <a:xfrm>
            <a:off x="827181" y="8911696"/>
            <a:ext cx="5403713" cy="320124"/>
          </a:xfrm>
          <a:prstGeom prst="rect">
            <a:avLst/>
          </a:prstGeom>
        </p:spPr>
        <p:txBody>
          <a:bodyPr vert="horz" lIns="91440" tIns="45720" rIns="91440" bIns="45720" rtlCol="0" anchor="b"/>
          <a:lstStyle>
            <a:lvl1pPr algn="l">
              <a:defRPr sz="1260" b="1" i="0">
                <a:solidFill>
                  <a:schemeClr val="accent1"/>
                </a:solidFill>
              </a:defRPr>
            </a:lvl1pPr>
          </a:lstStyle>
          <a:p>
            <a:endParaRPr lang="en-GB"/>
          </a:p>
        </p:txBody>
      </p:sp>
      <p:sp>
        <p:nvSpPr>
          <p:cNvPr id="26" name="Rectangle 25"/>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Slide Number Placeholder 5"/>
          <p:cNvSpPr>
            <a:spLocks noGrp="1"/>
          </p:cNvSpPr>
          <p:nvPr>
            <p:ph type="sldNum" sz="quarter" idx="4"/>
          </p:nvPr>
        </p:nvSpPr>
        <p:spPr bwMode="gray">
          <a:xfrm>
            <a:off x="10750063" y="414023"/>
            <a:ext cx="1107831" cy="1074762"/>
          </a:xfrm>
          <a:prstGeom prst="rect">
            <a:avLst/>
          </a:prstGeom>
        </p:spPr>
        <p:txBody>
          <a:bodyPr anchor="b"/>
          <a:lstStyle>
            <a:lvl1pPr algn="ctr">
              <a:defRPr sz="3920">
                <a:solidFill>
                  <a:schemeClr val="bg1"/>
                </a:solidFill>
              </a:defRPr>
            </a:lvl1pPr>
          </a:lstStyle>
          <a:p>
            <a:fld id="{8C42C01A-CA5C-45A5-9638-9ECE3638C7FD}" type="slidenum">
              <a:rPr lang="en-GB" smtClean="0"/>
              <a:t>‹#›</a:t>
            </a:fld>
            <a:endParaRPr lang="en-GB"/>
          </a:p>
        </p:txBody>
      </p:sp>
    </p:spTree>
    <p:extLst>
      <p:ext uri="{BB962C8B-B14F-4D97-AF65-F5344CB8AC3E}">
        <p14:creationId xmlns:p14="http://schemas.microsoft.com/office/powerpoint/2010/main" val="158550744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640080" rtl="0" eaLnBrk="1" latinLnBrk="0" hangingPunct="1">
        <a:spcBef>
          <a:spcPct val="0"/>
        </a:spcBef>
        <a:buNone/>
        <a:defRPr sz="448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80060" algn="l" defTabSz="640080" rtl="0" eaLnBrk="1" latinLnBrk="0" hangingPunct="1">
        <a:spcBef>
          <a:spcPts val="1400"/>
        </a:spcBef>
        <a:spcAft>
          <a:spcPts val="0"/>
        </a:spcAft>
        <a:buClr>
          <a:schemeClr val="accent1"/>
        </a:buClr>
        <a:buSzPct val="80000"/>
        <a:buFont typeface="Wingdings 3" charset="2"/>
        <a:buChar char=""/>
        <a:defRPr sz="2520" b="0" i="0" kern="1200">
          <a:solidFill>
            <a:schemeClr val="tx1">
              <a:lumMod val="75000"/>
              <a:lumOff val="25000"/>
            </a:schemeClr>
          </a:solidFill>
          <a:latin typeface="+mn-lt"/>
          <a:ea typeface="+mn-ea"/>
          <a:cs typeface="+mn-cs"/>
        </a:defRPr>
      </a:lvl1pPr>
      <a:lvl2pPr marL="960120" indent="-396850" algn="l" defTabSz="640080" rtl="0" eaLnBrk="1" latinLnBrk="0" hangingPunct="1">
        <a:spcBef>
          <a:spcPts val="1400"/>
        </a:spcBef>
        <a:spcAft>
          <a:spcPts val="0"/>
        </a:spcAft>
        <a:buClr>
          <a:schemeClr val="accent1"/>
        </a:buClr>
        <a:buSzPct val="80000"/>
        <a:buFont typeface="Wingdings 3" charset="2"/>
        <a:buChar char=""/>
        <a:defRPr sz="2240" b="0" i="0" kern="1200">
          <a:solidFill>
            <a:schemeClr val="tx1">
              <a:lumMod val="75000"/>
              <a:lumOff val="25000"/>
            </a:schemeClr>
          </a:solidFill>
          <a:latin typeface="+mn-lt"/>
          <a:ea typeface="+mn-ea"/>
          <a:cs typeface="+mn-cs"/>
        </a:defRPr>
      </a:lvl2pPr>
      <a:lvl3pPr marL="1344168" indent="-320040" algn="l" defTabSz="640080" rtl="0" eaLnBrk="1" latinLnBrk="0" hangingPunct="1">
        <a:spcBef>
          <a:spcPts val="1400"/>
        </a:spcBef>
        <a:spcAft>
          <a:spcPts val="0"/>
        </a:spcAft>
        <a:buClr>
          <a:schemeClr val="accent1"/>
        </a:buClr>
        <a:buSzPct val="80000"/>
        <a:buFont typeface="Wingdings 3" charset="2"/>
        <a:buChar char=""/>
        <a:defRPr sz="1960" b="0" i="0" kern="1200">
          <a:solidFill>
            <a:schemeClr val="tx1">
              <a:lumMod val="75000"/>
              <a:lumOff val="25000"/>
            </a:schemeClr>
          </a:solidFill>
          <a:latin typeface="+mn-lt"/>
          <a:ea typeface="+mn-ea"/>
          <a:cs typeface="+mn-cs"/>
        </a:defRPr>
      </a:lvl3pPr>
      <a:lvl4pPr marL="1728216"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4pPr>
      <a:lvl5pPr marL="2112264"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5pPr>
      <a:lvl6pPr marL="2540440"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6pPr>
      <a:lvl7pPr marL="2900520"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7pPr>
      <a:lvl8pPr marL="3162600"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8pPr>
      <a:lvl9pPr marL="3480680"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hyperlink" Target="https://www.gov.uk/government/statistics/hiv-annual-data-tables/hiv-testing-prep-new-hiv-diagnoses-and-care-outcomes-for-people-accessing-hiv-services-2025-report" TargetMode="Externa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FE1541-44AF-8168-433C-814D222A0807}"/>
              </a:ext>
            </a:extLst>
          </p:cNvPr>
          <p:cNvSpPr txBox="1"/>
          <p:nvPr/>
        </p:nvSpPr>
        <p:spPr>
          <a:xfrm>
            <a:off x="136643" y="87174"/>
            <a:ext cx="12436358" cy="594715"/>
          </a:xfrm>
          <a:prstGeom prst="rect">
            <a:avLst/>
          </a:prstGeom>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sz="1400" b="1" kern="100" dirty="0">
                <a:solidFill>
                  <a:schemeClr val="accent2">
                    <a:lumMod val="50000"/>
                  </a:schemeClr>
                </a:solidFill>
                <a:effectLst/>
                <a:latin typeface="Agency FB" panose="020B0503020202020204" pitchFamily="34" charset="0"/>
                <a:ea typeface="Calibri" panose="020F0502020204030204" pitchFamily="34" charset="0"/>
                <a:cs typeface="Latha" panose="020B0604020202020204" pitchFamily="34" charset="0"/>
              </a:rPr>
              <a:t>"</a:t>
            </a:r>
            <a:r>
              <a:rPr lang="en-GB" sz="1400" b="1" dirty="0">
                <a:solidFill>
                  <a:schemeClr val="accent6">
                    <a:lumMod val="50000"/>
                  </a:schemeClr>
                </a:solidFill>
                <a:effectLst>
                  <a:outerShdw blurRad="38100" dist="38100" dir="2700000" algn="tl">
                    <a:srgbClr val="000000">
                      <a:alpha val="43137"/>
                    </a:srgbClr>
                  </a:outerShdw>
                </a:effectLst>
                <a:latin typeface="Agency FB" panose="020B0503020202020204" pitchFamily="34" charset="0"/>
              </a:rPr>
              <a:t>Assess the Effectiveness of Pre-Exposure Prophylaxis (</a:t>
            </a:r>
            <a:r>
              <a:rPr lang="en-GB" sz="1400" b="1" dirty="0" err="1">
                <a:solidFill>
                  <a:schemeClr val="accent6">
                    <a:lumMod val="50000"/>
                  </a:schemeClr>
                </a:solidFill>
                <a:effectLst>
                  <a:outerShdw blurRad="38100" dist="38100" dir="2700000" algn="tl">
                    <a:srgbClr val="000000">
                      <a:alpha val="43137"/>
                    </a:srgbClr>
                  </a:outerShdw>
                </a:effectLst>
                <a:latin typeface="Agency FB" panose="020B0503020202020204" pitchFamily="34" charset="0"/>
              </a:rPr>
              <a:t>PrEP</a:t>
            </a:r>
            <a:r>
              <a:rPr lang="en-GB" sz="1400" b="1" dirty="0">
                <a:solidFill>
                  <a:schemeClr val="accent6">
                    <a:lumMod val="50000"/>
                  </a:schemeClr>
                </a:solidFill>
                <a:effectLst>
                  <a:outerShdw blurRad="38100" dist="38100" dir="2700000" algn="tl">
                    <a:srgbClr val="000000">
                      <a:alpha val="43137"/>
                    </a:srgbClr>
                  </a:outerShdw>
                </a:effectLst>
                <a:latin typeface="Agency FB" panose="020B0503020202020204" pitchFamily="34" charset="0"/>
              </a:rPr>
              <a:t>) Programs in Improving HIV Testing and Prevention Among High-Risk Young Adults in the United Kingdom: A Systematic Review”</a:t>
            </a:r>
            <a:endParaRPr lang="en-GB" sz="1400" b="1" kern="100" dirty="0">
              <a:solidFill>
                <a:schemeClr val="accent2">
                  <a:lumMod val="50000"/>
                </a:schemeClr>
              </a:solidFill>
              <a:effectLst/>
              <a:latin typeface="Agency FB" panose="020B0503020202020204" pitchFamily="34" charset="0"/>
              <a:ea typeface="Calibri" panose="020F0502020204030204" pitchFamily="34" charset="0"/>
              <a:cs typeface="Latha" panose="020B0604020202020204" pitchFamily="34" charset="0"/>
            </a:endParaRPr>
          </a:p>
          <a:p>
            <a:pPr algn="ctr"/>
            <a:r>
              <a:rPr lang="en-GB" sz="1100" dirty="0"/>
              <a:t>Student Name: Isha Patel   Student ID: 2433014     Student e-mail: 2433014@student.uwtsd.ac.uk     Supervisor Name: Dr Diola </a:t>
            </a:r>
            <a:r>
              <a:rPr lang="en-GB" sz="1100" dirty="0" err="1"/>
              <a:t>Bijlhout</a:t>
            </a:r>
            <a:r>
              <a:rPr lang="en-GB" sz="1100"/>
              <a:t>    </a:t>
            </a:r>
            <a:r>
              <a:rPr lang="en-GB" sz="1100" dirty="0"/>
              <a:t>Programme: MSc Public Health and Social Care in Practice</a:t>
            </a:r>
          </a:p>
        </p:txBody>
      </p:sp>
      <p:sp>
        <p:nvSpPr>
          <p:cNvPr id="6" name="TextBox 5">
            <a:extLst>
              <a:ext uri="{FF2B5EF4-FFF2-40B4-BE49-F238E27FC236}">
                <a16:creationId xmlns:a16="http://schemas.microsoft.com/office/drawing/2014/main" id="{83BEC483-1B19-6F7B-F4AD-1996E891AAC0}"/>
              </a:ext>
            </a:extLst>
          </p:cNvPr>
          <p:cNvSpPr txBox="1"/>
          <p:nvPr/>
        </p:nvSpPr>
        <p:spPr>
          <a:xfrm>
            <a:off x="136643" y="890025"/>
            <a:ext cx="4980009" cy="1892826"/>
          </a:xfrm>
          <a:prstGeom prst="rect">
            <a:avLst/>
          </a:prstGeom>
          <a:solidFill>
            <a:srgbClr val="99CCFF"/>
          </a:solidFill>
          <a:ln w="38100">
            <a:solidFill>
              <a:schemeClr val="bg1">
                <a:alpha val="60000"/>
              </a:schemeClr>
            </a:solidFill>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1000" b="1" u="sng" kern="100" dirty="0">
                <a:solidFill>
                  <a:schemeClr val="accent2">
                    <a:lumMod val="75000"/>
                  </a:schemeClr>
                </a:solidFill>
                <a:effectLst/>
                <a:ea typeface="Calibri" panose="020F0502020204030204" pitchFamily="34" charset="0"/>
                <a:cs typeface="Latha" panose="020B0604020202020204" pitchFamily="34" charset="0"/>
              </a:rPr>
              <a:t>1. </a:t>
            </a:r>
            <a:r>
              <a:rPr lang="en-GB" sz="1000" b="1" u="sng" dirty="0">
                <a:solidFill>
                  <a:schemeClr val="accent2">
                    <a:lumMod val="75000"/>
                  </a:schemeClr>
                </a:solidFill>
              </a:rPr>
              <a:t>HIV Definition and </a:t>
            </a:r>
            <a:r>
              <a:rPr lang="en-GB" sz="1000" b="1" u="sng" dirty="0" err="1">
                <a:solidFill>
                  <a:schemeClr val="accent2">
                    <a:lumMod val="75000"/>
                  </a:schemeClr>
                </a:solidFill>
              </a:rPr>
              <a:t>PrEP</a:t>
            </a:r>
            <a:r>
              <a:rPr lang="en-GB" sz="1000" b="1" u="sng" dirty="0">
                <a:solidFill>
                  <a:schemeClr val="accent2">
                    <a:lumMod val="75000"/>
                  </a:schemeClr>
                </a:solidFill>
              </a:rPr>
              <a:t> Overview</a:t>
            </a:r>
          </a:p>
          <a:p>
            <a:pPr marL="171450" indent="-171450" algn="just">
              <a:buFont typeface="Arial" panose="020B0604020202020204" pitchFamily="34" charset="0"/>
              <a:buChar char="•"/>
            </a:pPr>
            <a:r>
              <a:rPr lang="en-GB" sz="900" dirty="0"/>
              <a:t>Human Immunodeficiency Virus (HIV) is a viral infection that attacks the body’s immune system, specifically the CD4 cells, weakening the ability to fight infections and diseases. Without treatment, it can lead to Acquired Immunodeficiency Syndrome (AIDS) (Prabhu and Wagoner, 2023).</a:t>
            </a:r>
          </a:p>
          <a:p>
            <a:pPr marL="171450" indent="-171450" algn="just">
              <a:buFont typeface="Arial" panose="020B0604020202020204" pitchFamily="34" charset="0"/>
              <a:buChar char="•"/>
            </a:pPr>
            <a:r>
              <a:rPr lang="en-GB" sz="900" dirty="0"/>
              <a:t>Pre-Exposure Prophylaxis (</a:t>
            </a:r>
            <a:r>
              <a:rPr lang="en-GB" sz="900" dirty="0" err="1"/>
              <a:t>PrEP</a:t>
            </a:r>
            <a:r>
              <a:rPr lang="en-GB" sz="900" dirty="0"/>
              <a:t>) is a biomedical HIV prevention strategy involving the use of antiretroviral medication by HIV-negative individuals to reduce their risk of infection (Vito et al, 2025).</a:t>
            </a:r>
          </a:p>
          <a:p>
            <a:pPr marL="171450" indent="-171450" algn="just">
              <a:buFont typeface="Arial" panose="020B0604020202020204" pitchFamily="34" charset="0"/>
              <a:buChar char="•"/>
            </a:pPr>
            <a:r>
              <a:rPr lang="en-GB" sz="900" dirty="0"/>
              <a:t>Clinical trials and real-world studies have demonstrated that </a:t>
            </a:r>
            <a:r>
              <a:rPr lang="en-GB" sz="900" dirty="0" err="1"/>
              <a:t>PrEP</a:t>
            </a:r>
            <a:r>
              <a:rPr lang="en-GB" sz="900" dirty="0"/>
              <a:t> is over 90% effective in preventing HIV transmission when taken consistently and correctly (Jourdain et al, 2022).</a:t>
            </a:r>
          </a:p>
          <a:p>
            <a:pPr marL="171450" indent="-171450" algn="just">
              <a:buFont typeface="Arial" panose="020B0604020202020204" pitchFamily="34" charset="0"/>
              <a:buChar char="•"/>
            </a:pPr>
            <a:r>
              <a:rPr lang="en-GB" sz="900" dirty="0" err="1"/>
              <a:t>PrEP</a:t>
            </a:r>
            <a:r>
              <a:rPr lang="en-GB" sz="900" dirty="0"/>
              <a:t> programs are integral to global and national HIV prevention efforts, especially among populations at higher risk of infection, including young adults, men who have sex with men (MSM), and individuals with multiple sexual partners (Sun et al, 2022).</a:t>
            </a:r>
          </a:p>
        </p:txBody>
      </p:sp>
      <p:sp>
        <p:nvSpPr>
          <p:cNvPr id="7" name="TextBox 6">
            <a:extLst>
              <a:ext uri="{FF2B5EF4-FFF2-40B4-BE49-F238E27FC236}">
                <a16:creationId xmlns:a16="http://schemas.microsoft.com/office/drawing/2014/main" id="{D81B439B-937B-D0EF-4D8B-FA1B7EC81B87}"/>
              </a:ext>
            </a:extLst>
          </p:cNvPr>
          <p:cNvSpPr txBox="1"/>
          <p:nvPr/>
        </p:nvSpPr>
        <p:spPr>
          <a:xfrm>
            <a:off x="5262631" y="873916"/>
            <a:ext cx="7427047" cy="1354217"/>
          </a:xfrm>
          <a:prstGeom prst="rect">
            <a:avLst/>
          </a:prstGeom>
          <a:ln w="38100">
            <a:solidFill>
              <a:schemeClr val="bg1">
                <a:alpha val="60000"/>
              </a:schemeClr>
            </a:solidFill>
          </a:ln>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1000" b="1" u="sng" kern="100" dirty="0">
                <a:solidFill>
                  <a:schemeClr val="accent6">
                    <a:lumMod val="75000"/>
                  </a:schemeClr>
                </a:solidFill>
                <a:effectLst/>
                <a:latin typeface="+mj-lt"/>
                <a:ea typeface="Calibri" panose="020F0502020204030204" pitchFamily="34" charset="0"/>
                <a:cs typeface="Latha" panose="020B0604020202020204" pitchFamily="34" charset="0"/>
              </a:rPr>
              <a:t>2. </a:t>
            </a:r>
            <a:r>
              <a:rPr lang="en-GB" sz="1000" b="1" u="sng" dirty="0">
                <a:solidFill>
                  <a:schemeClr val="accent6">
                    <a:lumMod val="75000"/>
                  </a:schemeClr>
                </a:solidFill>
              </a:rPr>
              <a:t>HIV Prevalence and </a:t>
            </a:r>
            <a:r>
              <a:rPr lang="en-GB" sz="1000" b="1" u="sng" dirty="0" err="1">
                <a:solidFill>
                  <a:schemeClr val="accent6">
                    <a:lumMod val="75000"/>
                  </a:schemeClr>
                </a:solidFill>
              </a:rPr>
              <a:t>PrEP</a:t>
            </a:r>
            <a:r>
              <a:rPr lang="en-GB" sz="1000" b="1" u="sng" dirty="0">
                <a:solidFill>
                  <a:schemeClr val="accent6">
                    <a:lumMod val="75000"/>
                  </a:schemeClr>
                </a:solidFill>
              </a:rPr>
              <a:t> Context in the UK</a:t>
            </a:r>
          </a:p>
          <a:p>
            <a:pPr marL="171450" indent="-171450" algn="just">
              <a:buFont typeface="Arial" panose="020B0604020202020204" pitchFamily="34" charset="0"/>
              <a:buChar char="•"/>
            </a:pPr>
            <a:r>
              <a:rPr lang="en-GB" sz="900" dirty="0"/>
              <a:t>The United Kingdom has made notable progress in reducing new HIV infections; however, young adults (aged 18–30) remain a key at-risk group due to factors such as inconsistent condom use, lack of awareness, and stigma surrounding HIV testing (Delpech, 2022).</a:t>
            </a:r>
          </a:p>
          <a:p>
            <a:pPr marL="171450" indent="-171450" algn="just">
              <a:buFont typeface="Arial" panose="020B0604020202020204" pitchFamily="34" charset="0"/>
              <a:buChar char="•"/>
            </a:pPr>
            <a:r>
              <a:rPr lang="en-GB" sz="900" dirty="0"/>
              <a:t>Approximately 95,000 people are living with HIV, with around 3043 new diagnoses annually, a significant proportion of which occur among younger individuals (GOV.UK, 2025).</a:t>
            </a:r>
          </a:p>
          <a:p>
            <a:pPr marL="171450" indent="-171450" algn="just">
              <a:buFont typeface="Arial" panose="020B0604020202020204" pitchFamily="34" charset="0"/>
              <a:buChar char="•"/>
            </a:pPr>
            <a:r>
              <a:rPr lang="en-GB" sz="900" dirty="0"/>
              <a:t>The NHS England </a:t>
            </a:r>
            <a:r>
              <a:rPr lang="en-GB" sz="900" dirty="0" err="1"/>
              <a:t>PrEP</a:t>
            </a:r>
            <a:r>
              <a:rPr lang="en-GB" sz="900" dirty="0"/>
              <a:t> Impact Trial (2017–2020) and subsequent nationwide rollout have improved access to </a:t>
            </a:r>
            <a:r>
              <a:rPr lang="en-GB" sz="900" dirty="0" err="1"/>
              <a:t>PrEP</a:t>
            </a:r>
            <a:r>
              <a:rPr lang="en-GB" sz="900" dirty="0"/>
              <a:t>, yet disparities in awareness, uptake, and adherence persist, particularly among ethnic minorities and lower socioeconomic groups (Sullivan et al, 2023).</a:t>
            </a:r>
          </a:p>
          <a:p>
            <a:pPr marL="171450" indent="-171450" algn="just">
              <a:buFont typeface="Arial" panose="020B0604020202020204" pitchFamily="34" charset="0"/>
              <a:buChar char="•"/>
            </a:pPr>
            <a:r>
              <a:rPr lang="en-GB" sz="900" dirty="0"/>
              <a:t>Understanding how </a:t>
            </a:r>
            <a:r>
              <a:rPr lang="en-GB" sz="900" dirty="0" err="1"/>
              <a:t>PrEP</a:t>
            </a:r>
            <a:r>
              <a:rPr lang="en-GB" sz="900" dirty="0"/>
              <a:t> programs influence testing behaviours, adherence, and prevention outcomes among young adults is crucial for optimising future interventions (Sullivan et al, 2023).</a:t>
            </a:r>
          </a:p>
        </p:txBody>
      </p:sp>
      <p:sp>
        <p:nvSpPr>
          <p:cNvPr id="8" name="TextBox 7">
            <a:extLst>
              <a:ext uri="{FF2B5EF4-FFF2-40B4-BE49-F238E27FC236}">
                <a16:creationId xmlns:a16="http://schemas.microsoft.com/office/drawing/2014/main" id="{BAB81CDC-C6E2-2795-7001-05CB78D11E8A}"/>
              </a:ext>
            </a:extLst>
          </p:cNvPr>
          <p:cNvSpPr txBox="1"/>
          <p:nvPr/>
        </p:nvSpPr>
        <p:spPr>
          <a:xfrm>
            <a:off x="136643" y="2831969"/>
            <a:ext cx="3655428" cy="3129575"/>
          </a:xfrm>
          <a:prstGeom prst="rect">
            <a:avLst/>
          </a:prstGeom>
          <a:solidFill>
            <a:schemeClr val="accent5">
              <a:lumMod val="20000"/>
              <a:lumOff val="80000"/>
            </a:schemeClr>
          </a:solidFill>
          <a:ln w="38100">
            <a:solidFill>
              <a:schemeClr val="bg1">
                <a:alpha val="60000"/>
              </a:schemeClr>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lnSpc>
                <a:spcPct val="107000"/>
              </a:lnSpc>
              <a:spcAft>
                <a:spcPts val="800"/>
              </a:spcAft>
            </a:pPr>
            <a:r>
              <a:rPr lang="en-GB" sz="1000" b="1" u="sng" kern="100" dirty="0">
                <a:solidFill>
                  <a:schemeClr val="accent2">
                    <a:lumMod val="75000"/>
                  </a:schemeClr>
                </a:solidFill>
                <a:effectLst/>
                <a:latin typeface="+mj-lt"/>
                <a:ea typeface="Calibri" panose="020F0502020204030204" pitchFamily="34" charset="0"/>
                <a:cs typeface="Latha" panose="020B0604020202020204" pitchFamily="34" charset="0"/>
              </a:rPr>
              <a:t>3. Research </a:t>
            </a:r>
            <a:r>
              <a:rPr lang="en-GB" sz="1000" b="1" u="sng" kern="100" dirty="0">
                <a:solidFill>
                  <a:schemeClr val="accent2">
                    <a:lumMod val="75000"/>
                  </a:schemeClr>
                </a:solidFill>
                <a:latin typeface="+mj-lt"/>
                <a:ea typeface="Calibri" panose="020F0502020204030204" pitchFamily="34" charset="0"/>
                <a:cs typeface="Latha" panose="020B0604020202020204" pitchFamily="34" charset="0"/>
              </a:rPr>
              <a:t>Question, </a:t>
            </a:r>
            <a:r>
              <a:rPr lang="en-GB" sz="1000" b="1" u="sng" kern="100" dirty="0">
                <a:solidFill>
                  <a:schemeClr val="accent2">
                    <a:lumMod val="75000"/>
                  </a:schemeClr>
                </a:solidFill>
                <a:effectLst/>
                <a:latin typeface="+mj-lt"/>
                <a:ea typeface="Calibri" panose="020F0502020204030204" pitchFamily="34" charset="0"/>
                <a:cs typeface="Latha" panose="020B0604020202020204" pitchFamily="34" charset="0"/>
              </a:rPr>
              <a:t>Aim and Objectives:</a:t>
            </a:r>
          </a:p>
          <a:p>
            <a:pPr marL="171450" indent="-171450" algn="just">
              <a:buFont typeface="Wingdings" panose="05000000000000000000" pitchFamily="2" charset="2"/>
              <a:buChar char="v"/>
            </a:pPr>
            <a:r>
              <a:rPr lang="en-GB" sz="900" b="1" u="sng" dirty="0"/>
              <a:t>Research Question: </a:t>
            </a:r>
            <a:r>
              <a:rPr lang="en-GB" sz="900" dirty="0"/>
              <a:t>How effective are Pre-Exposure Prophylaxis (</a:t>
            </a:r>
            <a:r>
              <a:rPr lang="en-GB" sz="900" dirty="0" err="1"/>
              <a:t>PrEP</a:t>
            </a:r>
            <a:r>
              <a:rPr lang="en-GB" sz="900" dirty="0"/>
              <a:t>) programs in improving HIV testing uptake, adherence, and prevention outcomes among high-risk young adults in the United Kingdom, and what factors influence their success and sustainability within this population?</a:t>
            </a:r>
          </a:p>
          <a:p>
            <a:pPr marL="171450" indent="-171450" algn="just">
              <a:buFont typeface="Wingdings" panose="05000000000000000000" pitchFamily="2" charset="2"/>
              <a:buChar char="v"/>
            </a:pPr>
            <a:r>
              <a:rPr lang="en-GB" sz="900" b="1" u="sng" dirty="0"/>
              <a:t>Research Aim: </a:t>
            </a:r>
            <a:r>
              <a:rPr lang="en-GB" sz="900" dirty="0"/>
              <a:t>To assess the effectiveness of Pre-Exposure Prophylaxis (</a:t>
            </a:r>
            <a:r>
              <a:rPr lang="en-GB" sz="900" dirty="0" err="1"/>
              <a:t>PrEP</a:t>
            </a:r>
            <a:r>
              <a:rPr lang="en-GB" sz="900" dirty="0"/>
              <a:t>) programs in enhancing HIV testing rates and reducing new HIV infections among high-risk young adults in the United Kingdom through a systematic review of existing literature.</a:t>
            </a:r>
          </a:p>
          <a:p>
            <a:pPr marL="171450" indent="-171450" algn="just">
              <a:buFont typeface="Wingdings" panose="05000000000000000000" pitchFamily="2" charset="2"/>
              <a:buChar char="v"/>
            </a:pPr>
            <a:r>
              <a:rPr lang="en-GB" sz="900" b="1" u="sng" dirty="0"/>
              <a:t>Research Objectives:</a:t>
            </a:r>
          </a:p>
          <a:p>
            <a:pPr marL="228600" indent="-228600" algn="just">
              <a:buFont typeface="+mj-lt"/>
              <a:buAutoNum type="arabicPeriod"/>
            </a:pPr>
            <a:r>
              <a:rPr lang="en-GB" sz="900" dirty="0"/>
              <a:t>To systematically review and analyse existing studies on the implementation and outcomes of </a:t>
            </a:r>
            <a:r>
              <a:rPr lang="en-GB" sz="900" dirty="0" err="1"/>
              <a:t>PrEP</a:t>
            </a:r>
            <a:r>
              <a:rPr lang="en-GB" sz="900" dirty="0"/>
              <a:t> programs among young adults aged 18–30 in the UK.</a:t>
            </a:r>
          </a:p>
          <a:p>
            <a:pPr marL="228600" indent="-228600" algn="just">
              <a:buFont typeface="+mj-lt"/>
              <a:buAutoNum type="arabicPeriod"/>
            </a:pPr>
            <a:r>
              <a:rPr lang="en-GB" sz="900" dirty="0"/>
              <a:t>To evaluate the impact of </a:t>
            </a:r>
            <a:r>
              <a:rPr lang="en-GB" sz="900" dirty="0" err="1"/>
              <a:t>PrEP</a:t>
            </a:r>
            <a:r>
              <a:rPr lang="en-GB" sz="900" dirty="0"/>
              <a:t> programs on HIV testing uptake, adherence, and prevention effectiveness in high-risk populations.</a:t>
            </a:r>
          </a:p>
          <a:p>
            <a:pPr marL="228600" indent="-228600" algn="just">
              <a:buFont typeface="+mj-lt"/>
              <a:buAutoNum type="arabicPeriod"/>
            </a:pPr>
            <a:r>
              <a:rPr lang="en-GB" sz="900" dirty="0"/>
              <a:t>To identify key barriers and facilitators influencing the success of </a:t>
            </a:r>
            <a:r>
              <a:rPr lang="en-GB" sz="900" dirty="0" err="1"/>
              <a:t>PrEP</a:t>
            </a:r>
            <a:r>
              <a:rPr lang="en-GB" sz="900" dirty="0"/>
              <a:t> interventions within the context of UK public health strategies.</a:t>
            </a:r>
          </a:p>
        </p:txBody>
      </p:sp>
      <p:sp>
        <p:nvSpPr>
          <p:cNvPr id="9" name="TextBox 8">
            <a:extLst>
              <a:ext uri="{FF2B5EF4-FFF2-40B4-BE49-F238E27FC236}">
                <a16:creationId xmlns:a16="http://schemas.microsoft.com/office/drawing/2014/main" id="{40FD08CF-689C-AFE9-F67B-77BDF9C846F9}"/>
              </a:ext>
            </a:extLst>
          </p:cNvPr>
          <p:cNvSpPr txBox="1"/>
          <p:nvPr/>
        </p:nvSpPr>
        <p:spPr>
          <a:xfrm>
            <a:off x="5304961" y="2339270"/>
            <a:ext cx="4573283" cy="3026982"/>
          </a:xfrm>
          <a:prstGeom prst="rect">
            <a:avLst/>
          </a:prstGeom>
          <a:solidFill>
            <a:schemeClr val="accent6">
              <a:lumMod val="40000"/>
              <a:lumOff val="60000"/>
            </a:schemeClr>
          </a:solidFill>
          <a:ln w="38100">
            <a:solidFill>
              <a:schemeClr val="bg1">
                <a:alpha val="6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marL="171450" indent="-171450" algn="ctr">
              <a:lnSpc>
                <a:spcPct val="107000"/>
              </a:lnSpc>
              <a:buFont typeface="Courier New" panose="02070309020205020404" pitchFamily="49" charset="0"/>
              <a:buChar char="o"/>
            </a:pPr>
            <a:r>
              <a:rPr lang="en-GB" sz="1000" u="sng" kern="100" dirty="0">
                <a:solidFill>
                  <a:schemeClr val="accent6">
                    <a:lumMod val="75000"/>
                  </a:schemeClr>
                </a:solidFill>
                <a:effectLst/>
                <a:latin typeface="+mj-lt"/>
                <a:ea typeface="Calibri" panose="020F0502020204030204" pitchFamily="34" charset="0"/>
                <a:cs typeface="Latha" panose="020B0604020202020204" pitchFamily="34" charset="0"/>
              </a:rPr>
              <a:t>4. Rationale of the Research</a:t>
            </a:r>
          </a:p>
          <a:p>
            <a:pPr marL="171450" indent="-171450" algn="just">
              <a:buFont typeface="Courier New" panose="02070309020205020404" pitchFamily="49" charset="0"/>
              <a:buChar char="o"/>
            </a:pPr>
            <a:r>
              <a:rPr lang="en-GB" sz="900" b="1" dirty="0"/>
              <a:t>Limited Youth-Focused Evidence:</a:t>
            </a:r>
            <a:r>
              <a:rPr lang="en-GB" sz="900" dirty="0"/>
              <a:t> Most UK </a:t>
            </a:r>
            <a:r>
              <a:rPr lang="en-GB" sz="900" dirty="0" err="1"/>
              <a:t>PrEP</a:t>
            </a:r>
            <a:r>
              <a:rPr lang="en-GB" sz="900" dirty="0"/>
              <a:t> research focuses on older adults or MSM populations; limited studies address the unique challenges faced by young adults aged 18–30 (</a:t>
            </a:r>
            <a:r>
              <a:rPr lang="en-GB" sz="900" dirty="0" err="1"/>
              <a:t>Haggipavlou</a:t>
            </a:r>
            <a:r>
              <a:rPr lang="en-GB" sz="900" dirty="0"/>
              <a:t> and Hamshaw, 2023).</a:t>
            </a:r>
          </a:p>
          <a:p>
            <a:pPr marL="171450" indent="-171450" algn="just">
              <a:buFont typeface="Courier New" panose="02070309020205020404" pitchFamily="49" charset="0"/>
              <a:buChar char="o"/>
            </a:pPr>
            <a:r>
              <a:rPr lang="en-GB" sz="900" b="1" dirty="0"/>
              <a:t>Need for Behavioural Insight:</a:t>
            </a:r>
            <a:r>
              <a:rPr lang="en-GB" sz="900" dirty="0"/>
              <a:t> Understanding factors influencing uptake, adherence, and retention in </a:t>
            </a:r>
            <a:r>
              <a:rPr lang="en-GB" sz="900" dirty="0" err="1"/>
              <a:t>PrEP</a:t>
            </a:r>
            <a:r>
              <a:rPr lang="en-GB" sz="900" dirty="0"/>
              <a:t> programs can improve long-term prevention outcomes (Elliott et al, 2019).</a:t>
            </a:r>
          </a:p>
          <a:p>
            <a:pPr marL="171450" indent="-171450" algn="just">
              <a:buFont typeface="Courier New" panose="02070309020205020404" pitchFamily="49" charset="0"/>
              <a:buChar char="o"/>
            </a:pPr>
            <a:r>
              <a:rPr lang="en-GB" sz="900" b="1" dirty="0"/>
              <a:t>Public Health Relevance:</a:t>
            </a:r>
            <a:r>
              <a:rPr lang="en-GB" sz="900" dirty="0"/>
              <a:t> Assessing </a:t>
            </a:r>
            <a:r>
              <a:rPr lang="en-GB" sz="900" dirty="0" err="1"/>
              <a:t>PrEP</a:t>
            </a:r>
            <a:r>
              <a:rPr lang="en-GB" sz="900" dirty="0"/>
              <a:t> effectiveness helps determine its contribution to achieving the UK’s goal of zero new HIV transmissions by 2030 (</a:t>
            </a:r>
            <a:r>
              <a:rPr lang="en-GB" sz="900" dirty="0" err="1"/>
              <a:t>Mocorro</a:t>
            </a:r>
            <a:r>
              <a:rPr lang="en-GB" sz="900" dirty="0"/>
              <a:t> et al, 2021).</a:t>
            </a:r>
          </a:p>
          <a:p>
            <a:pPr marL="171450" indent="-171450" algn="just">
              <a:buFont typeface="Courier New" panose="02070309020205020404" pitchFamily="49" charset="0"/>
              <a:buChar char="o"/>
            </a:pPr>
            <a:r>
              <a:rPr lang="en-GB" sz="900" b="1" dirty="0"/>
              <a:t>Barriers to Implementation:</a:t>
            </a:r>
            <a:r>
              <a:rPr lang="en-GB" sz="900" dirty="0"/>
              <a:t> Factors such as stigma, lack of awareness, and service accessibility may hinder </a:t>
            </a:r>
            <a:r>
              <a:rPr lang="en-GB" sz="900" dirty="0" err="1"/>
              <a:t>PrEP</a:t>
            </a:r>
            <a:r>
              <a:rPr lang="en-GB" sz="900" dirty="0"/>
              <a:t> engagement among younger populations (</a:t>
            </a:r>
            <a:r>
              <a:rPr lang="en-GB" sz="900" dirty="0" err="1"/>
              <a:t>Mocorro</a:t>
            </a:r>
            <a:r>
              <a:rPr lang="en-GB" sz="900" dirty="0"/>
              <a:t> et al, 2021).</a:t>
            </a:r>
          </a:p>
          <a:p>
            <a:pPr marL="171450" indent="-171450" algn="just">
              <a:buFont typeface="Courier New" panose="02070309020205020404" pitchFamily="49" charset="0"/>
              <a:buChar char="o"/>
            </a:pPr>
            <a:r>
              <a:rPr lang="en-GB" sz="900" b="1" dirty="0"/>
              <a:t>Health Inequalities:</a:t>
            </a:r>
            <a:r>
              <a:rPr lang="en-GB" sz="900" dirty="0"/>
              <a:t> Exploring demographic differences in </a:t>
            </a:r>
            <a:r>
              <a:rPr lang="en-GB" sz="900" dirty="0" err="1"/>
              <a:t>PrEP</a:t>
            </a:r>
            <a:r>
              <a:rPr lang="en-GB" sz="900" dirty="0"/>
              <a:t> uptake can inform targeted interventions to reduce health disparities.</a:t>
            </a:r>
          </a:p>
          <a:p>
            <a:pPr marL="171450" indent="-171450" algn="just">
              <a:buFont typeface="Courier New" panose="02070309020205020404" pitchFamily="49" charset="0"/>
              <a:buChar char="o"/>
            </a:pPr>
            <a:r>
              <a:rPr lang="en-GB" sz="900" b="1" dirty="0"/>
              <a:t>Sustainability of Programs:</a:t>
            </a:r>
            <a:r>
              <a:rPr lang="en-GB" sz="900" dirty="0"/>
              <a:t> Evaluating program success and scalability ensures efficient use of healthcare resources and supports sustainable HIV prevention strategies (Eakle et al, 2018).</a:t>
            </a:r>
          </a:p>
          <a:p>
            <a:pPr marL="171450" indent="-171450" algn="just">
              <a:buFont typeface="Courier New" panose="02070309020205020404" pitchFamily="49" charset="0"/>
              <a:buChar char="o"/>
            </a:pPr>
            <a:r>
              <a:rPr lang="en-GB" sz="900" b="1" dirty="0"/>
              <a:t>Policy Evaluation:</a:t>
            </a:r>
            <a:r>
              <a:rPr lang="en-GB" sz="900" dirty="0"/>
              <a:t> Reviewing existing literature offers insights for refining current NHS and public health policies surrounding </a:t>
            </a:r>
            <a:r>
              <a:rPr lang="en-GB" sz="900" dirty="0" err="1"/>
              <a:t>PrEP</a:t>
            </a:r>
            <a:r>
              <a:rPr lang="en-GB" sz="900" dirty="0"/>
              <a:t> delivery and outreach (Kiggundu et al, 2024).</a:t>
            </a:r>
          </a:p>
        </p:txBody>
      </p:sp>
      <p:sp>
        <p:nvSpPr>
          <p:cNvPr id="10" name="TextBox 9">
            <a:extLst>
              <a:ext uri="{FF2B5EF4-FFF2-40B4-BE49-F238E27FC236}">
                <a16:creationId xmlns:a16="http://schemas.microsoft.com/office/drawing/2014/main" id="{62F3A89E-D691-E233-3A64-BC01B37E2AEF}"/>
              </a:ext>
            </a:extLst>
          </p:cNvPr>
          <p:cNvSpPr txBox="1"/>
          <p:nvPr/>
        </p:nvSpPr>
        <p:spPr>
          <a:xfrm>
            <a:off x="0" y="5972029"/>
            <a:ext cx="4697351" cy="3580980"/>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pPr>
            <a:r>
              <a:rPr lang="en-GB" sz="1000" b="1" u="sng" kern="100" dirty="0">
                <a:solidFill>
                  <a:schemeClr val="accent6">
                    <a:lumMod val="75000"/>
                  </a:schemeClr>
                </a:solidFill>
                <a:effectLst/>
                <a:latin typeface="+mj-lt"/>
                <a:ea typeface="Calibri" panose="020F0502020204030204" pitchFamily="34" charset="0"/>
                <a:cs typeface="Latha" panose="020B0604020202020204" pitchFamily="34" charset="0"/>
              </a:rPr>
              <a:t>5. Research Impact</a:t>
            </a:r>
          </a:p>
          <a:p>
            <a:pPr marL="171450" indent="-171450" algn="just">
              <a:buFont typeface="Arial" panose="020B0604020202020204" pitchFamily="34" charset="0"/>
              <a:buChar char="•"/>
            </a:pPr>
            <a:r>
              <a:rPr lang="en-GB" sz="900" b="1" dirty="0"/>
              <a:t>Benefit to Target Population (High-Risk Young Adults):</a:t>
            </a:r>
            <a:r>
              <a:rPr lang="en-GB" sz="900" dirty="0"/>
              <a:t> This research will generate critical insights into optimising </a:t>
            </a:r>
            <a:r>
              <a:rPr lang="en-GB" sz="900" dirty="0" err="1"/>
              <a:t>PrEP</a:t>
            </a:r>
            <a:r>
              <a:rPr lang="en-GB" sz="900" dirty="0"/>
              <a:t> programs to address the specific needs of high-risk young adults in the United Kingdom, empowering them through improved access, awareness, and adherence support to make informed sexual health decisions and ultimately reduce their risk of HIV infection (</a:t>
            </a:r>
            <a:r>
              <a:rPr lang="en-GB" sz="900" dirty="0" err="1"/>
              <a:t>Murchu</a:t>
            </a:r>
            <a:r>
              <a:rPr lang="en-GB" sz="900" dirty="0"/>
              <a:t> et al, 2022).</a:t>
            </a:r>
          </a:p>
          <a:p>
            <a:pPr marL="171450" indent="-171450" algn="just">
              <a:buFont typeface="Arial" panose="020B0604020202020204" pitchFamily="34" charset="0"/>
              <a:buChar char="•"/>
            </a:pPr>
            <a:r>
              <a:rPr lang="en-GB" sz="900" b="1" dirty="0"/>
              <a:t>Impact on Public Health and Social Care Services:</a:t>
            </a:r>
            <a:r>
              <a:rPr lang="en-GB" sz="900" dirty="0"/>
              <a:t> The systematic review will enhance the evidence base for </a:t>
            </a:r>
            <a:r>
              <a:rPr lang="en-GB" sz="900" dirty="0" err="1"/>
              <a:t>PrEP</a:t>
            </a:r>
            <a:r>
              <a:rPr lang="en-GB" sz="900" dirty="0"/>
              <a:t> effectiveness, guiding public health and social care services in designing equitable, youth-centred HIV prevention frameworks that improve testing uptake, reduce transmission rates, and support the UK’s broader HIV elimination goals (Wulandari et al, 2022).</a:t>
            </a:r>
          </a:p>
          <a:p>
            <a:pPr marL="171450" indent="-171450" algn="just">
              <a:buFont typeface="Arial" panose="020B0604020202020204" pitchFamily="34" charset="0"/>
              <a:buChar char="•"/>
            </a:pPr>
            <a:r>
              <a:rPr lang="en-GB" sz="900" b="1" dirty="0"/>
              <a:t>Influence on Policy and Strategic Planning:</a:t>
            </a:r>
            <a:r>
              <a:rPr lang="en-GB" sz="900" dirty="0"/>
              <a:t> Findings from this study will provide policymakers with evidence-based recommendations to refine NHS and community-level </a:t>
            </a:r>
            <a:r>
              <a:rPr lang="en-GB" sz="900" dirty="0" err="1"/>
              <a:t>PrEP</a:t>
            </a:r>
            <a:r>
              <a:rPr lang="en-GB" sz="900" dirty="0"/>
              <a:t> delivery models, inform funding priorities, and develop sustainable, cost-effective prevention strategies aligned with national HIV policy objectives (MacDonald et al, 2023).</a:t>
            </a:r>
          </a:p>
          <a:p>
            <a:pPr marL="171450" indent="-171450" algn="just">
              <a:buFont typeface="Arial" panose="020B0604020202020204" pitchFamily="34" charset="0"/>
              <a:buChar char="•"/>
            </a:pPr>
            <a:r>
              <a:rPr lang="en-GB" sz="900" b="1" dirty="0"/>
              <a:t>Contribution to Healthcare and HSC Professionals:</a:t>
            </a:r>
            <a:r>
              <a:rPr lang="en-GB" sz="900" dirty="0"/>
              <a:t> The research will equip healthcare and social care professionals with practical knowledge and best practices for engaging young adults in </a:t>
            </a:r>
            <a:r>
              <a:rPr lang="en-GB" sz="900" dirty="0" err="1"/>
              <a:t>PrEP</a:t>
            </a:r>
            <a:r>
              <a:rPr lang="en-GB" sz="900" dirty="0"/>
              <a:t> programs, enhancing communication, reducing stigma, and promoting culturally sensitive, patient-centred HIV prevention care (Wulandari et al, 2022).</a:t>
            </a:r>
          </a:p>
          <a:p>
            <a:pPr marL="171450" indent="-171450" algn="just">
              <a:buFont typeface="Arial" panose="020B0604020202020204" pitchFamily="34" charset="0"/>
              <a:buChar char="•"/>
            </a:pPr>
            <a:r>
              <a:rPr lang="en-GB" sz="900" b="1" dirty="0"/>
              <a:t>Broader Societal and Academic Impact:</a:t>
            </a:r>
            <a:r>
              <a:rPr lang="en-GB" sz="900" dirty="0"/>
              <a:t> This study will contribute to greater societal awareness of HIV prevention and equity in healthcare access while filling a critical academic gap on youth-focused </a:t>
            </a:r>
            <a:r>
              <a:rPr lang="en-GB" sz="900" dirty="0" err="1"/>
              <a:t>PrEP</a:t>
            </a:r>
            <a:r>
              <a:rPr lang="en-GB" sz="900" dirty="0"/>
              <a:t> interventions in the UK, providing a foundation for future research and policy development (</a:t>
            </a:r>
            <a:r>
              <a:rPr lang="en-GB" sz="900" dirty="0" err="1"/>
              <a:t>Bavinton</a:t>
            </a:r>
            <a:r>
              <a:rPr lang="en-GB" sz="900" dirty="0"/>
              <a:t> and Grulich, 2021).</a:t>
            </a:r>
          </a:p>
        </p:txBody>
      </p:sp>
      <p:sp>
        <p:nvSpPr>
          <p:cNvPr id="11" name="TextBox 10">
            <a:extLst>
              <a:ext uri="{FF2B5EF4-FFF2-40B4-BE49-F238E27FC236}">
                <a16:creationId xmlns:a16="http://schemas.microsoft.com/office/drawing/2014/main" id="{DA22B054-BB36-10D5-928E-5BD196705D5D}"/>
              </a:ext>
            </a:extLst>
          </p:cNvPr>
          <p:cNvSpPr txBox="1"/>
          <p:nvPr/>
        </p:nvSpPr>
        <p:spPr>
          <a:xfrm>
            <a:off x="4778188" y="6420485"/>
            <a:ext cx="7911490" cy="3132524"/>
          </a:xfrm>
          <a:prstGeom prst="rect">
            <a:avLst/>
          </a:prstGeom>
          <a:solidFill>
            <a:srgbClr val="FCE0EF"/>
          </a:solidFill>
          <a:ln w="28575">
            <a:solidFill>
              <a:schemeClr val="bg1">
                <a:alpha val="6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07000"/>
              </a:lnSpc>
            </a:pPr>
            <a:r>
              <a:rPr lang="en-GB" sz="800" b="1" u="sng" kern="100" dirty="0">
                <a:solidFill>
                  <a:schemeClr val="accent6">
                    <a:lumMod val="75000"/>
                  </a:schemeClr>
                </a:solidFill>
                <a:effectLst/>
                <a:latin typeface="+mj-lt"/>
                <a:ea typeface="Calibri" panose="020F0502020204030204" pitchFamily="34" charset="0"/>
                <a:cs typeface="Latha" panose="020B0604020202020204" pitchFamily="34" charset="0"/>
              </a:rPr>
              <a:t>References:</a:t>
            </a:r>
          </a:p>
          <a:p>
            <a:pPr marL="171450" indent="-171450" algn="just">
              <a:buFont typeface="Arial" panose="020B0604020202020204" pitchFamily="34" charset="0"/>
              <a:buChar char="•"/>
            </a:pPr>
            <a:r>
              <a:rPr lang="en-GB" sz="700" dirty="0" err="1"/>
              <a:t>Bavinton</a:t>
            </a:r>
            <a:r>
              <a:rPr lang="en-GB" sz="700" dirty="0"/>
              <a:t>, B.R. and Grulich, A.E., 2021. HIV pre-exposure prophylaxis: scaling up for impact now and in the future. </a:t>
            </a:r>
            <a:r>
              <a:rPr lang="en-GB" sz="700" i="1" dirty="0"/>
              <a:t>The Lancet Public Health</a:t>
            </a:r>
            <a:r>
              <a:rPr lang="en-GB" sz="700" dirty="0"/>
              <a:t>, </a:t>
            </a:r>
            <a:r>
              <a:rPr lang="en-GB" sz="700" i="1" dirty="0"/>
              <a:t>6</a:t>
            </a:r>
            <a:r>
              <a:rPr lang="en-GB" sz="700" dirty="0"/>
              <a:t>(7), pp.e528-e533.</a:t>
            </a:r>
          </a:p>
          <a:p>
            <a:pPr marL="171450" indent="-171450" algn="just">
              <a:buFont typeface="Arial" panose="020B0604020202020204" pitchFamily="34" charset="0"/>
              <a:buChar char="•"/>
            </a:pPr>
            <a:r>
              <a:rPr lang="en-GB" sz="700" dirty="0"/>
              <a:t>Eakle, R., Venter, F. and Rees, H., 2018. Pre-exposure prophylaxis (</a:t>
            </a:r>
            <a:r>
              <a:rPr lang="en-GB" sz="700" dirty="0" err="1"/>
              <a:t>PrEP</a:t>
            </a:r>
            <a:r>
              <a:rPr lang="en-GB" sz="700" dirty="0"/>
              <a:t>) in an era of stalled HIV prevention: Can it change the game?. </a:t>
            </a:r>
            <a:r>
              <a:rPr lang="en-GB" sz="700" i="1" dirty="0"/>
              <a:t>Retrovirology</a:t>
            </a:r>
            <a:r>
              <a:rPr lang="en-GB" sz="700" dirty="0"/>
              <a:t>, </a:t>
            </a:r>
            <a:r>
              <a:rPr lang="en-GB" sz="700" i="1" dirty="0"/>
              <a:t>15</a:t>
            </a:r>
            <a:r>
              <a:rPr lang="en-GB" sz="700" dirty="0"/>
              <a:t>(1), p.29.</a:t>
            </a:r>
          </a:p>
          <a:p>
            <a:pPr marL="171450" indent="-171450" algn="just">
              <a:buFont typeface="Arial" panose="020B0604020202020204" pitchFamily="34" charset="0"/>
              <a:buChar char="•"/>
            </a:pPr>
            <a:r>
              <a:rPr lang="en-GB" sz="700" dirty="0"/>
              <a:t>Elliott, T., Sanders, E.J., Doherty, M., Ndung'u, T., Cohen, M., Patel, P., Cairns, G., Rutstein, S.E., </a:t>
            </a:r>
            <a:r>
              <a:rPr lang="en-GB" sz="700" dirty="0" err="1"/>
              <a:t>Ananworanich</a:t>
            </a:r>
            <a:r>
              <a:rPr lang="en-GB" sz="700" dirty="0"/>
              <a:t>, J., Brown, C. and Fidler, S., 2019. Challenges of HIV diagnosis and management in the context of pre‐exposure prophylaxis (</a:t>
            </a:r>
            <a:r>
              <a:rPr lang="en-GB" sz="700" dirty="0" err="1"/>
              <a:t>PrEP</a:t>
            </a:r>
            <a:r>
              <a:rPr lang="en-GB" sz="700" dirty="0"/>
              <a:t>), post‐exposure prophylaxis (PEP), test and start and acute HIV infection: a scoping review. </a:t>
            </a:r>
            <a:r>
              <a:rPr lang="en-GB" sz="700" i="1" dirty="0"/>
              <a:t>Journal of the International AIDS Society</a:t>
            </a:r>
            <a:r>
              <a:rPr lang="en-GB" sz="700" dirty="0"/>
              <a:t>, </a:t>
            </a:r>
            <a:r>
              <a:rPr lang="en-GB" sz="700" i="1" dirty="0"/>
              <a:t>22</a:t>
            </a:r>
            <a:r>
              <a:rPr lang="en-GB" sz="700" dirty="0"/>
              <a:t>(12), p.e25419.</a:t>
            </a:r>
          </a:p>
          <a:p>
            <a:pPr marL="171450" indent="-171450" algn="just">
              <a:buFont typeface="Arial" panose="020B0604020202020204" pitchFamily="34" charset="0"/>
              <a:buChar char="•"/>
            </a:pPr>
            <a:r>
              <a:rPr lang="en-GB" sz="700" dirty="0"/>
              <a:t>De Vito, A., </a:t>
            </a:r>
            <a:r>
              <a:rPr lang="en-GB" sz="700" dirty="0" err="1"/>
              <a:t>Colpani</a:t>
            </a:r>
            <a:r>
              <a:rPr lang="en-GB" sz="700" dirty="0"/>
              <a:t>, A., Moi, G., </a:t>
            </a:r>
            <a:r>
              <a:rPr lang="en-GB" sz="700" dirty="0" err="1"/>
              <a:t>Minisci</a:t>
            </a:r>
            <a:r>
              <a:rPr lang="en-GB" sz="700" dirty="0"/>
              <a:t>, D., </a:t>
            </a:r>
            <a:r>
              <a:rPr lang="en-GB" sz="700" dirty="0" err="1"/>
              <a:t>Focà</a:t>
            </a:r>
            <a:r>
              <a:rPr lang="en-GB" sz="700" dirty="0"/>
              <a:t>, E., Calcagno, A., Nunnari, G. and </a:t>
            </a:r>
            <a:r>
              <a:rPr lang="en-GB" sz="700" dirty="0" err="1"/>
              <a:t>Madeddu</a:t>
            </a:r>
            <a:r>
              <a:rPr lang="en-GB" sz="700" dirty="0"/>
              <a:t>, G., 2025. Present and future of HIV pre-exposure prophylaxis: a narrative review. </a:t>
            </a:r>
            <a:r>
              <a:rPr lang="en-GB" sz="700" i="1" dirty="0"/>
              <a:t>Future Virology</a:t>
            </a:r>
            <a:r>
              <a:rPr lang="en-GB" sz="700" dirty="0"/>
              <a:t>, pp.1-17.</a:t>
            </a:r>
          </a:p>
          <a:p>
            <a:pPr marL="171450" indent="-171450" algn="just">
              <a:buFont typeface="Arial" panose="020B0604020202020204" pitchFamily="34" charset="0"/>
              <a:buChar char="•"/>
            </a:pPr>
            <a:r>
              <a:rPr lang="en-GB" sz="700" dirty="0"/>
              <a:t>GOV.UK  (2025), </a:t>
            </a:r>
            <a:r>
              <a:rPr lang="en-GB" sz="700" u="sng" dirty="0">
                <a:hlinkClick r:id="rId2"/>
              </a:rPr>
              <a:t>https://www.gov.uk/government/statistics/hiv-annual-data-tables/hiv-testing-prep-new-hiv-diagnoses-and-care-outcomes-for-people-accessing-hiv-services-2025-report</a:t>
            </a:r>
            <a:endParaRPr lang="en-GB" sz="700" dirty="0"/>
          </a:p>
          <a:p>
            <a:pPr marL="171450" indent="-171450" algn="just">
              <a:buFont typeface="Arial" panose="020B0604020202020204" pitchFamily="34" charset="0"/>
              <a:buChar char="•"/>
            </a:pPr>
            <a:r>
              <a:rPr lang="en-GB" sz="700" dirty="0" err="1"/>
              <a:t>Haggipavlou</a:t>
            </a:r>
            <a:r>
              <a:rPr lang="en-GB" sz="700" dirty="0"/>
              <a:t>, L. and Hamshaw, R.J., 2023. Barriers to </a:t>
            </a:r>
            <a:r>
              <a:rPr lang="en-GB" sz="700" dirty="0" err="1"/>
              <a:t>PrEP</a:t>
            </a:r>
            <a:r>
              <a:rPr lang="en-GB" sz="700" dirty="0"/>
              <a:t> uptake in young UK men who have sex with men. </a:t>
            </a:r>
            <a:r>
              <a:rPr lang="en-GB" sz="700" i="1" dirty="0"/>
              <a:t>Journal of Prevention and Health Promotion</a:t>
            </a:r>
            <a:r>
              <a:rPr lang="en-GB" sz="700" dirty="0"/>
              <a:t>, </a:t>
            </a:r>
            <a:r>
              <a:rPr lang="en-GB" sz="700" i="1" dirty="0"/>
              <a:t>4</a:t>
            </a:r>
            <a:r>
              <a:rPr lang="en-GB" sz="700" dirty="0"/>
              <a:t>(3-4), pp.404-433.</a:t>
            </a:r>
          </a:p>
          <a:p>
            <a:pPr marL="171450" indent="-171450" algn="just">
              <a:buFont typeface="Arial" panose="020B0604020202020204" pitchFamily="34" charset="0"/>
              <a:buChar char="•"/>
            </a:pPr>
            <a:r>
              <a:rPr lang="en-GB" sz="700" dirty="0"/>
              <a:t>Jourdain, H., de Gage, S.B., </a:t>
            </a:r>
            <a:r>
              <a:rPr lang="en-GB" sz="700" dirty="0" err="1"/>
              <a:t>Desplas</a:t>
            </a:r>
            <a:r>
              <a:rPr lang="en-GB" sz="700" dirty="0"/>
              <a:t>, D. and Dray-Spira, R., 2022. Real-world effectiveness of pre-exposure prophylaxis in men at high risk of HIV infection in France: a nested case-control study. </a:t>
            </a:r>
            <a:r>
              <a:rPr lang="en-GB" sz="700" i="1" dirty="0"/>
              <a:t>The Lancet Public Health</a:t>
            </a:r>
            <a:r>
              <a:rPr lang="en-GB" sz="700" dirty="0"/>
              <a:t>, </a:t>
            </a:r>
            <a:r>
              <a:rPr lang="en-GB" sz="700" i="1" dirty="0"/>
              <a:t>7</a:t>
            </a:r>
            <a:r>
              <a:rPr lang="en-GB" sz="700" dirty="0"/>
              <a:t>(6), pp.e529-e536.</a:t>
            </a:r>
          </a:p>
          <a:p>
            <a:pPr marL="171450" indent="-171450" algn="just">
              <a:buFont typeface="Arial" panose="020B0604020202020204" pitchFamily="34" charset="0"/>
              <a:buChar char="•"/>
            </a:pPr>
            <a:r>
              <a:rPr lang="en-GB" sz="700" dirty="0"/>
              <a:t>Kiggundu, R., Soh, Q.R., </a:t>
            </a:r>
            <a:r>
              <a:rPr lang="en-GB" sz="700" dirty="0" err="1"/>
              <a:t>Tieosapjaroen</a:t>
            </a:r>
            <a:r>
              <a:rPr lang="en-GB" sz="700" dirty="0"/>
              <a:t>, W., Fairley, C.K., Tucker, J.D., Tang, W., Zhang, L. and Ong, J.J., 2024. Restarting pre-exposure prophylaxis (</a:t>
            </a:r>
            <a:r>
              <a:rPr lang="en-GB" sz="700" dirty="0" err="1"/>
              <a:t>PrEP</a:t>
            </a:r>
            <a:r>
              <a:rPr lang="en-GB" sz="700" dirty="0"/>
              <a:t>) for HIV: a systematic review and meta-analysis. </a:t>
            </a:r>
            <a:r>
              <a:rPr lang="en-GB" sz="700" i="1" dirty="0" err="1"/>
              <a:t>EClinicalMedicine</a:t>
            </a:r>
            <a:r>
              <a:rPr lang="en-GB" sz="700" dirty="0"/>
              <a:t>, </a:t>
            </a:r>
            <a:r>
              <a:rPr lang="en-GB" sz="700" i="1" dirty="0"/>
              <a:t>72</a:t>
            </a:r>
            <a:r>
              <a:rPr lang="en-GB" sz="700" dirty="0"/>
              <a:t>.</a:t>
            </a:r>
          </a:p>
          <a:p>
            <a:pPr marL="171450" indent="-171450" algn="just">
              <a:buFont typeface="Arial" panose="020B0604020202020204" pitchFamily="34" charset="0"/>
              <a:buChar char="•"/>
            </a:pPr>
            <a:r>
              <a:rPr lang="en-GB" sz="700" dirty="0"/>
              <a:t>MacDonald, J., Estcourt, C.S., Flowers, P., Nandwani, R., </a:t>
            </a:r>
            <a:r>
              <a:rPr lang="en-GB" sz="700" dirty="0" err="1"/>
              <a:t>Frankis</a:t>
            </a:r>
            <a:r>
              <a:rPr lang="en-GB" sz="700" dirty="0"/>
              <a:t>, J., Young, I., Clutterbuck, D., Dalrymple, J., McDaid, L., Steedman, N. and Saunders, J., 2023. Improving HIV pre-exposure prophylaxis (</a:t>
            </a:r>
            <a:r>
              <a:rPr lang="en-GB" sz="700" dirty="0" err="1"/>
              <a:t>PrEP</a:t>
            </a:r>
            <a:r>
              <a:rPr lang="en-GB" sz="700" dirty="0"/>
              <a:t>) adherence and retention in care: Process evaluation and recommendation development from a nationally implemented </a:t>
            </a:r>
            <a:r>
              <a:rPr lang="en-GB" sz="700" dirty="0" err="1"/>
              <a:t>PrEP</a:t>
            </a:r>
            <a:r>
              <a:rPr lang="en-GB" sz="700" dirty="0"/>
              <a:t> programme. </a:t>
            </a:r>
            <a:r>
              <a:rPr lang="en-GB" sz="700" i="1" dirty="0" err="1"/>
              <a:t>Plos</a:t>
            </a:r>
            <a:r>
              <a:rPr lang="en-GB" sz="700" i="1" dirty="0"/>
              <a:t> one</a:t>
            </a:r>
            <a:r>
              <a:rPr lang="en-GB" sz="700" dirty="0"/>
              <a:t>, </a:t>
            </a:r>
            <a:r>
              <a:rPr lang="en-GB" sz="700" i="1" dirty="0"/>
              <a:t>18</a:t>
            </a:r>
            <a:r>
              <a:rPr lang="en-GB" sz="700" dirty="0"/>
              <a:t>(10), p.e0292289.</a:t>
            </a:r>
          </a:p>
          <a:p>
            <a:pPr marL="171450" indent="-171450" algn="just">
              <a:buFont typeface="Arial" panose="020B0604020202020204" pitchFamily="34" charset="0"/>
              <a:buChar char="•"/>
            </a:pPr>
            <a:r>
              <a:rPr lang="en-GB" sz="700" dirty="0" err="1"/>
              <a:t>Mocorro</a:t>
            </a:r>
            <a:r>
              <a:rPr lang="en-GB" sz="700" dirty="0"/>
              <a:t>, I., Sandhu, P.J., </a:t>
            </a:r>
            <a:r>
              <a:rPr lang="en-GB" sz="700" dirty="0" err="1"/>
              <a:t>Rowniak</a:t>
            </a:r>
            <a:r>
              <a:rPr lang="en-GB" sz="700" dirty="0"/>
              <a:t>, S. and Leonard, A., 2021. Initiation of HIV pre-exposure prophylaxis in adolescents and young adults: Barriers and opportunities. </a:t>
            </a:r>
            <a:r>
              <a:rPr lang="en-GB" sz="700" i="1" dirty="0"/>
              <a:t>Journal of the American Association of Nurse Practitioners</a:t>
            </a:r>
            <a:r>
              <a:rPr lang="en-GB" sz="700" dirty="0"/>
              <a:t>, </a:t>
            </a:r>
            <a:r>
              <a:rPr lang="en-GB" sz="700" i="1" dirty="0"/>
              <a:t>33</a:t>
            </a:r>
            <a:r>
              <a:rPr lang="en-GB" sz="700" dirty="0"/>
              <a:t>(9), pp.700-708.</a:t>
            </a:r>
          </a:p>
          <a:p>
            <a:pPr marL="171450" indent="-171450" algn="just">
              <a:buFont typeface="Arial" panose="020B0604020202020204" pitchFamily="34" charset="0"/>
              <a:buChar char="•"/>
            </a:pPr>
            <a:r>
              <a:rPr lang="en-GB" sz="700" dirty="0" err="1"/>
              <a:t>Murchu</a:t>
            </a:r>
            <a:r>
              <a:rPr lang="en-GB" sz="700" dirty="0"/>
              <a:t>, E.O., Marshall, L., </a:t>
            </a:r>
            <a:r>
              <a:rPr lang="en-GB" sz="700" dirty="0" err="1"/>
              <a:t>Teljeur</a:t>
            </a:r>
            <a:r>
              <a:rPr lang="en-GB" sz="700" dirty="0"/>
              <a:t>, C., Harrington, P., Hayes, C., Moran, P. and Ryan, M., 2022. Oral pre-exposure prophylaxis (</a:t>
            </a:r>
            <a:r>
              <a:rPr lang="en-GB" sz="700" dirty="0" err="1"/>
              <a:t>PrEP</a:t>
            </a:r>
            <a:r>
              <a:rPr lang="en-GB" sz="700" dirty="0"/>
              <a:t>) to prevent HIV: a systematic review and meta-analysis of clinical effectiveness, safety, adherence and risk compensation in all populations. </a:t>
            </a:r>
            <a:r>
              <a:rPr lang="en-GB" sz="700" i="1" dirty="0"/>
              <a:t>BMJ open</a:t>
            </a:r>
            <a:r>
              <a:rPr lang="en-GB" sz="700" dirty="0"/>
              <a:t>, </a:t>
            </a:r>
            <a:r>
              <a:rPr lang="en-GB" sz="700" i="1" dirty="0"/>
              <a:t>12</a:t>
            </a:r>
            <a:r>
              <a:rPr lang="en-GB" sz="700" dirty="0"/>
              <a:t>(5), p.e048478.</a:t>
            </a:r>
          </a:p>
          <a:p>
            <a:pPr marL="171450" indent="-171450" algn="just">
              <a:buFont typeface="Arial" panose="020B0604020202020204" pitchFamily="34" charset="0"/>
              <a:buChar char="•"/>
            </a:pPr>
            <a:r>
              <a:rPr lang="en-GB" sz="700" dirty="0"/>
              <a:t>Prabhu, S.R. and van Wagoner, N., 2023. Human immunodeficiency virus infection and acquired immunodeficiency syndrome (HIV/AIDS): an overview. </a:t>
            </a:r>
            <a:r>
              <a:rPr lang="en-GB" sz="700" i="1" dirty="0"/>
              <a:t>Sexually transmissible Oral diseases</a:t>
            </a:r>
            <a:r>
              <a:rPr lang="en-GB" sz="700" dirty="0"/>
              <a:t>, pp.51-71.</a:t>
            </a:r>
          </a:p>
          <a:p>
            <a:pPr marL="171450" indent="-171450" algn="just">
              <a:buFont typeface="Arial" panose="020B0604020202020204" pitchFamily="34" charset="0"/>
              <a:buChar char="•"/>
            </a:pPr>
            <a:r>
              <a:rPr lang="en-GB" sz="700" dirty="0"/>
              <a:t>Sun, Z., Gu, Q., Dai, Y., Zou, H., Agins, B., Chen, Q., Li, P., Shen, J., Yang, Y. and Jiang, H., 2022. Increasing awareness of HIV pre‐exposure prophylaxis (</a:t>
            </a:r>
            <a:r>
              <a:rPr lang="en-GB" sz="700" dirty="0" err="1"/>
              <a:t>PrEP</a:t>
            </a:r>
            <a:r>
              <a:rPr lang="en-GB" sz="700" dirty="0"/>
              <a:t>) and willingness to use HIV </a:t>
            </a:r>
            <a:r>
              <a:rPr lang="en-GB" sz="700" dirty="0" err="1"/>
              <a:t>PrEP</a:t>
            </a:r>
            <a:r>
              <a:rPr lang="en-GB" sz="700" dirty="0"/>
              <a:t> among men who have sex with men: a systematic review and meta‐analysis of global data. </a:t>
            </a:r>
            <a:r>
              <a:rPr lang="en-GB" sz="700" i="1" dirty="0"/>
              <a:t>Journal of the International AIDS Society</a:t>
            </a:r>
            <a:r>
              <a:rPr lang="en-GB" sz="700" dirty="0"/>
              <a:t>, </a:t>
            </a:r>
            <a:r>
              <a:rPr lang="en-GB" sz="700" i="1" dirty="0"/>
              <a:t>25</a:t>
            </a:r>
            <a:r>
              <a:rPr lang="en-GB" sz="700" dirty="0"/>
              <a:t>(3), p.e25883.</a:t>
            </a:r>
          </a:p>
          <a:p>
            <a:pPr marL="171450" indent="-171450" algn="just">
              <a:buFont typeface="Arial" panose="020B0604020202020204" pitchFamily="34" charset="0"/>
              <a:buChar char="•"/>
            </a:pPr>
            <a:r>
              <a:rPr lang="en-GB" sz="700" dirty="0"/>
              <a:t>Sullivan, A.K., Saunders, J., Desai, M., Cartier, A., Mitchell, H.D., Jaffer, S., Ogaz, D., </a:t>
            </a:r>
            <a:r>
              <a:rPr lang="en-GB" sz="700" dirty="0" err="1"/>
              <a:t>Chiavenna</a:t>
            </a:r>
            <a:r>
              <a:rPr lang="en-GB" sz="700" dirty="0"/>
              <a:t>, C., Charlett, A., Diamente, V. and Golombek, R., 2023. HIV pre-exposure prophylaxis and its implementation in the </a:t>
            </a:r>
            <a:r>
              <a:rPr lang="en-GB" sz="700" dirty="0" err="1"/>
              <a:t>PrEP</a:t>
            </a:r>
            <a:r>
              <a:rPr lang="en-GB" sz="700" dirty="0"/>
              <a:t> Impact Trial in England: a pragmatic health technology assessment. </a:t>
            </a:r>
            <a:r>
              <a:rPr lang="en-GB" sz="700" i="1" dirty="0"/>
              <a:t>The lancet HIV</a:t>
            </a:r>
            <a:r>
              <a:rPr lang="en-GB" sz="700" dirty="0"/>
              <a:t>, </a:t>
            </a:r>
            <a:r>
              <a:rPr lang="en-GB" sz="700" i="1" dirty="0"/>
              <a:t>10</a:t>
            </a:r>
            <a:r>
              <a:rPr lang="en-GB" sz="700" dirty="0"/>
              <a:t>(12), pp.e790-e806.</a:t>
            </a:r>
          </a:p>
          <a:p>
            <a:pPr marL="171450" indent="-171450" algn="just">
              <a:buFont typeface="Arial" panose="020B0604020202020204" pitchFamily="34" charset="0"/>
              <a:buChar char="•"/>
            </a:pPr>
            <a:r>
              <a:rPr lang="en-GB" sz="700" dirty="0"/>
              <a:t>Wulandari, L.P.L., He, S.Y., Fairley, C.K., </a:t>
            </a:r>
            <a:r>
              <a:rPr lang="en-GB" sz="700" dirty="0" err="1"/>
              <a:t>Bavinton</a:t>
            </a:r>
            <a:r>
              <a:rPr lang="en-GB" sz="700" dirty="0"/>
              <a:t>, B.R., Schmidt, H.M., Wiseman, V., Guy, R., Tang, W., Zhang, L. and Ong, J.J., 2022. Preferences for pre-exposure prophylaxis for HIV: a systematic review of discrete choice experiments. </a:t>
            </a:r>
            <a:r>
              <a:rPr lang="en-GB" sz="700" i="1" dirty="0" err="1"/>
              <a:t>EClinicalMedicine</a:t>
            </a:r>
            <a:r>
              <a:rPr lang="en-GB" sz="700" dirty="0"/>
              <a:t>, </a:t>
            </a:r>
            <a:r>
              <a:rPr lang="en-GB" sz="700" i="1" dirty="0"/>
              <a:t>51</a:t>
            </a:r>
            <a:r>
              <a:rPr lang="en-GB" sz="700" dirty="0"/>
              <a:t>.</a:t>
            </a:r>
          </a:p>
        </p:txBody>
      </p:sp>
      <p:sp>
        <p:nvSpPr>
          <p:cNvPr id="13" name="TextBox 12">
            <a:extLst>
              <a:ext uri="{FF2B5EF4-FFF2-40B4-BE49-F238E27FC236}">
                <a16:creationId xmlns:a16="http://schemas.microsoft.com/office/drawing/2014/main" id="{C912A9E2-3932-A36E-F50A-668B5B46DA54}"/>
              </a:ext>
            </a:extLst>
          </p:cNvPr>
          <p:cNvSpPr txBox="1"/>
          <p:nvPr/>
        </p:nvSpPr>
        <p:spPr>
          <a:xfrm>
            <a:off x="3837243" y="4470872"/>
            <a:ext cx="1394925" cy="20005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700" b="1" dirty="0">
                <a:solidFill>
                  <a:schemeClr val="tx1"/>
                </a:solidFill>
              </a:rPr>
              <a:t>(National NSACP, 2025)</a:t>
            </a:r>
          </a:p>
        </p:txBody>
      </p:sp>
      <p:pic>
        <p:nvPicPr>
          <p:cNvPr id="16" name="Picture 4" descr="HIV Treatment and Care">
            <a:extLst>
              <a:ext uri="{FF2B5EF4-FFF2-40B4-BE49-F238E27FC236}">
                <a16:creationId xmlns:a16="http://schemas.microsoft.com/office/drawing/2014/main" id="{F2E2F5C5-82C6-797D-5AFB-39D15FBF5D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7243" y="2876284"/>
            <a:ext cx="1425388" cy="1501155"/>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6E991A7E-A74E-043A-CDB0-9ABF230A4FD3}"/>
              </a:ext>
            </a:extLst>
          </p:cNvPr>
          <p:cNvSpPr txBox="1"/>
          <p:nvPr/>
        </p:nvSpPr>
        <p:spPr>
          <a:xfrm>
            <a:off x="10747070" y="6220430"/>
            <a:ext cx="1394925" cy="20005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700" b="1" dirty="0">
                <a:solidFill>
                  <a:schemeClr val="tx1"/>
                </a:solidFill>
              </a:rPr>
              <a:t>(Roger Pebody, 2024)</a:t>
            </a:r>
          </a:p>
        </p:txBody>
      </p:sp>
      <p:pic>
        <p:nvPicPr>
          <p:cNvPr id="1030" name="Picture 6" descr="Pre-exposure prophylaxis (PrEP) | aidsmap">
            <a:extLst>
              <a:ext uri="{FF2B5EF4-FFF2-40B4-BE49-F238E27FC236}">
                <a16:creationId xmlns:a16="http://schemas.microsoft.com/office/drawing/2014/main" id="{6432944F-01C3-F20F-9A31-00604E9BD8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51037" y="4693690"/>
            <a:ext cx="2713920" cy="148799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University of Cambridge research paves way for effective HIV vaccine">
            <a:extLst>
              <a:ext uri="{FF2B5EF4-FFF2-40B4-BE49-F238E27FC236}">
                <a16:creationId xmlns:a16="http://schemas.microsoft.com/office/drawing/2014/main" id="{CB814500-F368-768A-9EB5-EB8B7C40E3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08708" y="2300527"/>
            <a:ext cx="2780970" cy="2131603"/>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B46E0D46-033E-735B-EB46-A18F1A065D7C}"/>
              </a:ext>
            </a:extLst>
          </p:cNvPr>
          <p:cNvSpPr txBox="1"/>
          <p:nvPr/>
        </p:nvSpPr>
        <p:spPr>
          <a:xfrm>
            <a:off x="10601730" y="4414306"/>
            <a:ext cx="1394925" cy="20005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700" b="1" dirty="0">
                <a:solidFill>
                  <a:schemeClr val="tx1"/>
                </a:solidFill>
              </a:rPr>
              <a:t>(Paul Brackley, 2017)</a:t>
            </a:r>
          </a:p>
        </p:txBody>
      </p:sp>
      <p:pic>
        <p:nvPicPr>
          <p:cNvPr id="1036" name="Picture 12" descr="What you need to know about the latest HIV treatments and research -  Positive Peers">
            <a:extLst>
              <a:ext uri="{FF2B5EF4-FFF2-40B4-BE49-F238E27FC236}">
                <a16:creationId xmlns:a16="http://schemas.microsoft.com/office/drawing/2014/main" id="{91134F4C-3B10-474B-601E-F6293C45F5A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04961" y="5366252"/>
            <a:ext cx="4536829" cy="105423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Breakthrough in search for HIV cure leaves researchers 'overwhelmed' |  Global development | The Guardian">
            <a:extLst>
              <a:ext uri="{FF2B5EF4-FFF2-40B4-BE49-F238E27FC236}">
                <a16:creationId xmlns:a16="http://schemas.microsoft.com/office/drawing/2014/main" id="{A7D7FAA9-1416-205E-750A-30A2A29E1C9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10242" y="4733659"/>
            <a:ext cx="1440096" cy="1199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66469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CUSTOM 1">
      <a:majorFont>
        <a:latin typeface="Arial Black"/>
        <a:ea typeface=""/>
        <a:cs typeface=""/>
      </a:majorFont>
      <a:minorFont>
        <a:latin typeface="Arial"/>
        <a:ea typeface=""/>
        <a:cs typeface=""/>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126</TotalTime>
  <Words>1975</Words>
  <Application>Microsoft Office PowerPoint</Application>
  <PresentationFormat>A3 Paper (297x420 mm)</PresentationFormat>
  <Paragraphs>52</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Agency FB</vt:lpstr>
      <vt:lpstr>Arial</vt:lpstr>
      <vt:lpstr>Arial Black</vt:lpstr>
      <vt:lpstr>Calibri</vt:lpstr>
      <vt:lpstr>Courier New</vt:lpstr>
      <vt:lpstr>Wingdings</vt:lpstr>
      <vt:lpstr>Wingdings 3</vt:lpstr>
      <vt:lpstr>Ion Boardroom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Krina Patel</cp:lastModifiedBy>
  <cp:revision>2</cp:revision>
  <dcterms:created xsi:type="dcterms:W3CDTF">2024-11-06T16:37:40Z</dcterms:created>
  <dcterms:modified xsi:type="dcterms:W3CDTF">2025-11-04T10:03:58Z</dcterms:modified>
</cp:coreProperties>
</file>