
<file path=[Content_Types].xml><?xml version="1.0" encoding="utf-8"?>
<Types xmlns="http://schemas.openxmlformats.org/package/2006/content-types">
  <Default Extension="1" ContentType="image/jpeg"/>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73" r:id="rId2"/>
    <p:sldId id="266" r:id="rId3"/>
    <p:sldId id="258" r:id="rId4"/>
    <p:sldId id="259" r:id="rId5"/>
    <p:sldId id="260" r:id="rId6"/>
    <p:sldId id="275" r:id="rId7"/>
    <p:sldId id="263" r:id="rId8"/>
    <p:sldId id="257" r:id="rId9"/>
    <p:sldId id="264" r:id="rId10"/>
    <p:sldId id="278" r:id="rId11"/>
    <p:sldId id="279" r:id="rId12"/>
    <p:sldId id="280" r:id="rId13"/>
    <p:sldId id="268" r:id="rId14"/>
    <p:sldId id="269" r:id="rId15"/>
    <p:sldId id="270" r:id="rId16"/>
    <p:sldId id="271" r:id="rId17"/>
    <p:sldId id="272" r:id="rId18"/>
    <p:sldId id="276" r:id="rId19"/>
    <p:sldId id="277"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talin Ionel Mirica (1920075)" initials="CIM(" lastIdx="4" clrIdx="0">
    <p:extLst>
      <p:ext uri="{19B8F6BF-5375-455C-9EA6-DF929625EA0E}">
        <p15:presenceInfo xmlns:p15="http://schemas.microsoft.com/office/powerpoint/2012/main" userId="Catalin Ionel Mirica (192007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598" autoAdjust="0"/>
  </p:normalViewPr>
  <p:slideViewPr>
    <p:cSldViewPr snapToGrid="0">
      <p:cViewPr varScale="1">
        <p:scale>
          <a:sx n="81" d="100"/>
          <a:sy n="81" d="100"/>
        </p:scale>
        <p:origin x="754"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5E801-53B7-46A3-AC96-ADF88BD33427}" type="datetimeFigureOut">
              <a:rPr lang="en-GB" smtClean="0"/>
              <a:t>13/03/2021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33E27C-031C-4A07-9355-0B5990FDFACB}" type="slidenum">
              <a:rPr lang="en-GB" smtClean="0"/>
              <a:t>‹#›</a:t>
            </a:fld>
            <a:endParaRPr lang="en-GB"/>
          </a:p>
        </p:txBody>
      </p:sp>
    </p:spTree>
    <p:extLst>
      <p:ext uri="{BB962C8B-B14F-4D97-AF65-F5344CB8AC3E}">
        <p14:creationId xmlns:p14="http://schemas.microsoft.com/office/powerpoint/2010/main" val="33203447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33E27C-031C-4A07-9355-0B5990FDFACB}" type="slidenum">
              <a:rPr lang="en-GB" smtClean="0"/>
              <a:t>3</a:t>
            </a:fld>
            <a:endParaRPr lang="en-GB"/>
          </a:p>
        </p:txBody>
      </p:sp>
    </p:spTree>
    <p:extLst>
      <p:ext uri="{BB962C8B-B14F-4D97-AF65-F5344CB8AC3E}">
        <p14:creationId xmlns:p14="http://schemas.microsoft.com/office/powerpoint/2010/main" val="3820742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8B946-E34F-438B-A913-8DA4815A120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EF1AE79-D7A7-4CF6-95E0-527AA8B544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E3B698-88C5-4132-9000-D87D3CCA02F9}"/>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5" name="Footer Placeholder 4">
            <a:extLst>
              <a:ext uri="{FF2B5EF4-FFF2-40B4-BE49-F238E27FC236}">
                <a16:creationId xmlns:a16="http://schemas.microsoft.com/office/drawing/2014/main" id="{0A7D8969-97A4-4C18-825F-D3396DEFDB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D38363-B9BA-4B3D-9936-3CA55B2161AB}"/>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3162321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C8C4B-1228-4436-81FE-789CFC24FD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5B3521-71F3-41E0-A257-B915E3033A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FFA66F-09B4-4AC3-ADC1-4B281DAECC32}"/>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5" name="Footer Placeholder 4">
            <a:extLst>
              <a:ext uri="{FF2B5EF4-FFF2-40B4-BE49-F238E27FC236}">
                <a16:creationId xmlns:a16="http://schemas.microsoft.com/office/drawing/2014/main" id="{8079886A-7E63-464C-A981-4E6CA3955C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D0CD8F-65F8-4965-9F43-04C87B2644CA}"/>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943333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BF68D-DC75-4A22-BF5B-50589DA010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C88C77-AA3D-4FC0-BE31-8CE6A03FBD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9EFB16-5083-4A12-A4B2-A870D4F1C032}"/>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5" name="Footer Placeholder 4">
            <a:extLst>
              <a:ext uri="{FF2B5EF4-FFF2-40B4-BE49-F238E27FC236}">
                <a16:creationId xmlns:a16="http://schemas.microsoft.com/office/drawing/2014/main" id="{4DC5CAD4-C543-40FE-BD97-A571CDEF56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6685F8-9AFE-4883-A82B-8B323B66B0EB}"/>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1277975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9648-BBE6-4D5D-81AD-F908590D96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BD6AD09-EA1F-4D0B-99CC-F8D7566E30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BBEB0C-DDE4-4B38-998F-43E825FB77D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AC0570-2524-4642-83BF-C2C6D75CFD55}"/>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6" name="Footer Placeholder 5">
            <a:extLst>
              <a:ext uri="{FF2B5EF4-FFF2-40B4-BE49-F238E27FC236}">
                <a16:creationId xmlns:a16="http://schemas.microsoft.com/office/drawing/2014/main" id="{05962750-AE7D-40C2-B9F9-C54903FB0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E53A9E-DA3D-4436-B207-5C35143393FB}"/>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2844586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8596D-AA2E-4B15-B15F-9486BD9D9B0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069DFE-C6A8-4EE7-AAA5-0FA482BE8C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D3C29A-95DF-461B-992F-D7DA9839F9F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9BB566E-8E15-40E6-ADC5-2BBEE8F230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992918-DF65-4C3B-90F2-690F022C790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ED053D-EA3B-4EE6-8FB4-9C6D5310B441}"/>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8" name="Footer Placeholder 7">
            <a:extLst>
              <a:ext uri="{FF2B5EF4-FFF2-40B4-BE49-F238E27FC236}">
                <a16:creationId xmlns:a16="http://schemas.microsoft.com/office/drawing/2014/main" id="{3791244F-659E-460B-A24A-7FAC7AFFCA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058456-851E-4CED-BCA1-092CCE8F08CA}"/>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1418210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88DE-7969-4875-BE88-F644D856F20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F84F3E-BC75-4889-9798-01C7F42C4CA2}"/>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4" name="Footer Placeholder 3">
            <a:extLst>
              <a:ext uri="{FF2B5EF4-FFF2-40B4-BE49-F238E27FC236}">
                <a16:creationId xmlns:a16="http://schemas.microsoft.com/office/drawing/2014/main" id="{8646C45A-5F09-44AD-9E9F-8C672CF25C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446F49-7EBF-4170-B315-F7FFAC4F6C13}"/>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9262489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7D087-7047-445A-B645-D031085A2BB9}"/>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3" name="Footer Placeholder 2">
            <a:extLst>
              <a:ext uri="{FF2B5EF4-FFF2-40B4-BE49-F238E27FC236}">
                <a16:creationId xmlns:a16="http://schemas.microsoft.com/office/drawing/2014/main" id="{06A76211-B73C-4179-B7B5-5D8E2BCBC77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18D751-EFDE-44DE-BA7B-51C77656A86B}"/>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9957945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7B483-7841-4FD6-A65F-F22E7AE08BA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3EC9014-6DA6-419C-BF6A-54AEDD9520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80B59B-568D-4D01-83A3-E72EAA42A0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E8BAC4-EB3A-4D49-984E-86E1B1994A42}"/>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6" name="Footer Placeholder 5">
            <a:extLst>
              <a:ext uri="{FF2B5EF4-FFF2-40B4-BE49-F238E27FC236}">
                <a16:creationId xmlns:a16="http://schemas.microsoft.com/office/drawing/2014/main" id="{A6D8AEEE-267B-4A50-BB37-DB5C23B481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E1FFF4-3E5B-4144-848D-0DF896226A9C}"/>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240960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02020-C609-43FE-A096-1AF1E876D33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9DEE76-641F-4BC9-A333-64706892AC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E967D6-0756-4660-A6ED-368600B292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535582-A48C-4937-9442-A276E2E99E01}"/>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6" name="Footer Placeholder 5">
            <a:extLst>
              <a:ext uri="{FF2B5EF4-FFF2-40B4-BE49-F238E27FC236}">
                <a16:creationId xmlns:a16="http://schemas.microsoft.com/office/drawing/2014/main" id="{858C882C-D8FD-4524-8BDE-BDB2942ED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A4913A-A2D6-42E9-87B9-41D0A6BC7E9C}"/>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914812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D70B1-355A-4F18-BE52-8E306D642D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C8CB2F-0538-4739-BF6A-43CB60E336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A55758-89B2-45E3-BDC2-709FF8C8BB9C}"/>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5" name="Footer Placeholder 4">
            <a:extLst>
              <a:ext uri="{FF2B5EF4-FFF2-40B4-BE49-F238E27FC236}">
                <a16:creationId xmlns:a16="http://schemas.microsoft.com/office/drawing/2014/main" id="{0575D469-0A80-464D-8260-22902BCFE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9A8A0F-4E14-47E2-BCE4-822CFE746454}"/>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1375320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9788D2-DAEB-4F50-887E-A0A4B673BDB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E8D7CE-3A38-4431-9925-FC7CE16126B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FC97B7-0898-4AEA-A096-C85F114C3F63}"/>
              </a:ext>
            </a:extLst>
          </p:cNvPr>
          <p:cNvSpPr>
            <a:spLocks noGrp="1"/>
          </p:cNvSpPr>
          <p:nvPr>
            <p:ph type="dt" sz="half" idx="10"/>
          </p:nvPr>
        </p:nvSpPr>
        <p:spPr/>
        <p:txBody>
          <a:bodyPr/>
          <a:lstStyle/>
          <a:p>
            <a:fld id="{F252AC59-BEDF-4BF4-AAFD-88D896A349E0}" type="datetimeFigureOut">
              <a:rPr lang="en-GB" smtClean="0"/>
              <a:t>08/03/2021</a:t>
            </a:fld>
            <a:endParaRPr lang="en-GB"/>
          </a:p>
        </p:txBody>
      </p:sp>
      <p:sp>
        <p:nvSpPr>
          <p:cNvPr id="5" name="Footer Placeholder 4">
            <a:extLst>
              <a:ext uri="{FF2B5EF4-FFF2-40B4-BE49-F238E27FC236}">
                <a16:creationId xmlns:a16="http://schemas.microsoft.com/office/drawing/2014/main" id="{2B60EE84-B04D-4EF3-90D1-D058959CD6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9FA8B9-B3A1-4DF3-B34E-031CA6106C71}"/>
              </a:ext>
            </a:extLst>
          </p:cNvPr>
          <p:cNvSpPr>
            <a:spLocks noGrp="1"/>
          </p:cNvSpPr>
          <p:nvPr>
            <p:ph type="sldNum" sz="quarter" idx="12"/>
          </p:nvPr>
        </p:nvSpPr>
        <p:spPr/>
        <p:txBody>
          <a:bodyPr/>
          <a:lstStyle/>
          <a:p>
            <a:fld id="{727D3EA4-814E-4545-BBA0-D3651BC2622A}" type="slidenum">
              <a:rPr lang="en-GB" smtClean="0"/>
              <a:t>‹#›</a:t>
            </a:fld>
            <a:endParaRPr lang="en-GB"/>
          </a:p>
        </p:txBody>
      </p:sp>
    </p:spTree>
    <p:extLst>
      <p:ext uri="{BB962C8B-B14F-4D97-AF65-F5344CB8AC3E}">
        <p14:creationId xmlns:p14="http://schemas.microsoft.com/office/powerpoint/2010/main" val="3094855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44AEDA-FF7C-4A3C-AC5E-B2FE8B25846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8F45-A027-442C-A3D5-864D954610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4F1D90-C718-424F-8ACB-B83DA1487F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252AC59-BEDF-4BF4-AAFD-88D896A349E0}" type="datetimeFigureOut">
              <a:rPr lang="en-GB" smtClean="0"/>
              <a:t>08/03/2021</a:t>
            </a:fld>
            <a:endParaRPr lang="en-GB"/>
          </a:p>
        </p:txBody>
      </p:sp>
      <p:sp>
        <p:nvSpPr>
          <p:cNvPr id="5" name="Footer Placeholder 4">
            <a:extLst>
              <a:ext uri="{FF2B5EF4-FFF2-40B4-BE49-F238E27FC236}">
                <a16:creationId xmlns:a16="http://schemas.microsoft.com/office/drawing/2014/main" id="{4F514D15-3CFC-4F2C-AFBF-42AA448EB9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647C96-59A7-4F5B-870B-001629E813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7D3EA4-814E-4545-BBA0-D3651BC2622A}" type="slidenum">
              <a:rPr lang="en-GB" smtClean="0"/>
              <a:t>‹#›</a:t>
            </a:fld>
            <a:endParaRPr lang="en-GB"/>
          </a:p>
        </p:txBody>
      </p:sp>
    </p:spTree>
    <p:extLst>
      <p:ext uri="{BB962C8B-B14F-4D97-AF65-F5344CB8AC3E}">
        <p14:creationId xmlns:p14="http://schemas.microsoft.com/office/powerpoint/2010/main" val="4082947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474959" TargetMode="External"/><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pngimg.com/download/5079"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search/summer" TargetMode="External"/><Relationship Id="rId2" Type="http://schemas.openxmlformats.org/officeDocument/2006/relationships/image" Target="../media/image4.1"/><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portsoyicecream.co.uk/ice-cream-sorbet/"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ivainformation.com/articles/sole-trader-can-you-do-an-iva"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emf"/><Relationship Id="rId1" Type="http://schemas.openxmlformats.org/officeDocument/2006/relationships/slideLayout" Target="../slideLayouts/slideLayout8.xml"/><Relationship Id="rId4" Type="http://schemas.openxmlformats.org/officeDocument/2006/relationships/hyperlink" Target="https://www.alamy.com/stock-photo-people-buying-ice-cream-from-a-mobile-ice-cream-van-withyham-fete-112488932.htm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pixabay.com/de/eisbecher-himbeerbecher-vanilleeis-167571/" TargetMode="External"/><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hyperlink" Target="https://www.needpix.com/photo/698539/marketing-social-media-advertising-content-internet-blog-web-website-forum"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kensolowrotary.com/2015/08/22/rotary-s-w-o-t-analysis-in-district-7620/" TargetMode="External"/><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hyperlink" Target="http://kensolowrotary.com/2015/08/22/rotary-s-w-o-t-analysis-in-district-7620/" TargetMode="External"/><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kensolowrotary.com/2015/08/22/rotary-s-w-o-t-analysis-in-district-7620/" TargetMode="External"/><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kensolowrotary.com/2015/08/22/rotary-s-w-o-t-analysis-in-district-7620/" TargetMode="External"/><Relationship Id="rId2" Type="http://schemas.openxmlformats.org/officeDocument/2006/relationships/image" Target="../media/image17.jp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pngimg.com/download/5088" TargetMode="External"/><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19C3-AA8B-4969-8FB1-B8875752D609}"/>
              </a:ext>
            </a:extLst>
          </p:cNvPr>
          <p:cNvSpPr>
            <a:spLocks noGrp="1"/>
          </p:cNvSpPr>
          <p:nvPr>
            <p:ph type="title"/>
          </p:nvPr>
        </p:nvSpPr>
        <p:spPr>
          <a:xfrm>
            <a:off x="6924582" y="4811697"/>
            <a:ext cx="4314547" cy="669756"/>
          </a:xfrm>
        </p:spPr>
        <p:txBody>
          <a:bodyPr>
            <a:normAutofit fontScale="90000"/>
          </a:bodyPr>
          <a:lstStyle/>
          <a:p>
            <a:r>
              <a:rPr lang="en-GB" dirty="0"/>
              <a:t>c</a:t>
            </a:r>
          </a:p>
        </p:txBody>
      </p:sp>
      <p:pic>
        <p:nvPicPr>
          <p:cNvPr id="3" name="Picture 2" descr="A picture containing food, dessert&#10;&#10;Description automatically generated">
            <a:extLst>
              <a:ext uri="{FF2B5EF4-FFF2-40B4-BE49-F238E27FC236}">
                <a16:creationId xmlns:a16="http://schemas.microsoft.com/office/drawing/2014/main" id="{AA223D51-B7C7-4664-8D5D-142A40FAA35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 b="10752"/>
          <a:stretch/>
        </p:blipFill>
        <p:spPr>
          <a:xfrm>
            <a:off x="0" y="195667"/>
            <a:ext cx="13005478" cy="6857999"/>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
        <p:nvSpPr>
          <p:cNvPr id="4" name="TextBox 3">
            <a:extLst>
              <a:ext uri="{FF2B5EF4-FFF2-40B4-BE49-F238E27FC236}">
                <a16:creationId xmlns:a16="http://schemas.microsoft.com/office/drawing/2014/main" id="{0A1290E8-5E36-4D6D-9FC0-9324BFBF693C}"/>
              </a:ext>
            </a:extLst>
          </p:cNvPr>
          <p:cNvSpPr txBox="1"/>
          <p:nvPr/>
        </p:nvSpPr>
        <p:spPr>
          <a:xfrm>
            <a:off x="213064" y="4304208"/>
            <a:ext cx="4776189" cy="2123658"/>
          </a:xfrm>
          <a:prstGeom prst="rect">
            <a:avLst/>
          </a:prstGeom>
          <a:noFill/>
        </p:spPr>
        <p:txBody>
          <a:bodyPr wrap="square" rtlCol="0">
            <a:spAutoFit/>
          </a:bodyPr>
          <a:lstStyle/>
          <a:p>
            <a:r>
              <a:rPr lang="en-GB" sz="6600" b="1" dirty="0"/>
              <a:t>Dreamy Ice Cream</a:t>
            </a:r>
          </a:p>
        </p:txBody>
      </p:sp>
      <p:sp>
        <p:nvSpPr>
          <p:cNvPr id="6" name="TextBox 5">
            <a:extLst>
              <a:ext uri="{FF2B5EF4-FFF2-40B4-BE49-F238E27FC236}">
                <a16:creationId xmlns:a16="http://schemas.microsoft.com/office/drawing/2014/main" id="{A26E76D1-1386-4489-84BD-8DE4CFF72840}"/>
              </a:ext>
            </a:extLst>
          </p:cNvPr>
          <p:cNvSpPr txBox="1"/>
          <p:nvPr/>
        </p:nvSpPr>
        <p:spPr>
          <a:xfrm flipH="1">
            <a:off x="3334233" y="5840572"/>
            <a:ext cx="3310040" cy="369332"/>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DA06D0BA-5F29-4333-AEC9-81F394194CC3}"/>
              </a:ext>
            </a:extLst>
          </p:cNvPr>
          <p:cNvSpPr txBox="1"/>
          <p:nvPr/>
        </p:nvSpPr>
        <p:spPr>
          <a:xfrm flipH="1">
            <a:off x="10021042" y="5621228"/>
            <a:ext cx="2436173" cy="646331"/>
          </a:xfrm>
          <a:prstGeom prst="rect">
            <a:avLst/>
          </a:prstGeom>
          <a:noFill/>
        </p:spPr>
        <p:txBody>
          <a:bodyPr wrap="square" rtlCol="0">
            <a:spAutoFit/>
          </a:bodyPr>
          <a:lstStyle/>
          <a:p>
            <a:r>
              <a:rPr lang="en-GB" dirty="0"/>
              <a:t>Catalin Mirica</a:t>
            </a:r>
          </a:p>
          <a:p>
            <a:r>
              <a:rPr lang="en-GB" dirty="0"/>
              <a:t>Student nr 1920075</a:t>
            </a:r>
          </a:p>
        </p:txBody>
      </p:sp>
    </p:spTree>
    <p:extLst>
      <p:ext uri="{BB962C8B-B14F-4D97-AF65-F5344CB8AC3E}">
        <p14:creationId xmlns:p14="http://schemas.microsoft.com/office/powerpoint/2010/main" val="23767585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D0C23A-8A9D-4B46-885B-90037284D8E9}"/>
              </a:ext>
            </a:extLst>
          </p:cNvPr>
          <p:cNvSpPr>
            <a:spLocks noGrp="1"/>
          </p:cNvSpPr>
          <p:nvPr>
            <p:ph type="title"/>
          </p:nvPr>
        </p:nvSpPr>
        <p:spPr>
          <a:xfrm>
            <a:off x="5297762" y="329184"/>
            <a:ext cx="6251110" cy="1783080"/>
          </a:xfrm>
        </p:spPr>
        <p:txBody>
          <a:bodyPr anchor="b">
            <a:normAutofit/>
          </a:bodyPr>
          <a:lstStyle/>
          <a:p>
            <a:r>
              <a:rPr lang="en-GB" sz="5400"/>
              <a:t>How I came with this idea?</a:t>
            </a:r>
          </a:p>
        </p:txBody>
      </p:sp>
      <p:pic>
        <p:nvPicPr>
          <p:cNvPr id="5" name="Content Placeholder 4" descr="A picture containing outdoor, child, little, child&#10;&#10;Description automatically generated">
            <a:extLst>
              <a:ext uri="{FF2B5EF4-FFF2-40B4-BE49-F238E27FC236}">
                <a16:creationId xmlns:a16="http://schemas.microsoft.com/office/drawing/2014/main" id="{AF044F0D-A55A-4DEC-835B-EC869B59D8E5}"/>
              </a:ext>
            </a:extLst>
          </p:cNvPr>
          <p:cNvPicPr>
            <a:picLocks noChangeAspect="1"/>
          </p:cNvPicPr>
          <p:nvPr/>
        </p:nvPicPr>
        <p:blipFill rotWithShape="1">
          <a:blip r:embed="rId2">
            <a:extLst>
              <a:ext uri="{28A0092B-C50C-407E-A947-70E740481C1C}">
                <a14:useLocalDpi xmlns:a14="http://schemas.microsoft.com/office/drawing/2010/main" val="0"/>
              </a:ext>
            </a:extLst>
          </a:blip>
          <a:srcRect l="94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ntent Placeholder 8">
            <a:extLst>
              <a:ext uri="{FF2B5EF4-FFF2-40B4-BE49-F238E27FC236}">
                <a16:creationId xmlns:a16="http://schemas.microsoft.com/office/drawing/2014/main" id="{B28BAD0F-183A-4CE5-AA8D-037C31EFA7A7}"/>
              </a:ext>
            </a:extLst>
          </p:cNvPr>
          <p:cNvSpPr>
            <a:spLocks noGrp="1"/>
          </p:cNvSpPr>
          <p:nvPr>
            <p:ph idx="1"/>
          </p:nvPr>
        </p:nvSpPr>
        <p:spPr>
          <a:xfrm>
            <a:off x="5297762" y="2706624"/>
            <a:ext cx="6251110" cy="3483864"/>
          </a:xfrm>
        </p:spPr>
        <p:txBody>
          <a:bodyPr>
            <a:normAutofit/>
          </a:bodyPr>
          <a:lstStyle/>
          <a:p>
            <a:pPr marL="0" indent="0">
              <a:buNone/>
            </a:pPr>
            <a:r>
              <a:rPr lang="en-US" sz="2200"/>
              <a:t>This business idea came to me when I was walking with my children in the park and I noticed how much joy a simple ice cream cone can bring them, and I said to myself, why not try this business?</a:t>
            </a:r>
          </a:p>
        </p:txBody>
      </p:sp>
    </p:spTree>
    <p:extLst>
      <p:ext uri="{BB962C8B-B14F-4D97-AF65-F5344CB8AC3E}">
        <p14:creationId xmlns:p14="http://schemas.microsoft.com/office/powerpoint/2010/main" val="1518539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0C539-D338-4E16-88DD-DE258876EA45}"/>
              </a:ext>
            </a:extLst>
          </p:cNvPr>
          <p:cNvSpPr>
            <a:spLocks noGrp="1"/>
          </p:cNvSpPr>
          <p:nvPr>
            <p:ph type="title"/>
          </p:nvPr>
        </p:nvSpPr>
        <p:spPr>
          <a:xfrm>
            <a:off x="6634134" y="1396289"/>
            <a:ext cx="5006336" cy="1325563"/>
          </a:xfrm>
        </p:spPr>
        <p:txBody>
          <a:bodyPr>
            <a:normAutofit/>
          </a:bodyPr>
          <a:lstStyle/>
          <a:p>
            <a:r>
              <a:rPr lang="en-GB" sz="4100" dirty="0"/>
              <a:t>Contents:</a:t>
            </a:r>
          </a:p>
        </p:txBody>
      </p:sp>
      <p:sp>
        <p:nvSpPr>
          <p:cNvPr id="27" name="Freeform: Shape 26">
            <a:extLst>
              <a:ext uri="{FF2B5EF4-FFF2-40B4-BE49-F238E27FC236}">
                <a16:creationId xmlns:a16="http://schemas.microsoft.com/office/drawing/2014/main" id="{4F74D28C-3268-4E35-8EE1-D92CB4A85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icture containing dessert, food, plate&#10;&#10;Description automatically generated">
            <a:extLst>
              <a:ext uri="{FF2B5EF4-FFF2-40B4-BE49-F238E27FC236}">
                <a16:creationId xmlns:a16="http://schemas.microsoft.com/office/drawing/2014/main" id="{2C4175E8-27CC-4ABF-9CD0-0F91D71D769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26287"/>
          <a:stretch/>
        </p:blipFill>
        <p:spPr>
          <a:xfrm>
            <a:off x="2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3" name="Content Placeholder 2">
            <a:extLst>
              <a:ext uri="{FF2B5EF4-FFF2-40B4-BE49-F238E27FC236}">
                <a16:creationId xmlns:a16="http://schemas.microsoft.com/office/drawing/2014/main" id="{B5069D27-BA69-4D98-9509-B004DB7681CB}"/>
              </a:ext>
            </a:extLst>
          </p:cNvPr>
          <p:cNvSpPr>
            <a:spLocks noGrp="1"/>
          </p:cNvSpPr>
          <p:nvPr>
            <p:ph idx="1"/>
          </p:nvPr>
        </p:nvSpPr>
        <p:spPr>
          <a:xfrm>
            <a:off x="6638578" y="2871982"/>
            <a:ext cx="5004073" cy="3181684"/>
          </a:xfrm>
        </p:spPr>
        <p:txBody>
          <a:bodyPr anchor="t">
            <a:normAutofit lnSpcReduction="10000"/>
          </a:bodyPr>
          <a:lstStyle/>
          <a:p>
            <a:pPr>
              <a:buFont typeface="Wingdings" panose="05000000000000000000" pitchFamily="2" charset="2"/>
              <a:buChar char="v"/>
            </a:pPr>
            <a:r>
              <a:rPr lang="en-GB" sz="1800" dirty="0"/>
              <a:t>Company description</a:t>
            </a:r>
          </a:p>
          <a:p>
            <a:pPr>
              <a:buFont typeface="Wingdings" panose="05000000000000000000" pitchFamily="2" charset="2"/>
              <a:buChar char="v"/>
            </a:pPr>
            <a:r>
              <a:rPr lang="en-GB" sz="1800" dirty="0"/>
              <a:t>Product and Services</a:t>
            </a:r>
          </a:p>
          <a:p>
            <a:pPr>
              <a:buFont typeface="Wingdings" panose="05000000000000000000" pitchFamily="2" charset="2"/>
              <a:buChar char="v"/>
            </a:pPr>
            <a:r>
              <a:rPr lang="en-GB" sz="1800" dirty="0"/>
              <a:t>Legal identity</a:t>
            </a:r>
          </a:p>
          <a:p>
            <a:pPr>
              <a:buFont typeface="Wingdings" panose="05000000000000000000" pitchFamily="2" charset="2"/>
              <a:buChar char="v"/>
            </a:pPr>
            <a:r>
              <a:rPr lang="en-GB" sz="1800" dirty="0"/>
              <a:t> Business Objectives</a:t>
            </a:r>
          </a:p>
          <a:p>
            <a:pPr>
              <a:buFont typeface="Wingdings" panose="05000000000000000000" pitchFamily="2" charset="2"/>
              <a:buChar char="v"/>
            </a:pPr>
            <a:r>
              <a:rPr lang="en-GB" sz="1800" dirty="0"/>
              <a:t> Business Aims</a:t>
            </a:r>
          </a:p>
          <a:p>
            <a:pPr>
              <a:buFont typeface="Wingdings" panose="05000000000000000000" pitchFamily="2" charset="2"/>
              <a:buChar char="v"/>
            </a:pPr>
            <a:r>
              <a:rPr lang="en-GB" sz="1800" dirty="0"/>
              <a:t>Marketing and Promotions</a:t>
            </a:r>
          </a:p>
          <a:p>
            <a:pPr>
              <a:buFont typeface="Wingdings" panose="05000000000000000000" pitchFamily="2" charset="2"/>
              <a:buChar char="v"/>
            </a:pPr>
            <a:r>
              <a:rPr lang="en-GB" sz="1800" dirty="0"/>
              <a:t>Location</a:t>
            </a:r>
          </a:p>
          <a:p>
            <a:pPr>
              <a:buFont typeface="Wingdings" panose="05000000000000000000" pitchFamily="2" charset="2"/>
              <a:buChar char="v"/>
            </a:pPr>
            <a:r>
              <a:rPr lang="en-GB" sz="1800" dirty="0"/>
              <a:t>Swot Analysis</a:t>
            </a:r>
          </a:p>
          <a:p>
            <a:pPr>
              <a:buFont typeface="Wingdings" panose="05000000000000000000" pitchFamily="2" charset="2"/>
              <a:buChar char="v"/>
            </a:pPr>
            <a:r>
              <a:rPr lang="en-GB" sz="1800" dirty="0"/>
              <a:t>References</a:t>
            </a:r>
          </a:p>
          <a:p>
            <a:pPr>
              <a:buFont typeface="Wingdings" panose="05000000000000000000" pitchFamily="2" charset="2"/>
              <a:buChar char="v"/>
            </a:pPr>
            <a:endParaRPr lang="en-GB" sz="1800" dirty="0"/>
          </a:p>
          <a:p>
            <a:pPr marL="0" indent="0">
              <a:buNone/>
            </a:pPr>
            <a:endParaRPr lang="en-GB" sz="1800" dirty="0"/>
          </a:p>
          <a:p>
            <a:pPr>
              <a:buFont typeface="Wingdings" panose="05000000000000000000" pitchFamily="2" charset="2"/>
              <a:buChar char="v"/>
            </a:pPr>
            <a:endParaRPr lang="en-GB" sz="1800" dirty="0"/>
          </a:p>
        </p:txBody>
      </p:sp>
    </p:spTree>
    <p:extLst>
      <p:ext uri="{BB962C8B-B14F-4D97-AF65-F5344CB8AC3E}">
        <p14:creationId xmlns:p14="http://schemas.microsoft.com/office/powerpoint/2010/main" val="348980554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59" name="Group 58">
            <a:extLst>
              <a:ext uri="{FF2B5EF4-FFF2-40B4-BE49-F238E27FC236}">
                <a16:creationId xmlns:a16="http://schemas.microsoft.com/office/drawing/2014/main" id="{514E1141-65DC-4F54-8399-7221AE6F83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96000" cy="6858000"/>
            <a:chOff x="7467600" y="0"/>
            <a:chExt cx="4724400" cy="6858000"/>
          </a:xfrm>
        </p:grpSpPr>
        <p:sp>
          <p:nvSpPr>
            <p:cNvPr id="60" name="Rectangle 59">
              <a:extLst>
                <a:ext uri="{FF2B5EF4-FFF2-40B4-BE49-F238E27FC236}">
                  <a16:creationId xmlns:a16="http://schemas.microsoft.com/office/drawing/2014/main" id="{DD75B897-7127-4AAC-A078-70739204B5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1" name="Rectangle 60">
              <a:extLst>
                <a:ext uri="{FF2B5EF4-FFF2-40B4-BE49-F238E27FC236}">
                  <a16:creationId xmlns:a16="http://schemas.microsoft.com/office/drawing/2014/main" id="{BDCFF188-DB07-46AA-A2B3-71E936EAB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63" name="Freeform: Shape 62">
            <a:extLst>
              <a:ext uri="{FF2B5EF4-FFF2-40B4-BE49-F238E27FC236}">
                <a16:creationId xmlns:a16="http://schemas.microsoft.com/office/drawing/2014/main" id="{215A9370-15D3-4C30-8BA1-2059A74C9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65" name="Rectangle 64">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44B342DE-33C8-4D43-8A00-70392BA96DC3}"/>
              </a:ext>
            </a:extLst>
          </p:cNvPr>
          <p:cNvSpPr>
            <a:spLocks noGrp="1"/>
          </p:cNvSpPr>
          <p:nvPr>
            <p:ph type="title"/>
          </p:nvPr>
        </p:nvSpPr>
        <p:spPr>
          <a:xfrm>
            <a:off x="735115" y="1222248"/>
            <a:ext cx="2592547" cy="1134454"/>
          </a:xfrm>
        </p:spPr>
        <p:txBody>
          <a:bodyPr anchor="t">
            <a:normAutofit fontScale="90000"/>
          </a:bodyPr>
          <a:lstStyle/>
          <a:p>
            <a:r>
              <a:rPr lang="en-GB" sz="4000" dirty="0"/>
              <a:t>Company description</a:t>
            </a:r>
          </a:p>
        </p:txBody>
      </p:sp>
      <p:pic>
        <p:nvPicPr>
          <p:cNvPr id="5" name="Picture 4" descr="A group of children eating ice cream&#10;&#10;Description automatically generated with medium confidence">
            <a:extLst>
              <a:ext uri="{FF2B5EF4-FFF2-40B4-BE49-F238E27FC236}">
                <a16:creationId xmlns:a16="http://schemas.microsoft.com/office/drawing/2014/main" id="{6B554B07-009C-41B3-84A7-35AADE55034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672" b="-2"/>
          <a:stretch/>
        </p:blipFill>
        <p:spPr>
          <a:xfrm>
            <a:off x="6850546" y="2571750"/>
            <a:ext cx="4198453" cy="2609850"/>
          </a:xfrm>
          <a:prstGeom prst="rect">
            <a:avLst/>
          </a:prstGeom>
        </p:spPr>
      </p:pic>
      <p:sp>
        <p:nvSpPr>
          <p:cNvPr id="9" name="TextBox 8">
            <a:extLst>
              <a:ext uri="{FF2B5EF4-FFF2-40B4-BE49-F238E27FC236}">
                <a16:creationId xmlns:a16="http://schemas.microsoft.com/office/drawing/2014/main" id="{78C52A0C-8737-4920-8D5D-EE9E80A3BA4E}"/>
              </a:ext>
            </a:extLst>
          </p:cNvPr>
          <p:cNvSpPr txBox="1"/>
          <p:nvPr/>
        </p:nvSpPr>
        <p:spPr>
          <a:xfrm>
            <a:off x="6425164" y="1304122"/>
            <a:ext cx="4269124" cy="954107"/>
          </a:xfrm>
          <a:prstGeom prst="rect">
            <a:avLst/>
          </a:prstGeom>
          <a:noFill/>
        </p:spPr>
        <p:txBody>
          <a:bodyPr wrap="square" rtlCol="0">
            <a:spAutoFit/>
          </a:bodyPr>
          <a:lstStyle/>
          <a:p>
            <a:pPr>
              <a:spcAft>
                <a:spcPts val="600"/>
              </a:spcAft>
            </a:pPr>
            <a:r>
              <a:rPr lang="en-GB" sz="1400" dirty="0"/>
              <a:t>Bloonsbuny(2013) p.72 said that the name of a company should be placed outside in a place where every customer should see it being ,,clear, visible and easily readable”</a:t>
            </a:r>
          </a:p>
        </p:txBody>
      </p:sp>
      <p:sp>
        <p:nvSpPr>
          <p:cNvPr id="6" name="TextBox 5">
            <a:extLst>
              <a:ext uri="{FF2B5EF4-FFF2-40B4-BE49-F238E27FC236}">
                <a16:creationId xmlns:a16="http://schemas.microsoft.com/office/drawing/2014/main" id="{8FC9E822-A99E-4A81-89DC-AB91C0BF7FB5}"/>
              </a:ext>
            </a:extLst>
          </p:cNvPr>
          <p:cNvSpPr txBox="1"/>
          <p:nvPr/>
        </p:nvSpPr>
        <p:spPr>
          <a:xfrm>
            <a:off x="820290" y="2596277"/>
            <a:ext cx="4100502" cy="2585323"/>
          </a:xfrm>
          <a:prstGeom prst="rect">
            <a:avLst/>
          </a:prstGeom>
          <a:noFill/>
        </p:spPr>
        <p:txBody>
          <a:bodyPr wrap="square" rtlCol="0">
            <a:spAutoFit/>
          </a:bodyPr>
          <a:lstStyle/>
          <a:p>
            <a:r>
              <a:rPr lang="en-GB" dirty="0"/>
              <a:t>I chose to name my business Dreamy Ice Cream because first the name offers the idea of a tasty and dreamy ice cream which every person can enjoy it and can forget about their problems, even if it is for a short period of time and second because this is all about a business that gather all the kind of people together to share their love for a dreamy ice cream.</a:t>
            </a:r>
          </a:p>
        </p:txBody>
      </p:sp>
    </p:spTree>
    <p:extLst>
      <p:ext uri="{BB962C8B-B14F-4D97-AF65-F5344CB8AC3E}">
        <p14:creationId xmlns:p14="http://schemas.microsoft.com/office/powerpoint/2010/main" val="3265806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1" name="Picture 120">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pic>
        <p:nvPicPr>
          <p:cNvPr id="15" name="Content Placeholder 14" descr="A picture containing food, indoor, different, table&#10;&#10;Description automatically generated">
            <a:extLst>
              <a:ext uri="{FF2B5EF4-FFF2-40B4-BE49-F238E27FC236}">
                <a16:creationId xmlns:a16="http://schemas.microsoft.com/office/drawing/2014/main" id="{31B551FC-F5A2-4A3F-8FFA-09516DAD9E61}"/>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4417" r="25422"/>
          <a:stretch/>
        </p:blipFill>
        <p:spPr>
          <a:xfrm>
            <a:off x="5797543" y="10"/>
            <a:ext cx="6394152" cy="6857990"/>
          </a:xfrm>
          <a:prstGeom prst="rect">
            <a:avLst/>
          </a:prstGeom>
        </p:spPr>
      </p:pic>
      <p:sp>
        <p:nvSpPr>
          <p:cNvPr id="19" name="TextBox 18">
            <a:extLst>
              <a:ext uri="{FF2B5EF4-FFF2-40B4-BE49-F238E27FC236}">
                <a16:creationId xmlns:a16="http://schemas.microsoft.com/office/drawing/2014/main" id="{CEDA2625-B3A2-489F-BDF7-B80103B58669}"/>
              </a:ext>
            </a:extLst>
          </p:cNvPr>
          <p:cNvSpPr txBox="1"/>
          <p:nvPr/>
        </p:nvSpPr>
        <p:spPr>
          <a:xfrm>
            <a:off x="804998" y="798445"/>
            <a:ext cx="4803636" cy="131166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a:solidFill>
                  <a:srgbClr val="000000"/>
                </a:solidFill>
                <a:latin typeface="+mj-lt"/>
                <a:ea typeface="+mj-ea"/>
                <a:cs typeface="+mj-cs"/>
              </a:rPr>
              <a:t>Product and </a:t>
            </a:r>
          </a:p>
          <a:p>
            <a:pPr>
              <a:lnSpc>
                <a:spcPct val="90000"/>
              </a:lnSpc>
              <a:spcBef>
                <a:spcPct val="0"/>
              </a:spcBef>
              <a:spcAft>
                <a:spcPts val="600"/>
              </a:spcAft>
            </a:pPr>
            <a:r>
              <a:rPr lang="en-US" sz="4100">
                <a:solidFill>
                  <a:srgbClr val="000000"/>
                </a:solidFill>
                <a:latin typeface="+mj-lt"/>
                <a:ea typeface="+mj-ea"/>
                <a:cs typeface="+mj-cs"/>
              </a:rPr>
              <a:t>services</a:t>
            </a:r>
          </a:p>
        </p:txBody>
      </p:sp>
      <p:sp>
        <p:nvSpPr>
          <p:cNvPr id="7" name="TextBox 6">
            <a:extLst>
              <a:ext uri="{FF2B5EF4-FFF2-40B4-BE49-F238E27FC236}">
                <a16:creationId xmlns:a16="http://schemas.microsoft.com/office/drawing/2014/main" id="{E4BB0AF5-E01B-4115-A922-EF74030AF10A}"/>
              </a:ext>
            </a:extLst>
          </p:cNvPr>
          <p:cNvSpPr txBox="1"/>
          <p:nvPr/>
        </p:nvSpPr>
        <p:spPr>
          <a:xfrm>
            <a:off x="804997" y="2272143"/>
            <a:ext cx="4706803" cy="378883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b="1" dirty="0">
                <a:solidFill>
                  <a:srgbClr val="000000"/>
                </a:solidFill>
              </a:rPr>
              <a:t>Dreamy Ice Cream Van provides a multiple choices</a:t>
            </a:r>
          </a:p>
          <a:p>
            <a:pPr indent="-228600">
              <a:lnSpc>
                <a:spcPct val="90000"/>
              </a:lnSpc>
              <a:spcAft>
                <a:spcPts val="600"/>
              </a:spcAft>
              <a:buFont typeface="Arial" panose="020B0604020202020204" pitchFamily="34" charset="0"/>
              <a:buChar char="•"/>
            </a:pPr>
            <a:r>
              <a:rPr lang="en-US" sz="1400" b="1" dirty="0">
                <a:solidFill>
                  <a:srgbClr val="000000"/>
                </a:solidFill>
              </a:rPr>
              <a:t> of whippy and scoop ice cream for all the people</a:t>
            </a:r>
          </a:p>
          <a:p>
            <a:pPr indent="-228600">
              <a:lnSpc>
                <a:spcPct val="90000"/>
              </a:lnSpc>
              <a:spcAft>
                <a:spcPts val="600"/>
              </a:spcAft>
              <a:buFont typeface="Arial" panose="020B0604020202020204" pitchFamily="34" charset="0"/>
              <a:buChar char="•"/>
            </a:pPr>
            <a:r>
              <a:rPr lang="en-US" sz="1400" b="1" dirty="0">
                <a:solidFill>
                  <a:srgbClr val="000000"/>
                </a:solidFill>
              </a:rPr>
              <a:t> who wants a Scoop of Joy , with a variety of flavors such:</a:t>
            </a:r>
          </a:p>
          <a:p>
            <a:pPr marL="285750" indent="-228600">
              <a:lnSpc>
                <a:spcPct val="90000"/>
              </a:lnSpc>
              <a:spcAft>
                <a:spcPts val="600"/>
              </a:spcAft>
              <a:buFont typeface="Arial" panose="020B0604020202020204" pitchFamily="34" charset="0"/>
              <a:buChar char="•"/>
            </a:pPr>
            <a:r>
              <a:rPr lang="en-US" sz="1400" b="1" dirty="0">
                <a:solidFill>
                  <a:srgbClr val="000000"/>
                </a:solidFill>
              </a:rPr>
              <a:t> Strawberries          </a:t>
            </a:r>
          </a:p>
          <a:p>
            <a:pPr marL="285750" indent="-228600">
              <a:lnSpc>
                <a:spcPct val="90000"/>
              </a:lnSpc>
              <a:spcAft>
                <a:spcPts val="600"/>
              </a:spcAft>
              <a:buFont typeface="Arial" panose="020B0604020202020204" pitchFamily="34" charset="0"/>
              <a:buChar char="•"/>
            </a:pPr>
            <a:r>
              <a:rPr lang="en-US" sz="1400" b="1" dirty="0">
                <a:solidFill>
                  <a:srgbClr val="000000"/>
                </a:solidFill>
              </a:rPr>
              <a:t>Chocolate                          </a:t>
            </a:r>
            <a:r>
              <a:rPr lang="en-US" sz="1400" b="1" dirty="0" err="1">
                <a:solidFill>
                  <a:srgbClr val="000000"/>
                </a:solidFill>
              </a:rPr>
              <a:t>Cremebrulle</a:t>
            </a:r>
            <a:endParaRPr lang="en-US" sz="1400" b="1" dirty="0">
              <a:solidFill>
                <a:srgbClr val="000000"/>
              </a:solidFill>
            </a:endParaRPr>
          </a:p>
          <a:p>
            <a:pPr marL="285750" indent="-228600">
              <a:lnSpc>
                <a:spcPct val="90000"/>
              </a:lnSpc>
              <a:spcAft>
                <a:spcPts val="600"/>
              </a:spcAft>
              <a:buFont typeface="Arial" panose="020B0604020202020204" pitchFamily="34" charset="0"/>
              <a:buChar char="•"/>
            </a:pPr>
            <a:r>
              <a:rPr lang="en-US" sz="1400" b="1" dirty="0">
                <a:solidFill>
                  <a:srgbClr val="000000"/>
                </a:solidFill>
              </a:rPr>
              <a:t>Vanilla                                Cotton candy                                           </a:t>
            </a:r>
          </a:p>
          <a:p>
            <a:pPr marL="285750" indent="-228600">
              <a:lnSpc>
                <a:spcPct val="90000"/>
              </a:lnSpc>
              <a:spcAft>
                <a:spcPts val="600"/>
              </a:spcAft>
              <a:buFont typeface="Arial" panose="020B0604020202020204" pitchFamily="34" charset="0"/>
              <a:buChar char="•"/>
            </a:pPr>
            <a:r>
              <a:rPr lang="en-US" sz="1400" b="1" dirty="0">
                <a:solidFill>
                  <a:srgbClr val="000000"/>
                </a:solidFill>
              </a:rPr>
              <a:t> Rainbow  sherbet           Bubble gum</a:t>
            </a:r>
          </a:p>
          <a:p>
            <a:pPr marL="285750" indent="-228600">
              <a:lnSpc>
                <a:spcPct val="90000"/>
              </a:lnSpc>
              <a:spcAft>
                <a:spcPts val="600"/>
              </a:spcAft>
              <a:buFont typeface="Arial" panose="020B0604020202020204" pitchFamily="34" charset="0"/>
              <a:buChar char="•"/>
            </a:pPr>
            <a:r>
              <a:rPr lang="en-US" sz="1400" b="1" dirty="0">
                <a:solidFill>
                  <a:srgbClr val="000000"/>
                </a:solidFill>
              </a:rPr>
              <a:t>Banana caramel               Peanut butter</a:t>
            </a:r>
          </a:p>
          <a:p>
            <a:pPr marL="285750" indent="-228600">
              <a:lnSpc>
                <a:spcPct val="90000"/>
              </a:lnSpc>
              <a:spcAft>
                <a:spcPts val="600"/>
              </a:spcAft>
              <a:buFont typeface="Arial" panose="020B0604020202020204" pitchFamily="34" charset="0"/>
              <a:buChar char="•"/>
            </a:pPr>
            <a:endParaRPr lang="en-US" sz="1400" b="1" dirty="0">
              <a:solidFill>
                <a:srgbClr val="000000"/>
              </a:solidFill>
            </a:endParaRPr>
          </a:p>
          <a:p>
            <a:pPr indent="-228600">
              <a:lnSpc>
                <a:spcPct val="90000"/>
              </a:lnSpc>
              <a:spcAft>
                <a:spcPts val="600"/>
              </a:spcAft>
              <a:buFont typeface="Arial" panose="020B0604020202020204" pitchFamily="34" charset="0"/>
              <a:buChar char="•"/>
            </a:pPr>
            <a:r>
              <a:rPr lang="en-US" sz="1400" b="1" dirty="0">
                <a:solidFill>
                  <a:srgbClr val="000000"/>
                </a:solidFill>
              </a:rPr>
              <a:t>And a variety of toppings as: </a:t>
            </a:r>
          </a:p>
          <a:p>
            <a:pPr marL="285750" indent="-228600">
              <a:lnSpc>
                <a:spcPct val="90000"/>
              </a:lnSpc>
              <a:spcAft>
                <a:spcPts val="600"/>
              </a:spcAft>
              <a:buFont typeface="Arial" panose="020B0604020202020204" pitchFamily="34" charset="0"/>
              <a:buChar char="•"/>
            </a:pPr>
            <a:r>
              <a:rPr lang="en-US" sz="1400" b="1" dirty="0">
                <a:solidFill>
                  <a:srgbClr val="000000"/>
                </a:solidFill>
              </a:rPr>
              <a:t> marshmallows,                chocolate</a:t>
            </a:r>
          </a:p>
          <a:p>
            <a:pPr marL="285750" indent="-228600">
              <a:lnSpc>
                <a:spcPct val="90000"/>
              </a:lnSpc>
              <a:spcAft>
                <a:spcPts val="600"/>
              </a:spcAft>
              <a:buFont typeface="Arial" panose="020B0604020202020204" pitchFamily="34" charset="0"/>
              <a:buChar char="•"/>
            </a:pPr>
            <a:r>
              <a:rPr lang="en-US" sz="1400" b="1" dirty="0">
                <a:solidFill>
                  <a:srgbClr val="000000"/>
                </a:solidFill>
              </a:rPr>
              <a:t> M&amp;Ms,                               caramel </a:t>
            </a:r>
          </a:p>
          <a:p>
            <a:pPr marL="285750" indent="-228600">
              <a:lnSpc>
                <a:spcPct val="90000"/>
              </a:lnSpc>
              <a:spcAft>
                <a:spcPts val="600"/>
              </a:spcAft>
              <a:buFont typeface="Arial" panose="020B0604020202020204" pitchFamily="34" charset="0"/>
              <a:buChar char="•"/>
            </a:pPr>
            <a:r>
              <a:rPr lang="en-US" sz="1400" b="1" dirty="0">
                <a:solidFill>
                  <a:srgbClr val="000000"/>
                </a:solidFill>
              </a:rPr>
              <a:t>Oreos,                                  strawberries  syrup</a:t>
            </a:r>
          </a:p>
          <a:p>
            <a:pPr marL="285750" indent="-228600">
              <a:lnSpc>
                <a:spcPct val="90000"/>
              </a:lnSpc>
              <a:spcAft>
                <a:spcPts val="600"/>
              </a:spcAft>
              <a:buFont typeface="Arial" panose="020B0604020202020204" pitchFamily="34" charset="0"/>
              <a:buChar char="•"/>
            </a:pPr>
            <a:r>
              <a:rPr lang="en-US" sz="1400" b="1" dirty="0">
                <a:solidFill>
                  <a:srgbClr val="000000"/>
                </a:solidFill>
              </a:rPr>
              <a:t>Rainbow sprinkle </a:t>
            </a:r>
          </a:p>
        </p:txBody>
      </p:sp>
    </p:spTree>
    <p:extLst>
      <p:ext uri="{BB962C8B-B14F-4D97-AF65-F5344CB8AC3E}">
        <p14:creationId xmlns:p14="http://schemas.microsoft.com/office/powerpoint/2010/main" val="3244590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F997D62-2D01-4032-8FCF-1534913754F7}"/>
              </a:ext>
            </a:extLst>
          </p:cNvPr>
          <p:cNvSpPr txBox="1"/>
          <p:nvPr/>
        </p:nvSpPr>
        <p:spPr>
          <a:xfrm>
            <a:off x="333375" y="0"/>
            <a:ext cx="2262187" cy="114300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latin typeface="+mj-lt"/>
                <a:ea typeface="+mj-ea"/>
                <a:cs typeface="+mj-cs"/>
              </a:rPr>
              <a:t>Legal identity</a:t>
            </a:r>
          </a:p>
        </p:txBody>
      </p:sp>
      <p:sp>
        <p:nvSpPr>
          <p:cNvPr id="3" name="TextBox 2">
            <a:extLst>
              <a:ext uri="{FF2B5EF4-FFF2-40B4-BE49-F238E27FC236}">
                <a16:creationId xmlns:a16="http://schemas.microsoft.com/office/drawing/2014/main" id="{4DD0005E-03D3-4273-8658-6C2372D34DE2}"/>
              </a:ext>
            </a:extLst>
          </p:cNvPr>
          <p:cNvSpPr txBox="1"/>
          <p:nvPr/>
        </p:nvSpPr>
        <p:spPr>
          <a:xfrm>
            <a:off x="3088303" y="2040887"/>
            <a:ext cx="4724400" cy="4014787"/>
          </a:xfrm>
          <a:prstGeom prst="rect">
            <a:avLst/>
          </a:prstGeom>
        </p:spPr>
        <p:txBody>
          <a:bodyPr vert="horz" lIns="91440" tIns="45720" rIns="91440" bIns="45720" rtlCol="0" anchor="ctr">
            <a:normAutofit/>
          </a:bodyPr>
          <a:lstStyle/>
          <a:p>
            <a:pPr marR="0" lvl="0" fontAlgn="auto">
              <a:lnSpc>
                <a:spcPct val="90000"/>
              </a:lnSpc>
              <a:spcBef>
                <a:spcPts val="1000"/>
              </a:spcBef>
              <a:spcAft>
                <a:spcPts val="0"/>
              </a:spcAft>
              <a:buClrTx/>
              <a:buSzTx/>
              <a:tabLst/>
              <a:defRPr/>
            </a:pPr>
            <a:r>
              <a:rPr kumimoji="0" lang="en-US" sz="1500" b="1" i="0" u="none" strike="noStrike" cap="none" spc="0" normalizeH="0" baseline="0" noProof="0" dirty="0">
                <a:ln>
                  <a:noFill/>
                </a:ln>
                <a:effectLst/>
                <a:uLnTx/>
                <a:uFillTx/>
              </a:rPr>
              <a:t>Advantages                                                                   </a:t>
            </a:r>
            <a:endParaRPr kumimoji="0" lang="en-US" sz="1500" b="0" i="0" u="none" strike="noStrike" cap="none" spc="0" normalizeH="0" baseline="0" noProof="0" dirty="0">
              <a:ln>
                <a:noFill/>
              </a:ln>
              <a:effectLst/>
              <a:uLnTx/>
              <a:uFillTx/>
            </a:endParaRPr>
          </a:p>
          <a:p>
            <a:pPr marR="0" lvl="0" fontAlgn="auto">
              <a:lnSpc>
                <a:spcPct val="90000"/>
              </a:lnSpc>
              <a:spcBef>
                <a:spcPts val="1000"/>
              </a:spcBef>
              <a:spcAft>
                <a:spcPts val="0"/>
              </a:spcAft>
              <a:buClrTx/>
              <a:buSzTx/>
              <a:tabLst/>
              <a:defRPr/>
            </a:pPr>
            <a:r>
              <a:rPr kumimoji="0" lang="en-US" sz="1500" b="0" i="0" u="none" strike="noStrike" cap="none" spc="0" normalizeH="0" baseline="0" noProof="0" dirty="0">
                <a:ln>
                  <a:noFill/>
                </a:ln>
                <a:effectLst/>
                <a:uLnTx/>
                <a:uFillTx/>
              </a:rPr>
              <a:t>      </a:t>
            </a:r>
          </a:p>
          <a:p>
            <a:pPr marL="400050" marR="0" lvl="0" indent="-285750" fontAlgn="auto">
              <a:lnSpc>
                <a:spcPct val="90000"/>
              </a:lnSpc>
              <a:spcBef>
                <a:spcPts val="1000"/>
              </a:spcBef>
              <a:spcAft>
                <a:spcPts val="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I will decide about my working schedule</a:t>
            </a:r>
          </a:p>
          <a:p>
            <a:pPr marL="342900" marR="0" lvl="0" indent="-228600" algn="l" defTabSz="914400" rtl="0" eaLnBrk="1" fontAlgn="auto" latinLnBrk="0" hangingPunct="1">
              <a:lnSpc>
                <a:spcPct val="90000"/>
              </a:lnSpc>
              <a:spcBef>
                <a:spcPts val="1000"/>
              </a:spcBef>
              <a:spcAft>
                <a:spcPts val="800"/>
              </a:spcAft>
              <a:buClrTx/>
              <a:buSzTx/>
              <a:buFont typeface="Arial" panose="020B0604020202020204" pitchFamily="34" charset="0"/>
              <a:buChar char="•"/>
              <a:tabLst/>
              <a:defRPr/>
            </a:pPr>
            <a:r>
              <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rPr>
              <a:t> Easy and inexpensive to set up</a:t>
            </a:r>
          </a:p>
          <a:p>
            <a:pPr marL="342900" marR="0" lvl="0" indent="-228600" algn="l" defTabSz="914400" rtl="0" eaLnBrk="1" fontAlgn="auto" latinLnBrk="0" hangingPunct="1">
              <a:lnSpc>
                <a:spcPct val="90000"/>
              </a:lnSpc>
              <a:spcBef>
                <a:spcPts val="1000"/>
              </a:spcBef>
              <a:spcAft>
                <a:spcPts val="800"/>
              </a:spcAft>
              <a:buClrTx/>
              <a:buSzTx/>
              <a:buFont typeface="Arial" panose="020B0604020202020204" pitchFamily="34" charset="0"/>
              <a:buChar char="•"/>
              <a:tabLst/>
              <a:defRPr/>
            </a:pPr>
            <a:r>
              <a:rPr kumimoji="0" lang="en-US" sz="1500" b="0" i="0" u="none" strike="noStrike" kern="1200" cap="none" spc="0" normalizeH="0" baseline="0" noProof="0" dirty="0">
                <a:ln>
                  <a:noFill/>
                </a:ln>
                <a:solidFill>
                  <a:prstClr val="black"/>
                </a:solidFill>
                <a:effectLst/>
                <a:uLnTx/>
                <a:uFillTx/>
                <a:latin typeface="Calibri" panose="020F0502020204030204"/>
                <a:ea typeface="+mn-ea"/>
                <a:cs typeface="+mn-cs"/>
              </a:rPr>
              <a:t>  I will be my own boss having flexible working hours</a:t>
            </a:r>
            <a:endParaRPr kumimoji="0" lang="en-US" sz="1500" b="0" i="0" u="none" strike="noStrike" cap="none" spc="0" normalizeH="0" baseline="0" noProof="0" dirty="0">
              <a:ln>
                <a:noFill/>
              </a:ln>
              <a:effectLst/>
              <a:uLnTx/>
              <a:uFillTx/>
            </a:endParaRPr>
          </a:p>
          <a:p>
            <a:pPr marL="3429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Less taxes to pay and less costs.</a:t>
            </a:r>
          </a:p>
          <a:p>
            <a:pPr marL="342900" marR="0" lvl="0" indent="-228600" fontAlgn="auto">
              <a:lnSpc>
                <a:spcPct val="90000"/>
              </a:lnSpc>
              <a:spcBef>
                <a:spcPts val="1000"/>
              </a:spcBef>
              <a:spcAft>
                <a:spcPts val="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All the profit will be mine after I </a:t>
            </a:r>
            <a:r>
              <a:rPr kumimoji="0" lang="en-US" sz="1400" b="0" i="0" u="none" strike="noStrike" cap="none" spc="0" normalizeH="0" baseline="0" noProof="0" dirty="0">
                <a:ln>
                  <a:noFill/>
                </a:ln>
                <a:effectLst/>
                <a:uLnTx/>
                <a:uFillTx/>
              </a:rPr>
              <a:t>pay</a:t>
            </a:r>
            <a:r>
              <a:rPr kumimoji="0" lang="en-US" sz="1500" b="0" i="0" u="none" strike="noStrike" cap="none" spc="0" normalizeH="0" baseline="0" noProof="0" dirty="0">
                <a:ln>
                  <a:noFill/>
                </a:ln>
                <a:effectLst/>
                <a:uLnTx/>
                <a:uFillTx/>
              </a:rPr>
              <a:t> all the taxes</a:t>
            </a:r>
          </a:p>
          <a:p>
            <a:pPr marL="342900" marR="0" lvl="0" indent="-228600" fontAlgn="auto">
              <a:lnSpc>
                <a:spcPct val="90000"/>
              </a:lnSpc>
              <a:spcBef>
                <a:spcPts val="1000"/>
              </a:spcBef>
              <a:spcAft>
                <a:spcPts val="800"/>
              </a:spcAft>
              <a:buClrTx/>
              <a:buSzTx/>
              <a:buFont typeface="Arial" panose="020B0604020202020204" pitchFamily="34" charset="0"/>
              <a:buChar char="•"/>
              <a:tabLst/>
              <a:defRPr/>
            </a:pPr>
            <a:r>
              <a:rPr kumimoji="0" lang="en-US" sz="1500" b="0" i="0" u="none" strike="noStrike" cap="none" spc="0" normalizeH="0" baseline="0" noProof="0" dirty="0">
                <a:ln>
                  <a:noFill/>
                </a:ln>
                <a:effectLst/>
                <a:uLnTx/>
                <a:uFillTx/>
              </a:rPr>
              <a:t>Having my own business, I am the only one who take all the decisions</a:t>
            </a:r>
            <a:r>
              <a:rPr lang="en-US" sz="1500" dirty="0"/>
              <a:t> </a:t>
            </a:r>
            <a:r>
              <a:rPr kumimoji="0" lang="en-US" sz="1500" b="1" i="0" u="none" strike="noStrike" cap="none" spc="0" normalizeH="0" baseline="0" noProof="0" dirty="0">
                <a:ln>
                  <a:noFill/>
                </a:ln>
                <a:effectLst/>
                <a:uLnTx/>
                <a:uFillTx/>
              </a:rPr>
              <a:t> </a:t>
            </a:r>
            <a:endParaRPr kumimoji="0" lang="en-US" sz="1500" i="0" u="none" strike="noStrike" cap="none" spc="0" normalizeH="0" baseline="0" noProof="0" dirty="0">
              <a:ln>
                <a:noFill/>
              </a:ln>
              <a:effectLst/>
              <a:uLnTx/>
              <a:uFillTx/>
            </a:endParaRPr>
          </a:p>
        </p:txBody>
      </p:sp>
      <p:sp>
        <p:nvSpPr>
          <p:cNvPr id="6" name="TextBox 5">
            <a:extLst>
              <a:ext uri="{FF2B5EF4-FFF2-40B4-BE49-F238E27FC236}">
                <a16:creationId xmlns:a16="http://schemas.microsoft.com/office/drawing/2014/main" id="{9FED60D1-E25B-42E5-9E98-64320AE62C4F}"/>
              </a:ext>
            </a:extLst>
          </p:cNvPr>
          <p:cNvSpPr txBox="1"/>
          <p:nvPr/>
        </p:nvSpPr>
        <p:spPr>
          <a:xfrm flipH="1">
            <a:off x="8670672" y="2363781"/>
            <a:ext cx="3327663" cy="3306354"/>
          </a:xfrm>
          <a:prstGeom prst="rect">
            <a:avLst/>
          </a:prstGeom>
          <a:noFill/>
        </p:spPr>
        <p:txBody>
          <a:bodyPr wrap="square" rtlCol="0">
            <a:spAutoFit/>
          </a:bodyPr>
          <a:lstStyle/>
          <a:p>
            <a:r>
              <a:rPr lang="en-GB" sz="1400" b="1" dirty="0"/>
              <a:t>Disadvantages</a:t>
            </a:r>
          </a:p>
          <a:p>
            <a:endParaRPr lang="en-GB" sz="1400" b="1" dirty="0"/>
          </a:p>
          <a:p>
            <a:pPr marL="228600" marR="0" lvl="0" indent="-228600" algn="l" defTabSz="914400" rtl="0" eaLnBrk="1" fontAlgn="auto" latinLnBrk="0" hangingPunct="1">
              <a:lnSpc>
                <a:spcPct val="107000"/>
              </a:lnSpc>
              <a:spcBef>
                <a:spcPts val="1000"/>
              </a:spcBef>
              <a:spcAft>
                <a:spcPts val="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Less experience in businesses</a:t>
            </a:r>
          </a:p>
          <a:p>
            <a:pPr marL="228600" marR="0" lvl="0" indent="-228600" algn="l" defTabSz="914400" rtl="0" eaLnBrk="1" fontAlgn="auto" latinLnBrk="0" hangingPunct="1">
              <a:lnSpc>
                <a:spcPct val="107000"/>
              </a:lnSpc>
              <a:spcBef>
                <a:spcPts val="1000"/>
              </a:spcBef>
              <a:spcAft>
                <a:spcPts val="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Not so much time to spend with my  family</a:t>
            </a:r>
          </a:p>
          <a:p>
            <a:pPr marL="342900" marR="0" lvl="0" indent="-342900" algn="l" defTabSz="914400" rtl="0" eaLnBrk="1" fontAlgn="auto" latinLnBrk="0" hangingPunct="1">
              <a:lnSpc>
                <a:spcPct val="107000"/>
              </a:lnSpc>
              <a:spcBef>
                <a:spcPts val="1000"/>
              </a:spcBef>
              <a:spcAft>
                <a:spcPts val="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Less holidays</a:t>
            </a:r>
          </a:p>
          <a:p>
            <a:pPr marL="342900" marR="0" lvl="0" indent="-342900" algn="l" defTabSz="914400" rtl="0" eaLnBrk="1" fontAlgn="auto" latinLnBrk="0" hangingPunct="1">
              <a:lnSpc>
                <a:spcPct val="107000"/>
              </a:lnSpc>
              <a:spcBef>
                <a:spcPts val="1000"/>
              </a:spcBef>
              <a:spcAft>
                <a:spcPts val="800"/>
              </a:spcAft>
              <a:buClrTx/>
              <a:buSzTx/>
              <a:buFont typeface="Wingdings" panose="05000000000000000000" pitchFamily="2" charset="2"/>
              <a:buChar char=""/>
              <a:tabLst/>
              <a:defRPr/>
            </a:pPr>
            <a:r>
              <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Less money for my family if I am getting sick, because I would be unable to work</a:t>
            </a:r>
          </a:p>
          <a:p>
            <a:endParaRPr lang="en-GB" dirty="0"/>
          </a:p>
          <a:p>
            <a:endParaRPr lang="en-GB" dirty="0"/>
          </a:p>
        </p:txBody>
      </p:sp>
      <p:sp>
        <p:nvSpPr>
          <p:cNvPr id="49" name="TextBox 48">
            <a:extLst>
              <a:ext uri="{FF2B5EF4-FFF2-40B4-BE49-F238E27FC236}">
                <a16:creationId xmlns:a16="http://schemas.microsoft.com/office/drawing/2014/main" id="{F13DC1FE-5E92-469C-8C25-8E206D73A6D8}"/>
              </a:ext>
            </a:extLst>
          </p:cNvPr>
          <p:cNvSpPr txBox="1"/>
          <p:nvPr/>
        </p:nvSpPr>
        <p:spPr>
          <a:xfrm>
            <a:off x="6838950" y="232506"/>
            <a:ext cx="5019674" cy="1077218"/>
          </a:xfrm>
          <a:prstGeom prst="rect">
            <a:avLst/>
          </a:prstGeom>
          <a:noFill/>
        </p:spPr>
        <p:txBody>
          <a:bodyPr wrap="square">
            <a:spAutoFit/>
          </a:bodyPr>
          <a:lstStyle/>
          <a:p>
            <a:pPr>
              <a:spcAft>
                <a:spcPts val="600"/>
              </a:spcAft>
            </a:pPr>
            <a:r>
              <a:rPr lang="en-GB" sz="1600" dirty="0"/>
              <a:t> Diane and Stephanie Wallace (2001) p.14 define that a sole  trader business is a business that has only an owner and he is fully   responsible for his own business.</a:t>
            </a:r>
            <a:br>
              <a:rPr lang="en-GB" sz="1600" dirty="0"/>
            </a:br>
            <a:endParaRPr lang="en-GB" sz="1600" dirty="0"/>
          </a:p>
        </p:txBody>
      </p:sp>
      <p:pic>
        <p:nvPicPr>
          <p:cNvPr id="23" name="Picture 22" descr="Text, whiteboard&#10;&#10;Description automatically generated">
            <a:extLst>
              <a:ext uri="{FF2B5EF4-FFF2-40B4-BE49-F238E27FC236}">
                <a16:creationId xmlns:a16="http://schemas.microsoft.com/office/drawing/2014/main" id="{EEAA1D2E-B192-4038-9366-F2737AF525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838" y="3309617"/>
            <a:ext cx="1935496" cy="1477328"/>
          </a:xfrm>
          <a:prstGeom prst="rect">
            <a:avLst/>
          </a:prstGeom>
        </p:spPr>
      </p:pic>
    </p:spTree>
    <p:extLst>
      <p:ext uri="{BB962C8B-B14F-4D97-AF65-F5344CB8AC3E}">
        <p14:creationId xmlns:p14="http://schemas.microsoft.com/office/powerpoint/2010/main" val="10840104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FCF2430C-7E93-4E96-B299-10A70DF80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7D2EC2FF-6DB1-4C4B-8680-FD30FF317F7A}"/>
              </a:ext>
            </a:extLst>
          </p:cNvPr>
          <p:cNvPicPr>
            <a:picLocks noGrp="1" noChangeAspect="1"/>
          </p:cNvPicPr>
          <p:nvPr>
            <p:ph idx="1"/>
          </p:nvPr>
        </p:nvPicPr>
        <p:blipFill>
          <a:blip r:embed="rId2"/>
          <a:stretch>
            <a:fillRect/>
          </a:stretch>
        </p:blipFill>
        <p:spPr>
          <a:xfrm>
            <a:off x="430926" y="1455938"/>
            <a:ext cx="4955012" cy="922138"/>
          </a:xfrm>
          <a:prstGeom prst="rect">
            <a:avLst/>
          </a:prstGeom>
        </p:spPr>
      </p:pic>
      <p:sp>
        <p:nvSpPr>
          <p:cNvPr id="122" name="Freeform 44">
            <a:extLst>
              <a:ext uri="{FF2B5EF4-FFF2-40B4-BE49-F238E27FC236}">
                <a16:creationId xmlns:a16="http://schemas.microsoft.com/office/drawing/2014/main" id="{295243DF-455B-4029-BB02-420E8E62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Rectangle 123">
            <a:extLst>
              <a:ext uri="{FF2B5EF4-FFF2-40B4-BE49-F238E27FC236}">
                <a16:creationId xmlns:a16="http://schemas.microsoft.com/office/drawing/2014/main" id="{4C71773A-EA9D-495A-9212-9D483206A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699196" y="635715"/>
            <a:ext cx="5852722"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04229CD-181E-4FFC-A4D5-BC8833C711BE}"/>
              </a:ext>
            </a:extLst>
          </p:cNvPr>
          <p:cNvSpPr>
            <a:spLocks noGrp="1"/>
          </p:cNvSpPr>
          <p:nvPr>
            <p:ph type="title"/>
          </p:nvPr>
        </p:nvSpPr>
        <p:spPr>
          <a:xfrm>
            <a:off x="6096000" y="804328"/>
            <a:ext cx="5300553" cy="1205821"/>
          </a:xfrm>
        </p:spPr>
        <p:txBody>
          <a:bodyPr vert="horz" lIns="91440" tIns="45720" rIns="91440" bIns="45720" rtlCol="0" anchor="ctr">
            <a:normAutofit/>
          </a:bodyPr>
          <a:lstStyle/>
          <a:p>
            <a:r>
              <a:rPr lang="en-US" sz="3600">
                <a:solidFill>
                  <a:srgbClr val="FEFFFF"/>
                </a:solidFill>
              </a:rPr>
              <a:t>Business Objectives</a:t>
            </a:r>
          </a:p>
        </p:txBody>
      </p:sp>
      <p:pic>
        <p:nvPicPr>
          <p:cNvPr id="33" name="Picture 32" descr="A group of people getting on a food truck&#10;&#10;Description automatically generated with medium confidence">
            <a:extLst>
              <a:ext uri="{FF2B5EF4-FFF2-40B4-BE49-F238E27FC236}">
                <a16:creationId xmlns:a16="http://schemas.microsoft.com/office/drawing/2014/main" id="{1144B955-AEF2-45BC-8591-F2E74FE6D2A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0925" y="3009900"/>
            <a:ext cx="4955012" cy="3641935"/>
          </a:xfrm>
          <a:prstGeom prst="rect">
            <a:avLst/>
          </a:prstGeom>
        </p:spPr>
      </p:pic>
      <p:sp>
        <p:nvSpPr>
          <p:cNvPr id="4" name="Text Placeholder 3">
            <a:extLst>
              <a:ext uri="{FF2B5EF4-FFF2-40B4-BE49-F238E27FC236}">
                <a16:creationId xmlns:a16="http://schemas.microsoft.com/office/drawing/2014/main" id="{88D24A69-208C-4825-A3DC-C09EF2521D2F}"/>
              </a:ext>
            </a:extLst>
          </p:cNvPr>
          <p:cNvSpPr>
            <a:spLocks noGrp="1"/>
          </p:cNvSpPr>
          <p:nvPr>
            <p:ph type="body" sz="half" idx="2"/>
          </p:nvPr>
        </p:nvSpPr>
        <p:spPr>
          <a:xfrm>
            <a:off x="6096000" y="2490436"/>
            <a:ext cx="4980619" cy="3567173"/>
          </a:xfrm>
        </p:spPr>
        <p:txBody>
          <a:bodyPr vert="horz" lIns="91440" tIns="45720" rIns="91440" bIns="45720" rtlCol="0">
            <a:normAutofit/>
          </a:bodyPr>
          <a:lstStyle/>
          <a:p>
            <a:pPr marL="342900" lvl="0" indent="-228600">
              <a:buFont typeface="Arial" panose="020B0604020202020204" pitchFamily="34" charset="0"/>
              <a:buChar char="•"/>
            </a:pPr>
            <a:r>
              <a:rPr lang="en-US" sz="1700" dirty="0">
                <a:effectLst/>
              </a:rPr>
              <a:t> to make sure that my business is known by everyone by marketing strategies like using social media.</a:t>
            </a:r>
          </a:p>
          <a:p>
            <a:pPr marL="342900" lvl="0" indent="-228600">
              <a:buFont typeface="Arial" panose="020B0604020202020204" pitchFamily="34" charset="0"/>
              <a:buChar char="•"/>
            </a:pPr>
            <a:r>
              <a:rPr lang="en-US" sz="1700" dirty="0">
                <a:effectLst/>
              </a:rPr>
              <a:t> </a:t>
            </a:r>
            <a:r>
              <a:rPr lang="en-US" sz="1700" dirty="0"/>
              <a:t>a </a:t>
            </a:r>
            <a:r>
              <a:rPr lang="en-US" sz="1700" dirty="0">
                <a:effectLst/>
              </a:rPr>
              <a:t>website is needed to ensure that more people know about my delicious ice cream.</a:t>
            </a:r>
          </a:p>
          <a:p>
            <a:pPr marL="342900" lvl="0" indent="-228600">
              <a:buFont typeface="Arial" panose="020B0604020202020204" pitchFamily="34" charset="0"/>
              <a:buChar char="•"/>
            </a:pPr>
            <a:r>
              <a:rPr lang="en-US" sz="1700" dirty="0">
                <a:effectLst/>
              </a:rPr>
              <a:t> maintain a good relationship with all my customers </a:t>
            </a:r>
          </a:p>
          <a:p>
            <a:pPr marL="342900" lvl="0" indent="-228600">
              <a:buFont typeface="Arial" panose="020B0604020202020204" pitchFamily="34" charset="0"/>
              <a:buChar char="•"/>
            </a:pPr>
            <a:r>
              <a:rPr lang="en-US" sz="1700" dirty="0"/>
              <a:t> must be</a:t>
            </a:r>
            <a:r>
              <a:rPr lang="en-US" sz="1700" dirty="0">
                <a:effectLst/>
              </a:rPr>
              <a:t> competitive on the market</a:t>
            </a:r>
          </a:p>
          <a:p>
            <a:pPr marL="342900" lvl="0" indent="-228600">
              <a:buFont typeface="Arial" panose="020B0604020202020204" pitchFamily="34" charset="0"/>
              <a:buChar char="•"/>
            </a:pPr>
            <a:r>
              <a:rPr lang="en-US" sz="1700" dirty="0">
                <a:effectLst/>
              </a:rPr>
              <a:t> create new flavors and new toppings</a:t>
            </a:r>
          </a:p>
          <a:p>
            <a:pPr marL="342900" lvl="0" indent="-228600">
              <a:spcAft>
                <a:spcPts val="800"/>
              </a:spcAft>
              <a:buFont typeface="Arial" panose="020B0604020202020204" pitchFamily="34" charset="0"/>
              <a:buChar char="•"/>
            </a:pPr>
            <a:r>
              <a:rPr lang="en-US" sz="1700" dirty="0">
                <a:effectLst/>
              </a:rPr>
              <a:t> become one of the big ice cream brands from the country</a:t>
            </a:r>
          </a:p>
          <a:p>
            <a:pPr indent="-228600">
              <a:buFont typeface="Arial" panose="020B0604020202020204" pitchFamily="34" charset="0"/>
              <a:buChar char="•"/>
            </a:pPr>
            <a:endParaRPr lang="en-US" sz="1700" dirty="0"/>
          </a:p>
        </p:txBody>
      </p:sp>
    </p:spTree>
    <p:extLst>
      <p:ext uri="{BB962C8B-B14F-4D97-AF65-F5344CB8AC3E}">
        <p14:creationId xmlns:p14="http://schemas.microsoft.com/office/powerpoint/2010/main" val="2472854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indoor, food, dessert, close&#10;&#10;Description automatically generated">
            <a:extLst>
              <a:ext uri="{FF2B5EF4-FFF2-40B4-BE49-F238E27FC236}">
                <a16:creationId xmlns:a16="http://schemas.microsoft.com/office/drawing/2014/main" id="{2FA4149E-FE83-4102-9E50-B8826227155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107" r="17726"/>
          <a:stretch/>
        </p:blipFill>
        <p:spPr>
          <a:xfrm>
            <a:off x="197965" y="629846"/>
            <a:ext cx="3953600" cy="3706483"/>
          </a:xfrm>
          <a:prstGeom prst="rect">
            <a:avLst/>
          </a:prstGeom>
        </p:spPr>
      </p:pic>
      <p:pic>
        <p:nvPicPr>
          <p:cNvPr id="66" name="Picture 65">
            <a:extLst>
              <a:ext uri="{FF2B5EF4-FFF2-40B4-BE49-F238E27FC236}">
                <a16:creationId xmlns:a16="http://schemas.microsoft.com/office/drawing/2014/main" id="{19AE98B8-B73A-4724-B639-017087F923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0B279E6D-B5A0-4A60-9B55-01D5649609C5}"/>
              </a:ext>
            </a:extLst>
          </p:cNvPr>
          <p:cNvSpPr>
            <a:spLocks noGrp="1"/>
          </p:cNvSpPr>
          <p:nvPr>
            <p:ph idx="1"/>
          </p:nvPr>
        </p:nvSpPr>
        <p:spPr>
          <a:xfrm>
            <a:off x="5920033" y="301658"/>
            <a:ext cx="5738175" cy="4421171"/>
          </a:xfrm>
        </p:spPr>
        <p:txBody>
          <a:bodyPr anchor="b">
            <a:normAutofit lnSpcReduction="10000"/>
          </a:bodyPr>
          <a:lstStyle/>
          <a:p>
            <a:pPr marL="0" indent="0">
              <a:buNone/>
            </a:pPr>
            <a:endParaRPr lang="en-GB" sz="1800" dirty="0">
              <a:solidFill>
                <a:srgbClr val="000000"/>
              </a:solidFill>
            </a:endParaRPr>
          </a:p>
          <a:p>
            <a:pPr marL="0" indent="0">
              <a:buNone/>
            </a:pPr>
            <a:r>
              <a:rPr lang="en-GB" sz="1800" dirty="0">
                <a:solidFill>
                  <a:srgbClr val="000000"/>
                </a:solidFill>
              </a:rPr>
              <a:t>My main purposes for my business are the following:</a:t>
            </a:r>
          </a:p>
          <a:p>
            <a:pPr marL="0" indent="0">
              <a:buNone/>
            </a:pPr>
            <a:endParaRPr lang="en-GB" sz="1800" dirty="0">
              <a:solidFill>
                <a:srgbClr val="000000"/>
              </a:solidFill>
            </a:endParaRPr>
          </a:p>
          <a:p>
            <a:r>
              <a:rPr lang="en-GB" sz="1800" dirty="0">
                <a:solidFill>
                  <a:srgbClr val="000000"/>
                </a:solidFill>
              </a:rPr>
              <a:t> invest in quality ice cream tools</a:t>
            </a:r>
          </a:p>
          <a:p>
            <a:r>
              <a:rPr lang="en-GB" sz="1800" dirty="0">
                <a:solidFill>
                  <a:srgbClr val="000000"/>
                </a:solidFill>
              </a:rPr>
              <a:t> offer for all my customers the best services in   town at reasonable prices</a:t>
            </a:r>
          </a:p>
          <a:p>
            <a:r>
              <a:rPr lang="en-GB" sz="1800" dirty="0">
                <a:solidFill>
                  <a:srgbClr val="000000"/>
                </a:solidFill>
              </a:rPr>
              <a:t> be able to stay in business for more than 1 year after I opened it</a:t>
            </a:r>
          </a:p>
          <a:p>
            <a:r>
              <a:rPr lang="en-GB" sz="1800" dirty="0">
                <a:solidFill>
                  <a:srgbClr val="000000"/>
                </a:solidFill>
              </a:rPr>
              <a:t> to satisfy all the taste of my customers, so each customer can opt for the desire ice cream, such as dairy ice cream, non-dairy ice cream, vegan ice cream and homemade ice cream</a:t>
            </a:r>
          </a:p>
          <a:p>
            <a:r>
              <a:rPr lang="en-GB" sz="1800" dirty="0">
                <a:solidFill>
                  <a:srgbClr val="000000"/>
                </a:solidFill>
              </a:rPr>
              <a:t> create new partnership with the special events organizers to be presents at concerts, festivals,</a:t>
            </a:r>
          </a:p>
          <a:p>
            <a:pPr marL="0" indent="0">
              <a:buNone/>
            </a:pPr>
            <a:endParaRPr lang="en-GB" sz="1800" dirty="0">
              <a:solidFill>
                <a:srgbClr val="000000"/>
              </a:solidFill>
            </a:endParaRPr>
          </a:p>
          <a:p>
            <a:endParaRPr lang="en-GB" sz="1800" dirty="0">
              <a:solidFill>
                <a:srgbClr val="000000"/>
              </a:solidFill>
            </a:endParaRPr>
          </a:p>
        </p:txBody>
      </p:sp>
      <p:sp>
        <p:nvSpPr>
          <p:cNvPr id="6" name="TextBox 5">
            <a:extLst>
              <a:ext uri="{FF2B5EF4-FFF2-40B4-BE49-F238E27FC236}">
                <a16:creationId xmlns:a16="http://schemas.microsoft.com/office/drawing/2014/main" id="{0EE7590B-44F5-4265-895F-0742F3BC82E9}"/>
              </a:ext>
            </a:extLst>
          </p:cNvPr>
          <p:cNvSpPr txBox="1"/>
          <p:nvPr/>
        </p:nvSpPr>
        <p:spPr>
          <a:xfrm>
            <a:off x="197964" y="4722829"/>
            <a:ext cx="4402316" cy="1200329"/>
          </a:xfrm>
          <a:prstGeom prst="rect">
            <a:avLst/>
          </a:prstGeom>
          <a:noFill/>
        </p:spPr>
        <p:txBody>
          <a:bodyPr wrap="square" rtlCol="0">
            <a:spAutoFit/>
          </a:bodyPr>
          <a:lstStyle/>
          <a:p>
            <a:r>
              <a:rPr lang="en-GB" dirty="0"/>
              <a:t>Dransfield et.al. (2004) mention that for a business to be in the first place, to survive, to have a good name and quality services must have aims.</a:t>
            </a:r>
          </a:p>
        </p:txBody>
      </p:sp>
      <p:sp>
        <p:nvSpPr>
          <p:cNvPr id="7" name="TextBox 6">
            <a:extLst>
              <a:ext uri="{FF2B5EF4-FFF2-40B4-BE49-F238E27FC236}">
                <a16:creationId xmlns:a16="http://schemas.microsoft.com/office/drawing/2014/main" id="{8CD3D13F-DC12-44CB-94B2-BDDEDC900A08}"/>
              </a:ext>
            </a:extLst>
          </p:cNvPr>
          <p:cNvSpPr txBox="1"/>
          <p:nvPr/>
        </p:nvSpPr>
        <p:spPr>
          <a:xfrm flipH="1">
            <a:off x="533792" y="156491"/>
            <a:ext cx="1726521" cy="369332"/>
          </a:xfrm>
          <a:prstGeom prst="rect">
            <a:avLst/>
          </a:prstGeom>
          <a:noFill/>
        </p:spPr>
        <p:txBody>
          <a:bodyPr wrap="square" rtlCol="0">
            <a:spAutoFit/>
          </a:bodyPr>
          <a:lstStyle/>
          <a:p>
            <a:r>
              <a:rPr lang="en-GB" dirty="0"/>
              <a:t>Business Aims</a:t>
            </a:r>
          </a:p>
        </p:txBody>
      </p:sp>
    </p:spTree>
    <p:extLst>
      <p:ext uri="{BB962C8B-B14F-4D97-AF65-F5344CB8AC3E}">
        <p14:creationId xmlns:p14="http://schemas.microsoft.com/office/powerpoint/2010/main" val="52528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D30C6-5A75-4B0E-85EF-7C2C61E8A9F0}"/>
              </a:ext>
            </a:extLst>
          </p:cNvPr>
          <p:cNvSpPr>
            <a:spLocks noGrp="1"/>
          </p:cNvSpPr>
          <p:nvPr>
            <p:ph type="title"/>
          </p:nvPr>
        </p:nvSpPr>
        <p:spPr>
          <a:xfrm>
            <a:off x="6513788" y="365125"/>
            <a:ext cx="4840010" cy="1807305"/>
          </a:xfrm>
        </p:spPr>
        <p:txBody>
          <a:bodyPr vert="horz" lIns="91440" tIns="45720" rIns="91440" bIns="45720" rtlCol="0" anchor="ctr">
            <a:normAutofit/>
          </a:bodyPr>
          <a:lstStyle/>
          <a:p>
            <a:r>
              <a:rPr lang="en-US" dirty="0"/>
              <a:t>Marketing and Promotions</a:t>
            </a:r>
          </a:p>
        </p:txBody>
      </p:sp>
      <p:pic>
        <p:nvPicPr>
          <p:cNvPr id="19" name="Picture 18" descr="Text&#10;&#10;Description automatically generated">
            <a:extLst>
              <a:ext uri="{FF2B5EF4-FFF2-40B4-BE49-F238E27FC236}">
                <a16:creationId xmlns:a16="http://schemas.microsoft.com/office/drawing/2014/main" id="{8FD70863-E6CB-485B-A59D-F3E7B94B36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04" r="9759" b="2"/>
          <a:stretch/>
        </p:blipFill>
        <p:spPr>
          <a:xfrm>
            <a:off x="1506283" y="0"/>
            <a:ext cx="4171930" cy="4677647"/>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0" name="TextBox 19">
            <a:extLst>
              <a:ext uri="{FF2B5EF4-FFF2-40B4-BE49-F238E27FC236}">
                <a16:creationId xmlns:a16="http://schemas.microsoft.com/office/drawing/2014/main" id="{5509D580-AD2A-4CFA-89C3-9F4B42AC5B73}"/>
              </a:ext>
            </a:extLst>
          </p:cNvPr>
          <p:cNvSpPr txBox="1"/>
          <p:nvPr/>
        </p:nvSpPr>
        <p:spPr>
          <a:xfrm>
            <a:off x="6513788" y="2333297"/>
            <a:ext cx="4840010" cy="3843666"/>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1400" dirty="0"/>
              <a:t>Offer flyers and making discounts to promote the business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Social media such Instagram,  Facebook, YouTube, Twitter is another important way to communicate with my customers to  promote my business.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 Post on online media all the information, images, videos, discounts about all my variety of creamy ice cream</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 Offer van catering services for different events like birthday parties, fundraisers, product launch</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 Doing promotions for my customers who love ice cream, for every four ice creams they buy, the fifth will be free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 Establish good contacts with the right people for a successful business</a:t>
            </a:r>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endParaRPr lang="en-US" sz="1100" dirty="0"/>
          </a:p>
        </p:txBody>
      </p:sp>
      <p:sp>
        <p:nvSpPr>
          <p:cNvPr id="3" name="TextBox 2">
            <a:extLst>
              <a:ext uri="{FF2B5EF4-FFF2-40B4-BE49-F238E27FC236}">
                <a16:creationId xmlns:a16="http://schemas.microsoft.com/office/drawing/2014/main" id="{E40F317E-EB30-4625-A102-C0407F551931}"/>
              </a:ext>
            </a:extLst>
          </p:cNvPr>
          <p:cNvSpPr txBox="1"/>
          <p:nvPr/>
        </p:nvSpPr>
        <p:spPr>
          <a:xfrm>
            <a:off x="287941" y="5167659"/>
            <a:ext cx="4322159" cy="738664"/>
          </a:xfrm>
          <a:prstGeom prst="rect">
            <a:avLst/>
          </a:prstGeom>
          <a:noFill/>
        </p:spPr>
        <p:txBody>
          <a:bodyPr wrap="square" rtlCol="0">
            <a:spAutoFit/>
          </a:bodyPr>
          <a:lstStyle/>
          <a:p>
            <a:pPr>
              <a:spcAft>
                <a:spcPts val="600"/>
              </a:spcAft>
            </a:pPr>
            <a:r>
              <a:rPr lang="en-GB" sz="1400" dirty="0"/>
              <a:t>Schenck, B.F. (2011) p.135 stated that having a good marketing can make a brand to the liking of all customers and at the same time to be successful.</a:t>
            </a:r>
          </a:p>
        </p:txBody>
      </p:sp>
    </p:spTree>
    <p:extLst>
      <p:ext uri="{BB962C8B-B14F-4D97-AF65-F5344CB8AC3E}">
        <p14:creationId xmlns:p14="http://schemas.microsoft.com/office/powerpoint/2010/main" val="3351024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94" name="Freeform: Shape 93">
            <a:extLst>
              <a:ext uri="{FF2B5EF4-FFF2-40B4-BE49-F238E27FC236}">
                <a16:creationId xmlns:a16="http://schemas.microsoft.com/office/drawing/2014/main" id="{0ACBD85E-A404-45CB-B532-1039E479D4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6" name="Freeform: Shape 95">
            <a:extLst>
              <a:ext uri="{FF2B5EF4-FFF2-40B4-BE49-F238E27FC236}">
                <a16:creationId xmlns:a16="http://schemas.microsoft.com/office/drawing/2014/main" id="{DB1626B1-BAC7-4893-A5AC-620597685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98" name="Freeform: Shape 97">
            <a:extLst>
              <a:ext uri="{FF2B5EF4-FFF2-40B4-BE49-F238E27FC236}">
                <a16:creationId xmlns:a16="http://schemas.microsoft.com/office/drawing/2014/main" id="{D64E9910-51FE-45BF-973D-9D2401FD3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028" name="Picture 4" descr="Diagram&#10;&#10;Description automatically generated with low confidence">
            <a:extLst>
              <a:ext uri="{FF2B5EF4-FFF2-40B4-BE49-F238E27FC236}">
                <a16:creationId xmlns:a16="http://schemas.microsoft.com/office/drawing/2014/main" id="{7C104A0B-62BA-4E6A-A5DC-5218EE1D4DF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12145" y="1315982"/>
            <a:ext cx="2542499" cy="359763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a:extLst>
              <a:ext uri="{FF2B5EF4-FFF2-40B4-BE49-F238E27FC236}">
                <a16:creationId xmlns:a16="http://schemas.microsoft.com/office/drawing/2014/main" id="{84651A1E-4775-4FF9-810B-86117B2763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4532" y="1310034"/>
            <a:ext cx="2648932" cy="374823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D2F423C-8FB2-401F-9692-50EABF1F6CD2}"/>
              </a:ext>
            </a:extLst>
          </p:cNvPr>
          <p:cNvSpPr txBox="1"/>
          <p:nvPr/>
        </p:nvSpPr>
        <p:spPr>
          <a:xfrm flipH="1">
            <a:off x="425795" y="409283"/>
            <a:ext cx="1308737" cy="584775"/>
          </a:xfrm>
          <a:prstGeom prst="rect">
            <a:avLst/>
          </a:prstGeom>
          <a:noFill/>
        </p:spPr>
        <p:txBody>
          <a:bodyPr wrap="square" rtlCol="0">
            <a:spAutoFit/>
          </a:bodyPr>
          <a:lstStyle/>
          <a:p>
            <a:r>
              <a:rPr lang="en-GB" sz="3200" b="1" dirty="0"/>
              <a:t>FLYER</a:t>
            </a:r>
          </a:p>
        </p:txBody>
      </p:sp>
    </p:spTree>
    <p:extLst>
      <p:ext uri="{BB962C8B-B14F-4D97-AF65-F5344CB8AC3E}">
        <p14:creationId xmlns:p14="http://schemas.microsoft.com/office/powerpoint/2010/main" val="1737050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2"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349F8AFE-1A62-4DD2-A19D-8EAC35D844E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27426" y="643467"/>
            <a:ext cx="3937148"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502A45B-D4E0-4383-8E8D-4BFF6B0E9229}"/>
              </a:ext>
            </a:extLst>
          </p:cNvPr>
          <p:cNvSpPr txBox="1"/>
          <p:nvPr/>
        </p:nvSpPr>
        <p:spPr>
          <a:xfrm flipH="1">
            <a:off x="664840" y="814210"/>
            <a:ext cx="1392559" cy="584775"/>
          </a:xfrm>
          <a:prstGeom prst="rect">
            <a:avLst/>
          </a:prstGeom>
          <a:noFill/>
        </p:spPr>
        <p:txBody>
          <a:bodyPr wrap="square" rtlCol="0">
            <a:spAutoFit/>
          </a:bodyPr>
          <a:lstStyle/>
          <a:p>
            <a:r>
              <a:rPr lang="en-GB" sz="3200" b="1" dirty="0"/>
              <a:t>MENU</a:t>
            </a:r>
          </a:p>
        </p:txBody>
      </p:sp>
    </p:spTree>
    <p:extLst>
      <p:ext uri="{BB962C8B-B14F-4D97-AF65-F5344CB8AC3E}">
        <p14:creationId xmlns:p14="http://schemas.microsoft.com/office/powerpoint/2010/main" val="519445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137">
            <a:extLst>
              <a:ext uri="{FF2B5EF4-FFF2-40B4-BE49-F238E27FC236}">
                <a16:creationId xmlns:a16="http://schemas.microsoft.com/office/drawing/2014/main" id="{8950AD4C-6AF3-49F8-94E1-DBCAFB394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3080" name="Freeform: Shape 139">
            <a:extLst>
              <a:ext uri="{FF2B5EF4-FFF2-40B4-BE49-F238E27FC236}">
                <a16:creationId xmlns:a16="http://schemas.microsoft.com/office/drawing/2014/main" id="{2F0E00C3-4613-415F-BE3A-78FBAD906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0495175" cy="6858000"/>
          </a:xfrm>
          <a:custGeom>
            <a:avLst/>
            <a:gdLst>
              <a:gd name="connsiteX0" fmla="*/ 0 w 10495175"/>
              <a:gd name="connsiteY0" fmla="*/ 0 h 6858000"/>
              <a:gd name="connsiteX1" fmla="*/ 5289224 w 10495175"/>
              <a:gd name="connsiteY1" fmla="*/ 0 h 6858000"/>
              <a:gd name="connsiteX2" fmla="*/ 6736007 w 10495175"/>
              <a:gd name="connsiteY2" fmla="*/ 0 h 6858000"/>
              <a:gd name="connsiteX3" fmla="*/ 6998753 w 10495175"/>
              <a:gd name="connsiteY3" fmla="*/ 0 h 6858000"/>
              <a:gd name="connsiteX4" fmla="*/ 7778919 w 10495175"/>
              <a:gd name="connsiteY4" fmla="*/ 0 h 6858000"/>
              <a:gd name="connsiteX5" fmla="*/ 8872152 w 10495175"/>
              <a:gd name="connsiteY5" fmla="*/ 0 h 6858000"/>
              <a:gd name="connsiteX6" fmla="*/ 8894276 w 10495175"/>
              <a:gd name="connsiteY6" fmla="*/ 14997 h 6858000"/>
              <a:gd name="connsiteX7" fmla="*/ 10495175 w 10495175"/>
              <a:gd name="connsiteY7" fmla="*/ 3621656 h 6858000"/>
              <a:gd name="connsiteX8" fmla="*/ 8620825 w 10495175"/>
              <a:gd name="connsiteY8" fmla="*/ 6374814 h 6858000"/>
              <a:gd name="connsiteX9" fmla="*/ 8104177 w 10495175"/>
              <a:gd name="connsiteY9" fmla="*/ 6780599 h 6858000"/>
              <a:gd name="connsiteX10" fmla="*/ 7992421 w 10495175"/>
              <a:gd name="connsiteY10" fmla="*/ 6858000 h 6858000"/>
              <a:gd name="connsiteX11" fmla="*/ 7778919 w 10495175"/>
              <a:gd name="connsiteY11" fmla="*/ 6858000 h 6858000"/>
              <a:gd name="connsiteX12" fmla="*/ 6998753 w 10495175"/>
              <a:gd name="connsiteY12" fmla="*/ 6858000 h 6858000"/>
              <a:gd name="connsiteX13" fmla="*/ 6736007 w 10495175"/>
              <a:gd name="connsiteY13" fmla="*/ 6858000 h 6858000"/>
              <a:gd name="connsiteX14" fmla="*/ 5289224 w 10495175"/>
              <a:gd name="connsiteY14" fmla="*/ 6858000 h 6858000"/>
              <a:gd name="connsiteX15" fmla="*/ 0 w 10495175"/>
              <a:gd name="connsiteY1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95175" h="6858000">
                <a:moveTo>
                  <a:pt x="0" y="0"/>
                </a:moveTo>
                <a:lnTo>
                  <a:pt x="5289224" y="0"/>
                </a:lnTo>
                <a:lnTo>
                  <a:pt x="6736007" y="0"/>
                </a:lnTo>
                <a:lnTo>
                  <a:pt x="6998753" y="0"/>
                </a:lnTo>
                <a:lnTo>
                  <a:pt x="7778919" y="0"/>
                </a:lnTo>
                <a:lnTo>
                  <a:pt x="8872152" y="0"/>
                </a:lnTo>
                <a:lnTo>
                  <a:pt x="8894276" y="14997"/>
                </a:lnTo>
                <a:cubicBezTo>
                  <a:pt x="9921439" y="754641"/>
                  <a:pt x="10495175" y="2093192"/>
                  <a:pt x="10495175" y="3621656"/>
                </a:cubicBezTo>
                <a:cubicBezTo>
                  <a:pt x="10495175" y="4969131"/>
                  <a:pt x="9566450" y="5602839"/>
                  <a:pt x="8620825" y="6374814"/>
                </a:cubicBezTo>
                <a:cubicBezTo>
                  <a:pt x="8448622" y="6515397"/>
                  <a:pt x="8277995" y="6653108"/>
                  <a:pt x="8104177" y="6780599"/>
                </a:cubicBezTo>
                <a:lnTo>
                  <a:pt x="7992421" y="6858000"/>
                </a:lnTo>
                <a:lnTo>
                  <a:pt x="7778919" y="6858000"/>
                </a:lnTo>
                <a:lnTo>
                  <a:pt x="6998753" y="6858000"/>
                </a:lnTo>
                <a:lnTo>
                  <a:pt x="6736007" y="6858000"/>
                </a:lnTo>
                <a:lnTo>
                  <a:pt x="528922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81" name="Freeform: Shape 141">
            <a:extLst>
              <a:ext uri="{FF2B5EF4-FFF2-40B4-BE49-F238E27FC236}">
                <a16:creationId xmlns:a16="http://schemas.microsoft.com/office/drawing/2014/main" id="{8DBEAE55-3EA1-41D7-A212-5F7D8986C1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9802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82" name="Freeform: Shape 143">
            <a:extLst>
              <a:ext uri="{FF2B5EF4-FFF2-40B4-BE49-F238E27FC236}">
                <a16:creationId xmlns:a16="http://schemas.microsoft.com/office/drawing/2014/main" id="{CFC5F0E7-644F-4101-BE72-12825CF53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5964"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3074" name="Picture 2">
            <a:extLst>
              <a:ext uri="{FF2B5EF4-FFF2-40B4-BE49-F238E27FC236}">
                <a16:creationId xmlns:a16="http://schemas.microsoft.com/office/drawing/2014/main" id="{980CB635-F0A2-49DD-9FD4-BB1CF1CD47E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21071" y="916674"/>
            <a:ext cx="5023506" cy="50235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4C9463F-E676-48D8-94A2-D8E191867165}"/>
              </a:ext>
            </a:extLst>
          </p:cNvPr>
          <p:cNvSpPr txBox="1"/>
          <p:nvPr/>
        </p:nvSpPr>
        <p:spPr>
          <a:xfrm flipH="1">
            <a:off x="389995" y="438150"/>
            <a:ext cx="1421131" cy="584775"/>
          </a:xfrm>
          <a:prstGeom prst="rect">
            <a:avLst/>
          </a:prstGeom>
          <a:noFill/>
        </p:spPr>
        <p:txBody>
          <a:bodyPr wrap="square" rtlCol="0">
            <a:spAutoFit/>
          </a:bodyPr>
          <a:lstStyle/>
          <a:p>
            <a:r>
              <a:rPr lang="en-GB" sz="3200" b="1" dirty="0"/>
              <a:t>LOGO</a:t>
            </a:r>
          </a:p>
        </p:txBody>
      </p:sp>
    </p:spTree>
    <p:extLst>
      <p:ext uri="{BB962C8B-B14F-4D97-AF65-F5344CB8AC3E}">
        <p14:creationId xmlns:p14="http://schemas.microsoft.com/office/powerpoint/2010/main" val="42269080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3E6F82-438B-423D-ADF0-0B012EBEA5C0}"/>
              </a:ext>
            </a:extLst>
          </p:cNvPr>
          <p:cNvSpPr>
            <a:spLocks noGrp="1"/>
          </p:cNvSpPr>
          <p:nvPr>
            <p:ph type="title"/>
          </p:nvPr>
        </p:nvSpPr>
        <p:spPr>
          <a:xfrm>
            <a:off x="77061" y="201298"/>
            <a:ext cx="2013557" cy="1825464"/>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Location</a:t>
            </a:r>
          </a:p>
        </p:txBody>
      </p:sp>
      <p:pic>
        <p:nvPicPr>
          <p:cNvPr id="1026" name="Picture 2" descr="Map of Ninian Rd, Cardiff">
            <a:extLst>
              <a:ext uri="{FF2B5EF4-FFF2-40B4-BE49-F238E27FC236}">
                <a16:creationId xmlns:a16="http://schemas.microsoft.com/office/drawing/2014/main" id="{15CE2E56-F46A-4F52-B145-E4002B5C55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16" r="10679" b="-9"/>
          <a:stretch/>
        </p:blipFill>
        <p:spPr bwMode="auto">
          <a:xfrm>
            <a:off x="7096609" y="2494586"/>
            <a:ext cx="4876927" cy="28624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8B9DCCC-0AAA-4E00-9518-A580C6A0546F}"/>
              </a:ext>
            </a:extLst>
          </p:cNvPr>
          <p:cNvSpPr txBox="1"/>
          <p:nvPr/>
        </p:nvSpPr>
        <p:spPr>
          <a:xfrm>
            <a:off x="77062" y="2284620"/>
            <a:ext cx="6191764" cy="1995149"/>
          </a:xfrm>
          <a:prstGeom prst="rect">
            <a:avLst/>
          </a:prstGeom>
        </p:spPr>
        <p:txBody>
          <a:bodyPr vert="horz" lIns="91440" tIns="45720" rIns="91440" bIns="45720" rtlCol="0">
            <a:normAutofit fontScale="77500" lnSpcReduction="20000"/>
          </a:bodyPr>
          <a:lstStyle/>
          <a:p>
            <a:pPr>
              <a:lnSpc>
                <a:spcPct val="90000"/>
              </a:lnSpc>
              <a:spcAft>
                <a:spcPts val="600"/>
              </a:spcAft>
            </a:pPr>
            <a:r>
              <a:rPr lang="en-US" sz="2100" dirty="0"/>
              <a:t>For my business to be profitable I need to find the perfect location and having this in mind I need to follow some important steps:</a:t>
            </a:r>
          </a:p>
          <a:p>
            <a:pPr indent="-228600">
              <a:lnSpc>
                <a:spcPct val="90000"/>
              </a:lnSpc>
              <a:spcAft>
                <a:spcPts val="600"/>
              </a:spcAft>
              <a:buFont typeface="Arial" panose="020B0604020202020204" pitchFamily="34" charset="0"/>
              <a:buChar char="•"/>
            </a:pPr>
            <a:endParaRPr lang="en-US" sz="2100" dirty="0"/>
          </a:p>
          <a:p>
            <a:pPr marL="285750" indent="-228600">
              <a:lnSpc>
                <a:spcPct val="90000"/>
              </a:lnSpc>
              <a:spcAft>
                <a:spcPts val="600"/>
              </a:spcAft>
              <a:buFont typeface="Arial" panose="020B0604020202020204" pitchFamily="34" charset="0"/>
              <a:buChar char="•"/>
            </a:pPr>
            <a:r>
              <a:rPr lang="en-US" sz="2100" dirty="0"/>
              <a:t>To be sure if I can park there</a:t>
            </a:r>
          </a:p>
          <a:p>
            <a:pPr marL="285750" indent="-228600">
              <a:lnSpc>
                <a:spcPct val="90000"/>
              </a:lnSpc>
              <a:spcAft>
                <a:spcPts val="600"/>
              </a:spcAft>
              <a:buFont typeface="Arial" panose="020B0604020202020204" pitchFamily="34" charset="0"/>
              <a:buChar char="•"/>
            </a:pPr>
            <a:r>
              <a:rPr lang="en-US" sz="2100" dirty="0"/>
              <a:t>To find where the most people/children would be</a:t>
            </a:r>
          </a:p>
          <a:p>
            <a:pPr marL="285750" indent="-228600">
              <a:lnSpc>
                <a:spcPct val="90000"/>
              </a:lnSpc>
              <a:spcAft>
                <a:spcPts val="600"/>
              </a:spcAft>
              <a:buFont typeface="Arial" panose="020B0604020202020204" pitchFamily="34" charset="0"/>
              <a:buChar char="•"/>
            </a:pPr>
            <a:r>
              <a:rPr lang="en-US" sz="2100" dirty="0"/>
              <a:t>To decide if I will have a prime location or a multiple location</a:t>
            </a:r>
          </a:p>
          <a:p>
            <a:pPr marL="285750" indent="-228600">
              <a:lnSpc>
                <a:spcPct val="90000"/>
              </a:lnSpc>
              <a:spcAft>
                <a:spcPts val="600"/>
              </a:spcAft>
              <a:buFont typeface="Arial" panose="020B0604020202020204" pitchFamily="34" charset="0"/>
              <a:buChar char="•"/>
            </a:pPr>
            <a:r>
              <a:rPr lang="en-US" sz="2100" dirty="0"/>
              <a:t>Do I want to be near my competitors?</a:t>
            </a:r>
          </a:p>
          <a:p>
            <a:pPr marL="285750" indent="-228600">
              <a:lnSpc>
                <a:spcPct val="90000"/>
              </a:lnSpc>
              <a:spcAft>
                <a:spcPts val="600"/>
              </a:spcAft>
              <a:buFont typeface="Arial" panose="020B0604020202020204" pitchFamily="34" charset="0"/>
              <a:buChar char="•"/>
            </a:pPr>
            <a:endParaRPr lang="en-US" sz="900" dirty="0"/>
          </a:p>
        </p:txBody>
      </p:sp>
      <p:sp>
        <p:nvSpPr>
          <p:cNvPr id="4" name="TextBox 3">
            <a:extLst>
              <a:ext uri="{FF2B5EF4-FFF2-40B4-BE49-F238E27FC236}">
                <a16:creationId xmlns:a16="http://schemas.microsoft.com/office/drawing/2014/main" id="{DAE169A8-587A-420B-9474-1035B5BD16AE}"/>
              </a:ext>
            </a:extLst>
          </p:cNvPr>
          <p:cNvSpPr txBox="1"/>
          <p:nvPr/>
        </p:nvSpPr>
        <p:spPr>
          <a:xfrm>
            <a:off x="141613" y="4279769"/>
            <a:ext cx="4407871" cy="1077218"/>
          </a:xfrm>
          <a:prstGeom prst="rect">
            <a:avLst/>
          </a:prstGeom>
          <a:noFill/>
        </p:spPr>
        <p:txBody>
          <a:bodyPr wrap="square" rtlCol="0">
            <a:spAutoFit/>
          </a:bodyPr>
          <a:lstStyle/>
          <a:p>
            <a:pPr>
              <a:spcAft>
                <a:spcPts val="600"/>
              </a:spcAft>
            </a:pPr>
            <a:r>
              <a:rPr lang="en-GB" sz="1600" dirty="0"/>
              <a:t>Knowing this, the location of my ice cream van will be situated in a busy area on Ninian Road, with Roath Park close by, schools, libraries, and playgrounds.</a:t>
            </a:r>
          </a:p>
        </p:txBody>
      </p:sp>
      <p:sp>
        <p:nvSpPr>
          <p:cNvPr id="14" name="TextBox 13">
            <a:extLst>
              <a:ext uri="{FF2B5EF4-FFF2-40B4-BE49-F238E27FC236}">
                <a16:creationId xmlns:a16="http://schemas.microsoft.com/office/drawing/2014/main" id="{60A9FCFF-436A-4B83-8132-5BDE7DB3CF1C}"/>
              </a:ext>
            </a:extLst>
          </p:cNvPr>
          <p:cNvSpPr txBox="1"/>
          <p:nvPr/>
        </p:nvSpPr>
        <p:spPr>
          <a:xfrm>
            <a:off x="7874304" y="325998"/>
            <a:ext cx="4500596" cy="1077218"/>
          </a:xfrm>
          <a:prstGeom prst="rect">
            <a:avLst/>
          </a:prstGeom>
          <a:noFill/>
        </p:spPr>
        <p:txBody>
          <a:bodyPr wrap="square">
            <a:spAutoFit/>
          </a:bodyPr>
          <a:lstStyle/>
          <a:p>
            <a:pPr>
              <a:spcAft>
                <a:spcPts val="600"/>
              </a:spcAft>
            </a:pPr>
            <a:r>
              <a:rPr lang="en-GB" sz="1600" dirty="0"/>
              <a:t>Emmanuel (2010) p.24 mention that is very important for a business to have a good location, because this will lead to higher profits and less costs.</a:t>
            </a:r>
          </a:p>
        </p:txBody>
      </p:sp>
    </p:spTree>
    <p:extLst>
      <p:ext uri="{BB962C8B-B14F-4D97-AF65-F5344CB8AC3E}">
        <p14:creationId xmlns:p14="http://schemas.microsoft.com/office/powerpoint/2010/main" val="2783059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195DD-EA5E-471E-8A4A-21CB65CF51A0}"/>
              </a:ext>
            </a:extLst>
          </p:cNvPr>
          <p:cNvSpPr>
            <a:spLocks noGrp="1"/>
          </p:cNvSpPr>
          <p:nvPr>
            <p:ph type="title"/>
          </p:nvPr>
        </p:nvSpPr>
        <p:spPr>
          <a:xfrm>
            <a:off x="7380407" y="743447"/>
            <a:ext cx="3973385" cy="599578"/>
          </a:xfrm>
          <a:noFill/>
        </p:spPr>
        <p:txBody>
          <a:bodyPr vert="horz" lIns="91440" tIns="45720" rIns="91440" bIns="45720" rtlCol="0" anchor="b">
            <a:noAutofit/>
          </a:bodyPr>
          <a:lstStyle/>
          <a:p>
            <a:r>
              <a:rPr lang="en-US" sz="4800" dirty="0"/>
              <a:t>STRENGTHS</a:t>
            </a:r>
          </a:p>
        </p:txBody>
      </p:sp>
      <p:pic>
        <p:nvPicPr>
          <p:cNvPr id="4" name="Picture 3" descr="A picture containing text, sign&#10;&#10;Description automatically generated">
            <a:extLst>
              <a:ext uri="{FF2B5EF4-FFF2-40B4-BE49-F238E27FC236}">
                <a16:creationId xmlns:a16="http://schemas.microsoft.com/office/drawing/2014/main" id="{DB26FA76-05D7-4864-B4B4-05B60DA25CD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937"/>
          <a:stretch/>
        </p:blipFill>
        <p:spPr>
          <a:xfrm>
            <a:off x="21" y="-37697"/>
            <a:ext cx="3352258" cy="3466698"/>
          </a:xfrm>
          <a:prstGeom prst="rect">
            <a:avLst/>
          </a:prstGeom>
        </p:spPr>
      </p:pic>
      <p:sp>
        <p:nvSpPr>
          <p:cNvPr id="8" name="TextBox 7">
            <a:extLst>
              <a:ext uri="{FF2B5EF4-FFF2-40B4-BE49-F238E27FC236}">
                <a16:creationId xmlns:a16="http://schemas.microsoft.com/office/drawing/2014/main" id="{1B2F07EB-F05A-4FF6-BADD-E0023245A397}"/>
              </a:ext>
            </a:extLst>
          </p:cNvPr>
          <p:cNvSpPr txBox="1"/>
          <p:nvPr/>
        </p:nvSpPr>
        <p:spPr>
          <a:xfrm>
            <a:off x="7585341" y="1571348"/>
            <a:ext cx="3973385" cy="3970318"/>
          </a:xfrm>
          <a:prstGeom prst="rect">
            <a:avLst/>
          </a:prstGeom>
          <a:noFill/>
        </p:spPr>
        <p:txBody>
          <a:bodyPr wrap="square" rtlCol="0">
            <a:spAutoFit/>
          </a:bodyPr>
          <a:lstStyle/>
          <a:p>
            <a:pPr marL="285750" indent="-285750">
              <a:buFont typeface="Arial" panose="020B0604020202020204" pitchFamily="34" charset="0"/>
              <a:buChar char="•"/>
            </a:pPr>
            <a:r>
              <a:rPr lang="en-GB" dirty="0"/>
              <a:t>Good prices for everyone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Multiple variety of ice cream flavours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Homemade ice cream products, dairy and non- dairy products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Good location near parks and schools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Hight demand from young people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Various promotion and discounts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D3312AC6-5827-43BB-A390-57F6FBFE4C59}"/>
              </a:ext>
            </a:extLst>
          </p:cNvPr>
          <p:cNvSpPr txBox="1"/>
          <p:nvPr/>
        </p:nvSpPr>
        <p:spPr>
          <a:xfrm>
            <a:off x="256882" y="4544526"/>
            <a:ext cx="4899580" cy="923330"/>
          </a:xfrm>
          <a:prstGeom prst="rect">
            <a:avLst/>
          </a:prstGeom>
          <a:noFill/>
        </p:spPr>
        <p:txBody>
          <a:bodyPr wrap="square">
            <a:spAutoFit/>
          </a:bodyPr>
          <a:lstStyle/>
          <a:p>
            <a:r>
              <a:rPr lang="en-GB" dirty="0"/>
              <a:t>“Strengths are capabilities that enable your company or unit to perform well, capabilities that need to be leveraged.’’ Luecke.R (2005)</a:t>
            </a:r>
          </a:p>
        </p:txBody>
      </p:sp>
    </p:spTree>
    <p:extLst>
      <p:ext uri="{BB962C8B-B14F-4D97-AF65-F5344CB8AC3E}">
        <p14:creationId xmlns:p14="http://schemas.microsoft.com/office/powerpoint/2010/main" val="3257047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40B8-0C0D-47D6-82C6-20BEED1E88D7}"/>
              </a:ext>
            </a:extLst>
          </p:cNvPr>
          <p:cNvSpPr>
            <a:spLocks noGrp="1"/>
          </p:cNvSpPr>
          <p:nvPr>
            <p:ph type="title"/>
          </p:nvPr>
        </p:nvSpPr>
        <p:spPr>
          <a:xfrm>
            <a:off x="838200" y="365125"/>
            <a:ext cx="3705225" cy="1325563"/>
          </a:xfrm>
        </p:spPr>
        <p:txBody>
          <a:bodyPr/>
          <a:lstStyle/>
          <a:p>
            <a:r>
              <a:rPr lang="en-GB" dirty="0"/>
              <a:t>WEAKNESSES</a:t>
            </a:r>
          </a:p>
        </p:txBody>
      </p:sp>
      <p:pic>
        <p:nvPicPr>
          <p:cNvPr id="7" name="Picture 6" descr="A picture containing text, sign&#10;&#10;Description automatically generated">
            <a:extLst>
              <a:ext uri="{FF2B5EF4-FFF2-40B4-BE49-F238E27FC236}">
                <a16:creationId xmlns:a16="http://schemas.microsoft.com/office/drawing/2014/main" id="{DC25E48A-ABB8-4510-906C-110127F0C3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569908" y="-37708"/>
            <a:ext cx="3622091" cy="3563333"/>
          </a:xfrm>
          <a:prstGeom prst="rect">
            <a:avLst/>
          </a:prstGeom>
        </p:spPr>
      </p:pic>
      <p:sp>
        <p:nvSpPr>
          <p:cNvPr id="9" name="TextBox 8">
            <a:extLst>
              <a:ext uri="{FF2B5EF4-FFF2-40B4-BE49-F238E27FC236}">
                <a16:creationId xmlns:a16="http://schemas.microsoft.com/office/drawing/2014/main" id="{574A0066-947C-476B-B715-4C0BE446C5D8}"/>
              </a:ext>
            </a:extLst>
          </p:cNvPr>
          <p:cNvSpPr txBox="1"/>
          <p:nvPr/>
        </p:nvSpPr>
        <p:spPr>
          <a:xfrm>
            <a:off x="1065320" y="1784411"/>
            <a:ext cx="274320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Competition on the market is growing</a:t>
            </a:r>
          </a:p>
          <a:p>
            <a:pPr marL="285750" indent="-285750">
              <a:buFont typeface="Wingdings" panose="05000000000000000000" pitchFamily="2" charset="2"/>
              <a:buChar char="ü"/>
            </a:pPr>
            <a:endParaRPr lang="en-GB" dirty="0"/>
          </a:p>
          <a:p>
            <a:pPr marL="285750" indent="-285750">
              <a:buFont typeface="Arial" panose="020B0604020202020204" pitchFamily="34" charset="0"/>
              <a:buChar char="•"/>
            </a:pPr>
            <a:r>
              <a:rPr lang="en-GB" dirty="0"/>
              <a:t>Not so much experience in running a business</a:t>
            </a:r>
          </a:p>
          <a:p>
            <a:pPr marL="285750" indent="-285750">
              <a:buFont typeface="Wingdings" panose="05000000000000000000" pitchFamily="2" charset="2"/>
              <a:buChar char="ü"/>
            </a:pPr>
            <a:endParaRPr lang="en-GB" dirty="0"/>
          </a:p>
          <a:p>
            <a:pPr marL="285750" indent="-285750">
              <a:buFont typeface="Arial" panose="020B0604020202020204" pitchFamily="34" charset="0"/>
              <a:buChar char="•"/>
            </a:pPr>
            <a:r>
              <a:rPr lang="en-GB" dirty="0"/>
              <a:t>Less customers on bad weather</a:t>
            </a:r>
          </a:p>
          <a:p>
            <a:pPr marL="285750" indent="-285750">
              <a:buFont typeface="Wingdings" panose="05000000000000000000" pitchFamily="2" charset="2"/>
              <a:buChar char="ü"/>
            </a:pPr>
            <a:endParaRPr lang="en-GB" dirty="0"/>
          </a:p>
          <a:p>
            <a:pPr marL="285750" indent="-285750">
              <a:buFont typeface="Arial" panose="020B0604020202020204" pitchFamily="34" charset="0"/>
              <a:buChar char="•"/>
            </a:pPr>
            <a:r>
              <a:rPr lang="en-GB" dirty="0"/>
              <a:t>Local ice cream shops near my business</a:t>
            </a:r>
          </a:p>
        </p:txBody>
      </p:sp>
      <p:sp>
        <p:nvSpPr>
          <p:cNvPr id="6" name="TextBox 5">
            <a:extLst>
              <a:ext uri="{FF2B5EF4-FFF2-40B4-BE49-F238E27FC236}">
                <a16:creationId xmlns:a16="http://schemas.microsoft.com/office/drawing/2014/main" id="{1B1FDF7C-753A-4EC8-BFB4-202799BD962F}"/>
              </a:ext>
            </a:extLst>
          </p:cNvPr>
          <p:cNvSpPr txBox="1"/>
          <p:nvPr/>
        </p:nvSpPr>
        <p:spPr>
          <a:xfrm>
            <a:off x="7004115" y="4628091"/>
            <a:ext cx="4788817" cy="2031325"/>
          </a:xfrm>
          <a:prstGeom prst="rect">
            <a:avLst/>
          </a:prstGeom>
          <a:noFill/>
        </p:spPr>
        <p:txBody>
          <a:bodyPr wrap="square">
            <a:spAutoFit/>
          </a:bodyPr>
          <a:lstStyle/>
          <a:p>
            <a:r>
              <a:rPr lang="en-GB" dirty="0"/>
              <a:t>Ward, J. L., Carlock, R. S. (2001). p.163 stated that when we analyse investments in our business, there is the possibility of discovering some weaknesses and because of these weaknesses, revenues and sales may fail. He also said that we need a strategic and well-developed plan to get rid of them as soon as possible.</a:t>
            </a:r>
          </a:p>
        </p:txBody>
      </p:sp>
    </p:spTree>
    <p:extLst>
      <p:ext uri="{BB962C8B-B14F-4D97-AF65-F5344CB8AC3E}">
        <p14:creationId xmlns:p14="http://schemas.microsoft.com/office/powerpoint/2010/main" val="423429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F1FDC-A39C-4341-B565-B64A3D7E5382}"/>
              </a:ext>
            </a:extLst>
          </p:cNvPr>
          <p:cNvSpPr>
            <a:spLocks noGrp="1"/>
          </p:cNvSpPr>
          <p:nvPr>
            <p:ph type="title"/>
          </p:nvPr>
        </p:nvSpPr>
        <p:spPr>
          <a:xfrm>
            <a:off x="7724775" y="527050"/>
            <a:ext cx="3962400" cy="1325563"/>
          </a:xfrm>
        </p:spPr>
        <p:txBody>
          <a:bodyPr/>
          <a:lstStyle/>
          <a:p>
            <a:r>
              <a:rPr lang="en-GB" dirty="0"/>
              <a:t>OPPORTUNITIES</a:t>
            </a:r>
          </a:p>
        </p:txBody>
      </p:sp>
      <p:pic>
        <p:nvPicPr>
          <p:cNvPr id="3" name="Picture 2" descr="A picture containing text, sign&#10;&#10;Description automatically generated">
            <a:extLst>
              <a:ext uri="{FF2B5EF4-FFF2-40B4-BE49-F238E27FC236}">
                <a16:creationId xmlns:a16="http://schemas.microsoft.com/office/drawing/2014/main" id="{F359F868-890D-4D7B-A20B-6E34DC45E02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 y="1"/>
            <a:ext cx="3385684" cy="3428999"/>
          </a:xfrm>
          <a:prstGeom prst="rect">
            <a:avLst/>
          </a:prstGeom>
        </p:spPr>
      </p:pic>
      <p:sp>
        <p:nvSpPr>
          <p:cNvPr id="4" name="TextBox 3">
            <a:extLst>
              <a:ext uri="{FF2B5EF4-FFF2-40B4-BE49-F238E27FC236}">
                <a16:creationId xmlns:a16="http://schemas.microsoft.com/office/drawing/2014/main" id="{69ADD22F-2D1E-4EB7-8D07-A7642F1C150D}"/>
              </a:ext>
            </a:extLst>
          </p:cNvPr>
          <p:cNvSpPr txBox="1"/>
          <p:nvPr/>
        </p:nvSpPr>
        <p:spPr>
          <a:xfrm>
            <a:off x="7821227" y="1852612"/>
            <a:ext cx="3071674" cy="5632311"/>
          </a:xfrm>
          <a:prstGeom prst="rect">
            <a:avLst/>
          </a:prstGeom>
          <a:noFill/>
        </p:spPr>
        <p:txBody>
          <a:bodyPr wrap="square" rtlCol="0">
            <a:spAutoFit/>
          </a:bodyPr>
          <a:lstStyle/>
          <a:p>
            <a:pPr marL="285750" indent="-285750">
              <a:buFont typeface="Arial" panose="020B0604020202020204" pitchFamily="34" charset="0"/>
              <a:buChar char="•"/>
            </a:pPr>
            <a:r>
              <a:rPr lang="en-GB" dirty="0"/>
              <a:t>Best location for ice cream vans</a:t>
            </a:r>
          </a:p>
          <a:p>
            <a:endParaRPr lang="en-GB" dirty="0"/>
          </a:p>
          <a:p>
            <a:pPr marL="285750" indent="-285750">
              <a:buFont typeface="Arial" panose="020B0604020202020204" pitchFamily="34" charset="0"/>
              <a:buChar char="•"/>
            </a:pPr>
            <a:r>
              <a:rPr lang="en-GB" dirty="0"/>
              <a:t>Opportunity to diversify the </a:t>
            </a:r>
          </a:p>
          <a:p>
            <a:r>
              <a:rPr lang="en-GB" dirty="0"/>
              <a:t>menu by adding new products</a:t>
            </a:r>
          </a:p>
          <a:p>
            <a:pPr marL="285750" indent="-285750">
              <a:buFont typeface="Wingdings" panose="05000000000000000000" pitchFamily="2" charset="2"/>
              <a:buChar char="Ø"/>
            </a:pPr>
            <a:endParaRPr lang="en-GB" dirty="0"/>
          </a:p>
          <a:p>
            <a:pPr marL="285750" indent="-285750">
              <a:buFont typeface="Arial" panose="020B0604020202020204" pitchFamily="34" charset="0"/>
              <a:buChar char="•"/>
            </a:pPr>
            <a:r>
              <a:rPr lang="en-GB" dirty="0"/>
              <a:t>Hight demand of consumption</a:t>
            </a:r>
          </a:p>
          <a:p>
            <a:pPr marL="285750" indent="-285750">
              <a:buFont typeface="Wingdings" panose="05000000000000000000" pitchFamily="2" charset="2"/>
              <a:buChar char="Ø"/>
            </a:pPr>
            <a:endParaRPr lang="en-GB" dirty="0"/>
          </a:p>
          <a:p>
            <a:pPr marL="285750" indent="-285750">
              <a:buFont typeface="Arial" panose="020B0604020202020204" pitchFamily="34" charset="0"/>
              <a:buChar char="•"/>
            </a:pPr>
            <a:r>
              <a:rPr lang="en-GB" dirty="0"/>
              <a:t>The chance to have a growing busines in the future</a:t>
            </a:r>
          </a:p>
          <a:p>
            <a:pPr marL="285750" indent="-285750">
              <a:buFont typeface="Wingdings" panose="05000000000000000000" pitchFamily="2" charset="2"/>
              <a:buChar char="Ø"/>
            </a:pPr>
            <a:endParaRPr lang="en-GB" dirty="0"/>
          </a:p>
          <a:p>
            <a:pPr marL="285750" indent="-285750">
              <a:buFont typeface="Arial" panose="020B0604020202020204" pitchFamily="34" charset="0"/>
              <a:buChar char="•"/>
            </a:pPr>
            <a:r>
              <a:rPr lang="en-GB" dirty="0"/>
              <a:t>I can be in multiple locations , at local events, birthday parties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endParaRPr lang="en-GB" dirty="0"/>
          </a:p>
        </p:txBody>
      </p:sp>
      <p:sp>
        <p:nvSpPr>
          <p:cNvPr id="6" name="TextBox 5">
            <a:extLst>
              <a:ext uri="{FF2B5EF4-FFF2-40B4-BE49-F238E27FC236}">
                <a16:creationId xmlns:a16="http://schemas.microsoft.com/office/drawing/2014/main" id="{5054FEA0-B1EA-4CBE-BFBA-82566BB0AC5B}"/>
              </a:ext>
            </a:extLst>
          </p:cNvPr>
          <p:cNvSpPr txBox="1"/>
          <p:nvPr/>
        </p:nvSpPr>
        <p:spPr>
          <a:xfrm>
            <a:off x="247454" y="4477981"/>
            <a:ext cx="4701618" cy="1200329"/>
          </a:xfrm>
          <a:prstGeom prst="rect">
            <a:avLst/>
          </a:prstGeom>
          <a:noFill/>
        </p:spPr>
        <p:txBody>
          <a:bodyPr wrap="square">
            <a:spAutoFit/>
          </a:bodyPr>
          <a:lstStyle/>
          <a:p>
            <a:r>
              <a:rPr lang="en-GB" dirty="0"/>
              <a:t>Dunn, J. P., et al. (2013) said that opportunities are found in all businesses and can be influenced by several factors such as external, internal and financial.</a:t>
            </a:r>
          </a:p>
        </p:txBody>
      </p:sp>
    </p:spTree>
    <p:extLst>
      <p:ext uri="{BB962C8B-B14F-4D97-AF65-F5344CB8AC3E}">
        <p14:creationId xmlns:p14="http://schemas.microsoft.com/office/powerpoint/2010/main" val="3084540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3CAEC-925F-48D0-BA8C-1011C18FD34A}"/>
              </a:ext>
            </a:extLst>
          </p:cNvPr>
          <p:cNvSpPr>
            <a:spLocks noGrp="1"/>
          </p:cNvSpPr>
          <p:nvPr>
            <p:ph type="title"/>
          </p:nvPr>
        </p:nvSpPr>
        <p:spPr>
          <a:xfrm>
            <a:off x="838200" y="365125"/>
            <a:ext cx="3495675" cy="1325563"/>
          </a:xfrm>
        </p:spPr>
        <p:txBody>
          <a:bodyPr/>
          <a:lstStyle/>
          <a:p>
            <a:r>
              <a:rPr lang="en-GB" dirty="0"/>
              <a:t>THREATS</a:t>
            </a:r>
          </a:p>
        </p:txBody>
      </p:sp>
      <p:pic>
        <p:nvPicPr>
          <p:cNvPr id="3" name="Picture 2" descr="A picture containing text, sign&#10;&#10;Description automatically generated">
            <a:extLst>
              <a:ext uri="{FF2B5EF4-FFF2-40B4-BE49-F238E27FC236}">
                <a16:creationId xmlns:a16="http://schemas.microsoft.com/office/drawing/2014/main" id="{177CEE5A-C41C-4837-AD09-E1D80E6EE24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842342" y="-37705"/>
            <a:ext cx="3423938" cy="3661531"/>
          </a:xfrm>
          <a:prstGeom prst="rect">
            <a:avLst/>
          </a:prstGeom>
        </p:spPr>
      </p:pic>
      <p:sp>
        <p:nvSpPr>
          <p:cNvPr id="4" name="TextBox 3">
            <a:extLst>
              <a:ext uri="{FF2B5EF4-FFF2-40B4-BE49-F238E27FC236}">
                <a16:creationId xmlns:a16="http://schemas.microsoft.com/office/drawing/2014/main" id="{EE2A3C7E-32DB-4C3F-898F-894975DFF7EB}"/>
              </a:ext>
            </a:extLst>
          </p:cNvPr>
          <p:cNvSpPr txBox="1"/>
          <p:nvPr/>
        </p:nvSpPr>
        <p:spPr>
          <a:xfrm flipH="1">
            <a:off x="838199" y="1690688"/>
            <a:ext cx="3495675" cy="3139321"/>
          </a:xfrm>
          <a:prstGeom prst="rect">
            <a:avLst/>
          </a:prstGeom>
          <a:noFill/>
        </p:spPr>
        <p:txBody>
          <a:bodyPr wrap="square" rtlCol="0">
            <a:spAutoFit/>
          </a:bodyPr>
          <a:lstStyle/>
          <a:p>
            <a:pPr marL="285750" indent="-285750">
              <a:buFont typeface="Arial" panose="020B0604020202020204" pitchFamily="34" charset="0"/>
              <a:buChar char="•"/>
            </a:pPr>
            <a:r>
              <a:rPr lang="en-GB" dirty="0"/>
              <a:t>Supermarkets</a:t>
            </a:r>
          </a:p>
          <a:p>
            <a:pPr marL="285750" indent="-285750">
              <a:buFont typeface="Wingdings" panose="05000000000000000000" pitchFamily="2" charset="2"/>
              <a:buChar char="§"/>
            </a:pPr>
            <a:endParaRPr lang="en-GB" dirty="0"/>
          </a:p>
          <a:p>
            <a:pPr marL="285750" indent="-285750">
              <a:buFont typeface="Arial" panose="020B0604020202020204" pitchFamily="34" charset="0"/>
              <a:buChar char="•"/>
            </a:pPr>
            <a:r>
              <a:rPr lang="en-GB" dirty="0"/>
              <a:t>Bad publicity can affect sales</a:t>
            </a:r>
          </a:p>
          <a:p>
            <a:pPr marL="285750" indent="-285750">
              <a:buFont typeface="Wingdings" panose="05000000000000000000" pitchFamily="2" charset="2"/>
              <a:buChar char="§"/>
            </a:pPr>
            <a:endParaRPr lang="en-GB" dirty="0"/>
          </a:p>
          <a:p>
            <a:pPr marL="285750" indent="-285750">
              <a:buFont typeface="Arial" panose="020B0604020202020204" pitchFamily="34" charset="0"/>
              <a:buChar char="•"/>
            </a:pPr>
            <a:r>
              <a:rPr lang="en-GB" dirty="0"/>
              <a:t>Changes in regulation can impact the business</a:t>
            </a:r>
          </a:p>
          <a:p>
            <a:pPr marL="285750" indent="-285750">
              <a:buFont typeface="Wingdings" panose="05000000000000000000" pitchFamily="2" charset="2"/>
              <a:buChar char="§"/>
            </a:pPr>
            <a:endParaRPr lang="en-GB" dirty="0"/>
          </a:p>
          <a:p>
            <a:pPr marL="285750" indent="-285750">
              <a:buFont typeface="Arial" panose="020B0604020202020204" pitchFamily="34" charset="0"/>
              <a:buChar char="•"/>
            </a:pPr>
            <a:r>
              <a:rPr lang="en-GB" dirty="0"/>
              <a:t>Bad weather</a:t>
            </a:r>
          </a:p>
          <a:p>
            <a:pPr marL="285750" indent="-285750">
              <a:buFont typeface="Wingdings" panose="05000000000000000000" pitchFamily="2" charset="2"/>
              <a:buChar char="§"/>
            </a:pPr>
            <a:endParaRPr lang="en-GB" dirty="0"/>
          </a:p>
          <a:p>
            <a:endParaRPr lang="en-GB" dirty="0"/>
          </a:p>
          <a:p>
            <a:endParaRPr lang="en-GB" dirty="0"/>
          </a:p>
        </p:txBody>
      </p:sp>
      <p:sp>
        <p:nvSpPr>
          <p:cNvPr id="6" name="TextBox 5">
            <a:extLst>
              <a:ext uri="{FF2B5EF4-FFF2-40B4-BE49-F238E27FC236}">
                <a16:creationId xmlns:a16="http://schemas.microsoft.com/office/drawing/2014/main" id="{49FB778D-123A-4E21-A526-CABA08ACB4E1}"/>
              </a:ext>
            </a:extLst>
          </p:cNvPr>
          <p:cNvSpPr txBox="1"/>
          <p:nvPr/>
        </p:nvSpPr>
        <p:spPr>
          <a:xfrm>
            <a:off x="6313310" y="4543968"/>
            <a:ext cx="5747994" cy="923330"/>
          </a:xfrm>
          <a:prstGeom prst="rect">
            <a:avLst/>
          </a:prstGeom>
          <a:noFill/>
        </p:spPr>
        <p:txBody>
          <a:bodyPr wrap="square">
            <a:spAutoFit/>
          </a:bodyPr>
          <a:lstStyle/>
          <a:p>
            <a:r>
              <a:rPr lang="en-GB" dirty="0"/>
              <a:t>Threats are possible events or forces outside of your control that your company or unit needs to plan for or decide how to mitigate. (Richter, A., Pahl, N. 2009)</a:t>
            </a:r>
          </a:p>
        </p:txBody>
      </p:sp>
    </p:spTree>
    <p:extLst>
      <p:ext uri="{BB962C8B-B14F-4D97-AF65-F5344CB8AC3E}">
        <p14:creationId xmlns:p14="http://schemas.microsoft.com/office/powerpoint/2010/main" val="16956869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150885D7-4807-4C73-A732-58DB517294A4}"/>
              </a:ext>
            </a:extLst>
          </p:cNvPr>
          <p:cNvSpPr txBox="1"/>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rgbClr val="FFFFFF"/>
                </a:solidFill>
                <a:latin typeface="+mj-lt"/>
                <a:ea typeface="+mj-ea"/>
                <a:cs typeface="+mj-cs"/>
              </a:rPr>
              <a:t>REFERENCES</a:t>
            </a:r>
          </a:p>
        </p:txBody>
      </p:sp>
      <p:sp>
        <p:nvSpPr>
          <p:cNvPr id="3" name="TextBox 2">
            <a:extLst>
              <a:ext uri="{FF2B5EF4-FFF2-40B4-BE49-F238E27FC236}">
                <a16:creationId xmlns:a16="http://schemas.microsoft.com/office/drawing/2014/main" id="{A08C608A-BA15-4C12-BCCA-CF190C261276}"/>
              </a:ext>
            </a:extLst>
          </p:cNvPr>
          <p:cNvSpPr txBox="1"/>
          <p:nvPr/>
        </p:nvSpPr>
        <p:spPr>
          <a:xfrm>
            <a:off x="6090574" y="801866"/>
            <a:ext cx="5306084" cy="5230634"/>
          </a:xfrm>
          <a:prstGeom prst="rect">
            <a:avLst/>
          </a:prstGeom>
        </p:spPr>
        <p:txBody>
          <a:bodyPr vert="horz" lIns="91440" tIns="45720" rIns="91440" bIns="45720" rtlCol="0" anchor="ctr">
            <a:normAutofit fontScale="92500" lnSpcReduction="10000"/>
          </a:bodyPr>
          <a:lstStyle/>
          <a:p>
            <a:pPr indent="-228600">
              <a:lnSpc>
                <a:spcPct val="90000"/>
              </a:lnSpc>
              <a:spcAft>
                <a:spcPts val="600"/>
              </a:spcAft>
              <a:buFont typeface="Arial" panose="020B0604020202020204" pitchFamily="34" charset="0"/>
              <a:buChar char="•"/>
            </a:pPr>
            <a:r>
              <a:rPr lang="en-GB" sz="1900" dirty="0">
                <a:solidFill>
                  <a:srgbClr val="000000"/>
                </a:solidFill>
              </a:rPr>
              <a:t>Dransfield et.al. (2004) mention that for a business to be in the first place, to survive, to have a good name and quality services must have aims.</a:t>
            </a:r>
          </a:p>
          <a:p>
            <a:pPr>
              <a:lnSpc>
                <a:spcPct val="90000"/>
              </a:lnSpc>
              <a:spcAft>
                <a:spcPts val="600"/>
              </a:spcAft>
            </a:pPr>
            <a:endParaRPr lang="en-GB" sz="1900" dirty="0">
              <a:solidFill>
                <a:srgbClr val="000000"/>
              </a:solidFill>
            </a:endParaRPr>
          </a:p>
          <a:p>
            <a:pPr indent="-228600">
              <a:lnSpc>
                <a:spcPct val="90000"/>
              </a:lnSpc>
              <a:spcAft>
                <a:spcPts val="600"/>
              </a:spcAft>
              <a:buFont typeface="Arial" panose="020B0604020202020204" pitchFamily="34" charset="0"/>
              <a:buChar char="•"/>
            </a:pPr>
            <a:r>
              <a:rPr lang="en-GB" sz="1900" dirty="0">
                <a:solidFill>
                  <a:srgbClr val="000000"/>
                </a:solidFill>
              </a:rPr>
              <a:t>Dunn, J. P., Stevens, R. E., Winston, W., Sherwood, P. K. (2013). Market Analysis: Assessing Your Business Opportunities. United Kingdom: Taylor &amp; Francis.</a:t>
            </a:r>
            <a:endParaRPr lang="en-US" dirty="0">
              <a:solidFill>
                <a:srgbClr val="000000"/>
              </a:solidFill>
            </a:endParaRP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r>
              <a:rPr lang="en-US" dirty="0">
                <a:solidFill>
                  <a:srgbClr val="000000"/>
                </a:solidFill>
              </a:rPr>
              <a:t>Fresh Perspectives: Business Management. (2005). South Africa: Pearson Education South Africa.</a:t>
            </a: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r>
              <a:rPr lang="en-GB" dirty="0">
                <a:solidFill>
                  <a:srgbClr val="000000"/>
                </a:solidFill>
              </a:rPr>
              <a:t>Good Small Business Guide 2013, 7th Edition: How to Start and Grow Your Own Business. (2013). United Kingdom: Bloomsbury Publishing</a:t>
            </a: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r>
              <a:rPr lang="en-GB" dirty="0">
                <a:solidFill>
                  <a:srgbClr val="000000"/>
                </a:solidFill>
              </a:rPr>
              <a:t>Luecke, R. (2005). Strategy: Create and Implement the Best Strategy for Your Business. United Kingdom: Harvard Business School Press.</a:t>
            </a:r>
          </a:p>
          <a:p>
            <a:pPr>
              <a:lnSpc>
                <a:spcPct val="90000"/>
              </a:lnSpc>
              <a:spcAft>
                <a:spcPts val="600"/>
              </a:spcAft>
            </a:pPr>
            <a:endParaRPr lang="en-US" dirty="0">
              <a:solidFill>
                <a:srgbClr val="000000"/>
              </a:solidFill>
            </a:endParaRPr>
          </a:p>
        </p:txBody>
      </p:sp>
    </p:spTree>
    <p:extLst>
      <p:ext uri="{BB962C8B-B14F-4D97-AF65-F5344CB8AC3E}">
        <p14:creationId xmlns:p14="http://schemas.microsoft.com/office/powerpoint/2010/main" val="15609942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A38D0ADB-5431-4F2C-9D7B-6D55229456A6}"/>
              </a:ext>
            </a:extLst>
          </p:cNvPr>
          <p:cNvSpPr txBox="1"/>
          <p:nvPr/>
        </p:nvSpPr>
        <p:spPr>
          <a:xfrm>
            <a:off x="640079" y="2053641"/>
            <a:ext cx="3669161" cy="276009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rgbClr val="FFFFFF"/>
                </a:solidFill>
                <a:latin typeface="+mj-lt"/>
                <a:ea typeface="+mj-ea"/>
                <a:cs typeface="+mj-cs"/>
              </a:rPr>
              <a:t>REFERENCES</a:t>
            </a:r>
          </a:p>
        </p:txBody>
      </p:sp>
      <p:sp>
        <p:nvSpPr>
          <p:cNvPr id="2" name="TextBox 1">
            <a:extLst>
              <a:ext uri="{FF2B5EF4-FFF2-40B4-BE49-F238E27FC236}">
                <a16:creationId xmlns:a16="http://schemas.microsoft.com/office/drawing/2014/main" id="{8E59CF64-C430-4E48-AC08-E256117C83F5}"/>
              </a:ext>
            </a:extLst>
          </p:cNvPr>
          <p:cNvSpPr txBox="1"/>
          <p:nvPr/>
        </p:nvSpPr>
        <p:spPr>
          <a:xfrm>
            <a:off x="5953924" y="514350"/>
            <a:ext cx="6082110" cy="6188107"/>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r>
              <a:rPr lang="en-GB" dirty="0">
                <a:solidFill>
                  <a:srgbClr val="000000"/>
                </a:solidFill>
              </a:rPr>
              <a:t>Mathew Emmanuel (2010) Methodology of Business Studies, India: Pearson Education.</a:t>
            </a: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r>
              <a:rPr lang="en-GB" dirty="0">
                <a:solidFill>
                  <a:srgbClr val="000000"/>
                </a:solidFill>
              </a:rPr>
              <a:t>Richter, A., Pahl, N. (2009). Swot Analysis - Idea, Methodology and a Practical Approach. Germany: GRIN Verlag</a:t>
            </a: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endParaRPr lang="en-GB" dirty="0">
              <a:solidFill>
                <a:srgbClr val="000000"/>
              </a:solidFill>
            </a:endParaRP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r>
              <a:rPr lang="en-GB" dirty="0">
                <a:solidFill>
                  <a:srgbClr val="000000"/>
                </a:solidFill>
              </a:rPr>
              <a:t>Schenck, B. F. (2011). Small Business Marketing for Dummies. United States: Wiley.</a:t>
            </a: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r>
              <a:rPr lang="en-GB" dirty="0">
                <a:solidFill>
                  <a:srgbClr val="000000"/>
                </a:solidFill>
              </a:rPr>
              <a:t>Wallace, S., Wallace, D. (2001). GCSE Business Studies. United Kingdom: Pearson Education.</a:t>
            </a:r>
          </a:p>
          <a:p>
            <a:pPr>
              <a:lnSpc>
                <a:spcPct val="90000"/>
              </a:lnSpc>
              <a:spcAft>
                <a:spcPts val="600"/>
              </a:spcAft>
            </a:pPr>
            <a:endParaRPr lang="en-US" dirty="0">
              <a:solidFill>
                <a:srgbClr val="000000"/>
              </a:solidFill>
            </a:endParaRPr>
          </a:p>
          <a:p>
            <a:pPr indent="-228600">
              <a:lnSpc>
                <a:spcPct val="90000"/>
              </a:lnSpc>
              <a:spcAft>
                <a:spcPts val="600"/>
              </a:spcAft>
              <a:buFont typeface="Arial" panose="020B0604020202020204" pitchFamily="34" charset="0"/>
              <a:buChar char="•"/>
            </a:pPr>
            <a:endParaRPr lang="en-US" dirty="0">
              <a:solidFill>
                <a:srgbClr val="000000"/>
              </a:solidFill>
            </a:endParaRPr>
          </a:p>
          <a:p>
            <a:pPr indent="-228600">
              <a:lnSpc>
                <a:spcPct val="90000"/>
              </a:lnSpc>
              <a:spcAft>
                <a:spcPts val="600"/>
              </a:spcAft>
              <a:buFont typeface="Arial" panose="020B0604020202020204" pitchFamily="34" charset="0"/>
              <a:buChar char="•"/>
            </a:pPr>
            <a:r>
              <a:rPr lang="en-US" dirty="0">
                <a:solidFill>
                  <a:srgbClr val="000000"/>
                </a:solidFill>
              </a:rPr>
              <a:t>Ward, J. L., Carlock, R. S. (2001). Strategic Planning for The Family Business: Parallel Planning to Unify the Family and Business. United Kingdom: Palgrave Macmillan.</a:t>
            </a:r>
          </a:p>
          <a:p>
            <a:pPr indent="-228600">
              <a:lnSpc>
                <a:spcPct val="90000"/>
              </a:lnSpc>
              <a:spcAft>
                <a:spcPts val="600"/>
              </a:spcAft>
              <a:buFont typeface="Arial" panose="020B0604020202020204" pitchFamily="34" charset="0"/>
              <a:buChar char="•"/>
            </a:pPr>
            <a:endParaRPr lang="en-US" sz="1700" dirty="0">
              <a:solidFill>
                <a:srgbClr val="000000"/>
              </a:solidFill>
            </a:endParaRPr>
          </a:p>
          <a:p>
            <a:pPr indent="-228600">
              <a:lnSpc>
                <a:spcPct val="90000"/>
              </a:lnSpc>
              <a:spcAft>
                <a:spcPts val="600"/>
              </a:spcAft>
              <a:buFont typeface="Arial" panose="020B0604020202020204" pitchFamily="34" charset="0"/>
              <a:buChar char="•"/>
            </a:pPr>
            <a:endParaRPr lang="en-US" sz="1700" dirty="0">
              <a:solidFill>
                <a:srgbClr val="000000"/>
              </a:solidFill>
            </a:endParaRPr>
          </a:p>
          <a:p>
            <a:pPr indent="-228600">
              <a:lnSpc>
                <a:spcPct val="90000"/>
              </a:lnSpc>
              <a:spcAft>
                <a:spcPts val="600"/>
              </a:spcAft>
              <a:buFont typeface="Arial" panose="020B0604020202020204" pitchFamily="34" charset="0"/>
              <a:buChar char="•"/>
            </a:pPr>
            <a:endParaRPr lang="en-US" sz="1700" dirty="0">
              <a:solidFill>
                <a:srgbClr val="000000"/>
              </a:solidFill>
            </a:endParaRPr>
          </a:p>
          <a:p>
            <a:pPr indent="-228600">
              <a:lnSpc>
                <a:spcPct val="90000"/>
              </a:lnSpc>
              <a:spcAft>
                <a:spcPts val="600"/>
              </a:spcAft>
              <a:buFont typeface="Arial" panose="020B0604020202020204" pitchFamily="34" charset="0"/>
              <a:buChar char="•"/>
            </a:pPr>
            <a:endParaRPr lang="en-US" sz="1700" dirty="0">
              <a:solidFill>
                <a:srgbClr val="000000"/>
              </a:solidFill>
            </a:endParaRPr>
          </a:p>
          <a:p>
            <a:pPr indent="-228600">
              <a:lnSpc>
                <a:spcPct val="90000"/>
              </a:lnSpc>
              <a:spcAft>
                <a:spcPts val="600"/>
              </a:spcAft>
              <a:buFont typeface="Arial" panose="020B0604020202020204" pitchFamily="34" charset="0"/>
              <a:buChar char="•"/>
            </a:pPr>
            <a:endParaRPr lang="en-US" sz="1700" dirty="0">
              <a:solidFill>
                <a:srgbClr val="000000"/>
              </a:solidFill>
            </a:endParaRPr>
          </a:p>
          <a:p>
            <a:pPr indent="-228600">
              <a:lnSpc>
                <a:spcPct val="90000"/>
              </a:lnSpc>
              <a:spcAft>
                <a:spcPts val="600"/>
              </a:spcAft>
              <a:buFont typeface="Arial" panose="020B0604020202020204" pitchFamily="34" charset="0"/>
              <a:buChar char="•"/>
            </a:pPr>
            <a:endParaRPr lang="en-US" sz="1700" dirty="0">
              <a:solidFill>
                <a:srgbClr val="000000"/>
              </a:solidFill>
            </a:endParaRPr>
          </a:p>
          <a:p>
            <a:pPr indent="-228600">
              <a:lnSpc>
                <a:spcPct val="90000"/>
              </a:lnSpc>
              <a:spcAft>
                <a:spcPts val="600"/>
              </a:spcAft>
              <a:buFont typeface="Arial" panose="020B0604020202020204" pitchFamily="34" charset="0"/>
              <a:buChar char="•"/>
            </a:pPr>
            <a:endParaRPr lang="en-US" sz="1700" dirty="0">
              <a:solidFill>
                <a:srgbClr val="000000"/>
              </a:solidFill>
            </a:endParaRPr>
          </a:p>
        </p:txBody>
      </p:sp>
    </p:spTree>
    <p:extLst>
      <p:ext uri="{BB962C8B-B14F-4D97-AF65-F5344CB8AC3E}">
        <p14:creationId xmlns:p14="http://schemas.microsoft.com/office/powerpoint/2010/main" val="40341013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0016D0C-539B-4CC0-B1BE-EFC655FD1FE7}"/>
              </a:ext>
            </a:extLst>
          </p:cNvPr>
          <p:cNvSpPr txBox="1"/>
          <p:nvPr/>
        </p:nvSpPr>
        <p:spPr>
          <a:xfrm>
            <a:off x="1935332" y="790113"/>
            <a:ext cx="6294268" cy="2308324"/>
          </a:xfrm>
          <a:prstGeom prst="rect">
            <a:avLst/>
          </a:prstGeom>
          <a:noFill/>
        </p:spPr>
        <p:txBody>
          <a:bodyPr wrap="square" rtlCol="0">
            <a:spAutoFit/>
          </a:bodyPr>
          <a:lstStyle/>
          <a:p>
            <a:r>
              <a:rPr lang="en-GB" sz="7200" dirty="0"/>
              <a:t>Thank you for watching!!!</a:t>
            </a:r>
          </a:p>
        </p:txBody>
      </p:sp>
      <p:sp>
        <p:nvSpPr>
          <p:cNvPr id="3" name="TextBox 2">
            <a:extLst>
              <a:ext uri="{FF2B5EF4-FFF2-40B4-BE49-F238E27FC236}">
                <a16:creationId xmlns:a16="http://schemas.microsoft.com/office/drawing/2014/main" id="{40763720-4D0A-4059-982D-F023687B7F5E}"/>
              </a:ext>
            </a:extLst>
          </p:cNvPr>
          <p:cNvSpPr txBox="1"/>
          <p:nvPr/>
        </p:nvSpPr>
        <p:spPr>
          <a:xfrm>
            <a:off x="5238750" y="4362449"/>
            <a:ext cx="5133975" cy="1200329"/>
          </a:xfrm>
          <a:prstGeom prst="rect">
            <a:avLst/>
          </a:prstGeom>
          <a:noFill/>
        </p:spPr>
        <p:txBody>
          <a:bodyPr wrap="square" rtlCol="0">
            <a:spAutoFit/>
          </a:bodyPr>
          <a:lstStyle/>
          <a:p>
            <a:r>
              <a:rPr lang="en-GB" sz="3600" dirty="0"/>
              <a:t>And don’t forget little things makes us happy!!!</a:t>
            </a:r>
          </a:p>
        </p:txBody>
      </p:sp>
      <p:pic>
        <p:nvPicPr>
          <p:cNvPr id="5" name="Picture 4" descr="A picture containing dessert, food, cream&#10;&#10;Description automatically generated">
            <a:extLst>
              <a:ext uri="{FF2B5EF4-FFF2-40B4-BE49-F238E27FC236}">
                <a16:creationId xmlns:a16="http://schemas.microsoft.com/office/drawing/2014/main" id="{2FD14444-65FF-44FE-8D58-1B11862EA9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922461" y="-247650"/>
            <a:ext cx="4900527" cy="6858000"/>
          </a:xfrm>
          <a:prstGeom prst="rect">
            <a:avLst/>
          </a:prstGeom>
        </p:spPr>
      </p:pic>
    </p:spTree>
    <p:extLst>
      <p:ext uri="{BB962C8B-B14F-4D97-AF65-F5344CB8AC3E}">
        <p14:creationId xmlns:p14="http://schemas.microsoft.com/office/powerpoint/2010/main" val="335382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15000</TotalTime>
  <Words>1469</Words>
  <Application>Microsoft Office PowerPoint</Application>
  <PresentationFormat>Widescreen</PresentationFormat>
  <Paragraphs>181</Paragraphs>
  <Slides>20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Meiryo</vt:lpstr>
      <vt:lpstr>Arial</vt:lpstr>
      <vt:lpstr>Calibri</vt:lpstr>
      <vt:lpstr>Calibri Light</vt:lpstr>
      <vt:lpstr>Wingdings</vt:lpstr>
      <vt:lpstr>Office Theme</vt:lpstr>
      <vt:lpstr>c</vt:lpstr>
      <vt:lpstr>How I came with this idea?</vt:lpstr>
      <vt:lpstr>Contents:</vt:lpstr>
      <vt:lpstr>Company description</vt:lpstr>
      <vt:lpstr>PowerPoint Presentation</vt:lpstr>
      <vt:lpstr>PowerPoint Presentation</vt:lpstr>
      <vt:lpstr>Business Objectives</vt:lpstr>
      <vt:lpstr>PowerPoint Presentation</vt:lpstr>
      <vt:lpstr>Marketing and Promotions</vt:lpstr>
      <vt:lpstr>PowerPoint Presentation</vt:lpstr>
      <vt:lpstr>PowerPoint Presentation</vt:lpstr>
      <vt:lpstr>PowerPoint Presentation</vt:lpstr>
      <vt:lpstr>Location</vt:lpstr>
      <vt:lpstr>STRENGTHS</vt:lpstr>
      <vt:lpstr>WEAKNESSES</vt:lpstr>
      <vt:lpstr>OPPORTUNITIES</vt:lpstr>
      <vt:lpstr>THREATS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Creamy ice cream</dc:title>
  <dc:creator>Catalin Ionel Mirica (1920075)</dc:creator>
  <cp:lastModifiedBy>Catalin Ionel Mirica (1920075)</cp:lastModifiedBy>
  <cp:revision>90</cp:revision>
  <dcterms:created xsi:type="dcterms:W3CDTF">2021-03-02T15:24:25Z</dcterms:created>
  <dcterms:modified xsi:type="dcterms:W3CDTF">2021-03-13T04:16:09Z</dcterms:modified>
</cp:coreProperties>
</file>